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0.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6" r:id="rId2"/>
    <p:sldMasterId id="2147483662" r:id="rId3"/>
    <p:sldMasterId id="2147483670" r:id="rId4"/>
    <p:sldMasterId id="2147483686" r:id="rId5"/>
  </p:sldMasterIdLst>
  <p:notesMasterIdLst>
    <p:notesMasterId r:id="rId76"/>
  </p:notesMasterIdLst>
  <p:handoutMasterIdLst>
    <p:handoutMasterId r:id="rId77"/>
  </p:handoutMasterIdLst>
  <p:sldIdLst>
    <p:sldId id="413" r:id="rId6"/>
    <p:sldId id="412" r:id="rId7"/>
    <p:sldId id="425" r:id="rId8"/>
    <p:sldId id="426" r:id="rId9"/>
    <p:sldId id="423" r:id="rId10"/>
    <p:sldId id="422" r:id="rId11"/>
    <p:sldId id="421" r:id="rId12"/>
    <p:sldId id="424" r:id="rId13"/>
    <p:sldId id="429" r:id="rId14"/>
    <p:sldId id="427" r:id="rId15"/>
    <p:sldId id="428" r:id="rId16"/>
    <p:sldId id="448" r:id="rId17"/>
    <p:sldId id="449" r:id="rId18"/>
    <p:sldId id="430" r:id="rId19"/>
    <p:sldId id="408" r:id="rId20"/>
    <p:sldId id="294" r:id="rId21"/>
    <p:sldId id="295" r:id="rId22"/>
    <p:sldId id="296" r:id="rId23"/>
    <p:sldId id="293" r:id="rId24"/>
    <p:sldId id="292" r:id="rId25"/>
    <p:sldId id="298" r:id="rId26"/>
    <p:sldId id="404" r:id="rId27"/>
    <p:sldId id="301" r:id="rId28"/>
    <p:sldId id="291" r:id="rId29"/>
    <p:sldId id="300" r:id="rId30"/>
    <p:sldId id="338" r:id="rId31"/>
    <p:sldId id="303" r:id="rId32"/>
    <p:sldId id="306" r:id="rId33"/>
    <p:sldId id="307" r:id="rId34"/>
    <p:sldId id="309" r:id="rId35"/>
    <p:sldId id="310" r:id="rId36"/>
    <p:sldId id="311" r:id="rId37"/>
    <p:sldId id="318" r:id="rId38"/>
    <p:sldId id="321" r:id="rId39"/>
    <p:sldId id="326" r:id="rId40"/>
    <p:sldId id="325" r:id="rId41"/>
    <p:sldId id="327" r:id="rId42"/>
    <p:sldId id="328" r:id="rId43"/>
    <p:sldId id="329" r:id="rId44"/>
    <p:sldId id="330" r:id="rId45"/>
    <p:sldId id="331" r:id="rId46"/>
    <p:sldId id="332" r:id="rId47"/>
    <p:sldId id="333" r:id="rId48"/>
    <p:sldId id="374" r:id="rId49"/>
    <p:sldId id="334" r:id="rId50"/>
    <p:sldId id="335" r:id="rId51"/>
    <p:sldId id="336" r:id="rId52"/>
    <p:sldId id="340" r:id="rId53"/>
    <p:sldId id="341" r:id="rId54"/>
    <p:sldId id="342" r:id="rId55"/>
    <p:sldId id="345" r:id="rId56"/>
    <p:sldId id="346" r:id="rId57"/>
    <p:sldId id="347" r:id="rId58"/>
    <p:sldId id="431" r:id="rId59"/>
    <p:sldId id="348" r:id="rId60"/>
    <p:sldId id="349" r:id="rId61"/>
    <p:sldId id="362" r:id="rId62"/>
    <p:sldId id="352" r:id="rId63"/>
    <p:sldId id="432" r:id="rId64"/>
    <p:sldId id="433" r:id="rId65"/>
    <p:sldId id="434" r:id="rId66"/>
    <p:sldId id="436" r:id="rId67"/>
    <p:sldId id="437" r:id="rId68"/>
    <p:sldId id="438" r:id="rId69"/>
    <p:sldId id="439" r:id="rId70"/>
    <p:sldId id="440" r:id="rId71"/>
    <p:sldId id="358" r:id="rId72"/>
    <p:sldId id="360" r:id="rId73"/>
    <p:sldId id="350" r:id="rId74"/>
    <p:sldId id="419" r:id="rId75"/>
  </p:sldIdLst>
  <p:sldSz cx="7315200" cy="41148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FEC8FF"/>
    <a:srgbClr val="F205F9"/>
    <a:srgbClr val="131313"/>
    <a:srgbClr val="000000"/>
    <a:srgbClr val="E67F2D"/>
    <a:srgbClr val="7A7474"/>
    <a:srgbClr val="B0AD8A"/>
    <a:srgbClr val="494834"/>
    <a:srgbClr val="483225"/>
    <a:srgbClr val="81C9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19" autoAdjust="0"/>
    <p:restoredTop sz="70487" autoAdjust="0"/>
  </p:normalViewPr>
  <p:slideViewPr>
    <p:cSldViewPr>
      <p:cViewPr varScale="1">
        <p:scale>
          <a:sx n="180" d="100"/>
          <a:sy n="180" d="100"/>
        </p:scale>
        <p:origin x="-96" y="-144"/>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7328"/>
    </p:cViewPr>
  </p:sorterViewPr>
  <p:notesViewPr>
    <p:cSldViewPr snapToGrid="0">
      <p:cViewPr varScale="1">
        <p:scale>
          <a:sx n="87" d="100"/>
          <a:sy n="87" d="100"/>
        </p:scale>
        <p:origin x="-190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image" Target="../media/image20.emf"/><Relationship Id="rId2"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image" Target="../media/image20.emf"/><Relationship Id="rId2"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0.emf"/><Relationship Id="rId3"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6F02BA5-4795-994B-81D0-FA94910C4C1A}" type="slidenum">
              <a:rPr lang="en-US"/>
              <a:pPr/>
              <a:t>‹#›</a:t>
            </a:fld>
            <a:endParaRPr lang="en-US"/>
          </a:p>
        </p:txBody>
      </p:sp>
    </p:spTree>
    <p:extLst>
      <p:ext uri="{BB962C8B-B14F-4D97-AF65-F5344CB8AC3E}">
        <p14:creationId xmlns:p14="http://schemas.microsoft.com/office/powerpoint/2010/main" val="221112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112" charset="-128"/>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06F8D69-B00F-F44E-9B61-4DC184CA17F8}" type="slidenum">
              <a:rPr lang="en-US"/>
              <a:pPr/>
              <a:t>‹#›</a:t>
            </a:fld>
            <a:endParaRPr lang="en-US"/>
          </a:p>
        </p:txBody>
      </p:sp>
    </p:spTree>
    <p:extLst>
      <p:ext uri="{BB962C8B-B14F-4D97-AF65-F5344CB8AC3E}">
        <p14:creationId xmlns:p14="http://schemas.microsoft.com/office/powerpoint/2010/main" val="1734966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youtube.com/watch?v=XUSYbco0zI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1</a:t>
            </a:fld>
            <a:endParaRPr lang="en-US"/>
          </a:p>
        </p:txBody>
      </p:sp>
    </p:spTree>
    <p:extLst>
      <p:ext uri="{BB962C8B-B14F-4D97-AF65-F5344CB8AC3E}">
        <p14:creationId xmlns:p14="http://schemas.microsoft.com/office/powerpoint/2010/main" val="17472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usage</a:t>
            </a:r>
            <a:r>
              <a:rPr lang="en-US" baseline="0" dirty="0" smtClean="0"/>
              <a:t> of the Fourier Opacity Map.</a:t>
            </a:r>
            <a:endParaRPr lang="en-US" dirty="0" smtClean="0"/>
          </a:p>
          <a:p>
            <a:r>
              <a:rPr lang="en-US" dirty="0" smtClean="0"/>
              <a:t>When</a:t>
            </a:r>
            <a:r>
              <a:rPr lang="en-US" baseline="0" dirty="0" smtClean="0"/>
              <a:t> it comes to </a:t>
            </a:r>
            <a:r>
              <a:rPr lang="en-US" b="1" baseline="0" dirty="0" smtClean="0"/>
              <a:t>using</a:t>
            </a:r>
            <a:r>
              <a:rPr lang="en-US" baseline="0" dirty="0" smtClean="0"/>
              <a:t> the Fourier Opacity Map, for each fragment of </a:t>
            </a:r>
            <a:r>
              <a:rPr lang="en-US" b="1" baseline="0" dirty="0" smtClean="0"/>
              <a:t>shadow</a:t>
            </a:r>
            <a:r>
              <a:rPr lang="en-US" baseline="0" dirty="0" smtClean="0"/>
              <a:t> </a:t>
            </a:r>
            <a:r>
              <a:rPr lang="en-US" b="1" baseline="0" dirty="0" smtClean="0"/>
              <a:t>receiving</a:t>
            </a:r>
            <a:r>
              <a:rPr lang="en-US" baseline="0" dirty="0" smtClean="0"/>
              <a:t> primitives, the visibility is looked up by </a:t>
            </a:r>
            <a:r>
              <a:rPr lang="en-US" b="1" baseline="0" dirty="0" smtClean="0"/>
              <a:t>reconstructing</a:t>
            </a:r>
            <a:r>
              <a:rPr lang="en-US" baseline="0" dirty="0" smtClean="0"/>
              <a:t> the </a:t>
            </a:r>
            <a:r>
              <a:rPr lang="en-US" b="1" baseline="0" dirty="0" smtClean="0"/>
              <a:t>visibility</a:t>
            </a:r>
            <a:r>
              <a:rPr lang="en-US" baseline="0" dirty="0" smtClean="0"/>
              <a:t> </a:t>
            </a:r>
            <a:r>
              <a:rPr lang="en-US" b="1" baseline="0" dirty="0" smtClean="0"/>
              <a:t>function</a:t>
            </a:r>
            <a:r>
              <a:rPr lang="en-US" baseline="0" dirty="0" smtClean="0"/>
              <a:t> (click) for the pixel, using the </a:t>
            </a:r>
            <a:r>
              <a:rPr lang="en-US" b="1" baseline="0" dirty="0" smtClean="0"/>
              <a:t>coefficient vectors</a:t>
            </a:r>
            <a:r>
              <a:rPr lang="en-US" baseline="0" dirty="0" smtClean="0"/>
              <a:t> a, and b, which are </a:t>
            </a:r>
            <a:r>
              <a:rPr lang="en-US" b="1" baseline="0" dirty="0" smtClean="0"/>
              <a:t>stored</a:t>
            </a:r>
            <a:r>
              <a:rPr lang="en-US" baseline="0" dirty="0" smtClean="0"/>
              <a:t> in the pixel. Then, we just </a:t>
            </a:r>
            <a:r>
              <a:rPr lang="en-US" b="1" baseline="0" dirty="0" smtClean="0"/>
              <a:t>compute</a:t>
            </a:r>
            <a:r>
              <a:rPr lang="en-US" baseline="0" dirty="0" smtClean="0"/>
              <a:t> </a:t>
            </a:r>
            <a:r>
              <a:rPr lang="en-US" b="1" baseline="0" dirty="0" smtClean="0"/>
              <a:t>the value </a:t>
            </a:r>
            <a:r>
              <a:rPr lang="en-US" baseline="0" dirty="0" smtClean="0"/>
              <a:t>for the fragment’s depth, </a:t>
            </a:r>
            <a:r>
              <a:rPr lang="en-US" b="1" baseline="0" dirty="0" smtClean="0"/>
              <a:t>z</a:t>
            </a:r>
            <a:r>
              <a:rPr lang="en-US" baseline="0" dirty="0" smtClean="0"/>
              <a:t>.</a:t>
            </a:r>
          </a:p>
          <a:p>
            <a:endParaRPr lang="en-US" baseline="0" dirty="0" smtClean="0"/>
          </a:p>
          <a:p>
            <a:r>
              <a:rPr lang="en-US" baseline="0" dirty="0" smtClean="0"/>
              <a:t>Now, why on earth would you like to go to Fourier Series to represent your visibility functions?</a:t>
            </a:r>
          </a:p>
          <a:p>
            <a:r>
              <a:rPr lang="en-US" baseline="0" dirty="0" smtClean="0"/>
              <a:t>(click) The </a:t>
            </a:r>
            <a:r>
              <a:rPr lang="en-US" b="1" baseline="0" dirty="0" smtClean="0"/>
              <a:t>key</a:t>
            </a:r>
            <a:r>
              <a:rPr lang="en-US" baseline="0" dirty="0" smtClean="0"/>
              <a:t> feature is that these sums are </a:t>
            </a:r>
            <a:r>
              <a:rPr lang="en-US" b="1" baseline="0" dirty="0" smtClean="0"/>
              <a:t>order independent</a:t>
            </a:r>
            <a:r>
              <a:rPr lang="en-US" baseline="0" dirty="0" smtClean="0"/>
              <a:t>. We need </a:t>
            </a:r>
            <a:r>
              <a:rPr lang="en-US" b="1" baseline="0" dirty="0" smtClean="0"/>
              <a:t>no depth sorting </a:t>
            </a:r>
            <a:r>
              <a:rPr lang="en-US" baseline="0" dirty="0" smtClean="0"/>
              <a:t>at creation (nor usage). So, we </a:t>
            </a:r>
            <a:r>
              <a:rPr lang="en-US" b="1" baseline="0" dirty="0" smtClean="0"/>
              <a:t>don</a:t>
            </a:r>
            <a:r>
              <a:rPr lang="fr-FR" b="1" baseline="0" dirty="0" smtClean="0"/>
              <a:t>’</a:t>
            </a:r>
            <a:r>
              <a:rPr lang="en-US" b="1" baseline="0" dirty="0" smtClean="0"/>
              <a:t>t need to care </a:t>
            </a:r>
            <a:r>
              <a:rPr lang="en-US" baseline="0" dirty="0" smtClean="0"/>
              <a:t>which previous created </a:t>
            </a:r>
            <a:r>
              <a:rPr lang="en-US" b="1" baseline="0" dirty="0" smtClean="0"/>
              <a:t>coefficients</a:t>
            </a:r>
            <a:r>
              <a:rPr lang="en-US" baseline="0" dirty="0" smtClean="0"/>
              <a:t> comes from fragments </a:t>
            </a:r>
            <a:r>
              <a:rPr lang="en-US" b="1" baseline="0" dirty="0" smtClean="0"/>
              <a:t>closer</a:t>
            </a:r>
            <a:r>
              <a:rPr lang="en-US" baseline="0" dirty="0" smtClean="0"/>
              <a:t> </a:t>
            </a:r>
            <a:r>
              <a:rPr lang="en-US" b="1" baseline="0" dirty="0" smtClean="0"/>
              <a:t>than</a:t>
            </a:r>
            <a:r>
              <a:rPr lang="en-US" baseline="0" dirty="0" smtClean="0"/>
              <a:t> our </a:t>
            </a:r>
            <a:r>
              <a:rPr lang="en-US" b="1" baseline="0" dirty="0" smtClean="0"/>
              <a:t>z-value </a:t>
            </a:r>
            <a:r>
              <a:rPr lang="en-US" baseline="0" dirty="0" smtClean="0"/>
              <a:t>or </a:t>
            </a:r>
            <a:r>
              <a:rPr lang="en-US" b="1" baseline="0" dirty="0" smtClean="0"/>
              <a:t>not</a:t>
            </a:r>
            <a:r>
              <a:rPr lang="en-US" baseline="0" dirty="0" smtClean="0"/>
              <a:t>. We can just create our Opacity Map by rendering shadow casting fragments in any order. </a:t>
            </a:r>
          </a:p>
          <a:p>
            <a:r>
              <a:rPr lang="en-US" baseline="0" dirty="0" smtClean="0"/>
              <a:t>Remember that for for instance Adaptive Volumetric Shadow Maps, we need to insert points in the right place in the visibility function and we need to remove points when we get too many. For Fourier Opacity Maps, we have none of those time consuming issues. We can just add on the contribution from as many fragments as we like, into our maybe 15 representative coefficients.</a:t>
            </a:r>
          </a:p>
          <a:p>
            <a:endParaRPr lang="en-US" dirty="0" smtClean="0"/>
          </a:p>
          <a:p>
            <a:r>
              <a:rPr lang="en-US" dirty="0" smtClean="0"/>
              <a:t>A disadvantage is that </a:t>
            </a:r>
            <a:r>
              <a:rPr lang="en-US" b="1" dirty="0" smtClean="0"/>
              <a:t>ringing</a:t>
            </a:r>
            <a:r>
              <a:rPr lang="en-US" dirty="0" smtClean="0"/>
              <a:t> artifacts can be seen if too </a:t>
            </a:r>
            <a:r>
              <a:rPr lang="en-US" b="1" dirty="0" smtClean="0"/>
              <a:t>few</a:t>
            </a:r>
            <a:r>
              <a:rPr lang="en-US" dirty="0" smtClean="0"/>
              <a:t> coefficients are used, (7-15 coefficients).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10</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Has been used in the game: </a:t>
            </a:r>
            <a:r>
              <a:rPr lang="en-US" sz="1000" i="1" kern="1200" dirty="0" smtClean="0">
                <a:solidFill>
                  <a:schemeClr val="tx1"/>
                </a:solidFill>
                <a:latin typeface="Arial" pitchFamily="-108" charset="0"/>
                <a:ea typeface="ＭＳ Ｐゴシック" pitchFamily="-108" charset="-128"/>
                <a:cs typeface="ＭＳ Ｐゴシック" pitchFamily="-108" charset="-128"/>
              </a:rPr>
              <a:t>Batman </a:t>
            </a:r>
            <a:r>
              <a:rPr lang="en-US" sz="1000" i="1" kern="1200" dirty="0" err="1" smtClean="0">
                <a:solidFill>
                  <a:schemeClr val="tx1"/>
                </a:solidFill>
                <a:latin typeface="Arial" pitchFamily="-108" charset="0"/>
                <a:ea typeface="ＭＳ Ｐゴシック" pitchFamily="-108" charset="-128"/>
                <a:cs typeface="ＭＳ Ｐゴシック" pitchFamily="-108" charset="-128"/>
              </a:rPr>
              <a:t>Arkham</a:t>
            </a:r>
            <a:r>
              <a:rPr lang="en-US" sz="1000" i="1" kern="1200" dirty="0" smtClean="0">
                <a:solidFill>
                  <a:schemeClr val="tx1"/>
                </a:solidFill>
                <a:latin typeface="Arial" pitchFamily="-108" charset="0"/>
                <a:ea typeface="ＭＳ Ｐゴシック" pitchFamily="-108" charset="-128"/>
                <a:cs typeface="ＭＳ Ｐゴシック" pitchFamily="-108" charset="-128"/>
              </a:rPr>
              <a:t> Asylum</a:t>
            </a:r>
            <a:r>
              <a:rPr lang="en-US" sz="1000" i="0" kern="1200" dirty="0" smtClean="0">
                <a:solidFill>
                  <a:schemeClr val="tx1"/>
                </a:solidFill>
                <a:latin typeface="Arial" pitchFamily="-108" charset="0"/>
                <a:ea typeface="ＭＳ Ｐゴシック" pitchFamily="-108" charset="-128"/>
                <a:cs typeface="ＭＳ Ｐゴシック" pitchFamily="-108" charset="-128"/>
              </a:rPr>
              <a:t>.</a:t>
            </a:r>
          </a:p>
          <a:p>
            <a:r>
              <a:rPr lang="en-US" dirty="0" smtClean="0"/>
              <a:t>If smoke is what you want to do, then Jon Jansen and </a:t>
            </a:r>
            <a:r>
              <a:rPr lang="en-US" dirty="0" err="1" smtClean="0"/>
              <a:t>Lous</a:t>
            </a:r>
            <a:r>
              <a:rPr lang="en-US" dirty="0" smtClean="0"/>
              <a:t> </a:t>
            </a:r>
            <a:r>
              <a:rPr lang="en-US" dirty="0" err="1" smtClean="0"/>
              <a:t>Bavoil</a:t>
            </a:r>
            <a:r>
              <a:rPr lang="en-US" baseline="0" dirty="0" smtClean="0"/>
              <a:t> right now actually recommend their latest method, called Particle Shadow Mapping, which they presented at GDC this spring.</a:t>
            </a:r>
            <a:endParaRPr lang="en-US" sz="1000" i="0"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11</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60000"/>
                    <a:lumOff val="40000"/>
                  </a:schemeClr>
                </a:solidFill>
              </a:rPr>
              <a:t>If smoke is what you want to do, then Jansen and </a:t>
            </a:r>
            <a:r>
              <a:rPr lang="en-US" dirty="0" err="1" smtClean="0">
                <a:solidFill>
                  <a:schemeClr val="tx1">
                    <a:lumMod val="60000"/>
                    <a:lumOff val="40000"/>
                  </a:schemeClr>
                </a:solidFill>
              </a:rPr>
              <a:t>Bavoil</a:t>
            </a:r>
            <a:r>
              <a:rPr lang="en-US" baseline="0" dirty="0" smtClean="0">
                <a:solidFill>
                  <a:schemeClr val="tx1">
                    <a:lumMod val="60000"/>
                    <a:lumOff val="40000"/>
                  </a:schemeClr>
                </a:solidFill>
              </a:rPr>
              <a:t> right now actually recommend their latest method, called Particle Shadow Mapping, which they presented at GDC this spring.</a:t>
            </a:r>
            <a:r>
              <a:rPr lang="en-US" baseline="0" dirty="0" smtClean="0"/>
              <a:t> </a:t>
            </a:r>
          </a:p>
          <a:p>
            <a:r>
              <a:rPr lang="en-US" baseline="0" dirty="0" smtClean="0"/>
              <a:t>Particle shadow mapping is faster and typically gives a higher quality than Fourier Opacity Mapping. But, it only works for particles.</a:t>
            </a:r>
          </a:p>
          <a:p>
            <a:r>
              <a:rPr lang="en-US" baseline="0" dirty="0" smtClean="0"/>
              <a:t>Here is the shadow map, and (click) here is the visibility function for a </a:t>
            </a:r>
            <a:r>
              <a:rPr lang="en-US" baseline="0" dirty="0" err="1" smtClean="0"/>
              <a:t>texel</a:t>
            </a:r>
            <a:r>
              <a:rPr lang="en-US" baseline="0" dirty="0" smtClean="0"/>
              <a:t>.</a:t>
            </a:r>
          </a:p>
          <a:p>
            <a:r>
              <a:rPr lang="en-US" baseline="0" dirty="0" smtClean="0"/>
              <a:t>Billboards are rendered directly to a 3D texture storing their alpha values. This is done by using an array of render targets and having the geometry </a:t>
            </a:r>
            <a:r>
              <a:rPr lang="en-US" baseline="0" dirty="0" err="1" smtClean="0"/>
              <a:t>shader</a:t>
            </a:r>
            <a:r>
              <a:rPr lang="en-US" baseline="0" dirty="0" smtClean="0"/>
              <a:t> compute which layer to render the particle billboard into.</a:t>
            </a:r>
          </a:p>
          <a:p>
            <a:r>
              <a:rPr lang="en-US" baseline="0" dirty="0" smtClean="0"/>
              <a:t>Then, the decrease of visibility (click) is propagated from the first to the last layer, to give the visibility function per </a:t>
            </a:r>
            <a:r>
              <a:rPr lang="en-US" baseline="0" dirty="0" err="1" smtClean="0"/>
              <a:t>texel</a:t>
            </a:r>
            <a:r>
              <a:rPr lang="en-US" baseline="0" dirty="0" smtClean="0"/>
              <a:t>.</a:t>
            </a:r>
          </a:p>
          <a:p>
            <a:r>
              <a:rPr lang="en-US" baseline="0" dirty="0" smtClean="0"/>
              <a:t>And we can easily have something like 64-128 layers if we use the </a:t>
            </a:r>
            <a:r>
              <a:rPr lang="en-US" baseline="0" dirty="0" err="1" smtClean="0"/>
              <a:t>rgba</a:t>
            </a:r>
            <a:r>
              <a:rPr lang="en-US" baseline="0" dirty="0" smtClean="0"/>
              <a:t>-channels and also store as bytes into 32-bit per channel buffers.</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12</a:t>
            </a:fld>
            <a:endParaRPr lang="en-US"/>
          </a:p>
        </p:txBody>
      </p:sp>
    </p:spTree>
    <p:extLst>
      <p:ext uri="{BB962C8B-B14F-4D97-AF65-F5344CB8AC3E}">
        <p14:creationId xmlns:p14="http://schemas.microsoft.com/office/powerpoint/2010/main" val="113438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latin typeface="Arial" pitchFamily="-108" charset="0"/>
                <a:ea typeface="ＭＳ Ｐゴシック" pitchFamily="-108" charset="-128"/>
                <a:cs typeface="ＭＳ Ｐゴシック" pitchFamily="-108" charset="-128"/>
              </a:rPr>
              <a:t>: </a:t>
            </a:r>
            <a:r>
              <a:rPr lang="en-US" sz="1000" u="sng" kern="1200" dirty="0" smtClean="0">
                <a:solidFill>
                  <a:schemeClr val="tx1"/>
                </a:solidFill>
                <a:latin typeface="Arial" pitchFamily="-108" charset="0"/>
                <a:ea typeface="ＭＳ Ｐゴシック" pitchFamily="-108" charset="-128"/>
                <a:cs typeface="ＭＳ Ｐゴシック" pitchFamily="-108" charset="-128"/>
                <a:hlinkClick r:id="rId3"/>
              </a:rPr>
              <a:t>http://www.youtube.com/watch?v=XUSYbco0zIg </a:t>
            </a:r>
            <a:endParaRPr lang="en-US" sz="1000" u="sng" kern="1200" dirty="0" smtClean="0">
              <a:solidFill>
                <a:schemeClr val="tx1"/>
              </a:solidFill>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13</a:t>
            </a:fld>
            <a:endParaRPr lang="en-US"/>
          </a:p>
        </p:txBody>
      </p:sp>
    </p:spTree>
    <p:extLst>
      <p:ext uri="{BB962C8B-B14F-4D97-AF65-F5344CB8AC3E}">
        <p14:creationId xmlns:p14="http://schemas.microsoft.com/office/powerpoint/2010/main" val="126596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60000"/>
                    <a:lumOff val="40000"/>
                  </a:schemeClr>
                </a:solidFill>
              </a:rPr>
              <a:t>I</a:t>
            </a:r>
            <a:r>
              <a:rPr lang="en-US" baseline="0" dirty="0" smtClean="0">
                <a:solidFill>
                  <a:schemeClr val="tx1">
                    <a:lumMod val="60000"/>
                    <a:lumOff val="40000"/>
                  </a:schemeClr>
                </a:solidFill>
              </a:rPr>
              <a:t> will now go into shadows in connection with light scattering in participating media.</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are a number of </a:t>
            </a:r>
            <a:r>
              <a:rPr lang="en-US" b="1" baseline="0" dirty="0" smtClean="0"/>
              <a:t>classes</a:t>
            </a:r>
            <a:r>
              <a:rPr lang="en-US" baseline="0" dirty="0" smtClean="0"/>
              <a:t> of algorithms for light scattering in participating media:</a:t>
            </a:r>
          </a:p>
          <a:p>
            <a:endParaRPr lang="en-US" baseline="0" dirty="0" smtClean="0"/>
          </a:p>
          <a:p>
            <a:r>
              <a:rPr lang="en-US" baseline="0" dirty="0" smtClean="0"/>
              <a:t>We have Real-time </a:t>
            </a:r>
            <a:r>
              <a:rPr lang="en-US" b="1" baseline="0" dirty="0" smtClean="0"/>
              <a:t>single</a:t>
            </a:r>
            <a:r>
              <a:rPr lang="en-US" b="0" baseline="0" dirty="0" smtClean="0"/>
              <a:t> scattering in </a:t>
            </a:r>
            <a:r>
              <a:rPr lang="en-US" b="1" baseline="0" dirty="0" smtClean="0"/>
              <a:t>homogeneous</a:t>
            </a:r>
            <a:r>
              <a:rPr lang="en-US" b="0" baseline="0" dirty="0" smtClean="0"/>
              <a:t> participating media. Here we find  </a:t>
            </a:r>
            <a:r>
              <a:rPr lang="en-US" b="1" baseline="0" dirty="0" smtClean="0"/>
              <a:t>ray-marching</a:t>
            </a:r>
            <a:r>
              <a:rPr lang="en-US" b="0" baseline="0" dirty="0" smtClean="0"/>
              <a:t> based approaches and </a:t>
            </a:r>
            <a:r>
              <a:rPr lang="en-US" b="1" baseline="0" dirty="0" smtClean="0"/>
              <a:t>shadow-volume</a:t>
            </a:r>
            <a:r>
              <a:rPr lang="en-US" b="0" baseline="0" dirty="0" smtClean="0"/>
              <a:t> based approaches.</a:t>
            </a:r>
          </a:p>
          <a:p>
            <a:endParaRPr lang="en-US" b="0" baseline="0" dirty="0" smtClean="0"/>
          </a:p>
          <a:p>
            <a:r>
              <a:rPr lang="en-US" b="0" baseline="0" dirty="0" smtClean="0"/>
              <a:t>Then, we have Real-time </a:t>
            </a:r>
            <a:r>
              <a:rPr lang="en-US" b="1" baseline="0" dirty="0" smtClean="0"/>
              <a:t>multiple</a:t>
            </a:r>
            <a:r>
              <a:rPr lang="en-US" b="0" baseline="0" dirty="0" smtClean="0"/>
              <a:t> scattering in homogeneous participating media.</a:t>
            </a:r>
          </a:p>
          <a:p>
            <a:endParaRPr lang="en-US" b="0" baseline="0" dirty="0" smtClean="0"/>
          </a:p>
          <a:p>
            <a:r>
              <a:rPr lang="en-US" b="0" baseline="0" dirty="0" smtClean="0"/>
              <a:t>If you want to do single scattering for area lights, Chris Wyman presented that three days ago at HPG and also two days ago here at </a:t>
            </a:r>
            <a:r>
              <a:rPr lang="en-US" b="0" baseline="0" dirty="0" err="1" smtClean="0"/>
              <a:t>Siggraph</a:t>
            </a:r>
            <a:r>
              <a:rPr lang="en-US" b="0" baseline="0" dirty="0" smtClean="0"/>
              <a:t>.</a:t>
            </a:r>
          </a:p>
          <a:p>
            <a:endParaRPr lang="en-US" b="0" baseline="0" dirty="0" smtClean="0"/>
          </a:p>
          <a:p>
            <a:r>
              <a:rPr lang="en-US" b="0" baseline="0" dirty="0" smtClean="0"/>
              <a:t>And for heterogeneous participating media, there is this paper.</a:t>
            </a:r>
          </a:p>
          <a:p>
            <a:r>
              <a:rPr lang="en-US" b="0" baseline="0" dirty="0" smtClean="0"/>
              <a:t>I will focus today on single and multiple scattering in </a:t>
            </a:r>
            <a:r>
              <a:rPr lang="en-US" b="1" baseline="0" dirty="0" smtClean="0"/>
              <a:t>homogeneous</a:t>
            </a:r>
            <a:r>
              <a:rPr lang="en-US" b="0" baseline="0" dirty="0" smtClean="0"/>
              <a:t> media for </a:t>
            </a:r>
            <a:r>
              <a:rPr lang="en-US" b="1" baseline="0" dirty="0" smtClean="0"/>
              <a:t>point</a:t>
            </a:r>
            <a:r>
              <a:rPr lang="en-US" b="0" baseline="0" dirty="0" smtClean="0"/>
              <a:t>-light sources.</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14</a:t>
            </a:fld>
            <a:endParaRPr lang="en-US"/>
          </a:p>
        </p:txBody>
      </p:sp>
    </p:spTree>
    <p:extLst>
      <p:ext uri="{BB962C8B-B14F-4D97-AF65-F5344CB8AC3E}">
        <p14:creationId xmlns:p14="http://schemas.microsoft.com/office/powerpoint/2010/main" val="277878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reality,</a:t>
            </a:r>
            <a:r>
              <a:rPr lang="en-US" baseline="0" dirty="0" smtClean="0"/>
              <a:t> the </a:t>
            </a:r>
            <a:r>
              <a:rPr lang="en-US" dirty="0" smtClean="0"/>
              <a:t>world around us is filled with participating media, e.g.,</a:t>
            </a:r>
            <a:r>
              <a:rPr lang="en-US" baseline="0" dirty="0" smtClean="0"/>
              <a:t> air with dust, fog, clouds and smoke</a:t>
            </a:r>
            <a:r>
              <a:rPr lang="en-US" dirty="0" smtClean="0"/>
              <a:t>. The word participating</a:t>
            </a:r>
            <a:r>
              <a:rPr lang="en-US" baseline="0" dirty="0" smtClean="0"/>
              <a:t> media means that the medium interacts with the light traversal.</a:t>
            </a:r>
            <a:endParaRPr lang="en-US" dirty="0" smtClean="0"/>
          </a:p>
          <a:p>
            <a:r>
              <a:rPr lang="en-US" dirty="0" smtClean="0"/>
              <a:t>Light is </a:t>
            </a:r>
            <a:r>
              <a:rPr lang="en-US" i="1" dirty="0" smtClean="0"/>
              <a:t>scattered,</a:t>
            </a:r>
            <a:r>
              <a:rPr lang="en-US" dirty="0" smtClean="0"/>
              <a:t> which means tha</a:t>
            </a:r>
            <a:r>
              <a:rPr lang="en-US" baseline="0" dirty="0" smtClean="0"/>
              <a:t>t </a:t>
            </a:r>
            <a:r>
              <a:rPr lang="en-US" dirty="0" smtClean="0"/>
              <a:t>“Photons bounce off particles in the medium”. The light rays will bounce</a:t>
            </a:r>
            <a:r>
              <a:rPr lang="en-US" baseline="0" dirty="0" smtClean="0"/>
              <a:t> around in the medium and some amount of it will eventually reach the eye. In other words</a:t>
            </a:r>
            <a:r>
              <a:rPr lang="en-US" dirty="0" smtClean="0"/>
              <a:t>, some scattered light reaches the observer (most doesn’t). This means that the observer will see the participating</a:t>
            </a:r>
            <a:r>
              <a:rPr lang="en-US" baseline="0" dirty="0" smtClean="0"/>
              <a:t> medium.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15</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single-scattering</a:t>
            </a:r>
            <a:r>
              <a:rPr lang="en-US" baseline="0" dirty="0" smtClean="0"/>
              <a:t> model, (click) light travels from the light position and eventually in-scatters towards the eye at a small particle. And on its way from the light source to the point of </a:t>
            </a:r>
            <a:r>
              <a:rPr lang="en-US" baseline="0" dirty="0" err="1" smtClean="0"/>
              <a:t>inscattering</a:t>
            </a:r>
            <a:r>
              <a:rPr lang="en-US" baseline="0" dirty="0" smtClean="0"/>
              <a:t>, it attenuates due to out-scattering and absorption. And the same from the point-of-in-scattering to the eye.</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16</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have objects, or blockers, casting regular shadows, then they also cause </a:t>
            </a:r>
            <a:r>
              <a:rPr lang="en-US" baseline="0" dirty="0" err="1" smtClean="0"/>
              <a:t>airlight</a:t>
            </a:r>
            <a:r>
              <a:rPr lang="en-US" baseline="0" dirty="0" smtClean="0"/>
              <a:t> shadows.</a:t>
            </a:r>
          </a:p>
          <a:p>
            <a:r>
              <a:rPr lang="en-US" baseline="0" dirty="0" smtClean="0"/>
              <a:t>The reason is that light can only in-scatter at non-shadowed regions (click), and this means that we can see these nice light streaks or shadow streaks, here in this image.</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17</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shading</a:t>
            </a:r>
            <a:r>
              <a:rPr lang="en-US" baseline="0" dirty="0" smtClean="0"/>
              <a:t> a fragment (click), the only difference is that we have to add attenuation of the light intensity proportional to the distance between the light source and the surface point. And this attenuation is due to out-scattering and absorption. </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18</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the multiple scattering model,</a:t>
            </a:r>
            <a:r>
              <a:rPr lang="en-US" baseline="0" dirty="0" smtClean="0"/>
              <a:t> on the other hand, we consider the fact that, in reality, photons can bounce around many times before they in-scatter.</a:t>
            </a:r>
          </a:p>
          <a:p>
            <a:r>
              <a:rPr lang="en-US" baseline="0" dirty="0" smtClean="0"/>
              <a:t>And as you can see here, photons can actually in-scatter in the shadowed regions of the view rays.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So, being able to do this is quite new and still very approximate, but I will mention one method at the end.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19</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a:t>
            </a:fld>
            <a:endParaRPr lang="en-US"/>
          </a:p>
        </p:txBody>
      </p:sp>
    </p:spTree>
    <p:extLst>
      <p:ext uri="{BB962C8B-B14F-4D97-AF65-F5344CB8AC3E}">
        <p14:creationId xmlns:p14="http://schemas.microsoft.com/office/powerpoint/2010/main" val="148244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is a side-by-side comparison between single scattering and multiple scattering.</a:t>
            </a:r>
            <a:endParaRPr lang="en-US" dirty="0" smtClean="0"/>
          </a:p>
          <a:p>
            <a:r>
              <a:rPr lang="en-US" dirty="0" smtClean="0"/>
              <a:t>And as you see, the </a:t>
            </a:r>
            <a:r>
              <a:rPr lang="en-US" baseline="0" dirty="0" smtClean="0"/>
              <a:t>participating medium is visible also in the shadowed regions, for multiple scattering,</a:t>
            </a:r>
          </a:p>
          <a:p>
            <a:r>
              <a:rPr lang="en-US" baseline="0" dirty="0" smtClean="0"/>
              <a:t>which it is </a:t>
            </a:r>
            <a:r>
              <a:rPr lang="en-US" b="1" baseline="0" dirty="0" smtClean="0"/>
              <a:t>not</a:t>
            </a:r>
            <a:r>
              <a:rPr lang="en-US" baseline="0" dirty="0" smtClean="0"/>
              <a:t>, here, for single scattering.</a:t>
            </a:r>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20</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for the multiple scattering model, if we are shading a surface point,  then we should actually consider the full hemisphere of possible incoming light directions.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21</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is a side-by-side comparison with the lighting for one incoming direction (which is the standard), and for considering the full hemisphere. And as you see, there is a quite important difference.</a:t>
            </a:r>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22</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For a scene with a </a:t>
            </a:r>
            <a:r>
              <a:rPr lang="en-US" sz="10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non-homogeneous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medium (such as for clouds or smoke), we should </a:t>
            </a:r>
            <a:r>
              <a:rPr lang="en-US" sz="10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only</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consider in-scattering for the parts of the ray (click) that are </a:t>
            </a:r>
            <a:r>
              <a:rPr lang="en-US" sz="10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inside</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the participating medium, and that is typically quite time consuming for real-time purposes.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23</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our</a:t>
            </a:r>
            <a:r>
              <a:rPr lang="en-US" baseline="0" dirty="0" smtClean="0"/>
              <a:t> medium has a low albedo, which means that there is a low optical thickness or optical depth, where the particles are </a:t>
            </a:r>
            <a:r>
              <a:rPr lang="en-US" b="1" baseline="0" dirty="0" smtClean="0"/>
              <a:t>small</a:t>
            </a:r>
            <a:r>
              <a:rPr lang="en-US" baseline="0" dirty="0" smtClean="0"/>
              <a:t> and </a:t>
            </a:r>
            <a:r>
              <a:rPr lang="en-US" b="1" baseline="0" dirty="0" smtClean="0"/>
              <a:t>few</a:t>
            </a:r>
            <a:r>
              <a:rPr lang="en-US" baseline="0" dirty="0" smtClean="0"/>
              <a:t>, such as for dust and thin fog,</a:t>
            </a:r>
          </a:p>
          <a:p>
            <a:r>
              <a:rPr lang="en-US" b="1" baseline="0" dirty="0" smtClean="0"/>
              <a:t>then</a:t>
            </a:r>
            <a:r>
              <a:rPr lang="en-US" baseline="0" dirty="0" smtClean="0"/>
              <a:t> the </a:t>
            </a:r>
            <a:r>
              <a:rPr lang="en-US" b="1" baseline="0" dirty="0" smtClean="0"/>
              <a:t>single</a:t>
            </a:r>
            <a:r>
              <a:rPr lang="en-US" baseline="0" dirty="0" smtClean="0"/>
              <a:t> scattering dominates over the </a:t>
            </a:r>
            <a:r>
              <a:rPr lang="en-US" b="1" baseline="0" dirty="0" smtClean="0"/>
              <a:t>secondary</a:t>
            </a:r>
            <a:r>
              <a:rPr lang="en-US" baseline="0" dirty="0" smtClean="0"/>
              <a:t> scattering.</a:t>
            </a:r>
          </a:p>
          <a:p>
            <a:r>
              <a:rPr lang="en-US" baseline="0" dirty="0" smtClean="0"/>
              <a:t>And this gives us a reason to focus on this more simple case – the single scattering as opposed to multiple scattering. </a:t>
            </a:r>
            <a:endParaRPr lang="en-US" dirty="0" smtClean="0"/>
          </a:p>
          <a:p>
            <a:r>
              <a:rPr lang="en-US" dirty="0" smtClean="0"/>
              <a:t>I will now talk about </a:t>
            </a:r>
            <a:r>
              <a:rPr lang="en-US" b="1" dirty="0" smtClean="0"/>
              <a:t>single</a:t>
            </a:r>
            <a:r>
              <a:rPr lang="en-US" dirty="0" smtClean="0"/>
              <a:t> scattering in </a:t>
            </a:r>
            <a:r>
              <a:rPr lang="en-US" b="1" dirty="0" smtClean="0"/>
              <a:t>homogeneous</a:t>
            </a:r>
            <a:r>
              <a:rPr lang="en-US" b="0" dirty="0" smtClean="0"/>
              <a:t> participating media. And for that,</a:t>
            </a:r>
            <a:r>
              <a:rPr lang="en-US" b="0" baseline="0" dirty="0" smtClean="0"/>
              <a:t> we have the ray-marching-based approaches and shadow-volume based approaches.</a:t>
            </a:r>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24</a:t>
            </a:fld>
            <a:endParaRPr lang="en-US"/>
          </a:p>
        </p:txBody>
      </p:sp>
    </p:spTree>
    <p:extLst>
      <p:ext uri="{BB962C8B-B14F-4D97-AF65-F5344CB8AC3E}">
        <p14:creationId xmlns:p14="http://schemas.microsoft.com/office/powerpoint/2010/main" val="1471818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the pseudo code for all ray-marching based approaches. </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25</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Fixed pipeline</a:t>
            </a:r>
          </a:p>
          <a:p>
            <a:endParaRPr lang="en-US" baseline="0" dirty="0" smtClean="0"/>
          </a:p>
          <a:p>
            <a:r>
              <a:rPr lang="en-US" baseline="0" dirty="0" smtClean="0"/>
              <a:t>Transition: To speedup the ray marching, we can utilize coherency.</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26</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Baran</a:t>
            </a:r>
            <a:r>
              <a:rPr lang="en-US" baseline="0" dirty="0" smtClean="0"/>
              <a:t> et al. </a:t>
            </a:r>
            <a:r>
              <a:rPr lang="en-US" b="1" baseline="0" dirty="0" smtClean="0"/>
              <a:t>accelerate</a:t>
            </a:r>
            <a:r>
              <a:rPr lang="en-US" baseline="0" dirty="0" smtClean="0"/>
              <a:t> the ray marching by </a:t>
            </a:r>
            <a:r>
              <a:rPr lang="en-US" b="1" baseline="0" dirty="0" smtClean="0"/>
              <a:t>realizing</a:t>
            </a:r>
            <a:r>
              <a:rPr lang="en-US" baseline="0" dirty="0" smtClean="0"/>
              <a:t> that we can compute the result of a ray </a:t>
            </a:r>
            <a:r>
              <a:rPr lang="en-US" b="1" baseline="0" dirty="0" smtClean="0"/>
              <a:t>incrementally</a:t>
            </a:r>
            <a:r>
              <a:rPr lang="en-US" b="0" baseline="0" dirty="0" smtClean="0"/>
              <a:t>, from a </a:t>
            </a:r>
            <a:r>
              <a:rPr lang="en-US" b="1" baseline="0" dirty="0" smtClean="0"/>
              <a:t>previous</a:t>
            </a:r>
            <a:r>
              <a:rPr lang="en-US" b="0" baseline="0" dirty="0" smtClean="0"/>
              <a:t> ray, that lies </a:t>
            </a:r>
            <a:r>
              <a:rPr lang="en-US" b="1" baseline="0" dirty="0" smtClean="0"/>
              <a:t>above</a:t>
            </a:r>
            <a:r>
              <a:rPr lang="en-US" b="0" baseline="0" dirty="0" smtClean="0"/>
              <a:t> and in the same plane as the </a:t>
            </a:r>
            <a:r>
              <a:rPr lang="en-US" b="1" baseline="0" dirty="0" smtClean="0"/>
              <a:t>new ray </a:t>
            </a:r>
            <a:r>
              <a:rPr lang="en-US" b="0" baseline="0" dirty="0" smtClean="0"/>
              <a:t>and the </a:t>
            </a:r>
            <a:r>
              <a:rPr lang="en-US" b="1" baseline="0" dirty="0" smtClean="0"/>
              <a:t>light</a:t>
            </a:r>
            <a:r>
              <a:rPr lang="en-US" b="0" baseline="0" dirty="0" smtClean="0"/>
              <a:t> and the </a:t>
            </a:r>
            <a:r>
              <a:rPr lang="en-US" b="1" baseline="0" dirty="0" smtClean="0"/>
              <a:t>eye</a:t>
            </a:r>
            <a:r>
              <a:rPr lang="en-US" b="0" baseline="0" dirty="0" smtClean="0"/>
              <a:t>. Only new </a:t>
            </a:r>
            <a:r>
              <a:rPr lang="en-US" b="1" baseline="0" dirty="0" smtClean="0"/>
              <a:t>shadowed</a:t>
            </a:r>
            <a:r>
              <a:rPr lang="en-US" b="0" baseline="0" dirty="0" smtClean="0"/>
              <a:t> regions can appear (not new </a:t>
            </a:r>
            <a:r>
              <a:rPr lang="en-US" b="1" baseline="0" dirty="0" smtClean="0"/>
              <a:t>lit</a:t>
            </a:r>
            <a:r>
              <a:rPr lang="en-US" b="0" baseline="0" dirty="0" smtClean="0"/>
              <a:t> regions) as we move to </a:t>
            </a:r>
            <a:r>
              <a:rPr lang="en-US" b="1" baseline="0" dirty="0" smtClean="0"/>
              <a:t>lower</a:t>
            </a:r>
            <a:r>
              <a:rPr lang="en-US" b="0" baseline="0" dirty="0" smtClean="0"/>
              <a:t> eye-rays in this plane.</a:t>
            </a: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Let’s look at these coherency planes and their </a:t>
            </a:r>
            <a:r>
              <a:rPr lang="en-US" b="1" baseline="0" dirty="0" smtClean="0"/>
              <a:t>intersections</a:t>
            </a:r>
            <a:r>
              <a:rPr lang="en-US" baseline="0" dirty="0" smtClean="0"/>
              <a:t> with the </a:t>
            </a:r>
            <a:r>
              <a:rPr lang="en-US" b="1" baseline="0" dirty="0" smtClean="0"/>
              <a:t>shadow-map plane </a:t>
            </a:r>
            <a:r>
              <a:rPr lang="en-US" baseline="0" dirty="0" smtClean="0"/>
              <a:t>and the </a:t>
            </a:r>
            <a:r>
              <a:rPr lang="en-US" b="1" baseline="0" dirty="0" smtClean="0"/>
              <a:t>view plane</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27</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solidFill>
                  <a:srgbClr val="AEAFAA"/>
                </a:solidFill>
              </a:rPr>
              <a:t>Let’s look at these coherency planes’ intersections with the shadow map-plane and the view plane.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Observe that the intersections of these coherent</a:t>
            </a:r>
            <a:r>
              <a:rPr lang="en-US" baseline="0" dirty="0" smtClean="0"/>
              <a:t> planes are non-parallel lines in the shadow-map plane and the image plane.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we do, is</a:t>
            </a:r>
            <a:r>
              <a:rPr lang="en-US" baseline="0" dirty="0" smtClean="0"/>
              <a:t> that we skew the shadow map projection so that these </a:t>
            </a:r>
            <a:r>
              <a:rPr lang="en-US" baseline="0" dirty="0" err="1" smtClean="0"/>
              <a:t>epipolar</a:t>
            </a:r>
            <a:r>
              <a:rPr lang="en-US" baseline="0" dirty="0" smtClean="0"/>
              <a:t> planes are in line with the shadow map rows.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the</a:t>
            </a:r>
            <a:r>
              <a:rPr lang="en-US" baseline="0" dirty="0" smtClean="0"/>
              <a:t> shadow map is now </a:t>
            </a:r>
            <a:r>
              <a:rPr lang="en-US" baseline="0" dirty="0" err="1" smtClean="0"/>
              <a:t>rectified.</a:t>
            </a:r>
            <a:r>
              <a:rPr lang="en-US" dirty="0" err="1" smtClean="0"/>
              <a:t>Ray</a:t>
            </a:r>
            <a:r>
              <a:rPr lang="en-US" baseline="0" dirty="0" smtClean="0"/>
              <a:t> marching along a view ray now becomes a traversal along one shadow map row</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solidFill>
                <a:srgbClr val="AEAFAA"/>
              </a:solidFill>
            </a:endParaRPr>
          </a:p>
        </p:txBody>
      </p:sp>
      <p:sp>
        <p:nvSpPr>
          <p:cNvPr id="4" name="Slide Number Placeholder 3"/>
          <p:cNvSpPr>
            <a:spLocks noGrp="1"/>
          </p:cNvSpPr>
          <p:nvPr>
            <p:ph type="sldNum" sz="quarter" idx="10"/>
          </p:nvPr>
        </p:nvSpPr>
        <p:spPr/>
        <p:txBody>
          <a:bodyPr/>
          <a:lstStyle/>
          <a:p>
            <a:fld id="{706F8D69-B00F-F44E-9B61-4DC184CA17F8}" type="slidenum">
              <a:rPr lang="en-US" smtClean="0"/>
              <a:pPr/>
              <a:t>28</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29</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Volumetric shadows is</a:t>
            </a:r>
            <a:r>
              <a:rPr lang="en-US" strike="noStrike" baseline="0" dirty="0" smtClean="0"/>
              <a:t> a sub-category of shadows in combination with </a:t>
            </a:r>
            <a:r>
              <a:rPr lang="en-US" b="1" strike="noStrike" baseline="0" dirty="0" smtClean="0"/>
              <a:t>transparent</a:t>
            </a:r>
            <a:r>
              <a:rPr lang="en-US" strike="noStrike" baseline="0" dirty="0" smtClean="0"/>
              <a:t> media.</a:t>
            </a:r>
            <a:endParaRPr lang="en-US" strike="noStrike" dirty="0" smtClean="0"/>
          </a:p>
          <a:p>
            <a:endParaRPr lang="en-US" baseline="0" dirty="0" smtClean="0"/>
          </a:p>
          <a:p>
            <a:r>
              <a:rPr lang="en-US" baseline="0" dirty="0" smtClean="0"/>
              <a:t>If we have transparent solid objects and want to use shadow volumes, then that works fine if the solid objects have a </a:t>
            </a:r>
            <a:r>
              <a:rPr lang="en-US" b="1" baseline="0" dirty="0" smtClean="0"/>
              <a:t>constant</a:t>
            </a:r>
            <a:r>
              <a:rPr lang="en-US" baseline="0" dirty="0" smtClean="0"/>
              <a:t> transparency per </a:t>
            </a:r>
            <a:r>
              <a:rPr lang="en-US" b="1" baseline="0" dirty="0" smtClean="0"/>
              <a:t>object</a:t>
            </a:r>
            <a:r>
              <a:rPr lang="en-US" baseline="0" dirty="0" smtClean="0"/>
              <a:t>.</a:t>
            </a:r>
          </a:p>
          <a:p>
            <a:r>
              <a:rPr lang="en-US" baseline="0" dirty="0" smtClean="0"/>
              <a:t>If we have transparent textured shadow casters,  essentially the only option is to use “per-triangle shadow volumes” which currently requires CUDA, </a:t>
            </a:r>
            <a:r>
              <a:rPr lang="en-US" baseline="0" dirty="0" err="1" smtClean="0"/>
              <a:t>OpenCL</a:t>
            </a:r>
            <a:r>
              <a:rPr lang="en-US" baseline="0" dirty="0" smtClean="0"/>
              <a:t> or compute </a:t>
            </a:r>
            <a:r>
              <a:rPr lang="en-US" baseline="0" dirty="0" err="1" smtClean="0"/>
              <a:t>shaders</a:t>
            </a:r>
            <a:r>
              <a:rPr lang="en-US" baseline="0" dirty="0" smtClean="0"/>
              <a:t>. I have already described per-Triangle Shadow Volumes in the first part of this course.</a:t>
            </a:r>
          </a:p>
          <a:p>
            <a:endParaRPr lang="en-US" baseline="0" dirty="0" smtClean="0"/>
          </a:p>
          <a:p>
            <a:r>
              <a:rPr lang="en-US" baseline="0" dirty="0" smtClean="0"/>
              <a:t>For </a:t>
            </a:r>
            <a:r>
              <a:rPr lang="en-US" b="1" baseline="0" dirty="0" smtClean="0"/>
              <a:t>shadow maps</a:t>
            </a:r>
            <a:r>
              <a:rPr lang="en-US" baseline="0" dirty="0" smtClean="0"/>
              <a:t>, you can simply use </a:t>
            </a:r>
            <a:r>
              <a:rPr lang="en-US" b="1" baseline="0" dirty="0" smtClean="0"/>
              <a:t>alpha-components </a:t>
            </a:r>
            <a:r>
              <a:rPr lang="en-US" baseline="0" dirty="0" smtClean="0"/>
              <a:t>in the shadow maps and use </a:t>
            </a:r>
            <a:r>
              <a:rPr lang="en-US" b="1" baseline="0" dirty="0" smtClean="0"/>
              <a:t>layered</a:t>
            </a:r>
            <a:r>
              <a:rPr lang="en-US" baseline="0" dirty="0" smtClean="0"/>
              <a:t> shadow maps.</a:t>
            </a:r>
          </a:p>
          <a:p>
            <a:endParaRPr lang="en-US" baseline="0" dirty="0" smtClean="0"/>
          </a:p>
          <a:p>
            <a:r>
              <a:rPr lang="en-US" baseline="0" dirty="0" smtClean="0"/>
              <a:t>If we have </a:t>
            </a:r>
            <a:r>
              <a:rPr lang="en-US" b="1" baseline="0" dirty="0" smtClean="0"/>
              <a:t>other</a:t>
            </a:r>
            <a:r>
              <a:rPr lang="en-US" baseline="0" dirty="0" smtClean="0"/>
              <a:t> types of transparent objects, such as hair, fur, steam, gas, and smoke, then the </a:t>
            </a:r>
            <a:r>
              <a:rPr lang="en-US" b="1" baseline="0" dirty="0" smtClean="0"/>
              <a:t>state-of-the-art </a:t>
            </a:r>
            <a:r>
              <a:rPr lang="en-US" baseline="0" dirty="0" smtClean="0"/>
              <a:t>algorithms somehow originate from </a:t>
            </a:r>
            <a:r>
              <a:rPr lang="en-US" b="1" baseline="0" dirty="0" smtClean="0"/>
              <a:t>Deep</a:t>
            </a:r>
            <a:r>
              <a:rPr lang="en-US" baseline="0" dirty="0" smtClean="0"/>
              <a:t> shadow maps. </a:t>
            </a:r>
          </a:p>
          <a:p>
            <a:r>
              <a:rPr lang="en-US" baseline="0" dirty="0" smtClean="0"/>
              <a:t>I will explain those and focus on </a:t>
            </a:r>
            <a:r>
              <a:rPr lang="en-US" b="1" baseline="0" dirty="0" smtClean="0"/>
              <a:t>Adaptive Volumetric Shadow Maps </a:t>
            </a:r>
            <a:r>
              <a:rPr lang="en-US" baseline="0" dirty="0" smtClean="0"/>
              <a:t>and </a:t>
            </a:r>
            <a:r>
              <a:rPr lang="en-US" b="1" baseline="0" dirty="0" smtClean="0"/>
              <a:t>Fourier Opacity Maps</a:t>
            </a:r>
            <a:r>
              <a:rPr lang="en-US" baseline="0" dirty="0" smtClean="0"/>
              <a:t>.</a:t>
            </a:r>
          </a:p>
          <a:p>
            <a:endParaRPr lang="en-US" baseline="0" dirty="0" smtClean="0"/>
          </a:p>
          <a:p>
            <a:r>
              <a:rPr lang="en-US" baseline="0" dirty="0" smtClean="0"/>
              <a:t>If you have a </a:t>
            </a:r>
            <a:r>
              <a:rPr lang="en-US" b="1" baseline="0" dirty="0" smtClean="0"/>
              <a:t>participating</a:t>
            </a:r>
            <a:r>
              <a:rPr lang="en-US" baseline="0" dirty="0" smtClean="0"/>
              <a:t> media, which </a:t>
            </a:r>
            <a:r>
              <a:rPr lang="en-US" b="1" baseline="0" dirty="0" smtClean="0"/>
              <a:t>not</a:t>
            </a:r>
            <a:r>
              <a:rPr lang="en-US" baseline="0" dirty="0" smtClean="0"/>
              <a:t> </a:t>
            </a:r>
            <a:r>
              <a:rPr lang="en-US" b="1" baseline="0" dirty="0" smtClean="0"/>
              <a:t>just</a:t>
            </a:r>
            <a:r>
              <a:rPr lang="en-US" baseline="0" dirty="0" smtClean="0"/>
              <a:t> </a:t>
            </a:r>
            <a:r>
              <a:rPr lang="en-US" b="1" baseline="0" dirty="0" smtClean="0"/>
              <a:t>blocks</a:t>
            </a:r>
            <a:r>
              <a:rPr lang="en-US" baseline="0" dirty="0" smtClean="0"/>
              <a:t> but also </a:t>
            </a:r>
            <a:r>
              <a:rPr lang="en-US" b="1" baseline="0" dirty="0" smtClean="0"/>
              <a:t>scatters</a:t>
            </a:r>
            <a:r>
              <a:rPr lang="en-US" baseline="0" dirty="0" smtClean="0"/>
              <a:t> light, then those situations have special solutions, which we will look into in about 5 minutes. Shadows for participating media is what normally is referred to </a:t>
            </a:r>
            <a:r>
              <a:rPr lang="en-US" b="0" baseline="0" dirty="0" smtClean="0"/>
              <a:t>as</a:t>
            </a:r>
            <a:r>
              <a:rPr lang="en-US" b="1" baseline="0" dirty="0" smtClean="0"/>
              <a:t> Volumetric Shadows</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78784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30</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solidFill>
                  <a:srgbClr val="AEAFAA"/>
                </a:solidFill>
              </a:rPr>
              <a:t>Let’s look at these coherency planes’ intersections with the shadow map-plane and the view plane.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Observe that the intersections of these coherent</a:t>
            </a:r>
            <a:r>
              <a:rPr lang="en-US" baseline="0" dirty="0" smtClean="0"/>
              <a:t> planes are non-parallel lines in the shadow-map plane and the image plane (4xclick).</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a:t>
            </a:r>
            <a:r>
              <a:rPr lang="en-US" dirty="0" smtClean="0"/>
              <a:t>What we do, is</a:t>
            </a:r>
            <a:r>
              <a:rPr lang="en-US" baseline="0" dirty="0" smtClean="0"/>
              <a:t> that we skew the shadow map projection so that these </a:t>
            </a:r>
            <a:r>
              <a:rPr lang="en-US" baseline="0" dirty="0" err="1" smtClean="0"/>
              <a:t>epipolar</a:t>
            </a:r>
            <a:r>
              <a:rPr lang="en-US" baseline="0" dirty="0" smtClean="0"/>
              <a:t> planes are in line with the shadow map rows.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the</a:t>
            </a:r>
            <a:r>
              <a:rPr lang="en-US" baseline="0" dirty="0" smtClean="0"/>
              <a:t> shadow map is now rectified.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Ray</a:t>
            </a:r>
            <a:r>
              <a:rPr lang="en-US" baseline="0" dirty="0" smtClean="0"/>
              <a:t> marching along a view ray now becomes a traversal along one shadow map row</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31</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32</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33</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solidFill>
                  <a:srgbClr val="AEAFAA"/>
                </a:solidFill>
              </a:rPr>
              <a:t>Let’s look at these coherency planes’ intersections with the shadow map-plane and the view plane.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Observe that the intersections of these coherent</a:t>
            </a:r>
            <a:r>
              <a:rPr lang="en-US" baseline="0" dirty="0" smtClean="0"/>
              <a:t> planes are non-parallel lines in the shadow-map plane and the image plane.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we do, is</a:t>
            </a:r>
            <a:r>
              <a:rPr lang="en-US" baseline="0" dirty="0" smtClean="0"/>
              <a:t> that we skew the shadow map projection so that these </a:t>
            </a:r>
            <a:r>
              <a:rPr lang="en-US" baseline="0" dirty="0" err="1" smtClean="0"/>
              <a:t>epipolar</a:t>
            </a:r>
            <a:r>
              <a:rPr lang="en-US" baseline="0" dirty="0" smtClean="0"/>
              <a:t> planes are in line with the shadow map rows.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the</a:t>
            </a:r>
            <a:r>
              <a:rPr lang="en-US" baseline="0" dirty="0" smtClean="0"/>
              <a:t> shadow map is now </a:t>
            </a:r>
            <a:r>
              <a:rPr lang="en-US" baseline="0" dirty="0" err="1" smtClean="0"/>
              <a:t>rectified.</a:t>
            </a:r>
            <a:r>
              <a:rPr lang="en-US" dirty="0" err="1" smtClean="0"/>
              <a:t>Ray</a:t>
            </a:r>
            <a:r>
              <a:rPr lang="en-US" baseline="0" dirty="0" smtClean="0"/>
              <a:t> marching along a view ray now becomes a traversal along one shadow map row</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34</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a</a:t>
            </a:r>
            <a:r>
              <a:rPr lang="en-US" baseline="0" dirty="0" smtClean="0"/>
              <a:t> shadow map can be seen as a height field. </a:t>
            </a:r>
          </a:p>
          <a:p>
            <a:r>
              <a:rPr lang="en-US" baseline="0" dirty="0" smtClean="0"/>
              <a:t>So, Chen et al computes a 1D min-max </a:t>
            </a:r>
            <a:r>
              <a:rPr lang="en-US" baseline="0" dirty="0" err="1" smtClean="0"/>
              <a:t>mipmap</a:t>
            </a:r>
            <a:r>
              <a:rPr lang="en-US" baseline="0" dirty="0" smtClean="0"/>
              <a:t> per shadow map row…</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nd</a:t>
            </a:r>
            <a:r>
              <a:rPr lang="en-US" dirty="0" smtClean="0"/>
              <a:t> on ray marching, they don’t have to traverse</a:t>
            </a:r>
            <a:r>
              <a:rPr lang="en-US" baseline="0" dirty="0" smtClean="0"/>
              <a:t> each individual </a:t>
            </a:r>
            <a:r>
              <a:rPr lang="en-US" baseline="0" dirty="0" err="1" smtClean="0"/>
              <a:t>texel</a:t>
            </a:r>
            <a:r>
              <a:rPr lang="en-US" baseline="0" dirty="0" smtClean="0"/>
              <a:t> along the row, but can actually skip larger segments thanks to the hierarchy.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AEAFAA"/>
                </a:solidFill>
              </a:rPr>
              <a:t>So,</a:t>
            </a:r>
            <a:r>
              <a:rPr lang="en-US" baseline="0" dirty="0" smtClean="0">
                <a:solidFill>
                  <a:srgbClr val="AEAFAA"/>
                </a:solidFill>
              </a:rPr>
              <a:t> the traversal time becomes logarithmic instead of linear, which makes it suitable for real time.</a:t>
            </a:r>
            <a:endParaRPr lang="en-US" dirty="0" smtClean="0">
              <a:solidFill>
                <a:srgbClr val="AEAFAA"/>
              </a:solidFill>
            </a:endParaRP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35</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36</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37</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a</a:t>
            </a:r>
            <a:r>
              <a:rPr lang="en-US" baseline="0" dirty="0" smtClean="0"/>
              <a:t> shadow map can be seen as a height field. </a:t>
            </a:r>
          </a:p>
          <a:p>
            <a:r>
              <a:rPr lang="en-US" baseline="0" dirty="0" smtClean="0"/>
              <a:t>So, Chen et al computes a 1D min-max </a:t>
            </a:r>
            <a:r>
              <a:rPr lang="en-US" baseline="0" dirty="0" err="1" smtClean="0"/>
              <a:t>mipmap</a:t>
            </a:r>
            <a:r>
              <a:rPr lang="en-US" baseline="0" dirty="0" smtClean="0"/>
              <a:t> per shadow map row…</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nd</a:t>
            </a:r>
            <a:r>
              <a:rPr lang="en-US" dirty="0" smtClean="0"/>
              <a:t> on ray marching, they don’t have to traverse</a:t>
            </a:r>
            <a:r>
              <a:rPr lang="en-US" baseline="0" dirty="0" smtClean="0"/>
              <a:t> each individual </a:t>
            </a:r>
            <a:r>
              <a:rPr lang="en-US" baseline="0" dirty="0" err="1" smtClean="0"/>
              <a:t>texel</a:t>
            </a:r>
            <a:r>
              <a:rPr lang="en-US" baseline="0" dirty="0" smtClean="0"/>
              <a:t> along the row, but can actually skip larger segments thanks to the hierarchy.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AEAFAA"/>
                </a:solidFill>
              </a:rPr>
              <a:t>So,</a:t>
            </a:r>
            <a:r>
              <a:rPr lang="en-US" baseline="0" dirty="0" smtClean="0">
                <a:solidFill>
                  <a:srgbClr val="AEAFAA"/>
                </a:solidFill>
              </a:rPr>
              <a:t> the traversal time becomes logarithmic instead of linear, which makes it suitable for real time.</a:t>
            </a:r>
            <a:endParaRPr lang="en-US" dirty="0" smtClean="0">
              <a:solidFill>
                <a:srgbClr val="AEAFAA"/>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38</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141313"/>
                </a:solidFill>
              </a:rPr>
              <a:t>So,</a:t>
            </a:r>
            <a:r>
              <a:rPr lang="en-US" baseline="0" dirty="0" smtClean="0">
                <a:solidFill>
                  <a:srgbClr val="141313"/>
                </a:solidFill>
              </a:rPr>
              <a:t> the traversal time becomes logarithmic instead of linear, which makes it suitable for real time.</a:t>
            </a:r>
          </a:p>
        </p:txBody>
      </p:sp>
      <p:sp>
        <p:nvSpPr>
          <p:cNvPr id="4" name="Slide Number Placeholder 3"/>
          <p:cNvSpPr>
            <a:spLocks noGrp="1"/>
          </p:cNvSpPr>
          <p:nvPr>
            <p:ph type="sldNum" sz="quarter" idx="10"/>
          </p:nvPr>
        </p:nvSpPr>
        <p:spPr/>
        <p:txBody>
          <a:bodyPr/>
          <a:lstStyle/>
          <a:p>
            <a:fld id="{706F8D69-B00F-F44E-9B61-4DC184CA17F8}" type="slidenum">
              <a:rPr lang="en-US" smtClean="0"/>
              <a:pPr/>
              <a:t>39</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Deep Shadow Maps stores a shadow function per </a:t>
            </a:r>
            <a:r>
              <a:rPr lang="en-US" baseline="0" dirty="0" err="1" smtClean="0"/>
              <a:t>texel</a:t>
            </a:r>
            <a:r>
              <a:rPr lang="en-US" baseline="0" dirty="0" smtClean="0"/>
              <a:t>. In other words, a curve representing how the amount of shadow increases with depth.</a:t>
            </a:r>
          </a:p>
          <a:p>
            <a:r>
              <a:rPr lang="en-US" baseline="0" dirty="0" smtClean="0"/>
              <a:t>Here is an explanation.</a:t>
            </a:r>
          </a:p>
          <a:p>
            <a:r>
              <a:rPr lang="en-US" baseline="0" dirty="0" smtClean="0"/>
              <a:t>This is the </a:t>
            </a:r>
            <a:r>
              <a:rPr lang="en-US" b="1" baseline="0" dirty="0" smtClean="0"/>
              <a:t>light source</a:t>
            </a:r>
            <a:r>
              <a:rPr lang="en-US" baseline="0" dirty="0" smtClean="0"/>
              <a:t>. This is </a:t>
            </a:r>
            <a:r>
              <a:rPr lang="en-US" b="1" baseline="0" dirty="0" smtClean="0"/>
              <a:t>hair</a:t>
            </a:r>
            <a:r>
              <a:rPr lang="en-US" baseline="0" dirty="0" smtClean="0"/>
              <a:t> for which we want shadows. This is </a:t>
            </a:r>
            <a:r>
              <a:rPr lang="en-US" b="1" baseline="0" dirty="0" smtClean="0"/>
              <a:t>the deep shadow map</a:t>
            </a:r>
            <a:r>
              <a:rPr lang="en-US" baseline="0" dirty="0" smtClean="0"/>
              <a:t>. </a:t>
            </a:r>
          </a:p>
          <a:p>
            <a:r>
              <a:rPr lang="en-US" b="1" baseline="0" dirty="0" smtClean="0"/>
              <a:t>First</a:t>
            </a:r>
            <a:r>
              <a:rPr lang="en-US" baseline="0" dirty="0" smtClean="0"/>
              <a:t>, we draw all hair strands from the light’s viewpoint onto the shadow map, in order to compute and store a visibility function per shadow map pixel.</a:t>
            </a:r>
          </a:p>
          <a:p>
            <a:r>
              <a:rPr lang="en-US" baseline="0" dirty="0" smtClean="0"/>
              <a:t>This function represents how much the shadow increases with the distance from the light, and in practice it is compressed to a piecewise linear function of the depth.</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The majo</a:t>
            </a:r>
            <a:r>
              <a:rPr lang="en-US" b="1" baseline="0" dirty="0" smtClean="0"/>
              <a:t>r problem </a:t>
            </a:r>
            <a:r>
              <a:rPr lang="en-US" baseline="0" dirty="0" smtClean="0"/>
              <a:t>is how to </a:t>
            </a:r>
            <a:r>
              <a:rPr lang="en-US" b="1" baseline="0" dirty="0" smtClean="0"/>
              <a:t>represent</a:t>
            </a:r>
            <a:r>
              <a:rPr lang="en-US" baseline="0" dirty="0" smtClean="0"/>
              <a:t> this visibility function per pixel in a </a:t>
            </a:r>
            <a:r>
              <a:rPr lang="en-US" b="1" baseline="0" dirty="0" smtClean="0"/>
              <a:t>fixed</a:t>
            </a:r>
            <a:r>
              <a:rPr lang="en-US" baseline="0" dirty="0" smtClean="0"/>
              <a:t> amount of points and how to </a:t>
            </a:r>
            <a:r>
              <a:rPr lang="en-US" b="1" baseline="0" dirty="0" smtClean="0"/>
              <a:t>compress</a:t>
            </a:r>
            <a:r>
              <a:rPr lang="en-US" baseline="0" dirty="0" smtClean="0"/>
              <a:t> it, because a </a:t>
            </a:r>
            <a:r>
              <a:rPr lang="en-US" b="1" baseline="0" dirty="0" smtClean="0"/>
              <a:t>varying number of elements</a:t>
            </a:r>
            <a:r>
              <a:rPr lang="en-US" baseline="0" dirty="0" smtClean="0"/>
              <a:t> per pixel is </a:t>
            </a:r>
            <a:r>
              <a:rPr lang="en-US" b="1" baseline="0" dirty="0" smtClean="0"/>
              <a:t>complicated</a:t>
            </a:r>
            <a:r>
              <a:rPr lang="en-US" baseline="0" dirty="0" smtClean="0"/>
              <a:t> or slow to store in </a:t>
            </a:r>
            <a:r>
              <a:rPr lang="en-US" b="1" baseline="0" dirty="0" smtClean="0"/>
              <a:t>render targets </a:t>
            </a:r>
            <a:r>
              <a:rPr lang="en-US" baseline="0" dirty="0" smtClean="0"/>
              <a:t>and texture buffers.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will look at </a:t>
            </a:r>
            <a:r>
              <a:rPr lang="en-US" b="1" baseline="0" dirty="0" smtClean="0"/>
              <a:t>two different approaches </a:t>
            </a:r>
            <a:r>
              <a:rPr lang="en-US" baseline="0" dirty="0" smtClean="0"/>
              <a:t>– </a:t>
            </a:r>
            <a:r>
              <a:rPr lang="en-US" b="1" baseline="0" dirty="0" smtClean="0"/>
              <a:t>Adaptive volumetric shadow maps</a:t>
            </a:r>
            <a:r>
              <a:rPr lang="en-US" baseline="0" dirty="0" smtClean="0"/>
              <a:t>, </a:t>
            </a:r>
            <a:r>
              <a:rPr lang="en-US" b="1" baseline="0" dirty="0" smtClean="0"/>
              <a:t>and Fourier Opacity Mapping</a:t>
            </a:r>
            <a:r>
              <a:rPr lang="en-US" baseline="0" dirty="0" smtClean="0"/>
              <a:t>. Adaptive volumetric shadow maps elegantly solves how to </a:t>
            </a:r>
            <a:r>
              <a:rPr lang="en-US" b="1" baseline="0" dirty="0" smtClean="0"/>
              <a:t>compress</a:t>
            </a:r>
            <a:r>
              <a:rPr lang="en-US" baseline="0" dirty="0" smtClean="0"/>
              <a:t> the curve in </a:t>
            </a:r>
            <a:r>
              <a:rPr lang="en-US" b="1" baseline="0" dirty="0" smtClean="0"/>
              <a:t>real-time</a:t>
            </a:r>
            <a:r>
              <a:rPr lang="en-US" baseline="0" dirty="0" smtClean="0"/>
              <a:t>, that is, keep the number of elements per pixel limited while still maintaining a good representative function.</a:t>
            </a:r>
          </a:p>
          <a:p>
            <a:r>
              <a:rPr lang="en-US" baseline="0" dirty="0" smtClean="0"/>
              <a:t>Fourier Opacity Mapping, on the other hand, elegantly </a:t>
            </a:r>
            <a:r>
              <a:rPr lang="en-US" b="1" baseline="0" dirty="0" smtClean="0"/>
              <a:t>avoids</a:t>
            </a:r>
            <a:r>
              <a:rPr lang="en-US" baseline="0" dirty="0" smtClean="0"/>
              <a:t> the need for any </a:t>
            </a:r>
            <a:r>
              <a:rPr lang="en-US" b="1" baseline="0" dirty="0" smtClean="0"/>
              <a:t>order dependency </a:t>
            </a:r>
            <a:r>
              <a:rPr lang="en-US" baseline="0" dirty="0" smtClean="0"/>
              <a:t>or depth </a:t>
            </a:r>
            <a:r>
              <a:rPr lang="en-US" b="1" baseline="0" dirty="0" smtClean="0"/>
              <a:t>sorting</a:t>
            </a:r>
            <a:r>
              <a:rPr lang="en-US" baseline="0" dirty="0" smtClean="0"/>
              <a:t> while creating or using the shadow map.</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78784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nice light streaks from this foliage, and the algorithm also works for textured lights.</a:t>
            </a:r>
          </a:p>
        </p:txBody>
      </p:sp>
      <p:sp>
        <p:nvSpPr>
          <p:cNvPr id="4" name="Slide Number Placeholder 3"/>
          <p:cNvSpPr>
            <a:spLocks noGrp="1"/>
          </p:cNvSpPr>
          <p:nvPr>
            <p:ph type="sldNum" sz="quarter" idx="10"/>
          </p:nvPr>
        </p:nvSpPr>
        <p:spPr/>
        <p:txBody>
          <a:bodyPr/>
          <a:lstStyle/>
          <a:p>
            <a:fld id="{706F8D69-B00F-F44E-9B61-4DC184CA17F8}" type="slidenum">
              <a:rPr lang="en-US" smtClean="0"/>
              <a:pPr/>
              <a:t>40</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rectifying</a:t>
            </a:r>
            <a:r>
              <a:rPr lang="en-US" baseline="0" dirty="0" smtClean="0"/>
              <a:t> into a 2D shadow map, Wyman </a:t>
            </a:r>
            <a:r>
              <a:rPr lang="en-US" baseline="0" dirty="0" err="1" smtClean="0"/>
              <a:t>voxelizes</a:t>
            </a:r>
            <a:r>
              <a:rPr lang="en-US" baseline="0" dirty="0" smtClean="0"/>
              <a:t> (click) the shadow casting geometry into a rectified bit grid.</a:t>
            </a:r>
          </a:p>
          <a:p>
            <a:r>
              <a:rPr lang="en-US" baseline="0" dirty="0" smtClean="0"/>
              <a:t>And for each column of the bit grid, he then computes a binary prefix sum, which means that each voxel will become a 1 if any of the voxels in the same column and above is set to one.</a:t>
            </a:r>
          </a:p>
          <a:p>
            <a:r>
              <a:rPr lang="en-US" baseline="0" dirty="0" smtClean="0"/>
              <a:t>For each eye-ray, he then uses CUDA to rapidly compute the number of non-shadowed voxels along the visible part of the ray. He can compute the result for 128 bits by using one float texture lookup and four </a:t>
            </a:r>
            <a:r>
              <a:rPr lang="en-US" baseline="0" dirty="0" err="1" smtClean="0"/>
              <a:t>popc</a:t>
            </a:r>
            <a:r>
              <a:rPr lang="en-US" baseline="0" dirty="0" smtClean="0"/>
              <a:t> instructions.</a:t>
            </a:r>
          </a:p>
          <a:p>
            <a:r>
              <a:rPr lang="en-US" baseline="0" dirty="0" smtClean="0"/>
              <a:t>This is extremely fast. </a:t>
            </a:r>
          </a:p>
          <a:p>
            <a:r>
              <a:rPr lang="en-US" baseline="0" dirty="0" smtClean="0"/>
              <a:t>One slight drawback is that in-scattering should be different at each</a:t>
            </a:r>
            <a:r>
              <a:rPr lang="en-US" dirty="0" smtClean="0"/>
              <a:t> voxel, which is not covered</a:t>
            </a:r>
            <a:r>
              <a:rPr lang="en-US" baseline="0" dirty="0" smtClean="0"/>
              <a:t> by the computations.</a:t>
            </a:r>
          </a:p>
          <a:p>
            <a:r>
              <a:rPr lang="en-US" baseline="0" dirty="0" smtClean="0"/>
              <a:t>The in-scattered contribution should be scaled with the voxel’s distances to the light and eye – due to the attenuation.</a:t>
            </a:r>
          </a:p>
          <a:p>
            <a:r>
              <a:rPr lang="en-US" baseline="0" dirty="0" smtClean="0"/>
              <a:t>This </a:t>
            </a:r>
            <a:r>
              <a:rPr lang="en-US" b="1" baseline="0" dirty="0" smtClean="0"/>
              <a:t>could</a:t>
            </a:r>
            <a:r>
              <a:rPr lang="en-US" baseline="0" dirty="0" smtClean="0"/>
              <a:t> of course be handled, by an added </a:t>
            </a:r>
            <a:r>
              <a:rPr lang="en-US" b="1" baseline="0" dirty="0" smtClean="0"/>
              <a:t>cost</a:t>
            </a:r>
            <a:r>
              <a:rPr lang="en-US" baseline="0" dirty="0" smtClean="0"/>
              <a:t>.</a:t>
            </a:r>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41</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42</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43</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44</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45</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If you don’t consider the differences</a:t>
            </a:r>
            <a:r>
              <a:rPr lang="en-US" baseline="0" dirty="0" smtClean="0"/>
              <a:t> in attenuation, then </a:t>
            </a:r>
            <a:r>
              <a:rPr lang="en-US" dirty="0" smtClean="0"/>
              <a:t>you will</a:t>
            </a:r>
            <a:r>
              <a:rPr lang="en-US" baseline="0" dirty="0" smtClean="0"/>
              <a:t> not get the same quality of the gradients that you can see inside the light shafts with other methods, for instance, this one that I will describe next. </a:t>
            </a:r>
          </a:p>
          <a:p>
            <a:endParaRPr lang="en-US" baseline="0" dirty="0" smtClean="0"/>
          </a:p>
          <a:p>
            <a:r>
              <a:rPr lang="en-US" baseline="0" dirty="0" smtClean="0"/>
              <a:t>Nevertheless, Wyman’s technique is very fast and gives  really nice results. It is even so fast that he can use it for area-light sources.</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46</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it shouldn’t come as a surprise that they exist, since shadow algorithms practically always have a SM and SV-counterpart.</a:t>
            </a:r>
          </a:p>
          <a:p>
            <a:r>
              <a:rPr lang="en-US" baseline="0" dirty="0" smtClean="0"/>
              <a:t>The advantage with the SV-based approaches is that they avoid the need for ray marching. The disadvantage is that textured lights don’t work well yet.</a:t>
            </a:r>
            <a:endParaRPr lang="en-US" dirty="0" smtClean="0"/>
          </a:p>
          <a:p>
            <a:endParaRPr lang="en-US" dirty="0" smtClean="0"/>
          </a:p>
          <a:p>
            <a:r>
              <a:rPr lang="en-US" dirty="0" smtClean="0"/>
              <a:t>We can use </a:t>
            </a:r>
            <a:r>
              <a:rPr lang="en-US" baseline="0" dirty="0" smtClean="0"/>
              <a:t>a 2D-texture to parameterize and store, a once for all </a:t>
            </a:r>
            <a:r>
              <a:rPr lang="en-US" baseline="0" dirty="0" err="1" smtClean="0"/>
              <a:t>precomputed</a:t>
            </a:r>
            <a:r>
              <a:rPr lang="en-US" baseline="0" dirty="0" smtClean="0"/>
              <a:t> lookup table that can be used to rapidly compute the </a:t>
            </a:r>
            <a:r>
              <a:rPr lang="en-US" baseline="0" dirty="0" err="1" smtClean="0"/>
              <a:t>airlight</a:t>
            </a:r>
            <a:r>
              <a:rPr lang="en-US" baseline="0" dirty="0" smtClean="0"/>
              <a:t> between two ray points. And this LUT is independent of the optical thickness and scene. The only fixed parameter is the phase function, which describes the shape of a particle, and for real-time purposes, they are mostly assumed to be spherical, meaning that they spread the light equally in all directions.</a:t>
            </a:r>
          </a:p>
          <a:p>
            <a:endParaRPr lang="en-US" dirty="0" smtClean="0"/>
          </a:p>
          <a:p>
            <a:r>
              <a:rPr lang="en-US" dirty="0" smtClean="0"/>
              <a:t>Since</a:t>
            </a:r>
            <a:r>
              <a:rPr lang="en-US" baseline="0" dirty="0" smtClean="0"/>
              <a:t> additions and subtractions are order independent (commutative), we can simply use addition for all front- facing polygons and subtractions for all back-facing polygons. And that will compute the correct amount of </a:t>
            </a:r>
            <a:r>
              <a:rPr lang="en-US" baseline="0" dirty="0" err="1" smtClean="0"/>
              <a:t>airlight</a:t>
            </a:r>
            <a:r>
              <a:rPr lang="en-US" baseline="0" dirty="0" smtClean="0"/>
              <a:t>. </a:t>
            </a:r>
          </a:p>
          <a:p>
            <a:r>
              <a:rPr lang="en-US" baseline="0" dirty="0" smtClean="0"/>
              <a:t>However, shadow volumes must not overlap.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p:txBody>
      </p:sp>
      <p:sp>
        <p:nvSpPr>
          <p:cNvPr id="4" name="Slide Number Placeholder 3"/>
          <p:cNvSpPr>
            <a:spLocks noGrp="1"/>
          </p:cNvSpPr>
          <p:nvPr>
            <p:ph type="sldNum" sz="quarter" idx="10"/>
          </p:nvPr>
        </p:nvSpPr>
        <p:spPr/>
        <p:txBody>
          <a:bodyPr/>
          <a:lstStyle/>
          <a:p>
            <a:fld id="{706F8D69-B00F-F44E-9B61-4DC184CA17F8}" type="slidenum">
              <a:rPr lang="en-US" smtClean="0"/>
              <a:pPr/>
              <a:t>47</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integration doesn’t work for intersecting shadow volumes. We do not want to subtract more than once for the same shadowed region. </a:t>
            </a:r>
          </a:p>
          <a:p>
            <a:r>
              <a:rPr lang="en-US" baseline="0" dirty="0" smtClean="0"/>
              <a:t>This is, however, easy to avoid if we create the shadow volume from a shadow map. </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48</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create a shadow map, and then connect the shadow-map samples with triangles and we also need to cap the volume with the frustum planes.</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This will create a mesh that encloses the volume of the scene that is in light. So, it is actually a light volume instead of a shadow volume that we create.</a:t>
            </a:r>
          </a:p>
        </p:txBody>
      </p:sp>
      <p:sp>
        <p:nvSpPr>
          <p:cNvPr id="4" name="Slide Number Placeholder 3"/>
          <p:cNvSpPr>
            <a:spLocks noGrp="1"/>
          </p:cNvSpPr>
          <p:nvPr>
            <p:ph type="sldNum" sz="quarter" idx="10"/>
          </p:nvPr>
        </p:nvSpPr>
        <p:spPr/>
        <p:txBody>
          <a:bodyPr/>
          <a:lstStyle/>
          <a:p>
            <a:fld id="{706F8D69-B00F-F44E-9B61-4DC184CA17F8}" type="slidenum">
              <a:rPr lang="en-US" smtClean="0"/>
              <a:pPr/>
              <a:t>49</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a:t>
            </a:r>
            <a:r>
              <a:rPr lang="en-US" b="1" dirty="0" smtClean="0"/>
              <a:t>trick</a:t>
            </a:r>
            <a:r>
              <a:rPr lang="en-US" baseline="0" dirty="0" smtClean="0"/>
              <a:t> of Adaptive Volumetric Shadow Maps is to </a:t>
            </a:r>
            <a:r>
              <a:rPr lang="en-US" b="1" baseline="0" dirty="0" smtClean="0"/>
              <a:t>keep the number of control points </a:t>
            </a:r>
            <a:r>
              <a:rPr lang="en-US" baseline="0" dirty="0" smtClean="0"/>
              <a:t>in the function at a </a:t>
            </a:r>
            <a:r>
              <a:rPr lang="en-US" b="1" baseline="0" dirty="0" smtClean="0"/>
              <a:t>fixed maximum</a:t>
            </a:r>
            <a:r>
              <a:rPr lang="en-US" baseline="0" dirty="0" smtClean="0"/>
              <a:t>.</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To</a:t>
            </a:r>
            <a:r>
              <a:rPr lang="en-US" b="1" baseline="0" dirty="0" smtClean="0"/>
              <a:t> create </a:t>
            </a:r>
            <a:r>
              <a:rPr lang="en-US" baseline="0" dirty="0" smtClean="0"/>
              <a:t>the adaptive volumetric shadow map, we </a:t>
            </a:r>
            <a:r>
              <a:rPr lang="en-US" b="1" baseline="0" dirty="0" smtClean="0"/>
              <a:t>render</a:t>
            </a:r>
            <a:r>
              <a:rPr lang="en-US" baseline="0" dirty="0" smtClean="0"/>
              <a:t> the shadow </a:t>
            </a:r>
            <a:r>
              <a:rPr lang="en-US" b="1" baseline="0" dirty="0" smtClean="0"/>
              <a:t>casters</a:t>
            </a:r>
            <a:r>
              <a:rPr lang="en-US" baseline="0" dirty="0" smtClean="0"/>
              <a:t> onto the shadow map, just like for deep shadow maps, but into </a:t>
            </a:r>
            <a:r>
              <a:rPr lang="en-US" b="1" baseline="0" dirty="0" smtClean="0"/>
              <a:t>linked lists</a:t>
            </a:r>
            <a:r>
              <a:rPr lang="en-US" b="0" baseline="0" dirty="0" smtClean="0"/>
              <a:t> of </a:t>
            </a:r>
            <a:r>
              <a:rPr lang="en-US" b="1" baseline="0" dirty="0" smtClean="0"/>
              <a:t>control points </a:t>
            </a:r>
            <a:r>
              <a:rPr lang="en-US" b="0" baseline="0" dirty="0" smtClean="0"/>
              <a:t>storing the fragment’s [</a:t>
            </a:r>
            <a:r>
              <a:rPr lang="en-US" b="1" baseline="0" dirty="0" smtClean="0"/>
              <a:t>depth</a:t>
            </a:r>
            <a:r>
              <a:rPr lang="en-US" b="0" baseline="0" dirty="0" smtClean="0"/>
              <a:t> and </a:t>
            </a:r>
            <a:r>
              <a:rPr lang="en-US" b="1" baseline="0" dirty="0" smtClean="0"/>
              <a:t>transmittance</a:t>
            </a:r>
            <a:r>
              <a:rPr lang="en-US" b="0"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Each pixel </a:t>
            </a:r>
            <a:r>
              <a:rPr lang="en-US" baseline="0" dirty="0" smtClean="0"/>
              <a:t>has room for a </a:t>
            </a:r>
            <a:r>
              <a:rPr lang="en-US" b="1" baseline="0" dirty="0" smtClean="0"/>
              <a:t>fixed</a:t>
            </a:r>
            <a:r>
              <a:rPr lang="en-US" baseline="0" dirty="0" smtClean="0"/>
              <a:t> number of control points.</a:t>
            </a:r>
          </a:p>
          <a:p>
            <a:endParaRPr lang="en-US" baseline="0" dirty="0" smtClean="0"/>
          </a:p>
          <a:p>
            <a:r>
              <a:rPr lang="en-US" baseline="0" dirty="0" smtClean="0"/>
              <a:t>Here is </a:t>
            </a:r>
            <a:r>
              <a:rPr lang="en-US" b="1" baseline="0" dirty="0" smtClean="0"/>
              <a:t>the visibility function </a:t>
            </a:r>
            <a:r>
              <a:rPr lang="en-US" baseline="0" dirty="0" smtClean="0"/>
              <a:t>per shadow map pixel:</a:t>
            </a:r>
          </a:p>
          <a:p>
            <a:r>
              <a:rPr lang="en-US" dirty="0" smtClean="0"/>
              <a:t>The first</a:t>
            </a:r>
            <a:r>
              <a:rPr lang="en-US" baseline="0" dirty="0" smtClean="0"/>
              <a:t> and last control point are always </a:t>
            </a:r>
            <a:r>
              <a:rPr lang="en-US" b="1" baseline="0" dirty="0" smtClean="0"/>
              <a:t>kept</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solidFill>
                  <a:schemeClr val="tx1">
                    <a:lumMod val="60000"/>
                    <a:lumOff val="40000"/>
                  </a:schemeClr>
                </a:solidFill>
              </a:rPr>
              <a:t>The function is assumed to be linear between the control points.</a:t>
            </a:r>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we</a:t>
            </a:r>
            <a:r>
              <a:rPr lang="en-US" baseline="0" dirty="0" smtClean="0"/>
              <a:t> will see that the integration works correctly. </a:t>
            </a:r>
          </a:p>
          <a:p>
            <a:r>
              <a:rPr lang="en-US" baseline="0" dirty="0" smtClean="0"/>
              <a:t>(click) here is the light volume,</a:t>
            </a:r>
          </a:p>
          <a:p>
            <a:r>
              <a:rPr lang="en-US" baseline="0" dirty="0" smtClean="0"/>
              <a:t>(click) and we just add for front-facing polygons and (click) subtract for back-facing to get the (click) correct air-light integration.</a:t>
            </a:r>
          </a:p>
          <a:p>
            <a:r>
              <a:rPr lang="en-US" baseline="0" dirty="0" smtClean="0"/>
              <a:t>And the light volume can never overlap since we created it from the shadow map.</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Let’s look at the pseudo code…</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p:txBody>
      </p:sp>
      <p:sp>
        <p:nvSpPr>
          <p:cNvPr id="4" name="Slide Number Placeholder 3"/>
          <p:cNvSpPr>
            <a:spLocks noGrp="1"/>
          </p:cNvSpPr>
          <p:nvPr>
            <p:ph type="sldNum" sz="quarter" idx="10"/>
          </p:nvPr>
        </p:nvSpPr>
        <p:spPr/>
        <p:txBody>
          <a:bodyPr/>
          <a:lstStyle/>
          <a:p>
            <a:fld id="{706F8D69-B00F-F44E-9B61-4DC184CA17F8}" type="slidenum">
              <a:rPr lang="en-US" smtClean="0"/>
              <a:pPr/>
              <a:t>50</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by rendering a shadow map from the light’s position.</a:t>
            </a:r>
          </a:p>
          <a:p>
            <a:r>
              <a:rPr lang="en-US" dirty="0" smtClean="0"/>
              <a:t>And then we render the scene from the camera, as usual.</a:t>
            </a:r>
            <a:r>
              <a:rPr lang="en-US" baseline="0" dirty="0" smtClean="0"/>
              <a:t> </a:t>
            </a:r>
            <a:r>
              <a:rPr lang="en-US" dirty="0" smtClean="0"/>
              <a:t>But for the </a:t>
            </a:r>
            <a:r>
              <a:rPr lang="en-US" b="1" dirty="0" smtClean="0"/>
              <a:t>surface shading</a:t>
            </a:r>
            <a:r>
              <a:rPr lang="en-US" dirty="0" smtClean="0"/>
              <a:t>, we </a:t>
            </a:r>
            <a:r>
              <a:rPr lang="en-US" b="1" baseline="0" dirty="0" smtClean="0"/>
              <a:t>also</a:t>
            </a:r>
            <a:r>
              <a:rPr lang="en-US" dirty="0" smtClean="0"/>
              <a:t> consider</a:t>
            </a:r>
            <a:r>
              <a:rPr lang="en-US" baseline="0" dirty="0" smtClean="0"/>
              <a:t> the light </a:t>
            </a:r>
            <a:r>
              <a:rPr lang="en-US" dirty="0" smtClean="0"/>
              <a:t>attenuation between the light and the fragment.</a:t>
            </a:r>
          </a:p>
          <a:p>
            <a:endParaRPr lang="en-US" dirty="0" smtClean="0"/>
          </a:p>
          <a:p>
            <a:r>
              <a:rPr lang="en-US" dirty="0" smtClean="0"/>
              <a:t>I here show</a:t>
            </a:r>
            <a:r>
              <a:rPr lang="en-US" baseline="0" dirty="0" smtClean="0"/>
              <a:t> some real </a:t>
            </a:r>
            <a:r>
              <a:rPr lang="en-US" baseline="0" dirty="0" err="1" smtClean="0"/>
              <a:t>shader</a:t>
            </a:r>
            <a:r>
              <a:rPr lang="en-US" baseline="0" dirty="0" smtClean="0"/>
              <a:t> code, just to demonstrate the simple computations, and this is more or less the same situation for the ray marching based approaches as well.</a:t>
            </a:r>
            <a:endParaRPr lang="en-US" dirty="0" smtClean="0"/>
          </a:p>
          <a:p>
            <a:r>
              <a:rPr lang="en-US" baseline="0" dirty="0" smtClean="0"/>
              <a:t>So, we have the color from the shading, and just multiply that with an exponential attenuation </a:t>
            </a:r>
            <a:r>
              <a:rPr lang="en-US" strike="noStrike" baseline="0" dirty="0" smtClean="0"/>
              <a:t>that depends on the fragment’s distance to the eye and distance to the light source.</a:t>
            </a:r>
          </a:p>
          <a:p>
            <a:r>
              <a:rPr lang="en-US" strike="noStrike" baseline="0" dirty="0" smtClean="0"/>
              <a:t>Then… </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51</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create </a:t>
            </a:r>
            <a:r>
              <a:rPr lang="en-US" b="1" dirty="0" smtClean="0"/>
              <a:t>the light volume </a:t>
            </a:r>
            <a:r>
              <a:rPr lang="en-US" dirty="0" smtClean="0"/>
              <a:t>from the shadow map…</a:t>
            </a:r>
          </a:p>
          <a:p>
            <a:r>
              <a:rPr lang="en-US" dirty="0" smtClean="0"/>
              <a:t>(and render that</a:t>
            </a:r>
            <a:r>
              <a:rPr lang="en-US" baseline="0" dirty="0" smtClean="0"/>
              <a:t>, from the </a:t>
            </a:r>
            <a:r>
              <a:rPr lang="en-US" b="1" baseline="0" dirty="0" smtClean="0"/>
              <a:t>camera position</a:t>
            </a:r>
            <a:r>
              <a:rPr lang="en-US" baseline="0" dirty="0" smtClean="0"/>
              <a:t>, using </a:t>
            </a:r>
            <a:r>
              <a:rPr lang="en-US" b="1" baseline="0" dirty="0" smtClean="0"/>
              <a:t>additive blending,</a:t>
            </a:r>
            <a:r>
              <a:rPr lang="en-US" baseline="0" dirty="0" smtClean="0"/>
              <a:t> and the </a:t>
            </a:r>
            <a:r>
              <a:rPr lang="en-US" baseline="0" dirty="0" err="1" smtClean="0"/>
              <a:t>shader</a:t>
            </a:r>
            <a:r>
              <a:rPr lang="en-US" baseline="0" dirty="0" smtClean="0"/>
              <a:t> computes and adds the </a:t>
            </a:r>
            <a:r>
              <a:rPr lang="en-US" b="1" baseline="0" dirty="0" err="1" smtClean="0"/>
              <a:t>airlight</a:t>
            </a:r>
            <a:r>
              <a:rPr lang="en-US" baseline="0" dirty="0" smtClean="0"/>
              <a:t> for each pixel. Or </a:t>
            </a:r>
            <a:r>
              <a:rPr lang="en-US" b="1" baseline="0" dirty="0" smtClean="0"/>
              <a:t>subtracts</a:t>
            </a:r>
            <a:r>
              <a:rPr lang="en-US" baseline="0" dirty="0" smtClean="0"/>
              <a:t>, if the triangle is </a:t>
            </a:r>
            <a:r>
              <a:rPr lang="en-US" b="1" baseline="0" dirty="0" smtClean="0"/>
              <a:t>back</a:t>
            </a:r>
            <a:r>
              <a:rPr lang="en-US" baseline="0" dirty="0" smtClean="0"/>
              <a:t> facing.</a:t>
            </a:r>
          </a:p>
          <a:p>
            <a:r>
              <a:rPr lang="en-US" baseline="0" dirty="0" smtClean="0"/>
              <a:t>Transition: so here is that </a:t>
            </a:r>
            <a:r>
              <a:rPr lang="en-US" baseline="0" dirty="0" err="1" smtClean="0"/>
              <a:t>shader</a:t>
            </a:r>
            <a:r>
              <a:rPr lang="en-US" baseline="0" dirty="0" smtClean="0"/>
              <a:t> code…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52</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53</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interesting part is underlined. We add or subtract the </a:t>
            </a:r>
            <a:r>
              <a:rPr lang="en-US" baseline="0" dirty="0" err="1" smtClean="0"/>
              <a:t>airlight</a:t>
            </a:r>
            <a:r>
              <a:rPr lang="en-US" baseline="0" dirty="0" smtClean="0"/>
              <a:t>, depending on the facing of the triangle.</a:t>
            </a:r>
          </a:p>
          <a:p>
            <a:endParaRPr lang="en-US" strike="noStrike" baseline="0" dirty="0" smtClean="0"/>
          </a:p>
          <a:p>
            <a:r>
              <a:rPr lang="en-US" strike="noStrike" baseline="0" dirty="0" smtClean="0"/>
              <a:t>The comparison with the depth buffer is just for robustness. </a:t>
            </a:r>
            <a:endParaRPr lang="en-US" strike="noStrike"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54</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a:t>
            </a:r>
            <a:r>
              <a:rPr lang="en-US" baseline="0" dirty="0" err="1" smtClean="0"/>
              <a:t>shader</a:t>
            </a:r>
            <a:r>
              <a:rPr lang="en-US" baseline="0" dirty="0" smtClean="0"/>
              <a:t> for the </a:t>
            </a:r>
            <a:r>
              <a:rPr lang="en-US" baseline="0" dirty="0" err="1" smtClean="0"/>
              <a:t>airlight</a:t>
            </a:r>
            <a:r>
              <a:rPr lang="en-US" baseline="0" dirty="0" smtClean="0"/>
              <a:t> contribution</a:t>
            </a:r>
          </a:p>
          <a:p>
            <a:r>
              <a:rPr lang="en-US" baseline="0" dirty="0" smtClean="0"/>
              <a:t>And </a:t>
            </a:r>
            <a:r>
              <a:rPr lang="en-US" dirty="0" smtClean="0"/>
              <a:t>the</a:t>
            </a:r>
            <a:r>
              <a:rPr lang="en-US" baseline="0" dirty="0" smtClean="0"/>
              <a:t> </a:t>
            </a:r>
            <a:r>
              <a:rPr lang="en-US" baseline="0" dirty="0" err="1" smtClean="0"/>
              <a:t>shader</a:t>
            </a:r>
            <a:r>
              <a:rPr lang="en-US" baseline="0" dirty="0" smtClean="0"/>
              <a:t> uses two texture lookups and some scalar computations, so it is quite fast.</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55</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two videos. The left one uses 5 light sources, with about 100 fps on average using a GTX280.</a:t>
            </a:r>
          </a:p>
          <a:p>
            <a:r>
              <a:rPr lang="en-US" baseline="0" dirty="0" smtClean="0"/>
              <a:t>The right video first uses 1 light source and then two. On the right</a:t>
            </a:r>
            <a:r>
              <a:rPr lang="en-US" dirty="0" smtClean="0"/>
              <a:t>, the sky is completely black, with a single point-light source and you will soon be able to notice the nice sun and sky effect, which just from the single scattering.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56</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now seen how single scattering can be created, in real</a:t>
            </a:r>
            <a:r>
              <a:rPr lang="en-US" baseline="0" dirty="0" smtClean="0"/>
              <a:t> time, with fairly simple algorithms.</a:t>
            </a:r>
          </a:p>
          <a:p>
            <a:r>
              <a:rPr lang="en-US" baseline="0" dirty="0" smtClean="0"/>
              <a:t>So, how can we add multiple scattering?</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57</a:t>
            </a:fld>
            <a:endParaRPr lang="en-US"/>
          </a:p>
        </p:txBody>
      </p:sp>
    </p:spTree>
    <p:extLst>
      <p:ext uri="{BB962C8B-B14F-4D97-AF65-F5344CB8AC3E}">
        <p14:creationId xmlns:p14="http://schemas.microsoft.com/office/powerpoint/2010/main" val="4279960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need to do is to simulate how the light travels</a:t>
            </a:r>
            <a:r>
              <a:rPr lang="en-US" baseline="0" dirty="0" smtClean="0"/>
              <a:t> through the scene and in-scatters and out-scatters and absorbs between each delta-step.</a:t>
            </a:r>
          </a:p>
          <a:p>
            <a:r>
              <a:rPr lang="en-US" baseline="0" dirty="0" smtClean="0"/>
              <a:t>And we can simulate this in a 3D grid.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58</a:t>
            </a:fld>
            <a:endParaRPr lang="en-US"/>
          </a:p>
        </p:txBody>
      </p:sp>
    </p:spTree>
    <p:extLst>
      <p:ext uri="{BB962C8B-B14F-4D97-AF65-F5344CB8AC3E}">
        <p14:creationId xmlns:p14="http://schemas.microsoft.com/office/powerpoint/2010/main" val="2818350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extend the light propagation volumes, by </a:t>
            </a:r>
            <a:r>
              <a:rPr lang="en-US" dirty="0" err="1" smtClean="0"/>
              <a:t>Kaplanyan</a:t>
            </a:r>
            <a:r>
              <a:rPr lang="en-US" dirty="0" smtClean="0"/>
              <a:t> and </a:t>
            </a:r>
            <a:r>
              <a:rPr lang="en-US" dirty="0" err="1" smtClean="0"/>
              <a:t>Dachsbacher</a:t>
            </a:r>
            <a:r>
              <a:rPr lang="en-US" dirty="0" smtClean="0"/>
              <a:t>, which they used in the </a:t>
            </a:r>
            <a:r>
              <a:rPr lang="en-US" dirty="0" err="1" smtClean="0"/>
              <a:t>CryEngine</a:t>
            </a:r>
            <a:r>
              <a:rPr lang="en-US" dirty="0" smtClean="0"/>
              <a:t>…</a:t>
            </a:r>
          </a:p>
          <a:p>
            <a:r>
              <a:rPr lang="en-US" dirty="0" smtClean="0"/>
              <a:t>And</a:t>
            </a:r>
            <a:r>
              <a:rPr lang="en-US" baseline="0" dirty="0" smtClean="0"/>
              <a:t> that method is able to </a:t>
            </a:r>
            <a:r>
              <a:rPr lang="en-US" dirty="0" smtClean="0"/>
              <a:t>simulate indirect illumination with one or multiple</a:t>
            </a:r>
            <a:r>
              <a:rPr lang="en-US" baseline="0" dirty="0" smtClean="0"/>
              <a:t> light bounces.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59</a:t>
            </a:fld>
            <a:endParaRPr lang="en-US"/>
          </a:p>
        </p:txBody>
      </p:sp>
    </p:spTree>
    <p:extLst>
      <p:ext uri="{BB962C8B-B14F-4D97-AF65-F5344CB8AC3E}">
        <p14:creationId xmlns:p14="http://schemas.microsoft.com/office/powerpoint/2010/main" val="291975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get </a:t>
            </a:r>
            <a:r>
              <a:rPr lang="en-US" b="1" dirty="0" smtClean="0"/>
              <a:t>one </a:t>
            </a:r>
            <a:r>
              <a:rPr lang="en-US" dirty="0" smtClean="0"/>
              <a:t>control point </a:t>
            </a:r>
            <a:r>
              <a:rPr lang="en-US" b="1" dirty="0" smtClean="0"/>
              <a:t>too much,</a:t>
            </a:r>
            <a:r>
              <a:rPr lang="en-US" b="1" baseline="0" dirty="0" smtClean="0"/>
              <a:t> </a:t>
            </a:r>
            <a:r>
              <a:rPr lang="en-US" baseline="0" dirty="0" smtClean="0"/>
              <a:t>we </a:t>
            </a:r>
            <a:r>
              <a:rPr lang="en-US" b="1" baseline="0" dirty="0" smtClean="0"/>
              <a:t>remove</a:t>
            </a:r>
            <a:r>
              <a:rPr lang="en-US" baseline="0" dirty="0" smtClean="0"/>
              <a:t> the point whose </a:t>
            </a:r>
            <a:r>
              <a:rPr lang="en-US" b="1" baseline="0" dirty="0" smtClean="0"/>
              <a:t>triangle has the minimum area</a:t>
            </a:r>
            <a:r>
              <a:rPr lang="en-US" baseline="0" dirty="0" smtClean="0"/>
              <a:t>.</a:t>
            </a:r>
            <a:endParaRPr lang="en-US" b="1"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image showing the indirect illumination.</a:t>
            </a:r>
            <a:r>
              <a:rPr lang="en-US" baseline="0" dirty="0" smtClean="0"/>
              <a:t> The red floor spreads red light on to the walls, and so on.</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60</a:t>
            </a:fld>
            <a:endParaRPr lang="en-US"/>
          </a:p>
        </p:txBody>
      </p:sp>
    </p:spTree>
    <p:extLst>
      <p:ext uri="{BB962C8B-B14F-4D97-AF65-F5344CB8AC3E}">
        <p14:creationId xmlns:p14="http://schemas.microsoft.com/office/powerpoint/2010/main" val="2919751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pseudo code for light propagation</a:t>
            </a:r>
            <a:r>
              <a:rPr lang="en-US" baseline="0" dirty="0" smtClean="0"/>
              <a:t> volumes. </a:t>
            </a:r>
          </a:p>
          <a:p>
            <a:r>
              <a:rPr lang="en-US" baseline="0" dirty="0" smtClean="0"/>
              <a:t>We start by rendering the scene from the light sources, and this gives the </a:t>
            </a:r>
            <a:r>
              <a:rPr lang="en-US" b="1" baseline="0" dirty="0" smtClean="0"/>
              <a:t>direct illumination</a:t>
            </a:r>
            <a:r>
              <a:rPr lang="en-US" baseline="0" dirty="0" smtClean="0"/>
              <a:t> for each surface in the scene.</a:t>
            </a:r>
          </a:p>
          <a:p>
            <a:r>
              <a:rPr lang="en-US" baseline="0" dirty="0" smtClean="0"/>
              <a:t>Then, we </a:t>
            </a:r>
            <a:r>
              <a:rPr lang="en-US" b="1" baseline="0" dirty="0" smtClean="0"/>
              <a:t>inject</a:t>
            </a:r>
            <a:r>
              <a:rPr lang="en-US" baseline="0" dirty="0" smtClean="0"/>
              <a:t> a 3D grid with the direct illumination at </a:t>
            </a:r>
            <a:r>
              <a:rPr lang="en-US" b="1" baseline="0" dirty="0" smtClean="0"/>
              <a:t>all cells </a:t>
            </a:r>
            <a:r>
              <a:rPr lang="en-US" baseline="0" dirty="0" smtClean="0"/>
              <a:t>containing </a:t>
            </a:r>
            <a:r>
              <a:rPr lang="en-US" b="1" baseline="0" dirty="0" smtClean="0"/>
              <a:t>lit</a:t>
            </a:r>
            <a:r>
              <a:rPr lang="en-US" baseline="0" dirty="0" smtClean="0"/>
              <a:t> surfaces.</a:t>
            </a:r>
          </a:p>
          <a:p>
            <a:r>
              <a:rPr lang="en-US" baseline="0" dirty="0" smtClean="0"/>
              <a:t>And then, we iteratively start propagating the radiance from </a:t>
            </a:r>
            <a:r>
              <a:rPr lang="en-US" b="1" baseline="0" dirty="0" smtClean="0"/>
              <a:t>cell to cell</a:t>
            </a:r>
            <a:r>
              <a:rPr lang="en-US" baseline="0" dirty="0" smtClean="0"/>
              <a:t>, until we are happy with the amount of spread and light bounces.</a:t>
            </a:r>
            <a:endParaRPr lang="en-US" dirty="0" smtClean="0"/>
          </a:p>
          <a:p>
            <a:r>
              <a:rPr lang="en-US" dirty="0" smtClean="0"/>
              <a:t>Now, what do we have to do to add</a:t>
            </a:r>
            <a:r>
              <a:rPr lang="en-US" baseline="0" dirty="0" smtClean="0"/>
              <a:t> multiple scattering to this process?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61</a:t>
            </a:fld>
            <a:endParaRPr lang="en-US"/>
          </a:p>
        </p:txBody>
      </p:sp>
    </p:spTree>
    <p:extLst>
      <p:ext uri="{BB962C8B-B14F-4D97-AF65-F5344CB8AC3E}">
        <p14:creationId xmlns:p14="http://schemas.microsoft.com/office/powerpoint/2010/main" val="2919751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all we have to do is to </a:t>
            </a:r>
            <a:r>
              <a:rPr lang="en-US" b="1" dirty="0" smtClean="0"/>
              <a:t>also</a:t>
            </a:r>
            <a:r>
              <a:rPr lang="en-US" dirty="0" smtClean="0"/>
              <a:t> inject</a:t>
            </a:r>
            <a:r>
              <a:rPr lang="en-US" baseline="0" dirty="0" smtClean="0"/>
              <a:t> the radiance from the </a:t>
            </a:r>
            <a:r>
              <a:rPr lang="en-US" b="1" baseline="0" dirty="0" smtClean="0"/>
              <a:t>single scattering</a:t>
            </a:r>
            <a:r>
              <a:rPr lang="en-US" baseline="0" dirty="0" smtClean="0"/>
              <a:t>. </a:t>
            </a:r>
          </a:p>
          <a:p>
            <a:r>
              <a:rPr lang="en-US" baseline="0" dirty="0" smtClean="0"/>
              <a:t>For each cell, we check if it is visible from the light source,</a:t>
            </a:r>
            <a:r>
              <a:rPr lang="en-US" b="1" baseline="0" dirty="0" smtClean="0"/>
              <a:t> </a:t>
            </a:r>
            <a:r>
              <a:rPr lang="en-US" baseline="0" dirty="0" smtClean="0"/>
              <a:t>by querying the shadow map. And if the cell is </a:t>
            </a:r>
            <a:r>
              <a:rPr lang="en-US" b="1" baseline="0" dirty="0" smtClean="0"/>
              <a:t>in light</a:t>
            </a:r>
            <a:r>
              <a:rPr lang="en-US" baseline="0" dirty="0" smtClean="0"/>
              <a:t>, we inject light </a:t>
            </a:r>
            <a:r>
              <a:rPr lang="en-US" b="1" baseline="0" dirty="0" smtClean="0"/>
              <a:t>proportionally</a:t>
            </a:r>
            <a:r>
              <a:rPr lang="en-US" baseline="0" dirty="0" smtClean="0"/>
              <a:t> to its distance to the light source.</a:t>
            </a:r>
          </a:p>
          <a:p>
            <a:r>
              <a:rPr lang="en-US" baseline="0" dirty="0" smtClean="0"/>
              <a:t>Then we just use the light propagation method to </a:t>
            </a:r>
            <a:r>
              <a:rPr lang="en-US" dirty="0" smtClean="0"/>
              <a:t>iteratively propagate the light from</a:t>
            </a:r>
            <a:r>
              <a:rPr lang="en-US" baseline="0" dirty="0" smtClean="0"/>
              <a:t> cell to cell to simulate one or several light bounces.</a:t>
            </a:r>
            <a:endParaRPr lang="en-US" dirty="0" smtClean="0"/>
          </a:p>
          <a:p>
            <a:r>
              <a:rPr lang="en-US" dirty="0" smtClean="0"/>
              <a:t>We</a:t>
            </a:r>
            <a:r>
              <a:rPr lang="en-US" baseline="0" dirty="0" smtClean="0"/>
              <a:t> also super-impose single scattering, using the shadow-map-based or shadow-volume based versions, since that should require a much denser grid to visualize nicely.</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62</a:t>
            </a:fld>
            <a:endParaRPr lang="en-US"/>
          </a:p>
        </p:txBody>
      </p:sp>
    </p:spTree>
    <p:extLst>
      <p:ext uri="{BB962C8B-B14F-4D97-AF65-F5344CB8AC3E}">
        <p14:creationId xmlns:p14="http://schemas.microsoft.com/office/powerpoint/2010/main" val="2919751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DFCB23F-181C-344F-A1D1-D29D36359B0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DFCB23F-181C-344F-A1D1-D29D36359B0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Brightness is exaggerated to highlight the differences. Note, that the color bleeding is present to the right as well, but is dominated by the multiple scattering effects.</a:t>
            </a:r>
          </a:p>
        </p:txBody>
      </p:sp>
      <p:sp>
        <p:nvSpPr>
          <p:cNvPr id="4" name="Slide Number Placeholder 3"/>
          <p:cNvSpPr>
            <a:spLocks noGrp="1"/>
          </p:cNvSpPr>
          <p:nvPr>
            <p:ph type="sldNum" sz="quarter" idx="10"/>
          </p:nvPr>
        </p:nvSpPr>
        <p:spPr/>
        <p:txBody>
          <a:bodyPr/>
          <a:lstStyle/>
          <a:p>
            <a:fld id="{2DFCB23F-181C-344F-A1D1-D29D36359B0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DFCB23F-181C-344F-A1D1-D29D36359B0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LPV only – with indirect illumination and color bleeding</a:t>
            </a:r>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67</a:t>
            </a:fld>
            <a:endParaRPr lang="en-US"/>
          </a:p>
        </p:txBody>
      </p:sp>
    </p:spTree>
    <p:extLst>
      <p:ext uri="{BB962C8B-B14F-4D97-AF65-F5344CB8AC3E}">
        <p14:creationId xmlns:p14="http://schemas.microsoft.com/office/powerpoint/2010/main" val="36551083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68</a:t>
            </a:fld>
            <a:endParaRPr lang="en-US"/>
          </a:p>
        </p:txBody>
      </p:sp>
    </p:spTree>
    <p:extLst>
      <p:ext uri="{BB962C8B-B14F-4D97-AF65-F5344CB8AC3E}">
        <p14:creationId xmlns:p14="http://schemas.microsoft.com/office/powerpoint/2010/main" val="3798474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single scattering, we have the method by Chen et al that works</a:t>
            </a:r>
            <a:r>
              <a:rPr lang="en-US" baseline="0" dirty="0" smtClean="0"/>
              <a:t> great for textured lights.</a:t>
            </a:r>
          </a:p>
          <a:p>
            <a:r>
              <a:rPr lang="en-US" baseline="0" dirty="0" smtClean="0"/>
              <a:t>Wyman’s method is the fastest</a:t>
            </a:r>
          </a:p>
          <a:p>
            <a:r>
              <a:rPr lang="en-US" baseline="0" dirty="0" smtClean="0"/>
              <a:t>and </a:t>
            </a:r>
            <a:r>
              <a:rPr lang="en-US" baseline="0" dirty="0" err="1" smtClean="0"/>
              <a:t>Billeter’s</a:t>
            </a:r>
            <a:r>
              <a:rPr lang="en-US" baseline="0" dirty="0" smtClean="0"/>
              <a:t> shadow-volume based approach has no need for ray marching. It is also probably the simplest – it works fine with OpenGL–two-point-something.</a:t>
            </a:r>
          </a:p>
          <a:p>
            <a:r>
              <a:rPr lang="en-US" baseline="0" dirty="0" smtClean="0"/>
              <a:t>And for multiple scattering, we can propagate the scattering using light propagation volumes.</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69</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chemeClr val="tx1">
                    <a:lumMod val="60000"/>
                    <a:lumOff val="40000"/>
                  </a:schemeClr>
                </a:solidFill>
              </a:rPr>
              <a:t>The function is assumed to be linear between the control points.</a:t>
            </a:r>
          </a:p>
          <a:p>
            <a:r>
              <a:rPr lang="en-US" dirty="0" smtClean="0">
                <a:solidFill>
                  <a:schemeClr val="tx1">
                    <a:lumMod val="60000"/>
                    <a:lumOff val="40000"/>
                  </a:schemeClr>
                </a:solidFill>
              </a:rPr>
              <a:t>When we get </a:t>
            </a:r>
            <a:r>
              <a:rPr lang="en-US" b="1" dirty="0" smtClean="0">
                <a:solidFill>
                  <a:schemeClr val="tx1">
                    <a:lumMod val="60000"/>
                    <a:lumOff val="40000"/>
                  </a:schemeClr>
                </a:solidFill>
              </a:rPr>
              <a:t>one </a:t>
            </a:r>
            <a:r>
              <a:rPr lang="en-US" dirty="0" smtClean="0">
                <a:solidFill>
                  <a:schemeClr val="tx1">
                    <a:lumMod val="60000"/>
                    <a:lumOff val="40000"/>
                  </a:schemeClr>
                </a:solidFill>
              </a:rPr>
              <a:t>control point </a:t>
            </a:r>
            <a:r>
              <a:rPr lang="en-US" b="1" dirty="0" smtClean="0">
                <a:solidFill>
                  <a:schemeClr val="tx1">
                    <a:lumMod val="60000"/>
                    <a:lumOff val="40000"/>
                  </a:schemeClr>
                </a:solidFill>
              </a:rPr>
              <a:t>too much,</a:t>
            </a:r>
            <a:r>
              <a:rPr lang="en-US" b="1" baseline="0" dirty="0" smtClean="0">
                <a:solidFill>
                  <a:schemeClr val="tx1">
                    <a:lumMod val="60000"/>
                    <a:lumOff val="40000"/>
                  </a:schemeClr>
                </a:solidFill>
              </a:rPr>
              <a:t> </a:t>
            </a:r>
            <a:r>
              <a:rPr lang="en-US" baseline="0" dirty="0" smtClean="0">
                <a:solidFill>
                  <a:schemeClr val="tx1">
                    <a:lumMod val="60000"/>
                    <a:lumOff val="40000"/>
                  </a:schemeClr>
                </a:solidFill>
              </a:rPr>
              <a:t>we </a:t>
            </a:r>
            <a:r>
              <a:rPr lang="en-US" b="1" baseline="0" dirty="0" smtClean="0">
                <a:solidFill>
                  <a:schemeClr val="tx1">
                    <a:lumMod val="60000"/>
                    <a:lumOff val="40000"/>
                  </a:schemeClr>
                </a:solidFill>
              </a:rPr>
              <a:t>remove</a:t>
            </a:r>
            <a:r>
              <a:rPr lang="en-US" baseline="0" dirty="0" smtClean="0">
                <a:solidFill>
                  <a:schemeClr val="tx1">
                    <a:lumMod val="60000"/>
                    <a:lumOff val="40000"/>
                  </a:schemeClr>
                </a:solidFill>
              </a:rPr>
              <a:t> the point whose </a:t>
            </a:r>
            <a:r>
              <a:rPr lang="en-US" b="1" baseline="0" dirty="0" smtClean="0">
                <a:solidFill>
                  <a:schemeClr val="tx1">
                    <a:lumMod val="60000"/>
                    <a:lumOff val="40000"/>
                  </a:schemeClr>
                </a:solidFill>
              </a:rPr>
              <a:t>triangle has the minimum area</a:t>
            </a:r>
            <a:r>
              <a:rPr lang="en-US" baseline="0" dirty="0" smtClean="0">
                <a:solidFill>
                  <a:schemeClr val="tx1">
                    <a:lumMod val="60000"/>
                    <a:lumOff val="40000"/>
                  </a:schemeClr>
                </a:solidFill>
              </a:rPr>
              <a:t>.</a:t>
            </a:r>
            <a:endParaRPr lang="en-US" b="1" dirty="0" smtClean="0">
              <a:solidFill>
                <a:schemeClr val="tx1">
                  <a:lumMod val="60000"/>
                  <a:lumOff val="40000"/>
                </a:schemeClr>
              </a:solidFill>
            </a:endParaRPr>
          </a:p>
          <a:p>
            <a:r>
              <a:rPr lang="en-US" baseline="0" dirty="0" smtClean="0"/>
              <a:t>Thus, the control point affecting the curve least, is discarded.</a:t>
            </a:r>
          </a:p>
          <a:p>
            <a:r>
              <a:rPr lang="en-US" baseline="0" dirty="0" smtClean="0"/>
              <a:t>In other words, we </a:t>
            </a:r>
            <a:r>
              <a:rPr lang="en-US" b="1" baseline="0" dirty="0" smtClean="0"/>
              <a:t>form</a:t>
            </a:r>
            <a:r>
              <a:rPr lang="en-US" baseline="0" dirty="0" smtClean="0"/>
              <a:t> </a:t>
            </a:r>
            <a:r>
              <a:rPr lang="en-US" b="1" baseline="0" dirty="0" smtClean="0"/>
              <a:t>triangles</a:t>
            </a:r>
            <a:r>
              <a:rPr lang="en-US" baseline="0" dirty="0" smtClean="0"/>
              <a:t> between each </a:t>
            </a:r>
            <a:r>
              <a:rPr lang="en-US" b="1" baseline="0" dirty="0" smtClean="0"/>
              <a:t>three</a:t>
            </a:r>
            <a:r>
              <a:rPr lang="en-US" baseline="0" dirty="0" smtClean="0"/>
              <a:t> control points, and </a:t>
            </a:r>
            <a:r>
              <a:rPr lang="en-US" b="1" baseline="0" dirty="0" smtClean="0"/>
              <a:t>remove</a:t>
            </a:r>
            <a:r>
              <a:rPr lang="en-US" baseline="0" dirty="0" smtClean="0"/>
              <a:t> the control point who is the </a:t>
            </a:r>
            <a:r>
              <a:rPr lang="en-US" b="1" baseline="0" dirty="0" smtClean="0"/>
              <a:t>middle</a:t>
            </a:r>
            <a:r>
              <a:rPr lang="en-US" baseline="0" dirty="0" smtClean="0"/>
              <a:t> </a:t>
            </a:r>
            <a:r>
              <a:rPr lang="en-US" b="1" baseline="0" dirty="0" smtClean="0"/>
              <a:t>vertex</a:t>
            </a:r>
            <a:r>
              <a:rPr lang="en-US" baseline="0" dirty="0" smtClean="0"/>
              <a:t> of the </a:t>
            </a:r>
            <a:r>
              <a:rPr lang="en-US" b="1" baseline="0" dirty="0" smtClean="0"/>
              <a:t>smallest</a:t>
            </a:r>
            <a:r>
              <a:rPr lang="en-US" baseline="0" dirty="0" smtClean="0"/>
              <a:t> triangle.</a:t>
            </a:r>
          </a:p>
          <a:p>
            <a:r>
              <a:rPr lang="en-US" baseline="0" dirty="0" smtClean="0"/>
              <a:t>All this is just a </a:t>
            </a:r>
            <a:r>
              <a:rPr lang="en-US" b="1" baseline="0" dirty="0" smtClean="0"/>
              <a:t>heuristic </a:t>
            </a:r>
            <a:r>
              <a:rPr lang="en-US" baseline="0" dirty="0" smtClean="0"/>
              <a:t>to nicely keep a </a:t>
            </a:r>
            <a:r>
              <a:rPr lang="en-US" b="1" baseline="0" dirty="0" smtClean="0"/>
              <a:t>fixed</a:t>
            </a:r>
            <a:r>
              <a:rPr lang="en-US" baseline="0" dirty="0" smtClean="0"/>
              <a:t> number of control points while maintaining a reasonably good </a:t>
            </a:r>
            <a:r>
              <a:rPr lang="en-US" b="1" baseline="0" dirty="0" smtClean="0"/>
              <a:t>visibility</a:t>
            </a:r>
            <a:r>
              <a:rPr lang="en-US" baseline="0" dirty="0" smtClean="0"/>
              <a:t> function.</a:t>
            </a:r>
          </a:p>
          <a:p>
            <a:endParaRPr lang="en-US" baseline="0" dirty="0" smtClean="0"/>
          </a:p>
          <a:p>
            <a:r>
              <a:rPr lang="en-US" baseline="0" dirty="0" smtClean="0"/>
              <a:t>Then, during </a:t>
            </a:r>
            <a:r>
              <a:rPr lang="en-US" b="1" baseline="0" dirty="0" smtClean="0"/>
              <a:t>rendering</a:t>
            </a:r>
            <a:r>
              <a:rPr lang="en-US" baseline="0" dirty="0" smtClean="0"/>
              <a:t> of shadow </a:t>
            </a:r>
            <a:r>
              <a:rPr lang="en-US" b="1" baseline="0" dirty="0" smtClean="0"/>
              <a:t>receiving</a:t>
            </a:r>
            <a:r>
              <a:rPr lang="en-US" baseline="0" dirty="0" smtClean="0"/>
              <a:t> objects, we do as usual… for each potentially shadow receiving </a:t>
            </a:r>
            <a:r>
              <a:rPr lang="en-US" b="1" baseline="0" dirty="0" smtClean="0"/>
              <a:t>pixel</a:t>
            </a:r>
            <a:r>
              <a:rPr lang="en-US" baseline="0" dirty="0" smtClean="0"/>
              <a:t>, we just lookup the shadow value from the Adaptive Volumetric Shadow Map. </a:t>
            </a:r>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7</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70</a:t>
            </a:fld>
            <a:endParaRPr lang="en-US"/>
          </a:p>
        </p:txBody>
      </p:sp>
    </p:spTree>
    <p:extLst>
      <p:ext uri="{BB962C8B-B14F-4D97-AF65-F5344CB8AC3E}">
        <p14:creationId xmlns:p14="http://schemas.microsoft.com/office/powerpoint/2010/main" val="164055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the </a:t>
            </a:r>
            <a:r>
              <a:rPr lang="en-US" b="1" baseline="0" dirty="0" smtClean="0"/>
              <a:t>transmittance</a:t>
            </a:r>
            <a:r>
              <a:rPr lang="en-US" baseline="0" dirty="0" smtClean="0"/>
              <a:t> function is represented as a </a:t>
            </a:r>
            <a:r>
              <a:rPr lang="en-US" b="1" baseline="0" dirty="0" smtClean="0"/>
              <a:t>linear</a:t>
            </a:r>
            <a:r>
              <a:rPr lang="en-US" baseline="0" dirty="0" smtClean="0"/>
              <a:t> combination of basis function </a:t>
            </a:r>
            <a:r>
              <a:rPr lang="en-US" b="1" baseline="0" dirty="0" smtClean="0"/>
              <a:t>coefficients</a:t>
            </a:r>
            <a:r>
              <a:rPr lang="en-US" baseline="0" dirty="0" smtClean="0"/>
              <a:t> from </a:t>
            </a:r>
            <a:r>
              <a:rPr lang="en-US" b="1" baseline="0" dirty="0" err="1" smtClean="0"/>
              <a:t>fourier</a:t>
            </a:r>
            <a:r>
              <a:rPr lang="en-US" baseline="0" dirty="0" smtClean="0"/>
              <a:t> transforms.</a:t>
            </a:r>
          </a:p>
          <a:p>
            <a:endParaRPr lang="en-US" baseline="0" dirty="0" smtClean="0"/>
          </a:p>
          <a:p>
            <a:r>
              <a:rPr lang="en-US" baseline="0" dirty="0" smtClean="0"/>
              <a:t>Let’s recall Fourier series. We can </a:t>
            </a:r>
            <a:r>
              <a:rPr lang="en-US" b="1" baseline="0" dirty="0" smtClean="0"/>
              <a:t>project</a:t>
            </a:r>
            <a:r>
              <a:rPr lang="en-US" baseline="0" dirty="0" smtClean="0"/>
              <a:t> </a:t>
            </a:r>
            <a:r>
              <a:rPr lang="en-US" b="1" baseline="0" dirty="0" smtClean="0"/>
              <a:t>any</a:t>
            </a:r>
            <a:r>
              <a:rPr lang="en-US" baseline="0" dirty="0" smtClean="0"/>
              <a:t> function, such as the </a:t>
            </a:r>
            <a:r>
              <a:rPr lang="en-US" b="1" baseline="0" dirty="0" smtClean="0"/>
              <a:t>visibility function</a:t>
            </a:r>
            <a:r>
              <a:rPr lang="en-US" baseline="0" dirty="0" smtClean="0"/>
              <a:t> </a:t>
            </a:r>
            <a:r>
              <a:rPr lang="en-US" b="1" baseline="0" dirty="0" smtClean="0"/>
              <a:t>onto</a:t>
            </a:r>
            <a:r>
              <a:rPr lang="en-US" baseline="0" dirty="0" smtClean="0"/>
              <a:t> the </a:t>
            </a:r>
            <a:r>
              <a:rPr lang="en-US" b="1" baseline="0" dirty="0" smtClean="0"/>
              <a:t>cosine</a:t>
            </a:r>
            <a:r>
              <a:rPr lang="en-US" baseline="0" dirty="0" smtClean="0"/>
              <a:t> </a:t>
            </a:r>
            <a:r>
              <a:rPr lang="en-US" b="1" baseline="0" dirty="0" smtClean="0"/>
              <a:t>and sine </a:t>
            </a:r>
            <a:r>
              <a:rPr lang="en-US" baseline="0" dirty="0" smtClean="0"/>
              <a:t>basis functions of the Fourier Transform.</a:t>
            </a:r>
          </a:p>
          <a:p>
            <a:r>
              <a:rPr lang="en-US" baseline="0" dirty="0" smtClean="0"/>
              <a:t>Then, we can </a:t>
            </a:r>
            <a:r>
              <a:rPr lang="en-US" b="1" baseline="0" dirty="0" smtClean="0"/>
              <a:t>reconstruct</a:t>
            </a:r>
            <a:r>
              <a:rPr lang="en-US" baseline="0" dirty="0" smtClean="0"/>
              <a:t> our original </a:t>
            </a:r>
            <a:r>
              <a:rPr lang="en-US" b="1" baseline="0" dirty="0" smtClean="0"/>
              <a:t>visibility</a:t>
            </a:r>
            <a:r>
              <a:rPr lang="en-US" baseline="0" dirty="0" smtClean="0"/>
              <a:t> function f(t) from all the </a:t>
            </a:r>
            <a:r>
              <a:rPr lang="en-US" b="1" baseline="0" dirty="0" smtClean="0"/>
              <a:t>a and b </a:t>
            </a:r>
            <a:r>
              <a:rPr lang="en-US" b="0" baseline="0" dirty="0" smtClean="0"/>
              <a:t>coefficients</a:t>
            </a:r>
            <a:r>
              <a:rPr lang="en-US" baseline="0" dirty="0" smtClean="0"/>
              <a:t>.</a:t>
            </a:r>
            <a:endParaRPr lang="en-US" dirty="0" smtClean="0"/>
          </a:p>
          <a:p>
            <a:endParaRPr lang="en-US" dirty="0" smtClean="0"/>
          </a:p>
          <a:p>
            <a:r>
              <a:rPr lang="en-US" dirty="0" smtClean="0"/>
              <a:t>For </a:t>
            </a:r>
            <a:r>
              <a:rPr lang="en-US" b="1" dirty="0" smtClean="0"/>
              <a:t>creation</a:t>
            </a:r>
            <a:r>
              <a:rPr lang="en-US" baseline="0" dirty="0" smtClean="0"/>
              <a:t> of the </a:t>
            </a:r>
            <a:r>
              <a:rPr lang="en-US" b="1" baseline="0" dirty="0" smtClean="0"/>
              <a:t>Fourier Opacity Map</a:t>
            </a:r>
            <a:r>
              <a:rPr lang="en-US" baseline="0" dirty="0" smtClean="0"/>
              <a:t>, we do as follows.</a:t>
            </a:r>
            <a:endParaRPr lang="en-US" dirty="0" smtClean="0"/>
          </a:p>
          <a:p>
            <a:r>
              <a:rPr lang="en-US" dirty="0" smtClean="0"/>
              <a:t>For </a:t>
            </a:r>
            <a:r>
              <a:rPr lang="en-US" b="0" dirty="0" smtClean="0"/>
              <a:t>each</a:t>
            </a:r>
            <a:r>
              <a:rPr lang="en-US" dirty="0" smtClean="0"/>
              <a:t> </a:t>
            </a:r>
            <a:r>
              <a:rPr lang="en-US" b="1" dirty="0" smtClean="0"/>
              <a:t>shadow</a:t>
            </a:r>
            <a:r>
              <a:rPr lang="en-US" dirty="0" smtClean="0"/>
              <a:t> </a:t>
            </a:r>
            <a:r>
              <a:rPr lang="en-US" b="1" dirty="0" smtClean="0"/>
              <a:t>casting</a:t>
            </a:r>
            <a:r>
              <a:rPr lang="en-US" dirty="0" smtClean="0"/>
              <a:t> </a:t>
            </a:r>
            <a:r>
              <a:rPr lang="en-US" b="1" dirty="0" smtClean="0"/>
              <a:t>primitive</a:t>
            </a:r>
            <a:r>
              <a:rPr lang="en-US" dirty="0" smtClean="0"/>
              <a:t>, and for each </a:t>
            </a:r>
            <a:r>
              <a:rPr lang="en-US" b="1" dirty="0" smtClean="0"/>
              <a:t>rasterized fragment,</a:t>
            </a:r>
            <a:r>
              <a:rPr lang="en-US" dirty="0" smtClean="0"/>
              <a:t> the </a:t>
            </a:r>
            <a:r>
              <a:rPr lang="en-US" b="1" dirty="0" err="1" smtClean="0"/>
              <a:t>shader</a:t>
            </a:r>
            <a:r>
              <a:rPr lang="en-US" dirty="0" smtClean="0"/>
              <a:t> writes out,</a:t>
            </a:r>
            <a:r>
              <a:rPr lang="en-US" baseline="0" dirty="0" smtClean="0"/>
              <a:t> using multiple render targets, the coefficients, </a:t>
            </a:r>
            <a:r>
              <a:rPr lang="en-US" b="1" baseline="0" dirty="0" err="1" smtClean="0"/>
              <a:t>a_k</a:t>
            </a:r>
            <a:r>
              <a:rPr lang="en-US" baseline="0" dirty="0" smtClean="0"/>
              <a:t> and </a:t>
            </a:r>
            <a:r>
              <a:rPr lang="en-US" b="1" baseline="0" dirty="0" err="1" smtClean="0"/>
              <a:t>b_k</a:t>
            </a:r>
            <a:r>
              <a:rPr lang="en-US" baseline="0" dirty="0" smtClean="0"/>
              <a:t>, where </a:t>
            </a:r>
            <a:r>
              <a:rPr lang="en-US" b="1" baseline="0" dirty="0" smtClean="0"/>
              <a:t>z</a:t>
            </a:r>
            <a:r>
              <a:rPr lang="en-US" baseline="0" dirty="0" smtClean="0"/>
              <a:t> is the fragment’s </a:t>
            </a:r>
            <a:r>
              <a:rPr lang="en-US" b="1" baseline="0" dirty="0" smtClean="0"/>
              <a:t>depth</a:t>
            </a:r>
            <a:r>
              <a:rPr lang="en-US" baseline="0" dirty="0" smtClean="0"/>
              <a:t> value, </a:t>
            </a:r>
            <a:r>
              <a:rPr lang="en-US" b="1" baseline="0" dirty="0" smtClean="0"/>
              <a:t>alpha</a:t>
            </a:r>
            <a:r>
              <a:rPr lang="en-US" baseline="0" dirty="0" smtClean="0"/>
              <a:t> is the </a:t>
            </a:r>
            <a:r>
              <a:rPr lang="en-US" b="1" baseline="0" dirty="0" smtClean="0"/>
              <a:t>opacity</a:t>
            </a:r>
            <a:r>
              <a:rPr lang="en-US" baseline="0" dirty="0" smtClean="0"/>
              <a:t> and </a:t>
            </a:r>
            <a:r>
              <a:rPr lang="en-US" b="1" baseline="0" dirty="0" smtClean="0"/>
              <a:t>k</a:t>
            </a:r>
            <a:r>
              <a:rPr lang="en-US" baseline="0" dirty="0" smtClean="0"/>
              <a:t> is the coefficient, where we usually use something like 7-15 coefficients.</a:t>
            </a:r>
          </a:p>
          <a:p>
            <a:endParaRPr lang="en-US" dirty="0" smtClean="0"/>
          </a:p>
          <a:p>
            <a:r>
              <a:rPr lang="en-US" dirty="0" smtClean="0"/>
              <a:t>These vectors </a:t>
            </a:r>
            <a:r>
              <a:rPr lang="en-US" b="1" dirty="0" smtClean="0"/>
              <a:t>a</a:t>
            </a:r>
            <a:r>
              <a:rPr lang="en-US" dirty="0" smtClean="0"/>
              <a:t> and </a:t>
            </a:r>
            <a:r>
              <a:rPr lang="en-US" b="1" dirty="0" smtClean="0"/>
              <a:t>b</a:t>
            </a:r>
            <a:r>
              <a:rPr lang="en-US" dirty="0" smtClean="0"/>
              <a:t> are the </a:t>
            </a:r>
            <a:r>
              <a:rPr lang="en-US" b="1" dirty="0" smtClean="0"/>
              <a:t>coefficients</a:t>
            </a:r>
            <a:r>
              <a:rPr lang="en-US" dirty="0" smtClean="0"/>
              <a:t> of how this shadow casting </a:t>
            </a:r>
            <a:r>
              <a:rPr lang="en-US" b="1" dirty="0" smtClean="0"/>
              <a:t>fragment</a:t>
            </a:r>
            <a:r>
              <a:rPr lang="en-US" baseline="0" dirty="0" smtClean="0"/>
              <a:t> </a:t>
            </a:r>
            <a:r>
              <a:rPr lang="en-US" b="1" baseline="0" dirty="0" smtClean="0"/>
              <a:t>affects</a:t>
            </a:r>
            <a:r>
              <a:rPr lang="en-US" baseline="0" dirty="0" smtClean="0"/>
              <a:t> the </a:t>
            </a:r>
            <a:r>
              <a:rPr lang="en-US" b="1" baseline="0" dirty="0" smtClean="0"/>
              <a:t>visibility function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8</a:t>
            </a:fld>
            <a:endParaRPr lang="en-US"/>
          </a:p>
        </p:txBody>
      </p:sp>
    </p:spTree>
    <p:extLst>
      <p:ext uri="{BB962C8B-B14F-4D97-AF65-F5344CB8AC3E}">
        <p14:creationId xmlns:p14="http://schemas.microsoft.com/office/powerpoint/2010/main" val="307073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usage</a:t>
            </a:r>
            <a:r>
              <a:rPr lang="en-US" baseline="0" dirty="0" smtClean="0"/>
              <a:t> of the Fourier Opacity Map.</a:t>
            </a:r>
            <a:endParaRPr lang="en-US" dirty="0" smtClean="0"/>
          </a:p>
          <a:p>
            <a:r>
              <a:rPr lang="en-US" dirty="0" smtClean="0"/>
              <a:t>When</a:t>
            </a:r>
            <a:r>
              <a:rPr lang="en-US" baseline="0" dirty="0" smtClean="0"/>
              <a:t> it comes to </a:t>
            </a:r>
            <a:r>
              <a:rPr lang="en-US" b="1" baseline="0" dirty="0" smtClean="0"/>
              <a:t>using</a:t>
            </a:r>
            <a:r>
              <a:rPr lang="en-US" baseline="0" dirty="0" smtClean="0"/>
              <a:t> the Fourier Opacity Map, for each fragment of </a:t>
            </a:r>
            <a:r>
              <a:rPr lang="en-US" b="1" baseline="0" dirty="0" smtClean="0"/>
              <a:t>shadow</a:t>
            </a:r>
            <a:r>
              <a:rPr lang="en-US" baseline="0" dirty="0" smtClean="0"/>
              <a:t> </a:t>
            </a:r>
            <a:r>
              <a:rPr lang="en-US" b="1" baseline="0" dirty="0" smtClean="0"/>
              <a:t>receiving</a:t>
            </a:r>
            <a:r>
              <a:rPr lang="en-US" baseline="0" dirty="0" smtClean="0"/>
              <a:t> primitives, the visibility is looked up by </a:t>
            </a:r>
            <a:r>
              <a:rPr lang="en-US" b="1" baseline="0" dirty="0" smtClean="0"/>
              <a:t>reconstructing</a:t>
            </a:r>
            <a:r>
              <a:rPr lang="en-US" baseline="0" dirty="0" smtClean="0"/>
              <a:t> the </a:t>
            </a:r>
            <a:r>
              <a:rPr lang="en-US" b="1" baseline="0" dirty="0" smtClean="0"/>
              <a:t>visibility</a:t>
            </a:r>
            <a:r>
              <a:rPr lang="en-US" baseline="0" dirty="0" smtClean="0"/>
              <a:t> </a:t>
            </a:r>
            <a:r>
              <a:rPr lang="en-US" b="1" baseline="0" dirty="0" smtClean="0"/>
              <a:t>function</a:t>
            </a:r>
            <a:r>
              <a:rPr lang="en-US" baseline="0" dirty="0" smtClean="0"/>
              <a:t> for the pixel, using the </a:t>
            </a:r>
            <a:r>
              <a:rPr lang="en-US" b="1" baseline="0" dirty="0" smtClean="0"/>
              <a:t>coefficient vectors</a:t>
            </a:r>
            <a:r>
              <a:rPr lang="en-US" baseline="0" dirty="0" smtClean="0"/>
              <a:t> a, and b, which are </a:t>
            </a:r>
            <a:r>
              <a:rPr lang="en-US" b="1" baseline="0" dirty="0" smtClean="0"/>
              <a:t>stored</a:t>
            </a:r>
            <a:r>
              <a:rPr lang="en-US" baseline="0" dirty="0" smtClean="0"/>
              <a:t> in the pixel. Then, we just </a:t>
            </a:r>
            <a:r>
              <a:rPr lang="en-US" b="1" baseline="0" dirty="0" smtClean="0"/>
              <a:t>compute</a:t>
            </a:r>
            <a:r>
              <a:rPr lang="en-US" baseline="0" dirty="0" smtClean="0"/>
              <a:t> </a:t>
            </a:r>
            <a:r>
              <a:rPr lang="en-US" b="1" baseline="0" dirty="0" smtClean="0"/>
              <a:t>the value </a:t>
            </a:r>
            <a:r>
              <a:rPr lang="en-US" baseline="0" dirty="0" smtClean="0"/>
              <a:t>for the fragment’s depth, </a:t>
            </a:r>
            <a:r>
              <a:rPr lang="en-US" b="1" baseline="0" dirty="0" smtClean="0"/>
              <a:t>z</a:t>
            </a:r>
            <a:r>
              <a:rPr lang="en-US" baseline="0" dirty="0" smtClean="0"/>
              <a:t>.</a:t>
            </a:r>
          </a:p>
          <a:p>
            <a:endParaRPr lang="en-US" baseline="0" dirty="0" smtClean="0"/>
          </a:p>
          <a:p>
            <a:r>
              <a:rPr lang="en-US" baseline="0" dirty="0" smtClean="0"/>
              <a:t>Now, why on earth would you like to go to Fourier Series to represent your visibility functions?</a:t>
            </a:r>
          </a:p>
          <a:p>
            <a:r>
              <a:rPr lang="en-US" baseline="0" dirty="0" smtClean="0"/>
              <a:t>The </a:t>
            </a:r>
            <a:r>
              <a:rPr lang="en-US" b="1" baseline="0" dirty="0" smtClean="0"/>
              <a:t>key</a:t>
            </a:r>
            <a:r>
              <a:rPr lang="en-US" baseline="0" dirty="0" smtClean="0"/>
              <a:t> feature is that these sums are </a:t>
            </a:r>
            <a:r>
              <a:rPr lang="en-US" b="1" baseline="0" dirty="0" smtClean="0"/>
              <a:t>order independent</a:t>
            </a:r>
            <a:r>
              <a:rPr lang="en-US" baseline="0" dirty="0" smtClean="0"/>
              <a:t>. We need </a:t>
            </a:r>
            <a:r>
              <a:rPr lang="en-US" b="1" baseline="0" dirty="0" smtClean="0"/>
              <a:t>no depth sorting </a:t>
            </a:r>
            <a:r>
              <a:rPr lang="en-US" baseline="0" dirty="0" smtClean="0"/>
              <a:t>at creation (nor usage). So, we </a:t>
            </a:r>
            <a:r>
              <a:rPr lang="en-US" b="1" baseline="0" dirty="0" smtClean="0"/>
              <a:t>don</a:t>
            </a:r>
            <a:r>
              <a:rPr lang="fr-FR" b="1" baseline="0" dirty="0" smtClean="0"/>
              <a:t>’</a:t>
            </a:r>
            <a:r>
              <a:rPr lang="en-US" b="1" baseline="0" dirty="0" smtClean="0"/>
              <a:t>t need to care </a:t>
            </a:r>
            <a:r>
              <a:rPr lang="en-US" baseline="0" dirty="0" smtClean="0"/>
              <a:t>which previous created </a:t>
            </a:r>
            <a:r>
              <a:rPr lang="en-US" b="1" baseline="0" dirty="0" smtClean="0"/>
              <a:t>coefficients</a:t>
            </a:r>
            <a:r>
              <a:rPr lang="en-US" baseline="0" dirty="0" smtClean="0"/>
              <a:t> comes from fragments </a:t>
            </a:r>
            <a:r>
              <a:rPr lang="en-US" b="1" baseline="0" dirty="0" smtClean="0"/>
              <a:t>closer</a:t>
            </a:r>
            <a:r>
              <a:rPr lang="en-US" baseline="0" dirty="0" smtClean="0"/>
              <a:t> </a:t>
            </a:r>
            <a:r>
              <a:rPr lang="en-US" b="1" baseline="0" dirty="0" smtClean="0"/>
              <a:t>than</a:t>
            </a:r>
            <a:r>
              <a:rPr lang="en-US" baseline="0" dirty="0" smtClean="0"/>
              <a:t> our </a:t>
            </a:r>
            <a:r>
              <a:rPr lang="en-US" b="1" baseline="0" dirty="0" smtClean="0"/>
              <a:t>z-value </a:t>
            </a:r>
            <a:r>
              <a:rPr lang="en-US" baseline="0" dirty="0" smtClean="0"/>
              <a:t>or </a:t>
            </a:r>
            <a:r>
              <a:rPr lang="en-US" b="1" baseline="0" dirty="0" smtClean="0"/>
              <a:t>not</a:t>
            </a:r>
            <a:r>
              <a:rPr lang="en-US" baseline="0" dirty="0" smtClean="0"/>
              <a:t>. We can just create our Opacity Map by rendering shadow casting fragments in any order. </a:t>
            </a:r>
          </a:p>
          <a:p>
            <a:r>
              <a:rPr lang="en-US" baseline="0" dirty="0" smtClean="0"/>
              <a:t>Remember that for for instance Adaptive Volumetric Shadow Maps, we need to insert points in the right place in the visibility function and we need to remove points when we get too many. For Fourier Opacity Maps, we have none of those time consuming issues. We can just add on the contribution from as many fragments as we like, into our maybe 15 representative coefficients.</a:t>
            </a:r>
          </a:p>
          <a:p>
            <a:endParaRPr lang="en-US" dirty="0" smtClean="0"/>
          </a:p>
          <a:p>
            <a:r>
              <a:rPr lang="en-US" dirty="0" smtClean="0"/>
              <a:t>A disadvantage is that </a:t>
            </a:r>
            <a:r>
              <a:rPr lang="en-US" b="1" dirty="0" smtClean="0"/>
              <a:t>ringing</a:t>
            </a:r>
            <a:r>
              <a:rPr lang="en-US" dirty="0" smtClean="0"/>
              <a:t> artifacts can be seen if too </a:t>
            </a:r>
            <a:r>
              <a:rPr lang="en-US" b="1" dirty="0" smtClean="0"/>
              <a:t>few</a:t>
            </a:r>
            <a:r>
              <a:rPr lang="en-US" dirty="0" smtClean="0"/>
              <a:t> coefficients are used, (7-15 coefficients).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9</a:t>
            </a:fld>
            <a:endParaRPr lang="en-US"/>
          </a:p>
        </p:txBody>
      </p:sp>
    </p:spTree>
    <p:extLst>
      <p:ext uri="{BB962C8B-B14F-4D97-AF65-F5344CB8AC3E}">
        <p14:creationId xmlns:p14="http://schemas.microsoft.com/office/powerpoint/2010/main" val="307073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file://localhost/Volumes/eGo/S2012/PowerPoint:Keynote/S2012%20PPT:KEY/PP_Files/PP_03_Footer.jp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 Id="rId3"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4_Header.jpg" TargetMode="External"/><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png"/><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7.png"/><Relationship Id="rId1" Type="http://schemas.openxmlformats.org/officeDocument/2006/relationships/slideMaster" Target="../slideMasters/slideMaster5.xml"/><Relationship Id="rId2" Type="http://schemas.openxmlformats.org/officeDocument/2006/relationships/image" Target="../media/image8.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 Id="rId3"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file://localhost/Volumes/eGo/S2012/PowerPoint:Keynote/S2012%20PPT:KEY/PP_Files/PP_04_Header.jp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file://localhost/Volumes/eGo/S2012/PowerPoint:Keynote/S2012%20PPT:KEY/PP_Files/PP_03_Footer.jp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4_Header.jpg" TargetMode="External"/><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file://localhost/Volumes/eGo/S2012/PowerPoint:Keynote/S2012%20PPT:KEY/PP_Files/PP_04_Header.jpg"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294650" y="838203"/>
            <a:ext cx="6746015" cy="946683"/>
          </a:xfrm>
        </p:spPr>
        <p:txBody>
          <a:bodyPr/>
          <a:lstStyle>
            <a:lvl1pPr algn="ctr">
              <a:defRPr sz="3200">
                <a:solidFill>
                  <a:schemeClr val="bg2"/>
                </a:solidFill>
                <a:effectLst/>
              </a:defRPr>
            </a:lvl1pPr>
          </a:lstStyle>
          <a:p>
            <a:r>
              <a:rPr lang="en-US" dirty="0"/>
              <a:t>Click to edit Master title style</a:t>
            </a:r>
          </a:p>
        </p:txBody>
      </p:sp>
      <p:sp>
        <p:nvSpPr>
          <p:cNvPr id="44035" name="Rectangle 3"/>
          <p:cNvSpPr>
            <a:spLocks noGrp="1" noChangeArrowheads="1"/>
          </p:cNvSpPr>
          <p:nvPr>
            <p:ph type="subTitle" idx="1"/>
          </p:nvPr>
        </p:nvSpPr>
        <p:spPr>
          <a:xfrm>
            <a:off x="297181" y="1905009"/>
            <a:ext cx="6744970" cy="1447799"/>
          </a:xfrm>
        </p:spPr>
        <p:txBody>
          <a:bodyPr/>
          <a:lstStyle>
            <a:lvl1pPr marL="0" indent="0" algn="ctr">
              <a:buFontTx/>
              <a:buNone/>
              <a:defRPr>
                <a:solidFill>
                  <a:schemeClr val="tx1"/>
                </a:solidFill>
                <a:effectLst/>
              </a:defRPr>
            </a:lvl1pPr>
          </a:lstStyle>
          <a:p>
            <a:r>
              <a:rPr lang="en-US" dirty="0"/>
              <a:t>Click to edit Master subtitle style</a:t>
            </a:r>
          </a:p>
        </p:txBody>
      </p:sp>
      <p:pic>
        <p:nvPicPr>
          <p:cNvPr id="5" name="PP_03_Footer.jpg" descr="/Volumes/eGo/S2012/PowerPoint:Keynote/S2012 PPT:KEY/PP_Files/PP_03_Footer.jpg"/>
          <p:cNvPicPr>
            <a:picLocks noChangeAspect="1"/>
          </p:cNvPicPr>
          <p:nvPr userDrawn="1"/>
        </p:nvPicPr>
        <p:blipFill>
          <a:blip r:embed="rId2" r:link="rId3"/>
          <a:stretch>
            <a:fillRect/>
          </a:stretch>
        </p:blipFill>
        <p:spPr>
          <a:xfrm>
            <a:off x="0" y="3429001"/>
            <a:ext cx="7315200" cy="582930"/>
          </a:xfrm>
          <a:prstGeom prst="rect">
            <a:avLst/>
          </a:prstGeom>
        </p:spPr>
      </p:pic>
    </p:spTree>
    <p:extLst>
      <p:ext uri="{BB962C8B-B14F-4D97-AF65-F5344CB8AC3E}">
        <p14:creationId xmlns:p14="http://schemas.microsoft.com/office/powerpoint/2010/main" val="39506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3" y="0"/>
            <a:ext cx="6797555" cy="6096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4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black)">
    <p:spTree>
      <p:nvGrpSpPr>
        <p:cNvPr id="1" name=""/>
        <p:cNvGrpSpPr/>
        <p:nvPr/>
      </p:nvGrpSpPr>
      <p:grpSpPr>
        <a:xfrm>
          <a:off x="0" y="0"/>
          <a:ext cx="0" cy="0"/>
          <a:chOff x="0" y="0"/>
          <a:chExt cx="0" cy="0"/>
        </a:xfrm>
      </p:grpSpPr>
      <p:sp>
        <p:nvSpPr>
          <p:cNvPr id="4" name="Rectangle 3"/>
          <p:cNvSpPr/>
          <p:nvPr userDrawn="1"/>
        </p:nvSpPr>
        <p:spPr>
          <a:xfrm>
            <a:off x="0" y="0"/>
            <a:ext cx="7315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731520" fontAlgn="auto">
              <a:spcBef>
                <a:spcPts val="0"/>
              </a:spcBef>
              <a:spcAft>
                <a:spcPts val="0"/>
              </a:spcAft>
            </a:pPr>
            <a:endParaRPr lang="en-US" sz="1400">
              <a:solidFill>
                <a:prstClr val="white"/>
              </a:solidFill>
              <a:latin typeface="Calibri"/>
            </a:endParaRPr>
          </a:p>
        </p:txBody>
      </p:sp>
      <p:sp>
        <p:nvSpPr>
          <p:cNvPr id="2" name="Title 1"/>
          <p:cNvSpPr>
            <a:spLocks noGrp="1"/>
          </p:cNvSpPr>
          <p:nvPr>
            <p:ph type="title"/>
          </p:nvPr>
        </p:nvSpPr>
        <p:spPr>
          <a:xfrm>
            <a:off x="258823" y="0"/>
            <a:ext cx="6797555" cy="6096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615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SIGGRAPH logo)">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3" y="0"/>
            <a:ext cx="6797555" cy="6096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6019463" y="177275"/>
            <a:ext cx="1047051" cy="255051"/>
            <a:chOff x="7524328" y="221593"/>
            <a:chExt cx="1308814" cy="318814"/>
          </a:xfrm>
        </p:grpSpPr>
        <p:pic>
          <p:nvPicPr>
            <p:cNvPr id="1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24328" y="221593"/>
              <a:ext cx="317288" cy="318814"/>
            </a:xfrm>
            <a:prstGeom prst="rect">
              <a:avLst/>
            </a:prstGeom>
            <a:noFill/>
            <a:effectLst>
              <a:outerShdw blurRad="127000" sx="120000" sy="120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841615" y="221593"/>
              <a:ext cx="991527" cy="318814"/>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8026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black, SIGGRAPH logo)">
    <p:spTree>
      <p:nvGrpSpPr>
        <p:cNvPr id="1" name=""/>
        <p:cNvGrpSpPr/>
        <p:nvPr/>
      </p:nvGrpSpPr>
      <p:grpSpPr>
        <a:xfrm>
          <a:off x="0" y="0"/>
          <a:ext cx="0" cy="0"/>
          <a:chOff x="0" y="0"/>
          <a:chExt cx="0" cy="0"/>
        </a:xfrm>
      </p:grpSpPr>
      <p:sp>
        <p:nvSpPr>
          <p:cNvPr id="4" name="Rectangle 3"/>
          <p:cNvSpPr/>
          <p:nvPr userDrawn="1"/>
        </p:nvSpPr>
        <p:spPr>
          <a:xfrm>
            <a:off x="0" y="0"/>
            <a:ext cx="7315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731520" fontAlgn="auto">
              <a:spcBef>
                <a:spcPts val="0"/>
              </a:spcBef>
              <a:spcAft>
                <a:spcPts val="0"/>
              </a:spcAft>
            </a:pPr>
            <a:endParaRPr lang="en-US" sz="1400">
              <a:solidFill>
                <a:prstClr val="white"/>
              </a:solidFill>
              <a:latin typeface="Calibri"/>
            </a:endParaRPr>
          </a:p>
        </p:txBody>
      </p:sp>
      <p:sp>
        <p:nvSpPr>
          <p:cNvPr id="2" name="Title 1"/>
          <p:cNvSpPr>
            <a:spLocks noGrp="1"/>
          </p:cNvSpPr>
          <p:nvPr>
            <p:ph type="title"/>
          </p:nvPr>
        </p:nvSpPr>
        <p:spPr>
          <a:xfrm>
            <a:off x="258823" y="0"/>
            <a:ext cx="6797555" cy="6096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19463" y="177275"/>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0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365760" y="960121"/>
            <a:ext cx="3230880" cy="271557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3718560" y="960121"/>
            <a:ext cx="3230880" cy="271557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a:xfrm>
            <a:off x="365760" y="3813811"/>
            <a:ext cx="1706880" cy="219075"/>
          </a:xfrm>
          <a:prstGeom prst="rect">
            <a:avLst/>
          </a:prstGeom>
        </p:spPr>
        <p:txBody>
          <a:bodyPr lIns="65306" tIns="32653" rIns="65306" bIns="32653"/>
          <a:lstStyle/>
          <a:p>
            <a:fld id="{E12BFA68-337F-E74A-B135-65A6085BE97E}" type="datetimeFigureOut">
              <a:rPr lang="en-US" smtClean="0">
                <a:solidFill>
                  <a:prstClr val="black">
                    <a:tint val="75000"/>
                  </a:prstClr>
                </a:solidFill>
                <a:latin typeface="Calibri"/>
              </a:rPr>
              <a:pPr/>
              <a:t>2013-07-30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2499360" y="3813811"/>
            <a:ext cx="2316480" cy="219075"/>
          </a:xfrm>
          <a:prstGeom prst="rect">
            <a:avLst/>
          </a:prstGeom>
        </p:spPr>
        <p:txBody>
          <a:bodyPr lIns="65306" tIns="32653" rIns="65306" bIns="32653"/>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5242560" y="3813811"/>
            <a:ext cx="1706880" cy="219075"/>
          </a:xfrm>
          <a:prstGeom prst="rect">
            <a:avLst/>
          </a:prstGeom>
        </p:spPr>
        <p:txBody>
          <a:bodyPr lIns="65306" tIns="32653" rIns="65306" bIns="32653"/>
          <a:lstStyle/>
          <a:p>
            <a:fld id="{FF8620F7-CEBD-2644-847A-1D859DBD1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985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48640" y="1278262"/>
            <a:ext cx="6217920" cy="88201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97280" y="2331720"/>
            <a:ext cx="5120640" cy="105156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7D068E-C935-47EB-BD9D-EF27E7554C76}" type="datetimeFigureOut">
              <a:rPr lang="en-US" smtClean="0">
                <a:solidFill>
                  <a:prstClr val="black">
                    <a:tint val="75000"/>
                  </a:prstClr>
                </a:solidFill>
                <a:latin typeface="Calibri"/>
              </a:rPr>
              <a:pPr/>
              <a:t>2013-07-30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9E8F0BC-91FF-4D70-8F38-143FAFEA3C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19463" y="3736023"/>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457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2" y="1067418"/>
            <a:ext cx="6807691" cy="1221053"/>
          </a:xfrm>
        </p:spPr>
        <p:txBody>
          <a:bodyPr anchor="b">
            <a:normAutofit/>
          </a:bodyPr>
          <a:lstStyle>
            <a:lvl1pPr algn="l">
              <a:defRPr sz="26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258822" y="2575858"/>
            <a:ext cx="6807691" cy="1267341"/>
          </a:xfrm>
        </p:spPr>
        <p:txBody>
          <a:bodyPr anchor="t"/>
          <a:lstStyle>
            <a:lvl1pPr marL="0" indent="0">
              <a:buNone/>
              <a:defRPr sz="1600">
                <a:solidFill>
                  <a:srgbClr val="406F89"/>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0" y="24003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19463" y="3736023"/>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5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3" y="0"/>
            <a:ext cx="6797555" cy="6096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93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black)">
    <p:spTree>
      <p:nvGrpSpPr>
        <p:cNvPr id="1" name=""/>
        <p:cNvGrpSpPr/>
        <p:nvPr/>
      </p:nvGrpSpPr>
      <p:grpSpPr>
        <a:xfrm>
          <a:off x="0" y="0"/>
          <a:ext cx="0" cy="0"/>
          <a:chOff x="0" y="0"/>
          <a:chExt cx="0" cy="0"/>
        </a:xfrm>
      </p:grpSpPr>
      <p:sp>
        <p:nvSpPr>
          <p:cNvPr id="4" name="Rectangle 3"/>
          <p:cNvSpPr/>
          <p:nvPr userDrawn="1"/>
        </p:nvSpPr>
        <p:spPr>
          <a:xfrm>
            <a:off x="0" y="0"/>
            <a:ext cx="7315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731520" fontAlgn="auto">
              <a:spcBef>
                <a:spcPts val="0"/>
              </a:spcBef>
              <a:spcAft>
                <a:spcPts val="0"/>
              </a:spcAft>
            </a:pPr>
            <a:endParaRPr lang="en-US" sz="1400">
              <a:solidFill>
                <a:prstClr val="white"/>
              </a:solidFill>
              <a:latin typeface="Calibri"/>
            </a:endParaRPr>
          </a:p>
        </p:txBody>
      </p:sp>
      <p:sp>
        <p:nvSpPr>
          <p:cNvPr id="2" name="Title 1"/>
          <p:cNvSpPr>
            <a:spLocks noGrp="1"/>
          </p:cNvSpPr>
          <p:nvPr>
            <p:ph type="title"/>
          </p:nvPr>
        </p:nvSpPr>
        <p:spPr>
          <a:xfrm>
            <a:off x="258823" y="0"/>
            <a:ext cx="6797555" cy="6096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84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SIGGRAPH logo)">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3" y="0"/>
            <a:ext cx="6797555" cy="6096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6019463" y="177275"/>
            <a:ext cx="1047051" cy="255051"/>
            <a:chOff x="7524328" y="221593"/>
            <a:chExt cx="1308814" cy="318814"/>
          </a:xfrm>
        </p:grpSpPr>
        <p:pic>
          <p:nvPicPr>
            <p:cNvPr id="1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24328" y="221593"/>
              <a:ext cx="317288" cy="318814"/>
            </a:xfrm>
            <a:prstGeom prst="rect">
              <a:avLst/>
            </a:prstGeom>
            <a:noFill/>
            <a:effectLst>
              <a:outerShdw blurRad="127000" sx="120000" sy="120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841615" y="221593"/>
              <a:ext cx="991527" cy="318814"/>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673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609600"/>
            <a:ext cx="7010400" cy="533400"/>
          </a:xfr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userDrawn="1">
            <p:ph idx="1"/>
          </p:nvPr>
        </p:nvSpPr>
        <p:spPr>
          <a:xfrm>
            <a:off x="152400" y="1143000"/>
            <a:ext cx="7010400" cy="281940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P_04_Header.jpg" descr="/Volumes/eGo/S2012/PowerPoint:Keynote/S2012 PPT:KEY/PP_Files/PP_04_Header.jpg"/>
          <p:cNvPicPr>
            <a:picLocks noChangeAspect="1"/>
          </p:cNvPicPr>
          <p:nvPr userDrawn="1"/>
        </p:nvPicPr>
        <p:blipFill>
          <a:blip r:embed="rId2" r:link="rId3"/>
          <a:stretch>
            <a:fillRect/>
          </a:stretch>
        </p:blipFill>
        <p:spPr>
          <a:xfrm>
            <a:off x="0" y="1"/>
            <a:ext cx="7315200" cy="582930"/>
          </a:xfrm>
          <a:prstGeom prst="rect">
            <a:avLst/>
          </a:prstGeom>
        </p:spPr>
      </p:pic>
      <p:pic>
        <p:nvPicPr>
          <p:cNvPr id="7" name="Picture 2"/>
          <p:cNvPicPr>
            <a:picLocks noChangeAspect="1" noChangeArrowheads="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8352"/>
            <a:ext cx="7315200" cy="5846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userDrawn="1"/>
        </p:nvGrpSpPr>
        <p:grpSpPr>
          <a:xfrm>
            <a:off x="5711195" y="112979"/>
            <a:ext cx="1308814" cy="318814"/>
            <a:chOff x="7524328" y="221593"/>
            <a:chExt cx="1308814" cy="318814"/>
          </a:xfrm>
        </p:grpSpPr>
        <p:pic>
          <p:nvPicPr>
            <p:cNvPr id="9"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524328" y="221593"/>
              <a:ext cx="317288" cy="318814"/>
            </a:xfrm>
            <a:prstGeom prst="rect">
              <a:avLst/>
            </a:prstGeom>
            <a:noFill/>
            <a:effectLst>
              <a:outerShdw blurRad="127000" sx="120000" sy="120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7841615" y="221593"/>
              <a:ext cx="991527" cy="318814"/>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1433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black, SIGGRAPH logo)">
    <p:spTree>
      <p:nvGrpSpPr>
        <p:cNvPr id="1" name=""/>
        <p:cNvGrpSpPr/>
        <p:nvPr/>
      </p:nvGrpSpPr>
      <p:grpSpPr>
        <a:xfrm>
          <a:off x="0" y="0"/>
          <a:ext cx="0" cy="0"/>
          <a:chOff x="0" y="0"/>
          <a:chExt cx="0" cy="0"/>
        </a:xfrm>
      </p:grpSpPr>
      <p:sp>
        <p:nvSpPr>
          <p:cNvPr id="4" name="Rectangle 3"/>
          <p:cNvSpPr/>
          <p:nvPr userDrawn="1"/>
        </p:nvSpPr>
        <p:spPr>
          <a:xfrm>
            <a:off x="0" y="0"/>
            <a:ext cx="7315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731520" fontAlgn="auto">
              <a:spcBef>
                <a:spcPts val="0"/>
              </a:spcBef>
              <a:spcAft>
                <a:spcPts val="0"/>
              </a:spcAft>
            </a:pPr>
            <a:endParaRPr lang="en-US" sz="1400">
              <a:solidFill>
                <a:prstClr val="white"/>
              </a:solidFill>
              <a:latin typeface="Calibri"/>
            </a:endParaRPr>
          </a:p>
        </p:txBody>
      </p:sp>
      <p:sp>
        <p:nvSpPr>
          <p:cNvPr id="2" name="Title 1"/>
          <p:cNvSpPr>
            <a:spLocks noGrp="1"/>
          </p:cNvSpPr>
          <p:nvPr>
            <p:ph type="title"/>
          </p:nvPr>
        </p:nvSpPr>
        <p:spPr>
          <a:xfrm>
            <a:off x="258823" y="0"/>
            <a:ext cx="6797555" cy="6096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19463" y="177275"/>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302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365760" y="960121"/>
            <a:ext cx="3230880" cy="271557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3718560" y="960121"/>
            <a:ext cx="3230880" cy="271557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a:xfrm>
            <a:off x="365760" y="3813811"/>
            <a:ext cx="1706880" cy="219075"/>
          </a:xfrm>
          <a:prstGeom prst="rect">
            <a:avLst/>
          </a:prstGeom>
        </p:spPr>
        <p:txBody>
          <a:bodyPr lIns="65306" tIns="32653" rIns="65306" bIns="32653"/>
          <a:lstStyle/>
          <a:p>
            <a:fld id="{E12BFA68-337F-E74A-B135-65A6085BE97E}" type="datetimeFigureOut">
              <a:rPr lang="en-US" smtClean="0">
                <a:solidFill>
                  <a:prstClr val="black">
                    <a:tint val="75000"/>
                  </a:prstClr>
                </a:solidFill>
                <a:latin typeface="Calibri"/>
              </a:rPr>
              <a:pPr/>
              <a:t>2013-07-30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2499360" y="3813811"/>
            <a:ext cx="2316480" cy="219075"/>
          </a:xfrm>
          <a:prstGeom prst="rect">
            <a:avLst/>
          </a:prstGeom>
        </p:spPr>
        <p:txBody>
          <a:bodyPr lIns="65306" tIns="32653" rIns="65306" bIns="32653"/>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5242560" y="3813811"/>
            <a:ext cx="1706880" cy="219075"/>
          </a:xfrm>
          <a:prstGeom prst="rect">
            <a:avLst/>
          </a:prstGeom>
        </p:spPr>
        <p:txBody>
          <a:bodyPr lIns="65306" tIns="32653" rIns="65306" bIns="32653"/>
          <a:lstStyle/>
          <a:p>
            <a:fld id="{FF8620F7-CEBD-2644-847A-1D859DBD1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487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48640" y="1278264"/>
            <a:ext cx="6217920" cy="88201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97280" y="2331720"/>
            <a:ext cx="5120640" cy="105156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7D068E-C935-47EB-BD9D-EF27E7554C76}" type="datetimeFigureOut">
              <a:rPr lang="en-US" smtClean="0">
                <a:solidFill>
                  <a:prstClr val="black">
                    <a:tint val="75000"/>
                  </a:prstClr>
                </a:solidFill>
                <a:latin typeface="Calibri"/>
              </a:rPr>
              <a:pPr/>
              <a:t>2013-07-30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9E8F0BC-91FF-4D70-8F38-143FAFEA3C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19463" y="3736023"/>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55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2" y="1067418"/>
            <a:ext cx="6807691" cy="1221053"/>
          </a:xfrm>
        </p:spPr>
        <p:txBody>
          <a:bodyPr anchor="b">
            <a:normAutofit/>
          </a:bodyPr>
          <a:lstStyle>
            <a:lvl1pPr algn="l">
              <a:defRPr sz="26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258822" y="2575858"/>
            <a:ext cx="6807691" cy="1267341"/>
          </a:xfrm>
        </p:spPr>
        <p:txBody>
          <a:bodyPr anchor="t"/>
          <a:lstStyle>
            <a:lvl1pPr marL="0" indent="0">
              <a:buNone/>
              <a:defRPr sz="1600">
                <a:solidFill>
                  <a:srgbClr val="406F89"/>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0" y="24003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19463" y="3736023"/>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23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3" y="0"/>
            <a:ext cx="6797555" cy="6096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249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black)">
    <p:spTree>
      <p:nvGrpSpPr>
        <p:cNvPr id="1" name=""/>
        <p:cNvGrpSpPr/>
        <p:nvPr/>
      </p:nvGrpSpPr>
      <p:grpSpPr>
        <a:xfrm>
          <a:off x="0" y="0"/>
          <a:ext cx="0" cy="0"/>
          <a:chOff x="0" y="0"/>
          <a:chExt cx="0" cy="0"/>
        </a:xfrm>
      </p:grpSpPr>
      <p:sp>
        <p:nvSpPr>
          <p:cNvPr id="4" name="Rectangle 3"/>
          <p:cNvSpPr/>
          <p:nvPr userDrawn="1"/>
        </p:nvSpPr>
        <p:spPr>
          <a:xfrm>
            <a:off x="0" y="0"/>
            <a:ext cx="7315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731520" fontAlgn="auto">
              <a:spcBef>
                <a:spcPts val="0"/>
              </a:spcBef>
              <a:spcAft>
                <a:spcPts val="0"/>
              </a:spcAft>
            </a:pPr>
            <a:endParaRPr lang="en-US" sz="1400">
              <a:solidFill>
                <a:prstClr val="white"/>
              </a:solidFill>
              <a:latin typeface="Calibri"/>
            </a:endParaRPr>
          </a:p>
        </p:txBody>
      </p:sp>
      <p:sp>
        <p:nvSpPr>
          <p:cNvPr id="2" name="Title 1"/>
          <p:cNvSpPr>
            <a:spLocks noGrp="1"/>
          </p:cNvSpPr>
          <p:nvPr>
            <p:ph type="title"/>
          </p:nvPr>
        </p:nvSpPr>
        <p:spPr>
          <a:xfrm>
            <a:off x="258823" y="0"/>
            <a:ext cx="6797555" cy="6096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708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SIGGRAPH logo)">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3" y="0"/>
            <a:ext cx="6797555" cy="609600"/>
          </a:xfrm>
        </p:spPr>
        <p:txBody>
          <a:bodyPr/>
          <a:lstStyle>
            <a:lvl1pPr algn="l">
              <a:defRPr>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6019463" y="177275"/>
            <a:ext cx="1047051" cy="255051"/>
            <a:chOff x="7524328" y="221593"/>
            <a:chExt cx="1308814" cy="318814"/>
          </a:xfrm>
        </p:grpSpPr>
        <p:pic>
          <p:nvPicPr>
            <p:cNvPr id="1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524328" y="221593"/>
              <a:ext cx="317288" cy="318814"/>
            </a:xfrm>
            <a:prstGeom prst="rect">
              <a:avLst/>
            </a:prstGeom>
            <a:noFill/>
            <a:effectLst>
              <a:outerShdw blurRad="127000" sx="120000" sy="120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841615" y="221593"/>
              <a:ext cx="991527" cy="318814"/>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7629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black, SIGGRAPH logo)">
    <p:spTree>
      <p:nvGrpSpPr>
        <p:cNvPr id="1" name=""/>
        <p:cNvGrpSpPr/>
        <p:nvPr/>
      </p:nvGrpSpPr>
      <p:grpSpPr>
        <a:xfrm>
          <a:off x="0" y="0"/>
          <a:ext cx="0" cy="0"/>
          <a:chOff x="0" y="0"/>
          <a:chExt cx="0" cy="0"/>
        </a:xfrm>
      </p:grpSpPr>
      <p:sp>
        <p:nvSpPr>
          <p:cNvPr id="4" name="Rectangle 3"/>
          <p:cNvSpPr/>
          <p:nvPr userDrawn="1"/>
        </p:nvSpPr>
        <p:spPr>
          <a:xfrm>
            <a:off x="0" y="0"/>
            <a:ext cx="7315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731520" fontAlgn="auto">
              <a:spcBef>
                <a:spcPts val="0"/>
              </a:spcBef>
              <a:spcAft>
                <a:spcPts val="0"/>
              </a:spcAft>
            </a:pPr>
            <a:endParaRPr lang="en-US" sz="1400">
              <a:solidFill>
                <a:prstClr val="white"/>
              </a:solidFill>
              <a:latin typeface="Calibri"/>
            </a:endParaRPr>
          </a:p>
        </p:txBody>
      </p:sp>
      <p:sp>
        <p:nvSpPr>
          <p:cNvPr id="2" name="Title 1"/>
          <p:cNvSpPr>
            <a:spLocks noGrp="1"/>
          </p:cNvSpPr>
          <p:nvPr>
            <p:ph type="title"/>
          </p:nvPr>
        </p:nvSpPr>
        <p:spPr>
          <a:xfrm>
            <a:off x="258823" y="0"/>
            <a:ext cx="6797555" cy="609600"/>
          </a:xfrm>
        </p:spPr>
        <p:txBody>
          <a:bodyPr/>
          <a:lstStyle>
            <a:lvl1pPr algn="l">
              <a:defRPr>
                <a:solidFill>
                  <a:srgbClr val="7BA6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823" y="905272"/>
            <a:ext cx="6797555" cy="2937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096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19463" y="177275"/>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29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365760" y="960121"/>
            <a:ext cx="3230880" cy="271557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3718560" y="960121"/>
            <a:ext cx="3230880" cy="271557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a:xfrm>
            <a:off x="365760" y="3813811"/>
            <a:ext cx="1706880" cy="219075"/>
          </a:xfrm>
          <a:prstGeom prst="rect">
            <a:avLst/>
          </a:prstGeom>
        </p:spPr>
        <p:txBody>
          <a:bodyPr lIns="65306" tIns="32653" rIns="65306" bIns="32653"/>
          <a:lstStyle/>
          <a:p>
            <a:fld id="{E12BFA68-337F-E74A-B135-65A6085BE97E}" type="datetimeFigureOut">
              <a:rPr lang="en-US" smtClean="0">
                <a:solidFill>
                  <a:prstClr val="black">
                    <a:tint val="75000"/>
                  </a:prstClr>
                </a:solidFill>
                <a:latin typeface="Calibri"/>
              </a:rPr>
              <a:pPr/>
              <a:t>2013-07-30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2499360" y="3813811"/>
            <a:ext cx="2316480" cy="219075"/>
          </a:xfrm>
          <a:prstGeom prst="rect">
            <a:avLst/>
          </a:prstGeom>
        </p:spPr>
        <p:txBody>
          <a:bodyPr lIns="65306" tIns="32653" rIns="65306" bIns="32653"/>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5242560" y="3813811"/>
            <a:ext cx="1706880" cy="219075"/>
          </a:xfrm>
          <a:prstGeom prst="rect">
            <a:avLst/>
          </a:prstGeom>
        </p:spPr>
        <p:txBody>
          <a:bodyPr lIns="65306" tIns="32653" rIns="65306" bIns="32653"/>
          <a:lstStyle/>
          <a:p>
            <a:fld id="{FF8620F7-CEBD-2644-847A-1D859DBD1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634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7010400" cy="579120"/>
          </a:xfrm>
        </p:spPr>
        <p:txBody>
          <a:bodyPr/>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52402" y="1219200"/>
            <a:ext cx="3395981" cy="275844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733808" y="1219200"/>
            <a:ext cx="3428999" cy="275844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P_04_Header.jpg" descr="/Volumes/eGo/S2012/PowerPoint:Keynote/S2012 PPT:KEY/PP_Files/PP_04_Header.jpg"/>
          <p:cNvPicPr>
            <a:picLocks noChangeAspect="1"/>
          </p:cNvPicPr>
          <p:nvPr userDrawn="1"/>
        </p:nvPicPr>
        <p:blipFill>
          <a:blip r:embed="rId2" r:link="rId3"/>
          <a:stretch>
            <a:fillRect/>
          </a:stretch>
        </p:blipFill>
        <p:spPr>
          <a:xfrm>
            <a:off x="0" y="1"/>
            <a:ext cx="7315200" cy="582930"/>
          </a:xfrm>
          <a:prstGeom prst="rect">
            <a:avLst/>
          </a:prstGeom>
        </p:spPr>
      </p:pic>
    </p:spTree>
    <p:extLst>
      <p:ext uri="{BB962C8B-B14F-4D97-AF65-F5344CB8AC3E}">
        <p14:creationId xmlns:p14="http://schemas.microsoft.com/office/powerpoint/2010/main" val="395536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294650" y="838203"/>
            <a:ext cx="6746015" cy="946683"/>
          </a:xfrm>
        </p:spPr>
        <p:txBody>
          <a:bodyPr/>
          <a:lstStyle>
            <a:lvl1pPr algn="ctr">
              <a:defRPr sz="3200">
                <a:solidFill>
                  <a:schemeClr val="bg2"/>
                </a:solidFill>
                <a:effectLst/>
              </a:defRPr>
            </a:lvl1pPr>
          </a:lstStyle>
          <a:p>
            <a:r>
              <a:rPr lang="en-US" dirty="0"/>
              <a:t>Click to edit Master title style</a:t>
            </a:r>
          </a:p>
        </p:txBody>
      </p:sp>
      <p:sp>
        <p:nvSpPr>
          <p:cNvPr id="44035" name="Rectangle 3"/>
          <p:cNvSpPr>
            <a:spLocks noGrp="1" noChangeArrowheads="1"/>
          </p:cNvSpPr>
          <p:nvPr>
            <p:ph type="subTitle" idx="1"/>
          </p:nvPr>
        </p:nvSpPr>
        <p:spPr>
          <a:xfrm>
            <a:off x="297181" y="1905009"/>
            <a:ext cx="6744970" cy="1447799"/>
          </a:xfrm>
        </p:spPr>
        <p:txBody>
          <a:bodyPr/>
          <a:lstStyle>
            <a:lvl1pPr marL="0" indent="0" algn="ctr">
              <a:buFontTx/>
              <a:buNone/>
              <a:defRPr>
                <a:solidFill>
                  <a:schemeClr val="tx1"/>
                </a:solidFill>
                <a:effectLst/>
              </a:defRPr>
            </a:lvl1pPr>
          </a:lstStyle>
          <a:p>
            <a:r>
              <a:rPr lang="en-US" dirty="0"/>
              <a:t>Click to edit Master subtitle style</a:t>
            </a:r>
          </a:p>
        </p:txBody>
      </p:sp>
      <p:pic>
        <p:nvPicPr>
          <p:cNvPr id="5" name="PP_03_Footer.jpg" descr="/Volumes/eGo/S2012/PowerPoint:Keynote/S2012 PPT:KEY/PP_Files/PP_03_Footer.jpg"/>
          <p:cNvPicPr>
            <a:picLocks noChangeAspect="1"/>
          </p:cNvPicPr>
          <p:nvPr userDrawn="1"/>
        </p:nvPicPr>
        <p:blipFill>
          <a:blip r:embed="rId2" r:link="rId3"/>
          <a:stretch>
            <a:fillRect/>
          </a:stretch>
        </p:blipFill>
        <p:spPr>
          <a:xfrm>
            <a:off x="0" y="3429001"/>
            <a:ext cx="7315200" cy="582930"/>
          </a:xfrm>
          <a:prstGeom prst="rect">
            <a:avLst/>
          </a:prstGeom>
        </p:spPr>
      </p:pic>
    </p:spTree>
    <p:extLst>
      <p:ext uri="{BB962C8B-B14F-4D97-AF65-F5344CB8AC3E}">
        <p14:creationId xmlns:p14="http://schemas.microsoft.com/office/powerpoint/2010/main" val="422148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280800" y="763200"/>
            <a:ext cx="6807600" cy="312480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P_04_Header.jpg" descr="/Volumes/eGo/S2012/PowerPoint:Keynote/S2012 PPT:KEY/PP_Files/PP_04_Header.jpg"/>
          <p:cNvPicPr>
            <a:picLocks noChangeAspect="1"/>
          </p:cNvPicPr>
          <p:nvPr userDrawn="1"/>
        </p:nvPicPr>
        <p:blipFill>
          <a:blip r:embed="rId2" r:link="rId3"/>
          <a:stretch>
            <a:fillRect/>
          </a:stretch>
        </p:blipFill>
        <p:spPr>
          <a:xfrm>
            <a:off x="0" y="1"/>
            <a:ext cx="7315200" cy="582930"/>
          </a:xfrm>
          <a:prstGeom prst="rect">
            <a:avLst/>
          </a:prstGeom>
        </p:spPr>
      </p:pic>
      <p:sp>
        <p:nvSpPr>
          <p:cNvPr id="2" name="Title 1"/>
          <p:cNvSpPr>
            <a:spLocks noGrp="1"/>
          </p:cNvSpPr>
          <p:nvPr userDrawn="1">
            <p:ph type="title"/>
          </p:nvPr>
        </p:nvSpPr>
        <p:spPr>
          <a:xfrm>
            <a:off x="304800" y="152400"/>
            <a:ext cx="6346800" cy="381600"/>
          </a:xfrm>
        </p:spPr>
        <p:txBody>
          <a:bodyPr/>
          <a:lstStyle>
            <a:lvl1pPr algn="l" rtl="0" eaLnBrk="1" fontAlgn="base" hangingPunct="1">
              <a:spcBef>
                <a:spcPct val="50000"/>
              </a:spcBef>
              <a:spcAft>
                <a:spcPct val="0"/>
              </a:spcAft>
              <a:defRPr lang="en-US" sz="2000" b="1" kern="1200" dirty="0">
                <a:solidFill>
                  <a:schemeClr val="bg2"/>
                </a:solidFill>
                <a:effectLst>
                  <a:outerShdw blurRad="50800" dist="38100" dir="2700000" algn="tl" rotWithShape="0">
                    <a:schemeClr val="accent4">
                      <a:alpha val="43000"/>
                    </a:schemeClr>
                  </a:outerShdw>
                </a:effectLst>
                <a:latin typeface="Arial Bold" charset="0"/>
                <a:ea typeface="ＭＳ Ｐゴシック" charset="0"/>
                <a:cs typeface="ＭＳ Ｐゴシック" charset="0"/>
              </a:defRPr>
            </a:lvl1pPr>
          </a:lstStyle>
          <a:p>
            <a:r>
              <a:rPr lang="en-US" dirty="0" smtClean="0"/>
              <a:t>Click to edit Master title style</a:t>
            </a:r>
            <a:endParaRPr lang="en-US" dirty="0"/>
          </a:p>
        </p:txBody>
      </p:sp>
      <p:pic>
        <p:nvPicPr>
          <p:cNvPr id="14" name="Picture 2"/>
          <p:cNvPicPr>
            <a:picLocks noChangeAspect="1" noChangeArrowheads="1"/>
          </p:cNvPicPr>
          <p:nvPr userDrawn="1"/>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8352"/>
            <a:ext cx="7315200" cy="58467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5711195" y="112979"/>
            <a:ext cx="1308814" cy="318814"/>
            <a:chOff x="7524328" y="221593"/>
            <a:chExt cx="1308814" cy="318814"/>
          </a:xfrm>
        </p:grpSpPr>
        <p:pic>
          <p:nvPicPr>
            <p:cNvPr id="16"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524328" y="221593"/>
              <a:ext cx="317288" cy="318814"/>
            </a:xfrm>
            <a:prstGeom prst="rect">
              <a:avLst/>
            </a:prstGeom>
            <a:noFill/>
            <a:effectLst>
              <a:outerShdw blurRad="127000" sx="120000" sy="120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7841615" y="221593"/>
              <a:ext cx="991527" cy="318814"/>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701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2" y="762000"/>
            <a:ext cx="3395981" cy="3215640"/>
          </a:xfrm>
        </p:spPr>
        <p:txBody>
          <a:bodyPr/>
          <a:lstStyle>
            <a:lvl1pPr>
              <a:defRPr sz="2100">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733808" y="762000"/>
            <a:ext cx="3428999" cy="321564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P_04_Header.jpg" descr="/Volumes/eGo/S2012/PowerPoint:Keynote/S2012 PPT:KEY/PP_Files/PP_04_Header.jpg"/>
          <p:cNvPicPr>
            <a:picLocks noChangeAspect="1"/>
          </p:cNvPicPr>
          <p:nvPr userDrawn="1"/>
        </p:nvPicPr>
        <p:blipFill>
          <a:blip r:embed="rId2" r:link="rId3"/>
          <a:stretch>
            <a:fillRect/>
          </a:stretch>
        </p:blipFill>
        <p:spPr>
          <a:xfrm>
            <a:off x="0" y="1"/>
            <a:ext cx="7315200" cy="582930"/>
          </a:xfrm>
          <a:prstGeom prst="rect">
            <a:avLst/>
          </a:prstGeom>
        </p:spPr>
      </p:pic>
      <p:sp>
        <p:nvSpPr>
          <p:cNvPr id="7" name="Title 1"/>
          <p:cNvSpPr>
            <a:spLocks noGrp="1"/>
          </p:cNvSpPr>
          <p:nvPr>
            <p:ph type="title"/>
          </p:nvPr>
        </p:nvSpPr>
        <p:spPr>
          <a:xfrm>
            <a:off x="295200" y="226800"/>
            <a:ext cx="6346800" cy="381600"/>
          </a:xfrm>
        </p:spPr>
        <p:txBody>
          <a:bodyPr/>
          <a:lstStyle>
            <a:lvl1pPr algn="l" rtl="0" eaLnBrk="1" fontAlgn="base" hangingPunct="1">
              <a:spcBef>
                <a:spcPct val="50000"/>
              </a:spcBef>
              <a:spcAft>
                <a:spcPct val="0"/>
              </a:spcAft>
              <a:defRPr lang="en-US" sz="2000" b="1" kern="1200" dirty="0">
                <a:solidFill>
                  <a:schemeClr val="bg2"/>
                </a:solidFill>
                <a:effectLst>
                  <a:outerShdw blurRad="50800" dist="38100" dir="2700000" algn="tl" rotWithShape="0">
                    <a:schemeClr val="accent4">
                      <a:alpha val="43000"/>
                    </a:schemeClr>
                  </a:outerShdw>
                </a:effectLst>
                <a:latin typeface="Arial Bold" charset="0"/>
                <a:ea typeface="ＭＳ Ｐゴシック" charset="0"/>
                <a:cs typeface="ＭＳ Ｐゴシック"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779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365760" y="3813811"/>
            <a:ext cx="1706880" cy="219075"/>
          </a:xfrm>
          <a:prstGeom prst="rect">
            <a:avLst/>
          </a:prstGeom>
        </p:spPr>
        <p:txBody>
          <a:bodyPr lIns="65306" tIns="32653" rIns="65306" bIns="32653"/>
          <a:lstStyle>
            <a:lvl1pPr>
              <a:defRPr/>
            </a:lvl1pPr>
          </a:lstStyle>
          <a:p>
            <a:pPr>
              <a:defRPr/>
            </a:pPr>
            <a:fld id="{F83C4FEC-3B22-4C29-89EB-CC96AECA9DF8}" type="datetime1">
              <a:rPr lang="en-US">
                <a:solidFill>
                  <a:srgbClr val="787972"/>
                </a:solidFill>
              </a:rPr>
              <a:pPr>
                <a:defRPr/>
              </a:pPr>
              <a:t>2013-07-30</a:t>
            </a:fld>
            <a:endParaRPr lang="en-US">
              <a:solidFill>
                <a:srgbClr val="787972"/>
              </a:solidFill>
            </a:endParaRPr>
          </a:p>
        </p:txBody>
      </p:sp>
      <p:sp>
        <p:nvSpPr>
          <p:cNvPr id="3" name="Footer Placeholder 4"/>
          <p:cNvSpPr>
            <a:spLocks noGrp="1"/>
          </p:cNvSpPr>
          <p:nvPr>
            <p:ph type="ftr" sz="quarter" idx="11"/>
          </p:nvPr>
        </p:nvSpPr>
        <p:spPr>
          <a:xfrm>
            <a:off x="2499360" y="3813811"/>
            <a:ext cx="2316480" cy="219075"/>
          </a:xfrm>
          <a:prstGeom prst="rect">
            <a:avLst/>
          </a:prstGeom>
        </p:spPr>
        <p:txBody>
          <a:bodyPr lIns="65306" tIns="32653" rIns="65306" bIns="32653"/>
          <a:lstStyle>
            <a:lvl1pPr>
              <a:defRPr/>
            </a:lvl1pPr>
          </a:lstStyle>
          <a:p>
            <a:pPr>
              <a:defRPr/>
            </a:pPr>
            <a:endParaRPr lang="en-GB">
              <a:solidFill>
                <a:srgbClr val="787972"/>
              </a:solidFill>
            </a:endParaRPr>
          </a:p>
        </p:txBody>
      </p:sp>
      <p:sp>
        <p:nvSpPr>
          <p:cNvPr id="4" name="Slide Number Placeholder 5"/>
          <p:cNvSpPr>
            <a:spLocks noGrp="1"/>
          </p:cNvSpPr>
          <p:nvPr>
            <p:ph type="sldNum" sz="quarter" idx="12"/>
          </p:nvPr>
        </p:nvSpPr>
        <p:spPr>
          <a:xfrm>
            <a:off x="4400550" y="3895727"/>
            <a:ext cx="1706880" cy="219075"/>
          </a:xfrm>
          <a:prstGeom prst="rect">
            <a:avLst/>
          </a:prstGeom>
        </p:spPr>
        <p:txBody>
          <a:bodyPr lIns="65306" tIns="32653" rIns="65306" bIns="32653"/>
          <a:lstStyle>
            <a:lvl1pPr>
              <a:defRPr/>
            </a:lvl1pPr>
          </a:lstStyle>
          <a:p>
            <a:pPr>
              <a:defRPr/>
            </a:pPr>
            <a:fld id="{0C19E676-B2B5-463E-AE78-19F616876E82}" type="slidenum">
              <a:rPr lang="en-US">
                <a:solidFill>
                  <a:srgbClr val="787972"/>
                </a:solidFill>
              </a:rPr>
              <a:pPr>
                <a:defRPr/>
              </a:pPr>
              <a:t>‹#›</a:t>
            </a:fld>
            <a:endParaRPr lang="en-US">
              <a:solidFill>
                <a:srgbClr val="787972"/>
              </a:solidFill>
            </a:endParaRPr>
          </a:p>
        </p:txBody>
      </p:sp>
    </p:spTree>
    <p:extLst>
      <p:ext uri="{BB962C8B-B14F-4D97-AF65-F5344CB8AC3E}">
        <p14:creationId xmlns:p14="http://schemas.microsoft.com/office/powerpoint/2010/main" val="216127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48640" y="1278264"/>
            <a:ext cx="6217920" cy="88201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97280" y="2331720"/>
            <a:ext cx="5120640" cy="105156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7D068E-C935-47EB-BD9D-EF27E7554C76}" type="datetimeFigureOut">
              <a:rPr lang="en-US" smtClean="0">
                <a:solidFill>
                  <a:prstClr val="black">
                    <a:tint val="75000"/>
                  </a:prstClr>
                </a:solidFill>
                <a:latin typeface="Calibri"/>
              </a:rPr>
              <a:pPr/>
              <a:t>2013-07-30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9E8F0BC-91FF-4D70-8F38-143FAFEA3C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19463" y="3736023"/>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4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0" y="0"/>
            <a:ext cx="7315200"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8822" y="1067418"/>
            <a:ext cx="6807691" cy="1221053"/>
          </a:xfrm>
        </p:spPr>
        <p:txBody>
          <a:bodyPr anchor="b">
            <a:normAutofit/>
          </a:bodyPr>
          <a:lstStyle>
            <a:lvl1pPr algn="l">
              <a:defRPr sz="26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258822" y="2575858"/>
            <a:ext cx="6807691" cy="1267341"/>
          </a:xfrm>
        </p:spPr>
        <p:txBody>
          <a:bodyPr anchor="t"/>
          <a:lstStyle>
            <a:lvl1pPr marL="0" indent="0">
              <a:buNone/>
              <a:defRPr sz="1600">
                <a:solidFill>
                  <a:srgbClr val="406F89"/>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0" y="2400300"/>
            <a:ext cx="7315200" cy="0"/>
          </a:xfrm>
          <a:prstGeom prst="line">
            <a:avLst/>
          </a:prstGeom>
          <a:ln w="12700" cap="sq">
            <a:solidFill>
              <a:srgbClr val="425563"/>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19463" y="3736023"/>
            <a:ext cx="1047051" cy="25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79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3.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theme" Target="../theme/theme4.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theme" Target="../theme/theme5.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2"/>
            <a:ext cx="6721475" cy="57943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244475" y="914403"/>
            <a:ext cx="6731000" cy="30638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Lst>
  <p:txStyles>
    <p:titleStyle>
      <a:lvl1pPr algn="l" rtl="0" eaLnBrk="0" fontAlgn="base" hangingPunct="0">
        <a:spcBef>
          <a:spcPct val="0"/>
        </a:spcBef>
        <a:spcAft>
          <a:spcPct val="0"/>
        </a:spcAft>
        <a:defRPr sz="3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2"/>
            <a:ext cx="6721475" cy="57943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244475" y="914403"/>
            <a:ext cx="6731000" cy="30638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524000460"/>
      </p:ext>
    </p:extLst>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xStyles>
    <p:titleStyle>
      <a:lvl1pPr algn="l" rtl="0" eaLnBrk="0" fontAlgn="base" hangingPunct="0">
        <a:spcBef>
          <a:spcPct val="0"/>
        </a:spcBef>
        <a:spcAft>
          <a:spcPct val="0"/>
        </a:spcAft>
        <a:defRPr sz="3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200"/>
        </a:spcBef>
        <a:spcAft>
          <a:spcPts val="200"/>
        </a:spcAft>
        <a:buClr>
          <a:schemeClr val="accent6"/>
        </a:buClr>
        <a:buSzPct val="110000"/>
        <a:buFont typeface="Wingdings" pitchFamily="2" charset="2"/>
        <a:buChar char="§"/>
        <a:defRPr sz="20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Wingdings" pitchFamily="2" charset="2"/>
        <a:buChar char="§"/>
        <a:defRPr sz="17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Font typeface="Wingdings" pitchFamily="2" charset="2"/>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Wingdings" pitchFamily="2" charset="2"/>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Wingdings" pitchFamily="2" charset="2"/>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64782"/>
            <a:ext cx="6583680" cy="685800"/>
          </a:xfrm>
          <a:prstGeom prst="rect">
            <a:avLst/>
          </a:prstGeom>
        </p:spPr>
        <p:txBody>
          <a:bodyPr vert="horz" lIns="73152" tIns="36576" rIns="73152" bIns="3657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5760" y="960121"/>
            <a:ext cx="6583680" cy="2715578"/>
          </a:xfrm>
          <a:prstGeom prst="rect">
            <a:avLst/>
          </a:prstGeom>
        </p:spPr>
        <p:txBody>
          <a:bodyPr vert="horz" lIns="73152" tIns="36576" rIns="73152" bIns="36576"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365760" y="3813811"/>
            <a:ext cx="1706880" cy="219075"/>
          </a:xfrm>
          <a:prstGeom prst="rect">
            <a:avLst/>
          </a:prstGeom>
        </p:spPr>
        <p:txBody>
          <a:bodyPr vert="horz" lIns="73152" tIns="36576" rIns="73152" bIns="36576" rtlCol="0" anchor="ctr"/>
          <a:lstStyle>
            <a:lvl1pPr algn="l">
              <a:defRPr sz="1000">
                <a:solidFill>
                  <a:schemeClr val="tx1">
                    <a:tint val="75000"/>
                  </a:schemeClr>
                </a:solidFill>
              </a:defRPr>
            </a:lvl1pPr>
          </a:lstStyle>
          <a:p>
            <a:pPr fontAlgn="auto">
              <a:spcBef>
                <a:spcPts val="0"/>
              </a:spcBef>
              <a:spcAft>
                <a:spcPts val="0"/>
              </a:spcAft>
            </a:pPr>
            <a:fld id="{DD7D068E-C935-47EB-BD9D-EF27E7554C76}" type="datetimeFigureOut">
              <a:rPr lang="en-US" smtClean="0">
                <a:solidFill>
                  <a:prstClr val="black">
                    <a:tint val="75000"/>
                  </a:prstClr>
                </a:solidFill>
                <a:latin typeface="Calibri"/>
                <a:ea typeface="+mn-ea"/>
                <a:cs typeface="+mn-cs"/>
              </a:rPr>
              <a:pPr fontAlgn="auto">
                <a:spcBef>
                  <a:spcPts val="0"/>
                </a:spcBef>
                <a:spcAft>
                  <a:spcPts val="0"/>
                </a:spcAft>
              </a:pPr>
              <a:t>2013-07-30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499360" y="3813811"/>
            <a:ext cx="2316480" cy="219075"/>
          </a:xfrm>
          <a:prstGeom prst="rect">
            <a:avLst/>
          </a:prstGeom>
        </p:spPr>
        <p:txBody>
          <a:bodyPr vert="horz" lIns="73152" tIns="36576" rIns="73152" bIns="36576" rtlCol="0" anchor="ctr"/>
          <a:lstStyle>
            <a:lvl1pPr algn="ctr">
              <a:defRPr sz="10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5242560" y="3813811"/>
            <a:ext cx="1706880" cy="219075"/>
          </a:xfrm>
          <a:prstGeom prst="rect">
            <a:avLst/>
          </a:prstGeom>
        </p:spPr>
        <p:txBody>
          <a:bodyPr vert="horz" lIns="73152" tIns="36576" rIns="73152" bIns="36576" rtlCol="0" anchor="ctr"/>
          <a:lstStyle>
            <a:lvl1pPr algn="r">
              <a:defRPr sz="1000">
                <a:solidFill>
                  <a:schemeClr val="tx1">
                    <a:tint val="75000"/>
                  </a:schemeClr>
                </a:solidFill>
              </a:defRPr>
            </a:lvl1pPr>
          </a:lstStyle>
          <a:p>
            <a:pPr fontAlgn="auto">
              <a:spcBef>
                <a:spcPts val="0"/>
              </a:spcBef>
              <a:spcAft>
                <a:spcPts val="0"/>
              </a:spcAft>
            </a:pPr>
            <a:fld id="{19E8F0BC-91FF-4D70-8F38-143FAFEA3C19}"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4174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ctr" defTabSz="731520" rtl="0" eaLnBrk="1" latinLnBrk="0" hangingPunct="1">
        <a:spcBef>
          <a:spcPct val="0"/>
        </a:spcBef>
        <a:buNone/>
        <a:defRPr sz="2200" b="1" kern="1200">
          <a:solidFill>
            <a:schemeClr val="tx1"/>
          </a:solidFill>
          <a:latin typeface="Cambria" pitchFamily="18" charset="0"/>
          <a:ea typeface="+mj-ea"/>
          <a:cs typeface="+mj-cs"/>
        </a:defRPr>
      </a:lvl1pPr>
    </p:titleStyle>
    <p:bodyStyle>
      <a:lvl1pPr marL="230400" indent="-230400" algn="l" defTabSz="731520" rtl="0" eaLnBrk="1" latinLnBrk="0" hangingPunct="1">
        <a:spcBef>
          <a:spcPts val="480"/>
        </a:spcBef>
        <a:buClr>
          <a:srgbClr val="406F89"/>
        </a:buClr>
        <a:buSzPct val="90000"/>
        <a:buFont typeface="Wingdings 2" pitchFamily="18" charset="2"/>
        <a:buChar char=""/>
        <a:defRPr sz="1800" kern="1200">
          <a:solidFill>
            <a:schemeClr val="tx1"/>
          </a:solidFill>
          <a:latin typeface="+mn-lt"/>
          <a:ea typeface="+mn-ea"/>
          <a:cs typeface="+mn-cs"/>
        </a:defRPr>
      </a:lvl1pPr>
      <a:lvl2pPr marL="460800" indent="-201600" algn="l" defTabSz="731520" rtl="0" eaLnBrk="1" latinLnBrk="0" hangingPunct="1">
        <a:spcBef>
          <a:spcPts val="416"/>
        </a:spcBef>
        <a:buClr>
          <a:srgbClr val="406F89"/>
        </a:buClr>
        <a:buSzPct val="90000"/>
        <a:buFont typeface="Wingdings 2" pitchFamily="18" charset="2"/>
        <a:buChar char=""/>
        <a:defRPr sz="1600" kern="1200">
          <a:solidFill>
            <a:schemeClr val="tx1"/>
          </a:solidFill>
          <a:latin typeface="+mn-lt"/>
          <a:ea typeface="+mn-ea"/>
          <a:cs typeface="+mn-cs"/>
        </a:defRPr>
      </a:lvl2pPr>
      <a:lvl3pPr marL="676800" indent="-187200" algn="l" defTabSz="731520" rtl="0" eaLnBrk="1" latinLnBrk="0" hangingPunct="1">
        <a:spcBef>
          <a:spcPts val="360"/>
        </a:spcBef>
        <a:buClr>
          <a:srgbClr val="406F89"/>
        </a:buClr>
        <a:buFont typeface="Calibri" pitchFamily="34" charset="0"/>
        <a:buChar char="–"/>
        <a:defRPr sz="14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64782"/>
            <a:ext cx="6583680" cy="685800"/>
          </a:xfrm>
          <a:prstGeom prst="rect">
            <a:avLst/>
          </a:prstGeom>
        </p:spPr>
        <p:txBody>
          <a:bodyPr vert="horz" lIns="73152" tIns="36576" rIns="73152" bIns="3657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5760" y="960121"/>
            <a:ext cx="6583680" cy="2715578"/>
          </a:xfrm>
          <a:prstGeom prst="rect">
            <a:avLst/>
          </a:prstGeom>
        </p:spPr>
        <p:txBody>
          <a:bodyPr vert="horz" lIns="73152" tIns="36576" rIns="73152" bIns="36576"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365760" y="3813811"/>
            <a:ext cx="1706880" cy="219075"/>
          </a:xfrm>
          <a:prstGeom prst="rect">
            <a:avLst/>
          </a:prstGeom>
        </p:spPr>
        <p:txBody>
          <a:bodyPr vert="horz" lIns="73152" tIns="36576" rIns="73152" bIns="36576" rtlCol="0" anchor="ctr"/>
          <a:lstStyle>
            <a:lvl1pPr algn="l">
              <a:defRPr sz="1000">
                <a:solidFill>
                  <a:schemeClr val="tx1">
                    <a:tint val="75000"/>
                  </a:schemeClr>
                </a:solidFill>
              </a:defRPr>
            </a:lvl1pPr>
          </a:lstStyle>
          <a:p>
            <a:pPr fontAlgn="auto">
              <a:spcBef>
                <a:spcPts val="0"/>
              </a:spcBef>
              <a:spcAft>
                <a:spcPts val="0"/>
              </a:spcAft>
            </a:pPr>
            <a:fld id="{DD7D068E-C935-47EB-BD9D-EF27E7554C76}" type="datetimeFigureOut">
              <a:rPr lang="en-US" smtClean="0">
                <a:solidFill>
                  <a:prstClr val="black">
                    <a:tint val="75000"/>
                  </a:prstClr>
                </a:solidFill>
                <a:latin typeface="Calibri"/>
                <a:ea typeface="+mn-ea"/>
                <a:cs typeface="+mn-cs"/>
              </a:rPr>
              <a:pPr fontAlgn="auto">
                <a:spcBef>
                  <a:spcPts val="0"/>
                </a:spcBef>
                <a:spcAft>
                  <a:spcPts val="0"/>
                </a:spcAft>
              </a:pPr>
              <a:t>2013-07-30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499360" y="3813811"/>
            <a:ext cx="2316480" cy="219075"/>
          </a:xfrm>
          <a:prstGeom prst="rect">
            <a:avLst/>
          </a:prstGeom>
        </p:spPr>
        <p:txBody>
          <a:bodyPr vert="horz" lIns="73152" tIns="36576" rIns="73152" bIns="36576" rtlCol="0" anchor="ctr"/>
          <a:lstStyle>
            <a:lvl1pPr algn="ctr">
              <a:defRPr sz="10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5242560" y="3813811"/>
            <a:ext cx="1706880" cy="219075"/>
          </a:xfrm>
          <a:prstGeom prst="rect">
            <a:avLst/>
          </a:prstGeom>
        </p:spPr>
        <p:txBody>
          <a:bodyPr vert="horz" lIns="73152" tIns="36576" rIns="73152" bIns="36576" rtlCol="0" anchor="ctr"/>
          <a:lstStyle>
            <a:lvl1pPr algn="r">
              <a:defRPr sz="1000">
                <a:solidFill>
                  <a:schemeClr val="tx1">
                    <a:tint val="75000"/>
                  </a:schemeClr>
                </a:solidFill>
              </a:defRPr>
            </a:lvl1pPr>
          </a:lstStyle>
          <a:p>
            <a:pPr fontAlgn="auto">
              <a:spcBef>
                <a:spcPts val="0"/>
              </a:spcBef>
              <a:spcAft>
                <a:spcPts val="0"/>
              </a:spcAft>
            </a:pPr>
            <a:fld id="{19E8F0BC-91FF-4D70-8F38-143FAFEA3C19}"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5572786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ctr" defTabSz="731520" rtl="0" eaLnBrk="1" latinLnBrk="0" hangingPunct="1">
        <a:spcBef>
          <a:spcPct val="0"/>
        </a:spcBef>
        <a:buNone/>
        <a:defRPr sz="2200" b="1" kern="1200">
          <a:solidFill>
            <a:schemeClr val="tx1"/>
          </a:solidFill>
          <a:latin typeface="Cambria" pitchFamily="18" charset="0"/>
          <a:ea typeface="+mj-ea"/>
          <a:cs typeface="+mj-cs"/>
        </a:defRPr>
      </a:lvl1pPr>
    </p:titleStyle>
    <p:bodyStyle>
      <a:lvl1pPr marL="230400" indent="-230400" algn="l" defTabSz="731520" rtl="0" eaLnBrk="1" latinLnBrk="0" hangingPunct="1">
        <a:spcBef>
          <a:spcPts val="480"/>
        </a:spcBef>
        <a:buClr>
          <a:srgbClr val="406F89"/>
        </a:buClr>
        <a:buSzPct val="90000"/>
        <a:buFont typeface="Wingdings 2" pitchFamily="18" charset="2"/>
        <a:buChar char=""/>
        <a:defRPr sz="1800" kern="1200">
          <a:solidFill>
            <a:schemeClr val="tx1"/>
          </a:solidFill>
          <a:latin typeface="+mn-lt"/>
          <a:ea typeface="+mn-ea"/>
          <a:cs typeface="+mn-cs"/>
        </a:defRPr>
      </a:lvl1pPr>
      <a:lvl2pPr marL="460800" indent="-201600" algn="l" defTabSz="731520" rtl="0" eaLnBrk="1" latinLnBrk="0" hangingPunct="1">
        <a:spcBef>
          <a:spcPts val="416"/>
        </a:spcBef>
        <a:buClr>
          <a:srgbClr val="406F89"/>
        </a:buClr>
        <a:buSzPct val="90000"/>
        <a:buFont typeface="Wingdings 2" pitchFamily="18" charset="2"/>
        <a:buChar char=""/>
        <a:defRPr sz="1600" kern="1200">
          <a:solidFill>
            <a:schemeClr val="tx1"/>
          </a:solidFill>
          <a:latin typeface="+mn-lt"/>
          <a:ea typeface="+mn-ea"/>
          <a:cs typeface="+mn-cs"/>
        </a:defRPr>
      </a:lvl2pPr>
      <a:lvl3pPr marL="676800" indent="-187200" algn="l" defTabSz="731520" rtl="0" eaLnBrk="1" latinLnBrk="0" hangingPunct="1">
        <a:spcBef>
          <a:spcPts val="360"/>
        </a:spcBef>
        <a:buClr>
          <a:srgbClr val="406F89"/>
        </a:buClr>
        <a:buFont typeface="Calibri" pitchFamily="34" charset="0"/>
        <a:buChar char="–"/>
        <a:defRPr sz="14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64782"/>
            <a:ext cx="6583680" cy="685800"/>
          </a:xfrm>
          <a:prstGeom prst="rect">
            <a:avLst/>
          </a:prstGeom>
        </p:spPr>
        <p:txBody>
          <a:bodyPr vert="horz" lIns="73152" tIns="36576" rIns="73152" bIns="3657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5760" y="960121"/>
            <a:ext cx="6583680" cy="2715578"/>
          </a:xfrm>
          <a:prstGeom prst="rect">
            <a:avLst/>
          </a:prstGeom>
        </p:spPr>
        <p:txBody>
          <a:bodyPr vert="horz" lIns="73152" tIns="36576" rIns="73152" bIns="36576"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365760" y="3813811"/>
            <a:ext cx="1706880" cy="219075"/>
          </a:xfrm>
          <a:prstGeom prst="rect">
            <a:avLst/>
          </a:prstGeom>
        </p:spPr>
        <p:txBody>
          <a:bodyPr vert="horz" lIns="73152" tIns="36576" rIns="73152" bIns="36576" rtlCol="0" anchor="ctr"/>
          <a:lstStyle>
            <a:lvl1pPr algn="l">
              <a:defRPr sz="1000">
                <a:solidFill>
                  <a:schemeClr val="tx1">
                    <a:tint val="75000"/>
                  </a:schemeClr>
                </a:solidFill>
              </a:defRPr>
            </a:lvl1pPr>
          </a:lstStyle>
          <a:p>
            <a:pPr fontAlgn="auto">
              <a:spcBef>
                <a:spcPts val="0"/>
              </a:spcBef>
              <a:spcAft>
                <a:spcPts val="0"/>
              </a:spcAft>
            </a:pPr>
            <a:fld id="{DD7D068E-C935-47EB-BD9D-EF27E7554C76}" type="datetimeFigureOut">
              <a:rPr lang="en-US" smtClean="0">
                <a:solidFill>
                  <a:prstClr val="black">
                    <a:tint val="75000"/>
                  </a:prstClr>
                </a:solidFill>
                <a:latin typeface="Calibri"/>
              </a:rPr>
              <a:pPr fontAlgn="auto">
                <a:spcBef>
                  <a:spcPts val="0"/>
                </a:spcBef>
                <a:spcAft>
                  <a:spcPts val="0"/>
                </a:spcAft>
              </a:pPr>
              <a:t>2013-07-30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499360" y="3813811"/>
            <a:ext cx="2316480" cy="219075"/>
          </a:xfrm>
          <a:prstGeom prst="rect">
            <a:avLst/>
          </a:prstGeom>
        </p:spPr>
        <p:txBody>
          <a:bodyPr vert="horz" lIns="73152" tIns="36576" rIns="73152" bIns="36576" rtlCol="0" anchor="ctr"/>
          <a:lstStyle>
            <a:lvl1pPr algn="ctr">
              <a:defRPr sz="10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5242560" y="3813811"/>
            <a:ext cx="1706880" cy="219075"/>
          </a:xfrm>
          <a:prstGeom prst="rect">
            <a:avLst/>
          </a:prstGeom>
        </p:spPr>
        <p:txBody>
          <a:bodyPr vert="horz" lIns="73152" tIns="36576" rIns="73152" bIns="36576" rtlCol="0" anchor="ctr"/>
          <a:lstStyle>
            <a:lvl1pPr algn="r">
              <a:defRPr sz="1000">
                <a:solidFill>
                  <a:schemeClr val="tx1">
                    <a:tint val="75000"/>
                  </a:schemeClr>
                </a:solidFill>
              </a:defRPr>
            </a:lvl1pPr>
          </a:lstStyle>
          <a:p>
            <a:pPr fontAlgn="auto">
              <a:spcBef>
                <a:spcPts val="0"/>
              </a:spcBef>
              <a:spcAft>
                <a:spcPts val="0"/>
              </a:spcAft>
            </a:pPr>
            <a:fld id="{19E8F0BC-91FF-4D70-8F38-143FAFEA3C1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43727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ctr" defTabSz="731520" rtl="0" eaLnBrk="1" latinLnBrk="0" hangingPunct="1">
        <a:spcBef>
          <a:spcPct val="0"/>
        </a:spcBef>
        <a:buNone/>
        <a:defRPr sz="2200" b="1" kern="1200">
          <a:solidFill>
            <a:schemeClr val="tx1"/>
          </a:solidFill>
          <a:latin typeface="Cambria" pitchFamily="18" charset="0"/>
          <a:ea typeface="+mj-ea"/>
          <a:cs typeface="+mj-cs"/>
        </a:defRPr>
      </a:lvl1pPr>
    </p:titleStyle>
    <p:bodyStyle>
      <a:lvl1pPr marL="230400" indent="-230400" algn="l" defTabSz="731520" rtl="0" eaLnBrk="1" latinLnBrk="0" hangingPunct="1">
        <a:spcBef>
          <a:spcPts val="480"/>
        </a:spcBef>
        <a:buClr>
          <a:srgbClr val="406F89"/>
        </a:buClr>
        <a:buSzPct val="90000"/>
        <a:buFont typeface="Wingdings 2" pitchFamily="18" charset="2"/>
        <a:buChar char=""/>
        <a:defRPr sz="1800" kern="1200">
          <a:solidFill>
            <a:schemeClr val="tx1"/>
          </a:solidFill>
          <a:latin typeface="+mn-lt"/>
          <a:ea typeface="+mn-ea"/>
          <a:cs typeface="+mn-cs"/>
        </a:defRPr>
      </a:lvl1pPr>
      <a:lvl2pPr marL="460800" indent="-201600" algn="l" defTabSz="731520" rtl="0" eaLnBrk="1" latinLnBrk="0" hangingPunct="1">
        <a:spcBef>
          <a:spcPts val="416"/>
        </a:spcBef>
        <a:buClr>
          <a:srgbClr val="406F89"/>
        </a:buClr>
        <a:buSzPct val="90000"/>
        <a:buFont typeface="Wingdings 2" pitchFamily="18" charset="2"/>
        <a:buChar char=""/>
        <a:defRPr sz="1600" kern="1200">
          <a:solidFill>
            <a:schemeClr val="tx1"/>
          </a:solidFill>
          <a:latin typeface="+mn-lt"/>
          <a:ea typeface="+mn-ea"/>
          <a:cs typeface="+mn-cs"/>
        </a:defRPr>
      </a:lvl2pPr>
      <a:lvl3pPr marL="676800" indent="-187200" algn="l" defTabSz="731520" rtl="0" eaLnBrk="1" latinLnBrk="0" hangingPunct="1">
        <a:spcBef>
          <a:spcPts val="360"/>
        </a:spcBef>
        <a:buClr>
          <a:srgbClr val="406F89"/>
        </a:buClr>
        <a:buFont typeface="Calibri" pitchFamily="34" charset="0"/>
        <a:buChar char="–"/>
        <a:defRPr sz="14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1.bin"/><Relationship Id="rId5" Type="http://schemas.openxmlformats.org/officeDocument/2006/relationships/image" Target="../media/image26.emf"/><Relationship Id="rId6" Type="http://schemas.openxmlformats.org/officeDocument/2006/relationships/oleObject" Target="../embeddings/oleObject12.bin"/><Relationship Id="rId7" Type="http://schemas.openxmlformats.org/officeDocument/2006/relationships/image" Target="../media/image20.emf"/><Relationship Id="rId8" Type="http://schemas.openxmlformats.org/officeDocument/2006/relationships/oleObject" Target="../embeddings/oleObject13.bin"/><Relationship Id="rId9" Type="http://schemas.openxmlformats.org/officeDocument/2006/relationships/image" Target="../media/image21.emf"/><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4.bin"/><Relationship Id="rId5" Type="http://schemas.openxmlformats.org/officeDocument/2006/relationships/image" Target="../media/image27.emf"/><Relationship Id="rId6" Type="http://schemas.openxmlformats.org/officeDocument/2006/relationships/oleObject" Target="../embeddings/oleObject15.bin"/><Relationship Id="rId7" Type="http://schemas.openxmlformats.org/officeDocument/2006/relationships/image" Target="../media/image28.emf"/><Relationship Id="rId8" Type="http://schemas.openxmlformats.org/officeDocument/2006/relationships/oleObject" Target="../embeddings/oleObject16.bin"/><Relationship Id="rId9" Type="http://schemas.openxmlformats.org/officeDocument/2006/relationships/image" Target="../media/image26.emf"/><Relationship Id="rId10" Type="http://schemas.openxmlformats.org/officeDocument/2006/relationships/image" Target="../media/image29.png"/><Relationship Id="rId1" Type="http://schemas.openxmlformats.org/officeDocument/2006/relationships/vmlDrawing" Target="../drawings/vmlDrawing4.vml"/><Relationship Id="rId2"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35.emf"/><Relationship Id="rId9" Type="http://schemas.openxmlformats.org/officeDocument/2006/relationships/image" Target="../media/image34.emf"/><Relationship Id="rId10"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35.emf"/><Relationship Id="rId9" Type="http://schemas.openxmlformats.org/officeDocument/2006/relationships/image" Target="../media/image34.emf"/><Relationship Id="rId10"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35.emf"/><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4" Type="http://schemas.microsoft.com/office/2007/relationships/hdphoto" Target="../media/hdphoto4.wdp"/><Relationship Id="rId5" Type="http://schemas.openxmlformats.org/officeDocument/2006/relationships/image" Target="../media/image43.jpeg"/><Relationship Id="rId6" Type="http://schemas.microsoft.com/office/2007/relationships/hdphoto" Target="../media/hdphoto5.wdp"/><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35.emf"/><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35.emf"/><Relationship Id="rId9" Type="http://schemas.openxmlformats.org/officeDocument/2006/relationships/image" Target="../media/image44.png"/><Relationship Id="rId10"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35.emf"/><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35.emf"/><Relationship Id="rId5" Type="http://schemas.openxmlformats.org/officeDocument/2006/relationships/image" Target="../media/image51.emf"/><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35.emf"/><Relationship Id="rId5" Type="http://schemas.openxmlformats.org/officeDocument/2006/relationships/image" Target="../media/image51.emf"/><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4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4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9.emf"/></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0.emf"/><Relationship Id="rId5" Type="http://schemas.openxmlformats.org/officeDocument/2006/relationships/image" Target="../media/image35.emf"/><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0.emf"/><Relationship Id="rId5" Type="http://schemas.openxmlformats.org/officeDocument/2006/relationships/image" Target="../media/image35.emf"/><Relationship Id="rId6" Type="http://schemas.openxmlformats.org/officeDocument/2006/relationships/image" Target="../media/image34.emf"/><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0.emf"/><Relationship Id="rId5" Type="http://schemas.openxmlformats.org/officeDocument/2006/relationships/image" Target="../media/image35.emf"/><Relationship Id="rId6" Type="http://schemas.openxmlformats.org/officeDocument/2006/relationships/image" Target="../media/image34.emf"/><Relationship Id="rId7" Type="http://schemas.openxmlformats.org/officeDocument/2006/relationships/image" Target="../media/image54.png"/><Relationship Id="rId8"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emf"/><Relationship Id="rId5" Type="http://schemas.openxmlformats.org/officeDocument/2006/relationships/image" Target="../media/image57.emf"/><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7.emf"/><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7.emf"/><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2.emf"/><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2.emf"/><Relationship Id="rId5"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2.emf"/><Relationship Id="rId5"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hyperlink" Target="http://www.youtube.com/watch?v=XUSYbco0zI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6.wdp"/><Relationship Id="rId5" Type="http://schemas.openxmlformats.org/officeDocument/2006/relationships/image" Target="../media/image68.jpeg"/><Relationship Id="rId6" Type="http://schemas.microsoft.com/office/2007/relationships/hdphoto" Target="../media/hdphoto7.wdp"/><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69.jpeg"/><Relationship Id="rId5" Type="http://schemas.microsoft.com/office/2007/relationships/hdphoto" Target="../media/hdphoto8.wdp"/><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69.jpeg"/><Relationship Id="rId5" Type="http://schemas.microsoft.com/office/2007/relationships/hdphoto" Target="../media/hdphoto8.wdp"/><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4" Type="http://schemas.microsoft.com/office/2007/relationships/hdphoto" Target="../media/hdphoto8.wdp"/><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36.emf"/></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4" Type="http://schemas.microsoft.com/office/2007/relationships/hdphoto" Target="../media/hdphoto8.wdp"/><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4" Type="http://schemas.microsoft.com/office/2007/relationships/hdphoto" Target="../media/hdphoto9.wdp"/><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4" Type="http://schemas.microsoft.com/office/2007/relationships/hdphoto" Target="../media/hdphoto10.wdp"/><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4" Type="http://schemas.microsoft.com/office/2007/relationships/hdphoto" Target="../media/hdphoto11.wdp"/><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10.png"/><Relationship Id="rId6" Type="http://schemas.openxmlformats.org/officeDocument/2006/relationships/image" Target="../media/image75.png"/><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0.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oleObject" Target="../embeddings/oleObject5.bin"/><Relationship Id="rId13"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0.emf"/><Relationship Id="rId6" Type="http://schemas.openxmlformats.org/officeDocument/2006/relationships/oleObject" Target="../embeddings/oleObject2.bin"/><Relationship Id="rId7" Type="http://schemas.openxmlformats.org/officeDocument/2006/relationships/image" Target="../media/image21.emf"/><Relationship Id="rId8" Type="http://schemas.openxmlformats.org/officeDocument/2006/relationships/oleObject" Target="../embeddings/oleObject3.bin"/><Relationship Id="rId9" Type="http://schemas.openxmlformats.org/officeDocument/2006/relationships/image" Target="../media/image22.emf"/><Relationship Id="rId10"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oleObject" Target="../embeddings/oleObject10.bin"/><Relationship Id="rId13" Type="http://schemas.openxmlformats.org/officeDocument/2006/relationships/image" Target="../media/image24.emf"/><Relationship Id="rId14" Type="http://schemas.openxmlformats.org/officeDocument/2006/relationships/image" Target="../media/image25.tiff"/><Relationship Id="rId1" Type="http://schemas.openxmlformats.org/officeDocument/2006/relationships/vmlDrawing" Target="../drawings/vmlDrawing2.vml"/><Relationship Id="rId2" Type="http://schemas.openxmlformats.org/officeDocument/2006/relationships/slideLayout" Target="../slideLayouts/slideLayout5.xml"/><Relationship Id="rId3" Type="http://schemas.openxmlformats.org/officeDocument/2006/relationships/notesSlide" Target="../notesSlides/notesSlide9.xml"/><Relationship Id="rId4" Type="http://schemas.openxmlformats.org/officeDocument/2006/relationships/oleObject" Target="../embeddings/oleObject6.bin"/><Relationship Id="rId5" Type="http://schemas.openxmlformats.org/officeDocument/2006/relationships/image" Target="../media/image20.emf"/><Relationship Id="rId6" Type="http://schemas.openxmlformats.org/officeDocument/2006/relationships/oleObject" Target="../embeddings/oleObject7.bin"/><Relationship Id="rId7" Type="http://schemas.openxmlformats.org/officeDocument/2006/relationships/image" Target="../media/image21.emf"/><Relationship Id="rId8" Type="http://schemas.openxmlformats.org/officeDocument/2006/relationships/oleObject" Target="../embeddings/oleObject8.bin"/><Relationship Id="rId9" Type="http://schemas.openxmlformats.org/officeDocument/2006/relationships/image" Target="../media/image22.emf"/><Relationship Id="rId10"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1111" y="1596549"/>
            <a:ext cx="4205267" cy="1958618"/>
          </a:xfrm>
        </p:spPr>
        <p:txBody>
          <a:bodyPr lIns="201600"/>
          <a:lstStyle/>
          <a:p>
            <a:pPr algn="l">
              <a:spcBef>
                <a:spcPts val="720"/>
              </a:spcBef>
            </a:pPr>
            <a:r>
              <a:rPr lang="en-US" b="1" dirty="0" err="1" smtClean="0">
                <a:solidFill>
                  <a:schemeClr val="tx1"/>
                </a:solidFill>
              </a:rPr>
              <a:t>Elmar</a:t>
            </a:r>
            <a:r>
              <a:rPr lang="en-US" b="1" dirty="0" smtClean="0">
                <a:solidFill>
                  <a:schemeClr val="tx1"/>
                </a:solidFill>
              </a:rPr>
              <a:t> </a:t>
            </a:r>
            <a:r>
              <a:rPr lang="en-US" b="1" dirty="0" err="1" smtClean="0">
                <a:solidFill>
                  <a:schemeClr val="tx1"/>
                </a:solidFill>
              </a:rPr>
              <a:t>Eisemann</a:t>
            </a:r>
            <a:r>
              <a:rPr lang="en-US" b="1" dirty="0" smtClean="0">
                <a:solidFill>
                  <a:schemeClr val="tx1"/>
                </a:solidFill>
              </a:rPr>
              <a:t> </a:t>
            </a:r>
            <a:r>
              <a:rPr lang="en-US" dirty="0" smtClean="0">
                <a:solidFill>
                  <a:schemeClr val="tx1"/>
                </a:solidFill>
              </a:rPr>
              <a:t>(TU Delft)</a:t>
            </a:r>
          </a:p>
          <a:p>
            <a:pPr algn="l">
              <a:spcBef>
                <a:spcPts val="720"/>
              </a:spcBef>
            </a:pPr>
            <a:r>
              <a:rPr lang="en-US" b="1" dirty="0" smtClean="0">
                <a:solidFill>
                  <a:schemeClr val="tx1"/>
                </a:solidFill>
              </a:rPr>
              <a:t>Ulf </a:t>
            </a:r>
            <a:r>
              <a:rPr lang="en-US" b="1" dirty="0" err="1" smtClean="0">
                <a:solidFill>
                  <a:schemeClr val="tx1"/>
                </a:solidFill>
              </a:rPr>
              <a:t>Assarsson</a:t>
            </a:r>
            <a:r>
              <a:rPr lang="en-US" b="1" dirty="0" smtClean="0">
                <a:solidFill>
                  <a:schemeClr val="tx1"/>
                </a:solidFill>
              </a:rPr>
              <a:t> </a:t>
            </a:r>
            <a:r>
              <a:rPr lang="en-US" dirty="0" smtClean="0">
                <a:solidFill>
                  <a:schemeClr val="tx1"/>
                </a:solidFill>
              </a:rPr>
              <a:t>(Chalmers University)</a:t>
            </a:r>
          </a:p>
          <a:p>
            <a:pPr algn="l">
              <a:spcBef>
                <a:spcPts val="720"/>
              </a:spcBef>
            </a:pPr>
            <a:r>
              <a:rPr lang="en-US" b="1" dirty="0" err="1" smtClean="0">
                <a:solidFill>
                  <a:schemeClr val="tx1"/>
                </a:solidFill>
              </a:rPr>
              <a:t>Nickolay</a:t>
            </a:r>
            <a:r>
              <a:rPr lang="en-US" b="1" dirty="0" smtClean="0">
                <a:solidFill>
                  <a:schemeClr val="tx1"/>
                </a:solidFill>
              </a:rPr>
              <a:t> </a:t>
            </a:r>
            <a:r>
              <a:rPr lang="en-US" b="1" dirty="0" err="1" smtClean="0">
                <a:solidFill>
                  <a:schemeClr val="tx1"/>
                </a:solidFill>
              </a:rPr>
              <a:t>Kasyan</a:t>
            </a:r>
            <a:r>
              <a:rPr lang="en-US" b="1" dirty="0" smtClean="0">
                <a:solidFill>
                  <a:schemeClr val="tx1"/>
                </a:solidFill>
              </a:rPr>
              <a:t> </a:t>
            </a:r>
            <a:r>
              <a:rPr lang="en-US" dirty="0" smtClean="0">
                <a:solidFill>
                  <a:schemeClr val="tx1"/>
                </a:solidFill>
              </a:rPr>
              <a:t>(</a:t>
            </a:r>
            <a:r>
              <a:rPr lang="en-US" dirty="0" err="1" smtClean="0">
                <a:solidFill>
                  <a:schemeClr val="tx1"/>
                </a:solidFill>
              </a:rPr>
              <a:t>Crytek</a:t>
            </a:r>
            <a:r>
              <a:rPr lang="en-US" dirty="0" smtClean="0">
                <a:solidFill>
                  <a:schemeClr val="tx1"/>
                </a:solidFill>
              </a:rPr>
              <a:t>)</a:t>
            </a:r>
          </a:p>
          <a:p>
            <a:pPr algn="l">
              <a:spcBef>
                <a:spcPts val="720"/>
              </a:spcBef>
            </a:pPr>
            <a:r>
              <a:rPr lang="en-US" b="1" dirty="0" smtClean="0">
                <a:solidFill>
                  <a:schemeClr val="tx1"/>
                </a:solidFill>
              </a:rPr>
              <a:t>Michael Schwarz</a:t>
            </a:r>
          </a:p>
          <a:p>
            <a:pPr algn="l">
              <a:spcBef>
                <a:spcPts val="720"/>
              </a:spcBef>
            </a:pPr>
            <a:r>
              <a:rPr lang="en-US" b="1" dirty="0" smtClean="0">
                <a:solidFill>
                  <a:schemeClr val="tx1"/>
                </a:solidFill>
              </a:rPr>
              <a:t>Michael </a:t>
            </a:r>
            <a:r>
              <a:rPr lang="en-US" b="1" dirty="0" err="1" smtClean="0">
                <a:solidFill>
                  <a:schemeClr val="tx1"/>
                </a:solidFill>
              </a:rPr>
              <a:t>Wimmer</a:t>
            </a:r>
            <a:r>
              <a:rPr lang="en-US" b="1" dirty="0" smtClean="0">
                <a:solidFill>
                  <a:schemeClr val="tx1"/>
                </a:solidFill>
              </a:rPr>
              <a:t> </a:t>
            </a:r>
            <a:r>
              <a:rPr lang="en-US" dirty="0" smtClean="0">
                <a:solidFill>
                  <a:schemeClr val="tx1"/>
                </a:solidFill>
              </a:rPr>
              <a:t>(TU Wien)</a:t>
            </a:r>
            <a:endParaRPr lang="en-US" dirty="0">
              <a:solidFill>
                <a:schemeClr val="tx1"/>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223" y="444421"/>
            <a:ext cx="2418713" cy="3225958"/>
          </a:xfrm>
          <a:prstGeom prst="round2DiagRect">
            <a:avLst>
              <a:gd name="adj1" fmla="val 16667"/>
              <a:gd name="adj2" fmla="val 0"/>
            </a:avLst>
          </a:prstGeom>
          <a:ln w="127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851110" y="847666"/>
            <a:ext cx="4464090" cy="606326"/>
          </a:xfrm>
          <a:solidFill>
            <a:schemeClr val="tx1"/>
          </a:solidFill>
        </p:spPr>
        <p:txBody>
          <a:bodyPr lIns="201600"/>
          <a:lstStyle/>
          <a:p>
            <a:pPr algn="l"/>
            <a:r>
              <a:rPr lang="en-US" dirty="0" smtClean="0">
                <a:solidFill>
                  <a:schemeClr val="bg1"/>
                </a:solidFill>
              </a:rPr>
              <a:t>Efficient Real-Time Shadows</a:t>
            </a:r>
            <a:endParaRPr lang="en-US" dirty="0">
              <a:solidFill>
                <a:schemeClr val="bg1"/>
              </a:solidFill>
            </a:endParaRPr>
          </a:p>
        </p:txBody>
      </p:sp>
    </p:spTree>
    <p:extLst>
      <p:ext uri="{BB962C8B-B14F-4D97-AF65-F5344CB8AC3E}">
        <p14:creationId xmlns:p14="http://schemas.microsoft.com/office/powerpoint/2010/main" val="17951283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28008"/>
            <a:ext cx="6705600" cy="3429000"/>
          </a:xfrm>
        </p:spPr>
        <p:txBody>
          <a:bodyPr/>
          <a:lstStyle/>
          <a:p>
            <a:pPr marL="44450" indent="0">
              <a:buNone/>
            </a:pPr>
            <a:r>
              <a:rPr lang="en-US" sz="1400" dirty="0"/>
              <a:t>Creation of FOM:</a:t>
            </a:r>
          </a:p>
          <a:p>
            <a:pPr marL="330200" indent="-285750">
              <a:spcBef>
                <a:spcPts val="300"/>
              </a:spcBef>
            </a:pPr>
            <a:r>
              <a:rPr lang="en-US" sz="1400" dirty="0" smtClean="0"/>
              <a:t>For each shadow casting primitive </a:t>
            </a:r>
          </a:p>
          <a:p>
            <a:pPr marL="365125" lvl="1" indent="0">
              <a:buClr>
                <a:srgbClr val="D84820"/>
              </a:buClr>
              <a:buNone/>
            </a:pPr>
            <a:r>
              <a:rPr lang="en-US" sz="1100" dirty="0" smtClean="0">
                <a:solidFill>
                  <a:srgbClr val="787972"/>
                </a:solidFill>
              </a:rPr>
              <a:t>  For each rasterized fragment</a:t>
            </a:r>
            <a:r>
              <a:rPr lang="en-US" sz="1100" i="1" dirty="0" smtClean="0">
                <a:solidFill>
                  <a:srgbClr val="787972"/>
                </a:solidFill>
              </a:rPr>
              <a:t>,</a:t>
            </a:r>
            <a:r>
              <a:rPr lang="en-US" sz="1100" dirty="0" smtClean="0">
                <a:solidFill>
                  <a:srgbClr val="787972"/>
                </a:solidFill>
              </a:rPr>
              <a:t> the </a:t>
            </a:r>
            <a:r>
              <a:rPr lang="en-US" sz="1100" dirty="0" err="1" smtClean="0">
                <a:solidFill>
                  <a:srgbClr val="787972"/>
                </a:solidFill>
              </a:rPr>
              <a:t>shader</a:t>
            </a:r>
            <a:r>
              <a:rPr lang="en-US" sz="1100" dirty="0" smtClean="0">
                <a:solidFill>
                  <a:srgbClr val="787972"/>
                </a:solidFill>
              </a:rPr>
              <a:t> writes</a:t>
            </a:r>
            <a:br>
              <a:rPr lang="en-US" sz="1100" dirty="0" smtClean="0">
                <a:solidFill>
                  <a:srgbClr val="787972"/>
                </a:solidFill>
              </a:rPr>
            </a:br>
            <a:r>
              <a:rPr lang="en-US" sz="1100" dirty="0" smtClean="0">
                <a:solidFill>
                  <a:srgbClr val="787972"/>
                </a:solidFill>
              </a:rPr>
              <a:t> (using multiple textures):</a:t>
            </a:r>
            <a:br>
              <a:rPr lang="en-US" sz="1100" dirty="0" smtClean="0">
                <a:solidFill>
                  <a:srgbClr val="787972"/>
                </a:solidFill>
              </a:rPr>
            </a:br>
            <a:endParaRPr lang="en-US" sz="1100" dirty="0" smtClean="0">
              <a:solidFill>
                <a:srgbClr val="787972"/>
              </a:solidFill>
            </a:endParaRPr>
          </a:p>
          <a:p>
            <a:pPr marL="44450" indent="0">
              <a:buNone/>
            </a:pPr>
            <a:r>
              <a:rPr lang="en-US" sz="1400" dirty="0" smtClean="0"/>
              <a:t>Usage of FOM:</a:t>
            </a:r>
          </a:p>
          <a:p>
            <a:pPr marL="330200" lvl="0" indent="-285750">
              <a:buClr>
                <a:srgbClr val="D84820"/>
              </a:buClr>
            </a:pPr>
            <a:r>
              <a:rPr lang="en-US" sz="1400" dirty="0">
                <a:solidFill>
                  <a:srgbClr val="787972"/>
                </a:solidFill>
              </a:rPr>
              <a:t>For each shadow </a:t>
            </a:r>
            <a:r>
              <a:rPr lang="en-US" sz="1400" dirty="0" smtClean="0">
                <a:solidFill>
                  <a:srgbClr val="787972"/>
                </a:solidFill>
              </a:rPr>
              <a:t>receiving primitive and fragment:</a:t>
            </a:r>
            <a:endParaRPr lang="en-US" sz="1400" dirty="0">
              <a:solidFill>
                <a:srgbClr val="787972"/>
              </a:solidFill>
            </a:endParaRPr>
          </a:p>
          <a:p>
            <a:pPr marL="365125" lvl="1" indent="0">
              <a:buNone/>
            </a:pPr>
            <a:r>
              <a:rPr lang="en-US" sz="1100" dirty="0"/>
              <a:t>Visibility is looked up by</a:t>
            </a:r>
            <a:r>
              <a:rPr lang="en-US" sz="1100" dirty="0" smtClean="0"/>
              <a:t>:</a:t>
            </a:r>
          </a:p>
          <a:p>
            <a:pPr marL="44450" indent="0">
              <a:buNone/>
            </a:pPr>
            <a:endParaRPr lang="en-US" sz="1400" dirty="0" smtClean="0"/>
          </a:p>
          <a:p>
            <a:pPr marL="44450" indent="0">
              <a:buNone/>
            </a:pPr>
            <a:r>
              <a:rPr lang="en-US" sz="1400" dirty="0" smtClean="0"/>
              <a:t>Key feature:</a:t>
            </a:r>
          </a:p>
          <a:p>
            <a:pPr marL="650875" lvl="1" indent="-285750"/>
            <a:r>
              <a:rPr lang="en-US" sz="1100" dirty="0"/>
              <a:t>Sum is order </a:t>
            </a:r>
            <a:r>
              <a:rPr lang="en-US" sz="1100" dirty="0" smtClean="0"/>
              <a:t>independent, no depth sorting, no limit of #representative fragments in the FOM.</a:t>
            </a:r>
          </a:p>
          <a:p>
            <a:pPr marL="44450" indent="0">
              <a:buNone/>
            </a:pPr>
            <a:r>
              <a:rPr lang="en-US" sz="1400" dirty="0" smtClean="0"/>
              <a:t>Ringing artifacts if using too few coefficients </a:t>
            </a:r>
            <a:endParaRPr lang="en-US" sz="1400" dirty="0"/>
          </a:p>
        </p:txBody>
      </p:sp>
      <p:sp>
        <p:nvSpPr>
          <p:cNvPr id="6"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Fourier Opacity Mapping</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716709733"/>
              </p:ext>
            </p:extLst>
          </p:nvPr>
        </p:nvGraphicFramePr>
        <p:xfrm>
          <a:off x="2237148" y="2396448"/>
          <a:ext cx="3492500" cy="457200"/>
        </p:xfrm>
        <a:graphic>
          <a:graphicData uri="http://schemas.openxmlformats.org/presentationml/2006/ole">
            <mc:AlternateContent xmlns:mc="http://schemas.openxmlformats.org/markup-compatibility/2006">
              <mc:Choice xmlns:v="urn:schemas-microsoft-com:vml" Requires="v">
                <p:oleObj spid="_x0000_s2311" name="Equation" r:id="rId4" imgW="3492500" imgH="457200" progId="Equation.3">
                  <p:embed/>
                </p:oleObj>
              </mc:Choice>
              <mc:Fallback>
                <p:oleObj name="Equation" r:id="rId4" imgW="3492500" imgH="457200" progId="Equation.3">
                  <p:embed/>
                  <p:pic>
                    <p:nvPicPr>
                      <p:cNvPr id="0" name=""/>
                      <p:cNvPicPr/>
                      <p:nvPr/>
                    </p:nvPicPr>
                    <p:blipFill>
                      <a:blip r:embed="rId5"/>
                      <a:stretch>
                        <a:fillRect/>
                      </a:stretch>
                    </p:blipFill>
                    <p:spPr>
                      <a:xfrm>
                        <a:off x="2237148" y="2396448"/>
                        <a:ext cx="3492500" cy="4572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810592579"/>
              </p:ext>
            </p:extLst>
          </p:nvPr>
        </p:nvGraphicFramePr>
        <p:xfrm>
          <a:off x="3867150" y="1214369"/>
          <a:ext cx="1663700" cy="241300"/>
        </p:xfrm>
        <a:graphic>
          <a:graphicData uri="http://schemas.openxmlformats.org/presentationml/2006/ole">
            <mc:AlternateContent xmlns:mc="http://schemas.openxmlformats.org/markup-compatibility/2006">
              <mc:Choice xmlns:v="urn:schemas-microsoft-com:vml" Requires="v">
                <p:oleObj spid="_x0000_s2312" name="Equation" r:id="rId6" imgW="1663700" imgH="241300" progId="Equation.3">
                  <p:embed/>
                </p:oleObj>
              </mc:Choice>
              <mc:Fallback>
                <p:oleObj name="Equation" r:id="rId6" imgW="1663700" imgH="241300" progId="Equation.3">
                  <p:embed/>
                  <p:pic>
                    <p:nvPicPr>
                      <p:cNvPr id="0" name=""/>
                      <p:cNvPicPr/>
                      <p:nvPr/>
                    </p:nvPicPr>
                    <p:blipFill>
                      <a:blip r:embed="rId7"/>
                      <a:stretch>
                        <a:fillRect/>
                      </a:stretch>
                    </p:blipFill>
                    <p:spPr>
                      <a:xfrm>
                        <a:off x="3867150" y="1214369"/>
                        <a:ext cx="1663700" cy="2413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096818328"/>
              </p:ext>
            </p:extLst>
          </p:nvPr>
        </p:nvGraphicFramePr>
        <p:xfrm>
          <a:off x="3879850" y="1519169"/>
          <a:ext cx="1638300" cy="241300"/>
        </p:xfrm>
        <a:graphic>
          <a:graphicData uri="http://schemas.openxmlformats.org/presentationml/2006/ole">
            <mc:AlternateContent xmlns:mc="http://schemas.openxmlformats.org/markup-compatibility/2006">
              <mc:Choice xmlns:v="urn:schemas-microsoft-com:vml" Requires="v">
                <p:oleObj spid="_x0000_s2313" name="Equation" r:id="rId8" imgW="1638300" imgH="241300" progId="Equation.3">
                  <p:embed/>
                </p:oleObj>
              </mc:Choice>
              <mc:Fallback>
                <p:oleObj name="Equation" r:id="rId8" imgW="1638300" imgH="241300" progId="Equation.3">
                  <p:embed/>
                  <p:pic>
                    <p:nvPicPr>
                      <p:cNvPr id="0" name=""/>
                      <p:cNvPicPr/>
                      <p:nvPr/>
                    </p:nvPicPr>
                    <p:blipFill>
                      <a:blip r:embed="rId9"/>
                      <a:stretch>
                        <a:fillRect/>
                      </a:stretch>
                    </p:blipFill>
                    <p:spPr>
                      <a:xfrm>
                        <a:off x="3879850" y="1519169"/>
                        <a:ext cx="1638300" cy="241300"/>
                      </a:xfrm>
                      <a:prstGeom prst="rect">
                        <a:avLst/>
                      </a:prstGeom>
                    </p:spPr>
                  </p:pic>
                </p:oleObj>
              </mc:Fallback>
            </mc:AlternateContent>
          </a:graphicData>
        </a:graphic>
      </p:graphicFrame>
      <p:sp>
        <p:nvSpPr>
          <p:cNvPr id="34" name="Rectangle 33"/>
          <p:cNvSpPr/>
          <p:nvPr/>
        </p:nvSpPr>
        <p:spPr>
          <a:xfrm>
            <a:off x="5638800" y="1130728"/>
            <a:ext cx="1676400" cy="769441"/>
          </a:xfrm>
          <a:prstGeom prst="rect">
            <a:avLst/>
          </a:prstGeom>
        </p:spPr>
        <p:txBody>
          <a:bodyPr wrap="square">
            <a:spAutoFit/>
          </a:bodyPr>
          <a:lstStyle/>
          <a:p>
            <a:r>
              <a:rPr lang="en-US" sz="1100" kern="0" dirty="0">
                <a:solidFill>
                  <a:srgbClr val="787972"/>
                </a:solidFill>
                <a:latin typeface="Arial"/>
                <a:ea typeface="ＭＳ Ｐゴシック" pitchFamily="-108" charset="-128"/>
                <a:cs typeface="ＭＳ Ｐゴシック" pitchFamily="-108" charset="-128"/>
              </a:rPr>
              <a:t>where:</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z </a:t>
            </a:r>
            <a:r>
              <a:rPr lang="en-US" sz="1100" kern="0" dirty="0">
                <a:solidFill>
                  <a:srgbClr val="787972"/>
                </a:solidFill>
                <a:latin typeface="Arial"/>
                <a:ea typeface="ＭＳ Ｐゴシック" pitchFamily="-108" charset="-128"/>
                <a:cs typeface="ＭＳ Ｐゴシック" pitchFamily="-108" charset="-128"/>
              </a:rPr>
              <a:t>is depth, </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k</a:t>
            </a:r>
            <a:r>
              <a:rPr lang="en-US" sz="1100" kern="0" dirty="0" smtClean="0">
                <a:solidFill>
                  <a:srgbClr val="787972"/>
                </a:solidFill>
                <a:latin typeface="Arial"/>
                <a:ea typeface="ＭＳ Ｐゴシック" pitchFamily="-108" charset="-128"/>
                <a:cs typeface="ＭＳ Ｐゴシック" pitchFamily="-108" charset="-128"/>
              </a:rPr>
              <a:t> </a:t>
            </a:r>
            <a:r>
              <a:rPr lang="en-US" sz="1100" kern="0" dirty="0">
                <a:solidFill>
                  <a:srgbClr val="787972"/>
                </a:solidFill>
                <a:latin typeface="Arial"/>
                <a:ea typeface="ＭＳ Ｐゴシック" pitchFamily="-108" charset="-128"/>
                <a:cs typeface="ＭＳ Ｐゴシック" pitchFamily="-108" charset="-128"/>
              </a:rPr>
              <a:t>is </a:t>
            </a:r>
            <a:r>
              <a:rPr lang="en-US" sz="1100" kern="0" dirty="0" smtClean="0">
                <a:solidFill>
                  <a:srgbClr val="787972"/>
                </a:solidFill>
                <a:latin typeface="Arial"/>
                <a:ea typeface="ＭＳ Ｐゴシック" pitchFamily="-108" charset="-128"/>
                <a:cs typeface="ＭＳ Ｐゴシック" pitchFamily="-108" charset="-128"/>
              </a:rPr>
              <a:t>#</a:t>
            </a:r>
            <a:r>
              <a:rPr lang="en-US" sz="1100" kern="0" dirty="0" err="1" smtClean="0">
                <a:solidFill>
                  <a:srgbClr val="787972"/>
                </a:solidFill>
                <a:latin typeface="Arial"/>
                <a:ea typeface="ＭＳ Ｐゴシック" pitchFamily="-108" charset="-128"/>
                <a:cs typeface="ＭＳ Ｐゴシック" pitchFamily="-108" charset="-128"/>
              </a:rPr>
              <a:t>used_coefficients</a:t>
            </a:r>
            <a:endParaRPr lang="en-US" sz="1100" kern="0" dirty="0" smtClean="0">
              <a:solidFill>
                <a:srgbClr val="787972"/>
              </a:solidFill>
              <a:latin typeface="Arial"/>
              <a:ea typeface="ＭＳ Ｐゴシック" pitchFamily="-108" charset="-128"/>
              <a:cs typeface="ＭＳ Ｐゴシック" pitchFamily="-108" charset="-128"/>
            </a:endParaRPr>
          </a:p>
          <a:p>
            <a:r>
              <a:rPr lang="en-US" sz="1100" kern="0" dirty="0">
                <a:solidFill>
                  <a:srgbClr val="787972"/>
                </a:solidFill>
                <a:latin typeface="Arial"/>
                <a:ea typeface="ＭＳ Ｐゴシック" pitchFamily="-108" charset="-128"/>
                <a:cs typeface="ＭＳ Ｐゴシック" pitchFamily="-108" charset="-128"/>
              </a:rPr>
              <a:t> </a:t>
            </a: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α</a:t>
            </a:r>
            <a:r>
              <a:rPr lang="en-US" sz="1100" kern="0" dirty="0" smtClean="0">
                <a:solidFill>
                  <a:srgbClr val="787972"/>
                </a:solidFill>
                <a:latin typeface="Arial"/>
                <a:ea typeface="ＭＳ Ｐゴシック" pitchFamily="-108" charset="-128"/>
                <a:cs typeface="ＭＳ Ｐゴシック" pitchFamily="-108" charset="-128"/>
              </a:rPr>
              <a:t> is opacity</a:t>
            </a:r>
            <a:endParaRPr lang="en-US" dirty="0"/>
          </a:p>
        </p:txBody>
      </p:sp>
      <p:grpSp>
        <p:nvGrpSpPr>
          <p:cNvPr id="42" name="Group 41"/>
          <p:cNvGrpSpPr/>
          <p:nvPr/>
        </p:nvGrpSpPr>
        <p:grpSpPr>
          <a:xfrm>
            <a:off x="5791200" y="1905000"/>
            <a:ext cx="1524000" cy="1432248"/>
            <a:chOff x="5791200" y="2013698"/>
            <a:chExt cx="1524000" cy="1432248"/>
          </a:xfrm>
        </p:grpSpPr>
        <p:grpSp>
          <p:nvGrpSpPr>
            <p:cNvPr id="11" name="Group 29"/>
            <p:cNvGrpSpPr/>
            <p:nvPr/>
          </p:nvGrpSpPr>
          <p:grpSpPr>
            <a:xfrm>
              <a:off x="5791200" y="2013698"/>
              <a:ext cx="1524000" cy="1415302"/>
              <a:chOff x="152007" y="2502328"/>
              <a:chExt cx="4919291" cy="4102099"/>
            </a:xfrm>
          </p:grpSpPr>
          <p:sp>
            <p:nvSpPr>
              <p:cNvPr id="12" name="Rectangle 11"/>
              <p:cNvSpPr/>
              <p:nvPr/>
            </p:nvSpPr>
            <p:spPr>
              <a:xfrm>
                <a:off x="275173" y="2552291"/>
                <a:ext cx="4796125" cy="4052136"/>
              </a:xfrm>
              <a:prstGeom prst="rect">
                <a:avLst/>
              </a:prstGeom>
              <a:solidFill>
                <a:schemeClr val="bg1"/>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rot="5400000" flipH="1" flipV="1">
                <a:off x="-762785" y="4368066"/>
                <a:ext cx="3101324" cy="11645"/>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82057" y="5924551"/>
                <a:ext cx="3427993" cy="2"/>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82053" y="5924553"/>
                <a:ext cx="527997" cy="246221"/>
              </a:xfrm>
              <a:prstGeom prst="rect">
                <a:avLst/>
              </a:prstGeom>
              <a:noFill/>
            </p:spPr>
            <p:txBody>
              <a:bodyPr wrap="none" rtlCol="0">
                <a:spAutoFit/>
              </a:bodyPr>
              <a:lstStyle/>
              <a:p>
                <a:r>
                  <a:rPr lang="en-US" sz="1000" b="1" i="1" dirty="0" smtClean="0"/>
                  <a:t>depth</a:t>
                </a:r>
                <a:endParaRPr lang="en-US" sz="1000" b="1" i="1" dirty="0"/>
              </a:p>
            </p:txBody>
          </p:sp>
          <p:sp>
            <p:nvSpPr>
              <p:cNvPr id="16" name="TextBox 15"/>
              <p:cNvSpPr txBox="1"/>
              <p:nvPr/>
            </p:nvSpPr>
            <p:spPr>
              <a:xfrm rot="16200000">
                <a:off x="-453218" y="3107553"/>
                <a:ext cx="1908822" cy="698372"/>
              </a:xfrm>
              <a:prstGeom prst="rect">
                <a:avLst/>
              </a:prstGeom>
              <a:noFill/>
            </p:spPr>
            <p:txBody>
              <a:bodyPr wrap="none" rtlCol="0">
                <a:spAutoFit/>
              </a:bodyPr>
              <a:lstStyle/>
              <a:p>
                <a:r>
                  <a:rPr lang="en-US" sz="900" b="1" i="1" dirty="0" smtClean="0"/>
                  <a:t>visibility</a:t>
                </a:r>
                <a:endParaRPr lang="en-US" sz="1000" b="1" i="1" dirty="0"/>
              </a:p>
            </p:txBody>
          </p:sp>
          <p:grpSp>
            <p:nvGrpSpPr>
              <p:cNvPr id="17" name="Group 79"/>
              <p:cNvGrpSpPr/>
              <p:nvPr/>
            </p:nvGrpSpPr>
            <p:grpSpPr>
              <a:xfrm>
                <a:off x="780169" y="5875270"/>
                <a:ext cx="2888840" cy="107031"/>
                <a:chOff x="792869" y="5871036"/>
                <a:chExt cx="2888840" cy="107031"/>
              </a:xfrm>
            </p:grpSpPr>
            <p:sp>
              <p:nvSpPr>
                <p:cNvPr id="19" name="Multiply 18"/>
                <p:cNvSpPr/>
                <p:nvPr/>
              </p:nvSpPr>
              <p:spPr>
                <a:xfrm>
                  <a:off x="792869"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85809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ultiply 20"/>
                <p:cNvSpPr/>
                <p:nvPr/>
              </p:nvSpPr>
              <p:spPr>
                <a:xfrm>
                  <a:off x="97105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117949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1657924"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1701010"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178718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1873354"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21758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266661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ultiply 28"/>
                <p:cNvSpPr/>
                <p:nvPr/>
              </p:nvSpPr>
              <p:spPr>
                <a:xfrm>
                  <a:off x="35093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Multiply 29"/>
                <p:cNvSpPr/>
                <p:nvPr/>
              </p:nvSpPr>
              <p:spPr>
                <a:xfrm>
                  <a:off x="3552451"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ultiply 30"/>
                <p:cNvSpPr/>
                <p:nvPr/>
              </p:nvSpPr>
              <p:spPr>
                <a:xfrm>
                  <a:off x="3595537"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Freeform 17"/>
              <p:cNvSpPr/>
              <p:nvPr/>
            </p:nvSpPr>
            <p:spPr>
              <a:xfrm>
                <a:off x="790575" y="3327400"/>
                <a:ext cx="3381375" cy="2428875"/>
              </a:xfrm>
              <a:custGeom>
                <a:avLst/>
                <a:gdLst>
                  <a:gd name="connsiteX0" fmla="*/ 0 w 3381375"/>
                  <a:gd name="connsiteY0" fmla="*/ 0 h 2428875"/>
                  <a:gd name="connsiteX1" fmla="*/ 42863 w 3381375"/>
                  <a:gd name="connsiteY1" fmla="*/ 781050 h 2428875"/>
                  <a:gd name="connsiteX2" fmla="*/ 90488 w 3381375"/>
                  <a:gd name="connsiteY2" fmla="*/ 1304925 h 2428875"/>
                  <a:gd name="connsiteX3" fmla="*/ 219075 w 3381375"/>
                  <a:gd name="connsiteY3" fmla="*/ 1662113 h 2428875"/>
                  <a:gd name="connsiteX4" fmla="*/ 438150 w 3381375"/>
                  <a:gd name="connsiteY4" fmla="*/ 1890713 h 2428875"/>
                  <a:gd name="connsiteX5" fmla="*/ 900113 w 3381375"/>
                  <a:gd name="connsiteY5" fmla="*/ 2038350 h 2428875"/>
                  <a:gd name="connsiteX6" fmla="*/ 942975 w 3381375"/>
                  <a:gd name="connsiteY6" fmla="*/ 2157413 h 2428875"/>
                  <a:gd name="connsiteX7" fmla="*/ 1033463 w 3381375"/>
                  <a:gd name="connsiteY7" fmla="*/ 2224088 h 2428875"/>
                  <a:gd name="connsiteX8" fmla="*/ 1138238 w 3381375"/>
                  <a:gd name="connsiteY8" fmla="*/ 2276475 h 2428875"/>
                  <a:gd name="connsiteX9" fmla="*/ 1419225 w 3381375"/>
                  <a:gd name="connsiteY9" fmla="*/ 2309813 h 2428875"/>
                  <a:gd name="connsiteX10" fmla="*/ 1909763 w 3381375"/>
                  <a:gd name="connsiteY10" fmla="*/ 2343150 h 2428875"/>
                  <a:gd name="connsiteX11" fmla="*/ 2738438 w 3381375"/>
                  <a:gd name="connsiteY11" fmla="*/ 2362200 h 2428875"/>
                  <a:gd name="connsiteX12" fmla="*/ 2786063 w 3381375"/>
                  <a:gd name="connsiteY12" fmla="*/ 2395538 h 2428875"/>
                  <a:gd name="connsiteX13" fmla="*/ 2843213 w 3381375"/>
                  <a:gd name="connsiteY13" fmla="*/ 2428875 h 2428875"/>
                  <a:gd name="connsiteX14" fmla="*/ 3381375 w 3381375"/>
                  <a:gd name="connsiteY14" fmla="*/ 2424113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1375" h="2428875">
                    <a:moveTo>
                      <a:pt x="0" y="0"/>
                    </a:moveTo>
                    <a:lnTo>
                      <a:pt x="42863" y="781050"/>
                    </a:lnTo>
                    <a:lnTo>
                      <a:pt x="90488" y="1304925"/>
                    </a:lnTo>
                    <a:lnTo>
                      <a:pt x="219075" y="1662113"/>
                    </a:lnTo>
                    <a:lnTo>
                      <a:pt x="438150" y="1890713"/>
                    </a:lnTo>
                    <a:lnTo>
                      <a:pt x="900113" y="2038350"/>
                    </a:lnTo>
                    <a:lnTo>
                      <a:pt x="942975" y="2157413"/>
                    </a:lnTo>
                    <a:lnTo>
                      <a:pt x="1033463" y="2224088"/>
                    </a:lnTo>
                    <a:lnTo>
                      <a:pt x="1138238" y="2276475"/>
                    </a:lnTo>
                    <a:lnTo>
                      <a:pt x="1419225" y="2309813"/>
                    </a:lnTo>
                    <a:lnTo>
                      <a:pt x="1909763" y="2343150"/>
                    </a:lnTo>
                    <a:lnTo>
                      <a:pt x="2738438" y="2362200"/>
                    </a:lnTo>
                    <a:lnTo>
                      <a:pt x="2786063" y="2395538"/>
                    </a:lnTo>
                    <a:lnTo>
                      <a:pt x="2843213" y="2428875"/>
                    </a:lnTo>
                    <a:lnTo>
                      <a:pt x="3381375" y="242411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6197598" y="2768601"/>
              <a:ext cx="702734" cy="677345"/>
              <a:chOff x="6197598" y="2768601"/>
              <a:chExt cx="702734" cy="677345"/>
            </a:xfrm>
          </p:grpSpPr>
          <p:cxnSp>
            <p:nvCxnSpPr>
              <p:cNvPr id="4" name="Straight Connector 3"/>
              <p:cNvCxnSpPr/>
              <p:nvPr/>
            </p:nvCxnSpPr>
            <p:spPr>
              <a:xfrm flipV="1">
                <a:off x="6324600" y="3076781"/>
                <a:ext cx="0" cy="140552"/>
              </a:xfrm>
              <a:prstGeom prst="line">
                <a:avLst/>
              </a:prstGeom>
              <a:ln w="12700" cmpd="sng">
                <a:solidFill>
                  <a:srgbClr val="FF0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197598" y="3138169"/>
                <a:ext cx="304800" cy="307777"/>
              </a:xfrm>
              <a:prstGeom prst="rect">
                <a:avLst/>
              </a:prstGeom>
              <a:noFill/>
            </p:spPr>
            <p:txBody>
              <a:bodyPr wrap="square" rtlCol="0">
                <a:spAutoFit/>
              </a:bodyPr>
              <a:lstStyle/>
              <a:p>
                <a:r>
                  <a:rPr lang="en-US" sz="1400" i="1" dirty="0" smtClean="0">
                    <a:solidFill>
                      <a:srgbClr val="FF0000"/>
                    </a:solidFill>
                  </a:rPr>
                  <a:t>z</a:t>
                </a:r>
                <a:endParaRPr lang="en-US" sz="1400" i="1" dirty="0">
                  <a:solidFill>
                    <a:srgbClr val="FF0000"/>
                  </a:solidFill>
                </a:endParaRPr>
              </a:p>
            </p:txBody>
          </p:sp>
          <p:sp>
            <p:nvSpPr>
              <p:cNvPr id="39" name="TextBox 38"/>
              <p:cNvSpPr txBox="1"/>
              <p:nvPr/>
            </p:nvSpPr>
            <p:spPr>
              <a:xfrm>
                <a:off x="6214532" y="2768601"/>
                <a:ext cx="685800" cy="307777"/>
              </a:xfrm>
              <a:prstGeom prst="rect">
                <a:avLst/>
              </a:prstGeom>
              <a:noFill/>
            </p:spPr>
            <p:txBody>
              <a:bodyPr wrap="square" rtlCol="0">
                <a:spAutoFit/>
              </a:bodyPr>
              <a:lstStyle/>
              <a:p>
                <a:r>
                  <a:rPr lang="en-US" sz="1400" i="1" dirty="0" err="1">
                    <a:solidFill>
                      <a:schemeClr val="bg2"/>
                    </a:solidFill>
                  </a:rPr>
                  <a:t>v</a:t>
                </a:r>
                <a:r>
                  <a:rPr lang="en-US" sz="1400" i="1" dirty="0" err="1" smtClean="0">
                    <a:solidFill>
                      <a:schemeClr val="bg2"/>
                    </a:solidFill>
                  </a:rPr>
                  <a:t>is</a:t>
                </a:r>
                <a:r>
                  <a:rPr lang="en-US" sz="1400" i="1" dirty="0" smtClean="0">
                    <a:solidFill>
                      <a:schemeClr val="bg2"/>
                    </a:solidFill>
                  </a:rPr>
                  <a:t>(</a:t>
                </a:r>
                <a:r>
                  <a:rPr lang="en-US" sz="1400" i="1" dirty="0" smtClean="0">
                    <a:solidFill>
                      <a:srgbClr val="FF0000"/>
                    </a:solidFill>
                  </a:rPr>
                  <a:t>z</a:t>
                </a:r>
                <a:r>
                  <a:rPr lang="en-US" sz="1400" i="1" dirty="0" smtClean="0">
                    <a:solidFill>
                      <a:schemeClr val="bg2"/>
                    </a:solidFill>
                  </a:rPr>
                  <a:t>)</a:t>
                </a:r>
                <a:endParaRPr lang="en-US" sz="1400" i="1" dirty="0">
                  <a:solidFill>
                    <a:schemeClr val="bg2"/>
                  </a:solidFill>
                </a:endParaRPr>
              </a:p>
            </p:txBody>
          </p:sp>
        </p:grpSp>
      </p:grpSp>
    </p:spTree>
    <p:extLst>
      <p:ext uri="{BB962C8B-B14F-4D97-AF65-F5344CB8AC3E}">
        <p14:creationId xmlns:p14="http://schemas.microsoft.com/office/powerpoint/2010/main" val="38083496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6705600" cy="3429000"/>
          </a:xfrm>
        </p:spPr>
        <p:txBody>
          <a:bodyPr/>
          <a:lstStyle/>
          <a:p>
            <a:pPr marL="44450" indent="0">
              <a:buNone/>
            </a:pPr>
            <a:r>
              <a:rPr lang="en-US" sz="1400" dirty="0" smtClean="0"/>
              <a:t>Creation of FOM:</a:t>
            </a:r>
          </a:p>
          <a:p>
            <a:pPr marL="330200" indent="-285750"/>
            <a:r>
              <a:rPr lang="en-US" sz="1400" dirty="0" smtClean="0"/>
              <a:t>For each shadow casting primitive </a:t>
            </a:r>
          </a:p>
          <a:p>
            <a:pPr marL="365125" lvl="1" indent="0">
              <a:buClr>
                <a:srgbClr val="D84820"/>
              </a:buClr>
              <a:buNone/>
            </a:pPr>
            <a:r>
              <a:rPr lang="en-US" sz="1100" dirty="0" smtClean="0">
                <a:solidFill>
                  <a:srgbClr val="787972"/>
                </a:solidFill>
              </a:rPr>
              <a:t>  For each rasterized fragment, the </a:t>
            </a:r>
            <a:r>
              <a:rPr lang="en-US" sz="1100" dirty="0" err="1" smtClean="0">
                <a:solidFill>
                  <a:srgbClr val="787972"/>
                </a:solidFill>
              </a:rPr>
              <a:t>shader</a:t>
            </a:r>
            <a:r>
              <a:rPr lang="en-US" sz="1100" dirty="0" smtClean="0">
                <a:solidFill>
                  <a:srgbClr val="787972"/>
                </a:solidFill>
              </a:rPr>
              <a:t> writes:</a:t>
            </a:r>
            <a:br>
              <a:rPr lang="en-US" sz="1100" dirty="0" smtClean="0">
                <a:solidFill>
                  <a:srgbClr val="787972"/>
                </a:solidFill>
              </a:rPr>
            </a:br>
            <a:r>
              <a:rPr lang="en-US" sz="1100" dirty="0" smtClean="0">
                <a:solidFill>
                  <a:srgbClr val="787972"/>
                </a:solidFill>
              </a:rPr>
              <a:t> (using multiple textures)</a:t>
            </a:r>
            <a:endParaRPr lang="en-US" sz="1400" dirty="0" smtClean="0"/>
          </a:p>
          <a:p>
            <a:pPr marL="44450" indent="0">
              <a:buNone/>
            </a:pPr>
            <a:r>
              <a:rPr lang="en-US" sz="1400" dirty="0" smtClean="0"/>
              <a:t>Usage of FOM:</a:t>
            </a:r>
          </a:p>
          <a:p>
            <a:pPr marL="330200" lvl="0" indent="-285750">
              <a:buClr>
                <a:srgbClr val="D84820"/>
              </a:buClr>
            </a:pPr>
            <a:r>
              <a:rPr lang="en-US" sz="1400" dirty="0">
                <a:solidFill>
                  <a:srgbClr val="787972"/>
                </a:solidFill>
              </a:rPr>
              <a:t>For each shadow </a:t>
            </a:r>
            <a:r>
              <a:rPr lang="en-US" sz="1400" dirty="0" smtClean="0">
                <a:solidFill>
                  <a:srgbClr val="787972"/>
                </a:solidFill>
              </a:rPr>
              <a:t>receiving primitive:</a:t>
            </a:r>
            <a:endParaRPr lang="en-US" sz="1400" dirty="0">
              <a:solidFill>
                <a:srgbClr val="787972"/>
              </a:solidFill>
            </a:endParaRPr>
          </a:p>
          <a:p>
            <a:pPr marL="365125" lvl="1" indent="0">
              <a:buNone/>
            </a:pPr>
            <a:r>
              <a:rPr lang="en-US" sz="1100" dirty="0"/>
              <a:t>Visibility is looked up by</a:t>
            </a:r>
            <a:r>
              <a:rPr lang="en-US" sz="1100" dirty="0" smtClean="0"/>
              <a:t>:</a:t>
            </a:r>
          </a:p>
          <a:p>
            <a:pPr marL="44450" indent="0">
              <a:buNone/>
            </a:pPr>
            <a:endParaRPr lang="en-US" sz="1400" dirty="0" smtClean="0"/>
          </a:p>
          <a:p>
            <a:pPr marL="44450" indent="0">
              <a:buNone/>
            </a:pPr>
            <a:r>
              <a:rPr lang="en-US" sz="1400" dirty="0" smtClean="0"/>
              <a:t>Key feature: Sum is order independent:</a:t>
            </a:r>
          </a:p>
          <a:p>
            <a:pPr marL="650875" lvl="1" indent="-285750"/>
            <a:r>
              <a:rPr lang="en-US" sz="1100" dirty="0" smtClean="0"/>
              <a:t>No depth sorting at creation nor usage</a:t>
            </a:r>
          </a:p>
          <a:p>
            <a:pPr marL="44450" indent="0">
              <a:buNone/>
            </a:pPr>
            <a:r>
              <a:rPr lang="en-US" sz="1400" dirty="0" smtClean="0"/>
              <a:t>Ringing artifacts if using too few coefficients (7-15 reported)</a:t>
            </a:r>
            <a:endParaRPr lang="en-US" sz="1400" dirty="0"/>
          </a:p>
        </p:txBody>
      </p:sp>
      <p:sp>
        <p:nvSpPr>
          <p:cNvPr id="6"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Fourier Opacity Mapping</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763270910"/>
              </p:ext>
            </p:extLst>
          </p:nvPr>
        </p:nvGraphicFramePr>
        <p:xfrm>
          <a:off x="3867150" y="1054100"/>
          <a:ext cx="1663700" cy="241300"/>
        </p:xfrm>
        <a:graphic>
          <a:graphicData uri="http://schemas.openxmlformats.org/presentationml/2006/ole">
            <mc:AlternateContent xmlns:mc="http://schemas.openxmlformats.org/markup-compatibility/2006">
              <mc:Choice xmlns:v="urn:schemas-microsoft-com:vml" Requires="v">
                <p:oleObj spid="_x0000_s3294" name="Equation" r:id="rId4" imgW="1663700" imgH="241300" progId="Equation.3">
                  <p:embed/>
                </p:oleObj>
              </mc:Choice>
              <mc:Fallback>
                <p:oleObj name="Equation" r:id="rId4" imgW="1663700" imgH="241300" progId="Equation.3">
                  <p:embed/>
                  <p:pic>
                    <p:nvPicPr>
                      <p:cNvPr id="0" name=""/>
                      <p:cNvPicPr/>
                      <p:nvPr/>
                    </p:nvPicPr>
                    <p:blipFill>
                      <a:blip r:embed="rId5"/>
                      <a:stretch>
                        <a:fillRect/>
                      </a:stretch>
                    </p:blipFill>
                    <p:spPr>
                      <a:xfrm>
                        <a:off x="3867150" y="1054100"/>
                        <a:ext cx="1663700" cy="24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29988942"/>
              </p:ext>
            </p:extLst>
          </p:nvPr>
        </p:nvGraphicFramePr>
        <p:xfrm>
          <a:off x="3879850" y="1358900"/>
          <a:ext cx="1638300" cy="241300"/>
        </p:xfrm>
        <a:graphic>
          <a:graphicData uri="http://schemas.openxmlformats.org/presentationml/2006/ole">
            <mc:AlternateContent xmlns:mc="http://schemas.openxmlformats.org/markup-compatibility/2006">
              <mc:Choice xmlns:v="urn:schemas-microsoft-com:vml" Requires="v">
                <p:oleObj spid="_x0000_s3295" name="Equation" r:id="rId6" imgW="1638300" imgH="241300" progId="Equation.3">
                  <p:embed/>
                </p:oleObj>
              </mc:Choice>
              <mc:Fallback>
                <p:oleObj name="Equation" r:id="rId6" imgW="1638300" imgH="241300" progId="Equation.3">
                  <p:embed/>
                  <p:pic>
                    <p:nvPicPr>
                      <p:cNvPr id="0" name=""/>
                      <p:cNvPicPr/>
                      <p:nvPr/>
                    </p:nvPicPr>
                    <p:blipFill>
                      <a:blip r:embed="rId7"/>
                      <a:stretch>
                        <a:fillRect/>
                      </a:stretch>
                    </p:blipFill>
                    <p:spPr>
                      <a:xfrm>
                        <a:off x="3879850" y="1358900"/>
                        <a:ext cx="1638300" cy="241300"/>
                      </a:xfrm>
                      <a:prstGeom prst="rect">
                        <a:avLst/>
                      </a:prstGeom>
                    </p:spPr>
                  </p:pic>
                </p:oleObj>
              </mc:Fallback>
            </mc:AlternateContent>
          </a:graphicData>
        </a:graphic>
      </p:graphicFrame>
      <p:sp>
        <p:nvSpPr>
          <p:cNvPr id="9" name="Rectangle 8"/>
          <p:cNvSpPr/>
          <p:nvPr/>
        </p:nvSpPr>
        <p:spPr>
          <a:xfrm>
            <a:off x="5638800" y="990600"/>
            <a:ext cx="1676400" cy="769441"/>
          </a:xfrm>
          <a:prstGeom prst="rect">
            <a:avLst/>
          </a:prstGeom>
        </p:spPr>
        <p:txBody>
          <a:bodyPr wrap="square">
            <a:spAutoFit/>
          </a:bodyPr>
          <a:lstStyle/>
          <a:p>
            <a:r>
              <a:rPr lang="en-US" sz="1100" kern="0" dirty="0">
                <a:solidFill>
                  <a:srgbClr val="787972"/>
                </a:solidFill>
                <a:latin typeface="Arial"/>
                <a:ea typeface="ＭＳ Ｐゴシック" pitchFamily="-108" charset="-128"/>
                <a:cs typeface="ＭＳ Ｐゴシック" pitchFamily="-108" charset="-128"/>
              </a:rPr>
              <a:t>where:</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z </a:t>
            </a:r>
            <a:r>
              <a:rPr lang="en-US" sz="1100" kern="0" dirty="0">
                <a:solidFill>
                  <a:srgbClr val="787972"/>
                </a:solidFill>
                <a:latin typeface="Arial"/>
                <a:ea typeface="ＭＳ Ｐゴシック" pitchFamily="-108" charset="-128"/>
                <a:cs typeface="ＭＳ Ｐゴシック" pitchFamily="-108" charset="-128"/>
              </a:rPr>
              <a:t>is depth, </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k</a:t>
            </a:r>
            <a:r>
              <a:rPr lang="en-US" sz="1100" kern="0" dirty="0" smtClean="0">
                <a:solidFill>
                  <a:srgbClr val="787972"/>
                </a:solidFill>
                <a:latin typeface="Arial"/>
                <a:ea typeface="ＭＳ Ｐゴシック" pitchFamily="-108" charset="-128"/>
                <a:cs typeface="ＭＳ Ｐゴシック" pitchFamily="-108" charset="-128"/>
              </a:rPr>
              <a:t> </a:t>
            </a:r>
            <a:r>
              <a:rPr lang="en-US" sz="1100" kern="0" dirty="0">
                <a:solidFill>
                  <a:srgbClr val="787972"/>
                </a:solidFill>
                <a:latin typeface="Arial"/>
                <a:ea typeface="ＭＳ Ｐゴシック" pitchFamily="-108" charset="-128"/>
                <a:cs typeface="ＭＳ Ｐゴシック" pitchFamily="-108" charset="-128"/>
              </a:rPr>
              <a:t>is </a:t>
            </a:r>
            <a:r>
              <a:rPr lang="en-US" sz="1100" kern="0" dirty="0" smtClean="0">
                <a:solidFill>
                  <a:srgbClr val="787972"/>
                </a:solidFill>
                <a:latin typeface="Arial"/>
                <a:ea typeface="ＭＳ Ｐゴシック" pitchFamily="-108" charset="-128"/>
                <a:cs typeface="ＭＳ Ｐゴシック" pitchFamily="-108" charset="-128"/>
              </a:rPr>
              <a:t>#</a:t>
            </a:r>
            <a:r>
              <a:rPr lang="en-US" sz="1100" kern="0" dirty="0" err="1" smtClean="0">
                <a:solidFill>
                  <a:srgbClr val="787972"/>
                </a:solidFill>
                <a:latin typeface="Arial"/>
                <a:ea typeface="ＭＳ Ｐゴシック" pitchFamily="-108" charset="-128"/>
                <a:cs typeface="ＭＳ Ｐゴシック" pitchFamily="-108" charset="-128"/>
              </a:rPr>
              <a:t>used_coefficients</a:t>
            </a:r>
            <a:endParaRPr lang="en-US" sz="1100" kern="0" dirty="0" smtClean="0">
              <a:solidFill>
                <a:srgbClr val="787972"/>
              </a:solidFill>
              <a:latin typeface="Arial"/>
              <a:ea typeface="ＭＳ Ｐゴシック" pitchFamily="-108" charset="-128"/>
              <a:cs typeface="ＭＳ Ｐゴシック" pitchFamily="-108" charset="-128"/>
            </a:endParaRPr>
          </a:p>
          <a:p>
            <a:r>
              <a:rPr lang="en-US" sz="1100" kern="0" dirty="0">
                <a:solidFill>
                  <a:srgbClr val="787972"/>
                </a:solidFill>
                <a:latin typeface="Arial"/>
                <a:ea typeface="ＭＳ Ｐゴシック" pitchFamily="-108" charset="-128"/>
                <a:cs typeface="ＭＳ Ｐゴシック" pitchFamily="-108" charset="-128"/>
              </a:rPr>
              <a:t> </a:t>
            </a: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α</a:t>
            </a:r>
            <a:r>
              <a:rPr lang="en-US" sz="1100" kern="0" dirty="0" smtClean="0">
                <a:solidFill>
                  <a:srgbClr val="787972"/>
                </a:solidFill>
                <a:latin typeface="Arial"/>
                <a:ea typeface="ＭＳ Ｐゴシック" pitchFamily="-108" charset="-128"/>
                <a:cs typeface="ＭＳ Ｐゴシック" pitchFamily="-108" charset="-128"/>
              </a:rPr>
              <a:t> is transparency </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062961360"/>
              </p:ext>
            </p:extLst>
          </p:nvPr>
        </p:nvGraphicFramePr>
        <p:xfrm>
          <a:off x="2286000" y="2286000"/>
          <a:ext cx="3492500" cy="457200"/>
        </p:xfrm>
        <a:graphic>
          <a:graphicData uri="http://schemas.openxmlformats.org/presentationml/2006/ole">
            <mc:AlternateContent xmlns:mc="http://schemas.openxmlformats.org/markup-compatibility/2006">
              <mc:Choice xmlns:v="urn:schemas-microsoft-com:vml" Requires="v">
                <p:oleObj spid="_x0000_s3296" name="Equation" r:id="rId8" imgW="3492500" imgH="457200" progId="Equation.3">
                  <p:embed/>
                </p:oleObj>
              </mc:Choice>
              <mc:Fallback>
                <p:oleObj name="Equation" r:id="rId8" imgW="3492500" imgH="457200" progId="Equation.3">
                  <p:embed/>
                  <p:pic>
                    <p:nvPicPr>
                      <p:cNvPr id="0" name=""/>
                      <p:cNvPicPr/>
                      <p:nvPr/>
                    </p:nvPicPr>
                    <p:blipFill>
                      <a:blip r:embed="rId9"/>
                      <a:stretch>
                        <a:fillRect/>
                      </a:stretch>
                    </p:blipFill>
                    <p:spPr>
                      <a:xfrm>
                        <a:off x="2286000" y="2286000"/>
                        <a:ext cx="3492500" cy="457200"/>
                      </a:xfrm>
                      <a:prstGeom prst="rect">
                        <a:avLst/>
                      </a:prstGeom>
                    </p:spPr>
                  </p:pic>
                </p:oleObj>
              </mc:Fallback>
            </mc:AlternateContent>
          </a:graphicData>
        </a:graphic>
      </p:graphicFrame>
      <p:pic>
        <p:nvPicPr>
          <p:cNvPr id="3" name="Picture 2"/>
          <p:cNvPicPr>
            <a:picLocks noChangeAspect="1"/>
          </p:cNvPicPr>
          <p:nvPr/>
        </p:nvPicPr>
        <p:blipFill>
          <a:blip r:embed="rId10"/>
          <a:stretch>
            <a:fillRect/>
          </a:stretch>
        </p:blipFill>
        <p:spPr>
          <a:xfrm>
            <a:off x="355600" y="0"/>
            <a:ext cx="6583680" cy="4114800"/>
          </a:xfrm>
          <a:prstGeom prst="rect">
            <a:avLst/>
          </a:prstGeom>
        </p:spPr>
      </p:pic>
    </p:spTree>
    <p:extLst>
      <p:ext uri="{BB962C8B-B14F-4D97-AF65-F5344CB8AC3E}">
        <p14:creationId xmlns:p14="http://schemas.microsoft.com/office/powerpoint/2010/main" val="4901618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359860"/>
            <a:ext cx="7315200" cy="2754940"/>
          </a:xfrm>
          <a:prstGeom prst="rect">
            <a:avLst/>
          </a:prstGeom>
        </p:spPr>
      </p:pic>
      <p:pic>
        <p:nvPicPr>
          <p:cNvPr id="5" name="Picture 4"/>
          <p:cNvPicPr>
            <a:picLocks noChangeAspect="1"/>
          </p:cNvPicPr>
          <p:nvPr/>
        </p:nvPicPr>
        <p:blipFill>
          <a:blip r:embed="rId4"/>
          <a:stretch>
            <a:fillRect/>
          </a:stretch>
        </p:blipFill>
        <p:spPr>
          <a:xfrm>
            <a:off x="5176852" y="584199"/>
            <a:ext cx="2138347" cy="1371600"/>
          </a:xfrm>
          <a:prstGeom prst="rect">
            <a:avLst/>
          </a:prstGeom>
        </p:spPr>
      </p:pic>
      <p:sp>
        <p:nvSpPr>
          <p:cNvPr id="2" name="Content Placeholder 1"/>
          <p:cNvSpPr>
            <a:spLocks noGrp="1"/>
          </p:cNvSpPr>
          <p:nvPr>
            <p:ph idx="1"/>
          </p:nvPr>
        </p:nvSpPr>
        <p:spPr/>
        <p:txBody>
          <a:bodyPr/>
          <a:lstStyle/>
          <a:p>
            <a:r>
              <a:rPr lang="en-US" dirty="0" smtClean="0"/>
              <a:t>Particle Shadow Mapping</a:t>
            </a:r>
          </a:p>
          <a:p>
            <a:pPr lvl="1"/>
            <a:r>
              <a:rPr lang="en-US" dirty="0" smtClean="0"/>
              <a:t>by Jansen and </a:t>
            </a:r>
            <a:r>
              <a:rPr lang="en-US" dirty="0" err="1" smtClean="0"/>
              <a:t>Bavoil</a:t>
            </a:r>
            <a:r>
              <a:rPr lang="en-US" dirty="0" smtClean="0"/>
              <a:t>, GDC March 2013</a:t>
            </a:r>
          </a:p>
          <a:p>
            <a:pPr lvl="2"/>
            <a:r>
              <a:rPr lang="en-US" dirty="0" smtClean="0"/>
              <a:t>Using </a:t>
            </a:r>
            <a:r>
              <a:rPr lang="en-US" dirty="0" err="1"/>
              <a:t>SV_RenderTargetArrayIndex</a:t>
            </a:r>
            <a:endParaRPr lang="en-US" dirty="0"/>
          </a:p>
        </p:txBody>
      </p:sp>
      <p:sp>
        <p:nvSpPr>
          <p:cNvPr id="4"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Particle Shadow Mapping</a:t>
            </a:r>
            <a:endParaRPr lang="en-US" dirty="0"/>
          </a:p>
        </p:txBody>
      </p:sp>
      <p:grpSp>
        <p:nvGrpSpPr>
          <p:cNvPr id="113" name="Group 112"/>
          <p:cNvGrpSpPr/>
          <p:nvPr/>
        </p:nvGrpSpPr>
        <p:grpSpPr>
          <a:xfrm>
            <a:off x="533400" y="1676400"/>
            <a:ext cx="1981200" cy="2088569"/>
            <a:chOff x="533400" y="1676400"/>
            <a:chExt cx="1981200" cy="2088569"/>
          </a:xfrm>
        </p:grpSpPr>
        <p:sp>
          <p:nvSpPr>
            <p:cNvPr id="29" name="Trapezoid 28"/>
            <p:cNvSpPr/>
            <p:nvPr/>
          </p:nvSpPr>
          <p:spPr>
            <a:xfrm rot="18879477">
              <a:off x="571739" y="1972525"/>
              <a:ext cx="1894355" cy="1690533"/>
            </a:xfrm>
            <a:prstGeom prst="trapezoid">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rapezoid 29"/>
            <p:cNvSpPr/>
            <p:nvPr/>
          </p:nvSpPr>
          <p:spPr>
            <a:xfrm rot="18879477">
              <a:off x="1570396" y="1824036"/>
              <a:ext cx="198207" cy="1689389"/>
            </a:xfrm>
            <a:prstGeom prst="trapezoid">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Sun 30"/>
            <p:cNvSpPr/>
            <p:nvPr/>
          </p:nvSpPr>
          <p:spPr>
            <a:xfrm>
              <a:off x="533400" y="1780837"/>
              <a:ext cx="360519" cy="315617"/>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rapezoid 36"/>
            <p:cNvSpPr/>
            <p:nvPr/>
          </p:nvSpPr>
          <p:spPr>
            <a:xfrm rot="18879477">
              <a:off x="1570802" y="1824037"/>
              <a:ext cx="198208" cy="1689389"/>
            </a:xfrm>
            <a:prstGeom prst="trapezoid">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44"/>
            <p:cNvGrpSpPr/>
            <p:nvPr/>
          </p:nvGrpSpPr>
          <p:grpSpPr>
            <a:xfrm>
              <a:off x="624922" y="1676400"/>
              <a:ext cx="577484" cy="1052611"/>
              <a:chOff x="1511855" y="2504850"/>
              <a:chExt cx="796274" cy="1436646"/>
            </a:xfrm>
          </p:grpSpPr>
          <p:sp>
            <p:nvSpPr>
              <p:cNvPr id="45" name="Rectangle 44"/>
              <p:cNvSpPr/>
              <p:nvPr/>
            </p:nvSpPr>
            <p:spPr>
              <a:xfrm rot="18885324">
                <a:off x="1182144" y="3194569"/>
                <a:ext cx="1436646" cy="57208"/>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3"/>
              <p:cNvGrpSpPr/>
              <p:nvPr/>
            </p:nvGrpSpPr>
            <p:grpSpPr>
              <a:xfrm>
                <a:off x="1511855" y="2812508"/>
                <a:ext cx="796274" cy="799105"/>
                <a:chOff x="1511855" y="2812508"/>
                <a:chExt cx="796274" cy="799105"/>
              </a:xfrm>
            </p:grpSpPr>
            <p:cxnSp>
              <p:nvCxnSpPr>
                <p:cNvPr id="47" name="Straight Connector 46"/>
                <p:cNvCxnSpPr>
                  <a:stCxn id="45" idx="0"/>
                  <a:endCxn id="45" idx="2"/>
                </p:cNvCxnSpPr>
                <p:nvPr/>
              </p:nvCxnSpPr>
              <p:spPr>
                <a:xfrm rot="10800000" flipH="1" flipV="1">
                  <a:off x="1880155" y="3203033"/>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flipV="1">
                  <a:off x="2138688" y="2944360"/>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H="1" flipV="1">
                  <a:off x="1631950" y="3446928"/>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H="1" flipV="1">
                  <a:off x="1511855" y="3571333"/>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flipH="1" flipV="1">
                  <a:off x="1756330" y="3326858"/>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flipH="1" flipV="1">
                  <a:off x="2026205" y="3056983"/>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flipH="1" flipV="1">
                  <a:off x="2267505" y="2812508"/>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0" name="Group 49"/>
            <p:cNvGrpSpPr/>
            <p:nvPr/>
          </p:nvGrpSpPr>
          <p:grpSpPr>
            <a:xfrm>
              <a:off x="1061199" y="2026764"/>
              <a:ext cx="104538" cy="178634"/>
              <a:chOff x="2113417" y="2983036"/>
              <a:chExt cx="144144" cy="243808"/>
            </a:xfrm>
          </p:grpSpPr>
          <p:sp>
            <p:nvSpPr>
              <p:cNvPr id="41" name="Rectangle 40"/>
              <p:cNvSpPr/>
              <p:nvPr/>
            </p:nvSpPr>
            <p:spPr>
              <a:xfrm rot="18839161">
                <a:off x="2063585" y="3032868"/>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18839161">
                <a:off x="2095335" y="3064618"/>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rot="18839161">
                <a:off x="2127085" y="3099543"/>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rot="18839161">
                <a:off x="2162010" y="3131293"/>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Cloud 57"/>
            <p:cNvSpPr/>
            <p:nvPr/>
          </p:nvSpPr>
          <p:spPr>
            <a:xfrm>
              <a:off x="838200" y="2286000"/>
              <a:ext cx="1295400" cy="914400"/>
            </a:xfrm>
            <a:prstGeom prst="cloud">
              <a:avLst/>
            </a:prstGeom>
            <a:gradFill flip="none" rotWithShape="1">
              <a:gsLst>
                <a:gs pos="0">
                  <a:schemeClr val="accent1">
                    <a:tint val="100000"/>
                    <a:shade val="100000"/>
                    <a:satMod val="130000"/>
                    <a:alpha val="60000"/>
                  </a:schemeClr>
                </a:gs>
                <a:gs pos="100000">
                  <a:schemeClr val="accent1">
                    <a:tint val="50000"/>
                    <a:shade val="100000"/>
                    <a:satMod val="350000"/>
                    <a:alpha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1717600" y="2693135"/>
            <a:ext cx="304800" cy="304800"/>
            <a:chOff x="4072467" y="719666"/>
            <a:chExt cx="304800" cy="304800"/>
          </a:xfrm>
          <a:scene3d>
            <a:camera prst="perspectiveFront" fov="7200000">
              <a:rot lat="0" lon="3900000" rev="19199999"/>
            </a:camera>
            <a:lightRig rig="threePt" dir="t"/>
          </a:scene3d>
        </p:grpSpPr>
        <p:sp>
          <p:nvSpPr>
            <p:cNvPr id="66" name="Oval 65"/>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72" name="Group 71"/>
          <p:cNvGrpSpPr/>
          <p:nvPr/>
        </p:nvGrpSpPr>
        <p:grpSpPr>
          <a:xfrm>
            <a:off x="1415132" y="2401000"/>
            <a:ext cx="304800" cy="304800"/>
            <a:chOff x="4072467" y="719666"/>
            <a:chExt cx="304800" cy="304800"/>
          </a:xfrm>
          <a:scene3d>
            <a:camera prst="perspectiveFront" fov="7200000">
              <a:rot lat="0" lon="3900000" rev="19199999"/>
            </a:camera>
            <a:lightRig rig="threePt" dir="t"/>
          </a:scene3d>
        </p:grpSpPr>
        <p:sp>
          <p:nvSpPr>
            <p:cNvPr id="73" name="Oval 72"/>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75" name="Group 74"/>
          <p:cNvGrpSpPr/>
          <p:nvPr/>
        </p:nvGrpSpPr>
        <p:grpSpPr>
          <a:xfrm>
            <a:off x="1531332" y="2574600"/>
            <a:ext cx="304800" cy="304800"/>
            <a:chOff x="4072467" y="719666"/>
            <a:chExt cx="304800" cy="304800"/>
          </a:xfrm>
          <a:scene3d>
            <a:camera prst="perspectiveFront" fov="7200000">
              <a:rot lat="0" lon="3900000" rev="19199999"/>
            </a:camera>
            <a:lightRig rig="threePt" dir="t"/>
          </a:scene3d>
        </p:grpSpPr>
        <p:sp>
          <p:nvSpPr>
            <p:cNvPr id="76" name="Oval 75"/>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11" name="Group 110"/>
          <p:cNvGrpSpPr/>
          <p:nvPr/>
        </p:nvGrpSpPr>
        <p:grpSpPr>
          <a:xfrm>
            <a:off x="3352800" y="2133600"/>
            <a:ext cx="2514600" cy="1752600"/>
            <a:chOff x="2971800" y="1828800"/>
            <a:chExt cx="2514600" cy="1752600"/>
          </a:xfrm>
        </p:grpSpPr>
        <p:grpSp>
          <p:nvGrpSpPr>
            <p:cNvPr id="7" name="Group 29"/>
            <p:cNvGrpSpPr/>
            <p:nvPr/>
          </p:nvGrpSpPr>
          <p:grpSpPr>
            <a:xfrm>
              <a:off x="2971800" y="1828800"/>
              <a:ext cx="2514600" cy="1752600"/>
              <a:chOff x="-770152" y="2502328"/>
              <a:chExt cx="7607815" cy="4965699"/>
            </a:xfrm>
          </p:grpSpPr>
          <p:sp>
            <p:nvSpPr>
              <p:cNvPr id="8" name="Rectangle 7"/>
              <p:cNvSpPr/>
              <p:nvPr/>
            </p:nvSpPr>
            <p:spPr>
              <a:xfrm>
                <a:off x="-770152" y="2552291"/>
                <a:ext cx="7607815" cy="4915736"/>
              </a:xfrm>
              <a:prstGeom prst="rect">
                <a:avLst/>
              </a:prstGeom>
              <a:solidFill>
                <a:schemeClr val="bg1"/>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rot="5400000" flipH="1" flipV="1">
                <a:off x="-762785" y="4368066"/>
                <a:ext cx="3101324" cy="11645"/>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82057" y="5924551"/>
                <a:ext cx="3427993" cy="2"/>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983271" y="5583917"/>
                <a:ext cx="527997" cy="246222"/>
              </a:xfrm>
              <a:prstGeom prst="rect">
                <a:avLst/>
              </a:prstGeom>
              <a:noFill/>
            </p:spPr>
            <p:txBody>
              <a:bodyPr wrap="none" rtlCol="0">
                <a:spAutoFit/>
              </a:bodyPr>
              <a:lstStyle/>
              <a:p>
                <a:r>
                  <a:rPr lang="en-US" sz="1000" b="1" i="1" dirty="0" smtClean="0"/>
                  <a:t>depth</a:t>
                </a:r>
                <a:endParaRPr lang="en-US" sz="1000" b="1" i="1" dirty="0"/>
              </a:p>
            </p:txBody>
          </p:sp>
          <p:sp>
            <p:nvSpPr>
              <p:cNvPr id="12" name="TextBox 11"/>
              <p:cNvSpPr txBox="1"/>
              <p:nvPr/>
            </p:nvSpPr>
            <p:spPr>
              <a:xfrm rot="16200000">
                <a:off x="-453218" y="3107553"/>
                <a:ext cx="1908822" cy="698372"/>
              </a:xfrm>
              <a:prstGeom prst="rect">
                <a:avLst/>
              </a:prstGeom>
              <a:noFill/>
            </p:spPr>
            <p:txBody>
              <a:bodyPr wrap="none" rtlCol="0">
                <a:spAutoFit/>
              </a:bodyPr>
              <a:lstStyle/>
              <a:p>
                <a:r>
                  <a:rPr lang="en-US" sz="900" b="1" i="1" dirty="0" smtClean="0"/>
                  <a:t>visibility</a:t>
                </a:r>
                <a:endParaRPr lang="en-US" sz="1000" b="1" i="1" dirty="0"/>
              </a:p>
            </p:txBody>
          </p:sp>
        </p:grpSp>
        <p:grpSp>
          <p:nvGrpSpPr>
            <p:cNvPr id="110" name="Group 109"/>
            <p:cNvGrpSpPr/>
            <p:nvPr/>
          </p:nvGrpSpPr>
          <p:grpSpPr>
            <a:xfrm>
              <a:off x="3429000" y="3048000"/>
              <a:ext cx="1371600" cy="398621"/>
              <a:chOff x="3429000" y="3048000"/>
              <a:chExt cx="1371600" cy="398621"/>
            </a:xfrm>
          </p:grpSpPr>
          <p:cxnSp>
            <p:nvCxnSpPr>
              <p:cNvPr id="79" name="Straight Connector 78"/>
              <p:cNvCxnSpPr/>
              <p:nvPr/>
            </p:nvCxnSpPr>
            <p:spPr>
              <a:xfrm>
                <a:off x="3505200" y="3048000"/>
                <a:ext cx="0" cy="172052"/>
              </a:xfrm>
              <a:prstGeom prst="line">
                <a:avLst/>
              </a:prstGeom>
              <a:ln w="12700" cmpd="sng">
                <a:solidFill>
                  <a:srgbClr val="131313"/>
                </a:solidFill>
              </a:ln>
              <a:effectLst/>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a:off x="3752850" y="3048000"/>
                <a:ext cx="0" cy="172052"/>
              </a:xfrm>
              <a:prstGeom prst="line">
                <a:avLst/>
              </a:prstGeom>
              <a:ln w="12700" cmpd="sng">
                <a:solidFill>
                  <a:srgbClr val="131313"/>
                </a:solidFill>
              </a:ln>
              <a:effectLst/>
            </p:spPr>
            <p:style>
              <a:lnRef idx="2">
                <a:schemeClr val="dk1"/>
              </a:lnRef>
              <a:fillRef idx="0">
                <a:schemeClr val="dk1"/>
              </a:fillRef>
              <a:effectRef idx="1">
                <a:schemeClr val="dk1"/>
              </a:effectRef>
              <a:fontRef idx="minor">
                <a:schemeClr val="tx1"/>
              </a:fontRef>
            </p:style>
          </p:cxnSp>
          <p:cxnSp>
            <p:nvCxnSpPr>
              <p:cNvPr id="81" name="Straight Connector 80"/>
              <p:cNvCxnSpPr/>
              <p:nvPr/>
            </p:nvCxnSpPr>
            <p:spPr>
              <a:xfrm>
                <a:off x="4000500" y="3048000"/>
                <a:ext cx="0" cy="172052"/>
              </a:xfrm>
              <a:prstGeom prst="line">
                <a:avLst/>
              </a:prstGeom>
              <a:ln w="12700" cmpd="sng">
                <a:solidFill>
                  <a:srgbClr val="131313"/>
                </a:solidFill>
              </a:ln>
              <a:effectLst/>
            </p:spPr>
            <p:style>
              <a:lnRef idx="2">
                <a:schemeClr val="dk1"/>
              </a:lnRef>
              <a:fillRef idx="0">
                <a:schemeClr val="dk1"/>
              </a:fillRef>
              <a:effectRef idx="1">
                <a:schemeClr val="dk1"/>
              </a:effectRef>
              <a:fontRef idx="minor">
                <a:schemeClr val="tx1"/>
              </a:fontRef>
            </p:style>
          </p:cxnSp>
          <p:cxnSp>
            <p:nvCxnSpPr>
              <p:cNvPr id="82" name="Straight Connector 81"/>
              <p:cNvCxnSpPr/>
              <p:nvPr/>
            </p:nvCxnSpPr>
            <p:spPr>
              <a:xfrm>
                <a:off x="4248150" y="3048000"/>
                <a:ext cx="0" cy="172052"/>
              </a:xfrm>
              <a:prstGeom prst="line">
                <a:avLst/>
              </a:prstGeom>
              <a:ln w="12700" cmpd="sng">
                <a:solidFill>
                  <a:srgbClr val="131313"/>
                </a:solidFill>
              </a:ln>
              <a:effectLst/>
            </p:spPr>
            <p:style>
              <a:lnRef idx="2">
                <a:schemeClr val="dk1"/>
              </a:lnRef>
              <a:fillRef idx="0">
                <a:schemeClr val="dk1"/>
              </a:fillRef>
              <a:effectRef idx="1">
                <a:schemeClr val="dk1"/>
              </a:effectRef>
              <a:fontRef idx="minor">
                <a:schemeClr val="tx1"/>
              </a:fontRef>
            </p:style>
          </p:cxnSp>
          <p:cxnSp>
            <p:nvCxnSpPr>
              <p:cNvPr id="83" name="Straight Connector 82"/>
              <p:cNvCxnSpPr/>
              <p:nvPr/>
            </p:nvCxnSpPr>
            <p:spPr>
              <a:xfrm>
                <a:off x="4495800" y="3048000"/>
                <a:ext cx="0" cy="172052"/>
              </a:xfrm>
              <a:prstGeom prst="line">
                <a:avLst/>
              </a:prstGeom>
              <a:ln w="12700" cmpd="sng">
                <a:solidFill>
                  <a:srgbClr val="131313"/>
                </a:solidFill>
              </a:ln>
              <a:effectLst/>
            </p:spPr>
            <p:style>
              <a:lnRef idx="2">
                <a:schemeClr val="dk1"/>
              </a:lnRef>
              <a:fillRef idx="0">
                <a:schemeClr val="dk1"/>
              </a:fillRef>
              <a:effectRef idx="1">
                <a:schemeClr val="dk1"/>
              </a:effectRef>
              <a:fontRef idx="minor">
                <a:schemeClr val="tx1"/>
              </a:fontRef>
            </p:style>
          </p:cxnSp>
          <p:sp>
            <p:nvSpPr>
              <p:cNvPr id="89" name="TextBox 88"/>
              <p:cNvSpPr txBox="1"/>
              <p:nvPr/>
            </p:nvSpPr>
            <p:spPr>
              <a:xfrm>
                <a:off x="3505200" y="3048000"/>
                <a:ext cx="304800" cy="246221"/>
              </a:xfrm>
              <a:prstGeom prst="rect">
                <a:avLst/>
              </a:prstGeom>
              <a:noFill/>
            </p:spPr>
            <p:txBody>
              <a:bodyPr wrap="square" rtlCol="0">
                <a:spAutoFit/>
              </a:bodyPr>
              <a:lstStyle/>
              <a:p>
                <a:r>
                  <a:rPr lang="en-US" sz="1000" dirty="0" smtClean="0"/>
                  <a:t>1</a:t>
                </a:r>
                <a:endParaRPr lang="en-US" sz="500" dirty="0"/>
              </a:p>
            </p:txBody>
          </p:sp>
          <p:sp>
            <p:nvSpPr>
              <p:cNvPr id="90" name="TextBox 89"/>
              <p:cNvSpPr txBox="1"/>
              <p:nvPr/>
            </p:nvSpPr>
            <p:spPr>
              <a:xfrm>
                <a:off x="3759200" y="3048000"/>
                <a:ext cx="304800" cy="246221"/>
              </a:xfrm>
              <a:prstGeom prst="rect">
                <a:avLst/>
              </a:prstGeom>
              <a:noFill/>
            </p:spPr>
            <p:txBody>
              <a:bodyPr wrap="square" rtlCol="0">
                <a:spAutoFit/>
              </a:bodyPr>
              <a:lstStyle/>
              <a:p>
                <a:r>
                  <a:rPr lang="en-US" sz="1000" dirty="0" smtClean="0"/>
                  <a:t>2</a:t>
                </a:r>
                <a:endParaRPr lang="en-US" sz="500" dirty="0"/>
              </a:p>
            </p:txBody>
          </p:sp>
          <p:sp>
            <p:nvSpPr>
              <p:cNvPr id="91" name="TextBox 90"/>
              <p:cNvSpPr txBox="1"/>
              <p:nvPr/>
            </p:nvSpPr>
            <p:spPr>
              <a:xfrm>
                <a:off x="4013200" y="3048000"/>
                <a:ext cx="304800" cy="246221"/>
              </a:xfrm>
              <a:prstGeom prst="rect">
                <a:avLst/>
              </a:prstGeom>
              <a:noFill/>
            </p:spPr>
            <p:txBody>
              <a:bodyPr wrap="square" rtlCol="0">
                <a:spAutoFit/>
              </a:bodyPr>
              <a:lstStyle/>
              <a:p>
                <a:r>
                  <a:rPr lang="en-US" sz="1000" dirty="0" smtClean="0"/>
                  <a:t>3</a:t>
                </a:r>
                <a:endParaRPr lang="en-US" sz="500" dirty="0"/>
              </a:p>
            </p:txBody>
          </p:sp>
          <p:sp>
            <p:nvSpPr>
              <p:cNvPr id="92" name="TextBox 91"/>
              <p:cNvSpPr txBox="1"/>
              <p:nvPr/>
            </p:nvSpPr>
            <p:spPr>
              <a:xfrm>
                <a:off x="4267200" y="3048000"/>
                <a:ext cx="228600" cy="246221"/>
              </a:xfrm>
              <a:prstGeom prst="rect">
                <a:avLst/>
              </a:prstGeom>
              <a:noFill/>
            </p:spPr>
            <p:txBody>
              <a:bodyPr wrap="square" rtlCol="0">
                <a:spAutoFit/>
              </a:bodyPr>
              <a:lstStyle/>
              <a:p>
                <a:r>
                  <a:rPr lang="en-US" sz="1000" dirty="0" smtClean="0"/>
                  <a:t>4</a:t>
                </a:r>
                <a:endParaRPr lang="en-US" sz="500" dirty="0"/>
              </a:p>
            </p:txBody>
          </p:sp>
          <p:sp>
            <p:nvSpPr>
              <p:cNvPr id="93" name="TextBox 92"/>
              <p:cNvSpPr txBox="1"/>
              <p:nvPr/>
            </p:nvSpPr>
            <p:spPr>
              <a:xfrm>
                <a:off x="3429000" y="3200400"/>
                <a:ext cx="1371600" cy="246221"/>
              </a:xfrm>
              <a:prstGeom prst="rect">
                <a:avLst/>
              </a:prstGeom>
              <a:noFill/>
            </p:spPr>
            <p:txBody>
              <a:bodyPr wrap="square" rtlCol="0">
                <a:spAutoFit/>
              </a:bodyPr>
              <a:lstStyle/>
              <a:p>
                <a:r>
                  <a:rPr lang="en-US" sz="1000" dirty="0" smtClean="0"/>
                  <a:t>Render target layer</a:t>
                </a:r>
                <a:endParaRPr lang="en-US" sz="500" dirty="0"/>
              </a:p>
            </p:txBody>
          </p:sp>
        </p:grpSp>
      </p:grpSp>
      <p:grpSp>
        <p:nvGrpSpPr>
          <p:cNvPr id="98" name="Group 97"/>
          <p:cNvGrpSpPr/>
          <p:nvPr/>
        </p:nvGrpSpPr>
        <p:grpSpPr>
          <a:xfrm>
            <a:off x="4600868" y="2785600"/>
            <a:ext cx="304800" cy="304800"/>
            <a:chOff x="4072467" y="719666"/>
            <a:chExt cx="304800" cy="304800"/>
          </a:xfrm>
          <a:scene3d>
            <a:camera prst="perspectiveFront" fov="7200000">
              <a:rot lat="0" lon="3900000" rev="0"/>
            </a:camera>
            <a:lightRig rig="threePt" dir="t"/>
          </a:scene3d>
        </p:grpSpPr>
        <p:sp>
          <p:nvSpPr>
            <p:cNvPr id="99" name="Oval 98"/>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01" name="Group 100"/>
          <p:cNvGrpSpPr/>
          <p:nvPr/>
        </p:nvGrpSpPr>
        <p:grpSpPr>
          <a:xfrm>
            <a:off x="4330628" y="2729940"/>
            <a:ext cx="304800" cy="304800"/>
            <a:chOff x="4072467" y="719666"/>
            <a:chExt cx="304800" cy="304800"/>
          </a:xfrm>
          <a:scene3d>
            <a:camera prst="perspectiveFront" fov="7200000">
              <a:rot lat="0" lon="3900000" rev="0"/>
            </a:camera>
            <a:lightRig rig="threePt" dir="t"/>
          </a:scene3d>
        </p:grpSpPr>
        <p:sp>
          <p:nvSpPr>
            <p:cNvPr id="102" name="Oval 101"/>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04" name="Group 103"/>
          <p:cNvGrpSpPr/>
          <p:nvPr/>
        </p:nvGrpSpPr>
        <p:grpSpPr>
          <a:xfrm>
            <a:off x="4102028" y="2785600"/>
            <a:ext cx="304800" cy="304800"/>
            <a:chOff x="4072467" y="719666"/>
            <a:chExt cx="304800" cy="304800"/>
          </a:xfrm>
          <a:scene3d>
            <a:camera prst="perspectiveFront" fov="7200000">
              <a:rot lat="0" lon="3900000" rev="0"/>
            </a:camera>
            <a:lightRig rig="threePt" dir="t"/>
          </a:scene3d>
        </p:grpSpPr>
        <p:sp>
          <p:nvSpPr>
            <p:cNvPr id="105" name="Oval 104"/>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12" name="Freeform 111"/>
          <p:cNvSpPr/>
          <p:nvPr/>
        </p:nvSpPr>
        <p:spPr>
          <a:xfrm>
            <a:off x="3881559" y="2443400"/>
            <a:ext cx="1117641" cy="857250"/>
          </a:xfrm>
          <a:custGeom>
            <a:avLst/>
            <a:gdLst>
              <a:gd name="connsiteX0" fmla="*/ 0 w 3381375"/>
              <a:gd name="connsiteY0" fmla="*/ 0 h 2428875"/>
              <a:gd name="connsiteX1" fmla="*/ 42863 w 3381375"/>
              <a:gd name="connsiteY1" fmla="*/ 781050 h 2428875"/>
              <a:gd name="connsiteX2" fmla="*/ 90488 w 3381375"/>
              <a:gd name="connsiteY2" fmla="*/ 1304925 h 2428875"/>
              <a:gd name="connsiteX3" fmla="*/ 219075 w 3381375"/>
              <a:gd name="connsiteY3" fmla="*/ 1662113 h 2428875"/>
              <a:gd name="connsiteX4" fmla="*/ 438150 w 3381375"/>
              <a:gd name="connsiteY4" fmla="*/ 1890713 h 2428875"/>
              <a:gd name="connsiteX5" fmla="*/ 900113 w 3381375"/>
              <a:gd name="connsiteY5" fmla="*/ 2038350 h 2428875"/>
              <a:gd name="connsiteX6" fmla="*/ 942975 w 3381375"/>
              <a:gd name="connsiteY6" fmla="*/ 2157413 h 2428875"/>
              <a:gd name="connsiteX7" fmla="*/ 1033463 w 3381375"/>
              <a:gd name="connsiteY7" fmla="*/ 2224088 h 2428875"/>
              <a:gd name="connsiteX8" fmla="*/ 1138238 w 3381375"/>
              <a:gd name="connsiteY8" fmla="*/ 2276475 h 2428875"/>
              <a:gd name="connsiteX9" fmla="*/ 1419225 w 3381375"/>
              <a:gd name="connsiteY9" fmla="*/ 2309813 h 2428875"/>
              <a:gd name="connsiteX10" fmla="*/ 1909763 w 3381375"/>
              <a:gd name="connsiteY10" fmla="*/ 2343150 h 2428875"/>
              <a:gd name="connsiteX11" fmla="*/ 2738438 w 3381375"/>
              <a:gd name="connsiteY11" fmla="*/ 2362200 h 2428875"/>
              <a:gd name="connsiteX12" fmla="*/ 2786063 w 3381375"/>
              <a:gd name="connsiteY12" fmla="*/ 2395538 h 2428875"/>
              <a:gd name="connsiteX13" fmla="*/ 2843213 w 3381375"/>
              <a:gd name="connsiteY13" fmla="*/ 2428875 h 2428875"/>
              <a:gd name="connsiteX14" fmla="*/ 3381375 w 3381375"/>
              <a:gd name="connsiteY14" fmla="*/ 2424113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1375" h="2428875">
                <a:moveTo>
                  <a:pt x="0" y="0"/>
                </a:moveTo>
                <a:lnTo>
                  <a:pt x="42863" y="781050"/>
                </a:lnTo>
                <a:lnTo>
                  <a:pt x="90488" y="1304925"/>
                </a:lnTo>
                <a:lnTo>
                  <a:pt x="219075" y="1662113"/>
                </a:lnTo>
                <a:lnTo>
                  <a:pt x="438150" y="1890713"/>
                </a:lnTo>
                <a:lnTo>
                  <a:pt x="900113" y="2038350"/>
                </a:lnTo>
                <a:lnTo>
                  <a:pt x="942975" y="2157413"/>
                </a:lnTo>
                <a:lnTo>
                  <a:pt x="1033463" y="2224088"/>
                </a:lnTo>
                <a:lnTo>
                  <a:pt x="1138238" y="2276475"/>
                </a:lnTo>
                <a:lnTo>
                  <a:pt x="1419225" y="2309813"/>
                </a:lnTo>
                <a:lnTo>
                  <a:pt x="1909763" y="2343150"/>
                </a:lnTo>
                <a:lnTo>
                  <a:pt x="2738438" y="2362200"/>
                </a:lnTo>
                <a:lnTo>
                  <a:pt x="2786063" y="2395538"/>
                </a:lnTo>
                <a:lnTo>
                  <a:pt x="2843213" y="2428875"/>
                </a:lnTo>
                <a:lnTo>
                  <a:pt x="3381375" y="242411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4" name="Group 113"/>
          <p:cNvGrpSpPr/>
          <p:nvPr/>
        </p:nvGrpSpPr>
        <p:grpSpPr>
          <a:xfrm>
            <a:off x="1280400" y="2271000"/>
            <a:ext cx="304800" cy="304800"/>
            <a:chOff x="4072467" y="719666"/>
            <a:chExt cx="304800" cy="304800"/>
          </a:xfrm>
          <a:scene3d>
            <a:camera prst="perspectiveFront" fov="7200000">
              <a:rot lat="0" lon="3900000" rev="19199999"/>
            </a:camera>
            <a:lightRig rig="threePt" dir="t"/>
          </a:scene3d>
        </p:grpSpPr>
        <p:sp>
          <p:nvSpPr>
            <p:cNvPr id="115" name="Oval 114"/>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17" name="Group 116"/>
          <p:cNvGrpSpPr/>
          <p:nvPr/>
        </p:nvGrpSpPr>
        <p:grpSpPr>
          <a:xfrm>
            <a:off x="3896200" y="2709400"/>
            <a:ext cx="304800" cy="304800"/>
            <a:chOff x="4072467" y="719666"/>
            <a:chExt cx="304800" cy="304800"/>
          </a:xfrm>
          <a:scene3d>
            <a:camera prst="perspectiveFront" fov="7200000">
              <a:rot lat="0" lon="3900000" rev="0"/>
            </a:camera>
            <a:lightRig rig="threePt" dir="t"/>
          </a:scene3d>
        </p:grpSpPr>
        <p:sp>
          <p:nvSpPr>
            <p:cNvPr id="118" name="Oval 117"/>
            <p:cNvSpPr/>
            <p:nvPr/>
          </p:nvSpPr>
          <p:spPr>
            <a:xfrm>
              <a:off x="4110567" y="757766"/>
              <a:ext cx="228600" cy="228600"/>
            </a:xfrm>
            <a:prstGeom prst="ellipse">
              <a:avLst/>
            </a:prstGeom>
            <a:gradFill flip="none" rotWithShape="1">
              <a:gsLst>
                <a:gs pos="0">
                  <a:schemeClr val="accent1">
                    <a:tint val="100000"/>
                    <a:shade val="100000"/>
                    <a:satMod val="130000"/>
                  </a:schemeClr>
                </a:gs>
                <a:gs pos="100000">
                  <a:schemeClr val="accent1">
                    <a:tint val="50000"/>
                    <a:shade val="100000"/>
                    <a:satMod val="350000"/>
                    <a:alpha val="1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4072467" y="719666"/>
              <a:ext cx="304800" cy="304800"/>
            </a:xfrm>
            <a:prstGeom prst="rect">
              <a:avLst/>
            </a:prstGeom>
            <a:noFill/>
            <a:ln>
              <a:solidFill>
                <a:schemeClr val="accent3"/>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3095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Particle Shadow Mapping</a:t>
            </a:r>
            <a:endParaRPr lang="en-US" dirty="0"/>
          </a:p>
        </p:txBody>
      </p:sp>
      <p:sp>
        <p:nvSpPr>
          <p:cNvPr id="2" name="Content Placeholder 1"/>
          <p:cNvSpPr>
            <a:spLocks noGrp="1"/>
          </p:cNvSpPr>
          <p:nvPr>
            <p:ph idx="1"/>
          </p:nvPr>
        </p:nvSpPr>
        <p:spPr/>
        <p:txBody>
          <a:bodyPr/>
          <a:lstStyle/>
          <a:p>
            <a:r>
              <a:rPr lang="en-US" dirty="0" smtClean="0"/>
              <a:t>Video:</a:t>
            </a:r>
          </a:p>
          <a:p>
            <a:pPr lvl="1"/>
            <a:r>
              <a:rPr lang="en-US" dirty="0"/>
              <a:t>http://</a:t>
            </a:r>
            <a:r>
              <a:rPr lang="en-US" dirty="0" err="1"/>
              <a:t>www.youtube.com</a:t>
            </a:r>
            <a:r>
              <a:rPr lang="en-US" dirty="0"/>
              <a:t>/</a:t>
            </a:r>
            <a:r>
              <a:rPr lang="en-US" dirty="0" err="1"/>
              <a:t>watch?v</a:t>
            </a:r>
            <a:r>
              <a:rPr lang="en-US" dirty="0"/>
              <a:t>=XUSYbco0zIg </a:t>
            </a:r>
          </a:p>
        </p:txBody>
      </p:sp>
    </p:spTree>
    <p:extLst>
      <p:ext uri="{BB962C8B-B14F-4D97-AF65-F5344CB8AC3E}">
        <p14:creationId xmlns:p14="http://schemas.microsoft.com/office/powerpoint/2010/main" val="41623073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5029200" y="2319338"/>
            <a:ext cx="2209800" cy="1795462"/>
          </a:xfrm>
          <a:prstGeom prst="rect">
            <a:avLst/>
          </a:prstGeom>
          <a:noFill/>
          <a:ln w="9525">
            <a:noFill/>
            <a:miter lim="800000"/>
            <a:headEnd/>
            <a:tailEnd/>
          </a:ln>
        </p:spPr>
      </p:pic>
      <p:sp>
        <p:nvSpPr>
          <p:cNvPr id="2" name="Content Placeholder 1"/>
          <p:cNvSpPr>
            <a:spLocks noGrp="1"/>
          </p:cNvSpPr>
          <p:nvPr>
            <p:ph idx="1"/>
          </p:nvPr>
        </p:nvSpPr>
        <p:spPr>
          <a:xfrm>
            <a:off x="280800" y="763200"/>
            <a:ext cx="6807600" cy="3275400"/>
          </a:xfrm>
        </p:spPr>
        <p:txBody>
          <a:bodyPr/>
          <a:lstStyle/>
          <a:p>
            <a:pPr marL="0" indent="0">
              <a:buNone/>
            </a:pPr>
            <a:r>
              <a:rPr lang="en-US" sz="1200" b="1" dirty="0" smtClean="0"/>
              <a:t>Shadows from scattering in Participating Media:</a:t>
            </a:r>
          </a:p>
          <a:p>
            <a:r>
              <a:rPr lang="en-US" sz="1200" dirty="0" smtClean="0"/>
              <a:t>Real</a:t>
            </a:r>
            <a:r>
              <a:rPr lang="en-US" sz="1200" dirty="0"/>
              <a:t>-Time </a:t>
            </a:r>
            <a:r>
              <a:rPr lang="en-US" sz="1200" b="1" dirty="0"/>
              <a:t>Single</a:t>
            </a:r>
            <a:r>
              <a:rPr lang="en-US" sz="1200" dirty="0"/>
              <a:t> Scattering in Homogeneous Participating Media</a:t>
            </a:r>
          </a:p>
          <a:p>
            <a:pPr lvl="1"/>
            <a:r>
              <a:rPr lang="en-US" sz="1200" dirty="0"/>
              <a:t>Ray-Marching based approaches </a:t>
            </a:r>
          </a:p>
          <a:p>
            <a:pPr lvl="1"/>
            <a:r>
              <a:rPr lang="en-US" sz="1200" dirty="0"/>
              <a:t>Shadow-Volume based approaches</a:t>
            </a:r>
          </a:p>
          <a:p>
            <a:r>
              <a:rPr lang="en-US" sz="1200" dirty="0">
                <a:effectLst>
                  <a:outerShdw blurRad="50800" dist="38100" dir="2700000" algn="tl" rotWithShape="0">
                    <a:schemeClr val="accent4">
                      <a:alpha val="43000"/>
                    </a:schemeClr>
                  </a:outerShdw>
                </a:effectLst>
              </a:rPr>
              <a:t>Real-Time </a:t>
            </a:r>
            <a:r>
              <a:rPr lang="en-US" sz="1200" b="1" dirty="0">
                <a:effectLst>
                  <a:outerShdw blurRad="50800" dist="38100" dir="2700000" algn="tl" rotWithShape="0">
                    <a:schemeClr val="accent4">
                      <a:alpha val="43000"/>
                    </a:schemeClr>
                  </a:outerShdw>
                </a:effectLst>
              </a:rPr>
              <a:t>Multiple</a:t>
            </a:r>
            <a:r>
              <a:rPr lang="en-US" sz="1200" dirty="0">
                <a:effectLst>
                  <a:outerShdw blurRad="50800" dist="38100" dir="2700000" algn="tl" rotWithShape="0">
                    <a:schemeClr val="accent4">
                      <a:alpha val="43000"/>
                    </a:schemeClr>
                  </a:outerShdw>
                </a:effectLst>
              </a:rPr>
              <a:t> </a:t>
            </a:r>
            <a:r>
              <a:rPr lang="en-US" sz="1200" dirty="0" smtClean="0">
                <a:effectLst>
                  <a:outerShdw blurRad="50800" dist="38100" dir="2700000" algn="tl" rotWithShape="0">
                    <a:schemeClr val="accent4">
                      <a:alpha val="43000"/>
                    </a:schemeClr>
                  </a:outerShdw>
                </a:effectLst>
              </a:rPr>
              <a:t>Scattering in Homogeneous Participating Media</a:t>
            </a:r>
          </a:p>
          <a:p>
            <a:r>
              <a:rPr lang="en-US" sz="1200" dirty="0" smtClean="0">
                <a:effectLst>
                  <a:outerShdw blurRad="50800" dist="38100" dir="2700000" algn="tl" rotWithShape="0">
                    <a:schemeClr val="accent4">
                      <a:alpha val="43000"/>
                    </a:schemeClr>
                  </a:outerShdw>
                </a:effectLst>
              </a:rPr>
              <a:t>Area lights</a:t>
            </a:r>
          </a:p>
          <a:p>
            <a:pPr lvl="1"/>
            <a:r>
              <a:rPr lang="en-US" sz="900" dirty="0" smtClean="0">
                <a:effectLst>
                  <a:outerShdw blurRad="50800" dist="38100" dir="2700000" algn="tl" rotWithShape="0">
                    <a:schemeClr val="accent4">
                      <a:alpha val="43000"/>
                    </a:schemeClr>
                  </a:outerShdw>
                </a:effectLst>
              </a:rPr>
              <a:t>“Imperfect </a:t>
            </a:r>
            <a:r>
              <a:rPr lang="en-US" sz="900" dirty="0" err="1" smtClean="0">
                <a:effectLst>
                  <a:outerShdw blurRad="50800" dist="38100" dir="2700000" algn="tl" rotWithShape="0">
                    <a:schemeClr val="accent4">
                      <a:alpha val="43000"/>
                    </a:schemeClr>
                  </a:outerShdw>
                </a:effectLst>
              </a:rPr>
              <a:t>Voxelized</a:t>
            </a:r>
            <a:r>
              <a:rPr lang="en-US" sz="900" dirty="0" smtClean="0">
                <a:effectLst>
                  <a:outerShdw blurRad="50800" dist="38100" dir="2700000" algn="tl" rotWithShape="0">
                    <a:schemeClr val="accent4">
                      <a:alpha val="43000"/>
                    </a:schemeClr>
                  </a:outerShdw>
                </a:effectLst>
              </a:rPr>
              <a:t> Shadow Volumes”, Wyman, HPG. 2013. </a:t>
            </a:r>
          </a:p>
          <a:p>
            <a:r>
              <a:rPr lang="en-US" sz="1200" dirty="0" smtClean="0">
                <a:effectLst>
                  <a:outerShdw blurRad="50800" dist="38100" dir="2700000" algn="tl" rotWithShape="0">
                    <a:schemeClr val="accent4">
                      <a:alpha val="43000"/>
                    </a:schemeClr>
                  </a:outerShdw>
                </a:effectLst>
              </a:rPr>
              <a:t>Heterogeneous Participating Media</a:t>
            </a:r>
          </a:p>
          <a:p>
            <a:pPr lvl="1"/>
            <a:r>
              <a:rPr lang="en-US" sz="900" dirty="0" smtClean="0">
                <a:effectLst>
                  <a:outerShdw blurRad="50800" dist="38100" dir="2700000" algn="tl" rotWithShape="0">
                    <a:schemeClr val="accent4">
                      <a:alpha val="43000"/>
                    </a:schemeClr>
                  </a:outerShdw>
                </a:effectLst>
              </a:rPr>
              <a:t>“Illuminating and rendering heterogeneous participating media in</a:t>
            </a:r>
            <a:br>
              <a:rPr lang="en-US" sz="900" dirty="0" smtClean="0">
                <a:effectLst>
                  <a:outerShdw blurRad="50800" dist="38100" dir="2700000" algn="tl" rotWithShape="0">
                    <a:schemeClr val="accent4">
                      <a:alpha val="43000"/>
                    </a:schemeClr>
                  </a:outerShdw>
                </a:effectLst>
              </a:rPr>
            </a:br>
            <a:r>
              <a:rPr lang="en-US" sz="900" dirty="0" smtClean="0">
                <a:effectLst>
                  <a:outerShdw blurRad="50800" dist="38100" dir="2700000" algn="tl" rotWithShape="0">
                    <a:schemeClr val="accent4">
                      <a:alpha val="43000"/>
                    </a:schemeClr>
                  </a:outerShdw>
                </a:effectLst>
              </a:rPr>
              <a:t>real time using opacity propagation”, </a:t>
            </a:r>
            <a:r>
              <a:rPr lang="en-US" sz="900" dirty="0" err="1" smtClean="0">
                <a:effectLst>
                  <a:outerShdw blurRad="50800" dist="38100" dir="2700000" algn="tl" rotWithShape="0">
                    <a:schemeClr val="accent4">
                      <a:alpha val="43000"/>
                    </a:schemeClr>
                  </a:outerShdw>
                </a:effectLst>
              </a:rPr>
              <a:t>Giroud</a:t>
            </a:r>
            <a:r>
              <a:rPr lang="en-US" sz="900" dirty="0" smtClean="0">
                <a:effectLst>
                  <a:outerShdw blurRad="50800" dist="38100" dir="2700000" algn="tl" rotWithShape="0">
                    <a:schemeClr val="accent4">
                      <a:alpha val="43000"/>
                    </a:schemeClr>
                  </a:outerShdw>
                </a:effectLst>
              </a:rPr>
              <a:t> and </a:t>
            </a:r>
            <a:r>
              <a:rPr lang="en-US" sz="900" dirty="0" err="1" smtClean="0">
                <a:effectLst>
                  <a:outerShdw blurRad="50800" dist="38100" dir="2700000" algn="tl" rotWithShape="0">
                    <a:schemeClr val="accent4">
                      <a:alpha val="43000"/>
                    </a:schemeClr>
                  </a:outerShdw>
                </a:effectLst>
              </a:rPr>
              <a:t>Biri</a:t>
            </a:r>
            <a:r>
              <a:rPr lang="en-US" sz="900" dirty="0" smtClean="0">
                <a:effectLst>
                  <a:outerShdw blurRad="50800" dist="38100" dir="2700000" algn="tl" rotWithShape="0">
                    <a:schemeClr val="accent4">
                      <a:alpha val="43000"/>
                    </a:schemeClr>
                  </a:outerShdw>
                </a:effectLst>
              </a:rPr>
              <a:t>, 2011.</a:t>
            </a:r>
          </a:p>
        </p:txBody>
      </p:sp>
      <p:sp>
        <p:nvSpPr>
          <p:cNvPr id="5"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Tree>
    <p:extLst>
      <p:ext uri="{BB962C8B-B14F-4D97-AF65-F5344CB8AC3E}">
        <p14:creationId xmlns:p14="http://schemas.microsoft.com/office/powerpoint/2010/main" val="33054197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Participating media </a:t>
            </a:r>
            <a:r>
              <a:rPr lang="en-US" sz="1600" i="1" dirty="0"/>
              <a:t>scatter</a:t>
            </a:r>
            <a:r>
              <a:rPr lang="en-US" sz="1600" dirty="0"/>
              <a:t> light</a:t>
            </a:r>
          </a:p>
          <a:p>
            <a:pPr lvl="1"/>
            <a:r>
              <a:rPr lang="en-US" sz="1400" dirty="0"/>
              <a:t>“Photons bounce off particles in the medium”</a:t>
            </a:r>
          </a:p>
          <a:p>
            <a:r>
              <a:rPr lang="en-US" sz="1600" dirty="0"/>
              <a:t>Some scattered light reaches the observer (most doesn’t)</a:t>
            </a:r>
          </a:p>
          <a:p>
            <a:r>
              <a:rPr lang="en-US" sz="1600" dirty="0"/>
              <a:t>Thus, we can see the participating medium</a:t>
            </a:r>
          </a:p>
        </p:txBody>
      </p:sp>
      <p:pic>
        <p:nvPicPr>
          <p:cNvPr id="7" name="Picture 6"/>
          <p:cNvPicPr>
            <a:picLocks noChangeAspect="1"/>
          </p:cNvPicPr>
          <p:nvPr/>
        </p:nvPicPr>
        <p:blipFill>
          <a:blip r:embed="rId3"/>
          <a:stretch>
            <a:fillRect/>
          </a:stretch>
        </p:blipFill>
        <p:spPr>
          <a:xfrm>
            <a:off x="4038600" y="1066800"/>
            <a:ext cx="2590800" cy="2590800"/>
          </a:xfrm>
          <a:prstGeom prst="rect">
            <a:avLst/>
          </a:prstGeom>
        </p:spPr>
      </p:pic>
      <p:sp>
        <p:nvSpPr>
          <p:cNvPr id="11"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Tree>
    <p:extLst>
      <p:ext uri="{BB962C8B-B14F-4D97-AF65-F5344CB8AC3E}">
        <p14:creationId xmlns:p14="http://schemas.microsoft.com/office/powerpoint/2010/main" val="16007885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368040" cy="2715578"/>
          </a:xfrm>
        </p:spPr>
        <p:txBody>
          <a:bodyPr/>
          <a:lstStyle/>
          <a:p>
            <a:pPr marL="0" indent="0">
              <a:buNone/>
            </a:pPr>
            <a:r>
              <a:rPr lang="en-US" dirty="0" smtClean="0"/>
              <a:t>Single Scattering [</a:t>
            </a:r>
            <a:r>
              <a:rPr lang="en-US" dirty="0" err="1" smtClean="0"/>
              <a:t>Blinn</a:t>
            </a:r>
            <a:r>
              <a:rPr lang="en-US" dirty="0" smtClean="0"/>
              <a:t> 82]:</a:t>
            </a:r>
          </a:p>
          <a:p>
            <a:r>
              <a:rPr lang="en-US" dirty="0" smtClean="0"/>
              <a:t>In scattering</a:t>
            </a:r>
          </a:p>
          <a:p>
            <a:pPr lvl="1">
              <a:buFont typeface="Wingdings" charset="2"/>
              <a:buChar char="Ø"/>
            </a:pPr>
            <a:r>
              <a:rPr lang="en-US" dirty="0" smtClean="0"/>
              <a:t>Visible image contribution</a:t>
            </a:r>
          </a:p>
          <a:p>
            <a:r>
              <a:rPr lang="en-US" dirty="0" smtClean="0"/>
              <a:t>Out scattering</a:t>
            </a:r>
          </a:p>
          <a:p>
            <a:pPr lvl="1">
              <a:buFont typeface="Wingdings" charset="2"/>
              <a:buChar char="Ø"/>
            </a:pPr>
            <a:r>
              <a:rPr lang="en-US" sz="1600" dirty="0"/>
              <a:t> Attenuation</a:t>
            </a:r>
          </a:p>
          <a:p>
            <a:r>
              <a:rPr lang="en-US" sz="1900" dirty="0"/>
              <a:t>Absorption</a:t>
            </a:r>
          </a:p>
          <a:p>
            <a:pPr lvl="1">
              <a:buFont typeface="Wingdings" charset="2"/>
              <a:buChar char="Ø"/>
            </a:pPr>
            <a:r>
              <a:rPr lang="en-US" sz="1600" dirty="0"/>
              <a:t>Attenuation</a:t>
            </a:r>
          </a:p>
        </p:txBody>
      </p:sp>
      <p:pic>
        <p:nvPicPr>
          <p:cNvPr id="9" name="Picture 8" descr="scatter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914408"/>
            <a:ext cx="3276600" cy="2747303"/>
          </a:xfrm>
          <a:prstGeom prst="rect">
            <a:avLst/>
          </a:prstGeom>
        </p:spPr>
      </p:pic>
      <p:sp>
        <p:nvSpPr>
          <p:cNvPr id="2" name="TextBox 1"/>
          <p:cNvSpPr txBox="1"/>
          <p:nvPr/>
        </p:nvSpPr>
        <p:spPr>
          <a:xfrm>
            <a:off x="5943600" y="2785646"/>
            <a:ext cx="1371600" cy="338554"/>
          </a:xfrm>
          <a:prstGeom prst="rect">
            <a:avLst/>
          </a:prstGeom>
          <a:noFill/>
        </p:spPr>
        <p:txBody>
          <a:bodyPr wrap="square" lIns="91440" tIns="45720" rIns="91440" bIns="45720" rtlCol="0">
            <a:spAutoFit/>
          </a:bodyPr>
          <a:lstStyle/>
          <a:p>
            <a:r>
              <a:rPr lang="en-US" sz="1600" dirty="0">
                <a:solidFill>
                  <a:schemeClr val="bg2"/>
                </a:solidFill>
              </a:rPr>
              <a:t>In scattering</a:t>
            </a:r>
          </a:p>
        </p:txBody>
      </p:sp>
      <p:grpSp>
        <p:nvGrpSpPr>
          <p:cNvPr id="6" name="Group 5"/>
          <p:cNvGrpSpPr/>
          <p:nvPr/>
        </p:nvGrpSpPr>
        <p:grpSpPr>
          <a:xfrm>
            <a:off x="4114800" y="1524000"/>
            <a:ext cx="2362200" cy="1739528"/>
            <a:chOff x="4114800" y="1524000"/>
            <a:chExt cx="2362200" cy="1739528"/>
          </a:xfrm>
        </p:grpSpPr>
        <p:sp>
          <p:nvSpPr>
            <p:cNvPr id="8" name="TextBox 7"/>
            <p:cNvSpPr txBox="1"/>
            <p:nvPr/>
          </p:nvSpPr>
          <p:spPr>
            <a:xfrm>
              <a:off x="4114800" y="1524000"/>
              <a:ext cx="1524000" cy="338554"/>
            </a:xfrm>
            <a:prstGeom prst="rect">
              <a:avLst/>
            </a:prstGeom>
            <a:noFill/>
          </p:spPr>
          <p:txBody>
            <a:bodyPr wrap="square" rtlCol="0">
              <a:spAutoFit/>
            </a:bodyPr>
            <a:lstStyle/>
            <a:p>
              <a:r>
                <a:rPr lang="en-US" sz="1600" dirty="0">
                  <a:solidFill>
                    <a:schemeClr val="bg2"/>
                  </a:solidFill>
                </a:rPr>
                <a:t>Out scattering</a:t>
              </a:r>
            </a:p>
          </p:txBody>
        </p:sp>
        <p:pic>
          <p:nvPicPr>
            <p:cNvPr id="4" name="Picture 3"/>
            <p:cNvPicPr>
              <a:picLocks noChangeAspect="1"/>
            </p:cNvPicPr>
            <p:nvPr/>
          </p:nvPicPr>
          <p:blipFill>
            <a:blip r:embed="rId4"/>
            <a:stretch>
              <a:fillRect/>
            </a:stretch>
          </p:blipFill>
          <p:spPr>
            <a:xfrm>
              <a:off x="5867400" y="1828800"/>
              <a:ext cx="266700" cy="127000"/>
            </a:xfrm>
            <a:prstGeom prst="rect">
              <a:avLst/>
            </a:prstGeom>
          </p:spPr>
        </p:pic>
        <p:pic>
          <p:nvPicPr>
            <p:cNvPr id="10" name="Picture 9"/>
            <p:cNvPicPr>
              <a:picLocks noChangeAspect="1"/>
            </p:cNvPicPr>
            <p:nvPr/>
          </p:nvPicPr>
          <p:blipFill>
            <a:blip r:embed="rId4"/>
            <a:stretch>
              <a:fillRect/>
            </a:stretch>
          </p:blipFill>
          <p:spPr>
            <a:xfrm flipH="1">
              <a:off x="6156960" y="1981200"/>
              <a:ext cx="320040" cy="152400"/>
            </a:xfrm>
            <a:prstGeom prst="rect">
              <a:avLst/>
            </a:prstGeom>
          </p:spPr>
        </p:pic>
        <p:pic>
          <p:nvPicPr>
            <p:cNvPr id="11" name="Picture 10"/>
            <p:cNvPicPr>
              <a:picLocks noChangeAspect="1"/>
            </p:cNvPicPr>
            <p:nvPr/>
          </p:nvPicPr>
          <p:blipFill>
            <a:blip r:embed="rId4"/>
            <a:stretch>
              <a:fillRect/>
            </a:stretch>
          </p:blipFill>
          <p:spPr>
            <a:xfrm rot="1980000">
              <a:off x="4800600" y="3011016"/>
              <a:ext cx="266700" cy="127000"/>
            </a:xfrm>
            <a:prstGeom prst="rect">
              <a:avLst/>
            </a:prstGeom>
          </p:spPr>
        </p:pic>
        <p:pic>
          <p:nvPicPr>
            <p:cNvPr id="12" name="Picture 11"/>
            <p:cNvPicPr>
              <a:picLocks noChangeAspect="1"/>
            </p:cNvPicPr>
            <p:nvPr/>
          </p:nvPicPr>
          <p:blipFill>
            <a:blip r:embed="rId4"/>
            <a:stretch>
              <a:fillRect/>
            </a:stretch>
          </p:blipFill>
          <p:spPr>
            <a:xfrm rot="18180000">
              <a:off x="5250334" y="3066678"/>
              <a:ext cx="266700" cy="127000"/>
            </a:xfrm>
            <a:prstGeom prst="rect">
              <a:avLst/>
            </a:prstGeom>
          </p:spPr>
        </p:pic>
      </p:grpSp>
      <p:pic>
        <p:nvPicPr>
          <p:cNvPr id="13" name="Picture 12"/>
          <p:cNvPicPr>
            <a:picLocks noChangeAspect="1"/>
          </p:cNvPicPr>
          <p:nvPr/>
        </p:nvPicPr>
        <p:blipFill>
          <a:blip r:embed="rId5"/>
          <a:stretch>
            <a:fillRect/>
          </a:stretch>
        </p:blipFill>
        <p:spPr>
          <a:xfrm>
            <a:off x="4419600" y="2667000"/>
            <a:ext cx="685800" cy="1028700"/>
          </a:xfrm>
          <a:prstGeom prst="rect">
            <a:avLst/>
          </a:prstGeom>
        </p:spPr>
      </p:pic>
      <p:sp>
        <p:nvSpPr>
          <p:cNvPr id="16"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Tree>
    <p:extLst>
      <p:ext uri="{BB962C8B-B14F-4D97-AF65-F5344CB8AC3E}">
        <p14:creationId xmlns:p14="http://schemas.microsoft.com/office/powerpoint/2010/main" val="5174653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Blockers cause </a:t>
            </a:r>
            <a:r>
              <a:rPr lang="en-US" sz="1600" dirty="0" err="1"/>
              <a:t>airlight</a:t>
            </a:r>
            <a:r>
              <a:rPr lang="en-US" sz="1600" dirty="0"/>
              <a:t> shadows</a:t>
            </a:r>
          </a:p>
          <a:p>
            <a:pPr lvl="1"/>
            <a:r>
              <a:rPr lang="en-US" sz="1000" dirty="0"/>
              <a:t>Only in scattering along non-shadowed regions of eye ray for </a:t>
            </a:r>
            <a:r>
              <a:rPr lang="en-US" sz="1000" b="1" dirty="0"/>
              <a:t>single</a:t>
            </a:r>
            <a:r>
              <a:rPr lang="en-US" sz="1000" dirty="0"/>
              <a:t> scattering</a:t>
            </a:r>
          </a:p>
        </p:txBody>
      </p:sp>
      <p:sp>
        <p:nvSpPr>
          <p:cNvPr id="16"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cxnSp>
        <p:nvCxnSpPr>
          <p:cNvPr id="19" name="Straight Connector 18"/>
          <p:cNvCxnSpPr>
            <a:stCxn id="32" idx="3"/>
          </p:cNvCxnSpPr>
          <p:nvPr/>
        </p:nvCxnSpPr>
        <p:spPr>
          <a:xfrm>
            <a:off x="3353986" y="3339102"/>
            <a:ext cx="3732614" cy="89898"/>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4191000" y="2819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 name="Cube 6"/>
          <p:cNvSpPr/>
          <p:nvPr/>
        </p:nvSpPr>
        <p:spPr>
          <a:xfrm>
            <a:off x="4648200" y="2819400"/>
            <a:ext cx="304800" cy="304800"/>
          </a:xfrm>
          <a:prstGeom prst="cub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7" name="Can 26"/>
          <p:cNvSpPr/>
          <p:nvPr/>
        </p:nvSpPr>
        <p:spPr>
          <a:xfrm>
            <a:off x="5181600" y="2895600"/>
            <a:ext cx="228600" cy="304800"/>
          </a:xfrm>
          <a:prstGeom prst="can">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28" name="Picture 27"/>
          <p:cNvPicPr>
            <a:picLocks noChangeAspect="1"/>
          </p:cNvPicPr>
          <p:nvPr/>
        </p:nvPicPr>
        <p:blipFill>
          <a:blip r:embed="rId3"/>
          <a:stretch>
            <a:fillRect/>
          </a:stretch>
        </p:blipFill>
        <p:spPr>
          <a:xfrm>
            <a:off x="4876800" y="1219200"/>
            <a:ext cx="241300" cy="381000"/>
          </a:xfrm>
          <a:prstGeom prst="rect">
            <a:avLst/>
          </a:prstGeom>
        </p:spPr>
      </p:pic>
      <p:pic>
        <p:nvPicPr>
          <p:cNvPr id="29" name="Picture 28"/>
          <p:cNvPicPr>
            <a:picLocks noChangeAspect="1"/>
          </p:cNvPicPr>
          <p:nvPr/>
        </p:nvPicPr>
        <p:blipFill>
          <a:blip r:embed="rId4"/>
          <a:stretch>
            <a:fillRect/>
          </a:stretch>
        </p:blipFill>
        <p:spPr>
          <a:xfrm>
            <a:off x="4800600" y="2133600"/>
            <a:ext cx="140804" cy="215900"/>
          </a:xfrm>
          <a:prstGeom prst="rect">
            <a:avLst/>
          </a:prstGeom>
        </p:spPr>
      </p:pic>
      <p:pic>
        <p:nvPicPr>
          <p:cNvPr id="30" name="Picture 29"/>
          <p:cNvPicPr>
            <a:picLocks noChangeAspect="1"/>
          </p:cNvPicPr>
          <p:nvPr/>
        </p:nvPicPr>
        <p:blipFill>
          <a:blip r:embed="rId5"/>
          <a:stretch>
            <a:fillRect/>
          </a:stretch>
        </p:blipFill>
        <p:spPr>
          <a:xfrm>
            <a:off x="4419600" y="1752600"/>
            <a:ext cx="169718" cy="266700"/>
          </a:xfrm>
          <a:prstGeom prst="rect">
            <a:avLst/>
          </a:prstGeom>
        </p:spPr>
      </p:pic>
      <p:pic>
        <p:nvPicPr>
          <p:cNvPr id="31" name="Picture 30"/>
          <p:cNvPicPr>
            <a:picLocks noChangeAspect="1"/>
          </p:cNvPicPr>
          <p:nvPr/>
        </p:nvPicPr>
        <p:blipFill>
          <a:blip r:embed="rId6"/>
          <a:stretch>
            <a:fillRect/>
          </a:stretch>
        </p:blipFill>
        <p:spPr>
          <a:xfrm>
            <a:off x="5410200" y="1752600"/>
            <a:ext cx="156308" cy="254000"/>
          </a:xfrm>
          <a:prstGeom prst="rect">
            <a:avLst/>
          </a:prstGeom>
        </p:spPr>
      </p:pic>
      <p:pic>
        <p:nvPicPr>
          <p:cNvPr id="32" name="Picture 31"/>
          <p:cNvPicPr>
            <a:picLocks noChangeAspect="1"/>
          </p:cNvPicPr>
          <p:nvPr/>
        </p:nvPicPr>
        <p:blipFill>
          <a:blip r:embed="rId7"/>
          <a:stretch>
            <a:fillRect/>
          </a:stretch>
        </p:blipFill>
        <p:spPr>
          <a:xfrm rot="1200000">
            <a:off x="3083011" y="3164322"/>
            <a:ext cx="279400" cy="254000"/>
          </a:xfrm>
          <a:prstGeom prst="rect">
            <a:avLst/>
          </a:prstGeom>
        </p:spPr>
      </p:pic>
      <p:pic>
        <p:nvPicPr>
          <p:cNvPr id="33" name="Picture 32"/>
          <p:cNvPicPr>
            <a:picLocks noChangeAspect="1"/>
          </p:cNvPicPr>
          <p:nvPr/>
        </p:nvPicPr>
        <p:blipFill>
          <a:blip r:embed="rId8"/>
          <a:stretch>
            <a:fillRect/>
          </a:stretch>
        </p:blipFill>
        <p:spPr>
          <a:xfrm>
            <a:off x="3447470" y="2786416"/>
            <a:ext cx="514930" cy="1028700"/>
          </a:xfrm>
          <a:prstGeom prst="rect">
            <a:avLst/>
          </a:prstGeom>
        </p:spPr>
      </p:pic>
      <p:cxnSp>
        <p:nvCxnSpPr>
          <p:cNvPr id="21" name="Straight Connector 20"/>
          <p:cNvCxnSpPr/>
          <p:nvPr/>
        </p:nvCxnSpPr>
        <p:spPr>
          <a:xfrm flipH="1" flipV="1">
            <a:off x="4989520" y="1368852"/>
            <a:ext cx="812847" cy="199510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4995590" y="1380240"/>
            <a:ext cx="32397" cy="199584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451322" y="1394518"/>
            <a:ext cx="549853" cy="1975085"/>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4" name="Freeform 53"/>
          <p:cNvSpPr/>
          <p:nvPr/>
        </p:nvSpPr>
        <p:spPr>
          <a:xfrm>
            <a:off x="4373570" y="2903040"/>
            <a:ext cx="583142" cy="1101600"/>
          </a:xfrm>
          <a:custGeom>
            <a:avLst/>
            <a:gdLst>
              <a:gd name="connsiteX0" fmla="*/ 265653 w 583142"/>
              <a:gd name="connsiteY0" fmla="*/ 0 h 1101600"/>
              <a:gd name="connsiteX1" fmla="*/ 0 w 583142"/>
              <a:gd name="connsiteY1" fmla="*/ 1101600 h 1101600"/>
              <a:gd name="connsiteX2" fmla="*/ 531307 w 583142"/>
              <a:gd name="connsiteY2" fmla="*/ 1095120 h 1101600"/>
              <a:gd name="connsiteX3" fmla="*/ 583142 w 583142"/>
              <a:gd name="connsiteY3" fmla="*/ 162000 h 1101600"/>
              <a:gd name="connsiteX4" fmla="*/ 498910 w 583142"/>
              <a:gd name="connsiteY4" fmla="*/ 239760 h 1101600"/>
              <a:gd name="connsiteX5" fmla="*/ 265653 w 583142"/>
              <a:gd name="connsiteY5" fmla="*/ 246240 h 1101600"/>
              <a:gd name="connsiteX6" fmla="*/ 265653 w 583142"/>
              <a:gd name="connsiteY6" fmla="*/ 0 h 1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142" h="1101600">
                <a:moveTo>
                  <a:pt x="265653" y="0"/>
                </a:moveTo>
                <a:lnTo>
                  <a:pt x="0" y="1101600"/>
                </a:lnTo>
                <a:lnTo>
                  <a:pt x="531307" y="1095120"/>
                </a:lnTo>
                <a:lnTo>
                  <a:pt x="583142" y="162000"/>
                </a:lnTo>
                <a:lnTo>
                  <a:pt x="498910" y="239760"/>
                </a:lnTo>
                <a:lnTo>
                  <a:pt x="265653" y="246240"/>
                </a:lnTo>
                <a:lnTo>
                  <a:pt x="265653" y="0"/>
                </a:lnTo>
                <a:close/>
              </a:path>
            </a:pathLst>
          </a:custGeom>
          <a:gradFill>
            <a:gsLst>
              <a:gs pos="0">
                <a:srgbClr val="DDDDDD">
                  <a:alpha val="49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6" name="Freeform 55"/>
          <p:cNvSpPr/>
          <p:nvPr/>
        </p:nvSpPr>
        <p:spPr>
          <a:xfrm>
            <a:off x="3660840" y="2948400"/>
            <a:ext cx="725688" cy="1088640"/>
          </a:xfrm>
          <a:custGeom>
            <a:avLst/>
            <a:gdLst>
              <a:gd name="connsiteX0" fmla="*/ 518349 w 725688"/>
              <a:gd name="connsiteY0" fmla="*/ 0 h 1088640"/>
              <a:gd name="connsiteX1" fmla="*/ 0 w 725688"/>
              <a:gd name="connsiteY1" fmla="*/ 1088640 h 1088640"/>
              <a:gd name="connsiteX2" fmla="*/ 395241 w 725688"/>
              <a:gd name="connsiteY2" fmla="*/ 1088640 h 1088640"/>
              <a:gd name="connsiteX3" fmla="*/ 725688 w 725688"/>
              <a:gd name="connsiteY3" fmla="*/ 77760 h 1088640"/>
              <a:gd name="connsiteX4" fmla="*/ 725688 w 725688"/>
              <a:gd name="connsiteY4" fmla="*/ 77760 h 1088640"/>
              <a:gd name="connsiteX5" fmla="*/ 641457 w 725688"/>
              <a:gd name="connsiteY5" fmla="*/ 116640 h 1088640"/>
              <a:gd name="connsiteX6" fmla="*/ 641457 w 725688"/>
              <a:gd name="connsiteY6" fmla="*/ 116640 h 1088640"/>
              <a:gd name="connsiteX7" fmla="*/ 563704 w 725688"/>
              <a:gd name="connsiteY7" fmla="*/ 90720 h 1088640"/>
              <a:gd name="connsiteX8" fmla="*/ 563704 w 725688"/>
              <a:gd name="connsiteY8" fmla="*/ 90720 h 1088640"/>
              <a:gd name="connsiteX9" fmla="*/ 518349 w 725688"/>
              <a:gd name="connsiteY9" fmla="*/ 0 h 108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688" h="1088640">
                <a:moveTo>
                  <a:pt x="518349" y="0"/>
                </a:moveTo>
                <a:lnTo>
                  <a:pt x="0" y="1088640"/>
                </a:lnTo>
                <a:lnTo>
                  <a:pt x="395241" y="1088640"/>
                </a:lnTo>
                <a:lnTo>
                  <a:pt x="725688" y="77760"/>
                </a:lnTo>
                <a:lnTo>
                  <a:pt x="725688" y="77760"/>
                </a:lnTo>
                <a:lnTo>
                  <a:pt x="641457" y="116640"/>
                </a:lnTo>
                <a:lnTo>
                  <a:pt x="641457" y="116640"/>
                </a:lnTo>
                <a:lnTo>
                  <a:pt x="563704" y="90720"/>
                </a:lnTo>
                <a:lnTo>
                  <a:pt x="563704" y="90720"/>
                </a:lnTo>
                <a:lnTo>
                  <a:pt x="518349" y="0"/>
                </a:lnTo>
                <a:close/>
              </a:path>
            </a:pathLst>
          </a:custGeom>
          <a:gradFill>
            <a:gsLst>
              <a:gs pos="0">
                <a:srgbClr val="DDDDDD">
                  <a:alpha val="50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7" name="Freeform 56"/>
          <p:cNvSpPr/>
          <p:nvPr/>
        </p:nvSpPr>
        <p:spPr>
          <a:xfrm>
            <a:off x="5170539" y="2948400"/>
            <a:ext cx="479473" cy="1082160"/>
          </a:xfrm>
          <a:custGeom>
            <a:avLst/>
            <a:gdLst>
              <a:gd name="connsiteX0" fmla="*/ 0 w 479473"/>
              <a:gd name="connsiteY0" fmla="*/ 246240 h 1082160"/>
              <a:gd name="connsiteX1" fmla="*/ 71273 w 479473"/>
              <a:gd name="connsiteY1" fmla="*/ 1082160 h 1082160"/>
              <a:gd name="connsiteX2" fmla="*/ 479473 w 479473"/>
              <a:gd name="connsiteY2" fmla="*/ 1082160 h 1082160"/>
              <a:gd name="connsiteX3" fmla="*/ 233257 w 479473"/>
              <a:gd name="connsiteY3" fmla="*/ 0 h 1082160"/>
              <a:gd name="connsiteX4" fmla="*/ 246216 w 479473"/>
              <a:gd name="connsiteY4" fmla="*/ 252720 h 1082160"/>
              <a:gd name="connsiteX5" fmla="*/ 123108 w 479473"/>
              <a:gd name="connsiteY5" fmla="*/ 278640 h 1082160"/>
              <a:gd name="connsiteX6" fmla="*/ 0 w 479473"/>
              <a:gd name="connsiteY6" fmla="*/ 246240 h 108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473" h="1082160">
                <a:moveTo>
                  <a:pt x="0" y="246240"/>
                </a:moveTo>
                <a:lnTo>
                  <a:pt x="71273" y="1082160"/>
                </a:lnTo>
                <a:lnTo>
                  <a:pt x="479473" y="1082160"/>
                </a:lnTo>
                <a:lnTo>
                  <a:pt x="233257" y="0"/>
                </a:lnTo>
                <a:lnTo>
                  <a:pt x="246216" y="252720"/>
                </a:lnTo>
                <a:lnTo>
                  <a:pt x="123108" y="278640"/>
                </a:lnTo>
                <a:lnTo>
                  <a:pt x="0" y="246240"/>
                </a:lnTo>
                <a:close/>
              </a:path>
            </a:pathLst>
          </a:custGeom>
          <a:gradFill>
            <a:gsLst>
              <a:gs pos="0">
                <a:srgbClr val="DDDDDD">
                  <a:alpha val="50000"/>
                </a:srgbClr>
              </a:gs>
              <a:gs pos="100000">
                <a:srgbClr val="7A7474">
                  <a:alpha val="48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58" name="Picture 57"/>
          <p:cNvPicPr>
            <a:picLocks noChangeAspect="1"/>
          </p:cNvPicPr>
          <p:nvPr/>
        </p:nvPicPr>
        <p:blipFill>
          <a:blip r:embed="rId9"/>
          <a:stretch>
            <a:fillRect/>
          </a:stretch>
        </p:blipFill>
        <p:spPr>
          <a:xfrm rot="1260000">
            <a:off x="4195664" y="3307926"/>
            <a:ext cx="225167" cy="107222"/>
          </a:xfrm>
          <a:prstGeom prst="rect">
            <a:avLst/>
          </a:prstGeom>
        </p:spPr>
      </p:pic>
      <p:pic>
        <p:nvPicPr>
          <p:cNvPr id="59" name="Picture 58"/>
          <p:cNvPicPr>
            <a:picLocks noChangeAspect="1"/>
          </p:cNvPicPr>
          <p:nvPr/>
        </p:nvPicPr>
        <p:blipFill>
          <a:blip r:embed="rId9"/>
          <a:stretch>
            <a:fillRect/>
          </a:stretch>
        </p:blipFill>
        <p:spPr>
          <a:xfrm rot="1260000">
            <a:off x="4812343" y="3313386"/>
            <a:ext cx="225167" cy="107222"/>
          </a:xfrm>
          <a:prstGeom prst="rect">
            <a:avLst/>
          </a:prstGeom>
        </p:spPr>
      </p:pic>
      <p:pic>
        <p:nvPicPr>
          <p:cNvPr id="61" name="Picture 60"/>
          <p:cNvPicPr>
            <a:picLocks noChangeAspect="1"/>
          </p:cNvPicPr>
          <p:nvPr/>
        </p:nvPicPr>
        <p:blipFill rotWithShape="1">
          <a:blip r:embed="rId10"/>
          <a:srcRect l="14599" t="16118" r="40127" b="16759"/>
          <a:stretch/>
        </p:blipFill>
        <p:spPr>
          <a:xfrm>
            <a:off x="76200" y="2017846"/>
            <a:ext cx="2514600" cy="2096957"/>
          </a:xfrm>
          <a:prstGeom prst="rect">
            <a:avLst/>
          </a:prstGeom>
        </p:spPr>
      </p:pic>
      <p:pic>
        <p:nvPicPr>
          <p:cNvPr id="63" name="Picture 62"/>
          <p:cNvPicPr>
            <a:picLocks noChangeAspect="1"/>
          </p:cNvPicPr>
          <p:nvPr/>
        </p:nvPicPr>
        <p:blipFill>
          <a:blip r:embed="rId9"/>
          <a:stretch>
            <a:fillRect/>
          </a:stretch>
        </p:blipFill>
        <p:spPr>
          <a:xfrm rot="1260000">
            <a:off x="5585662" y="3345852"/>
            <a:ext cx="225167" cy="107222"/>
          </a:xfrm>
          <a:prstGeom prst="rect">
            <a:avLst/>
          </a:prstGeom>
        </p:spPr>
      </p:pic>
    </p:spTree>
    <p:extLst>
      <p:ext uri="{BB962C8B-B14F-4D97-AF65-F5344CB8AC3E}">
        <p14:creationId xmlns:p14="http://schemas.microsoft.com/office/powerpoint/2010/main" val="18893050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up)">
                                      <p:cBhvr>
                                        <p:cTn id="13" dur="500"/>
                                        <p:tgtEl>
                                          <p:spTgt spid="50"/>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right)">
                                      <p:cBhvr>
                                        <p:cTn id="17" dur="500"/>
                                        <p:tgtEl>
                                          <p:spTgt spid="58"/>
                                        </p:tgtEl>
                                      </p:cBhvr>
                                    </p:animEffect>
                                  </p:childTnLst>
                                </p:cTn>
                              </p:par>
                              <p:par>
                                <p:cTn id="18" presetID="22" presetClass="entr" presetSubtype="2"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right)">
                                      <p:cBhvr>
                                        <p:cTn id="20" dur="500"/>
                                        <p:tgtEl>
                                          <p:spTgt spid="59"/>
                                        </p:tgtEl>
                                      </p:cBhvr>
                                    </p:animEffect>
                                  </p:childTnLst>
                                </p:cTn>
                              </p:par>
                              <p:par>
                                <p:cTn id="21" presetID="22" presetClass="entr" presetSubtype="2"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right)">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Blockers cause </a:t>
            </a:r>
            <a:r>
              <a:rPr lang="en-US" sz="1600" dirty="0" err="1"/>
              <a:t>airlight</a:t>
            </a:r>
            <a:r>
              <a:rPr lang="en-US" sz="1600" dirty="0"/>
              <a:t> shadows</a:t>
            </a:r>
          </a:p>
          <a:p>
            <a:pPr lvl="1"/>
            <a:r>
              <a:rPr lang="en-US" sz="1000" dirty="0"/>
              <a:t>Only in scattering along non-shadowed regions of eye ray for </a:t>
            </a:r>
            <a:r>
              <a:rPr lang="en-US" sz="1000" b="1" dirty="0"/>
              <a:t>single</a:t>
            </a:r>
            <a:r>
              <a:rPr lang="en-US" sz="1000" dirty="0"/>
              <a:t> scattering</a:t>
            </a:r>
          </a:p>
        </p:txBody>
      </p:sp>
      <p:sp>
        <p:nvSpPr>
          <p:cNvPr id="16"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
        <p:nvSpPr>
          <p:cNvPr id="15" name="Freeform 14"/>
          <p:cNvSpPr/>
          <p:nvPr/>
        </p:nvSpPr>
        <p:spPr>
          <a:xfrm>
            <a:off x="5408701" y="3376973"/>
            <a:ext cx="1059482" cy="354066"/>
          </a:xfrm>
          <a:custGeom>
            <a:avLst/>
            <a:gdLst>
              <a:gd name="connsiteX0" fmla="*/ 9660 w 1059482"/>
              <a:gd name="connsiteY0" fmla="*/ 243061 h 354066"/>
              <a:gd name="connsiteX1" fmla="*/ 9660 w 1059482"/>
              <a:gd name="connsiteY1" fmla="*/ 243061 h 354066"/>
              <a:gd name="connsiteX2" fmla="*/ 67390 w 1059482"/>
              <a:gd name="connsiteY2" fmla="*/ 185339 h 354066"/>
              <a:gd name="connsiteX3" fmla="*/ 75637 w 1059482"/>
              <a:gd name="connsiteY3" fmla="*/ 160601 h 354066"/>
              <a:gd name="connsiteX4" fmla="*/ 125120 w 1059482"/>
              <a:gd name="connsiteY4" fmla="*/ 127616 h 354066"/>
              <a:gd name="connsiteX5" fmla="*/ 306557 w 1059482"/>
              <a:gd name="connsiteY5" fmla="*/ 119370 h 354066"/>
              <a:gd name="connsiteX6" fmla="*/ 356039 w 1059482"/>
              <a:gd name="connsiteY6" fmla="*/ 102878 h 354066"/>
              <a:gd name="connsiteX7" fmla="*/ 397275 w 1059482"/>
              <a:gd name="connsiteY7" fmla="*/ 69894 h 354066"/>
              <a:gd name="connsiteX8" fmla="*/ 430264 w 1059482"/>
              <a:gd name="connsiteY8" fmla="*/ 36909 h 354066"/>
              <a:gd name="connsiteX9" fmla="*/ 487993 w 1059482"/>
              <a:gd name="connsiteY9" fmla="*/ 20417 h 354066"/>
              <a:gd name="connsiteX10" fmla="*/ 611700 w 1059482"/>
              <a:gd name="connsiteY10" fmla="*/ 36909 h 354066"/>
              <a:gd name="connsiteX11" fmla="*/ 644689 w 1059482"/>
              <a:gd name="connsiteY11" fmla="*/ 45155 h 354066"/>
              <a:gd name="connsiteX12" fmla="*/ 694172 w 1059482"/>
              <a:gd name="connsiteY12" fmla="*/ 61647 h 354066"/>
              <a:gd name="connsiteX13" fmla="*/ 760149 w 1059482"/>
              <a:gd name="connsiteY13" fmla="*/ 53401 h 354066"/>
              <a:gd name="connsiteX14" fmla="*/ 784890 w 1059482"/>
              <a:gd name="connsiteY14" fmla="*/ 36909 h 354066"/>
              <a:gd name="connsiteX15" fmla="*/ 809631 w 1059482"/>
              <a:gd name="connsiteY15" fmla="*/ 28663 h 354066"/>
              <a:gd name="connsiteX16" fmla="*/ 933338 w 1059482"/>
              <a:gd name="connsiteY16" fmla="*/ 20417 h 354066"/>
              <a:gd name="connsiteX17" fmla="*/ 941585 w 1059482"/>
              <a:gd name="connsiteY17" fmla="*/ 45155 h 354066"/>
              <a:gd name="connsiteX18" fmla="*/ 958080 w 1059482"/>
              <a:gd name="connsiteY18" fmla="*/ 78140 h 354066"/>
              <a:gd name="connsiteX19" fmla="*/ 958080 w 1059482"/>
              <a:gd name="connsiteY19" fmla="*/ 193585 h 354066"/>
              <a:gd name="connsiteX20" fmla="*/ 974574 w 1059482"/>
              <a:gd name="connsiteY20" fmla="*/ 243061 h 354066"/>
              <a:gd name="connsiteX21" fmla="*/ 1015809 w 1059482"/>
              <a:gd name="connsiteY21" fmla="*/ 276046 h 354066"/>
              <a:gd name="connsiteX22" fmla="*/ 1040551 w 1059482"/>
              <a:gd name="connsiteY22" fmla="*/ 284292 h 354066"/>
              <a:gd name="connsiteX23" fmla="*/ 982821 w 1059482"/>
              <a:gd name="connsiteY23" fmla="*/ 333768 h 354066"/>
              <a:gd name="connsiteX24" fmla="*/ 537476 w 1059482"/>
              <a:gd name="connsiteY24" fmla="*/ 342015 h 354066"/>
              <a:gd name="connsiteX25" fmla="*/ 9660 w 1059482"/>
              <a:gd name="connsiteY25" fmla="*/ 342015 h 354066"/>
              <a:gd name="connsiteX26" fmla="*/ 17907 w 1059482"/>
              <a:gd name="connsiteY26" fmla="*/ 267800 h 354066"/>
              <a:gd name="connsiteX27" fmla="*/ 9660 w 1059482"/>
              <a:gd name="connsiteY27" fmla="*/ 243061 h 3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9482" h="354066">
                <a:moveTo>
                  <a:pt x="9660" y="243061"/>
                </a:moveTo>
                <a:lnTo>
                  <a:pt x="9660" y="243061"/>
                </a:lnTo>
                <a:cubicBezTo>
                  <a:pt x="28903" y="223820"/>
                  <a:pt x="50389" y="206587"/>
                  <a:pt x="67390" y="185339"/>
                </a:cubicBezTo>
                <a:cubicBezTo>
                  <a:pt x="72820" y="178552"/>
                  <a:pt x="69490" y="166747"/>
                  <a:pt x="75637" y="160601"/>
                </a:cubicBezTo>
                <a:cubicBezTo>
                  <a:pt x="89655" y="146585"/>
                  <a:pt x="125120" y="127616"/>
                  <a:pt x="125120" y="127616"/>
                </a:cubicBezTo>
                <a:cubicBezTo>
                  <a:pt x="215902" y="138962"/>
                  <a:pt x="193315" y="142015"/>
                  <a:pt x="306557" y="119370"/>
                </a:cubicBezTo>
                <a:cubicBezTo>
                  <a:pt x="323605" y="115961"/>
                  <a:pt x="356039" y="102878"/>
                  <a:pt x="356039" y="102878"/>
                </a:cubicBezTo>
                <a:cubicBezTo>
                  <a:pt x="412203" y="46724"/>
                  <a:pt x="324432" y="132324"/>
                  <a:pt x="397275" y="69894"/>
                </a:cubicBezTo>
                <a:cubicBezTo>
                  <a:pt x="409082" y="59775"/>
                  <a:pt x="415178" y="40680"/>
                  <a:pt x="430264" y="36909"/>
                </a:cubicBezTo>
                <a:cubicBezTo>
                  <a:pt x="471686" y="26555"/>
                  <a:pt x="452499" y="32247"/>
                  <a:pt x="487993" y="20417"/>
                </a:cubicBezTo>
                <a:cubicBezTo>
                  <a:pt x="529229" y="25914"/>
                  <a:pt x="570608" y="30422"/>
                  <a:pt x="611700" y="36909"/>
                </a:cubicBezTo>
                <a:cubicBezTo>
                  <a:pt x="622896" y="38677"/>
                  <a:pt x="633832" y="41898"/>
                  <a:pt x="644689" y="45155"/>
                </a:cubicBezTo>
                <a:cubicBezTo>
                  <a:pt x="661342" y="50150"/>
                  <a:pt x="694172" y="61647"/>
                  <a:pt x="694172" y="61647"/>
                </a:cubicBezTo>
                <a:cubicBezTo>
                  <a:pt x="716164" y="58898"/>
                  <a:pt x="738766" y="59232"/>
                  <a:pt x="760149" y="53401"/>
                </a:cubicBezTo>
                <a:cubicBezTo>
                  <a:pt x="769711" y="50793"/>
                  <a:pt x="776025" y="41341"/>
                  <a:pt x="784890" y="36909"/>
                </a:cubicBezTo>
                <a:cubicBezTo>
                  <a:pt x="792665" y="33022"/>
                  <a:pt x="801384" y="31412"/>
                  <a:pt x="809631" y="28663"/>
                </a:cubicBezTo>
                <a:cubicBezTo>
                  <a:pt x="847423" y="-9122"/>
                  <a:pt x="837044" y="-7092"/>
                  <a:pt x="933338" y="20417"/>
                </a:cubicBezTo>
                <a:cubicBezTo>
                  <a:pt x="941696" y="22805"/>
                  <a:pt x="938161" y="37166"/>
                  <a:pt x="941585" y="45155"/>
                </a:cubicBezTo>
                <a:cubicBezTo>
                  <a:pt x="946428" y="56454"/>
                  <a:pt x="952582" y="67145"/>
                  <a:pt x="958080" y="78140"/>
                </a:cubicBezTo>
                <a:cubicBezTo>
                  <a:pt x="948621" y="134879"/>
                  <a:pt x="944532" y="130373"/>
                  <a:pt x="958080" y="193585"/>
                </a:cubicBezTo>
                <a:cubicBezTo>
                  <a:pt x="961723" y="210583"/>
                  <a:pt x="962281" y="230769"/>
                  <a:pt x="974574" y="243061"/>
                </a:cubicBezTo>
                <a:cubicBezTo>
                  <a:pt x="989916" y="258402"/>
                  <a:pt x="995001" y="265644"/>
                  <a:pt x="1015809" y="276046"/>
                </a:cubicBezTo>
                <a:cubicBezTo>
                  <a:pt x="1023585" y="279933"/>
                  <a:pt x="1032304" y="281543"/>
                  <a:pt x="1040551" y="284292"/>
                </a:cubicBezTo>
                <a:cubicBezTo>
                  <a:pt x="1066028" y="322502"/>
                  <a:pt x="1080880" y="327543"/>
                  <a:pt x="982821" y="333768"/>
                </a:cubicBezTo>
                <a:cubicBezTo>
                  <a:pt x="834646" y="343175"/>
                  <a:pt x="685924" y="339266"/>
                  <a:pt x="537476" y="342015"/>
                </a:cubicBezTo>
                <a:cubicBezTo>
                  <a:pt x="402908" y="348131"/>
                  <a:pt x="107060" y="365768"/>
                  <a:pt x="9660" y="342015"/>
                </a:cubicBezTo>
                <a:cubicBezTo>
                  <a:pt x="-14522" y="336118"/>
                  <a:pt x="13815" y="292352"/>
                  <a:pt x="17907" y="267800"/>
                </a:cubicBezTo>
                <a:cubicBezTo>
                  <a:pt x="19336" y="259226"/>
                  <a:pt x="11035" y="247184"/>
                  <a:pt x="9660" y="243061"/>
                </a:cubicBezTo>
                <a:close/>
              </a:path>
            </a:pathLst>
          </a:cu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7" name="Oval 16"/>
          <p:cNvSpPr/>
          <p:nvPr/>
        </p:nvSpPr>
        <p:spPr>
          <a:xfrm>
            <a:off x="5791200" y="3352800"/>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8" name="TextBox 17"/>
          <p:cNvSpPr txBox="1"/>
          <p:nvPr/>
        </p:nvSpPr>
        <p:spPr>
          <a:xfrm>
            <a:off x="5562600" y="3429008"/>
            <a:ext cx="1371600" cy="307777"/>
          </a:xfrm>
          <a:prstGeom prst="rect">
            <a:avLst/>
          </a:prstGeom>
          <a:noFill/>
        </p:spPr>
        <p:txBody>
          <a:bodyPr wrap="square" lIns="91440" tIns="45720" rIns="91440" bIns="45720" rtlCol="0">
            <a:spAutoFit/>
          </a:bodyPr>
          <a:lstStyle/>
          <a:p>
            <a:r>
              <a:rPr lang="en-US" sz="1400" dirty="0">
                <a:solidFill>
                  <a:schemeClr val="bg2"/>
                </a:solidFill>
              </a:rPr>
              <a:t>Scene object</a:t>
            </a:r>
          </a:p>
        </p:txBody>
      </p:sp>
      <p:cxnSp>
        <p:nvCxnSpPr>
          <p:cNvPr id="19" name="Straight Connector 18"/>
          <p:cNvCxnSpPr>
            <a:stCxn id="32" idx="3"/>
            <a:endCxn id="17" idx="2"/>
          </p:cNvCxnSpPr>
          <p:nvPr/>
        </p:nvCxnSpPr>
        <p:spPr>
          <a:xfrm>
            <a:off x="3353986" y="3339102"/>
            <a:ext cx="2437214" cy="51798"/>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4191000" y="2819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 name="Cube 6"/>
          <p:cNvSpPr/>
          <p:nvPr/>
        </p:nvSpPr>
        <p:spPr>
          <a:xfrm>
            <a:off x="4648200" y="2819400"/>
            <a:ext cx="304800" cy="304800"/>
          </a:xfrm>
          <a:prstGeom prst="cub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7" name="Can 26"/>
          <p:cNvSpPr/>
          <p:nvPr/>
        </p:nvSpPr>
        <p:spPr>
          <a:xfrm>
            <a:off x="5181600" y="2895600"/>
            <a:ext cx="228600" cy="304800"/>
          </a:xfrm>
          <a:prstGeom prst="can">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28" name="Picture 27"/>
          <p:cNvPicPr>
            <a:picLocks noChangeAspect="1"/>
          </p:cNvPicPr>
          <p:nvPr/>
        </p:nvPicPr>
        <p:blipFill>
          <a:blip r:embed="rId3"/>
          <a:stretch>
            <a:fillRect/>
          </a:stretch>
        </p:blipFill>
        <p:spPr>
          <a:xfrm>
            <a:off x="4876800" y="1219200"/>
            <a:ext cx="241300" cy="381000"/>
          </a:xfrm>
          <a:prstGeom prst="rect">
            <a:avLst/>
          </a:prstGeom>
        </p:spPr>
      </p:pic>
      <p:pic>
        <p:nvPicPr>
          <p:cNvPr id="29" name="Picture 28"/>
          <p:cNvPicPr>
            <a:picLocks noChangeAspect="1"/>
          </p:cNvPicPr>
          <p:nvPr/>
        </p:nvPicPr>
        <p:blipFill>
          <a:blip r:embed="rId4"/>
          <a:stretch>
            <a:fillRect/>
          </a:stretch>
        </p:blipFill>
        <p:spPr>
          <a:xfrm>
            <a:off x="4800600" y="2133600"/>
            <a:ext cx="140804" cy="215900"/>
          </a:xfrm>
          <a:prstGeom prst="rect">
            <a:avLst/>
          </a:prstGeom>
        </p:spPr>
      </p:pic>
      <p:pic>
        <p:nvPicPr>
          <p:cNvPr id="30" name="Picture 29"/>
          <p:cNvPicPr>
            <a:picLocks noChangeAspect="1"/>
          </p:cNvPicPr>
          <p:nvPr/>
        </p:nvPicPr>
        <p:blipFill>
          <a:blip r:embed="rId5"/>
          <a:stretch>
            <a:fillRect/>
          </a:stretch>
        </p:blipFill>
        <p:spPr>
          <a:xfrm>
            <a:off x="4419600" y="1752600"/>
            <a:ext cx="169718" cy="266700"/>
          </a:xfrm>
          <a:prstGeom prst="rect">
            <a:avLst/>
          </a:prstGeom>
        </p:spPr>
      </p:pic>
      <p:pic>
        <p:nvPicPr>
          <p:cNvPr id="31" name="Picture 30"/>
          <p:cNvPicPr>
            <a:picLocks noChangeAspect="1"/>
          </p:cNvPicPr>
          <p:nvPr/>
        </p:nvPicPr>
        <p:blipFill>
          <a:blip r:embed="rId6"/>
          <a:stretch>
            <a:fillRect/>
          </a:stretch>
        </p:blipFill>
        <p:spPr>
          <a:xfrm>
            <a:off x="5410200" y="1752600"/>
            <a:ext cx="156308" cy="254000"/>
          </a:xfrm>
          <a:prstGeom prst="rect">
            <a:avLst/>
          </a:prstGeom>
        </p:spPr>
      </p:pic>
      <p:pic>
        <p:nvPicPr>
          <p:cNvPr id="32" name="Picture 31"/>
          <p:cNvPicPr>
            <a:picLocks noChangeAspect="1"/>
          </p:cNvPicPr>
          <p:nvPr/>
        </p:nvPicPr>
        <p:blipFill>
          <a:blip r:embed="rId7"/>
          <a:stretch>
            <a:fillRect/>
          </a:stretch>
        </p:blipFill>
        <p:spPr>
          <a:xfrm rot="1200000">
            <a:off x="3083011" y="3164322"/>
            <a:ext cx="279400" cy="254000"/>
          </a:xfrm>
          <a:prstGeom prst="rect">
            <a:avLst/>
          </a:prstGeom>
        </p:spPr>
      </p:pic>
      <p:pic>
        <p:nvPicPr>
          <p:cNvPr id="33" name="Picture 32"/>
          <p:cNvPicPr>
            <a:picLocks noChangeAspect="1"/>
          </p:cNvPicPr>
          <p:nvPr/>
        </p:nvPicPr>
        <p:blipFill>
          <a:blip r:embed="rId8"/>
          <a:stretch>
            <a:fillRect/>
          </a:stretch>
        </p:blipFill>
        <p:spPr>
          <a:xfrm>
            <a:off x="3447470" y="2786416"/>
            <a:ext cx="514930" cy="1028700"/>
          </a:xfrm>
          <a:prstGeom prst="rect">
            <a:avLst/>
          </a:prstGeom>
        </p:spPr>
      </p:pic>
      <p:cxnSp>
        <p:nvCxnSpPr>
          <p:cNvPr id="21" name="Straight Connector 20"/>
          <p:cNvCxnSpPr>
            <a:stCxn id="17" idx="1"/>
          </p:cNvCxnSpPr>
          <p:nvPr/>
        </p:nvCxnSpPr>
        <p:spPr>
          <a:xfrm flipH="1" flipV="1">
            <a:off x="4989520" y="1368852"/>
            <a:ext cx="812847" cy="199510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4995590" y="1380240"/>
            <a:ext cx="32397" cy="199584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451323" y="1394518"/>
            <a:ext cx="543307" cy="1975085"/>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4" name="Freeform 53"/>
          <p:cNvSpPr/>
          <p:nvPr/>
        </p:nvSpPr>
        <p:spPr>
          <a:xfrm>
            <a:off x="4373570" y="2903040"/>
            <a:ext cx="583142" cy="1101600"/>
          </a:xfrm>
          <a:custGeom>
            <a:avLst/>
            <a:gdLst>
              <a:gd name="connsiteX0" fmla="*/ 265653 w 583142"/>
              <a:gd name="connsiteY0" fmla="*/ 0 h 1101600"/>
              <a:gd name="connsiteX1" fmla="*/ 0 w 583142"/>
              <a:gd name="connsiteY1" fmla="*/ 1101600 h 1101600"/>
              <a:gd name="connsiteX2" fmla="*/ 531307 w 583142"/>
              <a:gd name="connsiteY2" fmla="*/ 1095120 h 1101600"/>
              <a:gd name="connsiteX3" fmla="*/ 583142 w 583142"/>
              <a:gd name="connsiteY3" fmla="*/ 162000 h 1101600"/>
              <a:gd name="connsiteX4" fmla="*/ 498910 w 583142"/>
              <a:gd name="connsiteY4" fmla="*/ 239760 h 1101600"/>
              <a:gd name="connsiteX5" fmla="*/ 265653 w 583142"/>
              <a:gd name="connsiteY5" fmla="*/ 246240 h 1101600"/>
              <a:gd name="connsiteX6" fmla="*/ 265653 w 583142"/>
              <a:gd name="connsiteY6" fmla="*/ 0 h 1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142" h="1101600">
                <a:moveTo>
                  <a:pt x="265653" y="0"/>
                </a:moveTo>
                <a:lnTo>
                  <a:pt x="0" y="1101600"/>
                </a:lnTo>
                <a:lnTo>
                  <a:pt x="531307" y="1095120"/>
                </a:lnTo>
                <a:lnTo>
                  <a:pt x="583142" y="162000"/>
                </a:lnTo>
                <a:lnTo>
                  <a:pt x="498910" y="239760"/>
                </a:lnTo>
                <a:lnTo>
                  <a:pt x="265653" y="246240"/>
                </a:lnTo>
                <a:lnTo>
                  <a:pt x="265653" y="0"/>
                </a:lnTo>
                <a:close/>
              </a:path>
            </a:pathLst>
          </a:custGeom>
          <a:gradFill>
            <a:gsLst>
              <a:gs pos="0">
                <a:srgbClr val="DDDDDD">
                  <a:alpha val="49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6" name="Freeform 55"/>
          <p:cNvSpPr/>
          <p:nvPr/>
        </p:nvSpPr>
        <p:spPr>
          <a:xfrm>
            <a:off x="3660840" y="2948400"/>
            <a:ext cx="725688" cy="1088640"/>
          </a:xfrm>
          <a:custGeom>
            <a:avLst/>
            <a:gdLst>
              <a:gd name="connsiteX0" fmla="*/ 518349 w 725688"/>
              <a:gd name="connsiteY0" fmla="*/ 0 h 1088640"/>
              <a:gd name="connsiteX1" fmla="*/ 0 w 725688"/>
              <a:gd name="connsiteY1" fmla="*/ 1088640 h 1088640"/>
              <a:gd name="connsiteX2" fmla="*/ 395241 w 725688"/>
              <a:gd name="connsiteY2" fmla="*/ 1088640 h 1088640"/>
              <a:gd name="connsiteX3" fmla="*/ 725688 w 725688"/>
              <a:gd name="connsiteY3" fmla="*/ 77760 h 1088640"/>
              <a:gd name="connsiteX4" fmla="*/ 725688 w 725688"/>
              <a:gd name="connsiteY4" fmla="*/ 77760 h 1088640"/>
              <a:gd name="connsiteX5" fmla="*/ 641457 w 725688"/>
              <a:gd name="connsiteY5" fmla="*/ 116640 h 1088640"/>
              <a:gd name="connsiteX6" fmla="*/ 641457 w 725688"/>
              <a:gd name="connsiteY6" fmla="*/ 116640 h 1088640"/>
              <a:gd name="connsiteX7" fmla="*/ 563704 w 725688"/>
              <a:gd name="connsiteY7" fmla="*/ 90720 h 1088640"/>
              <a:gd name="connsiteX8" fmla="*/ 563704 w 725688"/>
              <a:gd name="connsiteY8" fmla="*/ 90720 h 1088640"/>
              <a:gd name="connsiteX9" fmla="*/ 518349 w 725688"/>
              <a:gd name="connsiteY9" fmla="*/ 0 h 108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688" h="1088640">
                <a:moveTo>
                  <a:pt x="518349" y="0"/>
                </a:moveTo>
                <a:lnTo>
                  <a:pt x="0" y="1088640"/>
                </a:lnTo>
                <a:lnTo>
                  <a:pt x="395241" y="1088640"/>
                </a:lnTo>
                <a:lnTo>
                  <a:pt x="725688" y="77760"/>
                </a:lnTo>
                <a:lnTo>
                  <a:pt x="725688" y="77760"/>
                </a:lnTo>
                <a:lnTo>
                  <a:pt x="641457" y="116640"/>
                </a:lnTo>
                <a:lnTo>
                  <a:pt x="641457" y="116640"/>
                </a:lnTo>
                <a:lnTo>
                  <a:pt x="563704" y="90720"/>
                </a:lnTo>
                <a:lnTo>
                  <a:pt x="563704" y="90720"/>
                </a:lnTo>
                <a:lnTo>
                  <a:pt x="518349" y="0"/>
                </a:lnTo>
                <a:close/>
              </a:path>
            </a:pathLst>
          </a:custGeom>
          <a:gradFill>
            <a:gsLst>
              <a:gs pos="0">
                <a:srgbClr val="DDDDDD">
                  <a:alpha val="50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7" name="Freeform 56"/>
          <p:cNvSpPr/>
          <p:nvPr/>
        </p:nvSpPr>
        <p:spPr>
          <a:xfrm>
            <a:off x="5170539" y="2948400"/>
            <a:ext cx="479473" cy="1082160"/>
          </a:xfrm>
          <a:custGeom>
            <a:avLst/>
            <a:gdLst>
              <a:gd name="connsiteX0" fmla="*/ 0 w 479473"/>
              <a:gd name="connsiteY0" fmla="*/ 246240 h 1082160"/>
              <a:gd name="connsiteX1" fmla="*/ 71273 w 479473"/>
              <a:gd name="connsiteY1" fmla="*/ 1082160 h 1082160"/>
              <a:gd name="connsiteX2" fmla="*/ 479473 w 479473"/>
              <a:gd name="connsiteY2" fmla="*/ 1082160 h 1082160"/>
              <a:gd name="connsiteX3" fmla="*/ 233257 w 479473"/>
              <a:gd name="connsiteY3" fmla="*/ 0 h 1082160"/>
              <a:gd name="connsiteX4" fmla="*/ 246216 w 479473"/>
              <a:gd name="connsiteY4" fmla="*/ 252720 h 1082160"/>
              <a:gd name="connsiteX5" fmla="*/ 123108 w 479473"/>
              <a:gd name="connsiteY5" fmla="*/ 278640 h 1082160"/>
              <a:gd name="connsiteX6" fmla="*/ 0 w 479473"/>
              <a:gd name="connsiteY6" fmla="*/ 246240 h 108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473" h="1082160">
                <a:moveTo>
                  <a:pt x="0" y="246240"/>
                </a:moveTo>
                <a:lnTo>
                  <a:pt x="71273" y="1082160"/>
                </a:lnTo>
                <a:lnTo>
                  <a:pt x="479473" y="1082160"/>
                </a:lnTo>
                <a:lnTo>
                  <a:pt x="233257" y="0"/>
                </a:lnTo>
                <a:lnTo>
                  <a:pt x="246216" y="252720"/>
                </a:lnTo>
                <a:lnTo>
                  <a:pt x="123108" y="278640"/>
                </a:lnTo>
                <a:lnTo>
                  <a:pt x="0" y="246240"/>
                </a:lnTo>
                <a:close/>
              </a:path>
            </a:pathLst>
          </a:custGeom>
          <a:gradFill>
            <a:gsLst>
              <a:gs pos="0">
                <a:srgbClr val="DDDDDD">
                  <a:alpha val="50000"/>
                </a:srgbClr>
              </a:gs>
              <a:gs pos="100000">
                <a:srgbClr val="7A7474">
                  <a:alpha val="48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58" name="Picture 57"/>
          <p:cNvPicPr>
            <a:picLocks noChangeAspect="1"/>
          </p:cNvPicPr>
          <p:nvPr/>
        </p:nvPicPr>
        <p:blipFill>
          <a:blip r:embed="rId9"/>
          <a:stretch>
            <a:fillRect/>
          </a:stretch>
        </p:blipFill>
        <p:spPr>
          <a:xfrm rot="1260000">
            <a:off x="4195664" y="3307926"/>
            <a:ext cx="225167" cy="107222"/>
          </a:xfrm>
          <a:prstGeom prst="rect">
            <a:avLst/>
          </a:prstGeom>
        </p:spPr>
      </p:pic>
      <p:pic>
        <p:nvPicPr>
          <p:cNvPr id="59" name="Picture 58"/>
          <p:cNvPicPr>
            <a:picLocks noChangeAspect="1"/>
          </p:cNvPicPr>
          <p:nvPr/>
        </p:nvPicPr>
        <p:blipFill>
          <a:blip r:embed="rId9"/>
          <a:stretch>
            <a:fillRect/>
          </a:stretch>
        </p:blipFill>
        <p:spPr>
          <a:xfrm rot="1260000">
            <a:off x="4812343" y="3313386"/>
            <a:ext cx="225167" cy="107222"/>
          </a:xfrm>
          <a:prstGeom prst="rect">
            <a:avLst/>
          </a:prstGeom>
        </p:spPr>
      </p:pic>
      <p:pic>
        <p:nvPicPr>
          <p:cNvPr id="61" name="Picture 60"/>
          <p:cNvPicPr>
            <a:picLocks noChangeAspect="1"/>
          </p:cNvPicPr>
          <p:nvPr/>
        </p:nvPicPr>
        <p:blipFill rotWithShape="1">
          <a:blip r:embed="rId10"/>
          <a:srcRect l="14599" t="16118" r="40127" b="16759"/>
          <a:stretch/>
        </p:blipFill>
        <p:spPr>
          <a:xfrm>
            <a:off x="76200" y="2017846"/>
            <a:ext cx="2514600" cy="2096957"/>
          </a:xfrm>
          <a:prstGeom prst="rect">
            <a:avLst/>
          </a:prstGeom>
        </p:spPr>
      </p:pic>
      <p:pic>
        <p:nvPicPr>
          <p:cNvPr id="34" name="Picture 33"/>
          <p:cNvPicPr>
            <a:picLocks noChangeAspect="1"/>
          </p:cNvPicPr>
          <p:nvPr/>
        </p:nvPicPr>
        <p:blipFill>
          <a:blip r:embed="rId9"/>
          <a:stretch>
            <a:fillRect/>
          </a:stretch>
        </p:blipFill>
        <p:spPr>
          <a:xfrm>
            <a:off x="5134243" y="2234717"/>
            <a:ext cx="203200" cy="96762"/>
          </a:xfrm>
          <a:prstGeom prst="rect">
            <a:avLst/>
          </a:prstGeom>
        </p:spPr>
      </p:pic>
      <p:pic>
        <p:nvPicPr>
          <p:cNvPr id="35" name="Picture 34"/>
          <p:cNvPicPr>
            <a:picLocks noChangeAspect="1"/>
          </p:cNvPicPr>
          <p:nvPr/>
        </p:nvPicPr>
        <p:blipFill>
          <a:blip r:embed="rId9"/>
          <a:stretch>
            <a:fillRect/>
          </a:stretch>
        </p:blipFill>
        <p:spPr>
          <a:xfrm flipH="1">
            <a:off x="5482718" y="2603169"/>
            <a:ext cx="243840" cy="116114"/>
          </a:xfrm>
          <a:prstGeom prst="rect">
            <a:avLst/>
          </a:prstGeom>
        </p:spPr>
      </p:pic>
      <p:sp>
        <p:nvSpPr>
          <p:cNvPr id="4" name="TextBox 3"/>
          <p:cNvSpPr txBox="1"/>
          <p:nvPr/>
        </p:nvSpPr>
        <p:spPr>
          <a:xfrm>
            <a:off x="6019800" y="1981200"/>
            <a:ext cx="1066800" cy="1126462"/>
          </a:xfrm>
          <a:prstGeom prst="rect">
            <a:avLst/>
          </a:prstGeom>
          <a:noFill/>
        </p:spPr>
        <p:txBody>
          <a:bodyPr wrap="square" lIns="91440" tIns="45720" rIns="91440" bIns="45720" rtlCol="0">
            <a:spAutoFit/>
          </a:bodyPr>
          <a:lstStyle/>
          <a:p>
            <a:r>
              <a:rPr lang="en-US" sz="1100" dirty="0">
                <a:solidFill>
                  <a:srgbClr val="000000"/>
                </a:solidFill>
              </a:rPr>
              <a:t>At surface shading: </a:t>
            </a:r>
            <a:br>
              <a:rPr lang="en-US" sz="1100" dirty="0">
                <a:solidFill>
                  <a:srgbClr val="000000"/>
                </a:solidFill>
              </a:rPr>
            </a:br>
            <a:r>
              <a:rPr lang="en-US" sz="1100" dirty="0">
                <a:solidFill>
                  <a:srgbClr val="000000"/>
                </a:solidFill>
                <a:sym typeface="Wingdings"/>
              </a:rPr>
              <a:t> </a:t>
            </a:r>
            <a:r>
              <a:rPr lang="en-US" sz="1100" dirty="0">
                <a:solidFill>
                  <a:srgbClr val="000000"/>
                </a:solidFill>
              </a:rPr>
              <a:t>attenuate the light </a:t>
            </a:r>
            <a:r>
              <a:rPr lang="en-US" sz="1100" dirty="0" smtClean="0">
                <a:solidFill>
                  <a:srgbClr val="000000"/>
                </a:solidFill>
              </a:rPr>
              <a:t>prop. to distance </a:t>
            </a:r>
            <a:r>
              <a:rPr lang="en-US" sz="1100" dirty="0">
                <a:solidFill>
                  <a:srgbClr val="000000"/>
                </a:solidFill>
              </a:rPr>
              <a:t>to light source</a:t>
            </a:r>
          </a:p>
        </p:txBody>
      </p:sp>
      <p:sp>
        <p:nvSpPr>
          <p:cNvPr id="6" name="Right Brace 5"/>
          <p:cNvSpPr/>
          <p:nvPr/>
        </p:nvSpPr>
        <p:spPr>
          <a:xfrm rot="20220000">
            <a:off x="5468498" y="1249502"/>
            <a:ext cx="138885" cy="2139262"/>
          </a:xfrm>
          <a:prstGeom prst="rightBrace">
            <a:avLst/>
          </a:prstGeom>
          <a:ln w="12700" cmpd="sng">
            <a:solidFill>
              <a:srgbClr val="131313"/>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p>
        </p:txBody>
      </p:sp>
      <p:cxnSp>
        <p:nvCxnSpPr>
          <p:cNvPr id="9" name="Straight Connector 8"/>
          <p:cNvCxnSpPr>
            <a:stCxn id="6" idx="1"/>
          </p:cNvCxnSpPr>
          <p:nvPr/>
        </p:nvCxnSpPr>
        <p:spPr>
          <a:xfrm flipV="1">
            <a:off x="5601863" y="2133600"/>
            <a:ext cx="494139" cy="158400"/>
          </a:xfrm>
          <a:prstGeom prst="line">
            <a:avLst/>
          </a:prstGeom>
          <a:ln w="12700" cmpd="sng">
            <a:solidFill>
              <a:srgbClr val="13131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11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Multiple Scattering:</a:t>
            </a:r>
          </a:p>
          <a:p>
            <a:pPr lvl="1"/>
            <a:r>
              <a:rPr lang="en-US" sz="1300" dirty="0"/>
              <a:t>In reality, photons can bounce many times before in scattering</a:t>
            </a:r>
          </a:p>
          <a:p>
            <a:pPr lvl="1"/>
            <a:r>
              <a:rPr lang="en-US" sz="1300" b="1" dirty="0"/>
              <a:t>In scattering </a:t>
            </a:r>
            <a:r>
              <a:rPr lang="en-US" sz="1300" dirty="0"/>
              <a:t>happens also in shadowed regions.</a:t>
            </a:r>
            <a:endParaRPr lang="en-US" sz="1300" b="1" dirty="0"/>
          </a:p>
        </p:txBody>
      </p:sp>
      <p:sp>
        <p:nvSpPr>
          <p:cNvPr id="24"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
        <p:nvSpPr>
          <p:cNvPr id="48" name="Oval 47"/>
          <p:cNvSpPr/>
          <p:nvPr/>
        </p:nvSpPr>
        <p:spPr>
          <a:xfrm>
            <a:off x="6245160" y="3430560"/>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49" name="Straight Connector 48"/>
          <p:cNvCxnSpPr>
            <a:stCxn id="57" idx="3"/>
          </p:cNvCxnSpPr>
          <p:nvPr/>
        </p:nvCxnSpPr>
        <p:spPr>
          <a:xfrm>
            <a:off x="3807946" y="3416862"/>
            <a:ext cx="3354854" cy="88338"/>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1" name="Cube 50"/>
          <p:cNvSpPr/>
          <p:nvPr/>
        </p:nvSpPr>
        <p:spPr>
          <a:xfrm>
            <a:off x="5102160" y="2897160"/>
            <a:ext cx="304800" cy="304800"/>
          </a:xfrm>
          <a:prstGeom prst="cub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53" name="Picture 52"/>
          <p:cNvPicPr>
            <a:picLocks noChangeAspect="1"/>
          </p:cNvPicPr>
          <p:nvPr/>
        </p:nvPicPr>
        <p:blipFill>
          <a:blip r:embed="rId3"/>
          <a:stretch>
            <a:fillRect/>
          </a:stretch>
        </p:blipFill>
        <p:spPr>
          <a:xfrm>
            <a:off x="5330760" y="1296960"/>
            <a:ext cx="241300" cy="381000"/>
          </a:xfrm>
          <a:prstGeom prst="rect">
            <a:avLst/>
          </a:prstGeom>
        </p:spPr>
      </p:pic>
      <p:pic>
        <p:nvPicPr>
          <p:cNvPr id="54" name="Picture 53"/>
          <p:cNvPicPr>
            <a:picLocks noChangeAspect="1"/>
          </p:cNvPicPr>
          <p:nvPr/>
        </p:nvPicPr>
        <p:blipFill>
          <a:blip r:embed="rId4"/>
          <a:stretch>
            <a:fillRect/>
          </a:stretch>
        </p:blipFill>
        <p:spPr>
          <a:xfrm>
            <a:off x="5254560" y="2211360"/>
            <a:ext cx="140804" cy="215900"/>
          </a:xfrm>
          <a:prstGeom prst="rect">
            <a:avLst/>
          </a:prstGeom>
        </p:spPr>
      </p:pic>
      <p:pic>
        <p:nvPicPr>
          <p:cNvPr id="55" name="Picture 54"/>
          <p:cNvPicPr>
            <a:picLocks noChangeAspect="1"/>
          </p:cNvPicPr>
          <p:nvPr/>
        </p:nvPicPr>
        <p:blipFill>
          <a:blip r:embed="rId5"/>
          <a:stretch>
            <a:fillRect/>
          </a:stretch>
        </p:blipFill>
        <p:spPr>
          <a:xfrm>
            <a:off x="4873560" y="1830360"/>
            <a:ext cx="169718" cy="266700"/>
          </a:xfrm>
          <a:prstGeom prst="rect">
            <a:avLst/>
          </a:prstGeom>
        </p:spPr>
      </p:pic>
      <p:pic>
        <p:nvPicPr>
          <p:cNvPr id="56" name="Picture 55"/>
          <p:cNvPicPr>
            <a:picLocks noChangeAspect="1"/>
          </p:cNvPicPr>
          <p:nvPr/>
        </p:nvPicPr>
        <p:blipFill>
          <a:blip r:embed="rId6"/>
          <a:stretch>
            <a:fillRect/>
          </a:stretch>
        </p:blipFill>
        <p:spPr>
          <a:xfrm>
            <a:off x="5864160" y="1830360"/>
            <a:ext cx="156308" cy="254000"/>
          </a:xfrm>
          <a:prstGeom prst="rect">
            <a:avLst/>
          </a:prstGeom>
        </p:spPr>
      </p:pic>
      <p:pic>
        <p:nvPicPr>
          <p:cNvPr id="57" name="Picture 56"/>
          <p:cNvPicPr>
            <a:picLocks noChangeAspect="1"/>
          </p:cNvPicPr>
          <p:nvPr/>
        </p:nvPicPr>
        <p:blipFill>
          <a:blip r:embed="rId7"/>
          <a:stretch>
            <a:fillRect/>
          </a:stretch>
        </p:blipFill>
        <p:spPr>
          <a:xfrm rot="1200000">
            <a:off x="3536971" y="3242082"/>
            <a:ext cx="279400" cy="254000"/>
          </a:xfrm>
          <a:prstGeom prst="rect">
            <a:avLst/>
          </a:prstGeom>
        </p:spPr>
      </p:pic>
      <p:pic>
        <p:nvPicPr>
          <p:cNvPr id="58" name="Picture 57"/>
          <p:cNvPicPr>
            <a:picLocks noChangeAspect="1"/>
          </p:cNvPicPr>
          <p:nvPr/>
        </p:nvPicPr>
        <p:blipFill>
          <a:blip r:embed="rId8"/>
          <a:stretch>
            <a:fillRect/>
          </a:stretch>
        </p:blipFill>
        <p:spPr>
          <a:xfrm>
            <a:off x="3901430" y="2864176"/>
            <a:ext cx="514930" cy="1028700"/>
          </a:xfrm>
          <a:prstGeom prst="rect">
            <a:avLst/>
          </a:prstGeom>
        </p:spPr>
      </p:pic>
      <p:cxnSp>
        <p:nvCxnSpPr>
          <p:cNvPr id="59" name="Straight Connector 58"/>
          <p:cNvCxnSpPr>
            <a:stCxn id="48" idx="1"/>
          </p:cNvCxnSpPr>
          <p:nvPr/>
        </p:nvCxnSpPr>
        <p:spPr>
          <a:xfrm flipH="1" flipV="1">
            <a:off x="5443480" y="1446615"/>
            <a:ext cx="812847" cy="199510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4" idx="3"/>
          </p:cNvCxnSpPr>
          <p:nvPr/>
        </p:nvCxnSpPr>
        <p:spPr>
          <a:xfrm flipV="1">
            <a:off x="5395372" y="1458000"/>
            <a:ext cx="54185" cy="86131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63" name="Freeform 62"/>
          <p:cNvSpPr/>
          <p:nvPr/>
        </p:nvSpPr>
        <p:spPr>
          <a:xfrm>
            <a:off x="4827530" y="2980800"/>
            <a:ext cx="583142" cy="1101600"/>
          </a:xfrm>
          <a:custGeom>
            <a:avLst/>
            <a:gdLst>
              <a:gd name="connsiteX0" fmla="*/ 265653 w 583142"/>
              <a:gd name="connsiteY0" fmla="*/ 0 h 1101600"/>
              <a:gd name="connsiteX1" fmla="*/ 0 w 583142"/>
              <a:gd name="connsiteY1" fmla="*/ 1101600 h 1101600"/>
              <a:gd name="connsiteX2" fmla="*/ 531307 w 583142"/>
              <a:gd name="connsiteY2" fmla="*/ 1095120 h 1101600"/>
              <a:gd name="connsiteX3" fmla="*/ 583142 w 583142"/>
              <a:gd name="connsiteY3" fmla="*/ 162000 h 1101600"/>
              <a:gd name="connsiteX4" fmla="*/ 498910 w 583142"/>
              <a:gd name="connsiteY4" fmla="*/ 239760 h 1101600"/>
              <a:gd name="connsiteX5" fmla="*/ 265653 w 583142"/>
              <a:gd name="connsiteY5" fmla="*/ 246240 h 1101600"/>
              <a:gd name="connsiteX6" fmla="*/ 265653 w 583142"/>
              <a:gd name="connsiteY6" fmla="*/ 0 h 1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142" h="1101600">
                <a:moveTo>
                  <a:pt x="265653" y="0"/>
                </a:moveTo>
                <a:lnTo>
                  <a:pt x="0" y="1101600"/>
                </a:lnTo>
                <a:lnTo>
                  <a:pt x="531307" y="1095120"/>
                </a:lnTo>
                <a:lnTo>
                  <a:pt x="583142" y="162000"/>
                </a:lnTo>
                <a:lnTo>
                  <a:pt x="498910" y="239760"/>
                </a:lnTo>
                <a:lnTo>
                  <a:pt x="265653" y="246240"/>
                </a:lnTo>
                <a:lnTo>
                  <a:pt x="265653" y="0"/>
                </a:lnTo>
                <a:close/>
              </a:path>
            </a:pathLst>
          </a:custGeom>
          <a:gradFill>
            <a:gsLst>
              <a:gs pos="0">
                <a:srgbClr val="DDDDDD">
                  <a:alpha val="49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1" name="Straight Connector 70"/>
          <p:cNvCxnSpPr>
            <a:stCxn id="48" idx="2"/>
            <a:endCxn id="54" idx="3"/>
          </p:cNvCxnSpPr>
          <p:nvPr/>
        </p:nvCxnSpPr>
        <p:spPr>
          <a:xfrm flipH="1" flipV="1">
            <a:off x="5395364" y="2319310"/>
            <a:ext cx="849796" cy="114935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5454208" y="1474486"/>
            <a:ext cx="641792" cy="811514"/>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6096000" y="2209800"/>
            <a:ext cx="381000" cy="762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6172200" y="2209800"/>
            <a:ext cx="304800" cy="5334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6172200" y="2743200"/>
            <a:ext cx="4572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48" idx="7"/>
          </p:cNvCxnSpPr>
          <p:nvPr/>
        </p:nvCxnSpPr>
        <p:spPr>
          <a:xfrm flipV="1">
            <a:off x="6310209" y="3048008"/>
            <a:ext cx="319199" cy="393719"/>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5443481" y="1446615"/>
            <a:ext cx="347727" cy="122038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562600" y="2667000"/>
            <a:ext cx="2286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486400" y="2971800"/>
            <a:ext cx="76200" cy="3048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5257800" y="3276600"/>
            <a:ext cx="228600" cy="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257800" y="3276600"/>
            <a:ext cx="0" cy="1524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28061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a:stretch>
            <a:fillRect/>
          </a:stretch>
        </p:blipFill>
        <p:spPr bwMode="auto">
          <a:xfrm>
            <a:off x="1241848" y="0"/>
            <a:ext cx="5064369" cy="4114800"/>
          </a:xfrm>
          <a:prstGeom prst="rect">
            <a:avLst/>
          </a:prstGeom>
          <a:noFill/>
          <a:ln w="9525">
            <a:noFill/>
            <a:miter lim="800000"/>
            <a:headEnd/>
            <a:tailEnd/>
          </a:ln>
        </p:spPr>
      </p:pic>
      <p:sp>
        <p:nvSpPr>
          <p:cNvPr id="10" name="Title 1"/>
          <p:cNvSpPr txBox="1">
            <a:spLocks/>
          </p:cNvSpPr>
          <p:nvPr/>
        </p:nvSpPr>
        <p:spPr bwMode="auto">
          <a:xfrm>
            <a:off x="294652" y="1270995"/>
            <a:ext cx="6746015" cy="946683"/>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lvl1pPr algn="l" rtl="0" eaLnBrk="0" fontAlgn="base" hangingPunct="0">
              <a:spcBef>
                <a:spcPct val="0"/>
              </a:spcBef>
              <a:spcAft>
                <a:spcPct val="0"/>
              </a:spcAft>
              <a:defRPr sz="3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a:lstStyle>
          <a:p>
            <a:pPr algn="ctr"/>
            <a:r>
              <a:rPr lang="en-US" dirty="0" smtClean="0">
                <a:solidFill>
                  <a:srgbClr val="FFC73F"/>
                </a:solidFill>
                <a:effectLst>
                  <a:outerShdw blurRad="50800" dist="38100" dir="2700000" algn="tl" rotWithShape="0">
                    <a:srgbClr val="000000">
                      <a:alpha val="43000"/>
                    </a:srgbClr>
                  </a:outerShdw>
                </a:effectLst>
                <a:latin typeface="Calibri"/>
              </a:rPr>
              <a:t>Volumetric Shadows</a:t>
            </a:r>
            <a:endParaRPr lang="en-US" dirty="0">
              <a:solidFill>
                <a:srgbClr val="FFC73F"/>
              </a:solidFill>
              <a:effectLst>
                <a:outerShdw blurRad="50800" dist="38100" dir="2700000" algn="tl" rotWithShape="0">
                  <a:srgbClr val="000000">
                    <a:alpha val="43000"/>
                  </a:srgbClr>
                </a:outerShdw>
              </a:effectLst>
              <a:latin typeface="Calibri"/>
            </a:endParaRPr>
          </a:p>
        </p:txBody>
      </p:sp>
      <p:sp>
        <p:nvSpPr>
          <p:cNvPr id="11" name="Subtitle 2"/>
          <p:cNvSpPr txBox="1">
            <a:spLocks/>
          </p:cNvSpPr>
          <p:nvPr/>
        </p:nvSpPr>
        <p:spPr bwMode="auto">
          <a:xfrm>
            <a:off x="297181" y="2115016"/>
            <a:ext cx="6744970" cy="1447799"/>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algn="ctr">
              <a:buClr>
                <a:srgbClr val="F79646"/>
              </a:buClr>
              <a:buNone/>
            </a:pPr>
            <a:r>
              <a:rPr lang="en-US" dirty="0" smtClean="0">
                <a:solidFill>
                  <a:srgbClr val="FFC73F"/>
                </a:solidFill>
                <a:effectLst>
                  <a:outerShdw blurRad="50800" dist="38100" dir="2700000" algn="tl" rotWithShape="0">
                    <a:srgbClr val="000000">
                      <a:alpha val="43000"/>
                    </a:srgbClr>
                  </a:outerShdw>
                </a:effectLst>
                <a:latin typeface="Calibri"/>
              </a:rPr>
              <a:t>Ulf Assarsson</a:t>
            </a:r>
          </a:p>
          <a:p>
            <a:pPr marL="0" indent="0" algn="ctr">
              <a:buClr>
                <a:srgbClr val="F79646"/>
              </a:buClr>
              <a:buNone/>
            </a:pPr>
            <a:r>
              <a:rPr lang="en-US" dirty="0" smtClean="0">
                <a:solidFill>
                  <a:srgbClr val="FFC73F"/>
                </a:solidFill>
                <a:effectLst>
                  <a:outerShdw blurRad="50800" dist="38100" dir="2700000" algn="tl" rotWithShape="0">
                    <a:srgbClr val="000000">
                      <a:alpha val="43000"/>
                    </a:srgbClr>
                  </a:outerShdw>
                </a:effectLst>
                <a:latin typeface="Calibri"/>
              </a:rPr>
              <a:t>(20 minutes)</a:t>
            </a:r>
            <a:endParaRPr lang="en-US" dirty="0">
              <a:solidFill>
                <a:srgbClr val="FFC73F"/>
              </a:solidFill>
              <a:effectLst>
                <a:outerShdw blurRad="50800" dist="38100" dir="2700000" algn="tl" rotWithShape="0">
                  <a:srgbClr val="000000">
                    <a:alpha val="43000"/>
                  </a:srgbClr>
                </a:outerShdw>
              </a:effectLst>
              <a:latin typeface="Calibri"/>
            </a:endParaRPr>
          </a:p>
        </p:txBody>
      </p:sp>
    </p:spTree>
    <p:extLst>
      <p:ext uri="{BB962C8B-B14F-4D97-AF65-F5344CB8AC3E}">
        <p14:creationId xmlns:p14="http://schemas.microsoft.com/office/powerpoint/2010/main" val="1187162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Lst>
          </a:blip>
          <a:srcRect l="14599" t="16118" r="40127" b="16759"/>
          <a:stretch/>
        </p:blipFill>
        <p:spPr>
          <a:xfrm>
            <a:off x="3626937" y="768555"/>
            <a:ext cx="3688271" cy="3075697"/>
          </a:xfrm>
          <a:prstGeom prst="rect">
            <a:avLst/>
          </a:prstGeom>
        </p:spPr>
      </p:pic>
      <p:sp>
        <p:nvSpPr>
          <p:cNvPr id="19" name="TextBox 18"/>
          <p:cNvSpPr txBox="1"/>
          <p:nvPr/>
        </p:nvSpPr>
        <p:spPr>
          <a:xfrm>
            <a:off x="4465129" y="3762256"/>
            <a:ext cx="2057400" cy="369332"/>
          </a:xfrm>
          <a:prstGeom prst="rect">
            <a:avLst/>
          </a:prstGeom>
          <a:noFill/>
          <a:effectLst>
            <a:outerShdw blurRad="50800" dist="38100" dir="2700000" algn="tl" rotWithShape="0">
              <a:srgbClr val="000000">
                <a:alpha val="43000"/>
              </a:srgbClr>
            </a:outerShdw>
          </a:effectLst>
        </p:spPr>
        <p:txBody>
          <a:bodyPr wrap="square" lIns="91440" tIns="45720" rIns="91440" bIns="45720" rtlCol="0">
            <a:spAutoFit/>
          </a:bodyPr>
          <a:lstStyle/>
          <a:p>
            <a:r>
              <a:rPr lang="en-US" dirty="0" smtClean="0">
                <a:solidFill>
                  <a:schemeClr val="bg2"/>
                </a:solidFill>
              </a:rPr>
              <a:t>Single scattering</a:t>
            </a:r>
            <a:endParaRPr lang="en-US" dirty="0">
              <a:solidFill>
                <a:schemeClr val="bg2"/>
              </a:solidFill>
            </a:endParaRPr>
          </a:p>
        </p:txBody>
      </p:sp>
      <p:sp>
        <p:nvSpPr>
          <p:cNvPr id="24"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3000"/>
                    </a14:imgEffect>
                  </a14:imgLayer>
                </a14:imgProps>
              </a:ext>
            </a:extLst>
          </a:blip>
          <a:srcRect l="14571" t="16122" r="40151" b="16762"/>
          <a:stretch/>
        </p:blipFill>
        <p:spPr>
          <a:xfrm>
            <a:off x="8" y="768555"/>
            <a:ext cx="3688271" cy="3075697"/>
          </a:xfrm>
          <a:prstGeom prst="rect">
            <a:avLst/>
          </a:prstGeom>
        </p:spPr>
      </p:pic>
      <p:sp>
        <p:nvSpPr>
          <p:cNvPr id="8" name="TextBox 7"/>
          <p:cNvSpPr txBox="1"/>
          <p:nvPr/>
        </p:nvSpPr>
        <p:spPr>
          <a:xfrm>
            <a:off x="762000" y="3762256"/>
            <a:ext cx="2057400" cy="369332"/>
          </a:xfrm>
          <a:prstGeom prst="rect">
            <a:avLst/>
          </a:prstGeom>
          <a:noFill/>
          <a:effectLst>
            <a:outerShdw blurRad="50800" dist="38100" dir="2700000" algn="tl" rotWithShape="0">
              <a:srgbClr val="000000">
                <a:alpha val="43000"/>
              </a:srgbClr>
            </a:outerShdw>
          </a:effectLst>
        </p:spPr>
        <p:txBody>
          <a:bodyPr wrap="square" lIns="91440" tIns="45720" rIns="91440" bIns="45720" rtlCol="0">
            <a:spAutoFit/>
          </a:bodyPr>
          <a:lstStyle/>
          <a:p>
            <a:r>
              <a:rPr lang="en-US" dirty="0" smtClean="0">
                <a:solidFill>
                  <a:schemeClr val="bg2"/>
                </a:solidFill>
              </a:rPr>
              <a:t>Multiple scattering</a:t>
            </a:r>
            <a:endParaRPr lang="en-US" dirty="0">
              <a:solidFill>
                <a:schemeClr val="bg2"/>
              </a:solidFill>
            </a:endParaRPr>
          </a:p>
        </p:txBody>
      </p:sp>
    </p:spTree>
    <p:extLst>
      <p:ext uri="{BB962C8B-B14F-4D97-AF65-F5344CB8AC3E}">
        <p14:creationId xmlns:p14="http://schemas.microsoft.com/office/powerpoint/2010/main" val="13742925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Multiple Scattering:</a:t>
            </a:r>
          </a:p>
          <a:p>
            <a:pPr lvl="1"/>
            <a:r>
              <a:rPr lang="en-US" sz="1300" dirty="0"/>
              <a:t>In reality, photons can bounce many times before in scattering</a:t>
            </a:r>
          </a:p>
          <a:p>
            <a:pPr lvl="1"/>
            <a:r>
              <a:rPr lang="en-US" sz="1300" b="1" dirty="0"/>
              <a:t>In scattering </a:t>
            </a:r>
            <a:r>
              <a:rPr lang="en-US" sz="1300" dirty="0"/>
              <a:t>happens also in shadowed regions.</a:t>
            </a:r>
            <a:endParaRPr lang="en-US" sz="1300" b="1" dirty="0"/>
          </a:p>
          <a:p>
            <a:pPr lvl="1"/>
            <a:r>
              <a:rPr lang="en-US" sz="1300" b="1" dirty="0"/>
              <a:t>Surface shading </a:t>
            </a:r>
            <a:r>
              <a:rPr lang="en-US" sz="1300" dirty="0"/>
              <a:t>should consider not only one light direction but all incoming non-shadowed </a:t>
            </a:r>
            <a:r>
              <a:rPr lang="en-US" sz="1300" dirty="0" smtClean="0"/>
              <a:t>directions</a:t>
            </a:r>
            <a:endParaRPr lang="en-US" sz="1300" dirty="0"/>
          </a:p>
        </p:txBody>
      </p:sp>
      <p:sp>
        <p:nvSpPr>
          <p:cNvPr id="24"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
        <p:nvSpPr>
          <p:cNvPr id="47" name="Freeform 46"/>
          <p:cNvSpPr/>
          <p:nvPr/>
        </p:nvSpPr>
        <p:spPr>
          <a:xfrm>
            <a:off x="5862661" y="3454733"/>
            <a:ext cx="1059482" cy="354066"/>
          </a:xfrm>
          <a:custGeom>
            <a:avLst/>
            <a:gdLst>
              <a:gd name="connsiteX0" fmla="*/ 9660 w 1059482"/>
              <a:gd name="connsiteY0" fmla="*/ 243061 h 354066"/>
              <a:gd name="connsiteX1" fmla="*/ 9660 w 1059482"/>
              <a:gd name="connsiteY1" fmla="*/ 243061 h 354066"/>
              <a:gd name="connsiteX2" fmla="*/ 67390 w 1059482"/>
              <a:gd name="connsiteY2" fmla="*/ 185339 h 354066"/>
              <a:gd name="connsiteX3" fmla="*/ 75637 w 1059482"/>
              <a:gd name="connsiteY3" fmla="*/ 160601 h 354066"/>
              <a:gd name="connsiteX4" fmla="*/ 125120 w 1059482"/>
              <a:gd name="connsiteY4" fmla="*/ 127616 h 354066"/>
              <a:gd name="connsiteX5" fmla="*/ 306557 w 1059482"/>
              <a:gd name="connsiteY5" fmla="*/ 119370 h 354066"/>
              <a:gd name="connsiteX6" fmla="*/ 356039 w 1059482"/>
              <a:gd name="connsiteY6" fmla="*/ 102878 h 354066"/>
              <a:gd name="connsiteX7" fmla="*/ 397275 w 1059482"/>
              <a:gd name="connsiteY7" fmla="*/ 69894 h 354066"/>
              <a:gd name="connsiteX8" fmla="*/ 430264 w 1059482"/>
              <a:gd name="connsiteY8" fmla="*/ 36909 h 354066"/>
              <a:gd name="connsiteX9" fmla="*/ 487993 w 1059482"/>
              <a:gd name="connsiteY9" fmla="*/ 20417 h 354066"/>
              <a:gd name="connsiteX10" fmla="*/ 611700 w 1059482"/>
              <a:gd name="connsiteY10" fmla="*/ 36909 h 354066"/>
              <a:gd name="connsiteX11" fmla="*/ 644689 w 1059482"/>
              <a:gd name="connsiteY11" fmla="*/ 45155 h 354066"/>
              <a:gd name="connsiteX12" fmla="*/ 694172 w 1059482"/>
              <a:gd name="connsiteY12" fmla="*/ 61647 h 354066"/>
              <a:gd name="connsiteX13" fmla="*/ 760149 w 1059482"/>
              <a:gd name="connsiteY13" fmla="*/ 53401 h 354066"/>
              <a:gd name="connsiteX14" fmla="*/ 784890 w 1059482"/>
              <a:gd name="connsiteY14" fmla="*/ 36909 h 354066"/>
              <a:gd name="connsiteX15" fmla="*/ 809631 w 1059482"/>
              <a:gd name="connsiteY15" fmla="*/ 28663 h 354066"/>
              <a:gd name="connsiteX16" fmla="*/ 933338 w 1059482"/>
              <a:gd name="connsiteY16" fmla="*/ 20417 h 354066"/>
              <a:gd name="connsiteX17" fmla="*/ 941585 w 1059482"/>
              <a:gd name="connsiteY17" fmla="*/ 45155 h 354066"/>
              <a:gd name="connsiteX18" fmla="*/ 958080 w 1059482"/>
              <a:gd name="connsiteY18" fmla="*/ 78140 h 354066"/>
              <a:gd name="connsiteX19" fmla="*/ 958080 w 1059482"/>
              <a:gd name="connsiteY19" fmla="*/ 193585 h 354066"/>
              <a:gd name="connsiteX20" fmla="*/ 974574 w 1059482"/>
              <a:gd name="connsiteY20" fmla="*/ 243061 h 354066"/>
              <a:gd name="connsiteX21" fmla="*/ 1015809 w 1059482"/>
              <a:gd name="connsiteY21" fmla="*/ 276046 h 354066"/>
              <a:gd name="connsiteX22" fmla="*/ 1040551 w 1059482"/>
              <a:gd name="connsiteY22" fmla="*/ 284292 h 354066"/>
              <a:gd name="connsiteX23" fmla="*/ 982821 w 1059482"/>
              <a:gd name="connsiteY23" fmla="*/ 333768 h 354066"/>
              <a:gd name="connsiteX24" fmla="*/ 537476 w 1059482"/>
              <a:gd name="connsiteY24" fmla="*/ 342015 h 354066"/>
              <a:gd name="connsiteX25" fmla="*/ 9660 w 1059482"/>
              <a:gd name="connsiteY25" fmla="*/ 342015 h 354066"/>
              <a:gd name="connsiteX26" fmla="*/ 17907 w 1059482"/>
              <a:gd name="connsiteY26" fmla="*/ 267800 h 354066"/>
              <a:gd name="connsiteX27" fmla="*/ 9660 w 1059482"/>
              <a:gd name="connsiteY27" fmla="*/ 243061 h 3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9482" h="354066">
                <a:moveTo>
                  <a:pt x="9660" y="243061"/>
                </a:moveTo>
                <a:lnTo>
                  <a:pt x="9660" y="243061"/>
                </a:lnTo>
                <a:cubicBezTo>
                  <a:pt x="28903" y="223820"/>
                  <a:pt x="50389" y="206587"/>
                  <a:pt x="67390" y="185339"/>
                </a:cubicBezTo>
                <a:cubicBezTo>
                  <a:pt x="72820" y="178552"/>
                  <a:pt x="69490" y="166747"/>
                  <a:pt x="75637" y="160601"/>
                </a:cubicBezTo>
                <a:cubicBezTo>
                  <a:pt x="89655" y="146585"/>
                  <a:pt x="125120" y="127616"/>
                  <a:pt x="125120" y="127616"/>
                </a:cubicBezTo>
                <a:cubicBezTo>
                  <a:pt x="215902" y="138962"/>
                  <a:pt x="193315" y="142015"/>
                  <a:pt x="306557" y="119370"/>
                </a:cubicBezTo>
                <a:cubicBezTo>
                  <a:pt x="323605" y="115961"/>
                  <a:pt x="356039" y="102878"/>
                  <a:pt x="356039" y="102878"/>
                </a:cubicBezTo>
                <a:cubicBezTo>
                  <a:pt x="412203" y="46724"/>
                  <a:pt x="324432" y="132324"/>
                  <a:pt x="397275" y="69894"/>
                </a:cubicBezTo>
                <a:cubicBezTo>
                  <a:pt x="409082" y="59775"/>
                  <a:pt x="415178" y="40680"/>
                  <a:pt x="430264" y="36909"/>
                </a:cubicBezTo>
                <a:cubicBezTo>
                  <a:pt x="471686" y="26555"/>
                  <a:pt x="452499" y="32247"/>
                  <a:pt x="487993" y="20417"/>
                </a:cubicBezTo>
                <a:cubicBezTo>
                  <a:pt x="529229" y="25914"/>
                  <a:pt x="570608" y="30422"/>
                  <a:pt x="611700" y="36909"/>
                </a:cubicBezTo>
                <a:cubicBezTo>
                  <a:pt x="622896" y="38677"/>
                  <a:pt x="633832" y="41898"/>
                  <a:pt x="644689" y="45155"/>
                </a:cubicBezTo>
                <a:cubicBezTo>
                  <a:pt x="661342" y="50150"/>
                  <a:pt x="694172" y="61647"/>
                  <a:pt x="694172" y="61647"/>
                </a:cubicBezTo>
                <a:cubicBezTo>
                  <a:pt x="716164" y="58898"/>
                  <a:pt x="738766" y="59232"/>
                  <a:pt x="760149" y="53401"/>
                </a:cubicBezTo>
                <a:cubicBezTo>
                  <a:pt x="769711" y="50793"/>
                  <a:pt x="776025" y="41341"/>
                  <a:pt x="784890" y="36909"/>
                </a:cubicBezTo>
                <a:cubicBezTo>
                  <a:pt x="792665" y="33022"/>
                  <a:pt x="801384" y="31412"/>
                  <a:pt x="809631" y="28663"/>
                </a:cubicBezTo>
                <a:cubicBezTo>
                  <a:pt x="847423" y="-9122"/>
                  <a:pt x="837044" y="-7092"/>
                  <a:pt x="933338" y="20417"/>
                </a:cubicBezTo>
                <a:cubicBezTo>
                  <a:pt x="941696" y="22805"/>
                  <a:pt x="938161" y="37166"/>
                  <a:pt x="941585" y="45155"/>
                </a:cubicBezTo>
                <a:cubicBezTo>
                  <a:pt x="946428" y="56454"/>
                  <a:pt x="952582" y="67145"/>
                  <a:pt x="958080" y="78140"/>
                </a:cubicBezTo>
                <a:cubicBezTo>
                  <a:pt x="948621" y="134879"/>
                  <a:pt x="944532" y="130373"/>
                  <a:pt x="958080" y="193585"/>
                </a:cubicBezTo>
                <a:cubicBezTo>
                  <a:pt x="961723" y="210583"/>
                  <a:pt x="962281" y="230769"/>
                  <a:pt x="974574" y="243061"/>
                </a:cubicBezTo>
                <a:cubicBezTo>
                  <a:pt x="989916" y="258402"/>
                  <a:pt x="995001" y="265644"/>
                  <a:pt x="1015809" y="276046"/>
                </a:cubicBezTo>
                <a:cubicBezTo>
                  <a:pt x="1023585" y="279933"/>
                  <a:pt x="1032304" y="281543"/>
                  <a:pt x="1040551" y="284292"/>
                </a:cubicBezTo>
                <a:cubicBezTo>
                  <a:pt x="1066028" y="322502"/>
                  <a:pt x="1080880" y="327543"/>
                  <a:pt x="982821" y="333768"/>
                </a:cubicBezTo>
                <a:cubicBezTo>
                  <a:pt x="834646" y="343175"/>
                  <a:pt x="685924" y="339266"/>
                  <a:pt x="537476" y="342015"/>
                </a:cubicBezTo>
                <a:cubicBezTo>
                  <a:pt x="402908" y="348131"/>
                  <a:pt x="107060" y="365768"/>
                  <a:pt x="9660" y="342015"/>
                </a:cubicBezTo>
                <a:cubicBezTo>
                  <a:pt x="-14522" y="336118"/>
                  <a:pt x="13815" y="292352"/>
                  <a:pt x="17907" y="267800"/>
                </a:cubicBezTo>
                <a:cubicBezTo>
                  <a:pt x="19336" y="259226"/>
                  <a:pt x="11035" y="247184"/>
                  <a:pt x="9660" y="243061"/>
                </a:cubicBezTo>
                <a:close/>
              </a:path>
            </a:pathLst>
          </a:cu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8" name="Oval 47"/>
          <p:cNvSpPr/>
          <p:nvPr/>
        </p:nvSpPr>
        <p:spPr>
          <a:xfrm>
            <a:off x="6245160" y="3430560"/>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49" name="Straight Connector 48"/>
          <p:cNvCxnSpPr>
            <a:stCxn id="57" idx="3"/>
            <a:endCxn id="48" idx="2"/>
          </p:cNvCxnSpPr>
          <p:nvPr/>
        </p:nvCxnSpPr>
        <p:spPr>
          <a:xfrm>
            <a:off x="3807946" y="3416862"/>
            <a:ext cx="2437214" cy="51798"/>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1" name="Cube 50"/>
          <p:cNvSpPr/>
          <p:nvPr/>
        </p:nvSpPr>
        <p:spPr>
          <a:xfrm>
            <a:off x="5102160" y="2897160"/>
            <a:ext cx="304800" cy="304800"/>
          </a:xfrm>
          <a:prstGeom prst="cub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53" name="Picture 52"/>
          <p:cNvPicPr>
            <a:picLocks noChangeAspect="1"/>
          </p:cNvPicPr>
          <p:nvPr/>
        </p:nvPicPr>
        <p:blipFill>
          <a:blip r:embed="rId3"/>
          <a:stretch>
            <a:fillRect/>
          </a:stretch>
        </p:blipFill>
        <p:spPr>
          <a:xfrm>
            <a:off x="5330760" y="1296960"/>
            <a:ext cx="241300" cy="381000"/>
          </a:xfrm>
          <a:prstGeom prst="rect">
            <a:avLst/>
          </a:prstGeom>
        </p:spPr>
      </p:pic>
      <p:pic>
        <p:nvPicPr>
          <p:cNvPr id="54" name="Picture 53"/>
          <p:cNvPicPr>
            <a:picLocks noChangeAspect="1"/>
          </p:cNvPicPr>
          <p:nvPr/>
        </p:nvPicPr>
        <p:blipFill>
          <a:blip r:embed="rId4"/>
          <a:stretch>
            <a:fillRect/>
          </a:stretch>
        </p:blipFill>
        <p:spPr>
          <a:xfrm>
            <a:off x="5254560" y="2211360"/>
            <a:ext cx="140804" cy="215900"/>
          </a:xfrm>
          <a:prstGeom prst="rect">
            <a:avLst/>
          </a:prstGeom>
        </p:spPr>
      </p:pic>
      <p:pic>
        <p:nvPicPr>
          <p:cNvPr id="55" name="Picture 54"/>
          <p:cNvPicPr>
            <a:picLocks noChangeAspect="1"/>
          </p:cNvPicPr>
          <p:nvPr/>
        </p:nvPicPr>
        <p:blipFill>
          <a:blip r:embed="rId5"/>
          <a:stretch>
            <a:fillRect/>
          </a:stretch>
        </p:blipFill>
        <p:spPr>
          <a:xfrm>
            <a:off x="4873560" y="1830360"/>
            <a:ext cx="169718" cy="266700"/>
          </a:xfrm>
          <a:prstGeom prst="rect">
            <a:avLst/>
          </a:prstGeom>
        </p:spPr>
      </p:pic>
      <p:pic>
        <p:nvPicPr>
          <p:cNvPr id="56" name="Picture 55"/>
          <p:cNvPicPr>
            <a:picLocks noChangeAspect="1"/>
          </p:cNvPicPr>
          <p:nvPr/>
        </p:nvPicPr>
        <p:blipFill>
          <a:blip r:embed="rId6"/>
          <a:stretch>
            <a:fillRect/>
          </a:stretch>
        </p:blipFill>
        <p:spPr>
          <a:xfrm>
            <a:off x="5864160" y="1830360"/>
            <a:ext cx="156308" cy="254000"/>
          </a:xfrm>
          <a:prstGeom prst="rect">
            <a:avLst/>
          </a:prstGeom>
        </p:spPr>
      </p:pic>
      <p:pic>
        <p:nvPicPr>
          <p:cNvPr id="57" name="Picture 56"/>
          <p:cNvPicPr>
            <a:picLocks noChangeAspect="1"/>
          </p:cNvPicPr>
          <p:nvPr/>
        </p:nvPicPr>
        <p:blipFill>
          <a:blip r:embed="rId7"/>
          <a:stretch>
            <a:fillRect/>
          </a:stretch>
        </p:blipFill>
        <p:spPr>
          <a:xfrm rot="1200000">
            <a:off x="3536971" y="3242082"/>
            <a:ext cx="279400" cy="254000"/>
          </a:xfrm>
          <a:prstGeom prst="rect">
            <a:avLst/>
          </a:prstGeom>
        </p:spPr>
      </p:pic>
      <p:pic>
        <p:nvPicPr>
          <p:cNvPr id="58" name="Picture 57"/>
          <p:cNvPicPr>
            <a:picLocks noChangeAspect="1"/>
          </p:cNvPicPr>
          <p:nvPr/>
        </p:nvPicPr>
        <p:blipFill>
          <a:blip r:embed="rId8"/>
          <a:stretch>
            <a:fillRect/>
          </a:stretch>
        </p:blipFill>
        <p:spPr>
          <a:xfrm>
            <a:off x="3901430" y="2864176"/>
            <a:ext cx="514930" cy="1028700"/>
          </a:xfrm>
          <a:prstGeom prst="rect">
            <a:avLst/>
          </a:prstGeom>
        </p:spPr>
      </p:pic>
      <p:cxnSp>
        <p:nvCxnSpPr>
          <p:cNvPr id="59" name="Straight Connector 58"/>
          <p:cNvCxnSpPr>
            <a:stCxn id="48" idx="1"/>
          </p:cNvCxnSpPr>
          <p:nvPr/>
        </p:nvCxnSpPr>
        <p:spPr>
          <a:xfrm flipH="1" flipV="1">
            <a:off x="5443480" y="1446615"/>
            <a:ext cx="812847" cy="199510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4" idx="3"/>
          </p:cNvCxnSpPr>
          <p:nvPr/>
        </p:nvCxnSpPr>
        <p:spPr>
          <a:xfrm flipV="1">
            <a:off x="5395372" y="1458000"/>
            <a:ext cx="54185" cy="86131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63" name="Freeform 62"/>
          <p:cNvSpPr/>
          <p:nvPr/>
        </p:nvSpPr>
        <p:spPr>
          <a:xfrm>
            <a:off x="4827530" y="2980800"/>
            <a:ext cx="583142" cy="1101600"/>
          </a:xfrm>
          <a:custGeom>
            <a:avLst/>
            <a:gdLst>
              <a:gd name="connsiteX0" fmla="*/ 265653 w 583142"/>
              <a:gd name="connsiteY0" fmla="*/ 0 h 1101600"/>
              <a:gd name="connsiteX1" fmla="*/ 0 w 583142"/>
              <a:gd name="connsiteY1" fmla="*/ 1101600 h 1101600"/>
              <a:gd name="connsiteX2" fmla="*/ 531307 w 583142"/>
              <a:gd name="connsiteY2" fmla="*/ 1095120 h 1101600"/>
              <a:gd name="connsiteX3" fmla="*/ 583142 w 583142"/>
              <a:gd name="connsiteY3" fmla="*/ 162000 h 1101600"/>
              <a:gd name="connsiteX4" fmla="*/ 498910 w 583142"/>
              <a:gd name="connsiteY4" fmla="*/ 239760 h 1101600"/>
              <a:gd name="connsiteX5" fmla="*/ 265653 w 583142"/>
              <a:gd name="connsiteY5" fmla="*/ 246240 h 1101600"/>
              <a:gd name="connsiteX6" fmla="*/ 265653 w 583142"/>
              <a:gd name="connsiteY6" fmla="*/ 0 h 1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142" h="1101600">
                <a:moveTo>
                  <a:pt x="265653" y="0"/>
                </a:moveTo>
                <a:lnTo>
                  <a:pt x="0" y="1101600"/>
                </a:lnTo>
                <a:lnTo>
                  <a:pt x="531307" y="1095120"/>
                </a:lnTo>
                <a:lnTo>
                  <a:pt x="583142" y="162000"/>
                </a:lnTo>
                <a:lnTo>
                  <a:pt x="498910" y="239760"/>
                </a:lnTo>
                <a:lnTo>
                  <a:pt x="265653" y="246240"/>
                </a:lnTo>
                <a:lnTo>
                  <a:pt x="265653" y="0"/>
                </a:lnTo>
                <a:close/>
              </a:path>
            </a:pathLst>
          </a:custGeom>
          <a:gradFill>
            <a:gsLst>
              <a:gs pos="0">
                <a:srgbClr val="DDDDDD">
                  <a:alpha val="49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TextBox 67"/>
          <p:cNvSpPr txBox="1"/>
          <p:nvPr/>
        </p:nvSpPr>
        <p:spPr>
          <a:xfrm>
            <a:off x="5867400" y="3526373"/>
            <a:ext cx="1371600" cy="307777"/>
          </a:xfrm>
          <a:prstGeom prst="rect">
            <a:avLst/>
          </a:prstGeom>
          <a:noFill/>
        </p:spPr>
        <p:txBody>
          <a:bodyPr wrap="square" lIns="91440" tIns="45720" rIns="91440" bIns="45720" rtlCol="0">
            <a:spAutoFit/>
          </a:bodyPr>
          <a:lstStyle/>
          <a:p>
            <a:r>
              <a:rPr lang="en-US" sz="1400" dirty="0">
                <a:solidFill>
                  <a:schemeClr val="bg2"/>
                </a:solidFill>
              </a:rPr>
              <a:t>Scene object</a:t>
            </a:r>
          </a:p>
        </p:txBody>
      </p:sp>
      <p:cxnSp>
        <p:nvCxnSpPr>
          <p:cNvPr id="71" name="Straight Connector 70"/>
          <p:cNvCxnSpPr>
            <a:stCxn id="48" idx="2"/>
            <a:endCxn id="54" idx="3"/>
          </p:cNvCxnSpPr>
          <p:nvPr/>
        </p:nvCxnSpPr>
        <p:spPr>
          <a:xfrm flipH="1" flipV="1">
            <a:off x="5395364" y="2319310"/>
            <a:ext cx="849796" cy="114935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5454208" y="1474486"/>
            <a:ext cx="641792" cy="811514"/>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6096000" y="2209800"/>
            <a:ext cx="381000" cy="762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6172200" y="2209800"/>
            <a:ext cx="304800" cy="5334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6172200" y="2743200"/>
            <a:ext cx="4572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48" idx="7"/>
          </p:cNvCxnSpPr>
          <p:nvPr/>
        </p:nvCxnSpPr>
        <p:spPr>
          <a:xfrm flipV="1">
            <a:off x="6310209" y="3048008"/>
            <a:ext cx="319199" cy="393719"/>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5443481" y="1446615"/>
            <a:ext cx="347727" cy="122038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562600" y="2667000"/>
            <a:ext cx="2286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486400" y="2971800"/>
            <a:ext cx="76200" cy="3048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257800" y="3276600"/>
            <a:ext cx="228600" cy="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257800" y="3276600"/>
            <a:ext cx="0" cy="1524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H="1" flipV="1">
            <a:off x="5452852" y="1459993"/>
            <a:ext cx="835180" cy="20334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867400" y="2590800"/>
            <a:ext cx="228600" cy="2286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839068" y="2638456"/>
            <a:ext cx="274934" cy="1374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Chord 17"/>
          <p:cNvSpPr/>
          <p:nvPr/>
        </p:nvSpPr>
        <p:spPr>
          <a:xfrm rot="5100000">
            <a:off x="5994162" y="3137518"/>
            <a:ext cx="533400" cy="533400"/>
          </a:xfrm>
          <a:prstGeom prst="chord">
            <a:avLst>
              <a:gd name="adj1" fmla="val 2992547"/>
              <a:gd name="adj2" fmla="val 16200000"/>
            </a:avLst>
          </a:prstGeom>
          <a:gradFill flip="none" rotWithShape="1">
            <a:gsLst>
              <a:gs pos="0">
                <a:schemeClr val="accent2">
                  <a:tint val="100000"/>
                  <a:shade val="100000"/>
                  <a:satMod val="130000"/>
                  <a:alpha val="58000"/>
                </a:schemeClr>
              </a:gs>
              <a:gs pos="100000">
                <a:schemeClr val="accent2">
                  <a:tint val="50000"/>
                  <a:shade val="100000"/>
                  <a:satMod val="350000"/>
                  <a:alpha val="58000"/>
                </a:schemeClr>
              </a:gs>
            </a:gsLst>
            <a:lin ang="16200000" scaled="0"/>
            <a:tileRect/>
          </a:gra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endParaRPr lang="en-US"/>
          </a:p>
        </p:txBody>
      </p:sp>
      <p:sp>
        <p:nvSpPr>
          <p:cNvPr id="50" name="TextBox 49"/>
          <p:cNvSpPr txBox="1"/>
          <p:nvPr/>
        </p:nvSpPr>
        <p:spPr>
          <a:xfrm>
            <a:off x="6096000" y="838200"/>
            <a:ext cx="1066800" cy="1126462"/>
          </a:xfrm>
          <a:prstGeom prst="rect">
            <a:avLst/>
          </a:prstGeom>
          <a:noFill/>
        </p:spPr>
        <p:txBody>
          <a:bodyPr wrap="square" lIns="91440" tIns="45720" rIns="91440" bIns="45720" rtlCol="0">
            <a:spAutoFit/>
          </a:bodyPr>
          <a:lstStyle/>
          <a:p>
            <a:r>
              <a:rPr lang="en-US" sz="1100" dirty="0">
                <a:solidFill>
                  <a:srgbClr val="000000"/>
                </a:solidFill>
              </a:rPr>
              <a:t>At surface shading: </a:t>
            </a:r>
            <a:br>
              <a:rPr lang="en-US" sz="1100" dirty="0">
                <a:solidFill>
                  <a:srgbClr val="000000"/>
                </a:solidFill>
              </a:rPr>
            </a:br>
            <a:r>
              <a:rPr lang="en-US" sz="1100" dirty="0">
                <a:solidFill>
                  <a:srgbClr val="000000"/>
                </a:solidFill>
                <a:sym typeface="Wingdings"/>
              </a:rPr>
              <a:t> </a:t>
            </a:r>
            <a:r>
              <a:rPr lang="en-US" sz="1100" dirty="0">
                <a:solidFill>
                  <a:srgbClr val="000000"/>
                </a:solidFill>
              </a:rPr>
              <a:t>consider incoming light for full hemisphere</a:t>
            </a:r>
          </a:p>
        </p:txBody>
      </p:sp>
    </p:spTree>
    <p:extLst>
      <p:ext uri="{BB962C8B-B14F-4D97-AF65-F5344CB8AC3E}">
        <p14:creationId xmlns:p14="http://schemas.microsoft.com/office/powerpoint/2010/main" val="40011280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
                                        <p:tgtEl>
                                          <p:spTgt spid="4"/>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par>
                          <p:cTn id="15" fill="hold">
                            <p:stCondLst>
                              <p:cond delay="13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par>
                          <p:cTn id="19" fill="hold">
                            <p:stCondLst>
                              <p:cond delay="2300"/>
                            </p:stCondLst>
                            <p:childTnLst>
                              <p:par>
                                <p:cTn id="20" presetID="10" presetClass="entr" presetSubtype="0"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Multiple Scattering:</a:t>
            </a:r>
          </a:p>
          <a:p>
            <a:pPr lvl="1"/>
            <a:r>
              <a:rPr lang="en-US" sz="1300" dirty="0"/>
              <a:t>In reality, photons can bounce many times before in scattering</a:t>
            </a:r>
          </a:p>
          <a:p>
            <a:pPr lvl="1"/>
            <a:r>
              <a:rPr lang="en-US" sz="1300" b="1" dirty="0"/>
              <a:t>In scattering </a:t>
            </a:r>
            <a:r>
              <a:rPr lang="en-US" sz="1300" dirty="0"/>
              <a:t>happens also in shadowed regions.</a:t>
            </a:r>
            <a:endParaRPr lang="en-US" sz="1300" b="1" dirty="0"/>
          </a:p>
          <a:p>
            <a:pPr lvl="1"/>
            <a:r>
              <a:rPr lang="en-US" sz="1300" b="1" dirty="0"/>
              <a:t>Surface shading </a:t>
            </a:r>
            <a:r>
              <a:rPr lang="en-US" sz="1300" dirty="0"/>
              <a:t>should consider not only one light direction but all incoming non-shadowed </a:t>
            </a:r>
            <a:r>
              <a:rPr lang="en-US" sz="1300" dirty="0" smtClean="0"/>
              <a:t>directions</a:t>
            </a:r>
            <a:endParaRPr lang="en-US" sz="1300" dirty="0"/>
          </a:p>
        </p:txBody>
      </p:sp>
      <p:sp>
        <p:nvSpPr>
          <p:cNvPr id="24"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
        <p:nvSpPr>
          <p:cNvPr id="47" name="Freeform 46"/>
          <p:cNvSpPr/>
          <p:nvPr/>
        </p:nvSpPr>
        <p:spPr>
          <a:xfrm>
            <a:off x="5862661" y="3454733"/>
            <a:ext cx="1059482" cy="354066"/>
          </a:xfrm>
          <a:custGeom>
            <a:avLst/>
            <a:gdLst>
              <a:gd name="connsiteX0" fmla="*/ 9660 w 1059482"/>
              <a:gd name="connsiteY0" fmla="*/ 243061 h 354066"/>
              <a:gd name="connsiteX1" fmla="*/ 9660 w 1059482"/>
              <a:gd name="connsiteY1" fmla="*/ 243061 h 354066"/>
              <a:gd name="connsiteX2" fmla="*/ 67390 w 1059482"/>
              <a:gd name="connsiteY2" fmla="*/ 185339 h 354066"/>
              <a:gd name="connsiteX3" fmla="*/ 75637 w 1059482"/>
              <a:gd name="connsiteY3" fmla="*/ 160601 h 354066"/>
              <a:gd name="connsiteX4" fmla="*/ 125120 w 1059482"/>
              <a:gd name="connsiteY4" fmla="*/ 127616 h 354066"/>
              <a:gd name="connsiteX5" fmla="*/ 306557 w 1059482"/>
              <a:gd name="connsiteY5" fmla="*/ 119370 h 354066"/>
              <a:gd name="connsiteX6" fmla="*/ 356039 w 1059482"/>
              <a:gd name="connsiteY6" fmla="*/ 102878 h 354066"/>
              <a:gd name="connsiteX7" fmla="*/ 397275 w 1059482"/>
              <a:gd name="connsiteY7" fmla="*/ 69894 h 354066"/>
              <a:gd name="connsiteX8" fmla="*/ 430264 w 1059482"/>
              <a:gd name="connsiteY8" fmla="*/ 36909 h 354066"/>
              <a:gd name="connsiteX9" fmla="*/ 487993 w 1059482"/>
              <a:gd name="connsiteY9" fmla="*/ 20417 h 354066"/>
              <a:gd name="connsiteX10" fmla="*/ 611700 w 1059482"/>
              <a:gd name="connsiteY10" fmla="*/ 36909 h 354066"/>
              <a:gd name="connsiteX11" fmla="*/ 644689 w 1059482"/>
              <a:gd name="connsiteY11" fmla="*/ 45155 h 354066"/>
              <a:gd name="connsiteX12" fmla="*/ 694172 w 1059482"/>
              <a:gd name="connsiteY12" fmla="*/ 61647 h 354066"/>
              <a:gd name="connsiteX13" fmla="*/ 760149 w 1059482"/>
              <a:gd name="connsiteY13" fmla="*/ 53401 h 354066"/>
              <a:gd name="connsiteX14" fmla="*/ 784890 w 1059482"/>
              <a:gd name="connsiteY14" fmla="*/ 36909 h 354066"/>
              <a:gd name="connsiteX15" fmla="*/ 809631 w 1059482"/>
              <a:gd name="connsiteY15" fmla="*/ 28663 h 354066"/>
              <a:gd name="connsiteX16" fmla="*/ 933338 w 1059482"/>
              <a:gd name="connsiteY16" fmla="*/ 20417 h 354066"/>
              <a:gd name="connsiteX17" fmla="*/ 941585 w 1059482"/>
              <a:gd name="connsiteY17" fmla="*/ 45155 h 354066"/>
              <a:gd name="connsiteX18" fmla="*/ 958080 w 1059482"/>
              <a:gd name="connsiteY18" fmla="*/ 78140 h 354066"/>
              <a:gd name="connsiteX19" fmla="*/ 958080 w 1059482"/>
              <a:gd name="connsiteY19" fmla="*/ 193585 h 354066"/>
              <a:gd name="connsiteX20" fmla="*/ 974574 w 1059482"/>
              <a:gd name="connsiteY20" fmla="*/ 243061 h 354066"/>
              <a:gd name="connsiteX21" fmla="*/ 1015809 w 1059482"/>
              <a:gd name="connsiteY21" fmla="*/ 276046 h 354066"/>
              <a:gd name="connsiteX22" fmla="*/ 1040551 w 1059482"/>
              <a:gd name="connsiteY22" fmla="*/ 284292 h 354066"/>
              <a:gd name="connsiteX23" fmla="*/ 982821 w 1059482"/>
              <a:gd name="connsiteY23" fmla="*/ 333768 h 354066"/>
              <a:gd name="connsiteX24" fmla="*/ 537476 w 1059482"/>
              <a:gd name="connsiteY24" fmla="*/ 342015 h 354066"/>
              <a:gd name="connsiteX25" fmla="*/ 9660 w 1059482"/>
              <a:gd name="connsiteY25" fmla="*/ 342015 h 354066"/>
              <a:gd name="connsiteX26" fmla="*/ 17907 w 1059482"/>
              <a:gd name="connsiteY26" fmla="*/ 267800 h 354066"/>
              <a:gd name="connsiteX27" fmla="*/ 9660 w 1059482"/>
              <a:gd name="connsiteY27" fmla="*/ 243061 h 3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9482" h="354066">
                <a:moveTo>
                  <a:pt x="9660" y="243061"/>
                </a:moveTo>
                <a:lnTo>
                  <a:pt x="9660" y="243061"/>
                </a:lnTo>
                <a:cubicBezTo>
                  <a:pt x="28903" y="223820"/>
                  <a:pt x="50389" y="206587"/>
                  <a:pt x="67390" y="185339"/>
                </a:cubicBezTo>
                <a:cubicBezTo>
                  <a:pt x="72820" y="178552"/>
                  <a:pt x="69490" y="166747"/>
                  <a:pt x="75637" y="160601"/>
                </a:cubicBezTo>
                <a:cubicBezTo>
                  <a:pt x="89655" y="146585"/>
                  <a:pt x="125120" y="127616"/>
                  <a:pt x="125120" y="127616"/>
                </a:cubicBezTo>
                <a:cubicBezTo>
                  <a:pt x="215902" y="138962"/>
                  <a:pt x="193315" y="142015"/>
                  <a:pt x="306557" y="119370"/>
                </a:cubicBezTo>
                <a:cubicBezTo>
                  <a:pt x="323605" y="115961"/>
                  <a:pt x="356039" y="102878"/>
                  <a:pt x="356039" y="102878"/>
                </a:cubicBezTo>
                <a:cubicBezTo>
                  <a:pt x="412203" y="46724"/>
                  <a:pt x="324432" y="132324"/>
                  <a:pt x="397275" y="69894"/>
                </a:cubicBezTo>
                <a:cubicBezTo>
                  <a:pt x="409082" y="59775"/>
                  <a:pt x="415178" y="40680"/>
                  <a:pt x="430264" y="36909"/>
                </a:cubicBezTo>
                <a:cubicBezTo>
                  <a:pt x="471686" y="26555"/>
                  <a:pt x="452499" y="32247"/>
                  <a:pt x="487993" y="20417"/>
                </a:cubicBezTo>
                <a:cubicBezTo>
                  <a:pt x="529229" y="25914"/>
                  <a:pt x="570608" y="30422"/>
                  <a:pt x="611700" y="36909"/>
                </a:cubicBezTo>
                <a:cubicBezTo>
                  <a:pt x="622896" y="38677"/>
                  <a:pt x="633832" y="41898"/>
                  <a:pt x="644689" y="45155"/>
                </a:cubicBezTo>
                <a:cubicBezTo>
                  <a:pt x="661342" y="50150"/>
                  <a:pt x="694172" y="61647"/>
                  <a:pt x="694172" y="61647"/>
                </a:cubicBezTo>
                <a:cubicBezTo>
                  <a:pt x="716164" y="58898"/>
                  <a:pt x="738766" y="59232"/>
                  <a:pt x="760149" y="53401"/>
                </a:cubicBezTo>
                <a:cubicBezTo>
                  <a:pt x="769711" y="50793"/>
                  <a:pt x="776025" y="41341"/>
                  <a:pt x="784890" y="36909"/>
                </a:cubicBezTo>
                <a:cubicBezTo>
                  <a:pt x="792665" y="33022"/>
                  <a:pt x="801384" y="31412"/>
                  <a:pt x="809631" y="28663"/>
                </a:cubicBezTo>
                <a:cubicBezTo>
                  <a:pt x="847423" y="-9122"/>
                  <a:pt x="837044" y="-7092"/>
                  <a:pt x="933338" y="20417"/>
                </a:cubicBezTo>
                <a:cubicBezTo>
                  <a:pt x="941696" y="22805"/>
                  <a:pt x="938161" y="37166"/>
                  <a:pt x="941585" y="45155"/>
                </a:cubicBezTo>
                <a:cubicBezTo>
                  <a:pt x="946428" y="56454"/>
                  <a:pt x="952582" y="67145"/>
                  <a:pt x="958080" y="78140"/>
                </a:cubicBezTo>
                <a:cubicBezTo>
                  <a:pt x="948621" y="134879"/>
                  <a:pt x="944532" y="130373"/>
                  <a:pt x="958080" y="193585"/>
                </a:cubicBezTo>
                <a:cubicBezTo>
                  <a:pt x="961723" y="210583"/>
                  <a:pt x="962281" y="230769"/>
                  <a:pt x="974574" y="243061"/>
                </a:cubicBezTo>
                <a:cubicBezTo>
                  <a:pt x="989916" y="258402"/>
                  <a:pt x="995001" y="265644"/>
                  <a:pt x="1015809" y="276046"/>
                </a:cubicBezTo>
                <a:cubicBezTo>
                  <a:pt x="1023585" y="279933"/>
                  <a:pt x="1032304" y="281543"/>
                  <a:pt x="1040551" y="284292"/>
                </a:cubicBezTo>
                <a:cubicBezTo>
                  <a:pt x="1066028" y="322502"/>
                  <a:pt x="1080880" y="327543"/>
                  <a:pt x="982821" y="333768"/>
                </a:cubicBezTo>
                <a:cubicBezTo>
                  <a:pt x="834646" y="343175"/>
                  <a:pt x="685924" y="339266"/>
                  <a:pt x="537476" y="342015"/>
                </a:cubicBezTo>
                <a:cubicBezTo>
                  <a:pt x="402908" y="348131"/>
                  <a:pt x="107060" y="365768"/>
                  <a:pt x="9660" y="342015"/>
                </a:cubicBezTo>
                <a:cubicBezTo>
                  <a:pt x="-14522" y="336118"/>
                  <a:pt x="13815" y="292352"/>
                  <a:pt x="17907" y="267800"/>
                </a:cubicBezTo>
                <a:cubicBezTo>
                  <a:pt x="19336" y="259226"/>
                  <a:pt x="11035" y="247184"/>
                  <a:pt x="9660" y="243061"/>
                </a:cubicBezTo>
                <a:close/>
              </a:path>
            </a:pathLst>
          </a:cu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8" name="Oval 47"/>
          <p:cNvSpPr/>
          <p:nvPr/>
        </p:nvSpPr>
        <p:spPr>
          <a:xfrm>
            <a:off x="6245160" y="3430560"/>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49" name="Straight Connector 48"/>
          <p:cNvCxnSpPr>
            <a:stCxn id="57" idx="3"/>
            <a:endCxn id="48" idx="2"/>
          </p:cNvCxnSpPr>
          <p:nvPr/>
        </p:nvCxnSpPr>
        <p:spPr>
          <a:xfrm>
            <a:off x="3807946" y="3416862"/>
            <a:ext cx="2437214" cy="51798"/>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1" name="Cube 50"/>
          <p:cNvSpPr/>
          <p:nvPr/>
        </p:nvSpPr>
        <p:spPr>
          <a:xfrm>
            <a:off x="5102160" y="2897160"/>
            <a:ext cx="304800" cy="304800"/>
          </a:xfrm>
          <a:prstGeom prst="cub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53" name="Picture 52"/>
          <p:cNvPicPr>
            <a:picLocks noChangeAspect="1"/>
          </p:cNvPicPr>
          <p:nvPr/>
        </p:nvPicPr>
        <p:blipFill>
          <a:blip r:embed="rId3"/>
          <a:stretch>
            <a:fillRect/>
          </a:stretch>
        </p:blipFill>
        <p:spPr>
          <a:xfrm>
            <a:off x="5330760" y="1296960"/>
            <a:ext cx="241300" cy="381000"/>
          </a:xfrm>
          <a:prstGeom prst="rect">
            <a:avLst/>
          </a:prstGeom>
        </p:spPr>
      </p:pic>
      <p:pic>
        <p:nvPicPr>
          <p:cNvPr id="54" name="Picture 53"/>
          <p:cNvPicPr>
            <a:picLocks noChangeAspect="1"/>
          </p:cNvPicPr>
          <p:nvPr/>
        </p:nvPicPr>
        <p:blipFill>
          <a:blip r:embed="rId4"/>
          <a:stretch>
            <a:fillRect/>
          </a:stretch>
        </p:blipFill>
        <p:spPr>
          <a:xfrm>
            <a:off x="5254560" y="2211360"/>
            <a:ext cx="140804" cy="215900"/>
          </a:xfrm>
          <a:prstGeom prst="rect">
            <a:avLst/>
          </a:prstGeom>
        </p:spPr>
      </p:pic>
      <p:pic>
        <p:nvPicPr>
          <p:cNvPr id="55" name="Picture 54"/>
          <p:cNvPicPr>
            <a:picLocks noChangeAspect="1"/>
          </p:cNvPicPr>
          <p:nvPr/>
        </p:nvPicPr>
        <p:blipFill>
          <a:blip r:embed="rId5"/>
          <a:stretch>
            <a:fillRect/>
          </a:stretch>
        </p:blipFill>
        <p:spPr>
          <a:xfrm>
            <a:off x="4873560" y="1830360"/>
            <a:ext cx="169718" cy="266700"/>
          </a:xfrm>
          <a:prstGeom prst="rect">
            <a:avLst/>
          </a:prstGeom>
        </p:spPr>
      </p:pic>
      <p:pic>
        <p:nvPicPr>
          <p:cNvPr id="56" name="Picture 55"/>
          <p:cNvPicPr>
            <a:picLocks noChangeAspect="1"/>
          </p:cNvPicPr>
          <p:nvPr/>
        </p:nvPicPr>
        <p:blipFill>
          <a:blip r:embed="rId6"/>
          <a:stretch>
            <a:fillRect/>
          </a:stretch>
        </p:blipFill>
        <p:spPr>
          <a:xfrm>
            <a:off x="5864160" y="1830360"/>
            <a:ext cx="156308" cy="254000"/>
          </a:xfrm>
          <a:prstGeom prst="rect">
            <a:avLst/>
          </a:prstGeom>
        </p:spPr>
      </p:pic>
      <p:pic>
        <p:nvPicPr>
          <p:cNvPr id="57" name="Picture 56"/>
          <p:cNvPicPr>
            <a:picLocks noChangeAspect="1"/>
          </p:cNvPicPr>
          <p:nvPr/>
        </p:nvPicPr>
        <p:blipFill>
          <a:blip r:embed="rId7"/>
          <a:stretch>
            <a:fillRect/>
          </a:stretch>
        </p:blipFill>
        <p:spPr>
          <a:xfrm rot="1200000">
            <a:off x="3536971" y="3242082"/>
            <a:ext cx="279400" cy="254000"/>
          </a:xfrm>
          <a:prstGeom prst="rect">
            <a:avLst/>
          </a:prstGeom>
        </p:spPr>
      </p:pic>
      <p:pic>
        <p:nvPicPr>
          <p:cNvPr id="58" name="Picture 57"/>
          <p:cNvPicPr>
            <a:picLocks noChangeAspect="1"/>
          </p:cNvPicPr>
          <p:nvPr/>
        </p:nvPicPr>
        <p:blipFill>
          <a:blip r:embed="rId8"/>
          <a:stretch>
            <a:fillRect/>
          </a:stretch>
        </p:blipFill>
        <p:spPr>
          <a:xfrm>
            <a:off x="3901430" y="2864176"/>
            <a:ext cx="514930" cy="1028700"/>
          </a:xfrm>
          <a:prstGeom prst="rect">
            <a:avLst/>
          </a:prstGeom>
        </p:spPr>
      </p:pic>
      <p:cxnSp>
        <p:nvCxnSpPr>
          <p:cNvPr id="59" name="Straight Connector 58"/>
          <p:cNvCxnSpPr>
            <a:stCxn id="48" idx="1"/>
          </p:cNvCxnSpPr>
          <p:nvPr/>
        </p:nvCxnSpPr>
        <p:spPr>
          <a:xfrm flipH="1" flipV="1">
            <a:off x="5443480" y="1446615"/>
            <a:ext cx="812847" cy="199510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4" idx="3"/>
          </p:cNvCxnSpPr>
          <p:nvPr/>
        </p:nvCxnSpPr>
        <p:spPr>
          <a:xfrm flipV="1">
            <a:off x="5395372" y="1458000"/>
            <a:ext cx="54185" cy="86131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63" name="Freeform 62"/>
          <p:cNvSpPr/>
          <p:nvPr/>
        </p:nvSpPr>
        <p:spPr>
          <a:xfrm>
            <a:off x="4827530" y="2980800"/>
            <a:ext cx="583142" cy="1101600"/>
          </a:xfrm>
          <a:custGeom>
            <a:avLst/>
            <a:gdLst>
              <a:gd name="connsiteX0" fmla="*/ 265653 w 583142"/>
              <a:gd name="connsiteY0" fmla="*/ 0 h 1101600"/>
              <a:gd name="connsiteX1" fmla="*/ 0 w 583142"/>
              <a:gd name="connsiteY1" fmla="*/ 1101600 h 1101600"/>
              <a:gd name="connsiteX2" fmla="*/ 531307 w 583142"/>
              <a:gd name="connsiteY2" fmla="*/ 1095120 h 1101600"/>
              <a:gd name="connsiteX3" fmla="*/ 583142 w 583142"/>
              <a:gd name="connsiteY3" fmla="*/ 162000 h 1101600"/>
              <a:gd name="connsiteX4" fmla="*/ 498910 w 583142"/>
              <a:gd name="connsiteY4" fmla="*/ 239760 h 1101600"/>
              <a:gd name="connsiteX5" fmla="*/ 265653 w 583142"/>
              <a:gd name="connsiteY5" fmla="*/ 246240 h 1101600"/>
              <a:gd name="connsiteX6" fmla="*/ 265653 w 583142"/>
              <a:gd name="connsiteY6" fmla="*/ 0 h 1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142" h="1101600">
                <a:moveTo>
                  <a:pt x="265653" y="0"/>
                </a:moveTo>
                <a:lnTo>
                  <a:pt x="0" y="1101600"/>
                </a:lnTo>
                <a:lnTo>
                  <a:pt x="531307" y="1095120"/>
                </a:lnTo>
                <a:lnTo>
                  <a:pt x="583142" y="162000"/>
                </a:lnTo>
                <a:lnTo>
                  <a:pt x="498910" y="239760"/>
                </a:lnTo>
                <a:lnTo>
                  <a:pt x="265653" y="246240"/>
                </a:lnTo>
                <a:lnTo>
                  <a:pt x="265653" y="0"/>
                </a:lnTo>
                <a:close/>
              </a:path>
            </a:pathLst>
          </a:custGeom>
          <a:gradFill>
            <a:gsLst>
              <a:gs pos="0">
                <a:srgbClr val="DDDDDD">
                  <a:alpha val="49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TextBox 67"/>
          <p:cNvSpPr txBox="1"/>
          <p:nvPr/>
        </p:nvSpPr>
        <p:spPr>
          <a:xfrm>
            <a:off x="5867400" y="3526373"/>
            <a:ext cx="1371600" cy="307777"/>
          </a:xfrm>
          <a:prstGeom prst="rect">
            <a:avLst/>
          </a:prstGeom>
          <a:noFill/>
        </p:spPr>
        <p:txBody>
          <a:bodyPr wrap="square" lIns="91440" tIns="45720" rIns="91440" bIns="45720" rtlCol="0">
            <a:spAutoFit/>
          </a:bodyPr>
          <a:lstStyle/>
          <a:p>
            <a:r>
              <a:rPr lang="en-US" sz="1400" dirty="0">
                <a:solidFill>
                  <a:schemeClr val="bg2"/>
                </a:solidFill>
              </a:rPr>
              <a:t>Scene object</a:t>
            </a:r>
          </a:p>
        </p:txBody>
      </p:sp>
      <p:cxnSp>
        <p:nvCxnSpPr>
          <p:cNvPr id="71" name="Straight Connector 70"/>
          <p:cNvCxnSpPr>
            <a:stCxn id="48" idx="2"/>
            <a:endCxn id="54" idx="3"/>
          </p:cNvCxnSpPr>
          <p:nvPr/>
        </p:nvCxnSpPr>
        <p:spPr>
          <a:xfrm flipH="1" flipV="1">
            <a:off x="5395364" y="2319310"/>
            <a:ext cx="849796" cy="114935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5454208" y="1474486"/>
            <a:ext cx="641792" cy="811514"/>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6096000" y="2209800"/>
            <a:ext cx="381000" cy="762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6172200" y="2209800"/>
            <a:ext cx="304800" cy="5334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6172200" y="2743200"/>
            <a:ext cx="4572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48" idx="7"/>
          </p:cNvCxnSpPr>
          <p:nvPr/>
        </p:nvCxnSpPr>
        <p:spPr>
          <a:xfrm flipV="1">
            <a:off x="6310209" y="3048008"/>
            <a:ext cx="319199" cy="393719"/>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5443481" y="1446615"/>
            <a:ext cx="347727" cy="122038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562600" y="2667000"/>
            <a:ext cx="2286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486400" y="2971800"/>
            <a:ext cx="76200" cy="3048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257800" y="3276600"/>
            <a:ext cx="228600" cy="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257800" y="3276600"/>
            <a:ext cx="0" cy="1524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H="1" flipV="1">
            <a:off x="5452852" y="1459993"/>
            <a:ext cx="835180" cy="20334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867400" y="2590800"/>
            <a:ext cx="228600" cy="2286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839068" y="2638456"/>
            <a:ext cx="274934" cy="1374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Chord 17"/>
          <p:cNvSpPr/>
          <p:nvPr/>
        </p:nvSpPr>
        <p:spPr>
          <a:xfrm rot="5100000">
            <a:off x="5994162" y="3137518"/>
            <a:ext cx="533400" cy="533400"/>
          </a:xfrm>
          <a:prstGeom prst="chord">
            <a:avLst>
              <a:gd name="adj1" fmla="val 2992547"/>
              <a:gd name="adj2" fmla="val 16200000"/>
            </a:avLst>
          </a:prstGeom>
          <a:gradFill flip="none" rotWithShape="1">
            <a:gsLst>
              <a:gs pos="0">
                <a:schemeClr val="accent2">
                  <a:tint val="100000"/>
                  <a:shade val="100000"/>
                  <a:satMod val="130000"/>
                  <a:alpha val="58000"/>
                </a:schemeClr>
              </a:gs>
              <a:gs pos="100000">
                <a:schemeClr val="accent2">
                  <a:tint val="50000"/>
                  <a:shade val="100000"/>
                  <a:satMod val="350000"/>
                  <a:alpha val="58000"/>
                </a:schemeClr>
              </a:gs>
            </a:gsLst>
            <a:lin ang="16200000" scaled="0"/>
            <a:tileRect/>
          </a:gra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endParaRPr lang="en-US"/>
          </a:p>
        </p:txBody>
      </p:sp>
      <p:sp>
        <p:nvSpPr>
          <p:cNvPr id="50" name="TextBox 49"/>
          <p:cNvSpPr txBox="1"/>
          <p:nvPr/>
        </p:nvSpPr>
        <p:spPr>
          <a:xfrm>
            <a:off x="6096000" y="838200"/>
            <a:ext cx="1066800" cy="1126462"/>
          </a:xfrm>
          <a:prstGeom prst="rect">
            <a:avLst/>
          </a:prstGeom>
          <a:noFill/>
        </p:spPr>
        <p:txBody>
          <a:bodyPr wrap="square" lIns="91440" tIns="45720" rIns="91440" bIns="45720" rtlCol="0">
            <a:spAutoFit/>
          </a:bodyPr>
          <a:lstStyle/>
          <a:p>
            <a:r>
              <a:rPr lang="en-US" sz="1100" dirty="0">
                <a:solidFill>
                  <a:srgbClr val="000000"/>
                </a:solidFill>
              </a:rPr>
              <a:t>At surface shading: </a:t>
            </a:r>
            <a:br>
              <a:rPr lang="en-US" sz="1100" dirty="0">
                <a:solidFill>
                  <a:srgbClr val="000000"/>
                </a:solidFill>
              </a:rPr>
            </a:br>
            <a:r>
              <a:rPr lang="en-US" sz="1100" dirty="0">
                <a:solidFill>
                  <a:srgbClr val="000000"/>
                </a:solidFill>
                <a:sym typeface="Wingdings"/>
              </a:rPr>
              <a:t> </a:t>
            </a:r>
            <a:r>
              <a:rPr lang="en-US" sz="1100" dirty="0">
                <a:solidFill>
                  <a:srgbClr val="000000"/>
                </a:solidFill>
              </a:rPr>
              <a:t>consider incoming light for full hemisphere</a:t>
            </a:r>
          </a:p>
        </p:txBody>
      </p:sp>
      <p:grpSp>
        <p:nvGrpSpPr>
          <p:cNvPr id="34" name="Group 33"/>
          <p:cNvGrpSpPr/>
          <p:nvPr/>
        </p:nvGrpSpPr>
        <p:grpSpPr>
          <a:xfrm>
            <a:off x="0" y="744387"/>
            <a:ext cx="5029200" cy="2379821"/>
            <a:chOff x="33773" y="1219200"/>
            <a:chExt cx="5029200" cy="2379821"/>
          </a:xfrm>
        </p:grpSpPr>
        <p:sp>
          <p:nvSpPr>
            <p:cNvPr id="35" name="Rectangle 34"/>
            <p:cNvSpPr/>
            <p:nvPr/>
          </p:nvSpPr>
          <p:spPr>
            <a:xfrm>
              <a:off x="33773" y="1219200"/>
              <a:ext cx="5029200" cy="236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9"/>
            <a:stretch>
              <a:fillRect/>
            </a:stretch>
          </p:blipFill>
          <p:spPr>
            <a:xfrm>
              <a:off x="152400" y="1295401"/>
              <a:ext cx="2306532" cy="1900582"/>
            </a:xfrm>
            <a:prstGeom prst="rect">
              <a:avLst/>
            </a:prstGeom>
          </p:spPr>
        </p:pic>
        <p:pic>
          <p:nvPicPr>
            <p:cNvPr id="37" name="Picture 36"/>
            <p:cNvPicPr>
              <a:picLocks noChangeAspect="1"/>
            </p:cNvPicPr>
            <p:nvPr/>
          </p:nvPicPr>
          <p:blipFill>
            <a:blip r:embed="rId10"/>
            <a:stretch>
              <a:fillRect/>
            </a:stretch>
          </p:blipFill>
          <p:spPr>
            <a:xfrm>
              <a:off x="2590800" y="1295401"/>
              <a:ext cx="2311893" cy="1904999"/>
            </a:xfrm>
            <a:prstGeom prst="rect">
              <a:avLst/>
            </a:prstGeom>
          </p:spPr>
        </p:pic>
        <p:sp>
          <p:nvSpPr>
            <p:cNvPr id="38" name="TextBox 37"/>
            <p:cNvSpPr txBox="1"/>
            <p:nvPr/>
          </p:nvSpPr>
          <p:spPr>
            <a:xfrm>
              <a:off x="3276600" y="3352800"/>
              <a:ext cx="1676400" cy="246221"/>
            </a:xfrm>
            <a:prstGeom prst="rect">
              <a:avLst/>
            </a:prstGeom>
            <a:noFill/>
          </p:spPr>
          <p:txBody>
            <a:bodyPr wrap="square" rtlCol="0">
              <a:spAutoFit/>
            </a:bodyPr>
            <a:lstStyle/>
            <a:p>
              <a:r>
                <a:rPr lang="en-US" sz="1000" dirty="0">
                  <a:solidFill>
                    <a:srgbClr val="141313"/>
                  </a:solidFill>
                </a:rPr>
                <a:t>Images from Bo Sun et al.</a:t>
              </a:r>
            </a:p>
          </p:txBody>
        </p:sp>
        <p:sp>
          <p:nvSpPr>
            <p:cNvPr id="40" name="TextBox 39"/>
            <p:cNvSpPr txBox="1"/>
            <p:nvPr/>
          </p:nvSpPr>
          <p:spPr>
            <a:xfrm>
              <a:off x="381000" y="3124200"/>
              <a:ext cx="1905000" cy="276999"/>
            </a:xfrm>
            <a:prstGeom prst="rect">
              <a:avLst/>
            </a:prstGeom>
            <a:noFill/>
          </p:spPr>
          <p:txBody>
            <a:bodyPr wrap="square" rtlCol="0">
              <a:spAutoFit/>
            </a:bodyPr>
            <a:lstStyle/>
            <a:p>
              <a:r>
                <a:rPr lang="en-US" sz="1200" dirty="0">
                  <a:solidFill>
                    <a:srgbClr val="141313"/>
                  </a:solidFill>
                </a:rPr>
                <a:t>One incoming direction</a:t>
              </a:r>
            </a:p>
          </p:txBody>
        </p:sp>
        <p:sp>
          <p:nvSpPr>
            <p:cNvPr id="41" name="TextBox 40"/>
            <p:cNvSpPr txBox="1"/>
            <p:nvPr/>
          </p:nvSpPr>
          <p:spPr>
            <a:xfrm>
              <a:off x="2971800" y="3124200"/>
              <a:ext cx="1905000" cy="276999"/>
            </a:xfrm>
            <a:prstGeom prst="rect">
              <a:avLst/>
            </a:prstGeom>
            <a:noFill/>
          </p:spPr>
          <p:txBody>
            <a:bodyPr wrap="square" rtlCol="0">
              <a:spAutoFit/>
            </a:bodyPr>
            <a:lstStyle/>
            <a:p>
              <a:r>
                <a:rPr lang="en-US" sz="1200" dirty="0">
                  <a:solidFill>
                    <a:srgbClr val="141313"/>
                  </a:solidFill>
                </a:rPr>
                <a:t>Multiple Scattering</a:t>
              </a:r>
            </a:p>
          </p:txBody>
        </p:sp>
      </p:grpSp>
    </p:spTree>
    <p:extLst>
      <p:ext uri="{BB962C8B-B14F-4D97-AF65-F5344CB8AC3E}">
        <p14:creationId xmlns:p14="http://schemas.microsoft.com/office/powerpoint/2010/main" val="34660844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800" dirty="0"/>
              <a:t>Non-homogeneous media</a:t>
            </a:r>
          </a:p>
          <a:p>
            <a:pPr lvl="1"/>
            <a:r>
              <a:rPr lang="en-US" sz="1300" dirty="0"/>
              <a:t>Smoke and clouds instead of homogeneous fog</a:t>
            </a:r>
          </a:p>
          <a:p>
            <a:pPr lvl="1"/>
            <a:r>
              <a:rPr lang="en-US" sz="1300" dirty="0"/>
              <a:t>With single scattering or with multiple scattering</a:t>
            </a:r>
          </a:p>
          <a:p>
            <a:pPr lvl="1"/>
            <a:r>
              <a:rPr lang="en-US" sz="1300" dirty="0"/>
              <a:t>Consider in-scattering only at parts of </a:t>
            </a:r>
            <a:r>
              <a:rPr lang="en-US" sz="1300" dirty="0" smtClean="0"/>
              <a:t>eye ray </a:t>
            </a:r>
            <a:r>
              <a:rPr lang="en-US" sz="1300" dirty="0"/>
              <a:t>inside the medium</a:t>
            </a:r>
          </a:p>
        </p:txBody>
      </p:sp>
      <p:sp>
        <p:nvSpPr>
          <p:cNvPr id="24"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
        <p:nvSpPr>
          <p:cNvPr id="47" name="Freeform 46"/>
          <p:cNvSpPr/>
          <p:nvPr/>
        </p:nvSpPr>
        <p:spPr>
          <a:xfrm>
            <a:off x="5862661" y="3454733"/>
            <a:ext cx="1059482" cy="354066"/>
          </a:xfrm>
          <a:custGeom>
            <a:avLst/>
            <a:gdLst>
              <a:gd name="connsiteX0" fmla="*/ 9660 w 1059482"/>
              <a:gd name="connsiteY0" fmla="*/ 243061 h 354066"/>
              <a:gd name="connsiteX1" fmla="*/ 9660 w 1059482"/>
              <a:gd name="connsiteY1" fmla="*/ 243061 h 354066"/>
              <a:gd name="connsiteX2" fmla="*/ 67390 w 1059482"/>
              <a:gd name="connsiteY2" fmla="*/ 185339 h 354066"/>
              <a:gd name="connsiteX3" fmla="*/ 75637 w 1059482"/>
              <a:gd name="connsiteY3" fmla="*/ 160601 h 354066"/>
              <a:gd name="connsiteX4" fmla="*/ 125120 w 1059482"/>
              <a:gd name="connsiteY4" fmla="*/ 127616 h 354066"/>
              <a:gd name="connsiteX5" fmla="*/ 306557 w 1059482"/>
              <a:gd name="connsiteY5" fmla="*/ 119370 h 354066"/>
              <a:gd name="connsiteX6" fmla="*/ 356039 w 1059482"/>
              <a:gd name="connsiteY6" fmla="*/ 102878 h 354066"/>
              <a:gd name="connsiteX7" fmla="*/ 397275 w 1059482"/>
              <a:gd name="connsiteY7" fmla="*/ 69894 h 354066"/>
              <a:gd name="connsiteX8" fmla="*/ 430264 w 1059482"/>
              <a:gd name="connsiteY8" fmla="*/ 36909 h 354066"/>
              <a:gd name="connsiteX9" fmla="*/ 487993 w 1059482"/>
              <a:gd name="connsiteY9" fmla="*/ 20417 h 354066"/>
              <a:gd name="connsiteX10" fmla="*/ 611700 w 1059482"/>
              <a:gd name="connsiteY10" fmla="*/ 36909 h 354066"/>
              <a:gd name="connsiteX11" fmla="*/ 644689 w 1059482"/>
              <a:gd name="connsiteY11" fmla="*/ 45155 h 354066"/>
              <a:gd name="connsiteX12" fmla="*/ 694172 w 1059482"/>
              <a:gd name="connsiteY12" fmla="*/ 61647 h 354066"/>
              <a:gd name="connsiteX13" fmla="*/ 760149 w 1059482"/>
              <a:gd name="connsiteY13" fmla="*/ 53401 h 354066"/>
              <a:gd name="connsiteX14" fmla="*/ 784890 w 1059482"/>
              <a:gd name="connsiteY14" fmla="*/ 36909 h 354066"/>
              <a:gd name="connsiteX15" fmla="*/ 809631 w 1059482"/>
              <a:gd name="connsiteY15" fmla="*/ 28663 h 354066"/>
              <a:gd name="connsiteX16" fmla="*/ 933338 w 1059482"/>
              <a:gd name="connsiteY16" fmla="*/ 20417 h 354066"/>
              <a:gd name="connsiteX17" fmla="*/ 941585 w 1059482"/>
              <a:gd name="connsiteY17" fmla="*/ 45155 h 354066"/>
              <a:gd name="connsiteX18" fmla="*/ 958080 w 1059482"/>
              <a:gd name="connsiteY18" fmla="*/ 78140 h 354066"/>
              <a:gd name="connsiteX19" fmla="*/ 958080 w 1059482"/>
              <a:gd name="connsiteY19" fmla="*/ 193585 h 354066"/>
              <a:gd name="connsiteX20" fmla="*/ 974574 w 1059482"/>
              <a:gd name="connsiteY20" fmla="*/ 243061 h 354066"/>
              <a:gd name="connsiteX21" fmla="*/ 1015809 w 1059482"/>
              <a:gd name="connsiteY21" fmla="*/ 276046 h 354066"/>
              <a:gd name="connsiteX22" fmla="*/ 1040551 w 1059482"/>
              <a:gd name="connsiteY22" fmla="*/ 284292 h 354066"/>
              <a:gd name="connsiteX23" fmla="*/ 982821 w 1059482"/>
              <a:gd name="connsiteY23" fmla="*/ 333768 h 354066"/>
              <a:gd name="connsiteX24" fmla="*/ 537476 w 1059482"/>
              <a:gd name="connsiteY24" fmla="*/ 342015 h 354066"/>
              <a:gd name="connsiteX25" fmla="*/ 9660 w 1059482"/>
              <a:gd name="connsiteY25" fmla="*/ 342015 h 354066"/>
              <a:gd name="connsiteX26" fmla="*/ 17907 w 1059482"/>
              <a:gd name="connsiteY26" fmla="*/ 267800 h 354066"/>
              <a:gd name="connsiteX27" fmla="*/ 9660 w 1059482"/>
              <a:gd name="connsiteY27" fmla="*/ 243061 h 3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9482" h="354066">
                <a:moveTo>
                  <a:pt x="9660" y="243061"/>
                </a:moveTo>
                <a:lnTo>
                  <a:pt x="9660" y="243061"/>
                </a:lnTo>
                <a:cubicBezTo>
                  <a:pt x="28903" y="223820"/>
                  <a:pt x="50389" y="206587"/>
                  <a:pt x="67390" y="185339"/>
                </a:cubicBezTo>
                <a:cubicBezTo>
                  <a:pt x="72820" y="178552"/>
                  <a:pt x="69490" y="166747"/>
                  <a:pt x="75637" y="160601"/>
                </a:cubicBezTo>
                <a:cubicBezTo>
                  <a:pt x="89655" y="146585"/>
                  <a:pt x="125120" y="127616"/>
                  <a:pt x="125120" y="127616"/>
                </a:cubicBezTo>
                <a:cubicBezTo>
                  <a:pt x="215902" y="138962"/>
                  <a:pt x="193315" y="142015"/>
                  <a:pt x="306557" y="119370"/>
                </a:cubicBezTo>
                <a:cubicBezTo>
                  <a:pt x="323605" y="115961"/>
                  <a:pt x="356039" y="102878"/>
                  <a:pt x="356039" y="102878"/>
                </a:cubicBezTo>
                <a:cubicBezTo>
                  <a:pt x="412203" y="46724"/>
                  <a:pt x="324432" y="132324"/>
                  <a:pt x="397275" y="69894"/>
                </a:cubicBezTo>
                <a:cubicBezTo>
                  <a:pt x="409082" y="59775"/>
                  <a:pt x="415178" y="40680"/>
                  <a:pt x="430264" y="36909"/>
                </a:cubicBezTo>
                <a:cubicBezTo>
                  <a:pt x="471686" y="26555"/>
                  <a:pt x="452499" y="32247"/>
                  <a:pt x="487993" y="20417"/>
                </a:cubicBezTo>
                <a:cubicBezTo>
                  <a:pt x="529229" y="25914"/>
                  <a:pt x="570608" y="30422"/>
                  <a:pt x="611700" y="36909"/>
                </a:cubicBezTo>
                <a:cubicBezTo>
                  <a:pt x="622896" y="38677"/>
                  <a:pt x="633832" y="41898"/>
                  <a:pt x="644689" y="45155"/>
                </a:cubicBezTo>
                <a:cubicBezTo>
                  <a:pt x="661342" y="50150"/>
                  <a:pt x="694172" y="61647"/>
                  <a:pt x="694172" y="61647"/>
                </a:cubicBezTo>
                <a:cubicBezTo>
                  <a:pt x="716164" y="58898"/>
                  <a:pt x="738766" y="59232"/>
                  <a:pt x="760149" y="53401"/>
                </a:cubicBezTo>
                <a:cubicBezTo>
                  <a:pt x="769711" y="50793"/>
                  <a:pt x="776025" y="41341"/>
                  <a:pt x="784890" y="36909"/>
                </a:cubicBezTo>
                <a:cubicBezTo>
                  <a:pt x="792665" y="33022"/>
                  <a:pt x="801384" y="31412"/>
                  <a:pt x="809631" y="28663"/>
                </a:cubicBezTo>
                <a:cubicBezTo>
                  <a:pt x="847423" y="-9122"/>
                  <a:pt x="837044" y="-7092"/>
                  <a:pt x="933338" y="20417"/>
                </a:cubicBezTo>
                <a:cubicBezTo>
                  <a:pt x="941696" y="22805"/>
                  <a:pt x="938161" y="37166"/>
                  <a:pt x="941585" y="45155"/>
                </a:cubicBezTo>
                <a:cubicBezTo>
                  <a:pt x="946428" y="56454"/>
                  <a:pt x="952582" y="67145"/>
                  <a:pt x="958080" y="78140"/>
                </a:cubicBezTo>
                <a:cubicBezTo>
                  <a:pt x="948621" y="134879"/>
                  <a:pt x="944532" y="130373"/>
                  <a:pt x="958080" y="193585"/>
                </a:cubicBezTo>
                <a:cubicBezTo>
                  <a:pt x="961723" y="210583"/>
                  <a:pt x="962281" y="230769"/>
                  <a:pt x="974574" y="243061"/>
                </a:cubicBezTo>
                <a:cubicBezTo>
                  <a:pt x="989916" y="258402"/>
                  <a:pt x="995001" y="265644"/>
                  <a:pt x="1015809" y="276046"/>
                </a:cubicBezTo>
                <a:cubicBezTo>
                  <a:pt x="1023585" y="279933"/>
                  <a:pt x="1032304" y="281543"/>
                  <a:pt x="1040551" y="284292"/>
                </a:cubicBezTo>
                <a:cubicBezTo>
                  <a:pt x="1066028" y="322502"/>
                  <a:pt x="1080880" y="327543"/>
                  <a:pt x="982821" y="333768"/>
                </a:cubicBezTo>
                <a:cubicBezTo>
                  <a:pt x="834646" y="343175"/>
                  <a:pt x="685924" y="339266"/>
                  <a:pt x="537476" y="342015"/>
                </a:cubicBezTo>
                <a:cubicBezTo>
                  <a:pt x="402908" y="348131"/>
                  <a:pt x="107060" y="365768"/>
                  <a:pt x="9660" y="342015"/>
                </a:cubicBezTo>
                <a:cubicBezTo>
                  <a:pt x="-14522" y="336118"/>
                  <a:pt x="13815" y="292352"/>
                  <a:pt x="17907" y="267800"/>
                </a:cubicBezTo>
                <a:cubicBezTo>
                  <a:pt x="19336" y="259226"/>
                  <a:pt x="11035" y="247184"/>
                  <a:pt x="9660" y="243061"/>
                </a:cubicBezTo>
                <a:close/>
              </a:path>
            </a:pathLst>
          </a:cu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8" name="Oval 47"/>
          <p:cNvSpPr/>
          <p:nvPr/>
        </p:nvSpPr>
        <p:spPr>
          <a:xfrm>
            <a:off x="6245160" y="3430560"/>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49" name="Straight Connector 48"/>
          <p:cNvCxnSpPr>
            <a:stCxn id="57" idx="3"/>
            <a:endCxn id="48" idx="2"/>
          </p:cNvCxnSpPr>
          <p:nvPr/>
        </p:nvCxnSpPr>
        <p:spPr>
          <a:xfrm>
            <a:off x="3807946" y="3416862"/>
            <a:ext cx="2437214" cy="51798"/>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1" name="Cube 50"/>
          <p:cNvSpPr/>
          <p:nvPr/>
        </p:nvSpPr>
        <p:spPr>
          <a:xfrm>
            <a:off x="5102160" y="2897160"/>
            <a:ext cx="304800" cy="304800"/>
          </a:xfrm>
          <a:prstGeom prst="cube">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53" name="Picture 52"/>
          <p:cNvPicPr>
            <a:picLocks noChangeAspect="1"/>
          </p:cNvPicPr>
          <p:nvPr/>
        </p:nvPicPr>
        <p:blipFill>
          <a:blip r:embed="rId3"/>
          <a:stretch>
            <a:fillRect/>
          </a:stretch>
        </p:blipFill>
        <p:spPr>
          <a:xfrm>
            <a:off x="5330760" y="1296960"/>
            <a:ext cx="241300" cy="381000"/>
          </a:xfrm>
          <a:prstGeom prst="rect">
            <a:avLst/>
          </a:prstGeom>
        </p:spPr>
      </p:pic>
      <p:pic>
        <p:nvPicPr>
          <p:cNvPr id="54" name="Picture 53"/>
          <p:cNvPicPr>
            <a:picLocks noChangeAspect="1"/>
          </p:cNvPicPr>
          <p:nvPr/>
        </p:nvPicPr>
        <p:blipFill>
          <a:blip r:embed="rId4"/>
          <a:stretch>
            <a:fillRect/>
          </a:stretch>
        </p:blipFill>
        <p:spPr>
          <a:xfrm>
            <a:off x="5269396" y="2211360"/>
            <a:ext cx="140804" cy="215900"/>
          </a:xfrm>
          <a:prstGeom prst="rect">
            <a:avLst/>
          </a:prstGeom>
        </p:spPr>
      </p:pic>
      <p:pic>
        <p:nvPicPr>
          <p:cNvPr id="55" name="Picture 54"/>
          <p:cNvPicPr>
            <a:picLocks noChangeAspect="1"/>
          </p:cNvPicPr>
          <p:nvPr/>
        </p:nvPicPr>
        <p:blipFill>
          <a:blip r:embed="rId5"/>
          <a:stretch>
            <a:fillRect/>
          </a:stretch>
        </p:blipFill>
        <p:spPr>
          <a:xfrm>
            <a:off x="5410200" y="2590800"/>
            <a:ext cx="169718" cy="266700"/>
          </a:xfrm>
          <a:prstGeom prst="rect">
            <a:avLst/>
          </a:prstGeom>
        </p:spPr>
      </p:pic>
      <p:pic>
        <p:nvPicPr>
          <p:cNvPr id="56" name="Picture 55"/>
          <p:cNvPicPr>
            <a:picLocks noChangeAspect="1"/>
          </p:cNvPicPr>
          <p:nvPr/>
        </p:nvPicPr>
        <p:blipFill>
          <a:blip r:embed="rId6"/>
          <a:stretch>
            <a:fillRect/>
          </a:stretch>
        </p:blipFill>
        <p:spPr>
          <a:xfrm>
            <a:off x="6019800" y="2362200"/>
            <a:ext cx="156308" cy="254000"/>
          </a:xfrm>
          <a:prstGeom prst="rect">
            <a:avLst/>
          </a:prstGeom>
        </p:spPr>
      </p:pic>
      <p:pic>
        <p:nvPicPr>
          <p:cNvPr id="57" name="Picture 56"/>
          <p:cNvPicPr>
            <a:picLocks noChangeAspect="1"/>
          </p:cNvPicPr>
          <p:nvPr/>
        </p:nvPicPr>
        <p:blipFill>
          <a:blip r:embed="rId7"/>
          <a:stretch>
            <a:fillRect/>
          </a:stretch>
        </p:blipFill>
        <p:spPr>
          <a:xfrm rot="1200000">
            <a:off x="3536971" y="3242082"/>
            <a:ext cx="279400" cy="254000"/>
          </a:xfrm>
          <a:prstGeom prst="rect">
            <a:avLst/>
          </a:prstGeom>
        </p:spPr>
      </p:pic>
      <p:pic>
        <p:nvPicPr>
          <p:cNvPr id="58" name="Picture 57"/>
          <p:cNvPicPr>
            <a:picLocks noChangeAspect="1"/>
          </p:cNvPicPr>
          <p:nvPr/>
        </p:nvPicPr>
        <p:blipFill>
          <a:blip r:embed="rId8"/>
          <a:stretch>
            <a:fillRect/>
          </a:stretch>
        </p:blipFill>
        <p:spPr>
          <a:xfrm>
            <a:off x="3901430" y="2864176"/>
            <a:ext cx="514930" cy="1028700"/>
          </a:xfrm>
          <a:prstGeom prst="rect">
            <a:avLst/>
          </a:prstGeom>
        </p:spPr>
      </p:pic>
      <p:cxnSp>
        <p:nvCxnSpPr>
          <p:cNvPr id="59" name="Straight Connector 58"/>
          <p:cNvCxnSpPr/>
          <p:nvPr/>
        </p:nvCxnSpPr>
        <p:spPr>
          <a:xfrm flipH="1" flipV="1">
            <a:off x="5443481" y="1446615"/>
            <a:ext cx="347727" cy="1220387"/>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4" idx="3"/>
          </p:cNvCxnSpPr>
          <p:nvPr/>
        </p:nvCxnSpPr>
        <p:spPr>
          <a:xfrm flipV="1">
            <a:off x="5410208" y="1458000"/>
            <a:ext cx="54185" cy="86131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63" name="Freeform 62"/>
          <p:cNvSpPr/>
          <p:nvPr/>
        </p:nvSpPr>
        <p:spPr>
          <a:xfrm>
            <a:off x="4827530" y="2980800"/>
            <a:ext cx="583142" cy="1101600"/>
          </a:xfrm>
          <a:custGeom>
            <a:avLst/>
            <a:gdLst>
              <a:gd name="connsiteX0" fmla="*/ 265653 w 583142"/>
              <a:gd name="connsiteY0" fmla="*/ 0 h 1101600"/>
              <a:gd name="connsiteX1" fmla="*/ 0 w 583142"/>
              <a:gd name="connsiteY1" fmla="*/ 1101600 h 1101600"/>
              <a:gd name="connsiteX2" fmla="*/ 531307 w 583142"/>
              <a:gd name="connsiteY2" fmla="*/ 1095120 h 1101600"/>
              <a:gd name="connsiteX3" fmla="*/ 583142 w 583142"/>
              <a:gd name="connsiteY3" fmla="*/ 162000 h 1101600"/>
              <a:gd name="connsiteX4" fmla="*/ 498910 w 583142"/>
              <a:gd name="connsiteY4" fmla="*/ 239760 h 1101600"/>
              <a:gd name="connsiteX5" fmla="*/ 265653 w 583142"/>
              <a:gd name="connsiteY5" fmla="*/ 246240 h 1101600"/>
              <a:gd name="connsiteX6" fmla="*/ 265653 w 583142"/>
              <a:gd name="connsiteY6" fmla="*/ 0 h 1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142" h="1101600">
                <a:moveTo>
                  <a:pt x="265653" y="0"/>
                </a:moveTo>
                <a:lnTo>
                  <a:pt x="0" y="1101600"/>
                </a:lnTo>
                <a:lnTo>
                  <a:pt x="531307" y="1095120"/>
                </a:lnTo>
                <a:lnTo>
                  <a:pt x="583142" y="162000"/>
                </a:lnTo>
                <a:lnTo>
                  <a:pt x="498910" y="239760"/>
                </a:lnTo>
                <a:lnTo>
                  <a:pt x="265653" y="246240"/>
                </a:lnTo>
                <a:lnTo>
                  <a:pt x="265653" y="0"/>
                </a:lnTo>
                <a:close/>
              </a:path>
            </a:pathLst>
          </a:custGeom>
          <a:gradFill>
            <a:gsLst>
              <a:gs pos="0">
                <a:srgbClr val="DDDDDD">
                  <a:alpha val="49000"/>
                </a:srgbClr>
              </a:gs>
              <a:gs pos="100000">
                <a:srgbClr val="7A7474">
                  <a:alpha val="49000"/>
                </a:srgb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TextBox 67"/>
          <p:cNvSpPr txBox="1"/>
          <p:nvPr/>
        </p:nvSpPr>
        <p:spPr>
          <a:xfrm>
            <a:off x="5867400" y="3526373"/>
            <a:ext cx="1371600" cy="307777"/>
          </a:xfrm>
          <a:prstGeom prst="rect">
            <a:avLst/>
          </a:prstGeom>
          <a:noFill/>
        </p:spPr>
        <p:txBody>
          <a:bodyPr wrap="square" lIns="91440" tIns="45720" rIns="91440" bIns="45720" rtlCol="0">
            <a:spAutoFit/>
          </a:bodyPr>
          <a:lstStyle/>
          <a:p>
            <a:r>
              <a:rPr lang="en-US" sz="1400" dirty="0">
                <a:solidFill>
                  <a:schemeClr val="bg2"/>
                </a:solidFill>
              </a:rPr>
              <a:t>Scene object</a:t>
            </a:r>
          </a:p>
        </p:txBody>
      </p:sp>
      <p:cxnSp>
        <p:nvCxnSpPr>
          <p:cNvPr id="71" name="Straight Connector 70"/>
          <p:cNvCxnSpPr/>
          <p:nvPr/>
        </p:nvCxnSpPr>
        <p:spPr>
          <a:xfrm flipV="1">
            <a:off x="4891636" y="2319310"/>
            <a:ext cx="518564" cy="50009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5454208" y="1474486"/>
            <a:ext cx="641792" cy="811514"/>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6096000" y="2209800"/>
            <a:ext cx="381000" cy="762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6172200" y="2209800"/>
            <a:ext cx="304800" cy="5334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flipV="1">
            <a:off x="6172200" y="2743200"/>
            <a:ext cx="4572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48" idx="7"/>
          </p:cNvCxnSpPr>
          <p:nvPr/>
        </p:nvCxnSpPr>
        <p:spPr>
          <a:xfrm flipV="1">
            <a:off x="6310209" y="3048008"/>
            <a:ext cx="319199" cy="393719"/>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4876800" y="2819400"/>
            <a:ext cx="762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5638800" y="2667000"/>
            <a:ext cx="152400" cy="3048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638800" y="2971800"/>
            <a:ext cx="228600" cy="2286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791200" y="3200400"/>
            <a:ext cx="76200" cy="228600"/>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Cloud 19"/>
          <p:cNvSpPr/>
          <p:nvPr/>
        </p:nvSpPr>
        <p:spPr>
          <a:xfrm>
            <a:off x="4495800" y="1981200"/>
            <a:ext cx="2514600" cy="1752600"/>
          </a:xfrm>
          <a:prstGeom prst="cloud">
            <a:avLst/>
          </a:prstGeom>
          <a:gradFill>
            <a:gsLst>
              <a:gs pos="0">
                <a:schemeClr val="tx1">
                  <a:lumMod val="75000"/>
                  <a:alpha val="11000"/>
                </a:schemeClr>
              </a:gs>
              <a:gs pos="100000">
                <a:srgbClr val="0000FF">
                  <a:alpha val="17000"/>
                </a:srgbClr>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61" name="Straight Connector 60"/>
          <p:cNvCxnSpPr/>
          <p:nvPr/>
        </p:nvCxnSpPr>
        <p:spPr>
          <a:xfrm flipV="1">
            <a:off x="4910911" y="3124208"/>
            <a:ext cx="42097" cy="311561"/>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flipH="1">
            <a:off x="5486400" y="2971800"/>
            <a:ext cx="152400" cy="3048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5257800" y="3276600"/>
            <a:ext cx="228600" cy="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257800" y="3276600"/>
            <a:ext cx="0" cy="152400"/>
          </a:xfrm>
          <a:prstGeom prst="straightConnector1">
            <a:avLst/>
          </a:prstGeom>
          <a:ln w="12700">
            <a:solidFill>
              <a:schemeClr val="bg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4845051" y="3435350"/>
            <a:ext cx="1387475" cy="31750"/>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53048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half" idx="1"/>
          </p:nvPr>
        </p:nvSpPr>
        <p:spPr>
          <a:xfrm>
            <a:off x="365760" y="942022"/>
            <a:ext cx="3230880" cy="2715578"/>
          </a:xfrm>
        </p:spPr>
        <p:txBody>
          <a:bodyPr/>
          <a:lstStyle/>
          <a:p>
            <a:r>
              <a:rPr lang="en-US" sz="1600" dirty="0"/>
              <a:t>If medium has low albedo</a:t>
            </a:r>
          </a:p>
          <a:p>
            <a:pPr lvl="1"/>
            <a:r>
              <a:rPr lang="en-US" sz="1300" dirty="0"/>
              <a:t>I.e., few small particles such as</a:t>
            </a:r>
          </a:p>
          <a:p>
            <a:pPr lvl="2"/>
            <a:r>
              <a:rPr lang="en-US" sz="1300" dirty="0"/>
              <a:t> dust, thin fog </a:t>
            </a:r>
          </a:p>
          <a:p>
            <a:r>
              <a:rPr lang="en-US" sz="1600" dirty="0"/>
              <a:t>Then, single scattering is the dominating effect.</a:t>
            </a:r>
          </a:p>
          <a:p>
            <a:pPr lvl="1">
              <a:buFont typeface="Wingdings" charset="2"/>
              <a:buChar char="Ø"/>
            </a:pPr>
            <a:r>
              <a:rPr lang="en-US" sz="1300" dirty="0"/>
              <a:t>Let us first focus on this simplest case for real-time purposes:</a:t>
            </a:r>
          </a:p>
          <a:p>
            <a:pPr lvl="2">
              <a:buFont typeface="Wingdings" charset="2"/>
              <a:buChar char="§"/>
            </a:pPr>
            <a:r>
              <a:rPr lang="en-US" sz="1300" b="1" dirty="0"/>
              <a:t>single</a:t>
            </a:r>
            <a:r>
              <a:rPr lang="en-US" sz="1300" dirty="0"/>
              <a:t> scattering in </a:t>
            </a:r>
            <a:r>
              <a:rPr lang="en-US" sz="1300" b="1" dirty="0"/>
              <a:t>homogeneous</a:t>
            </a:r>
            <a:r>
              <a:rPr lang="en-US" sz="1300" dirty="0"/>
              <a:t> participating media.</a:t>
            </a:r>
          </a:p>
        </p:txBody>
      </p:sp>
      <p:pic>
        <p:nvPicPr>
          <p:cNvPr id="2" name="Picture 1"/>
          <p:cNvPicPr>
            <a:picLocks noChangeAspect="1"/>
          </p:cNvPicPr>
          <p:nvPr/>
        </p:nvPicPr>
        <p:blipFill>
          <a:blip r:embed="rId3"/>
          <a:stretch>
            <a:fillRect/>
          </a:stretch>
        </p:blipFill>
        <p:spPr>
          <a:xfrm>
            <a:off x="4038600" y="838200"/>
            <a:ext cx="2971800" cy="2971800"/>
          </a:xfrm>
          <a:prstGeom prst="rect">
            <a:avLst/>
          </a:prstGeom>
        </p:spPr>
      </p:pic>
      <p:sp>
        <p:nvSpPr>
          <p:cNvPr id="23" name="Title 2"/>
          <p:cNvSpPr>
            <a:spLocks noGrp="1"/>
          </p:cNvSpPr>
          <p:nvPr>
            <p:ph type="title"/>
          </p:nvPr>
        </p:nvSpPr>
        <p:spPr>
          <a:xfrm>
            <a:off x="295200" y="228000"/>
            <a:ext cx="6346800" cy="381600"/>
          </a:xfrm>
        </p:spPr>
        <p:txBody>
          <a:bodyPr/>
          <a:lstStyle/>
          <a:p>
            <a:r>
              <a:rPr lang="de-AT" dirty="0" err="1" smtClean="0"/>
              <a:t>Scattering</a:t>
            </a:r>
            <a:r>
              <a:rPr lang="de-AT" dirty="0" smtClean="0"/>
              <a:t> in </a:t>
            </a:r>
            <a:r>
              <a:rPr lang="de-AT" dirty="0" err="1" smtClean="0"/>
              <a:t>Participating</a:t>
            </a:r>
            <a:r>
              <a:rPr lang="de-AT" dirty="0" smtClean="0"/>
              <a:t> Media </a:t>
            </a:r>
            <a:endParaRPr lang="de-AT" dirty="0"/>
          </a:p>
        </p:txBody>
      </p:sp>
    </p:spTree>
    <p:extLst>
      <p:ext uri="{BB962C8B-B14F-4D97-AF65-F5344CB8AC3E}">
        <p14:creationId xmlns:p14="http://schemas.microsoft.com/office/powerpoint/2010/main" val="3822210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763200"/>
            <a:ext cx="3681600" cy="1980000"/>
          </a:xfrm>
        </p:spPr>
        <p:txBody>
          <a:bodyPr/>
          <a:lstStyle/>
          <a:p>
            <a:r>
              <a:rPr lang="en-US" dirty="0" smtClean="0"/>
              <a:t>Pseudo code:</a:t>
            </a:r>
          </a:p>
          <a:p>
            <a:r>
              <a:rPr lang="en-US" sz="1600" dirty="0"/>
              <a:t>For every pixel in screen space (A)</a:t>
            </a:r>
          </a:p>
          <a:p>
            <a:pPr lvl="1"/>
            <a:r>
              <a:rPr lang="en-US" sz="1300" dirty="0"/>
              <a:t>Step along the eye ray, using ray marching</a:t>
            </a:r>
          </a:p>
          <a:p>
            <a:pPr lvl="1"/>
            <a:r>
              <a:rPr lang="en-US" sz="1300" dirty="0"/>
              <a:t>For each sample position </a:t>
            </a:r>
            <a:r>
              <a:rPr lang="en-US" sz="1300" dirty="0" err="1"/>
              <a:t>x</a:t>
            </a:r>
            <a:r>
              <a:rPr lang="en-US" sz="1300" b="1" baseline="-25000" dirty="0" err="1"/>
              <a:t>j</a:t>
            </a:r>
            <a:endParaRPr lang="en-US" sz="1300" b="1" baseline="-25000" dirty="0"/>
          </a:p>
          <a:p>
            <a:pPr lvl="2"/>
            <a:r>
              <a:rPr lang="en-US" sz="1300" dirty="0"/>
              <a:t>Check in shadow map (B) if light source is visible</a:t>
            </a:r>
          </a:p>
          <a:p>
            <a:pPr lvl="2"/>
            <a:r>
              <a:rPr lang="en-US" sz="1300" dirty="0"/>
              <a:t>If so, add to pixel’s color:</a:t>
            </a:r>
          </a:p>
          <a:p>
            <a:pPr lvl="3"/>
            <a:r>
              <a:rPr lang="en-US" sz="1200" dirty="0"/>
              <a:t>in-scattered light contribution with attenuation</a:t>
            </a:r>
          </a:p>
        </p:txBody>
      </p:sp>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descr="raymarch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914400"/>
            <a:ext cx="2654300" cy="2514600"/>
          </a:xfrm>
          <a:prstGeom prst="rect">
            <a:avLst/>
          </a:prstGeom>
        </p:spPr>
      </p:pic>
      <p:cxnSp>
        <p:nvCxnSpPr>
          <p:cNvPr id="10" name="Straight Arrow Connector 9"/>
          <p:cNvCxnSpPr/>
          <p:nvPr/>
        </p:nvCxnSpPr>
        <p:spPr>
          <a:xfrm flipH="1">
            <a:off x="4995574" y="1066808"/>
            <a:ext cx="795626" cy="1832785"/>
          </a:xfrm>
          <a:prstGeom prst="straightConnector1">
            <a:avLst/>
          </a:prstGeom>
          <a:ln w="12700">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260438" y="2390256"/>
            <a:ext cx="152400" cy="276999"/>
          </a:xfrm>
          <a:prstGeom prst="rect">
            <a:avLst/>
          </a:prstGeom>
          <a:noFill/>
        </p:spPr>
        <p:txBody>
          <a:bodyPr wrap="square" lIns="91440" tIns="45720" rIns="91440" bIns="45720" rtlCol="0">
            <a:spAutoFit/>
          </a:bodyPr>
          <a:lstStyle/>
          <a:p>
            <a:r>
              <a:rPr lang="en-US" sz="1200" b="1" dirty="0">
                <a:solidFill>
                  <a:schemeClr val="bg2"/>
                </a:solidFill>
              </a:rPr>
              <a:t>p</a:t>
            </a:r>
          </a:p>
        </p:txBody>
      </p:sp>
      <p:sp>
        <p:nvSpPr>
          <p:cNvPr id="11" name="Oval 10"/>
          <p:cNvSpPr/>
          <p:nvPr/>
        </p:nvSpPr>
        <p:spPr>
          <a:xfrm>
            <a:off x="4342216" y="3035602"/>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3" name="Oval 12"/>
          <p:cNvSpPr/>
          <p:nvPr/>
        </p:nvSpPr>
        <p:spPr>
          <a:xfrm>
            <a:off x="4636788" y="2957038"/>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4950998" y="2878473"/>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2" name="Straight Arrow Connector 11"/>
          <p:cNvCxnSpPr/>
          <p:nvPr/>
        </p:nvCxnSpPr>
        <p:spPr>
          <a:xfrm flipH="1">
            <a:off x="4345520" y="2913698"/>
            <a:ext cx="642998" cy="169013"/>
          </a:xfrm>
          <a:prstGeom prst="straightConnector1">
            <a:avLst/>
          </a:prstGeom>
          <a:ln w="12700">
            <a:solidFill>
              <a:srgbClr val="FF000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8084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763200"/>
            <a:ext cx="4215000" cy="1980000"/>
          </a:xfrm>
        </p:spPr>
        <p:txBody>
          <a:bodyPr/>
          <a:lstStyle/>
          <a:p>
            <a:r>
              <a:rPr lang="en-US" dirty="0">
                <a:sym typeface="Wingdings"/>
              </a:rPr>
              <a:t>Ray-marching: at each point, determine if lit (shadow map)</a:t>
            </a:r>
          </a:p>
          <a:p>
            <a:r>
              <a:rPr lang="en-US" sz="1800" dirty="0">
                <a:sym typeface="Wingdings"/>
              </a:rPr>
              <a:t>Done with:</a:t>
            </a:r>
          </a:p>
          <a:p>
            <a:pPr lvl="1"/>
            <a:r>
              <a:rPr lang="en-US" sz="1400" dirty="0">
                <a:sym typeface="Wingdings"/>
              </a:rPr>
              <a:t>CUDA (</a:t>
            </a:r>
            <a:r>
              <a:rPr lang="en-US" sz="1400" dirty="0" err="1">
                <a:sym typeface="Wingdings"/>
              </a:rPr>
              <a:t>Baran</a:t>
            </a:r>
            <a:r>
              <a:rPr lang="en-US" sz="1400" dirty="0">
                <a:sym typeface="Wingdings"/>
              </a:rPr>
              <a:t> et al. 2010)</a:t>
            </a:r>
          </a:p>
          <a:p>
            <a:pPr lvl="1"/>
            <a:r>
              <a:rPr lang="en-US" sz="1400" dirty="0">
                <a:sym typeface="Wingdings"/>
              </a:rPr>
              <a:t>Loop in fragment </a:t>
            </a:r>
            <a:r>
              <a:rPr lang="en-US" sz="1400" dirty="0" err="1">
                <a:sym typeface="Wingdings"/>
              </a:rPr>
              <a:t>shader</a:t>
            </a:r>
            <a:r>
              <a:rPr lang="en-US" sz="1400" dirty="0">
                <a:sym typeface="Wingdings"/>
              </a:rPr>
              <a:t> (e.g., </a:t>
            </a:r>
            <a:br>
              <a:rPr lang="en-US" sz="1400" dirty="0">
                <a:sym typeface="Wingdings"/>
              </a:rPr>
            </a:br>
            <a:r>
              <a:rPr lang="en-US" sz="1400" dirty="0" err="1">
                <a:sym typeface="Wingdings"/>
              </a:rPr>
              <a:t>Toth</a:t>
            </a:r>
            <a:r>
              <a:rPr lang="en-US" sz="1400" dirty="0">
                <a:sym typeface="Wingdings"/>
              </a:rPr>
              <a:t> and </a:t>
            </a:r>
            <a:r>
              <a:rPr lang="en-US" sz="1400" dirty="0" err="1">
                <a:sym typeface="Wingdings"/>
              </a:rPr>
              <a:t>Umenhoffer</a:t>
            </a:r>
            <a:r>
              <a:rPr lang="en-US" sz="1400" dirty="0">
                <a:sym typeface="Wingdings"/>
              </a:rPr>
              <a:t> 2009, </a:t>
            </a:r>
            <a:br>
              <a:rPr lang="en-US" sz="1400" dirty="0">
                <a:sym typeface="Wingdings"/>
              </a:rPr>
            </a:br>
            <a:r>
              <a:rPr lang="en-US" sz="1400" dirty="0">
                <a:sym typeface="Wingdings"/>
              </a:rPr>
              <a:t>Chen et al. 2011)</a:t>
            </a:r>
          </a:p>
          <a:p>
            <a:pPr lvl="1"/>
            <a:r>
              <a:rPr lang="en-US" sz="1400" dirty="0">
                <a:sym typeface="Wingdings"/>
              </a:rPr>
              <a:t>Alpha-blended planes (</a:t>
            </a:r>
            <a:r>
              <a:rPr lang="en-US" sz="1400" dirty="0" err="1">
                <a:sym typeface="Wingdings"/>
              </a:rPr>
              <a:t>Dobashi</a:t>
            </a:r>
            <a:r>
              <a:rPr lang="en-US" sz="1400" dirty="0">
                <a:sym typeface="Wingdings"/>
              </a:rPr>
              <a:t> </a:t>
            </a:r>
            <a:br>
              <a:rPr lang="en-US" sz="1400" dirty="0">
                <a:sym typeface="Wingdings"/>
              </a:rPr>
            </a:br>
            <a:r>
              <a:rPr lang="en-US" sz="1400" dirty="0">
                <a:sym typeface="Wingdings"/>
              </a:rPr>
              <a:t>et. al. 2002, </a:t>
            </a:r>
            <a:r>
              <a:rPr lang="en-US" sz="1400" dirty="0" err="1">
                <a:sym typeface="Wingdings"/>
              </a:rPr>
              <a:t>Imagire</a:t>
            </a:r>
            <a:r>
              <a:rPr lang="en-US" sz="1400" dirty="0">
                <a:sym typeface="Wingdings"/>
              </a:rPr>
              <a:t> et. al. 2007)</a:t>
            </a:r>
          </a:p>
          <a:p>
            <a:pPr lvl="1"/>
            <a:r>
              <a:rPr lang="en-US" sz="1400" dirty="0">
                <a:sym typeface="Wingdings"/>
              </a:rPr>
              <a:t>CPU (</a:t>
            </a:r>
            <a:r>
              <a:rPr lang="en-US" sz="1400" dirty="0" err="1">
                <a:sym typeface="Wingdings"/>
              </a:rPr>
              <a:t>Kajiya</a:t>
            </a:r>
            <a:r>
              <a:rPr lang="en-US" sz="1400" dirty="0">
                <a:sym typeface="Wingdings"/>
              </a:rPr>
              <a:t> and Von </a:t>
            </a:r>
            <a:r>
              <a:rPr lang="en-US" sz="1400" dirty="0" err="1">
                <a:sym typeface="Wingdings"/>
              </a:rPr>
              <a:t>Herzen</a:t>
            </a:r>
            <a:r>
              <a:rPr lang="en-US" sz="1400" dirty="0">
                <a:sym typeface="Wingdings"/>
              </a:rPr>
              <a:t> 1984)</a:t>
            </a:r>
          </a:p>
        </p:txBody>
      </p:sp>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5" name="Picture 4" descr="raymarch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914400"/>
            <a:ext cx="2654300" cy="2514600"/>
          </a:xfrm>
          <a:prstGeom prst="rect">
            <a:avLst/>
          </a:prstGeom>
        </p:spPr>
      </p:pic>
      <p:cxnSp>
        <p:nvCxnSpPr>
          <p:cNvPr id="6" name="Straight Arrow Connector 5"/>
          <p:cNvCxnSpPr/>
          <p:nvPr/>
        </p:nvCxnSpPr>
        <p:spPr>
          <a:xfrm flipH="1">
            <a:off x="4995574" y="1066808"/>
            <a:ext cx="795626" cy="1832785"/>
          </a:xfrm>
          <a:prstGeom prst="straightConnector1">
            <a:avLst/>
          </a:prstGeom>
          <a:ln w="12700">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260438" y="2390256"/>
            <a:ext cx="152400" cy="276999"/>
          </a:xfrm>
          <a:prstGeom prst="rect">
            <a:avLst/>
          </a:prstGeom>
          <a:noFill/>
        </p:spPr>
        <p:txBody>
          <a:bodyPr wrap="square" lIns="91440" tIns="45720" rIns="91440" bIns="45720" rtlCol="0">
            <a:spAutoFit/>
          </a:bodyPr>
          <a:lstStyle/>
          <a:p>
            <a:r>
              <a:rPr lang="en-US" sz="1200" b="1" dirty="0">
                <a:solidFill>
                  <a:schemeClr val="bg2"/>
                </a:solidFill>
              </a:rPr>
              <a:t>p</a:t>
            </a:r>
          </a:p>
        </p:txBody>
      </p:sp>
      <p:sp>
        <p:nvSpPr>
          <p:cNvPr id="10" name="Oval 9"/>
          <p:cNvSpPr/>
          <p:nvPr/>
        </p:nvSpPr>
        <p:spPr>
          <a:xfrm>
            <a:off x="4342216" y="3035602"/>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4636788" y="2957038"/>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2" name="Oval 11"/>
          <p:cNvSpPr/>
          <p:nvPr/>
        </p:nvSpPr>
        <p:spPr>
          <a:xfrm>
            <a:off x="4950998" y="2878473"/>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 name="Straight Arrow Connector 6"/>
          <p:cNvCxnSpPr/>
          <p:nvPr/>
        </p:nvCxnSpPr>
        <p:spPr>
          <a:xfrm flipH="1">
            <a:off x="4345520" y="2913698"/>
            <a:ext cx="642998" cy="169013"/>
          </a:xfrm>
          <a:prstGeom prst="straightConnector1">
            <a:avLst/>
          </a:prstGeom>
          <a:ln w="12700">
            <a:solidFill>
              <a:srgbClr val="FF000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97076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374995" y="1033380"/>
            <a:ext cx="1941224" cy="2042612"/>
          </a:xfrm>
          <a:custGeom>
            <a:avLst/>
            <a:gdLst>
              <a:gd name="connsiteX0" fmla="*/ 1424530 w 1941224"/>
              <a:gd name="connsiteY0" fmla="*/ 0 h 2042612"/>
              <a:gd name="connsiteX1" fmla="*/ 0 w 1941224"/>
              <a:gd name="connsiteY1" fmla="*/ 2042612 h 2042612"/>
              <a:gd name="connsiteX2" fmla="*/ 1941224 w 1941224"/>
              <a:gd name="connsiteY2" fmla="*/ 1530751 h 2042612"/>
              <a:gd name="connsiteX3" fmla="*/ 1424530 w 1941224"/>
              <a:gd name="connsiteY3" fmla="*/ 0 h 2042612"/>
            </a:gdLst>
            <a:ahLst/>
            <a:cxnLst>
              <a:cxn ang="0">
                <a:pos x="connsiteX0" y="connsiteY0"/>
              </a:cxn>
              <a:cxn ang="0">
                <a:pos x="connsiteX1" y="connsiteY1"/>
              </a:cxn>
              <a:cxn ang="0">
                <a:pos x="connsiteX2" y="connsiteY2"/>
              </a:cxn>
              <a:cxn ang="0">
                <a:pos x="connsiteX3" y="connsiteY3"/>
              </a:cxn>
            </a:cxnLst>
            <a:rect l="l" t="t" r="r" b="b"/>
            <a:pathLst>
              <a:path w="1941224" h="2042612">
                <a:moveTo>
                  <a:pt x="1424530" y="0"/>
                </a:moveTo>
                <a:lnTo>
                  <a:pt x="0" y="2042612"/>
                </a:lnTo>
                <a:lnTo>
                  <a:pt x="1941224" y="1530751"/>
                </a:lnTo>
                <a:lnTo>
                  <a:pt x="1424530" y="0"/>
                </a:lnTo>
                <a:close/>
              </a:path>
            </a:pathLst>
          </a:custGeom>
          <a:gradFill>
            <a:gsLst>
              <a:gs pos="0">
                <a:schemeClr val="accent1">
                  <a:tint val="100000"/>
                  <a:shade val="100000"/>
                  <a:satMod val="130000"/>
                  <a:alpha val="34000"/>
                </a:schemeClr>
              </a:gs>
              <a:gs pos="100000">
                <a:schemeClr val="accent1">
                  <a:tint val="50000"/>
                  <a:shade val="100000"/>
                  <a:satMod val="350000"/>
                  <a:alpha val="30000"/>
                </a:schemeClr>
              </a:gs>
            </a:gsLst>
          </a:gra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 name="Content Placeholder 1"/>
          <p:cNvSpPr>
            <a:spLocks noGrp="1"/>
          </p:cNvSpPr>
          <p:nvPr>
            <p:ph idx="1"/>
          </p:nvPr>
        </p:nvSpPr>
        <p:spPr>
          <a:xfrm>
            <a:off x="280800" y="763200"/>
            <a:ext cx="3681600" cy="1980000"/>
          </a:xfrm>
        </p:spPr>
        <p:txBody>
          <a:bodyPr/>
          <a:lstStyle/>
          <a:p>
            <a:r>
              <a:rPr lang="en-US" dirty="0" smtClean="0"/>
              <a:t>Utilize coherency (</a:t>
            </a:r>
            <a:r>
              <a:rPr lang="en-US" dirty="0" err="1" smtClean="0"/>
              <a:t>Baran</a:t>
            </a:r>
            <a:r>
              <a:rPr lang="en-US" dirty="0" smtClean="0"/>
              <a:t> et al. 2010)</a:t>
            </a:r>
            <a:endParaRPr lang="en-US" sz="900" dirty="0"/>
          </a:p>
          <a:p>
            <a:pPr lvl="1"/>
            <a:r>
              <a:rPr lang="en-US" dirty="0" smtClean="0"/>
              <a:t>Compute ray incrementally from previous ray in same plane as the ray, light and eye</a:t>
            </a:r>
          </a:p>
          <a:p>
            <a:pPr lvl="2"/>
            <a:r>
              <a:rPr lang="en-US" dirty="0" smtClean="0"/>
              <a:t>Only new shadowed regions can appear (not new lit regions)</a:t>
            </a:r>
          </a:p>
        </p:txBody>
      </p:sp>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descr="raymarch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914400"/>
            <a:ext cx="2654300" cy="2514600"/>
          </a:xfrm>
          <a:prstGeom prst="rect">
            <a:avLst/>
          </a:prstGeom>
        </p:spPr>
      </p:pic>
      <p:pic>
        <p:nvPicPr>
          <p:cNvPr id="9" name="Picture 8"/>
          <p:cNvPicPr>
            <a:picLocks noChangeAspect="1"/>
          </p:cNvPicPr>
          <p:nvPr/>
        </p:nvPicPr>
        <p:blipFill>
          <a:blip r:embed="rId4"/>
          <a:stretch>
            <a:fillRect/>
          </a:stretch>
        </p:blipFill>
        <p:spPr>
          <a:xfrm>
            <a:off x="4816476" y="2933700"/>
            <a:ext cx="38100" cy="50800"/>
          </a:xfrm>
          <a:prstGeom prst="rect">
            <a:avLst/>
          </a:prstGeom>
        </p:spPr>
      </p:pic>
      <p:pic>
        <p:nvPicPr>
          <p:cNvPr id="11" name="Picture 10"/>
          <p:cNvPicPr>
            <a:picLocks noChangeAspect="1"/>
          </p:cNvPicPr>
          <p:nvPr/>
        </p:nvPicPr>
        <p:blipFill>
          <a:blip r:embed="rId4"/>
          <a:stretch>
            <a:fillRect/>
          </a:stretch>
        </p:blipFill>
        <p:spPr>
          <a:xfrm>
            <a:off x="4816476" y="2854325"/>
            <a:ext cx="38100" cy="50800"/>
          </a:xfrm>
          <a:prstGeom prst="rect">
            <a:avLst/>
          </a:prstGeom>
        </p:spPr>
      </p:pic>
      <p:cxnSp>
        <p:nvCxnSpPr>
          <p:cNvPr id="5" name="Straight Arrow Connector 4"/>
          <p:cNvCxnSpPr/>
          <p:nvPr/>
        </p:nvCxnSpPr>
        <p:spPr>
          <a:xfrm flipV="1">
            <a:off x="4371146" y="2284600"/>
            <a:ext cx="1854629" cy="792892"/>
          </a:xfrm>
          <a:prstGeom prst="straightConnector1">
            <a:avLst/>
          </a:prstGeom>
          <a:ln w="12700">
            <a:solidFill>
              <a:schemeClr val="bg2"/>
            </a:solidFill>
            <a:tailEnd type="stealth" w="med" len="med"/>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5355749" y="1828808"/>
            <a:ext cx="766079" cy="993847"/>
          </a:xfrm>
          <a:custGeom>
            <a:avLst/>
            <a:gdLst>
              <a:gd name="connsiteX0" fmla="*/ 238336 w 766079"/>
              <a:gd name="connsiteY0" fmla="*/ 34049 h 980606"/>
              <a:gd name="connsiteX1" fmla="*/ 0 w 766079"/>
              <a:gd name="connsiteY1" fmla="*/ 980606 h 980606"/>
              <a:gd name="connsiteX2" fmla="*/ 766079 w 766079"/>
              <a:gd name="connsiteY2" fmla="*/ 776313 h 980606"/>
              <a:gd name="connsiteX3" fmla="*/ 606053 w 766079"/>
              <a:gd name="connsiteY3" fmla="*/ 0 h 980606"/>
              <a:gd name="connsiteX4" fmla="*/ 592434 w 766079"/>
              <a:gd name="connsiteY4" fmla="*/ 30644 h 980606"/>
              <a:gd name="connsiteX5" fmla="*/ 568601 w 766079"/>
              <a:gd name="connsiteY5" fmla="*/ 47669 h 980606"/>
              <a:gd name="connsiteX6" fmla="*/ 541362 w 766079"/>
              <a:gd name="connsiteY6" fmla="*/ 51073 h 980606"/>
              <a:gd name="connsiteX7" fmla="*/ 510719 w 766079"/>
              <a:gd name="connsiteY7" fmla="*/ 57883 h 980606"/>
              <a:gd name="connsiteX8" fmla="*/ 490290 w 766079"/>
              <a:gd name="connsiteY8" fmla="*/ 61288 h 980606"/>
              <a:gd name="connsiteX9" fmla="*/ 459647 w 766079"/>
              <a:gd name="connsiteY9" fmla="*/ 74908 h 980606"/>
              <a:gd name="connsiteX10" fmla="*/ 439218 w 766079"/>
              <a:gd name="connsiteY10" fmla="*/ 81717 h 980606"/>
              <a:gd name="connsiteX11" fmla="*/ 299622 w 766079"/>
              <a:gd name="connsiteY11" fmla="*/ 78312 h 980606"/>
              <a:gd name="connsiteX12" fmla="*/ 251955 w 766079"/>
              <a:gd name="connsiteY12" fmla="*/ 71503 h 980606"/>
              <a:gd name="connsiteX13" fmla="*/ 238336 w 766079"/>
              <a:gd name="connsiteY13" fmla="*/ 34049 h 98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79" h="980606">
                <a:moveTo>
                  <a:pt x="238336" y="34049"/>
                </a:moveTo>
                <a:lnTo>
                  <a:pt x="0" y="980606"/>
                </a:lnTo>
                <a:lnTo>
                  <a:pt x="766079" y="776313"/>
                </a:lnTo>
                <a:lnTo>
                  <a:pt x="606053" y="0"/>
                </a:lnTo>
                <a:lnTo>
                  <a:pt x="592434" y="30644"/>
                </a:lnTo>
                <a:cubicBezTo>
                  <a:pt x="584490" y="36319"/>
                  <a:pt x="577666" y="44043"/>
                  <a:pt x="568601" y="47669"/>
                </a:cubicBezTo>
                <a:cubicBezTo>
                  <a:pt x="560105" y="51067"/>
                  <a:pt x="550420" y="49779"/>
                  <a:pt x="541362" y="51073"/>
                </a:cubicBezTo>
                <a:cubicBezTo>
                  <a:pt x="479464" y="59915"/>
                  <a:pt x="547203" y="49775"/>
                  <a:pt x="510719" y="57883"/>
                </a:cubicBezTo>
                <a:cubicBezTo>
                  <a:pt x="503980" y="59381"/>
                  <a:pt x="497100" y="60153"/>
                  <a:pt x="490290" y="61288"/>
                </a:cubicBezTo>
                <a:cubicBezTo>
                  <a:pt x="474105" y="72079"/>
                  <a:pt x="483956" y="66805"/>
                  <a:pt x="459647" y="74908"/>
                </a:cubicBezTo>
                <a:lnTo>
                  <a:pt x="439218" y="81717"/>
                </a:lnTo>
                <a:lnTo>
                  <a:pt x="299622" y="78312"/>
                </a:lnTo>
                <a:cubicBezTo>
                  <a:pt x="265889" y="77015"/>
                  <a:pt x="271973" y="78176"/>
                  <a:pt x="251955" y="71503"/>
                </a:cubicBezTo>
                <a:cubicBezTo>
                  <a:pt x="236555" y="48402"/>
                  <a:pt x="244124" y="56860"/>
                  <a:pt x="238336" y="34049"/>
                </a:cubicBezTo>
                <a:close/>
              </a:path>
            </a:pathLst>
          </a:custGeom>
          <a:gradFill>
            <a:gsLst>
              <a:gs pos="0">
                <a:srgbClr val="DDDDDD">
                  <a:alpha val="39000"/>
                </a:srgbClr>
              </a:gs>
              <a:gs pos="100000">
                <a:srgbClr val="7A7474">
                  <a:alpha val="43000"/>
                </a:srgbClr>
              </a:gs>
            </a:gsLst>
          </a:gra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grpSp>
        <p:nvGrpSpPr>
          <p:cNvPr id="21" name="Group 20"/>
          <p:cNvGrpSpPr/>
          <p:nvPr/>
        </p:nvGrpSpPr>
        <p:grpSpPr>
          <a:xfrm>
            <a:off x="5972009" y="2369784"/>
            <a:ext cx="320050" cy="282620"/>
            <a:chOff x="5972009" y="2369783"/>
            <a:chExt cx="320050" cy="282620"/>
          </a:xfrm>
        </p:grpSpPr>
        <p:sp>
          <p:nvSpPr>
            <p:cNvPr id="15" name="Freeform 14"/>
            <p:cNvSpPr/>
            <p:nvPr/>
          </p:nvSpPr>
          <p:spPr>
            <a:xfrm>
              <a:off x="5972936" y="2372414"/>
              <a:ext cx="255034" cy="130941"/>
            </a:xfrm>
            <a:custGeom>
              <a:avLst/>
              <a:gdLst>
                <a:gd name="connsiteX0" fmla="*/ 307664 w 314210"/>
                <a:gd name="connsiteY0" fmla="*/ 0 h 130941"/>
                <a:gd name="connsiteX1" fmla="*/ 307664 w 314210"/>
                <a:gd name="connsiteY1" fmla="*/ 0 h 130941"/>
                <a:gd name="connsiteX2" fmla="*/ 176743 w 314210"/>
                <a:gd name="connsiteY2" fmla="*/ 6547 h 130941"/>
                <a:gd name="connsiteX3" fmla="*/ 163651 w 314210"/>
                <a:gd name="connsiteY3" fmla="*/ 32735 h 130941"/>
                <a:gd name="connsiteX4" fmla="*/ 150559 w 314210"/>
                <a:gd name="connsiteY4" fmla="*/ 52376 h 130941"/>
                <a:gd name="connsiteX5" fmla="*/ 124375 w 314210"/>
                <a:gd name="connsiteY5" fmla="*/ 58923 h 130941"/>
                <a:gd name="connsiteX6" fmla="*/ 0 w 314210"/>
                <a:gd name="connsiteY6" fmla="*/ 65470 h 130941"/>
                <a:gd name="connsiteX7" fmla="*/ 13092 w 314210"/>
                <a:gd name="connsiteY7" fmla="*/ 98206 h 130941"/>
                <a:gd name="connsiteX8" fmla="*/ 58914 w 314210"/>
                <a:gd name="connsiteY8" fmla="*/ 117847 h 130941"/>
                <a:gd name="connsiteX9" fmla="*/ 98191 w 314210"/>
                <a:gd name="connsiteY9" fmla="*/ 130941 h 130941"/>
                <a:gd name="connsiteX10" fmla="*/ 144013 w 314210"/>
                <a:gd name="connsiteY10" fmla="*/ 111300 h 130941"/>
                <a:gd name="connsiteX11" fmla="*/ 209473 w 314210"/>
                <a:gd name="connsiteY11" fmla="*/ 98206 h 130941"/>
                <a:gd name="connsiteX12" fmla="*/ 222565 w 314210"/>
                <a:gd name="connsiteY12" fmla="*/ 85111 h 130941"/>
                <a:gd name="connsiteX13" fmla="*/ 314210 w 314210"/>
                <a:gd name="connsiteY13" fmla="*/ 72017 h 130941"/>
                <a:gd name="connsiteX14" fmla="*/ 294572 w 314210"/>
                <a:gd name="connsiteY14" fmla="*/ 26188 h 130941"/>
                <a:gd name="connsiteX15" fmla="*/ 307664 w 314210"/>
                <a:gd name="connsiteY15" fmla="*/ 0 h 13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210" h="130941">
                  <a:moveTo>
                    <a:pt x="307664" y="0"/>
                  </a:moveTo>
                  <a:lnTo>
                    <a:pt x="307664" y="0"/>
                  </a:lnTo>
                  <a:cubicBezTo>
                    <a:pt x="264024" y="2182"/>
                    <a:pt x="219351" y="-3138"/>
                    <a:pt x="176743" y="6547"/>
                  </a:cubicBezTo>
                  <a:cubicBezTo>
                    <a:pt x="167226" y="8710"/>
                    <a:pt x="168492" y="24261"/>
                    <a:pt x="163651" y="32735"/>
                  </a:cubicBezTo>
                  <a:cubicBezTo>
                    <a:pt x="159748" y="39567"/>
                    <a:pt x="157105" y="48011"/>
                    <a:pt x="150559" y="52376"/>
                  </a:cubicBezTo>
                  <a:cubicBezTo>
                    <a:pt x="143074" y="57367"/>
                    <a:pt x="133338" y="58144"/>
                    <a:pt x="124375" y="58923"/>
                  </a:cubicBezTo>
                  <a:cubicBezTo>
                    <a:pt x="83015" y="62520"/>
                    <a:pt x="41458" y="63288"/>
                    <a:pt x="0" y="65470"/>
                  </a:cubicBezTo>
                  <a:cubicBezTo>
                    <a:pt x="4364" y="76382"/>
                    <a:pt x="6262" y="88642"/>
                    <a:pt x="13092" y="98206"/>
                  </a:cubicBezTo>
                  <a:cubicBezTo>
                    <a:pt x="23477" y="112748"/>
                    <a:pt x="44238" y="113443"/>
                    <a:pt x="58914" y="117847"/>
                  </a:cubicBezTo>
                  <a:cubicBezTo>
                    <a:pt x="72133" y="121813"/>
                    <a:pt x="98191" y="130941"/>
                    <a:pt x="98191" y="130941"/>
                  </a:cubicBezTo>
                  <a:cubicBezTo>
                    <a:pt x="114979" y="122546"/>
                    <a:pt x="126125" y="115429"/>
                    <a:pt x="144013" y="111300"/>
                  </a:cubicBezTo>
                  <a:cubicBezTo>
                    <a:pt x="165695" y="106296"/>
                    <a:pt x="209473" y="98206"/>
                    <a:pt x="209473" y="98206"/>
                  </a:cubicBezTo>
                  <a:cubicBezTo>
                    <a:pt x="213837" y="93841"/>
                    <a:pt x="217044" y="87872"/>
                    <a:pt x="222565" y="85111"/>
                  </a:cubicBezTo>
                  <a:cubicBezTo>
                    <a:pt x="240360" y="76212"/>
                    <a:pt x="312098" y="72228"/>
                    <a:pt x="314210" y="72017"/>
                  </a:cubicBezTo>
                  <a:cubicBezTo>
                    <a:pt x="304843" y="53280"/>
                    <a:pt x="299388" y="45454"/>
                    <a:pt x="294572" y="26188"/>
                  </a:cubicBezTo>
                  <a:cubicBezTo>
                    <a:pt x="294043" y="24071"/>
                    <a:pt x="305482" y="4365"/>
                    <a:pt x="307664" y="0"/>
                  </a:cubicBezTo>
                  <a:close/>
                </a:path>
              </a:pathLst>
            </a:custGeom>
            <a:solidFill>
              <a:srgbClr val="E67F2D"/>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5972009" y="2369783"/>
              <a:ext cx="320050" cy="282620"/>
            </a:xfrm>
            <a:custGeom>
              <a:avLst/>
              <a:gdLst>
                <a:gd name="connsiteX0" fmla="*/ 251955 w 320050"/>
                <a:gd name="connsiteY0" fmla="*/ 15 h 282620"/>
                <a:gd name="connsiteX1" fmla="*/ 320050 w 320050"/>
                <a:gd name="connsiteY1" fmla="*/ 204308 h 282620"/>
                <a:gd name="connsiteX2" fmla="*/ 27238 w 320050"/>
                <a:gd name="connsiteY2" fmla="*/ 282620 h 282620"/>
                <a:gd name="connsiteX3" fmla="*/ 0 w 320050"/>
                <a:gd name="connsiteY3" fmla="*/ 68113 h 282620"/>
                <a:gd name="connsiteX4" fmla="*/ 13619 w 320050"/>
                <a:gd name="connsiteY4" fmla="*/ 98757 h 282620"/>
                <a:gd name="connsiteX5" fmla="*/ 47667 w 320050"/>
                <a:gd name="connsiteY5" fmla="*/ 115781 h 282620"/>
                <a:gd name="connsiteX6" fmla="*/ 64691 w 320050"/>
                <a:gd name="connsiteY6" fmla="*/ 122591 h 282620"/>
                <a:gd name="connsiteX7" fmla="*/ 85120 w 320050"/>
                <a:gd name="connsiteY7" fmla="*/ 119186 h 282620"/>
                <a:gd name="connsiteX8" fmla="*/ 105548 w 320050"/>
                <a:gd name="connsiteY8" fmla="*/ 105566 h 282620"/>
                <a:gd name="connsiteX9" fmla="*/ 115763 w 320050"/>
                <a:gd name="connsiteY9" fmla="*/ 102161 h 282620"/>
                <a:gd name="connsiteX10" fmla="*/ 129382 w 320050"/>
                <a:gd name="connsiteY10" fmla="*/ 91947 h 282620"/>
                <a:gd name="connsiteX11" fmla="*/ 143001 w 320050"/>
                <a:gd name="connsiteY11" fmla="*/ 88542 h 282620"/>
                <a:gd name="connsiteX12" fmla="*/ 173644 w 320050"/>
                <a:gd name="connsiteY12" fmla="*/ 81732 h 282620"/>
                <a:gd name="connsiteX13" fmla="*/ 183859 w 320050"/>
                <a:gd name="connsiteY13" fmla="*/ 74922 h 282620"/>
                <a:gd name="connsiteX14" fmla="*/ 228121 w 320050"/>
                <a:gd name="connsiteY14" fmla="*/ 64708 h 282620"/>
                <a:gd name="connsiteX15" fmla="*/ 241740 w 320050"/>
                <a:gd name="connsiteY15" fmla="*/ 61303 h 282620"/>
                <a:gd name="connsiteX16" fmla="*/ 245145 w 320050"/>
                <a:gd name="connsiteY16" fmla="*/ 51088 h 282620"/>
                <a:gd name="connsiteX17" fmla="*/ 245145 w 320050"/>
                <a:gd name="connsiteY17" fmla="*/ 13634 h 282620"/>
                <a:gd name="connsiteX18" fmla="*/ 251955 w 320050"/>
                <a:gd name="connsiteY18" fmla="*/ 15 h 28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050" h="282620">
                  <a:moveTo>
                    <a:pt x="251955" y="15"/>
                  </a:moveTo>
                  <a:lnTo>
                    <a:pt x="320050" y="204308"/>
                  </a:lnTo>
                  <a:lnTo>
                    <a:pt x="27238" y="282620"/>
                  </a:lnTo>
                  <a:lnTo>
                    <a:pt x="0" y="68113"/>
                  </a:lnTo>
                  <a:cubicBezTo>
                    <a:pt x="4540" y="78328"/>
                    <a:pt x="6804" y="89897"/>
                    <a:pt x="13619" y="98757"/>
                  </a:cubicBezTo>
                  <a:cubicBezTo>
                    <a:pt x="25256" y="113885"/>
                    <a:pt x="33362" y="111012"/>
                    <a:pt x="47667" y="115781"/>
                  </a:cubicBezTo>
                  <a:cubicBezTo>
                    <a:pt x="53465" y="117714"/>
                    <a:pt x="59016" y="120321"/>
                    <a:pt x="64691" y="122591"/>
                  </a:cubicBezTo>
                  <a:cubicBezTo>
                    <a:pt x="71501" y="121456"/>
                    <a:pt x="78748" y="121841"/>
                    <a:pt x="85120" y="119186"/>
                  </a:cubicBezTo>
                  <a:cubicBezTo>
                    <a:pt x="92674" y="116038"/>
                    <a:pt x="97784" y="108154"/>
                    <a:pt x="105548" y="105566"/>
                  </a:cubicBezTo>
                  <a:lnTo>
                    <a:pt x="115763" y="102161"/>
                  </a:lnTo>
                  <a:cubicBezTo>
                    <a:pt x="120303" y="98756"/>
                    <a:pt x="124307" y="94485"/>
                    <a:pt x="129382" y="91947"/>
                  </a:cubicBezTo>
                  <a:cubicBezTo>
                    <a:pt x="133567" y="89854"/>
                    <a:pt x="138433" y="89557"/>
                    <a:pt x="143001" y="88542"/>
                  </a:cubicBezTo>
                  <a:cubicBezTo>
                    <a:pt x="181903" y="79896"/>
                    <a:pt x="140430" y="90036"/>
                    <a:pt x="173644" y="81732"/>
                  </a:cubicBezTo>
                  <a:cubicBezTo>
                    <a:pt x="177049" y="79462"/>
                    <a:pt x="180119" y="76584"/>
                    <a:pt x="183859" y="74922"/>
                  </a:cubicBezTo>
                  <a:cubicBezTo>
                    <a:pt x="204141" y="65908"/>
                    <a:pt x="205858" y="68756"/>
                    <a:pt x="228121" y="64708"/>
                  </a:cubicBezTo>
                  <a:cubicBezTo>
                    <a:pt x="232725" y="63871"/>
                    <a:pt x="237200" y="62438"/>
                    <a:pt x="241740" y="61303"/>
                  </a:cubicBezTo>
                  <a:cubicBezTo>
                    <a:pt x="242875" y="57898"/>
                    <a:pt x="245145" y="54677"/>
                    <a:pt x="245145" y="51088"/>
                  </a:cubicBezTo>
                  <a:cubicBezTo>
                    <a:pt x="245145" y="23235"/>
                    <a:pt x="236734" y="38866"/>
                    <a:pt x="245145" y="13634"/>
                  </a:cubicBezTo>
                  <a:cubicBezTo>
                    <a:pt x="250023" y="-1000"/>
                    <a:pt x="247425" y="15"/>
                    <a:pt x="251955" y="15"/>
                  </a:cubicBezTo>
                  <a:close/>
                </a:path>
              </a:pathLst>
            </a:custGeom>
            <a:gradFill>
              <a:gsLst>
                <a:gs pos="0">
                  <a:srgbClr val="DDDDDD">
                    <a:alpha val="41000"/>
                  </a:srgbClr>
                </a:gs>
                <a:gs pos="100000">
                  <a:srgbClr val="7A7474">
                    <a:alpha val="41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47296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pic>
        <p:nvPicPr>
          <p:cNvPr id="12" name="Picture 11"/>
          <p:cNvPicPr>
            <a:picLocks noChangeAspect="1"/>
          </p:cNvPicPr>
          <p:nvPr/>
        </p:nvPicPr>
        <p:blipFill>
          <a:blip r:embed="rId4"/>
          <a:stretch>
            <a:fillRect/>
          </a:stretch>
        </p:blipFill>
        <p:spPr>
          <a:xfrm>
            <a:off x="6324600" y="2667000"/>
            <a:ext cx="419100" cy="406400"/>
          </a:xfrm>
          <a:prstGeom prst="rect">
            <a:avLst/>
          </a:prstGeom>
        </p:spPr>
      </p:pic>
      <p:sp>
        <p:nvSpPr>
          <p:cNvPr id="16" name="Freeform 15"/>
          <p:cNvSpPr/>
          <p:nvPr/>
        </p:nvSpPr>
        <p:spPr>
          <a:xfrm>
            <a:off x="4309070" y="1120260"/>
            <a:ext cx="1465081" cy="2027352"/>
          </a:xfrm>
          <a:custGeom>
            <a:avLst/>
            <a:gdLst>
              <a:gd name="connsiteX0" fmla="*/ 0 w 1465081"/>
              <a:gd name="connsiteY0" fmla="*/ 2027352 h 2027352"/>
              <a:gd name="connsiteX1" fmla="*/ 1465081 w 1465081"/>
              <a:gd name="connsiteY1" fmla="*/ 0 h 2027352"/>
              <a:gd name="connsiteX2" fmla="*/ 462657 w 1465081"/>
              <a:gd name="connsiteY2" fmla="*/ 752887 h 2027352"/>
              <a:gd name="connsiteX3" fmla="*/ 0 w 1465081"/>
              <a:gd name="connsiteY3" fmla="*/ 2027352 h 2027352"/>
            </a:gdLst>
            <a:ahLst/>
            <a:cxnLst>
              <a:cxn ang="0">
                <a:pos x="connsiteX0" y="connsiteY0"/>
              </a:cxn>
              <a:cxn ang="0">
                <a:pos x="connsiteX1" y="connsiteY1"/>
              </a:cxn>
              <a:cxn ang="0">
                <a:pos x="connsiteX2" y="connsiteY2"/>
              </a:cxn>
              <a:cxn ang="0">
                <a:pos x="connsiteX3" y="connsiteY3"/>
              </a:cxn>
            </a:cxnLst>
            <a:rect l="l" t="t" r="r" b="b"/>
            <a:pathLst>
              <a:path w="1465081" h="2027352">
                <a:moveTo>
                  <a:pt x="0" y="2027352"/>
                </a:moveTo>
                <a:lnTo>
                  <a:pt x="1465081" y="0"/>
                </a:lnTo>
                <a:lnTo>
                  <a:pt x="462657" y="752887"/>
                </a:lnTo>
                <a:lnTo>
                  <a:pt x="0" y="2027352"/>
                </a:lnTo>
                <a:close/>
              </a:path>
            </a:pathLst>
          </a:cu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1" name="Freeform 20"/>
          <p:cNvSpPr/>
          <p:nvPr/>
        </p:nvSpPr>
        <p:spPr>
          <a:xfrm>
            <a:off x="4989440" y="1623704"/>
            <a:ext cx="254008" cy="126993"/>
          </a:xfrm>
          <a:custGeom>
            <a:avLst/>
            <a:gdLst>
              <a:gd name="connsiteX0" fmla="*/ 240401 w 254008"/>
              <a:gd name="connsiteY0" fmla="*/ 117922 h 126993"/>
              <a:gd name="connsiteX1" fmla="*/ 0 w 254008"/>
              <a:gd name="connsiteY1" fmla="*/ 126993 h 126993"/>
              <a:gd name="connsiteX2" fmla="*/ 254008 w 254008"/>
              <a:gd name="connsiteY2" fmla="*/ 0 h 126993"/>
              <a:gd name="connsiteX3" fmla="*/ 254008 w 254008"/>
              <a:gd name="connsiteY3" fmla="*/ 0 h 126993"/>
            </a:gdLst>
            <a:ahLst/>
            <a:cxnLst>
              <a:cxn ang="0">
                <a:pos x="connsiteX0" y="connsiteY0"/>
              </a:cxn>
              <a:cxn ang="0">
                <a:pos x="connsiteX1" y="connsiteY1"/>
              </a:cxn>
              <a:cxn ang="0">
                <a:pos x="connsiteX2" y="connsiteY2"/>
              </a:cxn>
              <a:cxn ang="0">
                <a:pos x="connsiteX3" y="connsiteY3"/>
              </a:cxn>
            </a:cxnLst>
            <a:rect l="l" t="t" r="r" b="b"/>
            <a:pathLst>
              <a:path w="254008" h="126993">
                <a:moveTo>
                  <a:pt x="240401" y="117922"/>
                </a:moveTo>
                <a:lnTo>
                  <a:pt x="0" y="126993"/>
                </a:lnTo>
                <a:lnTo>
                  <a:pt x="254008" y="0"/>
                </a:lnTo>
                <a:lnTo>
                  <a:pt x="254008" y="0"/>
                </a:lnTo>
              </a:path>
            </a:pathLst>
          </a:custGeom>
          <a:ln w="15875" cmpd="sng">
            <a:solidFill>
              <a:srgbClr val="141313"/>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3" name="Straight Connector 22"/>
          <p:cNvCxnSpPr>
            <a:stCxn id="21" idx="0"/>
            <a:endCxn id="21" idx="2"/>
          </p:cNvCxnSpPr>
          <p:nvPr/>
        </p:nvCxnSpPr>
        <p:spPr>
          <a:xfrm flipV="1">
            <a:off x="5229849" y="1623697"/>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14" name="Content Placeholder 1"/>
          <p:cNvSpPr>
            <a:spLocks noGrp="1"/>
          </p:cNvSpPr>
          <p:nvPr>
            <p:ph idx="1"/>
          </p:nvPr>
        </p:nvSpPr>
        <p:spPr>
          <a:xfrm>
            <a:off x="280800" y="763200"/>
            <a:ext cx="3681600" cy="16752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endParaRPr lang="en-US" sz="500" dirty="0"/>
          </a:p>
        </p:txBody>
      </p:sp>
    </p:spTree>
    <p:extLst>
      <p:ext uri="{BB962C8B-B14F-4D97-AF65-F5344CB8AC3E}">
        <p14:creationId xmlns:p14="http://schemas.microsoft.com/office/powerpoint/2010/main" val="30792973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pic>
        <p:nvPicPr>
          <p:cNvPr id="12" name="Picture 11"/>
          <p:cNvPicPr>
            <a:picLocks noChangeAspect="1"/>
          </p:cNvPicPr>
          <p:nvPr/>
        </p:nvPicPr>
        <p:blipFill>
          <a:blip r:embed="rId4"/>
          <a:stretch>
            <a:fillRect/>
          </a:stretch>
        </p:blipFill>
        <p:spPr>
          <a:xfrm>
            <a:off x="6324600" y="2667000"/>
            <a:ext cx="419100" cy="406400"/>
          </a:xfrm>
          <a:prstGeom prst="rect">
            <a:avLst/>
          </a:prstGeom>
        </p:spPr>
      </p:pic>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3" name="Straight Connector 22"/>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29849" y="1623697"/>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4307495" y="1121799"/>
            <a:ext cx="1508152" cy="2026643"/>
          </a:xfrm>
          <a:custGeom>
            <a:avLst/>
            <a:gdLst>
              <a:gd name="connsiteX0" fmla="*/ 1460526 w 1508152"/>
              <a:gd name="connsiteY0" fmla="*/ 0 h 2026643"/>
              <a:gd name="connsiteX1" fmla="*/ 0 w 1508152"/>
              <a:gd name="connsiteY1" fmla="*/ 2026643 h 2026643"/>
              <a:gd name="connsiteX2" fmla="*/ 1508152 w 1508152"/>
              <a:gd name="connsiteY2" fmla="*/ 1195878 h 2026643"/>
              <a:gd name="connsiteX3" fmla="*/ 1460526 w 1508152"/>
              <a:gd name="connsiteY3" fmla="*/ 0 h 2026643"/>
            </a:gdLst>
            <a:ahLst/>
            <a:cxnLst>
              <a:cxn ang="0">
                <a:pos x="connsiteX0" y="connsiteY0"/>
              </a:cxn>
              <a:cxn ang="0">
                <a:pos x="connsiteX1" y="connsiteY1"/>
              </a:cxn>
              <a:cxn ang="0">
                <a:pos x="connsiteX2" y="connsiteY2"/>
              </a:cxn>
              <a:cxn ang="0">
                <a:pos x="connsiteX3" y="connsiteY3"/>
              </a:cxn>
            </a:cxnLst>
            <a:rect l="l" t="t" r="r" b="b"/>
            <a:pathLst>
              <a:path w="1508152" h="2026643">
                <a:moveTo>
                  <a:pt x="1460526" y="0"/>
                </a:moveTo>
                <a:lnTo>
                  <a:pt x="0" y="2026643"/>
                </a:lnTo>
                <a:lnTo>
                  <a:pt x="1508152" y="1195878"/>
                </a:lnTo>
                <a:lnTo>
                  <a:pt x="1460526" y="0"/>
                </a:lnTo>
                <a:close/>
              </a:path>
            </a:pathLst>
          </a:cu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6" name="Content Placeholder 1"/>
          <p:cNvSpPr>
            <a:spLocks noGrp="1"/>
          </p:cNvSpPr>
          <p:nvPr>
            <p:ph idx="1"/>
          </p:nvPr>
        </p:nvSpPr>
        <p:spPr>
          <a:xfrm>
            <a:off x="280800" y="763200"/>
            <a:ext cx="3681600" cy="16752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endParaRPr lang="en-US" sz="500" dirty="0"/>
          </a:p>
        </p:txBody>
      </p:sp>
    </p:spTree>
    <p:extLst>
      <p:ext uri="{BB962C8B-B14F-4D97-AF65-F5344CB8AC3E}">
        <p14:creationId xmlns:p14="http://schemas.microsoft.com/office/powerpoint/2010/main" val="21039368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763200"/>
            <a:ext cx="6807600" cy="3275400"/>
          </a:xfrm>
        </p:spPr>
        <p:txBody>
          <a:bodyPr/>
          <a:lstStyle/>
          <a:p>
            <a:pPr marL="0" indent="0">
              <a:spcBef>
                <a:spcPts val="0"/>
              </a:spcBef>
              <a:spcAft>
                <a:spcPts val="0"/>
              </a:spcAft>
              <a:buNone/>
            </a:pPr>
            <a:r>
              <a:rPr lang="en-US" sz="1100" b="1" dirty="0" smtClean="0"/>
              <a:t>Transparent solid objects:</a:t>
            </a:r>
          </a:p>
          <a:p>
            <a:pPr marL="492125" lvl="1" indent="-171450">
              <a:spcBef>
                <a:spcPts val="0"/>
              </a:spcBef>
              <a:spcAft>
                <a:spcPts val="0"/>
              </a:spcAft>
              <a:buFont typeface="Wingdings" charset="2"/>
              <a:buChar char="§"/>
            </a:pPr>
            <a:r>
              <a:rPr lang="en-US" sz="1000" b="1" dirty="0" smtClean="0"/>
              <a:t>Shadow Volumes:</a:t>
            </a:r>
          </a:p>
          <a:p>
            <a:pPr marL="630000" lvl="1">
              <a:spcBef>
                <a:spcPts val="0"/>
              </a:spcBef>
              <a:spcAft>
                <a:spcPts val="0"/>
              </a:spcAft>
              <a:buFont typeface="Lucida Grande"/>
              <a:buChar char="­"/>
            </a:pPr>
            <a:r>
              <a:rPr lang="en-US" sz="1000" dirty="0" smtClean="0"/>
              <a:t>constant transparency per object [Kim and Turk ‘08]</a:t>
            </a:r>
          </a:p>
          <a:p>
            <a:pPr marL="630000" lvl="1">
              <a:spcBef>
                <a:spcPts val="0"/>
              </a:spcBef>
              <a:spcAft>
                <a:spcPts val="0"/>
              </a:spcAft>
              <a:buFont typeface="Lucida Grande"/>
              <a:buChar char="­"/>
            </a:pPr>
            <a:r>
              <a:rPr lang="en-US" sz="1000" dirty="0" smtClean="0"/>
              <a:t>Textured transparency: Per-triangle shadow volumes [</a:t>
            </a:r>
            <a:r>
              <a:rPr lang="en-US" sz="1000" dirty="0" err="1" smtClean="0"/>
              <a:t>Sintorn</a:t>
            </a:r>
            <a:r>
              <a:rPr lang="en-US" sz="1000" dirty="0" smtClean="0"/>
              <a:t> et al. ‘11]</a:t>
            </a:r>
            <a:endParaRPr lang="en-US" sz="900" dirty="0" smtClean="0"/>
          </a:p>
          <a:p>
            <a:pPr marL="492125" lvl="1" indent="-171450">
              <a:spcBef>
                <a:spcPts val="0"/>
              </a:spcBef>
              <a:spcAft>
                <a:spcPts val="0"/>
              </a:spcAft>
            </a:pPr>
            <a:r>
              <a:rPr lang="en-US" sz="1000" b="1" dirty="0" smtClean="0"/>
              <a:t>Shadow Maps</a:t>
            </a:r>
          </a:p>
          <a:p>
            <a:pPr marL="630000" lvl="1">
              <a:spcBef>
                <a:spcPts val="0"/>
              </a:spcBef>
              <a:spcAft>
                <a:spcPts val="0"/>
              </a:spcAft>
              <a:buFont typeface="Lucida Grande"/>
              <a:buChar char="­"/>
            </a:pPr>
            <a:r>
              <a:rPr lang="en-US" sz="1000" dirty="0" smtClean="0"/>
              <a:t>Layered Shadow Maps</a:t>
            </a:r>
            <a:endParaRPr lang="en-US" sz="900" dirty="0"/>
          </a:p>
          <a:p>
            <a:pPr marL="0" indent="0">
              <a:spcBef>
                <a:spcPts val="0"/>
              </a:spcBef>
              <a:spcAft>
                <a:spcPts val="0"/>
              </a:spcAft>
              <a:buNone/>
            </a:pPr>
            <a:r>
              <a:rPr lang="en-US" sz="1100" b="1" dirty="0" smtClean="0"/>
              <a:t>Hair and Smoke:</a:t>
            </a:r>
          </a:p>
          <a:p>
            <a:pPr marL="492125" lvl="1" indent="-171450">
              <a:spcBef>
                <a:spcPts val="0"/>
              </a:spcBef>
              <a:spcAft>
                <a:spcPts val="0"/>
              </a:spcAft>
            </a:pPr>
            <a:r>
              <a:rPr lang="en-US" sz="1000" b="1" dirty="0" smtClean="0"/>
              <a:t>Deep Shadow Maps [</a:t>
            </a:r>
            <a:r>
              <a:rPr lang="en-US" sz="1000" b="1" dirty="0" err="1" smtClean="0"/>
              <a:t>Lokovic</a:t>
            </a:r>
            <a:r>
              <a:rPr lang="en-US" sz="1000" b="1" dirty="0" smtClean="0"/>
              <a:t> and </a:t>
            </a:r>
            <a:r>
              <a:rPr lang="en-US" sz="1000" b="1" dirty="0" err="1" smtClean="0"/>
              <a:t>Veach</a:t>
            </a:r>
            <a:r>
              <a:rPr lang="en-US" sz="1000" b="1" dirty="0" smtClean="0"/>
              <a:t> 2000]</a:t>
            </a:r>
          </a:p>
          <a:p>
            <a:pPr marL="630000" lvl="1">
              <a:spcBef>
                <a:spcPts val="0"/>
              </a:spcBef>
              <a:spcAft>
                <a:spcPts val="0"/>
              </a:spcAft>
              <a:buFont typeface="Lucida Grande"/>
              <a:buChar char="­"/>
            </a:pPr>
            <a:r>
              <a:rPr lang="en-US" sz="1000" dirty="0" smtClean="0"/>
              <a:t>Opacity Shadow Maps [Kim and Neumann ‘01]</a:t>
            </a:r>
          </a:p>
          <a:p>
            <a:pPr marL="630000" lvl="1">
              <a:spcBef>
                <a:spcPts val="0"/>
              </a:spcBef>
              <a:spcAft>
                <a:spcPts val="0"/>
              </a:spcAft>
              <a:buFont typeface="Lucida Grande"/>
              <a:buChar char="­"/>
            </a:pPr>
            <a:r>
              <a:rPr lang="en-US" sz="1000" dirty="0" smtClean="0"/>
              <a:t>Occupancy Maps [</a:t>
            </a:r>
            <a:r>
              <a:rPr lang="en-US" sz="1000" dirty="0" err="1" smtClean="0"/>
              <a:t>Sintorn</a:t>
            </a:r>
            <a:r>
              <a:rPr lang="en-US" sz="1000" dirty="0" smtClean="0"/>
              <a:t> and Assarsson, ‘09]</a:t>
            </a:r>
          </a:p>
          <a:p>
            <a:pPr marL="630000" lvl="1">
              <a:spcBef>
                <a:spcPts val="0"/>
              </a:spcBef>
              <a:spcAft>
                <a:spcPts val="0"/>
              </a:spcAft>
              <a:buFont typeface="Lucida Grande"/>
              <a:buChar char="­"/>
            </a:pPr>
            <a:r>
              <a:rPr lang="en-US" sz="1000" dirty="0" smtClean="0"/>
              <a:t>Slice Maps [Dong ‘04, </a:t>
            </a:r>
            <a:r>
              <a:rPr lang="en-US" sz="1000" dirty="0" err="1" smtClean="0"/>
              <a:t>Eisemann</a:t>
            </a:r>
            <a:r>
              <a:rPr lang="en-US" sz="1000" dirty="0" smtClean="0"/>
              <a:t> ‘06,’08]</a:t>
            </a:r>
          </a:p>
          <a:p>
            <a:pPr marL="630000" lvl="1">
              <a:spcBef>
                <a:spcPts val="0"/>
              </a:spcBef>
              <a:spcAft>
                <a:spcPts val="0"/>
              </a:spcAft>
              <a:buFont typeface="Lucida Grande"/>
              <a:buChar char="­"/>
            </a:pPr>
            <a:r>
              <a:rPr lang="en-US" sz="1000" dirty="0" smtClean="0"/>
              <a:t>Adaptive </a:t>
            </a:r>
            <a:r>
              <a:rPr lang="en-US" sz="1000" dirty="0"/>
              <a:t>Volumetric Shadow </a:t>
            </a:r>
            <a:r>
              <a:rPr lang="en-US" sz="1000" dirty="0" smtClean="0"/>
              <a:t>Maps [</a:t>
            </a:r>
            <a:r>
              <a:rPr lang="en-US" sz="1000" dirty="0" err="1" smtClean="0"/>
              <a:t>Salvi</a:t>
            </a:r>
            <a:r>
              <a:rPr lang="en-US" sz="1000" dirty="0" smtClean="0"/>
              <a:t> </a:t>
            </a:r>
            <a:r>
              <a:rPr lang="fr-FR" sz="1000" dirty="0" smtClean="0"/>
              <a:t>’</a:t>
            </a:r>
            <a:r>
              <a:rPr lang="en-US" sz="1000" dirty="0" smtClean="0"/>
              <a:t>10]</a:t>
            </a:r>
          </a:p>
          <a:p>
            <a:pPr marL="630000" lvl="1">
              <a:spcBef>
                <a:spcPts val="0"/>
              </a:spcBef>
              <a:spcAft>
                <a:spcPts val="0"/>
              </a:spcAft>
              <a:buFont typeface="Lucida Grande"/>
              <a:buChar char="­"/>
            </a:pPr>
            <a:r>
              <a:rPr lang="en-US" sz="1000" dirty="0"/>
              <a:t>F</a:t>
            </a:r>
            <a:r>
              <a:rPr lang="en-US" sz="1000" dirty="0" smtClean="0"/>
              <a:t>ourier Opacity Mapping [Jansen and </a:t>
            </a:r>
            <a:r>
              <a:rPr lang="en-US" sz="1000" dirty="0" err="1" smtClean="0"/>
              <a:t>Bavoil</a:t>
            </a:r>
            <a:r>
              <a:rPr lang="en-US" sz="1000" dirty="0" smtClean="0"/>
              <a:t> ‘10]</a:t>
            </a:r>
          </a:p>
          <a:p>
            <a:pPr marL="0" indent="0">
              <a:spcBef>
                <a:spcPts val="0"/>
              </a:spcBef>
              <a:spcAft>
                <a:spcPts val="0"/>
              </a:spcAft>
              <a:buNone/>
            </a:pPr>
            <a:endParaRPr lang="en-US" sz="1000" b="1" dirty="0" smtClean="0"/>
          </a:p>
          <a:p>
            <a:pPr marL="0" indent="0">
              <a:spcBef>
                <a:spcPts val="0"/>
              </a:spcBef>
              <a:spcAft>
                <a:spcPts val="0"/>
              </a:spcAft>
              <a:buNone/>
            </a:pPr>
            <a:r>
              <a:rPr lang="en-US" sz="1100" b="1" dirty="0" smtClean="0"/>
              <a:t>Shadows from scattering in Participating Media</a:t>
            </a:r>
          </a:p>
          <a:p>
            <a:pPr marL="492125" lvl="1" indent="-171450">
              <a:spcBef>
                <a:spcPts val="0"/>
              </a:spcBef>
              <a:spcAft>
                <a:spcPts val="0"/>
              </a:spcAft>
              <a:buClr>
                <a:srgbClr val="D84820"/>
              </a:buClr>
              <a:buFont typeface="Wingdings" charset="2"/>
              <a:buChar char="§"/>
            </a:pPr>
            <a:r>
              <a:rPr lang="en-US" sz="1000" dirty="0" smtClean="0">
                <a:solidFill>
                  <a:srgbClr val="787972"/>
                </a:solidFill>
              </a:rPr>
              <a:t>R</a:t>
            </a:r>
            <a:r>
              <a:rPr lang="en-US" sz="1000" dirty="0" smtClean="0"/>
              <a:t>eal-Time </a:t>
            </a:r>
            <a:r>
              <a:rPr lang="en-US" sz="1000" b="1" dirty="0" smtClean="0"/>
              <a:t>Single</a:t>
            </a:r>
            <a:r>
              <a:rPr lang="en-US" sz="1000" dirty="0" smtClean="0"/>
              <a:t> Scattering in Homogeneous Participating Media</a:t>
            </a:r>
          </a:p>
          <a:p>
            <a:pPr marL="630000" lvl="1">
              <a:spcBef>
                <a:spcPts val="0"/>
              </a:spcBef>
              <a:spcAft>
                <a:spcPts val="0"/>
              </a:spcAft>
              <a:buClr>
                <a:srgbClr val="D84820"/>
              </a:buClr>
              <a:buFont typeface="Lucida Grande"/>
              <a:buChar char="­"/>
            </a:pPr>
            <a:r>
              <a:rPr lang="en-US" sz="1000" dirty="0" smtClean="0"/>
              <a:t>Ray-Marching based approaches</a:t>
            </a:r>
          </a:p>
          <a:p>
            <a:pPr marL="630000" lvl="1">
              <a:spcBef>
                <a:spcPts val="0"/>
              </a:spcBef>
              <a:spcAft>
                <a:spcPts val="0"/>
              </a:spcAft>
              <a:buClr>
                <a:srgbClr val="D84820"/>
              </a:buClr>
              <a:buFont typeface="Lucida Grande"/>
              <a:buChar char="­"/>
            </a:pPr>
            <a:r>
              <a:rPr lang="en-US" sz="1000" dirty="0" smtClean="0"/>
              <a:t>Shadow</a:t>
            </a:r>
            <a:r>
              <a:rPr lang="en-US" sz="1000" dirty="0"/>
              <a:t>-Volume based </a:t>
            </a:r>
            <a:r>
              <a:rPr lang="en-US" sz="1000" dirty="0" smtClean="0"/>
              <a:t>approaches</a:t>
            </a:r>
          </a:p>
          <a:p>
            <a:pPr marL="492125" lvl="1" indent="-171450">
              <a:spcBef>
                <a:spcPts val="0"/>
              </a:spcBef>
              <a:spcAft>
                <a:spcPts val="0"/>
              </a:spcAft>
              <a:buClr>
                <a:srgbClr val="D84820"/>
              </a:buClr>
              <a:buFont typeface="Wingdings" charset="2"/>
              <a:buChar char="§"/>
            </a:pPr>
            <a:r>
              <a:rPr lang="en-US" sz="1000" dirty="0" smtClean="0">
                <a:solidFill>
                  <a:srgbClr val="787972"/>
                </a:solidFill>
              </a:rPr>
              <a:t>R</a:t>
            </a:r>
            <a:r>
              <a:rPr lang="en-US" sz="1000" dirty="0" smtClean="0"/>
              <a:t>eal-</a:t>
            </a:r>
            <a:r>
              <a:rPr lang="en-US" sz="1000" dirty="0"/>
              <a:t>Time </a:t>
            </a:r>
            <a:r>
              <a:rPr lang="en-US" sz="1000" b="1" dirty="0"/>
              <a:t>Multiple</a:t>
            </a:r>
            <a:r>
              <a:rPr lang="en-US" sz="1000" dirty="0"/>
              <a:t> </a:t>
            </a:r>
            <a:r>
              <a:rPr lang="en-US" sz="1000" dirty="0" smtClean="0"/>
              <a:t>Scattering in Homogeneous Participating Media</a:t>
            </a:r>
          </a:p>
        </p:txBody>
      </p:sp>
      <p:sp>
        <p:nvSpPr>
          <p:cNvPr id="3" name="Title 2"/>
          <p:cNvSpPr>
            <a:spLocks noGrp="1"/>
          </p:cNvSpPr>
          <p:nvPr>
            <p:ph type="title"/>
          </p:nvPr>
        </p:nvSpPr>
        <p:spPr/>
        <p:txBody>
          <a:bodyPr/>
          <a:lstStyle/>
          <a:p>
            <a:r>
              <a:rPr lang="en-US" dirty="0" smtClean="0"/>
              <a:t>Transparent Media</a:t>
            </a:r>
            <a:endParaRPr lang="en-US" dirty="0"/>
          </a:p>
        </p:txBody>
      </p:sp>
      <p:pic>
        <p:nvPicPr>
          <p:cNvPr id="5" name="Picture 4"/>
          <p:cNvPicPr>
            <a:picLocks noChangeAspect="1"/>
          </p:cNvPicPr>
          <p:nvPr/>
        </p:nvPicPr>
        <p:blipFill>
          <a:blip r:embed="rId3"/>
          <a:stretch>
            <a:fillRect/>
          </a:stretch>
        </p:blipFill>
        <p:spPr>
          <a:xfrm>
            <a:off x="5638800" y="1981200"/>
            <a:ext cx="1143000" cy="920397"/>
          </a:xfrm>
          <a:prstGeom prst="rect">
            <a:avLst/>
          </a:prstGeom>
        </p:spPr>
      </p:pic>
      <p:pic>
        <p:nvPicPr>
          <p:cNvPr id="6" name="Picture 5"/>
          <p:cNvPicPr>
            <a:picLocks noChangeAspect="1"/>
          </p:cNvPicPr>
          <p:nvPr/>
        </p:nvPicPr>
        <p:blipFill rotWithShape="1">
          <a:blip r:embed="rId4"/>
          <a:srcRect l="17288" r="32802" b="25191"/>
          <a:stretch/>
        </p:blipFill>
        <p:spPr>
          <a:xfrm>
            <a:off x="4343400" y="1600200"/>
            <a:ext cx="1148400" cy="1281600"/>
          </a:xfrm>
          <a:prstGeom prst="rect">
            <a:avLst/>
          </a:prstGeom>
        </p:spPr>
      </p:pic>
      <p:pic>
        <p:nvPicPr>
          <p:cNvPr id="4" name="Picture 3"/>
          <p:cNvPicPr>
            <a:picLocks noChangeAspect="1"/>
          </p:cNvPicPr>
          <p:nvPr/>
        </p:nvPicPr>
        <p:blipFill>
          <a:blip r:embed="rId5"/>
          <a:stretch>
            <a:fillRect/>
          </a:stretch>
        </p:blipFill>
        <p:spPr>
          <a:xfrm>
            <a:off x="5791200" y="609600"/>
            <a:ext cx="1066800" cy="1066800"/>
          </a:xfrm>
          <a:prstGeom prst="rect">
            <a:avLst/>
          </a:prstGeom>
        </p:spPr>
      </p:pic>
      <p:pic>
        <p:nvPicPr>
          <p:cNvPr id="7" name="Picture 6"/>
          <p:cNvPicPr>
            <a:picLocks noChangeAspect="1"/>
          </p:cNvPicPr>
          <p:nvPr/>
        </p:nvPicPr>
        <p:blipFill>
          <a:blip r:embed="rId6"/>
          <a:stretch>
            <a:fillRect/>
          </a:stretch>
        </p:blipFill>
        <p:spPr>
          <a:xfrm>
            <a:off x="5410200" y="3048000"/>
            <a:ext cx="1066800" cy="1066800"/>
          </a:xfrm>
          <a:prstGeom prst="rect">
            <a:avLst/>
          </a:prstGeom>
        </p:spPr>
      </p:pic>
      <p:sp>
        <p:nvSpPr>
          <p:cNvPr id="8" name="Rectangle 7"/>
          <p:cNvSpPr/>
          <p:nvPr/>
        </p:nvSpPr>
        <p:spPr>
          <a:xfrm>
            <a:off x="3440140" y="3141989"/>
            <a:ext cx="1850436" cy="261610"/>
          </a:xfrm>
          <a:prstGeom prst="rect">
            <a:avLst/>
          </a:prstGeom>
        </p:spPr>
        <p:txBody>
          <a:bodyPr wrap="none">
            <a:spAutoFit/>
          </a:bodyPr>
          <a:lstStyle/>
          <a:p>
            <a:r>
              <a:rPr lang="en-US" sz="1100" b="1" kern="0" dirty="0" smtClean="0">
                <a:solidFill>
                  <a:srgbClr val="787972"/>
                </a:solidFill>
                <a:latin typeface="Arial"/>
                <a:ea typeface="ＭＳ Ｐゴシック" pitchFamily="-108" charset="-128"/>
                <a:cs typeface="ＭＳ Ｐゴシック" pitchFamily="-108" charset="-128"/>
              </a:rPr>
              <a:t>(“Volumetric Shadows”)</a:t>
            </a:r>
            <a:r>
              <a:rPr lang="en-US" sz="1100" b="1" kern="0" dirty="0">
                <a:solidFill>
                  <a:srgbClr val="787972"/>
                </a:solidFill>
                <a:latin typeface="Arial"/>
                <a:ea typeface="ＭＳ Ｐゴシック" pitchFamily="-108" charset="-128"/>
                <a:cs typeface="ＭＳ Ｐゴシック" pitchFamily="-108" charset="-128"/>
              </a:rPr>
              <a:t>:</a:t>
            </a:r>
            <a:endParaRPr lang="en-US" dirty="0"/>
          </a:p>
        </p:txBody>
      </p:sp>
    </p:spTree>
    <p:extLst>
      <p:ext uri="{BB962C8B-B14F-4D97-AF65-F5344CB8AC3E}">
        <p14:creationId xmlns:p14="http://schemas.microsoft.com/office/powerpoint/2010/main" val="3625937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11" end="1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2">
                                            <p:txEl>
                                              <p:pRg st="12" end="1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pic>
        <p:nvPicPr>
          <p:cNvPr id="12" name="Picture 11"/>
          <p:cNvPicPr>
            <a:picLocks noChangeAspect="1"/>
          </p:cNvPicPr>
          <p:nvPr/>
        </p:nvPicPr>
        <p:blipFill>
          <a:blip r:embed="rId4"/>
          <a:stretch>
            <a:fillRect/>
          </a:stretch>
        </p:blipFill>
        <p:spPr>
          <a:xfrm>
            <a:off x="6324600" y="2667000"/>
            <a:ext cx="419100" cy="406400"/>
          </a:xfrm>
          <a:prstGeom prst="rect">
            <a:avLst/>
          </a:prstGeom>
        </p:spPr>
      </p:pic>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3" name="Straight Connector 22"/>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29849" y="1623697"/>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4312786" y="1127097"/>
            <a:ext cx="2021454" cy="2021351"/>
          </a:xfrm>
          <a:custGeom>
            <a:avLst/>
            <a:gdLst>
              <a:gd name="connsiteX0" fmla="*/ 1455235 w 2021454"/>
              <a:gd name="connsiteY0" fmla="*/ 0 h 2021351"/>
              <a:gd name="connsiteX1" fmla="*/ 0 w 2021454"/>
              <a:gd name="connsiteY1" fmla="*/ 2021351 h 2021351"/>
              <a:gd name="connsiteX2" fmla="*/ 2021454 w 2021454"/>
              <a:gd name="connsiteY2" fmla="*/ 1640364 h 2021351"/>
              <a:gd name="connsiteX3" fmla="*/ 1455235 w 2021454"/>
              <a:gd name="connsiteY3" fmla="*/ 0 h 2021351"/>
            </a:gdLst>
            <a:ahLst/>
            <a:cxnLst>
              <a:cxn ang="0">
                <a:pos x="connsiteX0" y="connsiteY0"/>
              </a:cxn>
              <a:cxn ang="0">
                <a:pos x="connsiteX1" y="connsiteY1"/>
              </a:cxn>
              <a:cxn ang="0">
                <a:pos x="connsiteX2" y="connsiteY2"/>
              </a:cxn>
              <a:cxn ang="0">
                <a:pos x="connsiteX3" y="connsiteY3"/>
              </a:cxn>
            </a:cxnLst>
            <a:rect l="l" t="t" r="r" b="b"/>
            <a:pathLst>
              <a:path w="2021454" h="2021351">
                <a:moveTo>
                  <a:pt x="1455235" y="0"/>
                </a:moveTo>
                <a:lnTo>
                  <a:pt x="0" y="2021351"/>
                </a:lnTo>
                <a:lnTo>
                  <a:pt x="2021454" y="1640364"/>
                </a:lnTo>
                <a:lnTo>
                  <a:pt x="1455235" y="0"/>
                </a:lnTo>
                <a:close/>
              </a:path>
            </a:pathLst>
          </a:cu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20" name="Straight Connector 19"/>
          <p:cNvCxnSpPr/>
          <p:nvPr/>
        </p:nvCxnSpPr>
        <p:spPr>
          <a:xfrm flipH="1">
            <a:off x="4714968" y="2518760"/>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03977" y="1476330"/>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a:spLocks noGrp="1"/>
          </p:cNvSpPr>
          <p:nvPr>
            <p:ph idx="1"/>
          </p:nvPr>
        </p:nvSpPr>
        <p:spPr>
          <a:xfrm>
            <a:off x="280800" y="763200"/>
            <a:ext cx="3681600" cy="16752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endParaRPr lang="en-US" sz="500" dirty="0"/>
          </a:p>
        </p:txBody>
      </p:sp>
    </p:spTree>
    <p:extLst>
      <p:ext uri="{BB962C8B-B14F-4D97-AF65-F5344CB8AC3E}">
        <p14:creationId xmlns:p14="http://schemas.microsoft.com/office/powerpoint/2010/main" val="10695042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pic>
        <p:nvPicPr>
          <p:cNvPr id="12" name="Picture 11"/>
          <p:cNvPicPr>
            <a:picLocks noChangeAspect="1"/>
          </p:cNvPicPr>
          <p:nvPr/>
        </p:nvPicPr>
        <p:blipFill>
          <a:blip r:embed="rId4"/>
          <a:stretch>
            <a:fillRect/>
          </a:stretch>
        </p:blipFill>
        <p:spPr>
          <a:xfrm>
            <a:off x="6324600" y="2667000"/>
            <a:ext cx="419100" cy="406400"/>
          </a:xfrm>
          <a:prstGeom prst="rect">
            <a:avLst/>
          </a:prstGeom>
        </p:spPr>
      </p:pic>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3" name="Straight Connector 22"/>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29849" y="1623697"/>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14968" y="2518760"/>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03977" y="1476330"/>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4312786" y="1121798"/>
            <a:ext cx="2661757" cy="2137765"/>
          </a:xfrm>
          <a:custGeom>
            <a:avLst/>
            <a:gdLst>
              <a:gd name="connsiteX0" fmla="*/ 1455235 w 2661757"/>
              <a:gd name="connsiteY0" fmla="*/ 0 h 2137765"/>
              <a:gd name="connsiteX1" fmla="*/ 0 w 2661757"/>
              <a:gd name="connsiteY1" fmla="*/ 2026643 h 2137765"/>
              <a:gd name="connsiteX2" fmla="*/ 2661757 w 2661757"/>
              <a:gd name="connsiteY2" fmla="*/ 2137765 h 2137765"/>
              <a:gd name="connsiteX3" fmla="*/ 1455235 w 2661757"/>
              <a:gd name="connsiteY3" fmla="*/ 0 h 2137765"/>
            </a:gdLst>
            <a:ahLst/>
            <a:cxnLst>
              <a:cxn ang="0">
                <a:pos x="connsiteX0" y="connsiteY0"/>
              </a:cxn>
              <a:cxn ang="0">
                <a:pos x="connsiteX1" y="connsiteY1"/>
              </a:cxn>
              <a:cxn ang="0">
                <a:pos x="connsiteX2" y="connsiteY2"/>
              </a:cxn>
              <a:cxn ang="0">
                <a:pos x="connsiteX3" y="connsiteY3"/>
              </a:cxn>
            </a:cxnLst>
            <a:rect l="l" t="t" r="r" b="b"/>
            <a:pathLst>
              <a:path w="2661757" h="2137765">
                <a:moveTo>
                  <a:pt x="1455235" y="0"/>
                </a:moveTo>
                <a:lnTo>
                  <a:pt x="0" y="2026643"/>
                </a:lnTo>
                <a:lnTo>
                  <a:pt x="2661757" y="2137765"/>
                </a:lnTo>
                <a:lnTo>
                  <a:pt x="1455235" y="0"/>
                </a:lnTo>
                <a:close/>
              </a:path>
            </a:pathLst>
          </a:custGeom>
          <a:gradFill flip="none" rotWithShape="1">
            <a:gsLst>
              <a:gs pos="0">
                <a:schemeClr val="accent1">
                  <a:tint val="100000"/>
                  <a:shade val="100000"/>
                  <a:satMod val="130000"/>
                  <a:alpha val="52000"/>
                </a:schemeClr>
              </a:gs>
              <a:gs pos="100000">
                <a:schemeClr val="accent1">
                  <a:tint val="50000"/>
                  <a:shade val="100000"/>
                  <a:satMod val="350000"/>
                  <a:alpha val="5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28" name="Straight Connector 27"/>
          <p:cNvCxnSpPr/>
          <p:nvPr/>
        </p:nvCxnSpPr>
        <p:spPr>
          <a:xfrm>
            <a:off x="4868429" y="2534635"/>
            <a:ext cx="21167" cy="78843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3859" y="1582157"/>
            <a:ext cx="465675" cy="15345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Content Placeholder 1"/>
          <p:cNvSpPr>
            <a:spLocks noGrp="1"/>
          </p:cNvSpPr>
          <p:nvPr>
            <p:ph idx="1"/>
          </p:nvPr>
        </p:nvSpPr>
        <p:spPr>
          <a:xfrm>
            <a:off x="280800" y="763200"/>
            <a:ext cx="3681600" cy="16752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endParaRPr lang="en-US" sz="500" dirty="0"/>
          </a:p>
        </p:txBody>
      </p:sp>
    </p:spTree>
    <p:extLst>
      <p:ext uri="{BB962C8B-B14F-4D97-AF65-F5344CB8AC3E}">
        <p14:creationId xmlns:p14="http://schemas.microsoft.com/office/powerpoint/2010/main" val="3859212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pic>
        <p:nvPicPr>
          <p:cNvPr id="12" name="Picture 11"/>
          <p:cNvPicPr>
            <a:picLocks noChangeAspect="1"/>
          </p:cNvPicPr>
          <p:nvPr/>
        </p:nvPicPr>
        <p:blipFill>
          <a:blip r:embed="rId4"/>
          <a:stretch>
            <a:fillRect/>
          </a:stretch>
        </p:blipFill>
        <p:spPr>
          <a:xfrm>
            <a:off x="6324600" y="2667000"/>
            <a:ext cx="419100" cy="406400"/>
          </a:xfrm>
          <a:prstGeom prst="rect">
            <a:avLst/>
          </a:prstGeom>
        </p:spPr>
      </p:pic>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3" name="Straight Connector 22"/>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29849" y="1623697"/>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14968" y="2518760"/>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03977" y="1476330"/>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868429" y="2534635"/>
            <a:ext cx="21167" cy="78843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3859" y="1582157"/>
            <a:ext cx="465675" cy="15345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86070" y="1666821"/>
            <a:ext cx="306922" cy="63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53098" y="2539926"/>
            <a:ext cx="190503" cy="89426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4312794" y="1121797"/>
            <a:ext cx="2979263" cy="2656332"/>
          </a:xfrm>
          <a:custGeom>
            <a:avLst/>
            <a:gdLst>
              <a:gd name="connsiteX0" fmla="*/ 1460527 w 2979263"/>
              <a:gd name="connsiteY0" fmla="*/ 0 h 2656332"/>
              <a:gd name="connsiteX1" fmla="*/ 0 w 2979263"/>
              <a:gd name="connsiteY1" fmla="*/ 2021352 h 2656332"/>
              <a:gd name="connsiteX2" fmla="*/ 2979263 w 2979263"/>
              <a:gd name="connsiteY2" fmla="*/ 2656332 h 2656332"/>
              <a:gd name="connsiteX3" fmla="*/ 1460527 w 2979263"/>
              <a:gd name="connsiteY3" fmla="*/ 0 h 2656332"/>
            </a:gdLst>
            <a:ahLst/>
            <a:cxnLst>
              <a:cxn ang="0">
                <a:pos x="connsiteX0" y="connsiteY0"/>
              </a:cxn>
              <a:cxn ang="0">
                <a:pos x="connsiteX1" y="connsiteY1"/>
              </a:cxn>
              <a:cxn ang="0">
                <a:pos x="connsiteX2" y="connsiteY2"/>
              </a:cxn>
              <a:cxn ang="0">
                <a:pos x="connsiteX3" y="connsiteY3"/>
              </a:cxn>
            </a:cxnLst>
            <a:rect l="l" t="t" r="r" b="b"/>
            <a:pathLst>
              <a:path w="2979263" h="2656332">
                <a:moveTo>
                  <a:pt x="1460527" y="0"/>
                </a:moveTo>
                <a:lnTo>
                  <a:pt x="0" y="2021352"/>
                </a:lnTo>
                <a:lnTo>
                  <a:pt x="2979263" y="2656332"/>
                </a:lnTo>
                <a:lnTo>
                  <a:pt x="1460527" y="0"/>
                </a:lnTo>
                <a:close/>
              </a:path>
            </a:pathLst>
          </a:cu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6" name="Content Placeholder 1"/>
          <p:cNvSpPr>
            <a:spLocks noGrp="1"/>
          </p:cNvSpPr>
          <p:nvPr>
            <p:ph idx="1"/>
          </p:nvPr>
        </p:nvSpPr>
        <p:spPr>
          <a:xfrm>
            <a:off x="280800" y="763200"/>
            <a:ext cx="3681600" cy="16752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endParaRPr lang="en-US" sz="500" dirty="0"/>
          </a:p>
        </p:txBody>
      </p:sp>
    </p:spTree>
    <p:extLst>
      <p:ext uri="{BB962C8B-B14F-4D97-AF65-F5344CB8AC3E}">
        <p14:creationId xmlns:p14="http://schemas.microsoft.com/office/powerpoint/2010/main" val="22605351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165219" y="2277548"/>
            <a:ext cx="226488" cy="1233972"/>
            <a:chOff x="5165219" y="2277547"/>
            <a:chExt cx="226488" cy="1233972"/>
          </a:xfrm>
        </p:grpSpPr>
        <p:cxnSp>
          <p:nvCxnSpPr>
            <p:cNvPr id="35" name="Straight Connector 34"/>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7" name="Cube 6"/>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0" name="Right Arrow 9"/>
          <p:cNvSpPr/>
          <p:nvPr/>
        </p:nvSpPr>
        <p:spPr>
          <a:xfrm>
            <a:off x="5029200" y="2667000"/>
            <a:ext cx="228600" cy="381000"/>
          </a:xfrm>
          <a:prstGeom prst="rightArrow">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14968" y="2518760"/>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868429" y="2534635"/>
            <a:ext cx="21167" cy="78843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5229849" y="1476329"/>
            <a:ext cx="1263151" cy="265290"/>
            <a:chOff x="5229841" y="1476328"/>
            <a:chExt cx="1263151" cy="265290"/>
          </a:xfrm>
        </p:grpSpPr>
        <p:cxnSp>
          <p:nvCxnSpPr>
            <p:cNvPr id="23" name="Straight Connector 22"/>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29841" y="1623696"/>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03976" y="1476329"/>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3856" y="1582157"/>
              <a:ext cx="465675" cy="15345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86070" y="1666821"/>
              <a:ext cx="306922" cy="63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a:off x="4953098" y="2539926"/>
            <a:ext cx="190503" cy="89426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9" name="Down Arrow 8"/>
          <p:cNvSpPr/>
          <p:nvPr/>
        </p:nvSpPr>
        <p:spPr>
          <a:xfrm>
            <a:off x="5638800" y="1828800"/>
            <a:ext cx="381000" cy="228600"/>
          </a:xfrm>
          <a:prstGeom prst="downArrow">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47" name="Content Placeholder 1"/>
          <p:cNvSpPr>
            <a:spLocks noGrp="1"/>
          </p:cNvSpPr>
          <p:nvPr>
            <p:ph idx="1"/>
          </p:nvPr>
        </p:nvSpPr>
        <p:spPr>
          <a:xfrm>
            <a:off x="280800" y="763200"/>
            <a:ext cx="3681600" cy="16752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endParaRPr lang="en-US" sz="500" dirty="0"/>
          </a:p>
        </p:txBody>
      </p:sp>
      <p:cxnSp>
        <p:nvCxnSpPr>
          <p:cNvPr id="48" name="Straight Connector 47"/>
          <p:cNvCxnSpPr/>
          <p:nvPr/>
        </p:nvCxnSpPr>
        <p:spPr>
          <a:xfrm>
            <a:off x="5388800" y="24896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275201" y="237756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163768" y="226545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334008" y="243361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222128" y="232151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40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165219" y="2277548"/>
            <a:ext cx="226488" cy="1233972"/>
            <a:chOff x="5165219" y="2277547"/>
            <a:chExt cx="226488" cy="1233972"/>
          </a:xfrm>
        </p:grpSpPr>
        <p:cxnSp>
          <p:nvCxnSpPr>
            <p:cNvPr id="35" name="Straight Connector 34"/>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7" name="Cube 6"/>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3" name="Title 2"/>
          <p:cNvSpPr>
            <a:spLocks noGrp="1"/>
          </p:cNvSpPr>
          <p:nvPr>
            <p:ph type="title"/>
          </p:nvPr>
        </p:nvSpPr>
        <p:spPr/>
        <p:txBody>
          <a:bodyPr/>
          <a:lstStyle/>
          <a:p>
            <a:r>
              <a:rPr lang="en-US" dirty="0" smtClean="0"/>
              <a:t>Ray-Marching Based Single Scattering</a:t>
            </a:r>
            <a:endParaRPr lang="en-US" dirty="0"/>
          </a:p>
        </p:txBody>
      </p:sp>
      <p:grpSp>
        <p:nvGrpSpPr>
          <p:cNvPr id="5" name="Group 4"/>
          <p:cNvGrpSpPr/>
          <p:nvPr/>
        </p:nvGrpSpPr>
        <p:grpSpPr>
          <a:xfrm>
            <a:off x="5307540" y="2207024"/>
            <a:ext cx="1122500" cy="1363796"/>
            <a:chOff x="5307540" y="2207022"/>
            <a:chExt cx="1122500" cy="1363796"/>
          </a:xfrm>
        </p:grpSpPr>
        <p:cxnSp>
          <p:nvCxnSpPr>
            <p:cNvPr id="26" name="Straight Connector 25"/>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p:cNvCxnSpPr/>
          <p:nvPr/>
        </p:nvCxnSpPr>
        <p:spPr>
          <a:xfrm>
            <a:off x="5388800" y="24896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201" y="237756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8" y="226545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8" y="243361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8" y="232151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Freeform 41"/>
          <p:cNvSpPr/>
          <p:nvPr/>
        </p:nvSpPr>
        <p:spPr>
          <a:xfrm>
            <a:off x="5111850" y="2201265"/>
            <a:ext cx="1508153" cy="354530"/>
          </a:xfrm>
          <a:custGeom>
            <a:avLst/>
            <a:gdLst>
              <a:gd name="connsiteX0" fmla="*/ 1169480 w 1508153"/>
              <a:gd name="connsiteY0" fmla="*/ 0 h 354530"/>
              <a:gd name="connsiteX1" fmla="*/ 1508153 w 1508153"/>
              <a:gd name="connsiteY1" fmla="*/ 349238 h 354530"/>
              <a:gd name="connsiteX2" fmla="*/ 333381 w 1508153"/>
              <a:gd name="connsiteY2" fmla="*/ 354530 h 354530"/>
              <a:gd name="connsiteX3" fmla="*/ 0 w 1508153"/>
              <a:gd name="connsiteY3" fmla="*/ 5291 h 354530"/>
              <a:gd name="connsiteX4" fmla="*/ 1169480 w 1508153"/>
              <a:gd name="connsiteY4" fmla="*/ 0 h 35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53" h="354530">
                <a:moveTo>
                  <a:pt x="1169480" y="0"/>
                </a:moveTo>
                <a:lnTo>
                  <a:pt x="1508153" y="349238"/>
                </a:lnTo>
                <a:lnTo>
                  <a:pt x="333381" y="354530"/>
                </a:lnTo>
                <a:lnTo>
                  <a:pt x="0" y="5291"/>
                </a:lnTo>
                <a:lnTo>
                  <a:pt x="1169480" y="0"/>
                </a:lnTo>
                <a:close/>
              </a:path>
            </a:pathLst>
          </a:custGeom>
          <a:solidFill>
            <a:srgbClr val="7A7474">
              <a:alpha val="51000"/>
            </a:srgbClr>
          </a:solidFill>
          <a:ln>
            <a:solidFill>
              <a:schemeClr val="bg2">
                <a:alpha val="55000"/>
              </a:scheme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48" name="Picture 47"/>
          <p:cNvPicPr>
            <a:picLocks noChangeAspect="1"/>
          </p:cNvPicPr>
          <p:nvPr/>
        </p:nvPicPr>
        <p:blipFill>
          <a:blip r:embed="rId3"/>
          <a:stretch>
            <a:fillRect/>
          </a:stretch>
        </p:blipFill>
        <p:spPr>
          <a:xfrm rot="1200000">
            <a:off x="3845012" y="2740106"/>
            <a:ext cx="279400" cy="254000"/>
          </a:xfrm>
          <a:prstGeom prst="rect">
            <a:avLst/>
          </a:prstGeom>
        </p:spPr>
      </p:pic>
      <p:pic>
        <p:nvPicPr>
          <p:cNvPr id="49" name="Picture 48"/>
          <p:cNvPicPr>
            <a:picLocks noChangeAspect="1"/>
          </p:cNvPicPr>
          <p:nvPr/>
        </p:nvPicPr>
        <p:blipFill>
          <a:blip r:embed="rId4"/>
          <a:stretch>
            <a:fillRect/>
          </a:stretch>
        </p:blipFill>
        <p:spPr>
          <a:xfrm>
            <a:off x="4209473" y="2355852"/>
            <a:ext cx="514930" cy="1028700"/>
          </a:xfrm>
          <a:prstGeom prst="rect">
            <a:avLst/>
          </a:prstGeom>
        </p:spPr>
      </p:pic>
      <p:sp>
        <p:nvSpPr>
          <p:cNvPr id="12" name="Freeform 11"/>
          <p:cNvSpPr/>
          <p:nvPr/>
        </p:nvSpPr>
        <p:spPr>
          <a:xfrm>
            <a:off x="4438658" y="2863850"/>
            <a:ext cx="53975" cy="111125"/>
          </a:xfrm>
          <a:custGeom>
            <a:avLst/>
            <a:gdLst>
              <a:gd name="connsiteX0" fmla="*/ 0 w 53975"/>
              <a:gd name="connsiteY0" fmla="*/ 0 h 111125"/>
              <a:gd name="connsiteX1" fmla="*/ 53975 w 53975"/>
              <a:gd name="connsiteY1" fmla="*/ 12700 h 111125"/>
              <a:gd name="connsiteX2" fmla="*/ 53975 w 53975"/>
              <a:gd name="connsiteY2" fmla="*/ 111125 h 111125"/>
              <a:gd name="connsiteX3" fmla="*/ 3175 w 53975"/>
              <a:gd name="connsiteY3" fmla="*/ 63500 h 111125"/>
              <a:gd name="connsiteX4" fmla="*/ 0 w 53975"/>
              <a:gd name="connsiteY4" fmla="*/ 0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 h="111125">
                <a:moveTo>
                  <a:pt x="0" y="0"/>
                </a:moveTo>
                <a:lnTo>
                  <a:pt x="53975" y="12700"/>
                </a:lnTo>
                <a:lnTo>
                  <a:pt x="53975" y="111125"/>
                </a:lnTo>
                <a:lnTo>
                  <a:pt x="3175" y="63500"/>
                </a:lnTo>
                <a:lnTo>
                  <a:pt x="0"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grpSp>
        <p:nvGrpSpPr>
          <p:cNvPr id="11" name="Group 10"/>
          <p:cNvGrpSpPr/>
          <p:nvPr/>
        </p:nvGrpSpPr>
        <p:grpSpPr>
          <a:xfrm>
            <a:off x="4115990" y="2383987"/>
            <a:ext cx="2742013" cy="561874"/>
            <a:chOff x="4115987" y="2383987"/>
            <a:chExt cx="2742013" cy="561874"/>
          </a:xfrm>
        </p:grpSpPr>
        <p:cxnSp>
          <p:nvCxnSpPr>
            <p:cNvPr id="47" name="Straight Connector 46"/>
            <p:cNvCxnSpPr>
              <a:stCxn id="48" idx="3"/>
            </p:cNvCxnSpPr>
            <p:nvPr/>
          </p:nvCxnSpPr>
          <p:spPr>
            <a:xfrm flipV="1">
              <a:off x="4115987" y="2895600"/>
              <a:ext cx="2742013" cy="19286"/>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5260892" y="2869661"/>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5"/>
            <a:stretch>
              <a:fillRect/>
            </a:stretch>
          </p:blipFill>
          <p:spPr>
            <a:xfrm>
              <a:off x="5373769" y="2383987"/>
              <a:ext cx="60959" cy="45719"/>
            </a:xfrm>
            <a:prstGeom prst="rect">
              <a:avLst/>
            </a:prstGeom>
          </p:spPr>
        </p:pic>
        <p:pic>
          <p:nvPicPr>
            <p:cNvPr id="53" name="Picture 52"/>
            <p:cNvPicPr>
              <a:picLocks noChangeAspect="1"/>
            </p:cNvPicPr>
            <p:nvPr/>
          </p:nvPicPr>
          <p:blipFill>
            <a:blip r:embed="rId5"/>
            <a:stretch>
              <a:fillRect/>
            </a:stretch>
          </p:blipFill>
          <p:spPr>
            <a:xfrm>
              <a:off x="5570920" y="2383987"/>
              <a:ext cx="60959" cy="45719"/>
            </a:xfrm>
            <a:prstGeom prst="rect">
              <a:avLst/>
            </a:prstGeom>
          </p:spPr>
        </p:pic>
        <p:pic>
          <p:nvPicPr>
            <p:cNvPr id="54" name="Picture 53"/>
            <p:cNvPicPr>
              <a:picLocks noChangeAspect="1"/>
            </p:cNvPicPr>
            <p:nvPr/>
          </p:nvPicPr>
          <p:blipFill>
            <a:blip r:embed="rId5"/>
            <a:stretch>
              <a:fillRect/>
            </a:stretch>
          </p:blipFill>
          <p:spPr>
            <a:xfrm>
              <a:off x="5768071" y="2383987"/>
              <a:ext cx="60959" cy="45719"/>
            </a:xfrm>
            <a:prstGeom prst="rect">
              <a:avLst/>
            </a:prstGeom>
          </p:spPr>
        </p:pic>
        <p:pic>
          <p:nvPicPr>
            <p:cNvPr id="55" name="Picture 54"/>
            <p:cNvPicPr>
              <a:picLocks noChangeAspect="1"/>
            </p:cNvPicPr>
            <p:nvPr/>
          </p:nvPicPr>
          <p:blipFill>
            <a:blip r:embed="rId5"/>
            <a:stretch>
              <a:fillRect/>
            </a:stretch>
          </p:blipFill>
          <p:spPr>
            <a:xfrm>
              <a:off x="5965222" y="2383987"/>
              <a:ext cx="60959" cy="45719"/>
            </a:xfrm>
            <a:prstGeom prst="rect">
              <a:avLst/>
            </a:prstGeom>
          </p:spPr>
        </p:pic>
        <p:pic>
          <p:nvPicPr>
            <p:cNvPr id="56" name="Picture 55"/>
            <p:cNvPicPr>
              <a:picLocks noChangeAspect="1"/>
            </p:cNvPicPr>
            <p:nvPr/>
          </p:nvPicPr>
          <p:blipFill>
            <a:blip r:embed="rId5"/>
            <a:stretch>
              <a:fillRect/>
            </a:stretch>
          </p:blipFill>
          <p:spPr>
            <a:xfrm>
              <a:off x="6162373" y="2383987"/>
              <a:ext cx="60959" cy="45719"/>
            </a:xfrm>
            <a:prstGeom prst="rect">
              <a:avLst/>
            </a:prstGeom>
          </p:spPr>
        </p:pic>
        <p:pic>
          <p:nvPicPr>
            <p:cNvPr id="57" name="Picture 56"/>
            <p:cNvPicPr>
              <a:picLocks noChangeAspect="1"/>
            </p:cNvPicPr>
            <p:nvPr/>
          </p:nvPicPr>
          <p:blipFill>
            <a:blip r:embed="rId5"/>
            <a:stretch>
              <a:fillRect/>
            </a:stretch>
          </p:blipFill>
          <p:spPr>
            <a:xfrm>
              <a:off x="6359525" y="2383987"/>
              <a:ext cx="60959" cy="45719"/>
            </a:xfrm>
            <a:prstGeom prst="rect">
              <a:avLst/>
            </a:prstGeom>
          </p:spPr>
        </p:pic>
      </p:grpSp>
      <p:sp>
        <p:nvSpPr>
          <p:cNvPr id="51" name="Content Placeholder 1"/>
          <p:cNvSpPr>
            <a:spLocks noGrp="1"/>
          </p:cNvSpPr>
          <p:nvPr>
            <p:ph idx="1"/>
          </p:nvPr>
        </p:nvSpPr>
        <p:spPr>
          <a:xfrm>
            <a:off x="280800" y="763200"/>
            <a:ext cx="3681600" cy="2208600"/>
          </a:xfrm>
        </p:spPr>
        <p:txBody>
          <a:bodyPr/>
          <a:lstStyle/>
          <a:p>
            <a:r>
              <a:rPr lang="en-US" sz="1600" dirty="0"/>
              <a:t>On shadow map rendering</a:t>
            </a:r>
          </a:p>
          <a:p>
            <a:pPr lvl="1"/>
            <a:r>
              <a:rPr lang="en-US" sz="1400" dirty="0"/>
              <a:t>Skew projection such that these </a:t>
            </a:r>
            <a:r>
              <a:rPr lang="en-US" sz="1400" i="1" dirty="0" err="1"/>
              <a:t>epipolar</a:t>
            </a:r>
            <a:r>
              <a:rPr lang="en-US" sz="1400" dirty="0"/>
              <a:t> coherent planes become rows of the SM (Chen et al. 2011</a:t>
            </a:r>
            <a:r>
              <a:rPr lang="en-US" sz="1600" dirty="0"/>
              <a:t>)</a:t>
            </a:r>
          </a:p>
          <a:p>
            <a:r>
              <a:rPr lang="en-US" sz="1600" dirty="0" err="1"/>
              <a:t>Raymarching</a:t>
            </a:r>
            <a:r>
              <a:rPr lang="en-US" sz="1600" dirty="0"/>
              <a:t> along view ray </a:t>
            </a:r>
            <a:r>
              <a:rPr lang="en-US" sz="1600" dirty="0">
                <a:solidFill>
                  <a:srgbClr val="787972"/>
                </a:solidFill>
                <a:sym typeface="Wingdings"/>
              </a:rPr>
              <a:t>becomes</a:t>
            </a:r>
            <a:r>
              <a:rPr lang="en-US" sz="1600" dirty="0">
                <a:solidFill>
                  <a:srgbClr val="000000"/>
                </a:solidFill>
                <a:sym typeface="Wingdings"/>
              </a:rPr>
              <a:t> </a:t>
            </a:r>
            <a:r>
              <a:rPr lang="en-US" sz="1600" dirty="0">
                <a:sym typeface="Wingdings"/>
              </a:rPr>
              <a:t>traversal along SM row</a:t>
            </a:r>
            <a:endParaRPr lang="en-US" sz="1600" dirty="0"/>
          </a:p>
        </p:txBody>
      </p:sp>
    </p:spTree>
    <p:extLst>
      <p:ext uri="{BB962C8B-B14F-4D97-AF65-F5344CB8AC3E}">
        <p14:creationId xmlns:p14="http://schemas.microsoft.com/office/powerpoint/2010/main" val="256421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grpSp>
        <p:nvGrpSpPr>
          <p:cNvPr id="33" name="Group 32"/>
          <p:cNvGrpSpPr/>
          <p:nvPr/>
        </p:nvGrpSpPr>
        <p:grpSpPr>
          <a:xfrm>
            <a:off x="3845012" y="2201271"/>
            <a:ext cx="3012988" cy="1380137"/>
            <a:chOff x="3845012" y="2201263"/>
            <a:chExt cx="3012988" cy="1380137"/>
          </a:xfrm>
        </p:grpSpPr>
        <p:grpSp>
          <p:nvGrpSpPr>
            <p:cNvPr id="13" name="Group 12"/>
            <p:cNvGrpSpPr/>
            <p:nvPr/>
          </p:nvGrpSpPr>
          <p:grpSpPr>
            <a:xfrm>
              <a:off x="5165219" y="2277547"/>
              <a:ext cx="226488" cy="1233972"/>
              <a:chOff x="5165219" y="2277547"/>
              <a:chExt cx="226488" cy="1233972"/>
            </a:xfrm>
          </p:grpSpPr>
          <p:cxnSp>
            <p:nvCxnSpPr>
              <p:cNvPr id="35" name="Straight Connector 34"/>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7" name="Cube 6"/>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5307540" y="2207022"/>
              <a:ext cx="1122500" cy="1363796"/>
              <a:chOff x="5307540" y="2207022"/>
              <a:chExt cx="1122500" cy="1363796"/>
            </a:xfrm>
          </p:grpSpPr>
          <p:cxnSp>
            <p:nvCxnSpPr>
              <p:cNvPr id="26" name="Straight Connector 25"/>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p:cNvCxnSpPr/>
            <p:nvPr/>
          </p:nvCxnSpPr>
          <p:spPr>
            <a:xfrm>
              <a:off x="5388792" y="248966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193" y="237756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0" y="226545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0" y="243361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0" y="232150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Freeform 41"/>
            <p:cNvSpPr/>
            <p:nvPr/>
          </p:nvSpPr>
          <p:spPr>
            <a:xfrm>
              <a:off x="5111842" y="2201263"/>
              <a:ext cx="1508153" cy="354530"/>
            </a:xfrm>
            <a:custGeom>
              <a:avLst/>
              <a:gdLst>
                <a:gd name="connsiteX0" fmla="*/ 1169480 w 1508153"/>
                <a:gd name="connsiteY0" fmla="*/ 0 h 354530"/>
                <a:gd name="connsiteX1" fmla="*/ 1508153 w 1508153"/>
                <a:gd name="connsiteY1" fmla="*/ 349238 h 354530"/>
                <a:gd name="connsiteX2" fmla="*/ 333381 w 1508153"/>
                <a:gd name="connsiteY2" fmla="*/ 354530 h 354530"/>
                <a:gd name="connsiteX3" fmla="*/ 0 w 1508153"/>
                <a:gd name="connsiteY3" fmla="*/ 5291 h 354530"/>
                <a:gd name="connsiteX4" fmla="*/ 1169480 w 1508153"/>
                <a:gd name="connsiteY4" fmla="*/ 0 h 35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53" h="354530">
                  <a:moveTo>
                    <a:pt x="1169480" y="0"/>
                  </a:moveTo>
                  <a:lnTo>
                    <a:pt x="1508153" y="349238"/>
                  </a:lnTo>
                  <a:lnTo>
                    <a:pt x="333381" y="354530"/>
                  </a:lnTo>
                  <a:lnTo>
                    <a:pt x="0" y="5291"/>
                  </a:lnTo>
                  <a:lnTo>
                    <a:pt x="1169480" y="0"/>
                  </a:lnTo>
                  <a:close/>
                </a:path>
              </a:pathLst>
            </a:custGeom>
            <a:solidFill>
              <a:srgbClr val="7A7474">
                <a:alpha val="51000"/>
              </a:srgbClr>
            </a:solidFill>
            <a:ln>
              <a:solidFill>
                <a:schemeClr val="bg2">
                  <a:alpha val="5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3"/>
            <a:stretch>
              <a:fillRect/>
            </a:stretch>
          </p:blipFill>
          <p:spPr>
            <a:xfrm rot="1200000">
              <a:off x="3845012" y="2740106"/>
              <a:ext cx="279400" cy="254000"/>
            </a:xfrm>
            <a:prstGeom prst="rect">
              <a:avLst/>
            </a:prstGeom>
          </p:spPr>
        </p:pic>
        <p:pic>
          <p:nvPicPr>
            <p:cNvPr id="49" name="Picture 48"/>
            <p:cNvPicPr>
              <a:picLocks noChangeAspect="1"/>
            </p:cNvPicPr>
            <p:nvPr/>
          </p:nvPicPr>
          <p:blipFill>
            <a:blip r:embed="rId4"/>
            <a:stretch>
              <a:fillRect/>
            </a:stretch>
          </p:blipFill>
          <p:spPr>
            <a:xfrm>
              <a:off x="4209471" y="2355850"/>
              <a:ext cx="514930" cy="1028700"/>
            </a:xfrm>
            <a:prstGeom prst="rect">
              <a:avLst/>
            </a:prstGeom>
          </p:spPr>
        </p:pic>
        <p:sp>
          <p:nvSpPr>
            <p:cNvPr id="12" name="Freeform 11"/>
            <p:cNvSpPr/>
            <p:nvPr/>
          </p:nvSpPr>
          <p:spPr>
            <a:xfrm>
              <a:off x="4438650" y="2863850"/>
              <a:ext cx="53975" cy="111125"/>
            </a:xfrm>
            <a:custGeom>
              <a:avLst/>
              <a:gdLst>
                <a:gd name="connsiteX0" fmla="*/ 0 w 53975"/>
                <a:gd name="connsiteY0" fmla="*/ 0 h 111125"/>
                <a:gd name="connsiteX1" fmla="*/ 53975 w 53975"/>
                <a:gd name="connsiteY1" fmla="*/ 12700 h 111125"/>
                <a:gd name="connsiteX2" fmla="*/ 53975 w 53975"/>
                <a:gd name="connsiteY2" fmla="*/ 111125 h 111125"/>
                <a:gd name="connsiteX3" fmla="*/ 3175 w 53975"/>
                <a:gd name="connsiteY3" fmla="*/ 63500 h 111125"/>
                <a:gd name="connsiteX4" fmla="*/ 0 w 53975"/>
                <a:gd name="connsiteY4" fmla="*/ 0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 h="111125">
                  <a:moveTo>
                    <a:pt x="0" y="0"/>
                  </a:moveTo>
                  <a:lnTo>
                    <a:pt x="53975" y="12700"/>
                  </a:lnTo>
                  <a:lnTo>
                    <a:pt x="53975" y="111125"/>
                  </a:lnTo>
                  <a:lnTo>
                    <a:pt x="3175" y="63500"/>
                  </a:lnTo>
                  <a:lnTo>
                    <a:pt x="0"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115987" y="2383987"/>
              <a:ext cx="2742013" cy="561874"/>
              <a:chOff x="4115987" y="2383987"/>
              <a:chExt cx="2742013" cy="561874"/>
            </a:xfrm>
          </p:grpSpPr>
          <p:cxnSp>
            <p:nvCxnSpPr>
              <p:cNvPr id="47" name="Straight Connector 46"/>
              <p:cNvCxnSpPr>
                <a:stCxn id="48" idx="3"/>
              </p:cNvCxnSpPr>
              <p:nvPr/>
            </p:nvCxnSpPr>
            <p:spPr>
              <a:xfrm flipV="1">
                <a:off x="4115987" y="2895600"/>
                <a:ext cx="2742013" cy="19286"/>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5260892" y="2869661"/>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5"/>
              <a:stretch>
                <a:fillRect/>
              </a:stretch>
            </p:blipFill>
            <p:spPr>
              <a:xfrm>
                <a:off x="5373769" y="2383987"/>
                <a:ext cx="60959" cy="45719"/>
              </a:xfrm>
              <a:prstGeom prst="rect">
                <a:avLst/>
              </a:prstGeom>
            </p:spPr>
          </p:pic>
          <p:pic>
            <p:nvPicPr>
              <p:cNvPr id="53" name="Picture 52"/>
              <p:cNvPicPr>
                <a:picLocks noChangeAspect="1"/>
              </p:cNvPicPr>
              <p:nvPr/>
            </p:nvPicPr>
            <p:blipFill>
              <a:blip r:embed="rId5"/>
              <a:stretch>
                <a:fillRect/>
              </a:stretch>
            </p:blipFill>
            <p:spPr>
              <a:xfrm>
                <a:off x="5570920" y="2383987"/>
                <a:ext cx="60959" cy="45719"/>
              </a:xfrm>
              <a:prstGeom prst="rect">
                <a:avLst/>
              </a:prstGeom>
            </p:spPr>
          </p:pic>
          <p:pic>
            <p:nvPicPr>
              <p:cNvPr id="54" name="Picture 53"/>
              <p:cNvPicPr>
                <a:picLocks noChangeAspect="1"/>
              </p:cNvPicPr>
              <p:nvPr/>
            </p:nvPicPr>
            <p:blipFill>
              <a:blip r:embed="rId5"/>
              <a:stretch>
                <a:fillRect/>
              </a:stretch>
            </p:blipFill>
            <p:spPr>
              <a:xfrm>
                <a:off x="5768071" y="2383987"/>
                <a:ext cx="60959" cy="45719"/>
              </a:xfrm>
              <a:prstGeom prst="rect">
                <a:avLst/>
              </a:prstGeom>
            </p:spPr>
          </p:pic>
          <p:pic>
            <p:nvPicPr>
              <p:cNvPr id="55" name="Picture 54"/>
              <p:cNvPicPr>
                <a:picLocks noChangeAspect="1"/>
              </p:cNvPicPr>
              <p:nvPr/>
            </p:nvPicPr>
            <p:blipFill>
              <a:blip r:embed="rId5"/>
              <a:stretch>
                <a:fillRect/>
              </a:stretch>
            </p:blipFill>
            <p:spPr>
              <a:xfrm>
                <a:off x="5965222" y="2383987"/>
                <a:ext cx="60959" cy="45719"/>
              </a:xfrm>
              <a:prstGeom prst="rect">
                <a:avLst/>
              </a:prstGeom>
            </p:spPr>
          </p:pic>
          <p:pic>
            <p:nvPicPr>
              <p:cNvPr id="56" name="Picture 55"/>
              <p:cNvPicPr>
                <a:picLocks noChangeAspect="1"/>
              </p:cNvPicPr>
              <p:nvPr/>
            </p:nvPicPr>
            <p:blipFill>
              <a:blip r:embed="rId5"/>
              <a:stretch>
                <a:fillRect/>
              </a:stretch>
            </p:blipFill>
            <p:spPr>
              <a:xfrm>
                <a:off x="6162373" y="2383987"/>
                <a:ext cx="60959" cy="45719"/>
              </a:xfrm>
              <a:prstGeom prst="rect">
                <a:avLst/>
              </a:prstGeom>
            </p:spPr>
          </p:pic>
          <p:pic>
            <p:nvPicPr>
              <p:cNvPr id="57" name="Picture 56"/>
              <p:cNvPicPr>
                <a:picLocks noChangeAspect="1"/>
              </p:cNvPicPr>
              <p:nvPr/>
            </p:nvPicPr>
            <p:blipFill>
              <a:blip r:embed="rId5"/>
              <a:stretch>
                <a:fillRect/>
              </a:stretch>
            </p:blipFill>
            <p:spPr>
              <a:xfrm>
                <a:off x="6359525" y="2383987"/>
                <a:ext cx="60959" cy="45719"/>
              </a:xfrm>
              <a:prstGeom prst="rect">
                <a:avLst/>
              </a:prstGeom>
            </p:spPr>
          </p:pic>
        </p:grpSp>
        <p:sp>
          <p:nvSpPr>
            <p:cNvPr id="2" name="Freeform 1"/>
            <p:cNvSpPr/>
            <p:nvPr/>
          </p:nvSpPr>
          <p:spPr>
            <a:xfrm>
              <a:off x="5276850" y="2378075"/>
              <a:ext cx="1235075" cy="60325"/>
            </a:xfrm>
            <a:custGeom>
              <a:avLst/>
              <a:gdLst>
                <a:gd name="connsiteX0" fmla="*/ 0 w 1235075"/>
                <a:gd name="connsiteY0" fmla="*/ 0 h 60325"/>
                <a:gd name="connsiteX1" fmla="*/ 1174750 w 1235075"/>
                <a:gd name="connsiteY1" fmla="*/ 0 h 60325"/>
                <a:gd name="connsiteX2" fmla="*/ 1235075 w 1235075"/>
                <a:gd name="connsiteY2" fmla="*/ 60325 h 60325"/>
                <a:gd name="connsiteX3" fmla="*/ 57150 w 1235075"/>
                <a:gd name="connsiteY3" fmla="*/ 57150 h 60325"/>
                <a:gd name="connsiteX4" fmla="*/ 0 w 1235075"/>
                <a:gd name="connsiteY4" fmla="*/ 0 h 6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075" h="60325">
                  <a:moveTo>
                    <a:pt x="0" y="0"/>
                  </a:moveTo>
                  <a:lnTo>
                    <a:pt x="1174750" y="0"/>
                  </a:lnTo>
                  <a:lnTo>
                    <a:pt x="1235075" y="60325"/>
                  </a:lnTo>
                  <a:lnTo>
                    <a:pt x="57150" y="57150"/>
                  </a:lnTo>
                  <a:lnTo>
                    <a:pt x="0" y="0"/>
                  </a:lnTo>
                  <a:close/>
                </a:path>
              </a:pathLst>
            </a:custGeom>
            <a:solidFill>
              <a:srgbClr val="FF0000">
                <a:alpha val="3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3810000" y="3200402"/>
            <a:ext cx="2178324" cy="800373"/>
            <a:chOff x="3810000" y="3200399"/>
            <a:chExt cx="2178324" cy="800373"/>
          </a:xfrm>
        </p:grpSpPr>
        <p:sp>
          <p:nvSpPr>
            <p:cNvPr id="51" name="Cube 50"/>
            <p:cNvSpPr/>
            <p:nvPr/>
          </p:nvSpPr>
          <p:spPr>
            <a:xfrm>
              <a:off x="3810000" y="3657600"/>
              <a:ext cx="362670" cy="3431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ube 64"/>
            <p:cNvSpPr/>
            <p:nvPr/>
          </p:nvSpPr>
          <p:spPr>
            <a:xfrm>
              <a:off x="3810000" y="3200400"/>
              <a:ext cx="362670" cy="5334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ube 65"/>
            <p:cNvSpPr/>
            <p:nvPr/>
          </p:nvSpPr>
          <p:spPr>
            <a:xfrm>
              <a:off x="4089901" y="3467372"/>
              <a:ext cx="329699" cy="533400"/>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ube 66"/>
            <p:cNvSpPr/>
            <p:nvPr/>
          </p:nvSpPr>
          <p:spPr>
            <a:xfrm>
              <a:off x="4089901" y="3200400"/>
              <a:ext cx="329699" cy="3429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Cube 67"/>
            <p:cNvSpPr/>
            <p:nvPr/>
          </p:nvSpPr>
          <p:spPr>
            <a:xfrm>
              <a:off x="4332592" y="3429000"/>
              <a:ext cx="362670" cy="5717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ube 68"/>
            <p:cNvSpPr/>
            <p:nvPr/>
          </p:nvSpPr>
          <p:spPr>
            <a:xfrm>
              <a:off x="4332592" y="3200401"/>
              <a:ext cx="362670" cy="3047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Cube 69"/>
            <p:cNvSpPr/>
            <p:nvPr/>
          </p:nvSpPr>
          <p:spPr>
            <a:xfrm>
              <a:off x="4604979" y="3505200"/>
              <a:ext cx="329699" cy="4955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Cube 70"/>
            <p:cNvSpPr/>
            <p:nvPr/>
          </p:nvSpPr>
          <p:spPr>
            <a:xfrm>
              <a:off x="4612493" y="3200399"/>
              <a:ext cx="329699" cy="377243"/>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Cube 71"/>
            <p:cNvSpPr/>
            <p:nvPr/>
          </p:nvSpPr>
          <p:spPr>
            <a:xfrm>
              <a:off x="485518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Cube 72"/>
            <p:cNvSpPr/>
            <p:nvPr/>
          </p:nvSpPr>
          <p:spPr>
            <a:xfrm>
              <a:off x="4862698" y="3200400"/>
              <a:ext cx="362670"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Cube 73"/>
            <p:cNvSpPr/>
            <p:nvPr/>
          </p:nvSpPr>
          <p:spPr>
            <a:xfrm>
              <a:off x="5135085" y="3810000"/>
              <a:ext cx="329699"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Cube 74"/>
            <p:cNvSpPr/>
            <p:nvPr/>
          </p:nvSpPr>
          <p:spPr>
            <a:xfrm>
              <a:off x="5135085" y="3200400"/>
              <a:ext cx="329699"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ube 75"/>
            <p:cNvSpPr/>
            <p:nvPr/>
          </p:nvSpPr>
          <p:spPr>
            <a:xfrm>
              <a:off x="537872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Cube 76"/>
            <p:cNvSpPr/>
            <p:nvPr/>
          </p:nvSpPr>
          <p:spPr>
            <a:xfrm>
              <a:off x="5378724" y="3200400"/>
              <a:ext cx="362670" cy="641226"/>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Cube 77"/>
            <p:cNvSpPr/>
            <p:nvPr/>
          </p:nvSpPr>
          <p:spPr>
            <a:xfrm>
              <a:off x="5658625" y="3657600"/>
              <a:ext cx="329699" cy="3374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Cube 78"/>
            <p:cNvSpPr/>
            <p:nvPr/>
          </p:nvSpPr>
          <p:spPr>
            <a:xfrm>
              <a:off x="5658625" y="3200401"/>
              <a:ext cx="329699" cy="5333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Content Placeholder 1"/>
          <p:cNvSpPr>
            <a:spLocks noGrp="1"/>
          </p:cNvSpPr>
          <p:nvPr>
            <p:ph idx="1"/>
          </p:nvPr>
        </p:nvSpPr>
        <p:spPr>
          <a:xfrm>
            <a:off x="280800" y="763200"/>
            <a:ext cx="4215000" cy="1675200"/>
          </a:xfrm>
          <a:ln w="28575" cmpd="sng"/>
        </p:spPr>
        <p:txBody>
          <a:bodyPr/>
          <a:lstStyle/>
          <a:p>
            <a:r>
              <a:rPr lang="en-US" sz="1600" dirty="0"/>
              <a:t>Shadow map is a height field</a:t>
            </a:r>
          </a:p>
          <a:p>
            <a:r>
              <a:rPr lang="en-US" sz="1600" dirty="0"/>
              <a:t>For each shadow map row (Chen et al.):</a:t>
            </a:r>
          </a:p>
          <a:p>
            <a:pPr lvl="1"/>
            <a:r>
              <a:rPr lang="en-US" sz="1200" dirty="0"/>
              <a:t>a 1D min-max </a:t>
            </a:r>
            <a:r>
              <a:rPr lang="en-US" sz="1200" dirty="0" err="1"/>
              <a:t>mipmap</a:t>
            </a:r>
            <a:r>
              <a:rPr lang="en-US" sz="1200" dirty="0"/>
              <a:t> is computed</a:t>
            </a:r>
          </a:p>
        </p:txBody>
      </p:sp>
    </p:spTree>
    <p:extLst>
      <p:ext uri="{BB962C8B-B14F-4D97-AF65-F5344CB8AC3E}">
        <p14:creationId xmlns:p14="http://schemas.microsoft.com/office/powerpoint/2010/main" val="298870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61124E-6 4.64327E-6 L 0.02887 -0.35056 " pathEditMode="relative" rAng="0" ptsTypes="AA">
                                      <p:cBhvr>
                                        <p:cTn id="6" dur="700" fill="hold"/>
                                        <p:tgtEl>
                                          <p:spTgt spid="33"/>
                                        </p:tgtEl>
                                        <p:attrNameLst>
                                          <p:attrName>ppt_x</p:attrName>
                                          <p:attrName>ppt_y</p:attrName>
                                        </p:attrNameLst>
                                      </p:cBhvr>
                                      <p:rCtr x="1433" y="-17547"/>
                                    </p:animMotion>
                                  </p:childTnLst>
                                </p:cTn>
                              </p:par>
                            </p:childTnLst>
                          </p:cTn>
                        </p:par>
                        <p:par>
                          <p:cTn id="7" fill="hold">
                            <p:stCondLst>
                              <p:cond delay="7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sp>
        <p:nvSpPr>
          <p:cNvPr id="51" name="Cube 50"/>
          <p:cNvSpPr/>
          <p:nvPr/>
        </p:nvSpPr>
        <p:spPr>
          <a:xfrm>
            <a:off x="3810000" y="3657600"/>
            <a:ext cx="362670" cy="3431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75" name="Picture 74"/>
          <p:cNvPicPr>
            <a:picLocks noChangeAspect="1"/>
          </p:cNvPicPr>
          <p:nvPr/>
        </p:nvPicPr>
        <p:blipFill>
          <a:blip r:embed="rId3"/>
          <a:stretch>
            <a:fillRect/>
          </a:stretch>
        </p:blipFill>
        <p:spPr>
          <a:xfrm rot="1200000">
            <a:off x="3165770" y="3480393"/>
            <a:ext cx="279400" cy="254000"/>
          </a:xfrm>
          <a:prstGeom prst="rect">
            <a:avLst/>
          </a:prstGeom>
        </p:spPr>
      </p:pic>
      <p:sp>
        <p:nvSpPr>
          <p:cNvPr id="4" name="Cube 3"/>
          <p:cNvSpPr/>
          <p:nvPr/>
        </p:nvSpPr>
        <p:spPr>
          <a:xfrm>
            <a:off x="3810000" y="3200400"/>
            <a:ext cx="362670" cy="5334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0" name="Cube 59"/>
          <p:cNvSpPr/>
          <p:nvPr/>
        </p:nvSpPr>
        <p:spPr>
          <a:xfrm>
            <a:off x="4089903" y="3467372"/>
            <a:ext cx="329699" cy="533400"/>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5" name="Cube 64"/>
          <p:cNvSpPr/>
          <p:nvPr/>
        </p:nvSpPr>
        <p:spPr>
          <a:xfrm>
            <a:off x="4089903" y="3200400"/>
            <a:ext cx="329699" cy="3429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7" name="Cube 66"/>
          <p:cNvSpPr/>
          <p:nvPr/>
        </p:nvSpPr>
        <p:spPr>
          <a:xfrm>
            <a:off x="4332592" y="3429000"/>
            <a:ext cx="362670" cy="5717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6" name="Cube 65"/>
          <p:cNvSpPr/>
          <p:nvPr/>
        </p:nvSpPr>
        <p:spPr>
          <a:xfrm>
            <a:off x="4332592" y="3200409"/>
            <a:ext cx="362670" cy="3047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9" name="Cube 68"/>
          <p:cNvSpPr/>
          <p:nvPr/>
        </p:nvSpPr>
        <p:spPr>
          <a:xfrm>
            <a:off x="4604979" y="3505200"/>
            <a:ext cx="329699" cy="4955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Cube 67"/>
          <p:cNvSpPr/>
          <p:nvPr/>
        </p:nvSpPr>
        <p:spPr>
          <a:xfrm>
            <a:off x="4612495" y="3200399"/>
            <a:ext cx="329699" cy="377243"/>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2" name="Cube 71"/>
          <p:cNvSpPr/>
          <p:nvPr/>
        </p:nvSpPr>
        <p:spPr>
          <a:xfrm>
            <a:off x="485518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0" name="Cube 69"/>
          <p:cNvSpPr/>
          <p:nvPr/>
        </p:nvSpPr>
        <p:spPr>
          <a:xfrm>
            <a:off x="4862698" y="3200400"/>
            <a:ext cx="362670"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3" name="Cube 72"/>
          <p:cNvSpPr/>
          <p:nvPr/>
        </p:nvSpPr>
        <p:spPr>
          <a:xfrm>
            <a:off x="5135087" y="3810000"/>
            <a:ext cx="329699"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1" name="Cube 70"/>
          <p:cNvSpPr/>
          <p:nvPr/>
        </p:nvSpPr>
        <p:spPr>
          <a:xfrm>
            <a:off x="5135087" y="3200400"/>
            <a:ext cx="329699"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0" name="Cube 79"/>
          <p:cNvSpPr/>
          <p:nvPr/>
        </p:nvSpPr>
        <p:spPr>
          <a:xfrm>
            <a:off x="537872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6" name="Cube 75"/>
          <p:cNvSpPr/>
          <p:nvPr/>
        </p:nvSpPr>
        <p:spPr>
          <a:xfrm>
            <a:off x="5378724" y="3200401"/>
            <a:ext cx="362670" cy="641226"/>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1" name="Cube 80"/>
          <p:cNvSpPr/>
          <p:nvPr/>
        </p:nvSpPr>
        <p:spPr>
          <a:xfrm>
            <a:off x="5658627" y="3657600"/>
            <a:ext cx="329699" cy="3374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9" name="Cube 78"/>
          <p:cNvSpPr/>
          <p:nvPr/>
        </p:nvSpPr>
        <p:spPr>
          <a:xfrm>
            <a:off x="5658627" y="3200409"/>
            <a:ext cx="329699" cy="5333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4" name="Straight Connector 73"/>
          <p:cNvCxnSpPr/>
          <p:nvPr/>
        </p:nvCxnSpPr>
        <p:spPr>
          <a:xfrm flipV="1">
            <a:off x="3429002" y="3629975"/>
            <a:ext cx="910245" cy="2129"/>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853123" y="1524000"/>
            <a:ext cx="2106555" cy="2298148"/>
            <a:chOff x="3853120" y="1524000"/>
            <a:chExt cx="2106555" cy="2298148"/>
          </a:xfrm>
        </p:grpSpPr>
        <p:cxnSp>
          <p:nvCxnSpPr>
            <p:cNvPr id="105" name="Straight Connector 104"/>
            <p:cNvCxnSpPr>
              <a:endCxn id="96" idx="4"/>
            </p:cNvCxnSpPr>
            <p:nvPr/>
          </p:nvCxnSpPr>
          <p:spPr>
            <a:xfrm flipH="1" flipV="1">
              <a:off x="5753248" y="3114311"/>
              <a:ext cx="77942" cy="582348"/>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853120" y="1524000"/>
              <a:ext cx="2106555" cy="2298148"/>
              <a:chOff x="3853120" y="1524000"/>
              <a:chExt cx="2106555" cy="2298148"/>
            </a:xfrm>
          </p:grpSpPr>
          <p:grpSp>
            <p:nvGrpSpPr>
              <p:cNvPr id="24" name="Group 23"/>
              <p:cNvGrpSpPr/>
              <p:nvPr/>
            </p:nvGrpSpPr>
            <p:grpSpPr>
              <a:xfrm>
                <a:off x="3853120" y="2704825"/>
                <a:ext cx="429611" cy="410274"/>
                <a:chOff x="1257028" y="2628628"/>
                <a:chExt cx="429611" cy="410274"/>
              </a:xfrm>
            </p:grpSpPr>
            <p:sp>
              <p:nvSpPr>
                <p:cNvPr id="10" name="Oval 9"/>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2" name="Group 81"/>
              <p:cNvGrpSpPr/>
              <p:nvPr/>
            </p:nvGrpSpPr>
            <p:grpSpPr>
              <a:xfrm>
                <a:off x="4430184" y="2704037"/>
                <a:ext cx="429611" cy="410274"/>
                <a:chOff x="1257028" y="2628628"/>
                <a:chExt cx="429611" cy="410274"/>
              </a:xfrm>
            </p:grpSpPr>
            <p:sp>
              <p:nvSpPr>
                <p:cNvPr id="83" name="Oval 8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7" name="Group 86"/>
              <p:cNvGrpSpPr/>
              <p:nvPr/>
            </p:nvGrpSpPr>
            <p:grpSpPr>
              <a:xfrm>
                <a:off x="4191000" y="2099728"/>
                <a:ext cx="429611" cy="410274"/>
                <a:chOff x="1257028" y="2628628"/>
                <a:chExt cx="429611" cy="410274"/>
              </a:xfrm>
            </p:grpSpPr>
            <p:sp>
              <p:nvSpPr>
                <p:cNvPr id="88" name="Oval 8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90" name="Straight Connector 89"/>
              <p:cNvCxnSpPr>
                <a:stCxn id="10" idx="0"/>
                <a:endCxn id="88" idx="4"/>
              </p:cNvCxnSpPr>
              <p:nvPr/>
            </p:nvCxnSpPr>
            <p:spPr>
              <a:xfrm flipV="1">
                <a:off x="407630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4" idx="0"/>
                <a:endCxn id="88" idx="4"/>
              </p:cNvCxnSpPr>
              <p:nvPr/>
            </p:nvCxnSpPr>
            <p:spPr>
              <a:xfrm flipH="1" flipV="1">
                <a:off x="441418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4"/>
              </p:cNvCxnSpPr>
              <p:nvPr/>
            </p:nvCxnSpPr>
            <p:spPr>
              <a:xfrm flipV="1">
                <a:off x="3979205" y="3115099"/>
                <a:ext cx="97099" cy="487891"/>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0" idx="4"/>
              </p:cNvCxnSpPr>
              <p:nvPr/>
            </p:nvCxnSpPr>
            <p:spPr>
              <a:xfrm flipH="1" flipV="1">
                <a:off x="4076304" y="3115099"/>
                <a:ext cx="168986" cy="39138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83" idx="4"/>
              </p:cNvCxnSpPr>
              <p:nvPr/>
            </p:nvCxnSpPr>
            <p:spPr>
              <a:xfrm flipH="1" flipV="1">
                <a:off x="4653368" y="3114311"/>
                <a:ext cx="126774" cy="4226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83" idx="4"/>
              </p:cNvCxnSpPr>
              <p:nvPr/>
            </p:nvCxnSpPr>
            <p:spPr>
              <a:xfrm flipV="1">
                <a:off x="4496995" y="3114311"/>
                <a:ext cx="156373" cy="35914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4953000" y="2704825"/>
                <a:ext cx="429611" cy="410274"/>
                <a:chOff x="1257028" y="2628628"/>
                <a:chExt cx="429611" cy="410274"/>
              </a:xfrm>
            </p:grpSpPr>
            <p:sp>
              <p:nvSpPr>
                <p:cNvPr id="93" name="Oval 9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5" name="Group 94"/>
              <p:cNvGrpSpPr/>
              <p:nvPr/>
            </p:nvGrpSpPr>
            <p:grpSpPr>
              <a:xfrm>
                <a:off x="5530064" y="2704037"/>
                <a:ext cx="429611" cy="410274"/>
                <a:chOff x="1257028" y="2628628"/>
                <a:chExt cx="429611" cy="410274"/>
              </a:xfrm>
            </p:grpSpPr>
            <p:sp>
              <p:nvSpPr>
                <p:cNvPr id="96" name="Oval 95"/>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8" name="Group 97"/>
              <p:cNvGrpSpPr/>
              <p:nvPr/>
            </p:nvGrpSpPr>
            <p:grpSpPr>
              <a:xfrm>
                <a:off x="5290880" y="2099728"/>
                <a:ext cx="429611" cy="410274"/>
                <a:chOff x="1257028" y="2628628"/>
                <a:chExt cx="429611" cy="410274"/>
              </a:xfrm>
            </p:grpSpPr>
            <p:sp>
              <p:nvSpPr>
                <p:cNvPr id="99" name="Oval 98"/>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01" name="Straight Connector 100"/>
              <p:cNvCxnSpPr>
                <a:stCxn id="93" idx="0"/>
                <a:endCxn id="99" idx="4"/>
              </p:cNvCxnSpPr>
              <p:nvPr/>
            </p:nvCxnSpPr>
            <p:spPr>
              <a:xfrm flipV="1">
                <a:off x="517618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7" idx="0"/>
                <a:endCxn id="99" idx="4"/>
              </p:cNvCxnSpPr>
              <p:nvPr/>
            </p:nvCxnSpPr>
            <p:spPr>
              <a:xfrm flipH="1" flipV="1">
                <a:off x="551406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4"/>
              </p:cNvCxnSpPr>
              <p:nvPr/>
            </p:nvCxnSpPr>
            <p:spPr>
              <a:xfrm flipV="1">
                <a:off x="5001769" y="3115099"/>
                <a:ext cx="174415" cy="707049"/>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93" idx="4"/>
              </p:cNvCxnSpPr>
              <p:nvPr/>
            </p:nvCxnSpPr>
            <p:spPr>
              <a:xfrm flipH="1" flipV="1">
                <a:off x="5176184" y="3115099"/>
                <a:ext cx="121358" cy="700192"/>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96" idx="4"/>
              </p:cNvCxnSpPr>
              <p:nvPr/>
            </p:nvCxnSpPr>
            <p:spPr>
              <a:xfrm flipV="1">
                <a:off x="5540809" y="3114311"/>
                <a:ext cx="212439" cy="700980"/>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4734984" y="1524000"/>
                <a:ext cx="429611" cy="410274"/>
                <a:chOff x="1257028" y="2628628"/>
                <a:chExt cx="429611" cy="410274"/>
              </a:xfrm>
            </p:grpSpPr>
            <p:sp>
              <p:nvSpPr>
                <p:cNvPr id="108" name="Oval 10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10" name="Straight Connector 109"/>
              <p:cNvCxnSpPr>
                <a:stCxn id="100" idx="0"/>
                <a:endCxn id="108" idx="4"/>
              </p:cNvCxnSpPr>
              <p:nvPr/>
            </p:nvCxnSpPr>
            <p:spPr>
              <a:xfrm flipH="1" flipV="1">
                <a:off x="4958168" y="1934274"/>
                <a:ext cx="544544"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89" idx="0"/>
                <a:endCxn id="108" idx="4"/>
              </p:cNvCxnSpPr>
              <p:nvPr/>
            </p:nvCxnSpPr>
            <p:spPr>
              <a:xfrm flipV="1">
                <a:off x="4402832" y="1934274"/>
                <a:ext cx="555336"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sp>
        <p:nvSpPr>
          <p:cNvPr id="17" name="Oval 16"/>
          <p:cNvSpPr>
            <a:spLocks noChangeAspect="1"/>
          </p:cNvSpPr>
          <p:nvPr/>
        </p:nvSpPr>
        <p:spPr>
          <a:xfrm>
            <a:off x="3932409" y="3558221"/>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2" name="Oval 111"/>
          <p:cNvSpPr>
            <a:spLocks noChangeAspect="1"/>
          </p:cNvSpPr>
          <p:nvPr/>
        </p:nvSpPr>
        <p:spPr>
          <a:xfrm>
            <a:off x="4197810" y="3460937"/>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3" name="Content Placeholder 1"/>
          <p:cNvSpPr>
            <a:spLocks noGrp="1"/>
          </p:cNvSpPr>
          <p:nvPr>
            <p:ph idx="1"/>
          </p:nvPr>
        </p:nvSpPr>
        <p:spPr>
          <a:xfrm>
            <a:off x="280800" y="763200"/>
            <a:ext cx="4215000" cy="1675200"/>
          </a:xfrm>
          <a:ln w="28575" cmpd="sng"/>
        </p:spPr>
        <p:txBody>
          <a:bodyPr/>
          <a:lstStyle/>
          <a:p>
            <a:r>
              <a:rPr lang="en-US" sz="1600" dirty="0"/>
              <a:t>Shadow map is a height field</a:t>
            </a:r>
          </a:p>
          <a:p>
            <a:r>
              <a:rPr lang="en-US" sz="1600" dirty="0"/>
              <a:t>For each shadow map row (Chen et al.):</a:t>
            </a:r>
          </a:p>
          <a:p>
            <a:pPr lvl="1"/>
            <a:r>
              <a:rPr lang="en-US" sz="1200" dirty="0"/>
              <a:t>a 1D min-max </a:t>
            </a:r>
            <a:r>
              <a:rPr lang="en-US" sz="1200" dirty="0" err="1"/>
              <a:t>mipmap</a:t>
            </a:r>
            <a:r>
              <a:rPr lang="en-US" sz="1200" dirty="0"/>
              <a:t> is computed</a:t>
            </a:r>
          </a:p>
        </p:txBody>
      </p:sp>
    </p:spTree>
    <p:extLst>
      <p:ext uri="{BB962C8B-B14F-4D97-AF65-F5344CB8AC3E}">
        <p14:creationId xmlns:p14="http://schemas.microsoft.com/office/powerpoint/2010/main" val="25573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14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2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sp>
        <p:nvSpPr>
          <p:cNvPr id="51" name="Cube 50"/>
          <p:cNvSpPr/>
          <p:nvPr/>
        </p:nvSpPr>
        <p:spPr>
          <a:xfrm>
            <a:off x="3810000" y="3657600"/>
            <a:ext cx="362670" cy="3431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75" name="Picture 74"/>
          <p:cNvPicPr>
            <a:picLocks noChangeAspect="1"/>
          </p:cNvPicPr>
          <p:nvPr/>
        </p:nvPicPr>
        <p:blipFill>
          <a:blip r:embed="rId3"/>
          <a:stretch>
            <a:fillRect/>
          </a:stretch>
        </p:blipFill>
        <p:spPr>
          <a:xfrm rot="1200000">
            <a:off x="3165770" y="3480393"/>
            <a:ext cx="279400" cy="254000"/>
          </a:xfrm>
          <a:prstGeom prst="rect">
            <a:avLst/>
          </a:prstGeom>
        </p:spPr>
      </p:pic>
      <p:sp>
        <p:nvSpPr>
          <p:cNvPr id="4" name="Cube 3"/>
          <p:cNvSpPr/>
          <p:nvPr/>
        </p:nvSpPr>
        <p:spPr>
          <a:xfrm>
            <a:off x="3810000" y="3200400"/>
            <a:ext cx="362670" cy="5334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0" name="Cube 59"/>
          <p:cNvSpPr/>
          <p:nvPr/>
        </p:nvSpPr>
        <p:spPr>
          <a:xfrm>
            <a:off x="4089903" y="3467372"/>
            <a:ext cx="329699" cy="533400"/>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5" name="Cube 64"/>
          <p:cNvSpPr/>
          <p:nvPr/>
        </p:nvSpPr>
        <p:spPr>
          <a:xfrm>
            <a:off x="4089903" y="3200400"/>
            <a:ext cx="329699" cy="3429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7" name="Cube 66"/>
          <p:cNvSpPr/>
          <p:nvPr/>
        </p:nvSpPr>
        <p:spPr>
          <a:xfrm>
            <a:off x="4332592" y="3429000"/>
            <a:ext cx="362670" cy="5717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6" name="Cube 65"/>
          <p:cNvSpPr/>
          <p:nvPr/>
        </p:nvSpPr>
        <p:spPr>
          <a:xfrm>
            <a:off x="4332592" y="3200409"/>
            <a:ext cx="362670" cy="3047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9" name="Cube 68"/>
          <p:cNvSpPr/>
          <p:nvPr/>
        </p:nvSpPr>
        <p:spPr>
          <a:xfrm>
            <a:off x="4604979" y="3505200"/>
            <a:ext cx="329699" cy="4955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Cube 67"/>
          <p:cNvSpPr/>
          <p:nvPr/>
        </p:nvSpPr>
        <p:spPr>
          <a:xfrm>
            <a:off x="4612495" y="3200399"/>
            <a:ext cx="329699" cy="377243"/>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2" name="Cube 71"/>
          <p:cNvSpPr/>
          <p:nvPr/>
        </p:nvSpPr>
        <p:spPr>
          <a:xfrm>
            <a:off x="485518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0" name="Cube 69"/>
          <p:cNvSpPr/>
          <p:nvPr/>
        </p:nvSpPr>
        <p:spPr>
          <a:xfrm>
            <a:off x="4862698" y="3200400"/>
            <a:ext cx="362670"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3" name="Cube 72"/>
          <p:cNvSpPr/>
          <p:nvPr/>
        </p:nvSpPr>
        <p:spPr>
          <a:xfrm>
            <a:off x="5135087" y="3810000"/>
            <a:ext cx="329699"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1" name="Cube 70"/>
          <p:cNvSpPr/>
          <p:nvPr/>
        </p:nvSpPr>
        <p:spPr>
          <a:xfrm>
            <a:off x="5135087" y="3200400"/>
            <a:ext cx="329699"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0" name="Cube 79"/>
          <p:cNvSpPr/>
          <p:nvPr/>
        </p:nvSpPr>
        <p:spPr>
          <a:xfrm>
            <a:off x="537872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6" name="Cube 75"/>
          <p:cNvSpPr/>
          <p:nvPr/>
        </p:nvSpPr>
        <p:spPr>
          <a:xfrm>
            <a:off x="5378724" y="3200401"/>
            <a:ext cx="362670" cy="641226"/>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1" name="Cube 80"/>
          <p:cNvSpPr/>
          <p:nvPr/>
        </p:nvSpPr>
        <p:spPr>
          <a:xfrm>
            <a:off x="5658627" y="3657600"/>
            <a:ext cx="329699" cy="3374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9" name="Cube 78"/>
          <p:cNvSpPr/>
          <p:nvPr/>
        </p:nvSpPr>
        <p:spPr>
          <a:xfrm>
            <a:off x="5658627" y="3200409"/>
            <a:ext cx="329699" cy="5333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4" name="Straight Connector 73"/>
          <p:cNvCxnSpPr/>
          <p:nvPr/>
        </p:nvCxnSpPr>
        <p:spPr>
          <a:xfrm flipV="1">
            <a:off x="3429002" y="3629975"/>
            <a:ext cx="910245" cy="212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853123" y="1524000"/>
            <a:ext cx="2106555" cy="2298148"/>
            <a:chOff x="3853120" y="1524000"/>
            <a:chExt cx="2106555" cy="2298148"/>
          </a:xfrm>
        </p:grpSpPr>
        <p:cxnSp>
          <p:nvCxnSpPr>
            <p:cNvPr id="105" name="Straight Connector 104"/>
            <p:cNvCxnSpPr>
              <a:endCxn id="96" idx="4"/>
            </p:cNvCxnSpPr>
            <p:nvPr/>
          </p:nvCxnSpPr>
          <p:spPr>
            <a:xfrm flipH="1" flipV="1">
              <a:off x="5753248" y="3114311"/>
              <a:ext cx="77942" cy="582348"/>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853120" y="1524000"/>
              <a:ext cx="2106555" cy="2298148"/>
              <a:chOff x="3853120" y="1524000"/>
              <a:chExt cx="2106555" cy="2298148"/>
            </a:xfrm>
          </p:grpSpPr>
          <p:grpSp>
            <p:nvGrpSpPr>
              <p:cNvPr id="24" name="Group 23"/>
              <p:cNvGrpSpPr/>
              <p:nvPr/>
            </p:nvGrpSpPr>
            <p:grpSpPr>
              <a:xfrm>
                <a:off x="3853120" y="2704825"/>
                <a:ext cx="429611" cy="410274"/>
                <a:chOff x="1257028" y="2628628"/>
                <a:chExt cx="429611" cy="410274"/>
              </a:xfrm>
            </p:grpSpPr>
            <p:sp>
              <p:nvSpPr>
                <p:cNvPr id="10" name="Oval 9"/>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2" name="Group 81"/>
              <p:cNvGrpSpPr/>
              <p:nvPr/>
            </p:nvGrpSpPr>
            <p:grpSpPr>
              <a:xfrm>
                <a:off x="4430184" y="2704037"/>
                <a:ext cx="429611" cy="410274"/>
                <a:chOff x="1257028" y="2628628"/>
                <a:chExt cx="429611" cy="410274"/>
              </a:xfrm>
            </p:grpSpPr>
            <p:sp>
              <p:nvSpPr>
                <p:cNvPr id="83" name="Oval 8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7" name="Group 86"/>
              <p:cNvGrpSpPr/>
              <p:nvPr/>
            </p:nvGrpSpPr>
            <p:grpSpPr>
              <a:xfrm>
                <a:off x="4191000" y="2099728"/>
                <a:ext cx="429611" cy="410274"/>
                <a:chOff x="1257028" y="2628628"/>
                <a:chExt cx="429611" cy="410274"/>
              </a:xfrm>
            </p:grpSpPr>
            <p:sp>
              <p:nvSpPr>
                <p:cNvPr id="88" name="Oval 8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90" name="Straight Connector 89"/>
              <p:cNvCxnSpPr>
                <a:stCxn id="10" idx="0"/>
                <a:endCxn id="88" idx="4"/>
              </p:cNvCxnSpPr>
              <p:nvPr/>
            </p:nvCxnSpPr>
            <p:spPr>
              <a:xfrm flipV="1">
                <a:off x="407630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4" idx="0"/>
                <a:endCxn id="88" idx="4"/>
              </p:cNvCxnSpPr>
              <p:nvPr/>
            </p:nvCxnSpPr>
            <p:spPr>
              <a:xfrm flipH="1" flipV="1">
                <a:off x="441418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4"/>
              </p:cNvCxnSpPr>
              <p:nvPr/>
            </p:nvCxnSpPr>
            <p:spPr>
              <a:xfrm flipV="1">
                <a:off x="3979205" y="3115099"/>
                <a:ext cx="97099" cy="487891"/>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0" idx="4"/>
              </p:cNvCxnSpPr>
              <p:nvPr/>
            </p:nvCxnSpPr>
            <p:spPr>
              <a:xfrm flipH="1" flipV="1">
                <a:off x="4076304" y="3115099"/>
                <a:ext cx="168986" cy="39138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83" idx="4"/>
              </p:cNvCxnSpPr>
              <p:nvPr/>
            </p:nvCxnSpPr>
            <p:spPr>
              <a:xfrm flipH="1" flipV="1">
                <a:off x="4653368" y="3114311"/>
                <a:ext cx="126774" cy="4226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83" idx="4"/>
              </p:cNvCxnSpPr>
              <p:nvPr/>
            </p:nvCxnSpPr>
            <p:spPr>
              <a:xfrm flipV="1">
                <a:off x="4496995" y="3114311"/>
                <a:ext cx="156373" cy="35914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4953000" y="2704825"/>
                <a:ext cx="429611" cy="410274"/>
                <a:chOff x="1257028" y="2628628"/>
                <a:chExt cx="429611" cy="410274"/>
              </a:xfrm>
            </p:grpSpPr>
            <p:sp>
              <p:nvSpPr>
                <p:cNvPr id="93" name="Oval 9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5" name="Group 94"/>
              <p:cNvGrpSpPr/>
              <p:nvPr/>
            </p:nvGrpSpPr>
            <p:grpSpPr>
              <a:xfrm>
                <a:off x="5530064" y="2704037"/>
                <a:ext cx="429611" cy="410274"/>
                <a:chOff x="1257028" y="2628628"/>
                <a:chExt cx="429611" cy="410274"/>
              </a:xfrm>
            </p:grpSpPr>
            <p:sp>
              <p:nvSpPr>
                <p:cNvPr id="96" name="Oval 95"/>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8" name="Group 97"/>
              <p:cNvGrpSpPr/>
              <p:nvPr/>
            </p:nvGrpSpPr>
            <p:grpSpPr>
              <a:xfrm>
                <a:off x="5290880" y="2099728"/>
                <a:ext cx="429611" cy="410274"/>
                <a:chOff x="1257028" y="2628628"/>
                <a:chExt cx="429611" cy="410274"/>
              </a:xfrm>
            </p:grpSpPr>
            <p:sp>
              <p:nvSpPr>
                <p:cNvPr id="99" name="Oval 98"/>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01" name="Straight Connector 100"/>
              <p:cNvCxnSpPr>
                <a:stCxn id="93" idx="0"/>
                <a:endCxn id="99" idx="4"/>
              </p:cNvCxnSpPr>
              <p:nvPr/>
            </p:nvCxnSpPr>
            <p:spPr>
              <a:xfrm flipV="1">
                <a:off x="517618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7" idx="0"/>
                <a:endCxn id="99" idx="4"/>
              </p:cNvCxnSpPr>
              <p:nvPr/>
            </p:nvCxnSpPr>
            <p:spPr>
              <a:xfrm flipH="1" flipV="1">
                <a:off x="551406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4"/>
              </p:cNvCxnSpPr>
              <p:nvPr/>
            </p:nvCxnSpPr>
            <p:spPr>
              <a:xfrm flipV="1">
                <a:off x="5001769" y="3115099"/>
                <a:ext cx="174415" cy="707049"/>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93" idx="4"/>
              </p:cNvCxnSpPr>
              <p:nvPr/>
            </p:nvCxnSpPr>
            <p:spPr>
              <a:xfrm flipH="1" flipV="1">
                <a:off x="5176184" y="3115099"/>
                <a:ext cx="121358" cy="700192"/>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96" idx="4"/>
              </p:cNvCxnSpPr>
              <p:nvPr/>
            </p:nvCxnSpPr>
            <p:spPr>
              <a:xfrm flipV="1">
                <a:off x="5540809" y="3114311"/>
                <a:ext cx="212439" cy="700980"/>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4734984" y="1524000"/>
                <a:ext cx="429611" cy="410274"/>
                <a:chOff x="1257028" y="2628628"/>
                <a:chExt cx="429611" cy="410274"/>
              </a:xfrm>
            </p:grpSpPr>
            <p:sp>
              <p:nvSpPr>
                <p:cNvPr id="108" name="Oval 10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10" name="Straight Connector 109"/>
              <p:cNvCxnSpPr>
                <a:stCxn id="100" idx="0"/>
                <a:endCxn id="108" idx="4"/>
              </p:cNvCxnSpPr>
              <p:nvPr/>
            </p:nvCxnSpPr>
            <p:spPr>
              <a:xfrm flipH="1" flipV="1">
                <a:off x="4958168" y="1934274"/>
                <a:ext cx="544544"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89" idx="0"/>
                <a:endCxn id="108" idx="4"/>
              </p:cNvCxnSpPr>
              <p:nvPr/>
            </p:nvCxnSpPr>
            <p:spPr>
              <a:xfrm flipV="1">
                <a:off x="4402832" y="1934274"/>
                <a:ext cx="555336"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sp>
        <p:nvSpPr>
          <p:cNvPr id="17" name="Oval 16"/>
          <p:cNvSpPr>
            <a:spLocks noChangeAspect="1"/>
          </p:cNvSpPr>
          <p:nvPr/>
        </p:nvSpPr>
        <p:spPr>
          <a:xfrm>
            <a:off x="3932409" y="3558221"/>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2" name="Oval 111"/>
          <p:cNvSpPr>
            <a:spLocks noChangeAspect="1"/>
          </p:cNvSpPr>
          <p:nvPr/>
        </p:nvSpPr>
        <p:spPr>
          <a:xfrm>
            <a:off x="4197810" y="3460937"/>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3" name="Straight Connector 112"/>
          <p:cNvCxnSpPr/>
          <p:nvPr/>
        </p:nvCxnSpPr>
        <p:spPr>
          <a:xfrm flipV="1">
            <a:off x="4345505" y="3629756"/>
            <a:ext cx="529404" cy="769"/>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14" name="Oval 113"/>
          <p:cNvSpPr>
            <a:spLocks noChangeAspect="1"/>
          </p:cNvSpPr>
          <p:nvPr/>
        </p:nvSpPr>
        <p:spPr>
          <a:xfrm>
            <a:off x="4407942" y="26704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4" name="Content Placeholder 1"/>
          <p:cNvSpPr>
            <a:spLocks noGrp="1"/>
          </p:cNvSpPr>
          <p:nvPr>
            <p:ph idx="1"/>
          </p:nvPr>
        </p:nvSpPr>
        <p:spPr>
          <a:xfrm>
            <a:off x="280800" y="763200"/>
            <a:ext cx="4215000" cy="1675200"/>
          </a:xfrm>
          <a:ln w="28575" cmpd="sng"/>
        </p:spPr>
        <p:txBody>
          <a:bodyPr/>
          <a:lstStyle/>
          <a:p>
            <a:r>
              <a:rPr lang="en-US" sz="1600" dirty="0"/>
              <a:t>Shadow map is a height field</a:t>
            </a:r>
          </a:p>
          <a:p>
            <a:r>
              <a:rPr lang="en-US" sz="1600" dirty="0"/>
              <a:t>For each shadow map row (Chen et al.):</a:t>
            </a:r>
          </a:p>
          <a:p>
            <a:pPr lvl="1"/>
            <a:r>
              <a:rPr lang="en-US" sz="1200" dirty="0"/>
              <a:t>a 1D min-max </a:t>
            </a:r>
            <a:r>
              <a:rPr lang="en-US" sz="1200" dirty="0" err="1"/>
              <a:t>mipmap</a:t>
            </a:r>
            <a:r>
              <a:rPr lang="en-US" sz="1200" dirty="0"/>
              <a:t> is computed</a:t>
            </a:r>
          </a:p>
        </p:txBody>
      </p:sp>
    </p:spTree>
    <p:extLst>
      <p:ext uri="{BB962C8B-B14F-4D97-AF65-F5344CB8AC3E}">
        <p14:creationId xmlns:p14="http://schemas.microsoft.com/office/powerpoint/2010/main" val="1857836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8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sp>
        <p:nvSpPr>
          <p:cNvPr id="51" name="Cube 50"/>
          <p:cNvSpPr/>
          <p:nvPr/>
        </p:nvSpPr>
        <p:spPr>
          <a:xfrm>
            <a:off x="3810000" y="3657600"/>
            <a:ext cx="362670" cy="3431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75" name="Picture 74"/>
          <p:cNvPicPr>
            <a:picLocks noChangeAspect="1"/>
          </p:cNvPicPr>
          <p:nvPr/>
        </p:nvPicPr>
        <p:blipFill>
          <a:blip r:embed="rId3"/>
          <a:stretch>
            <a:fillRect/>
          </a:stretch>
        </p:blipFill>
        <p:spPr>
          <a:xfrm rot="1200000">
            <a:off x="3165770" y="3480393"/>
            <a:ext cx="279400" cy="254000"/>
          </a:xfrm>
          <a:prstGeom prst="rect">
            <a:avLst/>
          </a:prstGeom>
        </p:spPr>
      </p:pic>
      <p:sp>
        <p:nvSpPr>
          <p:cNvPr id="4" name="Cube 3"/>
          <p:cNvSpPr/>
          <p:nvPr/>
        </p:nvSpPr>
        <p:spPr>
          <a:xfrm>
            <a:off x="3810000" y="3200400"/>
            <a:ext cx="362670" cy="5334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0" name="Cube 59"/>
          <p:cNvSpPr/>
          <p:nvPr/>
        </p:nvSpPr>
        <p:spPr>
          <a:xfrm>
            <a:off x="4089903" y="3467372"/>
            <a:ext cx="329699" cy="533400"/>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5" name="Cube 64"/>
          <p:cNvSpPr/>
          <p:nvPr/>
        </p:nvSpPr>
        <p:spPr>
          <a:xfrm>
            <a:off x="4089903" y="3200400"/>
            <a:ext cx="329699" cy="3429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7" name="Cube 66"/>
          <p:cNvSpPr/>
          <p:nvPr/>
        </p:nvSpPr>
        <p:spPr>
          <a:xfrm>
            <a:off x="4332592" y="3429000"/>
            <a:ext cx="362670" cy="5717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6" name="Cube 65"/>
          <p:cNvSpPr/>
          <p:nvPr/>
        </p:nvSpPr>
        <p:spPr>
          <a:xfrm>
            <a:off x="4332592" y="3200409"/>
            <a:ext cx="362670" cy="3047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9" name="Cube 68"/>
          <p:cNvSpPr/>
          <p:nvPr/>
        </p:nvSpPr>
        <p:spPr>
          <a:xfrm>
            <a:off x="4604979" y="3505200"/>
            <a:ext cx="329699" cy="4955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Cube 67"/>
          <p:cNvSpPr/>
          <p:nvPr/>
        </p:nvSpPr>
        <p:spPr>
          <a:xfrm>
            <a:off x="4612495" y="3200399"/>
            <a:ext cx="329699" cy="377243"/>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2" name="Cube 71"/>
          <p:cNvSpPr/>
          <p:nvPr/>
        </p:nvSpPr>
        <p:spPr>
          <a:xfrm>
            <a:off x="485518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0" name="Cube 69"/>
          <p:cNvSpPr/>
          <p:nvPr/>
        </p:nvSpPr>
        <p:spPr>
          <a:xfrm>
            <a:off x="4862698" y="3200400"/>
            <a:ext cx="362670"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3" name="Cube 72"/>
          <p:cNvSpPr/>
          <p:nvPr/>
        </p:nvSpPr>
        <p:spPr>
          <a:xfrm>
            <a:off x="5135087" y="3810000"/>
            <a:ext cx="329699"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1" name="Cube 70"/>
          <p:cNvSpPr/>
          <p:nvPr/>
        </p:nvSpPr>
        <p:spPr>
          <a:xfrm>
            <a:off x="5135087" y="3200400"/>
            <a:ext cx="329699"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0" name="Cube 79"/>
          <p:cNvSpPr/>
          <p:nvPr/>
        </p:nvSpPr>
        <p:spPr>
          <a:xfrm>
            <a:off x="537872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6" name="Cube 75"/>
          <p:cNvSpPr/>
          <p:nvPr/>
        </p:nvSpPr>
        <p:spPr>
          <a:xfrm>
            <a:off x="5378724" y="3200401"/>
            <a:ext cx="362670" cy="641226"/>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1" name="Cube 80"/>
          <p:cNvSpPr/>
          <p:nvPr/>
        </p:nvSpPr>
        <p:spPr>
          <a:xfrm>
            <a:off x="5658627" y="3657600"/>
            <a:ext cx="329699" cy="3374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9" name="Cube 78"/>
          <p:cNvSpPr/>
          <p:nvPr/>
        </p:nvSpPr>
        <p:spPr>
          <a:xfrm>
            <a:off x="5658627" y="3200409"/>
            <a:ext cx="329699" cy="5333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4" name="Straight Connector 73"/>
          <p:cNvCxnSpPr/>
          <p:nvPr/>
        </p:nvCxnSpPr>
        <p:spPr>
          <a:xfrm flipV="1">
            <a:off x="3429002" y="3629975"/>
            <a:ext cx="910245" cy="212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853123" y="1524000"/>
            <a:ext cx="2106555" cy="2298148"/>
            <a:chOff x="3853120" y="1524000"/>
            <a:chExt cx="2106555" cy="2298148"/>
          </a:xfrm>
        </p:grpSpPr>
        <p:cxnSp>
          <p:nvCxnSpPr>
            <p:cNvPr id="105" name="Straight Connector 104"/>
            <p:cNvCxnSpPr>
              <a:endCxn id="96" idx="4"/>
            </p:cNvCxnSpPr>
            <p:nvPr/>
          </p:nvCxnSpPr>
          <p:spPr>
            <a:xfrm flipH="1" flipV="1">
              <a:off x="5753248" y="3114311"/>
              <a:ext cx="77942" cy="582348"/>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853120" y="1524000"/>
              <a:ext cx="2106555" cy="2298148"/>
              <a:chOff x="3853120" y="1524000"/>
              <a:chExt cx="2106555" cy="2298148"/>
            </a:xfrm>
          </p:grpSpPr>
          <p:grpSp>
            <p:nvGrpSpPr>
              <p:cNvPr id="24" name="Group 23"/>
              <p:cNvGrpSpPr/>
              <p:nvPr/>
            </p:nvGrpSpPr>
            <p:grpSpPr>
              <a:xfrm>
                <a:off x="3853120" y="2704825"/>
                <a:ext cx="429611" cy="410274"/>
                <a:chOff x="1257028" y="2628628"/>
                <a:chExt cx="429611" cy="410274"/>
              </a:xfrm>
            </p:grpSpPr>
            <p:sp>
              <p:nvSpPr>
                <p:cNvPr id="10" name="Oval 9"/>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2" name="Group 81"/>
              <p:cNvGrpSpPr/>
              <p:nvPr/>
            </p:nvGrpSpPr>
            <p:grpSpPr>
              <a:xfrm>
                <a:off x="4430184" y="2704037"/>
                <a:ext cx="429611" cy="410274"/>
                <a:chOff x="1257028" y="2628628"/>
                <a:chExt cx="429611" cy="410274"/>
              </a:xfrm>
            </p:grpSpPr>
            <p:sp>
              <p:nvSpPr>
                <p:cNvPr id="83" name="Oval 8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7" name="Group 86"/>
              <p:cNvGrpSpPr/>
              <p:nvPr/>
            </p:nvGrpSpPr>
            <p:grpSpPr>
              <a:xfrm>
                <a:off x="4191000" y="2099728"/>
                <a:ext cx="429611" cy="410274"/>
                <a:chOff x="1257028" y="2628628"/>
                <a:chExt cx="429611" cy="410274"/>
              </a:xfrm>
            </p:grpSpPr>
            <p:sp>
              <p:nvSpPr>
                <p:cNvPr id="88" name="Oval 8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90" name="Straight Connector 89"/>
              <p:cNvCxnSpPr>
                <a:stCxn id="10" idx="0"/>
                <a:endCxn id="88" idx="4"/>
              </p:cNvCxnSpPr>
              <p:nvPr/>
            </p:nvCxnSpPr>
            <p:spPr>
              <a:xfrm flipV="1">
                <a:off x="407630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4" idx="0"/>
                <a:endCxn id="88" idx="4"/>
              </p:cNvCxnSpPr>
              <p:nvPr/>
            </p:nvCxnSpPr>
            <p:spPr>
              <a:xfrm flipH="1" flipV="1">
                <a:off x="441418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4"/>
              </p:cNvCxnSpPr>
              <p:nvPr/>
            </p:nvCxnSpPr>
            <p:spPr>
              <a:xfrm flipV="1">
                <a:off x="3979205" y="3115099"/>
                <a:ext cx="97099" cy="487891"/>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0" idx="4"/>
              </p:cNvCxnSpPr>
              <p:nvPr/>
            </p:nvCxnSpPr>
            <p:spPr>
              <a:xfrm flipH="1" flipV="1">
                <a:off x="4076304" y="3115099"/>
                <a:ext cx="168986" cy="39138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83" idx="4"/>
              </p:cNvCxnSpPr>
              <p:nvPr/>
            </p:nvCxnSpPr>
            <p:spPr>
              <a:xfrm flipH="1" flipV="1">
                <a:off x="4653368" y="3114311"/>
                <a:ext cx="126774" cy="4226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83" idx="4"/>
              </p:cNvCxnSpPr>
              <p:nvPr/>
            </p:nvCxnSpPr>
            <p:spPr>
              <a:xfrm flipV="1">
                <a:off x="4496995" y="3114311"/>
                <a:ext cx="156373" cy="35914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4953000" y="2704825"/>
                <a:ext cx="429611" cy="410274"/>
                <a:chOff x="1257028" y="2628628"/>
                <a:chExt cx="429611" cy="410274"/>
              </a:xfrm>
            </p:grpSpPr>
            <p:sp>
              <p:nvSpPr>
                <p:cNvPr id="93" name="Oval 9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5" name="Group 94"/>
              <p:cNvGrpSpPr/>
              <p:nvPr/>
            </p:nvGrpSpPr>
            <p:grpSpPr>
              <a:xfrm>
                <a:off x="5530064" y="2704037"/>
                <a:ext cx="429611" cy="410274"/>
                <a:chOff x="1257028" y="2628628"/>
                <a:chExt cx="429611" cy="410274"/>
              </a:xfrm>
            </p:grpSpPr>
            <p:sp>
              <p:nvSpPr>
                <p:cNvPr id="96" name="Oval 95"/>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8" name="Group 97"/>
              <p:cNvGrpSpPr/>
              <p:nvPr/>
            </p:nvGrpSpPr>
            <p:grpSpPr>
              <a:xfrm>
                <a:off x="5290880" y="2099728"/>
                <a:ext cx="429611" cy="410274"/>
                <a:chOff x="1257028" y="2628628"/>
                <a:chExt cx="429611" cy="410274"/>
              </a:xfrm>
            </p:grpSpPr>
            <p:sp>
              <p:nvSpPr>
                <p:cNvPr id="99" name="Oval 98"/>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01" name="Straight Connector 100"/>
              <p:cNvCxnSpPr>
                <a:stCxn id="93" idx="0"/>
                <a:endCxn id="99" idx="4"/>
              </p:cNvCxnSpPr>
              <p:nvPr/>
            </p:nvCxnSpPr>
            <p:spPr>
              <a:xfrm flipV="1">
                <a:off x="517618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7" idx="0"/>
                <a:endCxn id="99" idx="4"/>
              </p:cNvCxnSpPr>
              <p:nvPr/>
            </p:nvCxnSpPr>
            <p:spPr>
              <a:xfrm flipH="1" flipV="1">
                <a:off x="551406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4"/>
              </p:cNvCxnSpPr>
              <p:nvPr/>
            </p:nvCxnSpPr>
            <p:spPr>
              <a:xfrm flipV="1">
                <a:off x="5001769" y="3115099"/>
                <a:ext cx="174415" cy="707049"/>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93" idx="4"/>
              </p:cNvCxnSpPr>
              <p:nvPr/>
            </p:nvCxnSpPr>
            <p:spPr>
              <a:xfrm flipH="1" flipV="1">
                <a:off x="5176184" y="3115099"/>
                <a:ext cx="121358" cy="700192"/>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96" idx="4"/>
              </p:cNvCxnSpPr>
              <p:nvPr/>
            </p:nvCxnSpPr>
            <p:spPr>
              <a:xfrm flipV="1">
                <a:off x="5540809" y="3114311"/>
                <a:ext cx="212439" cy="700980"/>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4734984" y="1524000"/>
                <a:ext cx="429611" cy="410274"/>
                <a:chOff x="1257028" y="2628628"/>
                <a:chExt cx="429611" cy="410274"/>
              </a:xfrm>
            </p:grpSpPr>
            <p:sp>
              <p:nvSpPr>
                <p:cNvPr id="108" name="Oval 10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10" name="Straight Connector 109"/>
              <p:cNvCxnSpPr>
                <a:stCxn id="100" idx="0"/>
                <a:endCxn id="108" idx="4"/>
              </p:cNvCxnSpPr>
              <p:nvPr/>
            </p:nvCxnSpPr>
            <p:spPr>
              <a:xfrm flipH="1" flipV="1">
                <a:off x="4958168" y="1934274"/>
                <a:ext cx="544544"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89" idx="0"/>
                <a:endCxn id="108" idx="4"/>
              </p:cNvCxnSpPr>
              <p:nvPr/>
            </p:nvCxnSpPr>
            <p:spPr>
              <a:xfrm flipV="1">
                <a:off x="4402832" y="1934274"/>
                <a:ext cx="555336"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sp>
        <p:nvSpPr>
          <p:cNvPr id="17" name="Oval 16"/>
          <p:cNvSpPr>
            <a:spLocks noChangeAspect="1"/>
          </p:cNvSpPr>
          <p:nvPr/>
        </p:nvSpPr>
        <p:spPr>
          <a:xfrm>
            <a:off x="3932409" y="3558221"/>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2" name="Oval 111"/>
          <p:cNvSpPr>
            <a:spLocks noChangeAspect="1"/>
          </p:cNvSpPr>
          <p:nvPr/>
        </p:nvSpPr>
        <p:spPr>
          <a:xfrm>
            <a:off x="4197810" y="3460937"/>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3" name="Straight Connector 112"/>
          <p:cNvCxnSpPr/>
          <p:nvPr/>
        </p:nvCxnSpPr>
        <p:spPr>
          <a:xfrm flipV="1">
            <a:off x="4345505" y="3629756"/>
            <a:ext cx="529404" cy="76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4" name="Oval 113"/>
          <p:cNvSpPr>
            <a:spLocks noChangeAspect="1"/>
          </p:cNvSpPr>
          <p:nvPr/>
        </p:nvSpPr>
        <p:spPr>
          <a:xfrm>
            <a:off x="4407942" y="26704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3" name="Oval 62"/>
          <p:cNvSpPr>
            <a:spLocks noChangeAspect="1"/>
          </p:cNvSpPr>
          <p:nvPr/>
        </p:nvSpPr>
        <p:spPr>
          <a:xfrm>
            <a:off x="5265885" y="20627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5" name="Straight Connector 114"/>
          <p:cNvCxnSpPr/>
          <p:nvPr/>
        </p:nvCxnSpPr>
        <p:spPr>
          <a:xfrm>
            <a:off x="4850279" y="3628975"/>
            <a:ext cx="1239371" cy="51"/>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16" name="Content Placeholder 1"/>
          <p:cNvSpPr>
            <a:spLocks noGrp="1"/>
          </p:cNvSpPr>
          <p:nvPr>
            <p:ph idx="1"/>
          </p:nvPr>
        </p:nvSpPr>
        <p:spPr>
          <a:xfrm>
            <a:off x="280800" y="763200"/>
            <a:ext cx="4215000" cy="1675200"/>
          </a:xfrm>
          <a:ln w="28575" cmpd="sng"/>
        </p:spPr>
        <p:txBody>
          <a:bodyPr/>
          <a:lstStyle/>
          <a:p>
            <a:r>
              <a:rPr lang="en-US" sz="1600" dirty="0"/>
              <a:t>Shadow map is a height field</a:t>
            </a:r>
          </a:p>
          <a:p>
            <a:r>
              <a:rPr lang="en-US" sz="1600" dirty="0"/>
              <a:t>For each shadow map row (Chen et al.):</a:t>
            </a:r>
          </a:p>
          <a:p>
            <a:pPr lvl="1"/>
            <a:r>
              <a:rPr lang="en-US" sz="1200" dirty="0"/>
              <a:t>a 1D min-max </a:t>
            </a:r>
            <a:r>
              <a:rPr lang="en-US" sz="1200" dirty="0" err="1"/>
              <a:t>mipmap</a:t>
            </a:r>
            <a:r>
              <a:rPr lang="en-US" sz="1200" dirty="0"/>
              <a:t> is computed</a:t>
            </a:r>
          </a:p>
        </p:txBody>
      </p:sp>
    </p:spTree>
    <p:extLst>
      <p:ext uri="{BB962C8B-B14F-4D97-AF65-F5344CB8AC3E}">
        <p14:creationId xmlns:p14="http://schemas.microsoft.com/office/powerpoint/2010/main" val="22912860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8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Ray-Marching Based Single Scattering</a:t>
            </a:r>
            <a:endParaRPr lang="en-US" dirty="0"/>
          </a:p>
        </p:txBody>
      </p:sp>
      <p:sp>
        <p:nvSpPr>
          <p:cNvPr id="59" name="Content Placeholder 1"/>
          <p:cNvSpPr>
            <a:spLocks noGrp="1"/>
          </p:cNvSpPr>
          <p:nvPr>
            <p:ph idx="1"/>
          </p:nvPr>
        </p:nvSpPr>
        <p:spPr>
          <a:xfrm>
            <a:off x="280800" y="763200"/>
            <a:ext cx="4215000" cy="1675200"/>
          </a:xfrm>
          <a:ln w="28575" cmpd="sng"/>
        </p:spPr>
        <p:txBody>
          <a:bodyPr/>
          <a:lstStyle/>
          <a:p>
            <a:r>
              <a:rPr lang="en-US" sz="1600" dirty="0"/>
              <a:t>Shadow map is a height field</a:t>
            </a:r>
          </a:p>
          <a:p>
            <a:r>
              <a:rPr lang="en-US" sz="1600" dirty="0"/>
              <a:t>For each shadow map row (Chen et al.):</a:t>
            </a:r>
          </a:p>
          <a:p>
            <a:pPr lvl="1"/>
            <a:r>
              <a:rPr lang="en-US" sz="1200" dirty="0"/>
              <a:t>a 1D min-max </a:t>
            </a:r>
            <a:r>
              <a:rPr lang="en-US" sz="1200" dirty="0" err="1"/>
              <a:t>mipmap</a:t>
            </a:r>
            <a:r>
              <a:rPr lang="en-US" sz="1200" dirty="0"/>
              <a:t> is computed</a:t>
            </a:r>
          </a:p>
          <a:p>
            <a:pPr lvl="1"/>
            <a:r>
              <a:rPr lang="en-US" sz="1200" dirty="0"/>
              <a:t>Logarithmic search time</a:t>
            </a:r>
          </a:p>
          <a:p>
            <a:pPr lvl="2"/>
            <a:r>
              <a:rPr lang="en-US" sz="1200" dirty="0"/>
              <a:t>Algorithm O(#pixels * log d)</a:t>
            </a:r>
          </a:p>
          <a:p>
            <a:pPr lvl="3"/>
            <a:r>
              <a:rPr lang="en-US" sz="1000" dirty="0"/>
              <a:t>d=</a:t>
            </a:r>
            <a:r>
              <a:rPr lang="en-US" sz="1000" dirty="0" err="1"/>
              <a:t>sqrt</a:t>
            </a:r>
            <a:r>
              <a:rPr lang="en-US" sz="1000" dirty="0"/>
              <a:t>(</a:t>
            </a:r>
            <a:r>
              <a:rPr lang="en-US" sz="1000" dirty="0" err="1"/>
              <a:t>shadow_map_resolution</a:t>
            </a:r>
            <a:r>
              <a:rPr lang="en-US" sz="1000" dirty="0"/>
              <a:t>) </a:t>
            </a:r>
          </a:p>
          <a:p>
            <a:pPr lvl="2"/>
            <a:r>
              <a:rPr lang="en-US" sz="1200" dirty="0"/>
              <a:t>Real-time</a:t>
            </a:r>
          </a:p>
        </p:txBody>
      </p:sp>
      <p:sp>
        <p:nvSpPr>
          <p:cNvPr id="51" name="Cube 50"/>
          <p:cNvSpPr/>
          <p:nvPr/>
        </p:nvSpPr>
        <p:spPr>
          <a:xfrm>
            <a:off x="3810000" y="3657600"/>
            <a:ext cx="362670" cy="3431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75" name="Picture 74"/>
          <p:cNvPicPr>
            <a:picLocks noChangeAspect="1"/>
          </p:cNvPicPr>
          <p:nvPr/>
        </p:nvPicPr>
        <p:blipFill>
          <a:blip r:embed="rId3"/>
          <a:stretch>
            <a:fillRect/>
          </a:stretch>
        </p:blipFill>
        <p:spPr>
          <a:xfrm rot="1200000">
            <a:off x="3165770" y="3480393"/>
            <a:ext cx="279400" cy="254000"/>
          </a:xfrm>
          <a:prstGeom prst="rect">
            <a:avLst/>
          </a:prstGeom>
        </p:spPr>
      </p:pic>
      <p:sp>
        <p:nvSpPr>
          <p:cNvPr id="4" name="Cube 3"/>
          <p:cNvSpPr/>
          <p:nvPr/>
        </p:nvSpPr>
        <p:spPr>
          <a:xfrm>
            <a:off x="3810000" y="3200400"/>
            <a:ext cx="362670" cy="5334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0" name="Cube 59"/>
          <p:cNvSpPr/>
          <p:nvPr/>
        </p:nvSpPr>
        <p:spPr>
          <a:xfrm>
            <a:off x="4089903" y="3467372"/>
            <a:ext cx="329699" cy="533400"/>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5" name="Cube 64"/>
          <p:cNvSpPr/>
          <p:nvPr/>
        </p:nvSpPr>
        <p:spPr>
          <a:xfrm>
            <a:off x="4089903" y="3200400"/>
            <a:ext cx="329699" cy="3429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7" name="Cube 66"/>
          <p:cNvSpPr/>
          <p:nvPr/>
        </p:nvSpPr>
        <p:spPr>
          <a:xfrm>
            <a:off x="4332592" y="3429000"/>
            <a:ext cx="362670" cy="5717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6" name="Cube 65"/>
          <p:cNvSpPr/>
          <p:nvPr/>
        </p:nvSpPr>
        <p:spPr>
          <a:xfrm>
            <a:off x="4332592" y="3200409"/>
            <a:ext cx="362670" cy="3047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9" name="Cube 68"/>
          <p:cNvSpPr/>
          <p:nvPr/>
        </p:nvSpPr>
        <p:spPr>
          <a:xfrm>
            <a:off x="4604979" y="3505200"/>
            <a:ext cx="329699" cy="4955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Cube 67"/>
          <p:cNvSpPr/>
          <p:nvPr/>
        </p:nvSpPr>
        <p:spPr>
          <a:xfrm>
            <a:off x="4612495" y="3200399"/>
            <a:ext cx="329699" cy="377243"/>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2" name="Cube 71"/>
          <p:cNvSpPr/>
          <p:nvPr/>
        </p:nvSpPr>
        <p:spPr>
          <a:xfrm>
            <a:off x="485518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0" name="Cube 69"/>
          <p:cNvSpPr/>
          <p:nvPr/>
        </p:nvSpPr>
        <p:spPr>
          <a:xfrm>
            <a:off x="4862698" y="3200400"/>
            <a:ext cx="362670"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3" name="Cube 72"/>
          <p:cNvSpPr/>
          <p:nvPr/>
        </p:nvSpPr>
        <p:spPr>
          <a:xfrm>
            <a:off x="5135087" y="3810000"/>
            <a:ext cx="329699"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1" name="Cube 70"/>
          <p:cNvSpPr/>
          <p:nvPr/>
        </p:nvSpPr>
        <p:spPr>
          <a:xfrm>
            <a:off x="5135087" y="3200400"/>
            <a:ext cx="329699"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0" name="Cube 79"/>
          <p:cNvSpPr/>
          <p:nvPr/>
        </p:nvSpPr>
        <p:spPr>
          <a:xfrm>
            <a:off x="537872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6" name="Cube 75"/>
          <p:cNvSpPr/>
          <p:nvPr/>
        </p:nvSpPr>
        <p:spPr>
          <a:xfrm>
            <a:off x="5378724" y="3200401"/>
            <a:ext cx="362670" cy="641226"/>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1" name="Cube 80"/>
          <p:cNvSpPr/>
          <p:nvPr/>
        </p:nvSpPr>
        <p:spPr>
          <a:xfrm>
            <a:off x="5658627" y="3657600"/>
            <a:ext cx="329699" cy="3374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9" name="Cube 78"/>
          <p:cNvSpPr/>
          <p:nvPr/>
        </p:nvSpPr>
        <p:spPr>
          <a:xfrm>
            <a:off x="5658627" y="3200409"/>
            <a:ext cx="329699" cy="5333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4" name="Straight Connector 73"/>
          <p:cNvCxnSpPr/>
          <p:nvPr/>
        </p:nvCxnSpPr>
        <p:spPr>
          <a:xfrm flipV="1">
            <a:off x="3429002" y="3629975"/>
            <a:ext cx="910245" cy="212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853123" y="1524000"/>
            <a:ext cx="2106555" cy="2298148"/>
            <a:chOff x="3853120" y="1524000"/>
            <a:chExt cx="2106555" cy="2298148"/>
          </a:xfrm>
        </p:grpSpPr>
        <p:cxnSp>
          <p:nvCxnSpPr>
            <p:cNvPr id="105" name="Straight Connector 104"/>
            <p:cNvCxnSpPr>
              <a:endCxn id="96" idx="4"/>
            </p:cNvCxnSpPr>
            <p:nvPr/>
          </p:nvCxnSpPr>
          <p:spPr>
            <a:xfrm flipH="1" flipV="1">
              <a:off x="5753248" y="3114311"/>
              <a:ext cx="77942" cy="582348"/>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853120" y="1524000"/>
              <a:ext cx="2106555" cy="2298148"/>
              <a:chOff x="3853120" y="1524000"/>
              <a:chExt cx="2106555" cy="2298148"/>
            </a:xfrm>
          </p:grpSpPr>
          <p:grpSp>
            <p:nvGrpSpPr>
              <p:cNvPr id="24" name="Group 23"/>
              <p:cNvGrpSpPr/>
              <p:nvPr/>
            </p:nvGrpSpPr>
            <p:grpSpPr>
              <a:xfrm>
                <a:off x="3853120" y="2704825"/>
                <a:ext cx="429611" cy="410274"/>
                <a:chOff x="1257028" y="2628628"/>
                <a:chExt cx="429611" cy="410274"/>
              </a:xfrm>
            </p:grpSpPr>
            <p:sp>
              <p:nvSpPr>
                <p:cNvPr id="10" name="Oval 9"/>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2" name="Group 81"/>
              <p:cNvGrpSpPr/>
              <p:nvPr/>
            </p:nvGrpSpPr>
            <p:grpSpPr>
              <a:xfrm>
                <a:off x="4430184" y="2704037"/>
                <a:ext cx="429611" cy="410274"/>
                <a:chOff x="1257028" y="2628628"/>
                <a:chExt cx="429611" cy="410274"/>
              </a:xfrm>
            </p:grpSpPr>
            <p:sp>
              <p:nvSpPr>
                <p:cNvPr id="83" name="Oval 8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7" name="Group 86"/>
              <p:cNvGrpSpPr/>
              <p:nvPr/>
            </p:nvGrpSpPr>
            <p:grpSpPr>
              <a:xfrm>
                <a:off x="4191000" y="2099728"/>
                <a:ext cx="429611" cy="410274"/>
                <a:chOff x="1257028" y="2628628"/>
                <a:chExt cx="429611" cy="410274"/>
              </a:xfrm>
            </p:grpSpPr>
            <p:sp>
              <p:nvSpPr>
                <p:cNvPr id="88" name="Oval 8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90" name="Straight Connector 89"/>
              <p:cNvCxnSpPr>
                <a:stCxn id="10" idx="0"/>
                <a:endCxn id="88" idx="4"/>
              </p:cNvCxnSpPr>
              <p:nvPr/>
            </p:nvCxnSpPr>
            <p:spPr>
              <a:xfrm flipV="1">
                <a:off x="407630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4" idx="0"/>
                <a:endCxn id="88" idx="4"/>
              </p:cNvCxnSpPr>
              <p:nvPr/>
            </p:nvCxnSpPr>
            <p:spPr>
              <a:xfrm flipH="1" flipV="1">
                <a:off x="441418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4"/>
              </p:cNvCxnSpPr>
              <p:nvPr/>
            </p:nvCxnSpPr>
            <p:spPr>
              <a:xfrm flipV="1">
                <a:off x="3979205" y="3115099"/>
                <a:ext cx="97099" cy="487891"/>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0" idx="4"/>
              </p:cNvCxnSpPr>
              <p:nvPr/>
            </p:nvCxnSpPr>
            <p:spPr>
              <a:xfrm flipH="1" flipV="1">
                <a:off x="4076304" y="3115099"/>
                <a:ext cx="168986" cy="39138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83" idx="4"/>
              </p:cNvCxnSpPr>
              <p:nvPr/>
            </p:nvCxnSpPr>
            <p:spPr>
              <a:xfrm flipH="1" flipV="1">
                <a:off x="4653368" y="3114311"/>
                <a:ext cx="126774" cy="4226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83" idx="4"/>
              </p:cNvCxnSpPr>
              <p:nvPr/>
            </p:nvCxnSpPr>
            <p:spPr>
              <a:xfrm flipV="1">
                <a:off x="4496995" y="3114311"/>
                <a:ext cx="156373" cy="35914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4953000" y="2704825"/>
                <a:ext cx="429611" cy="410274"/>
                <a:chOff x="1257028" y="2628628"/>
                <a:chExt cx="429611" cy="410274"/>
              </a:xfrm>
            </p:grpSpPr>
            <p:sp>
              <p:nvSpPr>
                <p:cNvPr id="93" name="Oval 9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5" name="Group 94"/>
              <p:cNvGrpSpPr/>
              <p:nvPr/>
            </p:nvGrpSpPr>
            <p:grpSpPr>
              <a:xfrm>
                <a:off x="5530064" y="2704037"/>
                <a:ext cx="429611" cy="410274"/>
                <a:chOff x="1257028" y="2628628"/>
                <a:chExt cx="429611" cy="410274"/>
              </a:xfrm>
            </p:grpSpPr>
            <p:sp>
              <p:nvSpPr>
                <p:cNvPr id="96" name="Oval 95"/>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8" name="Group 97"/>
              <p:cNvGrpSpPr/>
              <p:nvPr/>
            </p:nvGrpSpPr>
            <p:grpSpPr>
              <a:xfrm>
                <a:off x="5290880" y="2099728"/>
                <a:ext cx="429611" cy="410274"/>
                <a:chOff x="1257028" y="2628628"/>
                <a:chExt cx="429611" cy="410274"/>
              </a:xfrm>
            </p:grpSpPr>
            <p:sp>
              <p:nvSpPr>
                <p:cNvPr id="99" name="Oval 98"/>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01" name="Straight Connector 100"/>
              <p:cNvCxnSpPr>
                <a:stCxn id="93" idx="0"/>
                <a:endCxn id="99" idx="4"/>
              </p:cNvCxnSpPr>
              <p:nvPr/>
            </p:nvCxnSpPr>
            <p:spPr>
              <a:xfrm flipV="1">
                <a:off x="517618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7" idx="0"/>
                <a:endCxn id="99" idx="4"/>
              </p:cNvCxnSpPr>
              <p:nvPr/>
            </p:nvCxnSpPr>
            <p:spPr>
              <a:xfrm flipH="1" flipV="1">
                <a:off x="551406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4"/>
              </p:cNvCxnSpPr>
              <p:nvPr/>
            </p:nvCxnSpPr>
            <p:spPr>
              <a:xfrm flipV="1">
                <a:off x="5001769" y="3115099"/>
                <a:ext cx="174415" cy="707049"/>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93" idx="4"/>
              </p:cNvCxnSpPr>
              <p:nvPr/>
            </p:nvCxnSpPr>
            <p:spPr>
              <a:xfrm flipH="1" flipV="1">
                <a:off x="5176184" y="3115099"/>
                <a:ext cx="121358" cy="700192"/>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96" idx="4"/>
              </p:cNvCxnSpPr>
              <p:nvPr/>
            </p:nvCxnSpPr>
            <p:spPr>
              <a:xfrm flipV="1">
                <a:off x="5540809" y="3114311"/>
                <a:ext cx="212439" cy="700980"/>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4734984" y="1524000"/>
                <a:ext cx="429611" cy="410274"/>
                <a:chOff x="1257028" y="2628628"/>
                <a:chExt cx="429611" cy="410274"/>
              </a:xfrm>
            </p:grpSpPr>
            <p:sp>
              <p:nvSpPr>
                <p:cNvPr id="108" name="Oval 10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10" name="Straight Connector 109"/>
              <p:cNvCxnSpPr>
                <a:stCxn id="100" idx="0"/>
                <a:endCxn id="108" idx="4"/>
              </p:cNvCxnSpPr>
              <p:nvPr/>
            </p:nvCxnSpPr>
            <p:spPr>
              <a:xfrm flipH="1" flipV="1">
                <a:off x="4958168" y="1934274"/>
                <a:ext cx="544544"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89" idx="0"/>
                <a:endCxn id="108" idx="4"/>
              </p:cNvCxnSpPr>
              <p:nvPr/>
            </p:nvCxnSpPr>
            <p:spPr>
              <a:xfrm flipV="1">
                <a:off x="4402832" y="1934274"/>
                <a:ext cx="555336"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sp>
        <p:nvSpPr>
          <p:cNvPr id="17" name="Oval 16"/>
          <p:cNvSpPr>
            <a:spLocks noChangeAspect="1"/>
          </p:cNvSpPr>
          <p:nvPr/>
        </p:nvSpPr>
        <p:spPr>
          <a:xfrm>
            <a:off x="3932409" y="3558221"/>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2" name="Oval 111"/>
          <p:cNvSpPr>
            <a:spLocks noChangeAspect="1"/>
          </p:cNvSpPr>
          <p:nvPr/>
        </p:nvSpPr>
        <p:spPr>
          <a:xfrm>
            <a:off x="4197810" y="3460937"/>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3" name="Straight Connector 112"/>
          <p:cNvCxnSpPr/>
          <p:nvPr/>
        </p:nvCxnSpPr>
        <p:spPr>
          <a:xfrm flipV="1">
            <a:off x="4345505" y="3629756"/>
            <a:ext cx="529404" cy="76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4" name="Oval 113"/>
          <p:cNvSpPr>
            <a:spLocks noChangeAspect="1"/>
          </p:cNvSpPr>
          <p:nvPr/>
        </p:nvSpPr>
        <p:spPr>
          <a:xfrm>
            <a:off x="4407942" y="26704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3" name="Oval 62"/>
          <p:cNvSpPr>
            <a:spLocks noChangeAspect="1"/>
          </p:cNvSpPr>
          <p:nvPr/>
        </p:nvSpPr>
        <p:spPr>
          <a:xfrm>
            <a:off x="5265885" y="20627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5" name="Straight Connector 114"/>
          <p:cNvCxnSpPr/>
          <p:nvPr/>
        </p:nvCxnSpPr>
        <p:spPr>
          <a:xfrm>
            <a:off x="4850279" y="3628975"/>
            <a:ext cx="1239371" cy="51"/>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905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763200"/>
            <a:ext cx="6807600" cy="3275400"/>
          </a:xfrm>
        </p:spPr>
        <p:txBody>
          <a:bodyPr/>
          <a:lstStyle/>
          <a:p>
            <a:pPr marL="0" indent="0">
              <a:spcBef>
                <a:spcPts val="0"/>
              </a:spcBef>
              <a:spcAft>
                <a:spcPts val="0"/>
              </a:spcAft>
              <a:buNone/>
            </a:pPr>
            <a:r>
              <a:rPr lang="en-US" sz="1100" b="1" dirty="0" smtClean="0"/>
              <a:t>Transparent solid objects:</a:t>
            </a:r>
          </a:p>
          <a:p>
            <a:pPr marL="492125" lvl="1" indent="-171450">
              <a:spcBef>
                <a:spcPts val="0"/>
              </a:spcBef>
              <a:spcAft>
                <a:spcPts val="0"/>
              </a:spcAft>
              <a:buFont typeface="Wingdings" charset="2"/>
              <a:buChar char="§"/>
            </a:pPr>
            <a:r>
              <a:rPr lang="en-US" sz="1000" b="1" dirty="0" smtClean="0"/>
              <a:t>Shadow Volumes:</a:t>
            </a:r>
          </a:p>
          <a:p>
            <a:pPr marL="630000" lvl="1">
              <a:spcBef>
                <a:spcPts val="0"/>
              </a:spcBef>
              <a:spcAft>
                <a:spcPts val="0"/>
              </a:spcAft>
              <a:buFont typeface="Lucida Grande"/>
              <a:buChar char="­"/>
            </a:pPr>
            <a:r>
              <a:rPr lang="en-US" sz="1000" dirty="0" smtClean="0"/>
              <a:t>Per object transparency [Kim and Turk ‘08]</a:t>
            </a:r>
          </a:p>
          <a:p>
            <a:pPr marL="630000" lvl="1">
              <a:spcBef>
                <a:spcPts val="0"/>
              </a:spcBef>
              <a:spcAft>
                <a:spcPts val="0"/>
              </a:spcAft>
              <a:buFont typeface="Lucida Grande"/>
              <a:buChar char="­"/>
            </a:pPr>
            <a:r>
              <a:rPr lang="en-US" sz="1000" dirty="0" smtClean="0"/>
              <a:t>Per-triangle shadow volumes [</a:t>
            </a:r>
            <a:r>
              <a:rPr lang="en-US" sz="1000" dirty="0" err="1" smtClean="0"/>
              <a:t>Sintorn</a:t>
            </a:r>
            <a:r>
              <a:rPr lang="en-US" sz="1000" dirty="0" smtClean="0"/>
              <a:t> et al. ‘11]</a:t>
            </a:r>
            <a:endParaRPr lang="en-US" sz="900" dirty="0" smtClean="0"/>
          </a:p>
          <a:p>
            <a:pPr marL="492125" lvl="1" indent="-171450">
              <a:spcBef>
                <a:spcPts val="0"/>
              </a:spcBef>
              <a:spcAft>
                <a:spcPts val="0"/>
              </a:spcAft>
            </a:pPr>
            <a:r>
              <a:rPr lang="en-US" sz="1000" b="1" dirty="0" smtClean="0"/>
              <a:t>Shadow Maps</a:t>
            </a:r>
          </a:p>
          <a:p>
            <a:pPr marL="630000" lvl="1">
              <a:spcBef>
                <a:spcPts val="0"/>
              </a:spcBef>
              <a:spcAft>
                <a:spcPts val="0"/>
              </a:spcAft>
              <a:buFont typeface="Lucida Grande"/>
              <a:buChar char="­"/>
            </a:pPr>
            <a:r>
              <a:rPr lang="en-US" sz="1000" dirty="0" smtClean="0"/>
              <a:t>Layered Shadow Maps</a:t>
            </a:r>
            <a:endParaRPr lang="en-US" sz="900" dirty="0"/>
          </a:p>
          <a:p>
            <a:pPr marL="0" indent="0">
              <a:spcBef>
                <a:spcPts val="0"/>
              </a:spcBef>
              <a:spcAft>
                <a:spcPts val="0"/>
              </a:spcAft>
              <a:buNone/>
            </a:pPr>
            <a:r>
              <a:rPr lang="en-US" sz="1100" b="1" dirty="0" smtClean="0"/>
              <a:t>Hair and Smoke:</a:t>
            </a:r>
          </a:p>
          <a:p>
            <a:pPr marL="492125" lvl="1" indent="-171450">
              <a:spcBef>
                <a:spcPts val="0"/>
              </a:spcBef>
              <a:spcAft>
                <a:spcPts val="0"/>
              </a:spcAft>
            </a:pPr>
            <a:r>
              <a:rPr lang="en-US" sz="1000" b="1" dirty="0" smtClean="0"/>
              <a:t>Deep Shadow Maps [</a:t>
            </a:r>
            <a:r>
              <a:rPr lang="en-US" sz="1000" b="1" dirty="0" err="1" smtClean="0"/>
              <a:t>Lokovic</a:t>
            </a:r>
            <a:r>
              <a:rPr lang="en-US" sz="1000" b="1" dirty="0" smtClean="0"/>
              <a:t> and </a:t>
            </a:r>
            <a:r>
              <a:rPr lang="en-US" sz="1000" b="1" dirty="0" err="1" smtClean="0"/>
              <a:t>Veach</a:t>
            </a:r>
            <a:r>
              <a:rPr lang="en-US" sz="1000" b="1" dirty="0" smtClean="0"/>
              <a:t> 2000]</a:t>
            </a:r>
          </a:p>
          <a:p>
            <a:pPr marL="630000" lvl="1">
              <a:spcBef>
                <a:spcPts val="0"/>
              </a:spcBef>
              <a:spcAft>
                <a:spcPts val="0"/>
              </a:spcAft>
              <a:buFont typeface="Lucida Grande"/>
              <a:buChar char="­"/>
            </a:pPr>
            <a:r>
              <a:rPr lang="en-US" sz="1000" dirty="0" smtClean="0"/>
              <a:t>Opacity Shadow Maps [Kim and Neumann ‘01]</a:t>
            </a:r>
          </a:p>
          <a:p>
            <a:pPr marL="630000" lvl="1">
              <a:spcBef>
                <a:spcPts val="0"/>
              </a:spcBef>
              <a:spcAft>
                <a:spcPts val="0"/>
              </a:spcAft>
              <a:buFont typeface="Lucida Grande"/>
              <a:buChar char="­"/>
            </a:pPr>
            <a:r>
              <a:rPr lang="en-US" sz="1000" dirty="0" smtClean="0"/>
              <a:t>Occupancy Maps [</a:t>
            </a:r>
            <a:r>
              <a:rPr lang="en-US" sz="1000" dirty="0" err="1" smtClean="0"/>
              <a:t>Sintorn</a:t>
            </a:r>
            <a:r>
              <a:rPr lang="en-US" sz="1000" dirty="0" smtClean="0"/>
              <a:t> and Assarsson, ‘09]</a:t>
            </a:r>
          </a:p>
          <a:p>
            <a:pPr marL="630000" lvl="1">
              <a:spcBef>
                <a:spcPts val="0"/>
              </a:spcBef>
              <a:spcAft>
                <a:spcPts val="0"/>
              </a:spcAft>
              <a:buFont typeface="Lucida Grande"/>
              <a:buChar char="­"/>
            </a:pPr>
            <a:r>
              <a:rPr lang="en-US" sz="1000" dirty="0" smtClean="0"/>
              <a:t>Slice Maps [Dong ‘04, </a:t>
            </a:r>
            <a:r>
              <a:rPr lang="en-US" sz="1000" dirty="0" err="1" smtClean="0"/>
              <a:t>Eisemann</a:t>
            </a:r>
            <a:r>
              <a:rPr lang="en-US" sz="1000" dirty="0" smtClean="0"/>
              <a:t> ‘06,’08]</a:t>
            </a:r>
          </a:p>
          <a:p>
            <a:pPr marL="630000" lvl="1">
              <a:spcBef>
                <a:spcPts val="0"/>
              </a:spcBef>
              <a:spcAft>
                <a:spcPts val="0"/>
              </a:spcAft>
              <a:buFont typeface="Lucida Grande"/>
              <a:buChar char="­"/>
            </a:pPr>
            <a:r>
              <a:rPr lang="en-US" sz="1000" dirty="0" smtClean="0"/>
              <a:t>Adaptive </a:t>
            </a:r>
            <a:r>
              <a:rPr lang="en-US" sz="1000" dirty="0"/>
              <a:t>Volumetric Shadow </a:t>
            </a:r>
            <a:r>
              <a:rPr lang="en-US" sz="1000" dirty="0" smtClean="0"/>
              <a:t>Maps [</a:t>
            </a:r>
            <a:r>
              <a:rPr lang="en-US" sz="1000" dirty="0" err="1" smtClean="0"/>
              <a:t>Salvi</a:t>
            </a:r>
            <a:r>
              <a:rPr lang="en-US" sz="1000" dirty="0" smtClean="0"/>
              <a:t> </a:t>
            </a:r>
            <a:r>
              <a:rPr lang="fr-FR" sz="1000" dirty="0" smtClean="0"/>
              <a:t>’</a:t>
            </a:r>
            <a:r>
              <a:rPr lang="en-US" sz="1000" dirty="0" smtClean="0"/>
              <a:t>10]</a:t>
            </a:r>
          </a:p>
          <a:p>
            <a:pPr marL="630000" lvl="1">
              <a:spcBef>
                <a:spcPts val="0"/>
              </a:spcBef>
              <a:spcAft>
                <a:spcPts val="0"/>
              </a:spcAft>
              <a:buFont typeface="Lucida Grande"/>
              <a:buChar char="­"/>
            </a:pPr>
            <a:r>
              <a:rPr lang="en-US" sz="1000" dirty="0"/>
              <a:t>F</a:t>
            </a:r>
            <a:r>
              <a:rPr lang="en-US" sz="1000" dirty="0" smtClean="0"/>
              <a:t>ourier Opacity Shadow Maps [Jansen and </a:t>
            </a:r>
            <a:r>
              <a:rPr lang="en-US" sz="1000" dirty="0" err="1" smtClean="0"/>
              <a:t>Bavoil</a:t>
            </a:r>
            <a:r>
              <a:rPr lang="en-US" sz="1000" dirty="0" smtClean="0"/>
              <a:t> ‘10]</a:t>
            </a:r>
          </a:p>
          <a:p>
            <a:pPr marL="0" indent="0">
              <a:spcBef>
                <a:spcPts val="0"/>
              </a:spcBef>
              <a:spcAft>
                <a:spcPts val="0"/>
              </a:spcAft>
              <a:buNone/>
            </a:pPr>
            <a:endParaRPr lang="en-US" sz="1000" b="1" dirty="0" smtClean="0"/>
          </a:p>
          <a:p>
            <a:pPr marL="0" indent="0">
              <a:spcBef>
                <a:spcPts val="0"/>
              </a:spcBef>
              <a:spcAft>
                <a:spcPts val="0"/>
              </a:spcAft>
              <a:buNone/>
            </a:pPr>
            <a:r>
              <a:rPr lang="en-US" sz="1100" b="1" dirty="0" smtClean="0"/>
              <a:t>Shadows in Participating Media:</a:t>
            </a:r>
          </a:p>
          <a:p>
            <a:pPr marL="492125" lvl="1" indent="-171450">
              <a:spcBef>
                <a:spcPts val="0"/>
              </a:spcBef>
              <a:spcAft>
                <a:spcPts val="0"/>
              </a:spcAft>
              <a:buClr>
                <a:srgbClr val="D84820"/>
              </a:buClr>
              <a:buFont typeface="Wingdings" charset="2"/>
              <a:buChar char="§"/>
            </a:pPr>
            <a:r>
              <a:rPr lang="en-US" sz="1000" dirty="0">
                <a:solidFill>
                  <a:srgbClr val="787972"/>
                </a:solidFill>
              </a:rPr>
              <a:t>R</a:t>
            </a:r>
            <a:r>
              <a:rPr lang="en-US" sz="1000" dirty="0" smtClean="0"/>
              <a:t>eal</a:t>
            </a:r>
            <a:r>
              <a:rPr lang="en-US" sz="1000" dirty="0"/>
              <a:t>-Time </a:t>
            </a:r>
            <a:r>
              <a:rPr lang="en-US" sz="1000" b="1" dirty="0"/>
              <a:t>Single</a:t>
            </a:r>
            <a:r>
              <a:rPr lang="en-US" sz="1000" dirty="0"/>
              <a:t> Scattering in Homogeneous Participating Media</a:t>
            </a:r>
          </a:p>
          <a:p>
            <a:pPr marL="630000" lvl="1">
              <a:spcBef>
                <a:spcPts val="0"/>
              </a:spcBef>
              <a:spcAft>
                <a:spcPts val="0"/>
              </a:spcAft>
              <a:buClr>
                <a:srgbClr val="D84820"/>
              </a:buClr>
              <a:buFont typeface="Lucida Grande"/>
              <a:buChar char="­"/>
            </a:pPr>
            <a:r>
              <a:rPr lang="en-US" sz="1000" dirty="0" smtClean="0"/>
              <a:t>Ray-Marching based approaches</a:t>
            </a:r>
          </a:p>
          <a:p>
            <a:pPr marL="630000" lvl="1">
              <a:spcBef>
                <a:spcPts val="0"/>
              </a:spcBef>
              <a:spcAft>
                <a:spcPts val="0"/>
              </a:spcAft>
              <a:buClr>
                <a:srgbClr val="D84820"/>
              </a:buClr>
              <a:buFont typeface="Lucida Grande"/>
              <a:buChar char="­"/>
            </a:pPr>
            <a:r>
              <a:rPr lang="en-US" sz="1000" dirty="0" smtClean="0"/>
              <a:t>Shadow</a:t>
            </a:r>
            <a:r>
              <a:rPr lang="en-US" sz="1000" dirty="0"/>
              <a:t>-Volume based </a:t>
            </a:r>
            <a:r>
              <a:rPr lang="en-US" sz="1000" dirty="0" smtClean="0"/>
              <a:t>approaches</a:t>
            </a:r>
          </a:p>
          <a:p>
            <a:pPr marL="492125" lvl="1" indent="-171450">
              <a:spcBef>
                <a:spcPts val="0"/>
              </a:spcBef>
              <a:spcAft>
                <a:spcPts val="0"/>
              </a:spcAft>
              <a:buClr>
                <a:srgbClr val="D84820"/>
              </a:buClr>
              <a:buFont typeface="Wingdings" charset="2"/>
              <a:buChar char="§"/>
            </a:pPr>
            <a:r>
              <a:rPr lang="en-US" sz="1000" dirty="0" smtClean="0">
                <a:solidFill>
                  <a:srgbClr val="787972"/>
                </a:solidFill>
              </a:rPr>
              <a:t>R</a:t>
            </a:r>
            <a:r>
              <a:rPr lang="en-US" sz="1000" dirty="0" smtClean="0"/>
              <a:t>eal-</a:t>
            </a:r>
            <a:r>
              <a:rPr lang="en-US" sz="1000" dirty="0"/>
              <a:t>Time </a:t>
            </a:r>
            <a:r>
              <a:rPr lang="en-US" sz="1000" b="1" dirty="0"/>
              <a:t>Multiple</a:t>
            </a:r>
            <a:r>
              <a:rPr lang="en-US" sz="1000" dirty="0"/>
              <a:t> </a:t>
            </a:r>
            <a:r>
              <a:rPr lang="en-US" sz="1000" dirty="0" smtClean="0"/>
              <a:t>Scattering in Homogeneous Participating Media</a:t>
            </a:r>
          </a:p>
        </p:txBody>
      </p:sp>
      <p:sp>
        <p:nvSpPr>
          <p:cNvPr id="3" name="Title 2"/>
          <p:cNvSpPr>
            <a:spLocks noGrp="1"/>
          </p:cNvSpPr>
          <p:nvPr>
            <p:ph type="title"/>
          </p:nvPr>
        </p:nvSpPr>
        <p:spPr/>
        <p:txBody>
          <a:bodyPr/>
          <a:lstStyle/>
          <a:p>
            <a:r>
              <a:rPr lang="en-US" dirty="0" smtClean="0"/>
              <a:t>Transparent Media</a:t>
            </a:r>
            <a:endParaRPr lang="en-US" dirty="0"/>
          </a:p>
        </p:txBody>
      </p:sp>
      <p:pic>
        <p:nvPicPr>
          <p:cNvPr id="5" name="Picture 4"/>
          <p:cNvPicPr>
            <a:picLocks noChangeAspect="1"/>
          </p:cNvPicPr>
          <p:nvPr/>
        </p:nvPicPr>
        <p:blipFill>
          <a:blip r:embed="rId3"/>
          <a:stretch>
            <a:fillRect/>
          </a:stretch>
        </p:blipFill>
        <p:spPr>
          <a:xfrm>
            <a:off x="5486400" y="2203803"/>
            <a:ext cx="1143000" cy="920397"/>
          </a:xfrm>
          <a:prstGeom prst="rect">
            <a:avLst/>
          </a:prstGeom>
        </p:spPr>
      </p:pic>
      <p:pic>
        <p:nvPicPr>
          <p:cNvPr id="6" name="Picture 5"/>
          <p:cNvPicPr>
            <a:picLocks noChangeAspect="1"/>
          </p:cNvPicPr>
          <p:nvPr/>
        </p:nvPicPr>
        <p:blipFill rotWithShape="1">
          <a:blip r:embed="rId4"/>
          <a:srcRect l="17288" r="32802" b="25191"/>
          <a:stretch/>
        </p:blipFill>
        <p:spPr>
          <a:xfrm>
            <a:off x="4343400" y="1600200"/>
            <a:ext cx="1148400" cy="1281600"/>
          </a:xfrm>
          <a:prstGeom prst="rect">
            <a:avLst/>
          </a:prstGeom>
        </p:spPr>
      </p:pic>
      <p:pic>
        <p:nvPicPr>
          <p:cNvPr id="4" name="Picture 3"/>
          <p:cNvPicPr>
            <a:picLocks noChangeAspect="1"/>
          </p:cNvPicPr>
          <p:nvPr/>
        </p:nvPicPr>
        <p:blipFill>
          <a:blip r:embed="rId5"/>
          <a:stretch>
            <a:fillRect/>
          </a:stretch>
        </p:blipFill>
        <p:spPr>
          <a:xfrm>
            <a:off x="4038600" y="609600"/>
            <a:ext cx="1066800" cy="1066800"/>
          </a:xfrm>
          <a:prstGeom prst="rect">
            <a:avLst/>
          </a:prstGeom>
        </p:spPr>
      </p:pic>
      <p:sp>
        <p:nvSpPr>
          <p:cNvPr id="7" name="Rectangle 6"/>
          <p:cNvSpPr/>
          <p:nvPr/>
        </p:nvSpPr>
        <p:spPr>
          <a:xfrm>
            <a:off x="762000" y="457200"/>
            <a:ext cx="6324600" cy="3505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35"/>
          <p:cNvGrpSpPr/>
          <p:nvPr/>
        </p:nvGrpSpPr>
        <p:grpSpPr>
          <a:xfrm>
            <a:off x="914400" y="1143000"/>
            <a:ext cx="1981200" cy="2088569"/>
            <a:chOff x="1385653" y="2504846"/>
            <a:chExt cx="2731807" cy="2850560"/>
          </a:xfrm>
        </p:grpSpPr>
        <p:sp>
          <p:nvSpPr>
            <p:cNvPr id="25" name="Trapezoid 24"/>
            <p:cNvSpPr/>
            <p:nvPr/>
          </p:nvSpPr>
          <p:spPr>
            <a:xfrm rot="18879477">
              <a:off x="1451803" y="2897153"/>
              <a:ext cx="2585489" cy="2331017"/>
            </a:xfrm>
            <a:prstGeom prst="trapezoid">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apezoid 25"/>
            <p:cNvSpPr/>
            <p:nvPr/>
          </p:nvSpPr>
          <p:spPr>
            <a:xfrm rot="18879477">
              <a:off x="2816920" y="2694498"/>
              <a:ext cx="270521" cy="2329439"/>
            </a:xfrm>
            <a:prstGeom prst="trapezoid">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un 26"/>
            <p:cNvSpPr/>
            <p:nvPr/>
          </p:nvSpPr>
          <p:spPr>
            <a:xfrm>
              <a:off x="1385653" y="2647386"/>
              <a:ext cx="497107" cy="430767"/>
            </a:xfrm>
            <a:prstGeom prst="sun">
              <a:avLst/>
            </a:prstGeom>
            <a:solidFill>
              <a:srgbClr val="FFFF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HeadOHair.png"/>
            <p:cNvPicPr>
              <a:picLocks noChangeAspect="1"/>
            </p:cNvPicPr>
            <p:nvPr/>
          </p:nvPicPr>
          <p:blipFill>
            <a:blip r:embed="rId6">
              <a:lum bright="58000" contrast="-75000"/>
            </a:blip>
            <a:stretch>
              <a:fillRect/>
            </a:stretch>
          </p:blipFill>
          <p:spPr>
            <a:xfrm>
              <a:off x="2057394" y="3276592"/>
              <a:ext cx="1530048" cy="2057395"/>
            </a:xfrm>
            <a:prstGeom prst="rect">
              <a:avLst/>
            </a:prstGeom>
            <a:blipFill rotWithShape="1">
              <a:blip r:embed="rId6">
                <a:alphaModFix amt="10000"/>
                <a:lum bright="58000" contrast="-75000"/>
              </a:blip>
              <a:stretch>
                <a:fillRect/>
              </a:stretch>
            </a:blipFill>
          </p:spPr>
        </p:pic>
        <p:sp>
          <p:nvSpPr>
            <p:cNvPr id="29" name="Freeform 28"/>
            <p:cNvSpPr/>
            <p:nvPr/>
          </p:nvSpPr>
          <p:spPr>
            <a:xfrm>
              <a:off x="2058452" y="3321043"/>
              <a:ext cx="786339" cy="1727195"/>
            </a:xfrm>
            <a:custGeom>
              <a:avLst/>
              <a:gdLst>
                <a:gd name="connsiteX0" fmla="*/ 786342 w 786342"/>
                <a:gd name="connsiteY0" fmla="*/ 0 h 1727200"/>
                <a:gd name="connsiteX1" fmla="*/ 487892 w 786342"/>
                <a:gd name="connsiteY1" fmla="*/ 31750 h 1727200"/>
                <a:gd name="connsiteX2" fmla="*/ 240242 w 786342"/>
                <a:gd name="connsiteY2" fmla="*/ 133350 h 1727200"/>
                <a:gd name="connsiteX3" fmla="*/ 62442 w 786342"/>
                <a:gd name="connsiteY3" fmla="*/ 330200 h 1727200"/>
                <a:gd name="connsiteX4" fmla="*/ 5292 w 786342"/>
                <a:gd name="connsiteY4" fmla="*/ 793750 h 1727200"/>
                <a:gd name="connsiteX5" fmla="*/ 30692 w 786342"/>
                <a:gd name="connsiteY5" fmla="*/ 1352550 h 1727200"/>
                <a:gd name="connsiteX6" fmla="*/ 183092 w 786342"/>
                <a:gd name="connsiteY6"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342" h="1727200">
                  <a:moveTo>
                    <a:pt x="786342" y="0"/>
                  </a:moveTo>
                  <a:cubicBezTo>
                    <a:pt x="682625" y="4762"/>
                    <a:pt x="578909" y="9525"/>
                    <a:pt x="487892" y="31750"/>
                  </a:cubicBezTo>
                  <a:cubicBezTo>
                    <a:pt x="396875" y="53975"/>
                    <a:pt x="311150" y="83608"/>
                    <a:pt x="240242" y="133350"/>
                  </a:cubicBezTo>
                  <a:cubicBezTo>
                    <a:pt x="169334" y="183092"/>
                    <a:pt x="101600" y="220133"/>
                    <a:pt x="62442" y="330200"/>
                  </a:cubicBezTo>
                  <a:cubicBezTo>
                    <a:pt x="23284" y="440267"/>
                    <a:pt x="10584" y="623358"/>
                    <a:pt x="5292" y="793750"/>
                  </a:cubicBezTo>
                  <a:cubicBezTo>
                    <a:pt x="0" y="964142"/>
                    <a:pt x="1059" y="1196975"/>
                    <a:pt x="30692" y="1352550"/>
                  </a:cubicBezTo>
                  <a:cubicBezTo>
                    <a:pt x="60325" y="1508125"/>
                    <a:pt x="121708" y="1617662"/>
                    <a:pt x="183092" y="1727200"/>
                  </a:cubicBezTo>
                </a:path>
              </a:pathLst>
            </a:custGeom>
            <a:ln>
              <a:solidFill>
                <a:schemeClr val="accent6">
                  <a:lumMod val="50000"/>
                </a:schemeClr>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2158994" y="3365493"/>
              <a:ext cx="793748" cy="1409697"/>
            </a:xfrm>
            <a:custGeom>
              <a:avLst/>
              <a:gdLst>
                <a:gd name="connsiteX0" fmla="*/ 793750 w 793750"/>
                <a:gd name="connsiteY0" fmla="*/ 0 h 1409700"/>
                <a:gd name="connsiteX1" fmla="*/ 400050 w 793750"/>
                <a:gd name="connsiteY1" fmla="*/ 76200 h 1409700"/>
                <a:gd name="connsiteX2" fmla="*/ 139700 w 793750"/>
                <a:gd name="connsiteY2" fmla="*/ 222250 h 1409700"/>
                <a:gd name="connsiteX3" fmla="*/ 25400 w 793750"/>
                <a:gd name="connsiteY3" fmla="*/ 495300 h 1409700"/>
                <a:gd name="connsiteX4" fmla="*/ 6350 w 793750"/>
                <a:gd name="connsiteY4" fmla="*/ 1098550 h 1409700"/>
                <a:gd name="connsiteX5" fmla="*/ 63500 w 793750"/>
                <a:gd name="connsiteY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750" h="1409700">
                  <a:moveTo>
                    <a:pt x="793750" y="0"/>
                  </a:moveTo>
                  <a:cubicBezTo>
                    <a:pt x="651404" y="19579"/>
                    <a:pt x="509058" y="39158"/>
                    <a:pt x="400050" y="76200"/>
                  </a:cubicBezTo>
                  <a:cubicBezTo>
                    <a:pt x="291042" y="113242"/>
                    <a:pt x="202142" y="152400"/>
                    <a:pt x="139700" y="222250"/>
                  </a:cubicBezTo>
                  <a:cubicBezTo>
                    <a:pt x="77258" y="292100"/>
                    <a:pt x="47625" y="349250"/>
                    <a:pt x="25400" y="495300"/>
                  </a:cubicBezTo>
                  <a:cubicBezTo>
                    <a:pt x="3175" y="641350"/>
                    <a:pt x="0" y="946150"/>
                    <a:pt x="6350" y="1098550"/>
                  </a:cubicBezTo>
                  <a:cubicBezTo>
                    <a:pt x="12700" y="1250950"/>
                    <a:pt x="38100" y="1330325"/>
                    <a:pt x="63500" y="1409700"/>
                  </a:cubicBezTo>
                </a:path>
              </a:pathLst>
            </a:custGeom>
            <a:ln>
              <a:solidFill>
                <a:schemeClr val="accent6">
                  <a:lumMod val="50000"/>
                </a:schemeClr>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2339967" y="3422643"/>
              <a:ext cx="739773" cy="1587497"/>
            </a:xfrm>
            <a:custGeom>
              <a:avLst/>
              <a:gdLst>
                <a:gd name="connsiteX0" fmla="*/ 739775 w 739775"/>
                <a:gd name="connsiteY0" fmla="*/ 0 h 1587500"/>
                <a:gd name="connsiteX1" fmla="*/ 428625 w 739775"/>
                <a:gd name="connsiteY1" fmla="*/ 63500 h 1587500"/>
                <a:gd name="connsiteX2" fmla="*/ 142875 w 739775"/>
                <a:gd name="connsiteY2" fmla="*/ 222250 h 1587500"/>
                <a:gd name="connsiteX3" fmla="*/ 47625 w 739775"/>
                <a:gd name="connsiteY3" fmla="*/ 450850 h 1587500"/>
                <a:gd name="connsiteX4" fmla="*/ 22225 w 739775"/>
                <a:gd name="connsiteY4" fmla="*/ 838200 h 1587500"/>
                <a:gd name="connsiteX5" fmla="*/ 180975 w 739775"/>
                <a:gd name="connsiteY5" fmla="*/ 1587500 h 158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775" h="1587500">
                  <a:moveTo>
                    <a:pt x="739775" y="0"/>
                  </a:moveTo>
                  <a:cubicBezTo>
                    <a:pt x="633941" y="13229"/>
                    <a:pt x="528108" y="26458"/>
                    <a:pt x="428625" y="63500"/>
                  </a:cubicBezTo>
                  <a:cubicBezTo>
                    <a:pt x="329142" y="100542"/>
                    <a:pt x="206375" y="157692"/>
                    <a:pt x="142875" y="222250"/>
                  </a:cubicBezTo>
                  <a:cubicBezTo>
                    <a:pt x="79375" y="286808"/>
                    <a:pt x="67733" y="348192"/>
                    <a:pt x="47625" y="450850"/>
                  </a:cubicBezTo>
                  <a:cubicBezTo>
                    <a:pt x="27517" y="553508"/>
                    <a:pt x="0" y="648758"/>
                    <a:pt x="22225" y="838200"/>
                  </a:cubicBezTo>
                  <a:cubicBezTo>
                    <a:pt x="44450" y="1027642"/>
                    <a:pt x="112712" y="1307571"/>
                    <a:pt x="180975" y="1587500"/>
                  </a:cubicBezTo>
                </a:path>
              </a:pathLst>
            </a:custGeom>
            <a:ln>
              <a:solidFill>
                <a:schemeClr val="accent6">
                  <a:lumMod val="50000"/>
                </a:schemeClr>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2727316" y="3487200"/>
              <a:ext cx="568323" cy="1376889"/>
            </a:xfrm>
            <a:custGeom>
              <a:avLst/>
              <a:gdLst>
                <a:gd name="connsiteX0" fmla="*/ 568325 w 568325"/>
                <a:gd name="connsiteY0" fmla="*/ 75142 h 1376892"/>
                <a:gd name="connsiteX1" fmla="*/ 403225 w 568325"/>
                <a:gd name="connsiteY1" fmla="*/ 5292 h 1376892"/>
                <a:gd name="connsiteX2" fmla="*/ 269875 w 568325"/>
                <a:gd name="connsiteY2" fmla="*/ 43392 h 1376892"/>
                <a:gd name="connsiteX3" fmla="*/ 85725 w 568325"/>
                <a:gd name="connsiteY3" fmla="*/ 202142 h 1376892"/>
                <a:gd name="connsiteX4" fmla="*/ 34925 w 568325"/>
                <a:gd name="connsiteY4" fmla="*/ 367242 h 1376892"/>
                <a:gd name="connsiteX5" fmla="*/ 22225 w 568325"/>
                <a:gd name="connsiteY5" fmla="*/ 532342 h 1376892"/>
                <a:gd name="connsiteX6" fmla="*/ 28575 w 568325"/>
                <a:gd name="connsiteY6" fmla="*/ 906992 h 1376892"/>
                <a:gd name="connsiteX7" fmla="*/ 193675 w 568325"/>
                <a:gd name="connsiteY7" fmla="*/ 1376892 h 137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325" h="1376892">
                  <a:moveTo>
                    <a:pt x="568325" y="75142"/>
                  </a:moveTo>
                  <a:cubicBezTo>
                    <a:pt x="510646" y="42863"/>
                    <a:pt x="452967" y="10584"/>
                    <a:pt x="403225" y="5292"/>
                  </a:cubicBezTo>
                  <a:cubicBezTo>
                    <a:pt x="353483" y="0"/>
                    <a:pt x="322792" y="10584"/>
                    <a:pt x="269875" y="43392"/>
                  </a:cubicBezTo>
                  <a:cubicBezTo>
                    <a:pt x="216958" y="76200"/>
                    <a:pt x="124883" y="148167"/>
                    <a:pt x="85725" y="202142"/>
                  </a:cubicBezTo>
                  <a:cubicBezTo>
                    <a:pt x="46567" y="256117"/>
                    <a:pt x="45508" y="312209"/>
                    <a:pt x="34925" y="367242"/>
                  </a:cubicBezTo>
                  <a:cubicBezTo>
                    <a:pt x="24342" y="422275"/>
                    <a:pt x="23283" y="442384"/>
                    <a:pt x="22225" y="532342"/>
                  </a:cubicBezTo>
                  <a:cubicBezTo>
                    <a:pt x="21167" y="622300"/>
                    <a:pt x="0" y="766234"/>
                    <a:pt x="28575" y="906992"/>
                  </a:cubicBezTo>
                  <a:cubicBezTo>
                    <a:pt x="57150" y="1047750"/>
                    <a:pt x="125412" y="1212321"/>
                    <a:pt x="193675" y="1376892"/>
                  </a:cubicBezTo>
                </a:path>
              </a:pathLst>
            </a:custGeom>
            <a:ln>
              <a:solidFill>
                <a:schemeClr val="accent6">
                  <a:lumMod val="50000"/>
                </a:schemeClr>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rapezoid 32"/>
            <p:cNvSpPr/>
            <p:nvPr/>
          </p:nvSpPr>
          <p:spPr>
            <a:xfrm rot="18879477">
              <a:off x="2817480" y="2694499"/>
              <a:ext cx="270522" cy="2329439"/>
            </a:xfrm>
            <a:prstGeom prst="trapezoid">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2"/>
            <p:cNvGrpSpPr/>
            <p:nvPr/>
          </p:nvGrpSpPr>
          <p:grpSpPr>
            <a:xfrm>
              <a:off x="2441568" y="3321045"/>
              <a:ext cx="403223" cy="432358"/>
              <a:chOff x="2441575" y="3321050"/>
              <a:chExt cx="403225" cy="432359"/>
            </a:xfrm>
          </p:grpSpPr>
          <p:sp>
            <p:nvSpPr>
              <p:cNvPr id="50" name="Multiply 49"/>
              <p:cNvSpPr/>
              <p:nvPr/>
            </p:nvSpPr>
            <p:spPr>
              <a:xfrm>
                <a:off x="2749550" y="3657600"/>
                <a:ext cx="95250" cy="95809"/>
              </a:xfrm>
              <a:prstGeom prst="mathMultiply">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Multiply 50"/>
              <p:cNvSpPr/>
              <p:nvPr/>
            </p:nvSpPr>
            <p:spPr>
              <a:xfrm>
                <a:off x="2632075" y="3487208"/>
                <a:ext cx="95250" cy="95809"/>
              </a:xfrm>
              <a:prstGeom prst="mathMultiply">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Multiply 51"/>
              <p:cNvSpPr/>
              <p:nvPr/>
            </p:nvSpPr>
            <p:spPr>
              <a:xfrm>
                <a:off x="2536825" y="3391399"/>
                <a:ext cx="95250" cy="95809"/>
              </a:xfrm>
              <a:prstGeom prst="mathMultiply">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Multiply 52"/>
              <p:cNvSpPr/>
              <p:nvPr/>
            </p:nvSpPr>
            <p:spPr>
              <a:xfrm>
                <a:off x="2441575" y="3321050"/>
                <a:ext cx="95250" cy="95809"/>
              </a:xfrm>
              <a:prstGeom prst="mathMultiply">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44"/>
            <p:cNvGrpSpPr/>
            <p:nvPr/>
          </p:nvGrpSpPr>
          <p:grpSpPr>
            <a:xfrm>
              <a:off x="1511850" y="2504846"/>
              <a:ext cx="796272" cy="1436644"/>
              <a:chOff x="1511855" y="2504850"/>
              <a:chExt cx="796274" cy="1436646"/>
            </a:xfrm>
          </p:grpSpPr>
          <p:sp>
            <p:nvSpPr>
              <p:cNvPr id="41" name="Rectangle 40"/>
              <p:cNvSpPr/>
              <p:nvPr/>
            </p:nvSpPr>
            <p:spPr>
              <a:xfrm rot="18885324">
                <a:off x="1182144" y="3194569"/>
                <a:ext cx="1436646" cy="57208"/>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3"/>
              <p:cNvGrpSpPr/>
              <p:nvPr/>
            </p:nvGrpSpPr>
            <p:grpSpPr>
              <a:xfrm>
                <a:off x="1511855" y="2812508"/>
                <a:ext cx="796274" cy="799105"/>
                <a:chOff x="1511855" y="2812508"/>
                <a:chExt cx="796274" cy="799105"/>
              </a:xfrm>
            </p:grpSpPr>
            <p:cxnSp>
              <p:nvCxnSpPr>
                <p:cNvPr id="43" name="Straight Connector 42"/>
                <p:cNvCxnSpPr>
                  <a:stCxn id="41" idx="0"/>
                  <a:endCxn id="41" idx="2"/>
                </p:cNvCxnSpPr>
                <p:nvPr/>
              </p:nvCxnSpPr>
              <p:spPr>
                <a:xfrm rot="10800000" flipH="1" flipV="1">
                  <a:off x="1880155" y="3203033"/>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flipH="1" flipV="1">
                  <a:off x="2138688" y="2944360"/>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0800000" flipH="1" flipV="1">
                  <a:off x="1631950" y="3446928"/>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H="1" flipV="1">
                  <a:off x="1511855" y="3571333"/>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0800000" flipH="1" flipV="1">
                  <a:off x="1756330" y="3326858"/>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flipV="1">
                  <a:off x="2026205" y="3056983"/>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H="1" flipV="1">
                  <a:off x="2267505" y="2812508"/>
                  <a:ext cx="40624" cy="402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6" name="Group 49"/>
            <p:cNvGrpSpPr/>
            <p:nvPr/>
          </p:nvGrpSpPr>
          <p:grpSpPr>
            <a:xfrm>
              <a:off x="2113417" y="2983036"/>
              <a:ext cx="144144" cy="243807"/>
              <a:chOff x="2113417" y="2983036"/>
              <a:chExt cx="144144" cy="243808"/>
            </a:xfrm>
          </p:grpSpPr>
          <p:sp>
            <p:nvSpPr>
              <p:cNvPr id="37" name="Rectangle 36"/>
              <p:cNvSpPr/>
              <p:nvPr/>
            </p:nvSpPr>
            <p:spPr>
              <a:xfrm rot="18839161">
                <a:off x="2063585" y="3032868"/>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rot="18839161">
                <a:off x="2095335" y="3064618"/>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18839161">
                <a:off x="2127085" y="3099543"/>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rot="18839161">
                <a:off x="2162010" y="3131293"/>
                <a:ext cx="145383" cy="45719"/>
              </a:xfrm>
              <a:prstGeom prst="rect">
                <a:avLst/>
              </a:prstGeom>
              <a:gradFill>
                <a:gsLst>
                  <a:gs pos="0">
                    <a:schemeClr val="tx1">
                      <a:lumMod val="50000"/>
                      <a:lumOff val="50000"/>
                    </a:schemeClr>
                  </a:gs>
                  <a:gs pos="100000">
                    <a:schemeClr val="bg1"/>
                  </a:gs>
                </a:gsLst>
              </a:gra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5" name="Group 29"/>
          <p:cNvGrpSpPr/>
          <p:nvPr/>
        </p:nvGrpSpPr>
        <p:grpSpPr>
          <a:xfrm>
            <a:off x="2971800" y="1219200"/>
            <a:ext cx="2437263" cy="2298700"/>
            <a:chOff x="378081" y="2552291"/>
            <a:chExt cx="4146278" cy="3670300"/>
          </a:xfrm>
        </p:grpSpPr>
        <p:sp>
          <p:nvSpPr>
            <p:cNvPr id="56" name="Rectangle 55"/>
            <p:cNvSpPr/>
            <p:nvPr/>
          </p:nvSpPr>
          <p:spPr>
            <a:xfrm>
              <a:off x="457201" y="2552291"/>
              <a:ext cx="4067158" cy="3670300"/>
            </a:xfrm>
            <a:prstGeom prst="rect">
              <a:avLst/>
            </a:prstGeom>
            <a:solidFill>
              <a:schemeClr val="bg1"/>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Arrow Connector 56"/>
            <p:cNvCxnSpPr/>
            <p:nvPr/>
          </p:nvCxnSpPr>
          <p:spPr>
            <a:xfrm rot="5400000" flipH="1" flipV="1">
              <a:off x="-762785" y="4368066"/>
              <a:ext cx="3101324" cy="11645"/>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782057" y="5924551"/>
              <a:ext cx="3427993" cy="2"/>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682053" y="5924553"/>
              <a:ext cx="527997" cy="246221"/>
            </a:xfrm>
            <a:prstGeom prst="rect">
              <a:avLst/>
            </a:prstGeom>
            <a:noFill/>
          </p:spPr>
          <p:txBody>
            <a:bodyPr wrap="none" rtlCol="0">
              <a:spAutoFit/>
            </a:bodyPr>
            <a:lstStyle/>
            <a:p>
              <a:r>
                <a:rPr lang="en-US" sz="1000" b="1" i="1" dirty="0" smtClean="0"/>
                <a:t>depth</a:t>
              </a:r>
              <a:endParaRPr lang="en-US" sz="1000" b="1" i="1" dirty="0"/>
            </a:p>
          </p:txBody>
        </p:sp>
        <p:sp>
          <p:nvSpPr>
            <p:cNvPr id="60" name="TextBox 59"/>
            <p:cNvSpPr txBox="1"/>
            <p:nvPr/>
          </p:nvSpPr>
          <p:spPr>
            <a:xfrm rot="16200000">
              <a:off x="171852" y="3333626"/>
              <a:ext cx="658679" cy="246222"/>
            </a:xfrm>
            <a:prstGeom prst="rect">
              <a:avLst/>
            </a:prstGeom>
            <a:noFill/>
          </p:spPr>
          <p:txBody>
            <a:bodyPr wrap="none" rtlCol="0">
              <a:spAutoFit/>
            </a:bodyPr>
            <a:lstStyle/>
            <a:p>
              <a:r>
                <a:rPr lang="en-US" sz="1000" b="1" i="1" dirty="0" smtClean="0"/>
                <a:t>visibility</a:t>
              </a:r>
              <a:endParaRPr lang="en-US" sz="1000" b="1" i="1" dirty="0"/>
            </a:p>
          </p:txBody>
        </p:sp>
        <p:grpSp>
          <p:nvGrpSpPr>
            <p:cNvPr id="61" name="Group 79"/>
            <p:cNvGrpSpPr/>
            <p:nvPr/>
          </p:nvGrpSpPr>
          <p:grpSpPr>
            <a:xfrm>
              <a:off x="780169" y="5875270"/>
              <a:ext cx="2888840" cy="107031"/>
              <a:chOff x="792869" y="5871036"/>
              <a:chExt cx="2888840" cy="107031"/>
            </a:xfrm>
          </p:grpSpPr>
          <p:sp>
            <p:nvSpPr>
              <p:cNvPr id="63" name="Multiply 62"/>
              <p:cNvSpPr/>
              <p:nvPr/>
            </p:nvSpPr>
            <p:spPr>
              <a:xfrm>
                <a:off x="792869"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Multiply 63"/>
              <p:cNvSpPr/>
              <p:nvPr/>
            </p:nvSpPr>
            <p:spPr>
              <a:xfrm>
                <a:off x="85809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Multiply 64"/>
              <p:cNvSpPr/>
              <p:nvPr/>
            </p:nvSpPr>
            <p:spPr>
              <a:xfrm>
                <a:off x="97105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Multiply 65"/>
              <p:cNvSpPr/>
              <p:nvPr/>
            </p:nvSpPr>
            <p:spPr>
              <a:xfrm>
                <a:off x="117949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Multiply 66"/>
              <p:cNvSpPr/>
              <p:nvPr/>
            </p:nvSpPr>
            <p:spPr>
              <a:xfrm>
                <a:off x="1657924"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Multiply 67"/>
              <p:cNvSpPr/>
              <p:nvPr/>
            </p:nvSpPr>
            <p:spPr>
              <a:xfrm>
                <a:off x="1701010"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Multiply 68"/>
              <p:cNvSpPr/>
              <p:nvPr/>
            </p:nvSpPr>
            <p:spPr>
              <a:xfrm>
                <a:off x="178718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Multiply 69"/>
              <p:cNvSpPr/>
              <p:nvPr/>
            </p:nvSpPr>
            <p:spPr>
              <a:xfrm>
                <a:off x="1873354"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Multiply 70"/>
              <p:cNvSpPr/>
              <p:nvPr/>
            </p:nvSpPr>
            <p:spPr>
              <a:xfrm>
                <a:off x="21758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Multiply 71"/>
              <p:cNvSpPr/>
              <p:nvPr/>
            </p:nvSpPr>
            <p:spPr>
              <a:xfrm>
                <a:off x="266661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Multiply 72"/>
              <p:cNvSpPr/>
              <p:nvPr/>
            </p:nvSpPr>
            <p:spPr>
              <a:xfrm>
                <a:off x="35093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Multiply 73"/>
              <p:cNvSpPr/>
              <p:nvPr/>
            </p:nvSpPr>
            <p:spPr>
              <a:xfrm>
                <a:off x="3552451"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Multiply 74"/>
              <p:cNvSpPr/>
              <p:nvPr/>
            </p:nvSpPr>
            <p:spPr>
              <a:xfrm>
                <a:off x="3595537"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 name="Freeform 61"/>
            <p:cNvSpPr/>
            <p:nvPr/>
          </p:nvSpPr>
          <p:spPr>
            <a:xfrm>
              <a:off x="790575" y="3327400"/>
              <a:ext cx="3381375" cy="2428875"/>
            </a:xfrm>
            <a:custGeom>
              <a:avLst/>
              <a:gdLst>
                <a:gd name="connsiteX0" fmla="*/ 0 w 3381375"/>
                <a:gd name="connsiteY0" fmla="*/ 0 h 2428875"/>
                <a:gd name="connsiteX1" fmla="*/ 42863 w 3381375"/>
                <a:gd name="connsiteY1" fmla="*/ 781050 h 2428875"/>
                <a:gd name="connsiteX2" fmla="*/ 90488 w 3381375"/>
                <a:gd name="connsiteY2" fmla="*/ 1304925 h 2428875"/>
                <a:gd name="connsiteX3" fmla="*/ 219075 w 3381375"/>
                <a:gd name="connsiteY3" fmla="*/ 1662113 h 2428875"/>
                <a:gd name="connsiteX4" fmla="*/ 438150 w 3381375"/>
                <a:gd name="connsiteY4" fmla="*/ 1890713 h 2428875"/>
                <a:gd name="connsiteX5" fmla="*/ 900113 w 3381375"/>
                <a:gd name="connsiteY5" fmla="*/ 2038350 h 2428875"/>
                <a:gd name="connsiteX6" fmla="*/ 942975 w 3381375"/>
                <a:gd name="connsiteY6" fmla="*/ 2157413 h 2428875"/>
                <a:gd name="connsiteX7" fmla="*/ 1033463 w 3381375"/>
                <a:gd name="connsiteY7" fmla="*/ 2224088 h 2428875"/>
                <a:gd name="connsiteX8" fmla="*/ 1138238 w 3381375"/>
                <a:gd name="connsiteY8" fmla="*/ 2276475 h 2428875"/>
                <a:gd name="connsiteX9" fmla="*/ 1419225 w 3381375"/>
                <a:gd name="connsiteY9" fmla="*/ 2309813 h 2428875"/>
                <a:gd name="connsiteX10" fmla="*/ 1909763 w 3381375"/>
                <a:gd name="connsiteY10" fmla="*/ 2343150 h 2428875"/>
                <a:gd name="connsiteX11" fmla="*/ 2738438 w 3381375"/>
                <a:gd name="connsiteY11" fmla="*/ 2362200 h 2428875"/>
                <a:gd name="connsiteX12" fmla="*/ 2786063 w 3381375"/>
                <a:gd name="connsiteY12" fmla="*/ 2395538 h 2428875"/>
                <a:gd name="connsiteX13" fmla="*/ 2843213 w 3381375"/>
                <a:gd name="connsiteY13" fmla="*/ 2428875 h 2428875"/>
                <a:gd name="connsiteX14" fmla="*/ 3381375 w 3381375"/>
                <a:gd name="connsiteY14" fmla="*/ 2424113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1375" h="2428875">
                  <a:moveTo>
                    <a:pt x="0" y="0"/>
                  </a:moveTo>
                  <a:lnTo>
                    <a:pt x="42863" y="781050"/>
                  </a:lnTo>
                  <a:lnTo>
                    <a:pt x="90488" y="1304925"/>
                  </a:lnTo>
                  <a:lnTo>
                    <a:pt x="219075" y="1662113"/>
                  </a:lnTo>
                  <a:lnTo>
                    <a:pt x="438150" y="1890713"/>
                  </a:lnTo>
                  <a:lnTo>
                    <a:pt x="900113" y="2038350"/>
                  </a:lnTo>
                  <a:lnTo>
                    <a:pt x="942975" y="2157413"/>
                  </a:lnTo>
                  <a:lnTo>
                    <a:pt x="1033463" y="2224088"/>
                  </a:lnTo>
                  <a:lnTo>
                    <a:pt x="1138238" y="2276475"/>
                  </a:lnTo>
                  <a:lnTo>
                    <a:pt x="1419225" y="2309813"/>
                  </a:lnTo>
                  <a:lnTo>
                    <a:pt x="1909763" y="2343150"/>
                  </a:lnTo>
                  <a:lnTo>
                    <a:pt x="2738438" y="2362200"/>
                  </a:lnTo>
                  <a:lnTo>
                    <a:pt x="2786063" y="2395538"/>
                  </a:lnTo>
                  <a:lnTo>
                    <a:pt x="2843213" y="2428875"/>
                  </a:lnTo>
                  <a:lnTo>
                    <a:pt x="3381375" y="242411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7" name="Rectangle 76"/>
          <p:cNvSpPr/>
          <p:nvPr/>
        </p:nvSpPr>
        <p:spPr>
          <a:xfrm>
            <a:off x="838200" y="533400"/>
            <a:ext cx="3657600" cy="253916"/>
          </a:xfrm>
          <a:prstGeom prst="rect">
            <a:avLst/>
          </a:prstGeom>
        </p:spPr>
        <p:txBody>
          <a:bodyPr>
            <a:spAutoFit/>
          </a:bodyPr>
          <a:lstStyle/>
          <a:p>
            <a:r>
              <a:rPr lang="en-US" sz="1050" b="1" kern="0" dirty="0">
                <a:solidFill>
                  <a:srgbClr val="787972"/>
                </a:solidFill>
                <a:latin typeface="Arial"/>
                <a:ea typeface="ＭＳ Ｐゴシック" pitchFamily="-108" charset="-128"/>
                <a:cs typeface="ＭＳ Ｐゴシック" pitchFamily="-108" charset="-128"/>
              </a:rPr>
              <a:t>Deep Shadow Maps [</a:t>
            </a:r>
            <a:r>
              <a:rPr lang="en-US" sz="1050" b="1" kern="0" dirty="0" err="1">
                <a:solidFill>
                  <a:srgbClr val="787972"/>
                </a:solidFill>
                <a:latin typeface="Arial"/>
                <a:ea typeface="ＭＳ Ｐゴシック" pitchFamily="-108" charset="-128"/>
                <a:cs typeface="ＭＳ Ｐゴシック" pitchFamily="-108" charset="-128"/>
              </a:rPr>
              <a:t>Lokovic</a:t>
            </a:r>
            <a:r>
              <a:rPr lang="en-US" sz="1050" b="1" kern="0" dirty="0">
                <a:solidFill>
                  <a:srgbClr val="787972"/>
                </a:solidFill>
                <a:latin typeface="Arial"/>
                <a:ea typeface="ＭＳ Ｐゴシック" pitchFamily="-108" charset="-128"/>
                <a:cs typeface="ＭＳ Ｐゴシック" pitchFamily="-108" charset="-128"/>
              </a:rPr>
              <a:t> and </a:t>
            </a:r>
            <a:r>
              <a:rPr lang="en-US" sz="1050" b="1" kern="0" dirty="0" err="1">
                <a:solidFill>
                  <a:srgbClr val="787972"/>
                </a:solidFill>
                <a:latin typeface="Arial"/>
                <a:ea typeface="ＭＳ Ｐゴシック" pitchFamily="-108" charset="-128"/>
                <a:cs typeface="ＭＳ Ｐゴシック" pitchFamily="-108" charset="-128"/>
              </a:rPr>
              <a:t>Veach</a:t>
            </a:r>
            <a:r>
              <a:rPr lang="en-US" sz="1050" b="1" kern="0" dirty="0">
                <a:solidFill>
                  <a:srgbClr val="787972"/>
                </a:solidFill>
                <a:latin typeface="Arial"/>
                <a:ea typeface="ＭＳ Ｐゴシック" pitchFamily="-108" charset="-128"/>
                <a:cs typeface="ＭＳ Ｐゴシック" pitchFamily="-108" charset="-128"/>
              </a:rPr>
              <a:t> 2000]</a:t>
            </a:r>
            <a:endParaRPr lang="en-US" sz="2000" dirty="0"/>
          </a:p>
        </p:txBody>
      </p:sp>
      <p:sp>
        <p:nvSpPr>
          <p:cNvPr id="80" name="TextBox 79"/>
          <p:cNvSpPr txBox="1"/>
          <p:nvPr/>
        </p:nvSpPr>
        <p:spPr>
          <a:xfrm>
            <a:off x="5410200" y="1169075"/>
            <a:ext cx="1752600" cy="2877710"/>
          </a:xfrm>
          <a:prstGeom prst="rect">
            <a:avLst/>
          </a:prstGeom>
          <a:noFill/>
        </p:spPr>
        <p:txBody>
          <a:bodyPr wrap="square" rtlCol="0">
            <a:spAutoFit/>
          </a:bodyPr>
          <a:lstStyle/>
          <a:p>
            <a:pPr marL="90000" indent="-97200">
              <a:spcAft>
                <a:spcPts val="600"/>
              </a:spcAft>
              <a:buSzPct val="90000"/>
              <a:buFontTx/>
              <a:buChar char="•"/>
            </a:pPr>
            <a:r>
              <a:rPr lang="en-US" sz="1100" dirty="0" smtClean="0"/>
              <a:t>Draw all hair strands from lights viewpoint</a:t>
            </a:r>
          </a:p>
          <a:p>
            <a:pPr marL="90000" indent="-97200">
              <a:spcAft>
                <a:spcPts val="600"/>
              </a:spcAft>
              <a:buSzPct val="90000"/>
              <a:buFontTx/>
              <a:buChar char="•"/>
            </a:pPr>
            <a:r>
              <a:rPr lang="en-US" sz="1100" dirty="0" smtClean="0"/>
              <a:t>Compute and store a visibility function per shadow map pixel. </a:t>
            </a:r>
          </a:p>
          <a:p>
            <a:pPr marL="90000" indent="-97200">
              <a:spcAft>
                <a:spcPts val="600"/>
              </a:spcAft>
              <a:buSzPct val="90000"/>
              <a:buFontTx/>
              <a:buChar char="•"/>
            </a:pPr>
            <a:r>
              <a:rPr lang="en-US" sz="1100" dirty="0" smtClean="0"/>
              <a:t>The visibility function represents how much the shadow increases with distance from light</a:t>
            </a:r>
          </a:p>
          <a:p>
            <a:pPr marL="90000" indent="-97200">
              <a:spcAft>
                <a:spcPts val="600"/>
              </a:spcAft>
              <a:buSzPct val="90000"/>
              <a:buFontTx/>
              <a:buChar char="•"/>
            </a:pPr>
            <a:r>
              <a:rPr lang="en-US" sz="1100" dirty="0" smtClean="0"/>
              <a:t>…and is </a:t>
            </a:r>
            <a:r>
              <a:rPr lang="en-US" sz="1100" dirty="0"/>
              <a:t>compressed to a piecewise linear function of </a:t>
            </a:r>
            <a:r>
              <a:rPr lang="en-US" sz="1100" i="1" dirty="0"/>
              <a:t>depth</a:t>
            </a:r>
            <a:r>
              <a:rPr lang="en-US" sz="1100" dirty="0"/>
              <a:t> </a:t>
            </a:r>
            <a:r>
              <a:rPr lang="en-US" sz="1100" b="1" dirty="0"/>
              <a:t> </a:t>
            </a:r>
          </a:p>
          <a:p>
            <a:pPr marL="90000" indent="-97200">
              <a:spcAft>
                <a:spcPts val="600"/>
              </a:spcAft>
              <a:buSzPct val="90000"/>
              <a:buFontTx/>
              <a:buChar char="•"/>
            </a:pPr>
            <a:endParaRPr lang="en-US" sz="1200" b="1" dirty="0" smtClean="0"/>
          </a:p>
          <a:p>
            <a:pPr>
              <a:buSzPct val="90000"/>
            </a:pPr>
            <a:endParaRPr lang="en-US" sz="1200" b="1" dirty="0"/>
          </a:p>
        </p:txBody>
      </p:sp>
      <p:pic>
        <p:nvPicPr>
          <p:cNvPr id="76" name="Picture 75"/>
          <p:cNvPicPr>
            <a:picLocks noChangeAspect="1"/>
          </p:cNvPicPr>
          <p:nvPr/>
        </p:nvPicPr>
        <p:blipFill>
          <a:blip r:embed="rId3"/>
          <a:stretch>
            <a:fillRect/>
          </a:stretch>
        </p:blipFill>
        <p:spPr>
          <a:xfrm>
            <a:off x="5638800" y="76200"/>
            <a:ext cx="1143000" cy="920397"/>
          </a:xfrm>
          <a:prstGeom prst="rect">
            <a:avLst/>
          </a:prstGeom>
        </p:spPr>
      </p:pic>
      <p:pic>
        <p:nvPicPr>
          <p:cNvPr id="78" name="Picture 77"/>
          <p:cNvPicPr>
            <a:picLocks noChangeAspect="1"/>
          </p:cNvPicPr>
          <p:nvPr/>
        </p:nvPicPr>
        <p:blipFill rotWithShape="1">
          <a:blip r:embed="rId4"/>
          <a:srcRect l="17288" r="32802" b="25191"/>
          <a:stretch/>
        </p:blipFill>
        <p:spPr>
          <a:xfrm>
            <a:off x="4343400" y="-158397"/>
            <a:ext cx="1148400" cy="1281600"/>
          </a:xfrm>
          <a:prstGeom prst="rect">
            <a:avLst/>
          </a:prstGeom>
        </p:spPr>
      </p:pic>
    </p:spTree>
    <p:extLst>
      <p:ext uri="{BB962C8B-B14F-4D97-AF65-F5344CB8AC3E}">
        <p14:creationId xmlns:p14="http://schemas.microsoft.com/office/powerpoint/2010/main" val="4066911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ontent Placeholder 1"/>
          <p:cNvSpPr>
            <a:spLocks noGrp="1"/>
          </p:cNvSpPr>
          <p:nvPr>
            <p:ph idx="1"/>
          </p:nvPr>
        </p:nvSpPr>
        <p:spPr>
          <a:xfrm>
            <a:off x="280800" y="763200"/>
            <a:ext cx="4215000" cy="1675200"/>
          </a:xfrm>
          <a:ln w="28575" cmpd="sng"/>
        </p:spPr>
        <p:txBody>
          <a:bodyPr/>
          <a:lstStyle/>
          <a:p>
            <a:r>
              <a:rPr lang="en-US" sz="1600" dirty="0"/>
              <a:t>Shadow map is a height field</a:t>
            </a:r>
          </a:p>
          <a:p>
            <a:r>
              <a:rPr lang="en-US" sz="1600" dirty="0"/>
              <a:t>For each shadow map row (Chen et al.):</a:t>
            </a:r>
          </a:p>
          <a:p>
            <a:pPr lvl="1"/>
            <a:r>
              <a:rPr lang="en-US" sz="1200" dirty="0"/>
              <a:t>a 1D min-max </a:t>
            </a:r>
            <a:r>
              <a:rPr lang="en-US" sz="1200" dirty="0" err="1"/>
              <a:t>mipmap</a:t>
            </a:r>
            <a:r>
              <a:rPr lang="en-US" sz="1200" dirty="0"/>
              <a:t> is computed</a:t>
            </a:r>
          </a:p>
          <a:p>
            <a:pPr lvl="1"/>
            <a:r>
              <a:rPr lang="en-US" sz="1200" dirty="0"/>
              <a:t>Logarithmic search time</a:t>
            </a:r>
          </a:p>
          <a:p>
            <a:pPr lvl="2"/>
            <a:r>
              <a:rPr lang="en-US" sz="1200" dirty="0"/>
              <a:t>Algorithm O(#pixels * log d)</a:t>
            </a:r>
          </a:p>
          <a:p>
            <a:pPr lvl="3"/>
            <a:r>
              <a:rPr lang="en-US" sz="1000" dirty="0"/>
              <a:t>d=</a:t>
            </a:r>
            <a:r>
              <a:rPr lang="en-US" sz="1000" dirty="0" err="1"/>
              <a:t>sqrt</a:t>
            </a:r>
            <a:r>
              <a:rPr lang="en-US" sz="1000" dirty="0"/>
              <a:t>(</a:t>
            </a:r>
            <a:r>
              <a:rPr lang="en-US" sz="1000" dirty="0" err="1"/>
              <a:t>shadow_map_resolution</a:t>
            </a:r>
            <a:r>
              <a:rPr lang="en-US" sz="1000" dirty="0"/>
              <a:t>) </a:t>
            </a:r>
          </a:p>
          <a:p>
            <a:pPr lvl="2"/>
            <a:r>
              <a:rPr lang="en-US" sz="1200" dirty="0"/>
              <a:t>Real-time</a:t>
            </a:r>
          </a:p>
        </p:txBody>
      </p:sp>
      <p:sp>
        <p:nvSpPr>
          <p:cNvPr id="3" name="Title 2"/>
          <p:cNvSpPr>
            <a:spLocks noGrp="1"/>
          </p:cNvSpPr>
          <p:nvPr>
            <p:ph type="title"/>
          </p:nvPr>
        </p:nvSpPr>
        <p:spPr/>
        <p:txBody>
          <a:bodyPr/>
          <a:lstStyle/>
          <a:p>
            <a:r>
              <a:rPr lang="en-US" dirty="0" smtClean="0"/>
              <a:t>Ray-Marching Based Single Scattering</a:t>
            </a:r>
            <a:endParaRPr lang="en-US" dirty="0"/>
          </a:p>
        </p:txBody>
      </p:sp>
      <p:sp>
        <p:nvSpPr>
          <p:cNvPr id="51" name="Cube 50"/>
          <p:cNvSpPr/>
          <p:nvPr/>
        </p:nvSpPr>
        <p:spPr>
          <a:xfrm>
            <a:off x="3810000" y="3657600"/>
            <a:ext cx="362670" cy="3431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75" name="Picture 74"/>
          <p:cNvPicPr>
            <a:picLocks noChangeAspect="1"/>
          </p:cNvPicPr>
          <p:nvPr/>
        </p:nvPicPr>
        <p:blipFill>
          <a:blip r:embed="rId3"/>
          <a:stretch>
            <a:fillRect/>
          </a:stretch>
        </p:blipFill>
        <p:spPr>
          <a:xfrm rot="1200000">
            <a:off x="3165770" y="3480393"/>
            <a:ext cx="279400" cy="254000"/>
          </a:xfrm>
          <a:prstGeom prst="rect">
            <a:avLst/>
          </a:prstGeom>
        </p:spPr>
      </p:pic>
      <p:sp>
        <p:nvSpPr>
          <p:cNvPr id="4" name="Cube 3"/>
          <p:cNvSpPr/>
          <p:nvPr/>
        </p:nvSpPr>
        <p:spPr>
          <a:xfrm>
            <a:off x="3810000" y="3200400"/>
            <a:ext cx="362670" cy="5334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0" name="Cube 59"/>
          <p:cNvSpPr/>
          <p:nvPr/>
        </p:nvSpPr>
        <p:spPr>
          <a:xfrm>
            <a:off x="4089903" y="3467372"/>
            <a:ext cx="329699" cy="533400"/>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5" name="Cube 64"/>
          <p:cNvSpPr/>
          <p:nvPr/>
        </p:nvSpPr>
        <p:spPr>
          <a:xfrm>
            <a:off x="4089903" y="3200400"/>
            <a:ext cx="329699" cy="342900"/>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7" name="Cube 66"/>
          <p:cNvSpPr/>
          <p:nvPr/>
        </p:nvSpPr>
        <p:spPr>
          <a:xfrm>
            <a:off x="4332592" y="3429000"/>
            <a:ext cx="362670" cy="5717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6" name="Cube 65"/>
          <p:cNvSpPr/>
          <p:nvPr/>
        </p:nvSpPr>
        <p:spPr>
          <a:xfrm>
            <a:off x="4332592" y="3200409"/>
            <a:ext cx="362670" cy="3047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9" name="Cube 68"/>
          <p:cNvSpPr/>
          <p:nvPr/>
        </p:nvSpPr>
        <p:spPr>
          <a:xfrm>
            <a:off x="4604979" y="3505200"/>
            <a:ext cx="329699" cy="495572"/>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8" name="Cube 67"/>
          <p:cNvSpPr/>
          <p:nvPr/>
        </p:nvSpPr>
        <p:spPr>
          <a:xfrm>
            <a:off x="4612495" y="3200399"/>
            <a:ext cx="329699" cy="377243"/>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2" name="Cube 71"/>
          <p:cNvSpPr/>
          <p:nvPr/>
        </p:nvSpPr>
        <p:spPr>
          <a:xfrm>
            <a:off x="485518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0" name="Cube 69"/>
          <p:cNvSpPr/>
          <p:nvPr/>
        </p:nvSpPr>
        <p:spPr>
          <a:xfrm>
            <a:off x="4862698" y="3200400"/>
            <a:ext cx="362670"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3" name="Cube 72"/>
          <p:cNvSpPr/>
          <p:nvPr/>
        </p:nvSpPr>
        <p:spPr>
          <a:xfrm>
            <a:off x="5135087" y="3810000"/>
            <a:ext cx="329699"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1" name="Cube 70"/>
          <p:cNvSpPr/>
          <p:nvPr/>
        </p:nvSpPr>
        <p:spPr>
          <a:xfrm>
            <a:off x="5135087" y="3200400"/>
            <a:ext cx="329699" cy="646518"/>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0" name="Cube 79"/>
          <p:cNvSpPr/>
          <p:nvPr/>
        </p:nvSpPr>
        <p:spPr>
          <a:xfrm>
            <a:off x="5378724" y="3810000"/>
            <a:ext cx="362670" cy="1850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6" name="Cube 75"/>
          <p:cNvSpPr/>
          <p:nvPr/>
        </p:nvSpPr>
        <p:spPr>
          <a:xfrm>
            <a:off x="5378724" y="3200401"/>
            <a:ext cx="362670" cy="641226"/>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1" name="Cube 80"/>
          <p:cNvSpPr/>
          <p:nvPr/>
        </p:nvSpPr>
        <p:spPr>
          <a:xfrm>
            <a:off x="5658627" y="3657600"/>
            <a:ext cx="329699" cy="337496"/>
          </a:xfrm>
          <a:prstGeom prst="cube">
            <a:avLst/>
          </a:prstGeom>
          <a:gradFill>
            <a:gsLst>
              <a:gs pos="0">
                <a:srgbClr val="7A7474"/>
              </a:gs>
              <a:gs pos="100000">
                <a:srgbClr val="7A7474"/>
              </a:gs>
            </a:gsLst>
          </a:gra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79" name="Cube 78"/>
          <p:cNvSpPr/>
          <p:nvPr/>
        </p:nvSpPr>
        <p:spPr>
          <a:xfrm>
            <a:off x="5658627" y="3200409"/>
            <a:ext cx="329699" cy="533399"/>
          </a:xfrm>
          <a:prstGeom prst="cube">
            <a:avLst/>
          </a:prstGeom>
          <a:gradFill flip="none" rotWithShape="1">
            <a:gsLst>
              <a:gs pos="0">
                <a:schemeClr val="accent1">
                  <a:tint val="100000"/>
                  <a:shade val="100000"/>
                  <a:satMod val="130000"/>
                  <a:alpha val="73000"/>
                </a:schemeClr>
              </a:gs>
              <a:gs pos="100000">
                <a:schemeClr val="accent1">
                  <a:tint val="50000"/>
                  <a:shade val="100000"/>
                  <a:satMod val="350000"/>
                  <a:alpha val="73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74" name="Straight Connector 73"/>
          <p:cNvCxnSpPr/>
          <p:nvPr/>
        </p:nvCxnSpPr>
        <p:spPr>
          <a:xfrm flipV="1">
            <a:off x="3429002" y="3629975"/>
            <a:ext cx="910245" cy="212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853123" y="1524000"/>
            <a:ext cx="2106555" cy="2298148"/>
            <a:chOff x="3853120" y="1524000"/>
            <a:chExt cx="2106555" cy="2298148"/>
          </a:xfrm>
        </p:grpSpPr>
        <p:cxnSp>
          <p:nvCxnSpPr>
            <p:cNvPr id="105" name="Straight Connector 104"/>
            <p:cNvCxnSpPr>
              <a:endCxn id="96" idx="4"/>
            </p:cNvCxnSpPr>
            <p:nvPr/>
          </p:nvCxnSpPr>
          <p:spPr>
            <a:xfrm flipH="1" flipV="1">
              <a:off x="5753248" y="3114311"/>
              <a:ext cx="77942" cy="582348"/>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853120" y="1524000"/>
              <a:ext cx="2106555" cy="2298148"/>
              <a:chOff x="3853120" y="1524000"/>
              <a:chExt cx="2106555" cy="2298148"/>
            </a:xfrm>
          </p:grpSpPr>
          <p:grpSp>
            <p:nvGrpSpPr>
              <p:cNvPr id="24" name="Group 23"/>
              <p:cNvGrpSpPr/>
              <p:nvPr/>
            </p:nvGrpSpPr>
            <p:grpSpPr>
              <a:xfrm>
                <a:off x="3853120" y="2704825"/>
                <a:ext cx="429611" cy="410274"/>
                <a:chOff x="1257028" y="2628628"/>
                <a:chExt cx="429611" cy="410274"/>
              </a:xfrm>
            </p:grpSpPr>
            <p:sp>
              <p:nvSpPr>
                <p:cNvPr id="10" name="Oval 9"/>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2" name="Group 81"/>
              <p:cNvGrpSpPr/>
              <p:nvPr/>
            </p:nvGrpSpPr>
            <p:grpSpPr>
              <a:xfrm>
                <a:off x="4430184" y="2704037"/>
                <a:ext cx="429611" cy="410274"/>
                <a:chOff x="1257028" y="2628628"/>
                <a:chExt cx="429611" cy="410274"/>
              </a:xfrm>
            </p:grpSpPr>
            <p:sp>
              <p:nvSpPr>
                <p:cNvPr id="83" name="Oval 8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87" name="Group 86"/>
              <p:cNvGrpSpPr/>
              <p:nvPr/>
            </p:nvGrpSpPr>
            <p:grpSpPr>
              <a:xfrm>
                <a:off x="4191000" y="2099728"/>
                <a:ext cx="429611" cy="410274"/>
                <a:chOff x="1257028" y="2628628"/>
                <a:chExt cx="429611" cy="410274"/>
              </a:xfrm>
            </p:grpSpPr>
            <p:sp>
              <p:nvSpPr>
                <p:cNvPr id="88" name="Oval 8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90" name="Straight Connector 89"/>
              <p:cNvCxnSpPr>
                <a:stCxn id="10" idx="0"/>
                <a:endCxn id="88" idx="4"/>
              </p:cNvCxnSpPr>
              <p:nvPr/>
            </p:nvCxnSpPr>
            <p:spPr>
              <a:xfrm flipV="1">
                <a:off x="407630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4" idx="0"/>
                <a:endCxn id="88" idx="4"/>
              </p:cNvCxnSpPr>
              <p:nvPr/>
            </p:nvCxnSpPr>
            <p:spPr>
              <a:xfrm flipH="1" flipV="1">
                <a:off x="441418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4"/>
              </p:cNvCxnSpPr>
              <p:nvPr/>
            </p:nvCxnSpPr>
            <p:spPr>
              <a:xfrm flipV="1">
                <a:off x="3979205" y="3115099"/>
                <a:ext cx="97099" cy="487891"/>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0" idx="4"/>
              </p:cNvCxnSpPr>
              <p:nvPr/>
            </p:nvCxnSpPr>
            <p:spPr>
              <a:xfrm flipH="1" flipV="1">
                <a:off x="4076304" y="3115099"/>
                <a:ext cx="168986" cy="39138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83" idx="4"/>
              </p:cNvCxnSpPr>
              <p:nvPr/>
            </p:nvCxnSpPr>
            <p:spPr>
              <a:xfrm flipH="1" flipV="1">
                <a:off x="4653368" y="3114311"/>
                <a:ext cx="126774" cy="4226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83" idx="4"/>
              </p:cNvCxnSpPr>
              <p:nvPr/>
            </p:nvCxnSpPr>
            <p:spPr>
              <a:xfrm flipV="1">
                <a:off x="4496995" y="3114311"/>
                <a:ext cx="156373" cy="359144"/>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4953000" y="2704825"/>
                <a:ext cx="429611" cy="410274"/>
                <a:chOff x="1257028" y="2628628"/>
                <a:chExt cx="429611" cy="410274"/>
              </a:xfrm>
            </p:grpSpPr>
            <p:sp>
              <p:nvSpPr>
                <p:cNvPr id="93" name="Oval 92"/>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5" name="Group 94"/>
              <p:cNvGrpSpPr/>
              <p:nvPr/>
            </p:nvGrpSpPr>
            <p:grpSpPr>
              <a:xfrm>
                <a:off x="5530064" y="2704037"/>
                <a:ext cx="429611" cy="410274"/>
                <a:chOff x="1257028" y="2628628"/>
                <a:chExt cx="429611" cy="410274"/>
              </a:xfrm>
            </p:grpSpPr>
            <p:sp>
              <p:nvSpPr>
                <p:cNvPr id="96" name="Oval 95"/>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grpSp>
            <p:nvGrpSpPr>
              <p:cNvPr id="98" name="Group 97"/>
              <p:cNvGrpSpPr/>
              <p:nvPr/>
            </p:nvGrpSpPr>
            <p:grpSpPr>
              <a:xfrm>
                <a:off x="5290880" y="2099728"/>
                <a:ext cx="429611" cy="410274"/>
                <a:chOff x="1257028" y="2628628"/>
                <a:chExt cx="429611" cy="410274"/>
              </a:xfrm>
            </p:grpSpPr>
            <p:sp>
              <p:nvSpPr>
                <p:cNvPr id="99" name="Oval 98"/>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01" name="Straight Connector 100"/>
              <p:cNvCxnSpPr>
                <a:stCxn id="93" idx="0"/>
                <a:endCxn id="99" idx="4"/>
              </p:cNvCxnSpPr>
              <p:nvPr/>
            </p:nvCxnSpPr>
            <p:spPr>
              <a:xfrm flipV="1">
                <a:off x="5176184" y="2510002"/>
                <a:ext cx="337880" cy="194823"/>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7" idx="0"/>
                <a:endCxn id="99" idx="4"/>
              </p:cNvCxnSpPr>
              <p:nvPr/>
            </p:nvCxnSpPr>
            <p:spPr>
              <a:xfrm flipH="1" flipV="1">
                <a:off x="5514064" y="2510002"/>
                <a:ext cx="227832" cy="194036"/>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4"/>
              </p:cNvCxnSpPr>
              <p:nvPr/>
            </p:nvCxnSpPr>
            <p:spPr>
              <a:xfrm flipV="1">
                <a:off x="5001769" y="3115099"/>
                <a:ext cx="174415" cy="707049"/>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93" idx="4"/>
              </p:cNvCxnSpPr>
              <p:nvPr/>
            </p:nvCxnSpPr>
            <p:spPr>
              <a:xfrm flipH="1" flipV="1">
                <a:off x="5176184" y="3115099"/>
                <a:ext cx="121358" cy="700192"/>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96" idx="4"/>
              </p:cNvCxnSpPr>
              <p:nvPr/>
            </p:nvCxnSpPr>
            <p:spPr>
              <a:xfrm flipV="1">
                <a:off x="5540809" y="3114311"/>
                <a:ext cx="212439" cy="700980"/>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4734984" y="1524000"/>
                <a:ext cx="429611" cy="410274"/>
                <a:chOff x="1257028" y="2628628"/>
                <a:chExt cx="429611" cy="410274"/>
              </a:xfrm>
            </p:grpSpPr>
            <p:sp>
              <p:nvSpPr>
                <p:cNvPr id="108" name="Oval 107"/>
                <p:cNvSpPr/>
                <p:nvPr/>
              </p:nvSpPr>
              <p:spPr>
                <a:xfrm>
                  <a:off x="1273784" y="2628628"/>
                  <a:ext cx="412855" cy="4102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1257028" y="2628629"/>
                  <a:ext cx="423663" cy="400110"/>
                </a:xfrm>
                <a:prstGeom prst="rect">
                  <a:avLst/>
                </a:prstGeom>
                <a:noFill/>
              </p:spPr>
              <p:txBody>
                <a:bodyPr wrap="square" rtlCol="0">
                  <a:spAutoFit/>
                </a:bodyPr>
                <a:lstStyle/>
                <a:p>
                  <a:r>
                    <a:rPr lang="en-US" sz="1000" dirty="0">
                      <a:solidFill>
                        <a:srgbClr val="141313"/>
                      </a:solidFill>
                    </a:rPr>
                    <a:t>Min/max</a:t>
                  </a:r>
                </a:p>
              </p:txBody>
            </p:sp>
          </p:grpSp>
          <p:cxnSp>
            <p:nvCxnSpPr>
              <p:cNvPr id="110" name="Straight Connector 109"/>
              <p:cNvCxnSpPr>
                <a:stCxn id="100" idx="0"/>
                <a:endCxn id="108" idx="4"/>
              </p:cNvCxnSpPr>
              <p:nvPr/>
            </p:nvCxnSpPr>
            <p:spPr>
              <a:xfrm flipH="1" flipV="1">
                <a:off x="4958168" y="1934274"/>
                <a:ext cx="544544"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89" idx="0"/>
                <a:endCxn id="108" idx="4"/>
              </p:cNvCxnSpPr>
              <p:nvPr/>
            </p:nvCxnSpPr>
            <p:spPr>
              <a:xfrm flipV="1">
                <a:off x="4402832" y="1934274"/>
                <a:ext cx="555336" cy="165455"/>
              </a:xfrm>
              <a:prstGeom prst="line">
                <a:avLst/>
              </a:prstGeom>
              <a:ln w="12700">
                <a:solidFill>
                  <a:srgbClr val="FF0000"/>
                </a:solidFill>
                <a:prstDash val="soli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sp>
        <p:nvSpPr>
          <p:cNvPr id="17" name="Oval 16"/>
          <p:cNvSpPr>
            <a:spLocks noChangeAspect="1"/>
          </p:cNvSpPr>
          <p:nvPr/>
        </p:nvSpPr>
        <p:spPr>
          <a:xfrm>
            <a:off x="3932409" y="3558221"/>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12" name="Oval 111"/>
          <p:cNvSpPr>
            <a:spLocks noChangeAspect="1"/>
          </p:cNvSpPr>
          <p:nvPr/>
        </p:nvSpPr>
        <p:spPr>
          <a:xfrm>
            <a:off x="4197810" y="3460937"/>
            <a:ext cx="92202" cy="92202"/>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3" name="Straight Connector 112"/>
          <p:cNvCxnSpPr/>
          <p:nvPr/>
        </p:nvCxnSpPr>
        <p:spPr>
          <a:xfrm flipV="1">
            <a:off x="4345505" y="3629756"/>
            <a:ext cx="529404" cy="769"/>
          </a:xfrm>
          <a:prstGeom prst="line">
            <a:avLst/>
          </a:prstGeom>
          <a:ln w="12700">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4" name="Oval 113"/>
          <p:cNvSpPr>
            <a:spLocks noChangeAspect="1"/>
          </p:cNvSpPr>
          <p:nvPr/>
        </p:nvSpPr>
        <p:spPr>
          <a:xfrm>
            <a:off x="4407942" y="26704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63" name="Oval 62"/>
          <p:cNvSpPr>
            <a:spLocks noChangeAspect="1"/>
          </p:cNvSpPr>
          <p:nvPr/>
        </p:nvSpPr>
        <p:spPr>
          <a:xfrm>
            <a:off x="5265885" y="2062733"/>
            <a:ext cx="492383" cy="492383"/>
          </a:xfrm>
          <a:prstGeom prst="ellipse">
            <a:avLst/>
          </a:prstGeom>
          <a:noFill/>
          <a:ln w="22225" cmpd="sng">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15" name="Straight Connector 114"/>
          <p:cNvCxnSpPr/>
          <p:nvPr/>
        </p:nvCxnSpPr>
        <p:spPr>
          <a:xfrm>
            <a:off x="4850279" y="3628975"/>
            <a:ext cx="1239371" cy="51"/>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3698398" y="70213"/>
            <a:ext cx="3610199" cy="2714849"/>
            <a:chOff x="3075133" y="734917"/>
            <a:chExt cx="4086457" cy="3335441"/>
          </a:xfrm>
        </p:grpSpPr>
        <p:sp>
          <p:nvSpPr>
            <p:cNvPr id="5" name="Rectangle 4"/>
            <p:cNvSpPr/>
            <p:nvPr/>
          </p:nvSpPr>
          <p:spPr>
            <a:xfrm>
              <a:off x="3075133" y="734917"/>
              <a:ext cx="4086457" cy="3315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3180273" y="786391"/>
              <a:ext cx="3876217" cy="2907163"/>
            </a:xfrm>
            <a:prstGeom prst="rect">
              <a:avLst/>
            </a:prstGeom>
          </p:spPr>
        </p:pic>
        <p:sp>
          <p:nvSpPr>
            <p:cNvPr id="6" name="TextBox 5"/>
            <p:cNvSpPr txBox="1"/>
            <p:nvPr/>
          </p:nvSpPr>
          <p:spPr>
            <a:xfrm>
              <a:off x="3292686" y="3692226"/>
              <a:ext cx="3639593" cy="378132"/>
            </a:xfrm>
            <a:prstGeom prst="rect">
              <a:avLst/>
            </a:prstGeom>
            <a:noFill/>
          </p:spPr>
          <p:txBody>
            <a:bodyPr wrap="square" rtlCol="0">
              <a:spAutoFit/>
            </a:bodyPr>
            <a:lstStyle/>
            <a:p>
              <a:pPr algn="ctr"/>
              <a:r>
                <a:rPr lang="en-US" sz="1400" dirty="0">
                  <a:solidFill>
                    <a:srgbClr val="141313"/>
                  </a:solidFill>
                </a:rPr>
                <a:t>55 fps. Image from Chen et al. 2011</a:t>
              </a:r>
            </a:p>
          </p:txBody>
        </p:sp>
      </p:grpSp>
      <p:pic>
        <p:nvPicPr>
          <p:cNvPr id="117" name="Picture 116"/>
          <p:cNvPicPr>
            <a:picLocks noChangeAspect="1"/>
          </p:cNvPicPr>
          <p:nvPr/>
        </p:nvPicPr>
        <p:blipFill rotWithShape="1">
          <a:blip r:embed="rId5"/>
          <a:srcRect l="65927" r="-966"/>
          <a:stretch/>
        </p:blipFill>
        <p:spPr>
          <a:xfrm>
            <a:off x="304808" y="609600"/>
            <a:ext cx="3145745" cy="2743200"/>
          </a:xfrm>
          <a:prstGeom prst="rect">
            <a:avLst/>
          </a:prstGeom>
        </p:spPr>
      </p:pic>
    </p:spTree>
    <p:extLst>
      <p:ext uri="{BB962C8B-B14F-4D97-AF65-F5344CB8AC3E}">
        <p14:creationId xmlns:p14="http://schemas.microsoft.com/office/powerpoint/2010/main" val="3169551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3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0" name="Right Arrow 9"/>
          <p:cNvSpPr/>
          <p:nvPr/>
        </p:nvSpPr>
        <p:spPr>
          <a:xfrm>
            <a:off x="5029200" y="2667000"/>
            <a:ext cx="228600" cy="381000"/>
          </a:xfrm>
          <a:prstGeom prst="rightArrow">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 name="Content Placeholder 1"/>
          <p:cNvSpPr>
            <a:spLocks noGrp="1"/>
          </p:cNvSpPr>
          <p:nvPr>
            <p:ph idx="1"/>
          </p:nvPr>
        </p:nvSpPr>
        <p:spPr>
          <a:xfrm>
            <a:off x="280800" y="763200"/>
            <a:ext cx="3681600" cy="1675200"/>
          </a:xfrm>
        </p:spPr>
        <p:txBody>
          <a:bodyPr/>
          <a:lstStyle/>
          <a:p>
            <a:r>
              <a:rPr lang="en-US" dirty="0" smtClean="0"/>
              <a:t>Wyman 2011:</a:t>
            </a:r>
          </a:p>
          <a:p>
            <a:pPr lvl="1"/>
            <a:r>
              <a:rPr lang="en-US" dirty="0" smtClean="0"/>
              <a:t>CUDA</a:t>
            </a:r>
          </a:p>
          <a:p>
            <a:pPr lvl="1"/>
            <a:r>
              <a:rPr lang="en-US" dirty="0" smtClean="0"/>
              <a:t>Extremely fast</a:t>
            </a:r>
          </a:p>
          <a:p>
            <a:pPr lvl="1"/>
            <a:r>
              <a:rPr lang="en-US" dirty="0" err="1" smtClean="0"/>
              <a:t>Voxelizes</a:t>
            </a:r>
            <a:r>
              <a:rPr lang="en-US" dirty="0" smtClean="0"/>
              <a:t> shadow casters</a:t>
            </a:r>
          </a:p>
          <a:p>
            <a:endParaRPr lang="en-US" sz="900" dirty="0"/>
          </a:p>
        </p:txBody>
      </p:sp>
      <p:sp>
        <p:nvSpPr>
          <p:cNvPr id="3" name="Title 2"/>
          <p:cNvSpPr>
            <a:spLocks noGrp="1"/>
          </p:cNvSpPr>
          <p:nvPr>
            <p:ph type="title"/>
          </p:nvPr>
        </p:nvSpPr>
        <p:spPr/>
        <p:txBody>
          <a:bodyPr/>
          <a:lstStyle/>
          <a:p>
            <a:r>
              <a:rPr lang="en-US" dirty="0" smtClean="0"/>
              <a:t>Ray-Marching Based Single Scattering</a:t>
            </a:r>
            <a:endParaRPr lang="en-US" dirty="0"/>
          </a:p>
        </p:txBody>
      </p:sp>
      <p:pic>
        <p:nvPicPr>
          <p:cNvPr id="8" name="Picture 7"/>
          <p:cNvPicPr>
            <a:picLocks noChangeAspect="1"/>
          </p:cNvPicPr>
          <p:nvPr/>
        </p:nvPicPr>
        <p:blipFill>
          <a:blip r:embed="rId3"/>
          <a:stretch>
            <a:fillRect/>
          </a:stretch>
        </p:blipFill>
        <p:spPr>
          <a:xfrm>
            <a:off x="4038600" y="990600"/>
            <a:ext cx="2616200" cy="2514600"/>
          </a:xfrm>
          <a:prstGeom prst="rect">
            <a:avLst/>
          </a:prstGeom>
        </p:spPr>
      </p:pic>
      <p:sp>
        <p:nvSpPr>
          <p:cNvPr id="25" name="Freeform 24"/>
          <p:cNvSpPr/>
          <p:nvPr/>
        </p:nvSpPr>
        <p:spPr>
          <a:xfrm>
            <a:off x="4467225" y="2485435"/>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a:p>
        </p:txBody>
      </p:sp>
      <p:cxnSp>
        <p:nvCxnSpPr>
          <p:cNvPr id="27" name="Straight Connector 26"/>
          <p:cNvCxnSpPr>
            <a:endCxn id="25" idx="2"/>
          </p:cNvCxnSpPr>
          <p:nvPr/>
        </p:nvCxnSpPr>
        <p:spPr>
          <a:xfrm flipH="1">
            <a:off x="4467233"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14968" y="2518760"/>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868429" y="2534635"/>
            <a:ext cx="21167" cy="78843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5229849" y="1476329"/>
            <a:ext cx="1263151" cy="265290"/>
            <a:chOff x="5229841" y="1476328"/>
            <a:chExt cx="1263151" cy="265290"/>
          </a:xfrm>
        </p:grpSpPr>
        <p:cxnSp>
          <p:nvCxnSpPr>
            <p:cNvPr id="23" name="Straight Connector 22"/>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29841" y="1623696"/>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603976" y="1476329"/>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3856" y="1582157"/>
              <a:ext cx="465675" cy="15345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86070" y="1666821"/>
              <a:ext cx="306922" cy="63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a:off x="4953098" y="2539926"/>
            <a:ext cx="190503" cy="89426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9" name="Down Arrow 8"/>
          <p:cNvSpPr/>
          <p:nvPr/>
        </p:nvSpPr>
        <p:spPr>
          <a:xfrm>
            <a:off x="5638800" y="1828800"/>
            <a:ext cx="381000" cy="228600"/>
          </a:xfrm>
          <a:prstGeom prst="downArrow">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33" name="Straight Connector 32"/>
          <p:cNvCxnSpPr/>
          <p:nvPr/>
        </p:nvCxnSpPr>
        <p:spPr>
          <a:xfrm>
            <a:off x="5388800" y="24896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275201" y="237756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163768" y="226545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334008" y="243361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222128" y="232151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165219" y="2277548"/>
            <a:ext cx="226488" cy="1233972"/>
            <a:chOff x="5165219" y="2277547"/>
            <a:chExt cx="226488" cy="1233972"/>
          </a:xfrm>
        </p:grpSpPr>
        <p:cxnSp>
          <p:nvCxnSpPr>
            <p:cNvPr id="44" name="Straight Connector 43"/>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855999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655969" y="2710378"/>
            <a:ext cx="594258" cy="781949"/>
            <a:chOff x="5720647" y="2722135"/>
            <a:chExt cx="594258" cy="781949"/>
          </a:xfrm>
        </p:grpSpPr>
        <p:sp>
          <p:nvSpPr>
            <p:cNvPr id="4" name="Freeform 3"/>
            <p:cNvSpPr/>
            <p:nvPr/>
          </p:nvSpPr>
          <p:spPr>
            <a:xfrm>
              <a:off x="5728903" y="2722135"/>
              <a:ext cx="580113" cy="251755"/>
            </a:xfrm>
            <a:custGeom>
              <a:avLst/>
              <a:gdLst>
                <a:gd name="connsiteX0" fmla="*/ 174407 w 580113"/>
                <a:gd name="connsiteY0" fmla="*/ 29397 h 293967"/>
                <a:gd name="connsiteX1" fmla="*/ 174407 w 580113"/>
                <a:gd name="connsiteY1" fmla="*/ 29397 h 293967"/>
                <a:gd name="connsiteX2" fmla="*/ 168528 w 580113"/>
                <a:gd name="connsiteY2" fmla="*/ 94070 h 293967"/>
                <a:gd name="connsiteX3" fmla="*/ 150888 w 580113"/>
                <a:gd name="connsiteY3" fmla="*/ 105828 h 293967"/>
                <a:gd name="connsiteX4" fmla="*/ 145008 w 580113"/>
                <a:gd name="connsiteY4" fmla="*/ 123466 h 293967"/>
                <a:gd name="connsiteX5" fmla="*/ 62691 w 580113"/>
                <a:gd name="connsiteY5" fmla="*/ 146984 h 293967"/>
                <a:gd name="connsiteX6" fmla="*/ 21533 w 580113"/>
                <a:gd name="connsiteY6" fmla="*/ 176380 h 293967"/>
                <a:gd name="connsiteX7" fmla="*/ 3893 w 580113"/>
                <a:gd name="connsiteY7" fmla="*/ 194018 h 293967"/>
                <a:gd name="connsiteX8" fmla="*/ 9773 w 580113"/>
                <a:gd name="connsiteY8" fmla="*/ 252812 h 293967"/>
                <a:gd name="connsiteX9" fmla="*/ 221446 w 580113"/>
                <a:gd name="connsiteY9" fmla="*/ 246932 h 293967"/>
                <a:gd name="connsiteX10" fmla="*/ 286123 w 580113"/>
                <a:gd name="connsiteY10" fmla="*/ 252812 h 293967"/>
                <a:gd name="connsiteX11" fmla="*/ 327282 w 580113"/>
                <a:gd name="connsiteY11" fmla="*/ 282208 h 293967"/>
                <a:gd name="connsiteX12" fmla="*/ 350801 w 580113"/>
                <a:gd name="connsiteY12" fmla="*/ 293967 h 293967"/>
                <a:gd name="connsiteX13" fmla="*/ 480157 w 580113"/>
                <a:gd name="connsiteY13" fmla="*/ 288088 h 293967"/>
                <a:gd name="connsiteX14" fmla="*/ 497796 w 580113"/>
                <a:gd name="connsiteY14" fmla="*/ 282208 h 293967"/>
                <a:gd name="connsiteX15" fmla="*/ 533075 w 580113"/>
                <a:gd name="connsiteY15" fmla="*/ 246932 h 293967"/>
                <a:gd name="connsiteX16" fmla="*/ 556594 w 580113"/>
                <a:gd name="connsiteY16" fmla="*/ 205777 h 293967"/>
                <a:gd name="connsiteX17" fmla="*/ 562474 w 580113"/>
                <a:gd name="connsiteY17" fmla="*/ 182260 h 293967"/>
                <a:gd name="connsiteX18" fmla="*/ 568354 w 580113"/>
                <a:gd name="connsiteY18" fmla="*/ 164622 h 293967"/>
                <a:gd name="connsiteX19" fmla="*/ 580113 w 580113"/>
                <a:gd name="connsiteY19" fmla="*/ 123466 h 293967"/>
                <a:gd name="connsiteX20" fmla="*/ 497796 w 580113"/>
                <a:gd name="connsiteY20" fmla="*/ 111708 h 293967"/>
                <a:gd name="connsiteX21" fmla="*/ 403719 w 580113"/>
                <a:gd name="connsiteY21" fmla="*/ 105828 h 293967"/>
                <a:gd name="connsiteX22" fmla="*/ 350801 w 580113"/>
                <a:gd name="connsiteY22" fmla="*/ 41156 h 293967"/>
                <a:gd name="connsiteX23" fmla="*/ 344921 w 580113"/>
                <a:gd name="connsiteY23" fmla="*/ 5880 h 293967"/>
                <a:gd name="connsiteX24" fmla="*/ 327282 w 580113"/>
                <a:gd name="connsiteY24" fmla="*/ 0 h 293967"/>
                <a:gd name="connsiteX25" fmla="*/ 309643 w 580113"/>
                <a:gd name="connsiteY25" fmla="*/ 5880 h 293967"/>
                <a:gd name="connsiteX26" fmla="*/ 203806 w 580113"/>
                <a:gd name="connsiteY26" fmla="*/ 17638 h 293967"/>
                <a:gd name="connsiteX27" fmla="*/ 174407 w 580113"/>
                <a:gd name="connsiteY27" fmla="*/ 29397 h 29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113" h="293967">
                  <a:moveTo>
                    <a:pt x="174407" y="29397"/>
                  </a:moveTo>
                  <a:lnTo>
                    <a:pt x="174407" y="29397"/>
                  </a:lnTo>
                  <a:cubicBezTo>
                    <a:pt x="172447" y="50955"/>
                    <a:pt x="174894" y="73381"/>
                    <a:pt x="168528" y="94070"/>
                  </a:cubicBezTo>
                  <a:cubicBezTo>
                    <a:pt x="166450" y="100824"/>
                    <a:pt x="155303" y="100310"/>
                    <a:pt x="150888" y="105828"/>
                  </a:cubicBezTo>
                  <a:cubicBezTo>
                    <a:pt x="147016" y="110667"/>
                    <a:pt x="150426" y="120456"/>
                    <a:pt x="145008" y="123466"/>
                  </a:cubicBezTo>
                  <a:cubicBezTo>
                    <a:pt x="121478" y="136537"/>
                    <a:pt x="86049" y="131414"/>
                    <a:pt x="62691" y="146984"/>
                  </a:cubicBezTo>
                  <a:cubicBezTo>
                    <a:pt x="48728" y="156291"/>
                    <a:pt x="34299" y="165438"/>
                    <a:pt x="21533" y="176380"/>
                  </a:cubicBezTo>
                  <a:cubicBezTo>
                    <a:pt x="15219" y="181791"/>
                    <a:pt x="9773" y="188139"/>
                    <a:pt x="3893" y="194018"/>
                  </a:cubicBezTo>
                  <a:cubicBezTo>
                    <a:pt x="5853" y="213616"/>
                    <a:pt x="-9365" y="248157"/>
                    <a:pt x="9773" y="252812"/>
                  </a:cubicBezTo>
                  <a:cubicBezTo>
                    <a:pt x="78358" y="269494"/>
                    <a:pt x="150861" y="246932"/>
                    <a:pt x="221446" y="246932"/>
                  </a:cubicBezTo>
                  <a:cubicBezTo>
                    <a:pt x="243094" y="246932"/>
                    <a:pt x="264564" y="250852"/>
                    <a:pt x="286123" y="252812"/>
                  </a:cubicBezTo>
                  <a:cubicBezTo>
                    <a:pt x="296221" y="260384"/>
                    <a:pt x="315244" y="275330"/>
                    <a:pt x="327282" y="282208"/>
                  </a:cubicBezTo>
                  <a:cubicBezTo>
                    <a:pt x="334892" y="286556"/>
                    <a:pt x="342961" y="290047"/>
                    <a:pt x="350801" y="293967"/>
                  </a:cubicBezTo>
                  <a:cubicBezTo>
                    <a:pt x="393920" y="292007"/>
                    <a:pt x="437131" y="291530"/>
                    <a:pt x="480157" y="288088"/>
                  </a:cubicBezTo>
                  <a:cubicBezTo>
                    <a:pt x="486335" y="287594"/>
                    <a:pt x="492904" y="286013"/>
                    <a:pt x="497796" y="282208"/>
                  </a:cubicBezTo>
                  <a:cubicBezTo>
                    <a:pt x="510923" y="271999"/>
                    <a:pt x="533075" y="246932"/>
                    <a:pt x="533075" y="246932"/>
                  </a:cubicBezTo>
                  <a:cubicBezTo>
                    <a:pt x="551060" y="192984"/>
                    <a:pt x="520997" y="276965"/>
                    <a:pt x="556594" y="205777"/>
                  </a:cubicBezTo>
                  <a:cubicBezTo>
                    <a:pt x="560208" y="198550"/>
                    <a:pt x="560254" y="190029"/>
                    <a:pt x="562474" y="182260"/>
                  </a:cubicBezTo>
                  <a:cubicBezTo>
                    <a:pt x="564177" y="176301"/>
                    <a:pt x="566651" y="170581"/>
                    <a:pt x="568354" y="164622"/>
                  </a:cubicBezTo>
                  <a:cubicBezTo>
                    <a:pt x="583119" y="112944"/>
                    <a:pt x="566015" y="165756"/>
                    <a:pt x="580113" y="123466"/>
                  </a:cubicBezTo>
                  <a:cubicBezTo>
                    <a:pt x="543253" y="111181"/>
                    <a:pt x="564047" y="116615"/>
                    <a:pt x="497796" y="111708"/>
                  </a:cubicBezTo>
                  <a:cubicBezTo>
                    <a:pt x="466462" y="109387"/>
                    <a:pt x="435078" y="107788"/>
                    <a:pt x="403719" y="105828"/>
                  </a:cubicBezTo>
                  <a:cubicBezTo>
                    <a:pt x="372067" y="74179"/>
                    <a:pt x="358168" y="74304"/>
                    <a:pt x="350801" y="41156"/>
                  </a:cubicBezTo>
                  <a:cubicBezTo>
                    <a:pt x="348215" y="29519"/>
                    <a:pt x="350836" y="16230"/>
                    <a:pt x="344921" y="5880"/>
                  </a:cubicBezTo>
                  <a:cubicBezTo>
                    <a:pt x="341846" y="499"/>
                    <a:pt x="333162" y="1960"/>
                    <a:pt x="327282" y="0"/>
                  </a:cubicBezTo>
                  <a:cubicBezTo>
                    <a:pt x="321402" y="1960"/>
                    <a:pt x="315786" y="5061"/>
                    <a:pt x="309643" y="5880"/>
                  </a:cubicBezTo>
                  <a:cubicBezTo>
                    <a:pt x="274688" y="10540"/>
                    <a:pt x="238379" y="8995"/>
                    <a:pt x="203806" y="17638"/>
                  </a:cubicBezTo>
                  <a:cubicBezTo>
                    <a:pt x="199554" y="18701"/>
                    <a:pt x="179307" y="27437"/>
                    <a:pt x="174407" y="2939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5720647" y="2845598"/>
              <a:ext cx="594258" cy="658486"/>
            </a:xfrm>
            <a:custGeom>
              <a:avLst/>
              <a:gdLst>
                <a:gd name="connsiteX0" fmla="*/ 394 w 594258"/>
                <a:gd name="connsiteY0" fmla="*/ 94070 h 658486"/>
                <a:gd name="connsiteX1" fmla="*/ 6273 w 594258"/>
                <a:gd name="connsiteY1" fmla="*/ 493865 h 658486"/>
                <a:gd name="connsiteX2" fmla="*/ 35672 w 594258"/>
                <a:gd name="connsiteY2" fmla="*/ 535020 h 658486"/>
                <a:gd name="connsiteX3" fmla="*/ 41552 w 594258"/>
                <a:gd name="connsiteY3" fmla="*/ 552658 h 658486"/>
                <a:gd name="connsiteX4" fmla="*/ 59192 w 594258"/>
                <a:gd name="connsiteY4" fmla="*/ 558537 h 658486"/>
                <a:gd name="connsiteX5" fmla="*/ 76831 w 594258"/>
                <a:gd name="connsiteY5" fmla="*/ 570296 h 658486"/>
                <a:gd name="connsiteX6" fmla="*/ 170908 w 594258"/>
                <a:gd name="connsiteY6" fmla="*/ 582055 h 658486"/>
                <a:gd name="connsiteX7" fmla="*/ 223826 w 594258"/>
                <a:gd name="connsiteY7" fmla="*/ 611451 h 658486"/>
                <a:gd name="connsiteX8" fmla="*/ 241465 w 594258"/>
                <a:gd name="connsiteY8" fmla="*/ 623210 h 658486"/>
                <a:gd name="connsiteX9" fmla="*/ 247345 w 594258"/>
                <a:gd name="connsiteY9" fmla="*/ 640848 h 658486"/>
                <a:gd name="connsiteX10" fmla="*/ 264984 w 594258"/>
                <a:gd name="connsiteY10" fmla="*/ 646727 h 658486"/>
                <a:gd name="connsiteX11" fmla="*/ 317903 w 594258"/>
                <a:gd name="connsiteY11" fmla="*/ 652607 h 658486"/>
                <a:gd name="connsiteX12" fmla="*/ 364941 w 594258"/>
                <a:gd name="connsiteY12" fmla="*/ 658486 h 658486"/>
                <a:gd name="connsiteX13" fmla="*/ 453138 w 594258"/>
                <a:gd name="connsiteY13" fmla="*/ 640848 h 658486"/>
                <a:gd name="connsiteX14" fmla="*/ 488417 w 594258"/>
                <a:gd name="connsiteY14" fmla="*/ 629089 h 658486"/>
                <a:gd name="connsiteX15" fmla="*/ 506056 w 594258"/>
                <a:gd name="connsiteY15" fmla="*/ 623210 h 658486"/>
                <a:gd name="connsiteX16" fmla="*/ 541335 w 594258"/>
                <a:gd name="connsiteY16" fmla="*/ 599693 h 658486"/>
                <a:gd name="connsiteX17" fmla="*/ 570734 w 594258"/>
                <a:gd name="connsiteY17" fmla="*/ 576175 h 658486"/>
                <a:gd name="connsiteX18" fmla="*/ 582493 w 594258"/>
                <a:gd name="connsiteY18" fmla="*/ 558537 h 658486"/>
                <a:gd name="connsiteX19" fmla="*/ 594253 w 594258"/>
                <a:gd name="connsiteY19" fmla="*/ 517382 h 658486"/>
                <a:gd name="connsiteX20" fmla="*/ 588373 w 594258"/>
                <a:gd name="connsiteY20" fmla="*/ 0 h 658486"/>
                <a:gd name="connsiteX21" fmla="*/ 529575 w 594258"/>
                <a:gd name="connsiteY21" fmla="*/ 70552 h 658486"/>
                <a:gd name="connsiteX22" fmla="*/ 494296 w 594258"/>
                <a:gd name="connsiteY22" fmla="*/ 94070 h 658486"/>
                <a:gd name="connsiteX23" fmla="*/ 441378 w 594258"/>
                <a:gd name="connsiteY23" fmla="*/ 111708 h 658486"/>
                <a:gd name="connsiteX24" fmla="*/ 423739 w 594258"/>
                <a:gd name="connsiteY24" fmla="*/ 117587 h 658486"/>
                <a:gd name="connsiteX25" fmla="*/ 406099 w 594258"/>
                <a:gd name="connsiteY25" fmla="*/ 123466 h 658486"/>
                <a:gd name="connsiteX26" fmla="*/ 335542 w 594258"/>
                <a:gd name="connsiteY26" fmla="*/ 117587 h 658486"/>
                <a:gd name="connsiteX27" fmla="*/ 323782 w 594258"/>
                <a:gd name="connsiteY27" fmla="*/ 82311 h 658486"/>
                <a:gd name="connsiteX28" fmla="*/ 288504 w 594258"/>
                <a:gd name="connsiteY28" fmla="*/ 70552 h 658486"/>
                <a:gd name="connsiteX29" fmla="*/ 270864 w 594258"/>
                <a:gd name="connsiteY29" fmla="*/ 64673 h 658486"/>
                <a:gd name="connsiteX30" fmla="*/ 194427 w 594258"/>
                <a:gd name="connsiteY30" fmla="*/ 70552 h 658486"/>
                <a:gd name="connsiteX31" fmla="*/ 153268 w 594258"/>
                <a:gd name="connsiteY31" fmla="*/ 82311 h 658486"/>
                <a:gd name="connsiteX32" fmla="*/ 18033 w 594258"/>
                <a:gd name="connsiteY32" fmla="*/ 70552 h 658486"/>
                <a:gd name="connsiteX33" fmla="*/ 394 w 594258"/>
                <a:gd name="connsiteY33" fmla="*/ 94070 h 6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4258" h="658486">
                  <a:moveTo>
                    <a:pt x="394" y="94070"/>
                  </a:moveTo>
                  <a:cubicBezTo>
                    <a:pt x="-1566" y="164622"/>
                    <a:pt x="4313" y="360600"/>
                    <a:pt x="6273" y="493865"/>
                  </a:cubicBezTo>
                  <a:cubicBezTo>
                    <a:pt x="16073" y="507583"/>
                    <a:pt x="26998" y="520564"/>
                    <a:pt x="35672" y="535020"/>
                  </a:cubicBezTo>
                  <a:cubicBezTo>
                    <a:pt x="38861" y="540334"/>
                    <a:pt x="37169" y="548276"/>
                    <a:pt x="41552" y="552658"/>
                  </a:cubicBezTo>
                  <a:cubicBezTo>
                    <a:pt x="45935" y="557040"/>
                    <a:pt x="53312" y="556577"/>
                    <a:pt x="59192" y="558537"/>
                  </a:cubicBezTo>
                  <a:cubicBezTo>
                    <a:pt x="65072" y="562457"/>
                    <a:pt x="70511" y="567136"/>
                    <a:pt x="76831" y="570296"/>
                  </a:cubicBezTo>
                  <a:cubicBezTo>
                    <a:pt x="102212" y="582986"/>
                    <a:pt x="156330" y="580934"/>
                    <a:pt x="170908" y="582055"/>
                  </a:cubicBezTo>
                  <a:cubicBezTo>
                    <a:pt x="201954" y="592402"/>
                    <a:pt x="183392" y="584497"/>
                    <a:pt x="223826" y="611451"/>
                  </a:cubicBezTo>
                  <a:lnTo>
                    <a:pt x="241465" y="623210"/>
                  </a:lnTo>
                  <a:cubicBezTo>
                    <a:pt x="243425" y="629089"/>
                    <a:pt x="242963" y="636466"/>
                    <a:pt x="247345" y="640848"/>
                  </a:cubicBezTo>
                  <a:cubicBezTo>
                    <a:pt x="251728" y="645230"/>
                    <a:pt x="258871" y="645708"/>
                    <a:pt x="264984" y="646727"/>
                  </a:cubicBezTo>
                  <a:cubicBezTo>
                    <a:pt x="282491" y="649645"/>
                    <a:pt x="300276" y="650533"/>
                    <a:pt x="317903" y="652607"/>
                  </a:cubicBezTo>
                  <a:lnTo>
                    <a:pt x="364941" y="658486"/>
                  </a:lnTo>
                  <a:cubicBezTo>
                    <a:pt x="430181" y="651238"/>
                    <a:pt x="401020" y="658219"/>
                    <a:pt x="453138" y="640848"/>
                  </a:cubicBezTo>
                  <a:lnTo>
                    <a:pt x="488417" y="629089"/>
                  </a:lnTo>
                  <a:lnTo>
                    <a:pt x="506056" y="623210"/>
                  </a:lnTo>
                  <a:cubicBezTo>
                    <a:pt x="517816" y="615371"/>
                    <a:pt x="533495" y="611452"/>
                    <a:pt x="541335" y="599693"/>
                  </a:cubicBezTo>
                  <a:cubicBezTo>
                    <a:pt x="556532" y="576898"/>
                    <a:pt x="546390" y="584290"/>
                    <a:pt x="570734" y="576175"/>
                  </a:cubicBezTo>
                  <a:cubicBezTo>
                    <a:pt x="574654" y="570296"/>
                    <a:pt x="579623" y="564994"/>
                    <a:pt x="582493" y="558537"/>
                  </a:cubicBezTo>
                  <a:cubicBezTo>
                    <a:pt x="594873" y="530685"/>
                    <a:pt x="594253" y="534188"/>
                    <a:pt x="594253" y="517382"/>
                  </a:cubicBezTo>
                  <a:lnTo>
                    <a:pt x="588373" y="0"/>
                  </a:lnTo>
                  <a:cubicBezTo>
                    <a:pt x="543887" y="69902"/>
                    <a:pt x="571457" y="56594"/>
                    <a:pt x="529575" y="70552"/>
                  </a:cubicBezTo>
                  <a:cubicBezTo>
                    <a:pt x="517815" y="78391"/>
                    <a:pt x="507704" y="89601"/>
                    <a:pt x="494296" y="94070"/>
                  </a:cubicBezTo>
                  <a:lnTo>
                    <a:pt x="441378" y="111708"/>
                  </a:lnTo>
                  <a:lnTo>
                    <a:pt x="423739" y="117587"/>
                  </a:lnTo>
                  <a:lnTo>
                    <a:pt x="406099" y="123466"/>
                  </a:lnTo>
                  <a:cubicBezTo>
                    <a:pt x="382580" y="121506"/>
                    <a:pt x="356651" y="128141"/>
                    <a:pt x="335542" y="117587"/>
                  </a:cubicBezTo>
                  <a:cubicBezTo>
                    <a:pt x="324456" y="112044"/>
                    <a:pt x="335541" y="86231"/>
                    <a:pt x="323782" y="82311"/>
                  </a:cubicBezTo>
                  <a:lnTo>
                    <a:pt x="288504" y="70552"/>
                  </a:lnTo>
                  <a:lnTo>
                    <a:pt x="270864" y="64673"/>
                  </a:lnTo>
                  <a:cubicBezTo>
                    <a:pt x="245385" y="66633"/>
                    <a:pt x="219806" y="67566"/>
                    <a:pt x="194427" y="70552"/>
                  </a:cubicBezTo>
                  <a:cubicBezTo>
                    <a:pt x="183023" y="71894"/>
                    <a:pt x="164670" y="78511"/>
                    <a:pt x="153268" y="82311"/>
                  </a:cubicBezTo>
                  <a:cubicBezTo>
                    <a:pt x="95633" y="79430"/>
                    <a:pt x="62459" y="88322"/>
                    <a:pt x="18033" y="70552"/>
                  </a:cubicBezTo>
                  <a:cubicBezTo>
                    <a:pt x="13964" y="68924"/>
                    <a:pt x="2354" y="23518"/>
                    <a:pt x="394" y="94070"/>
                  </a:cubicBezTo>
                  <a:close/>
                </a:path>
              </a:pathLst>
            </a:custGeom>
            <a:solidFill>
              <a:schemeClr val="bg2">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a:xfrm>
            <a:off x="280800" y="763200"/>
            <a:ext cx="3681600" cy="1675200"/>
          </a:xfrm>
        </p:spPr>
        <p:txBody>
          <a:bodyPr/>
          <a:lstStyle/>
          <a:p>
            <a:r>
              <a:rPr lang="en-US" dirty="0" smtClean="0"/>
              <a:t>Wyman 2011:</a:t>
            </a:r>
          </a:p>
          <a:p>
            <a:pPr lvl="1"/>
            <a:r>
              <a:rPr lang="en-US" dirty="0" smtClean="0"/>
              <a:t>CUDA</a:t>
            </a:r>
          </a:p>
          <a:p>
            <a:pPr lvl="1"/>
            <a:r>
              <a:rPr lang="en-US" dirty="0" smtClean="0"/>
              <a:t>Extremely fast</a:t>
            </a:r>
          </a:p>
          <a:p>
            <a:pPr lvl="1"/>
            <a:r>
              <a:rPr lang="en-US" dirty="0" err="1" smtClean="0"/>
              <a:t>Voxelizes</a:t>
            </a:r>
            <a:r>
              <a:rPr lang="en-US" dirty="0" smtClean="0"/>
              <a:t> shadow casters</a:t>
            </a:r>
          </a:p>
          <a:p>
            <a:pPr lvl="2"/>
            <a:r>
              <a:rPr lang="en-US" sz="1600" dirty="0"/>
              <a:t>3D bit grid</a:t>
            </a:r>
          </a:p>
          <a:p>
            <a:endParaRPr lang="en-US" sz="900" dirty="0"/>
          </a:p>
        </p:txBody>
      </p:sp>
      <p:sp>
        <p:nvSpPr>
          <p:cNvPr id="3" name="Title 2"/>
          <p:cNvSpPr>
            <a:spLocks noGrp="1"/>
          </p:cNvSpPr>
          <p:nvPr>
            <p:ph type="title"/>
          </p:nvPr>
        </p:nvSpPr>
        <p:spPr/>
        <p:txBody>
          <a:bodyPr/>
          <a:lstStyle/>
          <a:p>
            <a:r>
              <a:rPr lang="en-US" dirty="0" smtClean="0"/>
              <a:t>Ray-Marching Based Single Scattering</a:t>
            </a:r>
            <a:endParaRPr lang="en-US" dirty="0"/>
          </a:p>
        </p:txBody>
      </p:sp>
      <p:grpSp>
        <p:nvGrpSpPr>
          <p:cNvPr id="33" name="Group 32"/>
          <p:cNvGrpSpPr/>
          <p:nvPr/>
        </p:nvGrpSpPr>
        <p:grpSpPr>
          <a:xfrm>
            <a:off x="4038600" y="990600"/>
            <a:ext cx="2616200" cy="2590800"/>
            <a:chOff x="4038600" y="990600"/>
            <a:chExt cx="2616200" cy="2590800"/>
          </a:xfrm>
        </p:grpSpPr>
        <p:cxnSp>
          <p:nvCxnSpPr>
            <p:cNvPr id="34" name="Straight Connector 33"/>
            <p:cNvCxnSpPr/>
            <p:nvPr/>
          </p:nvCxnSpPr>
          <p:spPr>
            <a:xfrm flipH="1" flipV="1">
              <a:off x="5110738" y="2416951"/>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5110738" y="2622056"/>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110738" y="2827161"/>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5110738" y="3032266"/>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165219" y="2277547"/>
              <a:ext cx="226488" cy="1233972"/>
              <a:chOff x="5165219" y="2277547"/>
              <a:chExt cx="226488" cy="1233972"/>
            </a:xfrm>
          </p:grpSpPr>
          <p:cxnSp>
            <p:nvCxnSpPr>
              <p:cNvPr id="80" name="Straight Connector 79"/>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a:off x="5029200" y="2667000"/>
              <a:ext cx="228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a:stretch>
              <a:fillRect/>
            </a:stretch>
          </p:blipFill>
          <p:spPr>
            <a:xfrm>
              <a:off x="4038600" y="990600"/>
              <a:ext cx="2616200" cy="2514600"/>
            </a:xfrm>
            <a:prstGeom prst="rect">
              <a:avLst/>
            </a:prstGeom>
          </p:spPr>
        </p:pic>
        <p:sp>
          <p:nvSpPr>
            <p:cNvPr id="47" name="Freeform 46"/>
            <p:cNvSpPr/>
            <p:nvPr/>
          </p:nvSpPr>
          <p:spPr>
            <a:xfrm>
              <a:off x="4467225" y="2485433"/>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Connector 47"/>
            <p:cNvCxnSpPr>
              <a:endCxn id="47" idx="2"/>
            </p:cNvCxnSpPr>
            <p:nvPr/>
          </p:nvCxnSpPr>
          <p:spPr>
            <a:xfrm flipH="1">
              <a:off x="4467225"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714960" y="2518752"/>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868421" y="2534627"/>
              <a:ext cx="21167" cy="78843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5229841" y="1476328"/>
              <a:ext cx="1263151" cy="265290"/>
              <a:chOff x="5229841" y="1476328"/>
              <a:chExt cx="1263151" cy="265290"/>
            </a:xfrm>
          </p:grpSpPr>
          <p:cxnSp>
            <p:nvCxnSpPr>
              <p:cNvPr id="75" name="Straight Connector 74"/>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5229841" y="1623696"/>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603976" y="1476329"/>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5873856" y="1582157"/>
                <a:ext cx="465675" cy="15345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6186070" y="1666821"/>
                <a:ext cx="306922" cy="63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3" name="Straight Connector 52"/>
            <p:cNvCxnSpPr/>
            <p:nvPr/>
          </p:nvCxnSpPr>
          <p:spPr>
            <a:xfrm>
              <a:off x="4953090" y="2539918"/>
              <a:ext cx="190503" cy="89426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5307540" y="2207022"/>
              <a:ext cx="1122500" cy="1363796"/>
              <a:chOff x="5307540" y="2207022"/>
              <a:chExt cx="1122500" cy="1363796"/>
            </a:xfrm>
          </p:grpSpPr>
          <p:cxnSp>
            <p:nvCxnSpPr>
              <p:cNvPr id="65" name="Straight Connector 64"/>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55" name="Down Arrow 54"/>
            <p:cNvSpPr/>
            <p:nvPr/>
          </p:nvSpPr>
          <p:spPr>
            <a:xfrm>
              <a:off x="5638800" y="1828800"/>
              <a:ext cx="381000" cy="228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5448300" y="2959115"/>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448300" y="2754863"/>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448300" y="3163367"/>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448300" y="3367619"/>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88792" y="248966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193" y="237756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0" y="226545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0" y="243361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0" y="232150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089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655969" y="2710378"/>
            <a:ext cx="594258" cy="781949"/>
            <a:chOff x="5720647" y="2722135"/>
            <a:chExt cx="594258" cy="781949"/>
          </a:xfrm>
        </p:grpSpPr>
        <p:sp>
          <p:nvSpPr>
            <p:cNvPr id="4" name="Freeform 3"/>
            <p:cNvSpPr/>
            <p:nvPr/>
          </p:nvSpPr>
          <p:spPr>
            <a:xfrm>
              <a:off x="5728903" y="2722135"/>
              <a:ext cx="580113" cy="251755"/>
            </a:xfrm>
            <a:custGeom>
              <a:avLst/>
              <a:gdLst>
                <a:gd name="connsiteX0" fmla="*/ 174407 w 580113"/>
                <a:gd name="connsiteY0" fmla="*/ 29397 h 293967"/>
                <a:gd name="connsiteX1" fmla="*/ 174407 w 580113"/>
                <a:gd name="connsiteY1" fmla="*/ 29397 h 293967"/>
                <a:gd name="connsiteX2" fmla="*/ 168528 w 580113"/>
                <a:gd name="connsiteY2" fmla="*/ 94070 h 293967"/>
                <a:gd name="connsiteX3" fmla="*/ 150888 w 580113"/>
                <a:gd name="connsiteY3" fmla="*/ 105828 h 293967"/>
                <a:gd name="connsiteX4" fmla="*/ 145008 w 580113"/>
                <a:gd name="connsiteY4" fmla="*/ 123466 h 293967"/>
                <a:gd name="connsiteX5" fmla="*/ 62691 w 580113"/>
                <a:gd name="connsiteY5" fmla="*/ 146984 h 293967"/>
                <a:gd name="connsiteX6" fmla="*/ 21533 w 580113"/>
                <a:gd name="connsiteY6" fmla="*/ 176380 h 293967"/>
                <a:gd name="connsiteX7" fmla="*/ 3893 w 580113"/>
                <a:gd name="connsiteY7" fmla="*/ 194018 h 293967"/>
                <a:gd name="connsiteX8" fmla="*/ 9773 w 580113"/>
                <a:gd name="connsiteY8" fmla="*/ 252812 h 293967"/>
                <a:gd name="connsiteX9" fmla="*/ 221446 w 580113"/>
                <a:gd name="connsiteY9" fmla="*/ 246932 h 293967"/>
                <a:gd name="connsiteX10" fmla="*/ 286123 w 580113"/>
                <a:gd name="connsiteY10" fmla="*/ 252812 h 293967"/>
                <a:gd name="connsiteX11" fmla="*/ 327282 w 580113"/>
                <a:gd name="connsiteY11" fmla="*/ 282208 h 293967"/>
                <a:gd name="connsiteX12" fmla="*/ 350801 w 580113"/>
                <a:gd name="connsiteY12" fmla="*/ 293967 h 293967"/>
                <a:gd name="connsiteX13" fmla="*/ 480157 w 580113"/>
                <a:gd name="connsiteY13" fmla="*/ 288088 h 293967"/>
                <a:gd name="connsiteX14" fmla="*/ 497796 w 580113"/>
                <a:gd name="connsiteY14" fmla="*/ 282208 h 293967"/>
                <a:gd name="connsiteX15" fmla="*/ 533075 w 580113"/>
                <a:gd name="connsiteY15" fmla="*/ 246932 h 293967"/>
                <a:gd name="connsiteX16" fmla="*/ 556594 w 580113"/>
                <a:gd name="connsiteY16" fmla="*/ 205777 h 293967"/>
                <a:gd name="connsiteX17" fmla="*/ 562474 w 580113"/>
                <a:gd name="connsiteY17" fmla="*/ 182260 h 293967"/>
                <a:gd name="connsiteX18" fmla="*/ 568354 w 580113"/>
                <a:gd name="connsiteY18" fmla="*/ 164622 h 293967"/>
                <a:gd name="connsiteX19" fmla="*/ 580113 w 580113"/>
                <a:gd name="connsiteY19" fmla="*/ 123466 h 293967"/>
                <a:gd name="connsiteX20" fmla="*/ 497796 w 580113"/>
                <a:gd name="connsiteY20" fmla="*/ 111708 h 293967"/>
                <a:gd name="connsiteX21" fmla="*/ 403719 w 580113"/>
                <a:gd name="connsiteY21" fmla="*/ 105828 h 293967"/>
                <a:gd name="connsiteX22" fmla="*/ 350801 w 580113"/>
                <a:gd name="connsiteY22" fmla="*/ 41156 h 293967"/>
                <a:gd name="connsiteX23" fmla="*/ 344921 w 580113"/>
                <a:gd name="connsiteY23" fmla="*/ 5880 h 293967"/>
                <a:gd name="connsiteX24" fmla="*/ 327282 w 580113"/>
                <a:gd name="connsiteY24" fmla="*/ 0 h 293967"/>
                <a:gd name="connsiteX25" fmla="*/ 309643 w 580113"/>
                <a:gd name="connsiteY25" fmla="*/ 5880 h 293967"/>
                <a:gd name="connsiteX26" fmla="*/ 203806 w 580113"/>
                <a:gd name="connsiteY26" fmla="*/ 17638 h 293967"/>
                <a:gd name="connsiteX27" fmla="*/ 174407 w 580113"/>
                <a:gd name="connsiteY27" fmla="*/ 29397 h 29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113" h="293967">
                  <a:moveTo>
                    <a:pt x="174407" y="29397"/>
                  </a:moveTo>
                  <a:lnTo>
                    <a:pt x="174407" y="29397"/>
                  </a:lnTo>
                  <a:cubicBezTo>
                    <a:pt x="172447" y="50955"/>
                    <a:pt x="174894" y="73381"/>
                    <a:pt x="168528" y="94070"/>
                  </a:cubicBezTo>
                  <a:cubicBezTo>
                    <a:pt x="166450" y="100824"/>
                    <a:pt x="155303" y="100310"/>
                    <a:pt x="150888" y="105828"/>
                  </a:cubicBezTo>
                  <a:cubicBezTo>
                    <a:pt x="147016" y="110667"/>
                    <a:pt x="150426" y="120456"/>
                    <a:pt x="145008" y="123466"/>
                  </a:cubicBezTo>
                  <a:cubicBezTo>
                    <a:pt x="121478" y="136537"/>
                    <a:pt x="86049" y="131414"/>
                    <a:pt x="62691" y="146984"/>
                  </a:cubicBezTo>
                  <a:cubicBezTo>
                    <a:pt x="48728" y="156291"/>
                    <a:pt x="34299" y="165438"/>
                    <a:pt x="21533" y="176380"/>
                  </a:cubicBezTo>
                  <a:cubicBezTo>
                    <a:pt x="15219" y="181791"/>
                    <a:pt x="9773" y="188139"/>
                    <a:pt x="3893" y="194018"/>
                  </a:cubicBezTo>
                  <a:cubicBezTo>
                    <a:pt x="5853" y="213616"/>
                    <a:pt x="-9365" y="248157"/>
                    <a:pt x="9773" y="252812"/>
                  </a:cubicBezTo>
                  <a:cubicBezTo>
                    <a:pt x="78358" y="269494"/>
                    <a:pt x="150861" y="246932"/>
                    <a:pt x="221446" y="246932"/>
                  </a:cubicBezTo>
                  <a:cubicBezTo>
                    <a:pt x="243094" y="246932"/>
                    <a:pt x="264564" y="250852"/>
                    <a:pt x="286123" y="252812"/>
                  </a:cubicBezTo>
                  <a:cubicBezTo>
                    <a:pt x="296221" y="260384"/>
                    <a:pt x="315244" y="275330"/>
                    <a:pt x="327282" y="282208"/>
                  </a:cubicBezTo>
                  <a:cubicBezTo>
                    <a:pt x="334892" y="286556"/>
                    <a:pt x="342961" y="290047"/>
                    <a:pt x="350801" y="293967"/>
                  </a:cubicBezTo>
                  <a:cubicBezTo>
                    <a:pt x="393920" y="292007"/>
                    <a:pt x="437131" y="291530"/>
                    <a:pt x="480157" y="288088"/>
                  </a:cubicBezTo>
                  <a:cubicBezTo>
                    <a:pt x="486335" y="287594"/>
                    <a:pt x="492904" y="286013"/>
                    <a:pt x="497796" y="282208"/>
                  </a:cubicBezTo>
                  <a:cubicBezTo>
                    <a:pt x="510923" y="271999"/>
                    <a:pt x="533075" y="246932"/>
                    <a:pt x="533075" y="246932"/>
                  </a:cubicBezTo>
                  <a:cubicBezTo>
                    <a:pt x="551060" y="192984"/>
                    <a:pt x="520997" y="276965"/>
                    <a:pt x="556594" y="205777"/>
                  </a:cubicBezTo>
                  <a:cubicBezTo>
                    <a:pt x="560208" y="198550"/>
                    <a:pt x="560254" y="190029"/>
                    <a:pt x="562474" y="182260"/>
                  </a:cubicBezTo>
                  <a:cubicBezTo>
                    <a:pt x="564177" y="176301"/>
                    <a:pt x="566651" y="170581"/>
                    <a:pt x="568354" y="164622"/>
                  </a:cubicBezTo>
                  <a:cubicBezTo>
                    <a:pt x="583119" y="112944"/>
                    <a:pt x="566015" y="165756"/>
                    <a:pt x="580113" y="123466"/>
                  </a:cubicBezTo>
                  <a:cubicBezTo>
                    <a:pt x="543253" y="111181"/>
                    <a:pt x="564047" y="116615"/>
                    <a:pt x="497796" y="111708"/>
                  </a:cubicBezTo>
                  <a:cubicBezTo>
                    <a:pt x="466462" y="109387"/>
                    <a:pt x="435078" y="107788"/>
                    <a:pt x="403719" y="105828"/>
                  </a:cubicBezTo>
                  <a:cubicBezTo>
                    <a:pt x="372067" y="74179"/>
                    <a:pt x="358168" y="74304"/>
                    <a:pt x="350801" y="41156"/>
                  </a:cubicBezTo>
                  <a:cubicBezTo>
                    <a:pt x="348215" y="29519"/>
                    <a:pt x="350836" y="16230"/>
                    <a:pt x="344921" y="5880"/>
                  </a:cubicBezTo>
                  <a:cubicBezTo>
                    <a:pt x="341846" y="499"/>
                    <a:pt x="333162" y="1960"/>
                    <a:pt x="327282" y="0"/>
                  </a:cubicBezTo>
                  <a:cubicBezTo>
                    <a:pt x="321402" y="1960"/>
                    <a:pt x="315786" y="5061"/>
                    <a:pt x="309643" y="5880"/>
                  </a:cubicBezTo>
                  <a:cubicBezTo>
                    <a:pt x="274688" y="10540"/>
                    <a:pt x="238379" y="8995"/>
                    <a:pt x="203806" y="17638"/>
                  </a:cubicBezTo>
                  <a:cubicBezTo>
                    <a:pt x="199554" y="18701"/>
                    <a:pt x="179307" y="27437"/>
                    <a:pt x="174407" y="2939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5720647" y="2845598"/>
              <a:ext cx="594258" cy="658486"/>
            </a:xfrm>
            <a:custGeom>
              <a:avLst/>
              <a:gdLst>
                <a:gd name="connsiteX0" fmla="*/ 394 w 594258"/>
                <a:gd name="connsiteY0" fmla="*/ 94070 h 658486"/>
                <a:gd name="connsiteX1" fmla="*/ 6273 w 594258"/>
                <a:gd name="connsiteY1" fmla="*/ 493865 h 658486"/>
                <a:gd name="connsiteX2" fmla="*/ 35672 w 594258"/>
                <a:gd name="connsiteY2" fmla="*/ 535020 h 658486"/>
                <a:gd name="connsiteX3" fmla="*/ 41552 w 594258"/>
                <a:gd name="connsiteY3" fmla="*/ 552658 h 658486"/>
                <a:gd name="connsiteX4" fmla="*/ 59192 w 594258"/>
                <a:gd name="connsiteY4" fmla="*/ 558537 h 658486"/>
                <a:gd name="connsiteX5" fmla="*/ 76831 w 594258"/>
                <a:gd name="connsiteY5" fmla="*/ 570296 h 658486"/>
                <a:gd name="connsiteX6" fmla="*/ 170908 w 594258"/>
                <a:gd name="connsiteY6" fmla="*/ 582055 h 658486"/>
                <a:gd name="connsiteX7" fmla="*/ 223826 w 594258"/>
                <a:gd name="connsiteY7" fmla="*/ 611451 h 658486"/>
                <a:gd name="connsiteX8" fmla="*/ 241465 w 594258"/>
                <a:gd name="connsiteY8" fmla="*/ 623210 h 658486"/>
                <a:gd name="connsiteX9" fmla="*/ 247345 w 594258"/>
                <a:gd name="connsiteY9" fmla="*/ 640848 h 658486"/>
                <a:gd name="connsiteX10" fmla="*/ 264984 w 594258"/>
                <a:gd name="connsiteY10" fmla="*/ 646727 h 658486"/>
                <a:gd name="connsiteX11" fmla="*/ 317903 w 594258"/>
                <a:gd name="connsiteY11" fmla="*/ 652607 h 658486"/>
                <a:gd name="connsiteX12" fmla="*/ 364941 w 594258"/>
                <a:gd name="connsiteY12" fmla="*/ 658486 h 658486"/>
                <a:gd name="connsiteX13" fmla="*/ 453138 w 594258"/>
                <a:gd name="connsiteY13" fmla="*/ 640848 h 658486"/>
                <a:gd name="connsiteX14" fmla="*/ 488417 w 594258"/>
                <a:gd name="connsiteY14" fmla="*/ 629089 h 658486"/>
                <a:gd name="connsiteX15" fmla="*/ 506056 w 594258"/>
                <a:gd name="connsiteY15" fmla="*/ 623210 h 658486"/>
                <a:gd name="connsiteX16" fmla="*/ 541335 w 594258"/>
                <a:gd name="connsiteY16" fmla="*/ 599693 h 658486"/>
                <a:gd name="connsiteX17" fmla="*/ 570734 w 594258"/>
                <a:gd name="connsiteY17" fmla="*/ 576175 h 658486"/>
                <a:gd name="connsiteX18" fmla="*/ 582493 w 594258"/>
                <a:gd name="connsiteY18" fmla="*/ 558537 h 658486"/>
                <a:gd name="connsiteX19" fmla="*/ 594253 w 594258"/>
                <a:gd name="connsiteY19" fmla="*/ 517382 h 658486"/>
                <a:gd name="connsiteX20" fmla="*/ 588373 w 594258"/>
                <a:gd name="connsiteY20" fmla="*/ 0 h 658486"/>
                <a:gd name="connsiteX21" fmla="*/ 529575 w 594258"/>
                <a:gd name="connsiteY21" fmla="*/ 70552 h 658486"/>
                <a:gd name="connsiteX22" fmla="*/ 494296 w 594258"/>
                <a:gd name="connsiteY22" fmla="*/ 94070 h 658486"/>
                <a:gd name="connsiteX23" fmla="*/ 441378 w 594258"/>
                <a:gd name="connsiteY23" fmla="*/ 111708 h 658486"/>
                <a:gd name="connsiteX24" fmla="*/ 423739 w 594258"/>
                <a:gd name="connsiteY24" fmla="*/ 117587 h 658486"/>
                <a:gd name="connsiteX25" fmla="*/ 406099 w 594258"/>
                <a:gd name="connsiteY25" fmla="*/ 123466 h 658486"/>
                <a:gd name="connsiteX26" fmla="*/ 335542 w 594258"/>
                <a:gd name="connsiteY26" fmla="*/ 117587 h 658486"/>
                <a:gd name="connsiteX27" fmla="*/ 323782 w 594258"/>
                <a:gd name="connsiteY27" fmla="*/ 82311 h 658486"/>
                <a:gd name="connsiteX28" fmla="*/ 288504 w 594258"/>
                <a:gd name="connsiteY28" fmla="*/ 70552 h 658486"/>
                <a:gd name="connsiteX29" fmla="*/ 270864 w 594258"/>
                <a:gd name="connsiteY29" fmla="*/ 64673 h 658486"/>
                <a:gd name="connsiteX30" fmla="*/ 194427 w 594258"/>
                <a:gd name="connsiteY30" fmla="*/ 70552 h 658486"/>
                <a:gd name="connsiteX31" fmla="*/ 153268 w 594258"/>
                <a:gd name="connsiteY31" fmla="*/ 82311 h 658486"/>
                <a:gd name="connsiteX32" fmla="*/ 18033 w 594258"/>
                <a:gd name="connsiteY32" fmla="*/ 70552 h 658486"/>
                <a:gd name="connsiteX33" fmla="*/ 394 w 594258"/>
                <a:gd name="connsiteY33" fmla="*/ 94070 h 6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4258" h="658486">
                  <a:moveTo>
                    <a:pt x="394" y="94070"/>
                  </a:moveTo>
                  <a:cubicBezTo>
                    <a:pt x="-1566" y="164622"/>
                    <a:pt x="4313" y="360600"/>
                    <a:pt x="6273" y="493865"/>
                  </a:cubicBezTo>
                  <a:cubicBezTo>
                    <a:pt x="16073" y="507583"/>
                    <a:pt x="26998" y="520564"/>
                    <a:pt x="35672" y="535020"/>
                  </a:cubicBezTo>
                  <a:cubicBezTo>
                    <a:pt x="38861" y="540334"/>
                    <a:pt x="37169" y="548276"/>
                    <a:pt x="41552" y="552658"/>
                  </a:cubicBezTo>
                  <a:cubicBezTo>
                    <a:pt x="45935" y="557040"/>
                    <a:pt x="53312" y="556577"/>
                    <a:pt x="59192" y="558537"/>
                  </a:cubicBezTo>
                  <a:cubicBezTo>
                    <a:pt x="65072" y="562457"/>
                    <a:pt x="70511" y="567136"/>
                    <a:pt x="76831" y="570296"/>
                  </a:cubicBezTo>
                  <a:cubicBezTo>
                    <a:pt x="102212" y="582986"/>
                    <a:pt x="156330" y="580934"/>
                    <a:pt x="170908" y="582055"/>
                  </a:cubicBezTo>
                  <a:cubicBezTo>
                    <a:pt x="201954" y="592402"/>
                    <a:pt x="183392" y="584497"/>
                    <a:pt x="223826" y="611451"/>
                  </a:cubicBezTo>
                  <a:lnTo>
                    <a:pt x="241465" y="623210"/>
                  </a:lnTo>
                  <a:cubicBezTo>
                    <a:pt x="243425" y="629089"/>
                    <a:pt x="242963" y="636466"/>
                    <a:pt x="247345" y="640848"/>
                  </a:cubicBezTo>
                  <a:cubicBezTo>
                    <a:pt x="251728" y="645230"/>
                    <a:pt x="258871" y="645708"/>
                    <a:pt x="264984" y="646727"/>
                  </a:cubicBezTo>
                  <a:cubicBezTo>
                    <a:pt x="282491" y="649645"/>
                    <a:pt x="300276" y="650533"/>
                    <a:pt x="317903" y="652607"/>
                  </a:cubicBezTo>
                  <a:lnTo>
                    <a:pt x="364941" y="658486"/>
                  </a:lnTo>
                  <a:cubicBezTo>
                    <a:pt x="430181" y="651238"/>
                    <a:pt x="401020" y="658219"/>
                    <a:pt x="453138" y="640848"/>
                  </a:cubicBezTo>
                  <a:lnTo>
                    <a:pt x="488417" y="629089"/>
                  </a:lnTo>
                  <a:lnTo>
                    <a:pt x="506056" y="623210"/>
                  </a:lnTo>
                  <a:cubicBezTo>
                    <a:pt x="517816" y="615371"/>
                    <a:pt x="533495" y="611452"/>
                    <a:pt x="541335" y="599693"/>
                  </a:cubicBezTo>
                  <a:cubicBezTo>
                    <a:pt x="556532" y="576898"/>
                    <a:pt x="546390" y="584290"/>
                    <a:pt x="570734" y="576175"/>
                  </a:cubicBezTo>
                  <a:cubicBezTo>
                    <a:pt x="574654" y="570296"/>
                    <a:pt x="579623" y="564994"/>
                    <a:pt x="582493" y="558537"/>
                  </a:cubicBezTo>
                  <a:cubicBezTo>
                    <a:pt x="594873" y="530685"/>
                    <a:pt x="594253" y="534188"/>
                    <a:pt x="594253" y="517382"/>
                  </a:cubicBezTo>
                  <a:lnTo>
                    <a:pt x="588373" y="0"/>
                  </a:lnTo>
                  <a:cubicBezTo>
                    <a:pt x="543887" y="69902"/>
                    <a:pt x="571457" y="56594"/>
                    <a:pt x="529575" y="70552"/>
                  </a:cubicBezTo>
                  <a:cubicBezTo>
                    <a:pt x="517815" y="78391"/>
                    <a:pt x="507704" y="89601"/>
                    <a:pt x="494296" y="94070"/>
                  </a:cubicBezTo>
                  <a:lnTo>
                    <a:pt x="441378" y="111708"/>
                  </a:lnTo>
                  <a:lnTo>
                    <a:pt x="423739" y="117587"/>
                  </a:lnTo>
                  <a:lnTo>
                    <a:pt x="406099" y="123466"/>
                  </a:lnTo>
                  <a:cubicBezTo>
                    <a:pt x="382580" y="121506"/>
                    <a:pt x="356651" y="128141"/>
                    <a:pt x="335542" y="117587"/>
                  </a:cubicBezTo>
                  <a:cubicBezTo>
                    <a:pt x="324456" y="112044"/>
                    <a:pt x="335541" y="86231"/>
                    <a:pt x="323782" y="82311"/>
                  </a:cubicBezTo>
                  <a:lnTo>
                    <a:pt x="288504" y="70552"/>
                  </a:lnTo>
                  <a:lnTo>
                    <a:pt x="270864" y="64673"/>
                  </a:lnTo>
                  <a:cubicBezTo>
                    <a:pt x="245385" y="66633"/>
                    <a:pt x="219806" y="67566"/>
                    <a:pt x="194427" y="70552"/>
                  </a:cubicBezTo>
                  <a:cubicBezTo>
                    <a:pt x="183023" y="71894"/>
                    <a:pt x="164670" y="78511"/>
                    <a:pt x="153268" y="82311"/>
                  </a:cubicBezTo>
                  <a:cubicBezTo>
                    <a:pt x="95633" y="79430"/>
                    <a:pt x="62459" y="88322"/>
                    <a:pt x="18033" y="70552"/>
                  </a:cubicBezTo>
                  <a:cubicBezTo>
                    <a:pt x="13964" y="68924"/>
                    <a:pt x="2354" y="23518"/>
                    <a:pt x="394" y="94070"/>
                  </a:cubicBezTo>
                  <a:close/>
                </a:path>
              </a:pathLst>
            </a:custGeom>
            <a:solidFill>
              <a:schemeClr val="bg2">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a:xfrm>
            <a:off x="280800" y="763200"/>
            <a:ext cx="3681600" cy="1675200"/>
          </a:xfrm>
        </p:spPr>
        <p:txBody>
          <a:bodyPr/>
          <a:lstStyle/>
          <a:p>
            <a:r>
              <a:rPr lang="en-US" dirty="0" smtClean="0"/>
              <a:t>Wyman 2011:</a:t>
            </a:r>
          </a:p>
          <a:p>
            <a:pPr lvl="1"/>
            <a:r>
              <a:rPr lang="en-US" dirty="0" smtClean="0"/>
              <a:t>CUDA</a:t>
            </a:r>
          </a:p>
          <a:p>
            <a:pPr lvl="1"/>
            <a:r>
              <a:rPr lang="en-US" dirty="0" smtClean="0"/>
              <a:t>Extremely fast</a:t>
            </a:r>
          </a:p>
          <a:p>
            <a:pPr lvl="1"/>
            <a:r>
              <a:rPr lang="en-US" dirty="0" err="1" smtClean="0"/>
              <a:t>Voxelizes</a:t>
            </a:r>
            <a:r>
              <a:rPr lang="en-US" dirty="0" smtClean="0"/>
              <a:t> shadow casters</a:t>
            </a:r>
          </a:p>
          <a:p>
            <a:pPr lvl="2"/>
            <a:r>
              <a:rPr lang="en-US" sz="1600" dirty="0"/>
              <a:t>3D bit grid</a:t>
            </a:r>
          </a:p>
          <a:p>
            <a:pPr lvl="2">
              <a:lnSpc>
                <a:spcPct val="70000"/>
              </a:lnSpc>
            </a:pPr>
            <a:r>
              <a:rPr lang="en-US" sz="1600" dirty="0"/>
              <a:t>For each column</a:t>
            </a:r>
          </a:p>
          <a:p>
            <a:pPr lvl="3">
              <a:lnSpc>
                <a:spcPct val="70000"/>
              </a:lnSpc>
            </a:pPr>
            <a:r>
              <a:rPr lang="en-US" sz="1400" dirty="0"/>
              <a:t>Binary prefix sum</a:t>
            </a:r>
          </a:p>
          <a:p>
            <a:pPr marL="365125" lvl="1" indent="0">
              <a:buNone/>
            </a:pPr>
            <a:endParaRPr lang="en-US" dirty="0" smtClean="0"/>
          </a:p>
          <a:p>
            <a:endParaRPr lang="en-US" sz="900" dirty="0"/>
          </a:p>
        </p:txBody>
      </p:sp>
      <p:sp>
        <p:nvSpPr>
          <p:cNvPr id="3" name="Title 2"/>
          <p:cNvSpPr>
            <a:spLocks noGrp="1"/>
          </p:cNvSpPr>
          <p:nvPr>
            <p:ph type="title"/>
          </p:nvPr>
        </p:nvSpPr>
        <p:spPr/>
        <p:txBody>
          <a:bodyPr/>
          <a:lstStyle/>
          <a:p>
            <a:r>
              <a:rPr lang="en-US" dirty="0" smtClean="0"/>
              <a:t>Ray-Marching Based Single Scattering</a:t>
            </a:r>
            <a:endParaRPr lang="en-US" dirty="0"/>
          </a:p>
        </p:txBody>
      </p:sp>
      <p:grpSp>
        <p:nvGrpSpPr>
          <p:cNvPr id="33" name="Group 32"/>
          <p:cNvGrpSpPr/>
          <p:nvPr/>
        </p:nvGrpSpPr>
        <p:grpSpPr>
          <a:xfrm>
            <a:off x="4038600" y="990600"/>
            <a:ext cx="2616200" cy="2590800"/>
            <a:chOff x="4038600" y="990600"/>
            <a:chExt cx="2616200" cy="2590800"/>
          </a:xfrm>
        </p:grpSpPr>
        <p:cxnSp>
          <p:nvCxnSpPr>
            <p:cNvPr id="34" name="Straight Connector 33"/>
            <p:cNvCxnSpPr/>
            <p:nvPr/>
          </p:nvCxnSpPr>
          <p:spPr>
            <a:xfrm flipH="1" flipV="1">
              <a:off x="5110738" y="2416951"/>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5110738" y="2622056"/>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110738" y="2827161"/>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5110738" y="3032266"/>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165219" y="2277547"/>
              <a:ext cx="226488" cy="1233972"/>
              <a:chOff x="5165219" y="2277547"/>
              <a:chExt cx="226488" cy="1233972"/>
            </a:xfrm>
          </p:grpSpPr>
          <p:cxnSp>
            <p:nvCxnSpPr>
              <p:cNvPr id="80" name="Straight Connector 79"/>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a:off x="5029200" y="2667000"/>
              <a:ext cx="228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a:stretch>
              <a:fillRect/>
            </a:stretch>
          </p:blipFill>
          <p:spPr>
            <a:xfrm>
              <a:off x="4038600" y="990600"/>
              <a:ext cx="2616200" cy="2514600"/>
            </a:xfrm>
            <a:prstGeom prst="rect">
              <a:avLst/>
            </a:prstGeom>
          </p:spPr>
        </p:pic>
        <p:sp>
          <p:nvSpPr>
            <p:cNvPr id="47" name="Freeform 46"/>
            <p:cNvSpPr/>
            <p:nvPr/>
          </p:nvSpPr>
          <p:spPr>
            <a:xfrm>
              <a:off x="4467225" y="2485433"/>
              <a:ext cx="182026" cy="368891"/>
            </a:xfrm>
            <a:custGeom>
              <a:avLst/>
              <a:gdLst>
                <a:gd name="connsiteX0" fmla="*/ 185970 w 185970"/>
                <a:gd name="connsiteY0" fmla="*/ 18142 h 362838"/>
                <a:gd name="connsiteX1" fmla="*/ 0 w 185970"/>
                <a:gd name="connsiteY1" fmla="*/ 0 h 362838"/>
                <a:gd name="connsiteX2" fmla="*/ 0 w 185970"/>
                <a:gd name="connsiteY2" fmla="*/ 362838 h 362838"/>
                <a:gd name="connsiteX3" fmla="*/ 0 w 185970"/>
                <a:gd name="connsiteY3" fmla="*/ 362838 h 362838"/>
              </a:gdLst>
              <a:ahLst/>
              <a:cxnLst>
                <a:cxn ang="0">
                  <a:pos x="connsiteX0" y="connsiteY0"/>
                </a:cxn>
                <a:cxn ang="0">
                  <a:pos x="connsiteX1" y="connsiteY1"/>
                </a:cxn>
                <a:cxn ang="0">
                  <a:pos x="connsiteX2" y="connsiteY2"/>
                </a:cxn>
                <a:cxn ang="0">
                  <a:pos x="connsiteX3" y="connsiteY3"/>
                </a:cxn>
              </a:cxnLst>
              <a:rect l="l" t="t" r="r" b="b"/>
              <a:pathLst>
                <a:path w="185970" h="362838">
                  <a:moveTo>
                    <a:pt x="185970" y="18142"/>
                  </a:moveTo>
                  <a:lnTo>
                    <a:pt x="0" y="0"/>
                  </a:lnTo>
                  <a:lnTo>
                    <a:pt x="0" y="362838"/>
                  </a:lnTo>
                  <a:lnTo>
                    <a:pt x="0" y="362838"/>
                  </a:lnTo>
                </a:path>
              </a:pathLst>
            </a:custGeom>
            <a:ln w="3175">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Connector 47"/>
            <p:cNvCxnSpPr>
              <a:endCxn id="47" idx="2"/>
            </p:cNvCxnSpPr>
            <p:nvPr/>
          </p:nvCxnSpPr>
          <p:spPr>
            <a:xfrm flipH="1">
              <a:off x="4467225" y="2514600"/>
              <a:ext cx="180975" cy="339724"/>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4556207" y="2508169"/>
              <a:ext cx="153464" cy="566190"/>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714960" y="2518752"/>
              <a:ext cx="68793" cy="666729"/>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868421" y="2534627"/>
              <a:ext cx="21167" cy="78843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5229841" y="1476328"/>
              <a:ext cx="1263151" cy="265290"/>
              <a:chOff x="5229841" y="1476328"/>
              <a:chExt cx="1263151" cy="265290"/>
            </a:xfrm>
          </p:grpSpPr>
          <p:cxnSp>
            <p:nvCxnSpPr>
              <p:cNvPr id="75" name="Straight Connector 74"/>
              <p:cNvCxnSpPr/>
              <p:nvPr/>
            </p:nvCxnSpPr>
            <p:spPr>
              <a:xfrm flipV="1">
                <a:off x="5413473" y="1476328"/>
                <a:ext cx="216962" cy="26457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5229841" y="1623696"/>
                <a:ext cx="13607" cy="117922"/>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603976" y="1476329"/>
                <a:ext cx="486842" cy="264573"/>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5873856" y="1582157"/>
                <a:ext cx="465675" cy="15345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6186070" y="1666821"/>
                <a:ext cx="306922" cy="63498"/>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3" name="Straight Connector 52"/>
            <p:cNvCxnSpPr/>
            <p:nvPr/>
          </p:nvCxnSpPr>
          <p:spPr>
            <a:xfrm>
              <a:off x="4953090" y="2539918"/>
              <a:ext cx="190503" cy="894263"/>
            </a:xfrm>
            <a:prstGeom prst="line">
              <a:avLst/>
            </a:prstGeom>
            <a:ln w="9525">
              <a:solidFill>
                <a:schemeClr val="bg2"/>
              </a:solidFill>
              <a:prstDash val="sysDot"/>
            </a:ln>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5307540" y="2207022"/>
              <a:ext cx="1122500" cy="1363796"/>
              <a:chOff x="5307540" y="2207022"/>
              <a:chExt cx="1122500" cy="1363796"/>
            </a:xfrm>
          </p:grpSpPr>
          <p:cxnSp>
            <p:nvCxnSpPr>
              <p:cNvPr id="65" name="Straight Connector 64"/>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55" name="Down Arrow 54"/>
            <p:cNvSpPr/>
            <p:nvPr/>
          </p:nvSpPr>
          <p:spPr>
            <a:xfrm>
              <a:off x="5638800" y="1828800"/>
              <a:ext cx="381000" cy="228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5448300" y="2959115"/>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448300" y="2754863"/>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448300" y="3163367"/>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448300" y="3367619"/>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88792" y="248966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193" y="237756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0" y="226545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0" y="243361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0" y="232150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85" name="Cube 84"/>
          <p:cNvSpPr/>
          <p:nvPr/>
        </p:nvSpPr>
        <p:spPr>
          <a:xfrm flipH="1">
            <a:off x="5779164" y="2496545"/>
            <a:ext cx="260076" cy="1090834"/>
          </a:xfrm>
          <a:prstGeom prst="cube">
            <a:avLst/>
          </a:prstGeom>
          <a:gradFill flip="none" rotWithShape="1">
            <a:gsLst>
              <a:gs pos="0">
                <a:schemeClr val="accent2">
                  <a:tint val="100000"/>
                  <a:shade val="100000"/>
                  <a:satMod val="130000"/>
                  <a:alpha val="38000"/>
                </a:schemeClr>
              </a:gs>
              <a:gs pos="100000">
                <a:schemeClr val="accent2">
                  <a:tint val="50000"/>
                  <a:shade val="100000"/>
                  <a:satMod val="350000"/>
                  <a:alpha val="38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endParaRPr lang="en-US"/>
          </a:p>
        </p:txBody>
      </p:sp>
      <p:grpSp>
        <p:nvGrpSpPr>
          <p:cNvPr id="6" name="Group 5"/>
          <p:cNvGrpSpPr/>
          <p:nvPr/>
        </p:nvGrpSpPr>
        <p:grpSpPr>
          <a:xfrm>
            <a:off x="5817262" y="2514600"/>
            <a:ext cx="152400" cy="1084857"/>
            <a:chOff x="5817262" y="2514600"/>
            <a:chExt cx="152400" cy="1084857"/>
          </a:xfrm>
        </p:grpSpPr>
        <p:sp>
          <p:nvSpPr>
            <p:cNvPr id="5" name="TextBox 4"/>
            <p:cNvSpPr txBox="1"/>
            <p:nvPr/>
          </p:nvSpPr>
          <p:spPr>
            <a:xfrm>
              <a:off x="5817262" y="2514600"/>
              <a:ext cx="152400" cy="276999"/>
            </a:xfrm>
            <a:prstGeom prst="rect">
              <a:avLst/>
            </a:prstGeom>
            <a:noFill/>
          </p:spPr>
          <p:txBody>
            <a:bodyPr wrap="square" rtlCol="0">
              <a:spAutoFit/>
            </a:bodyPr>
            <a:lstStyle/>
            <a:p>
              <a:r>
                <a:rPr lang="en-US" sz="1200" dirty="0">
                  <a:solidFill>
                    <a:srgbClr val="141313"/>
                  </a:solidFill>
                </a:rPr>
                <a:t>0</a:t>
              </a:r>
            </a:p>
          </p:txBody>
        </p:sp>
        <p:sp>
          <p:nvSpPr>
            <p:cNvPr id="86" name="TextBox 85"/>
            <p:cNvSpPr txBox="1"/>
            <p:nvPr/>
          </p:nvSpPr>
          <p:spPr>
            <a:xfrm>
              <a:off x="5817262" y="2716565"/>
              <a:ext cx="152400" cy="276999"/>
            </a:xfrm>
            <a:prstGeom prst="rect">
              <a:avLst/>
            </a:prstGeom>
            <a:noFill/>
          </p:spPr>
          <p:txBody>
            <a:bodyPr wrap="square" rtlCol="0">
              <a:spAutoFit/>
            </a:bodyPr>
            <a:lstStyle/>
            <a:p>
              <a:r>
                <a:rPr lang="en-US" sz="1200" dirty="0">
                  <a:solidFill>
                    <a:srgbClr val="141313"/>
                  </a:solidFill>
                </a:rPr>
                <a:t>1</a:t>
              </a:r>
            </a:p>
          </p:txBody>
        </p:sp>
        <p:sp>
          <p:nvSpPr>
            <p:cNvPr id="87" name="TextBox 86"/>
            <p:cNvSpPr txBox="1"/>
            <p:nvPr/>
          </p:nvSpPr>
          <p:spPr>
            <a:xfrm>
              <a:off x="5817262" y="2918529"/>
              <a:ext cx="152400" cy="276999"/>
            </a:xfrm>
            <a:prstGeom prst="rect">
              <a:avLst/>
            </a:prstGeom>
            <a:noFill/>
          </p:spPr>
          <p:txBody>
            <a:bodyPr wrap="square" rtlCol="0">
              <a:spAutoFit/>
            </a:bodyPr>
            <a:lstStyle/>
            <a:p>
              <a:r>
                <a:rPr lang="en-US" sz="1200" dirty="0">
                  <a:solidFill>
                    <a:srgbClr val="141313"/>
                  </a:solidFill>
                </a:rPr>
                <a:t>1</a:t>
              </a:r>
            </a:p>
          </p:txBody>
        </p:sp>
        <p:sp>
          <p:nvSpPr>
            <p:cNvPr id="88" name="TextBox 87"/>
            <p:cNvSpPr txBox="1"/>
            <p:nvPr/>
          </p:nvSpPr>
          <p:spPr>
            <a:xfrm>
              <a:off x="5817262" y="3120493"/>
              <a:ext cx="152400" cy="276999"/>
            </a:xfrm>
            <a:prstGeom prst="rect">
              <a:avLst/>
            </a:prstGeom>
            <a:noFill/>
          </p:spPr>
          <p:txBody>
            <a:bodyPr wrap="square" rtlCol="0">
              <a:spAutoFit/>
            </a:bodyPr>
            <a:lstStyle/>
            <a:p>
              <a:r>
                <a:rPr lang="en-US" sz="1200" dirty="0">
                  <a:solidFill>
                    <a:srgbClr val="141313"/>
                  </a:solidFill>
                </a:rPr>
                <a:t>1</a:t>
              </a:r>
            </a:p>
          </p:txBody>
        </p:sp>
        <p:sp>
          <p:nvSpPr>
            <p:cNvPr id="89" name="TextBox 88"/>
            <p:cNvSpPr txBox="1"/>
            <p:nvPr/>
          </p:nvSpPr>
          <p:spPr>
            <a:xfrm>
              <a:off x="5817262" y="3322458"/>
              <a:ext cx="152400" cy="276999"/>
            </a:xfrm>
            <a:prstGeom prst="rect">
              <a:avLst/>
            </a:prstGeom>
            <a:noFill/>
          </p:spPr>
          <p:txBody>
            <a:bodyPr wrap="square" rtlCol="0">
              <a:spAutoFit/>
            </a:bodyPr>
            <a:lstStyle/>
            <a:p>
              <a:r>
                <a:rPr lang="en-US" sz="1200" dirty="0">
                  <a:solidFill>
                    <a:srgbClr val="141313"/>
                  </a:solidFill>
                </a:rPr>
                <a:t>1</a:t>
              </a:r>
            </a:p>
          </p:txBody>
        </p:sp>
      </p:grpSp>
    </p:spTree>
    <p:extLst>
      <p:ext uri="{BB962C8B-B14F-4D97-AF65-F5344CB8AC3E}">
        <p14:creationId xmlns:p14="http://schemas.microsoft.com/office/powerpoint/2010/main" val="76591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655969" y="2710378"/>
            <a:ext cx="594258" cy="781949"/>
            <a:chOff x="5720647" y="2722135"/>
            <a:chExt cx="594258" cy="781949"/>
          </a:xfrm>
        </p:grpSpPr>
        <p:sp>
          <p:nvSpPr>
            <p:cNvPr id="4" name="Freeform 3"/>
            <p:cNvSpPr/>
            <p:nvPr/>
          </p:nvSpPr>
          <p:spPr>
            <a:xfrm>
              <a:off x="5728903" y="2722135"/>
              <a:ext cx="580113" cy="251755"/>
            </a:xfrm>
            <a:custGeom>
              <a:avLst/>
              <a:gdLst>
                <a:gd name="connsiteX0" fmla="*/ 174407 w 580113"/>
                <a:gd name="connsiteY0" fmla="*/ 29397 h 293967"/>
                <a:gd name="connsiteX1" fmla="*/ 174407 w 580113"/>
                <a:gd name="connsiteY1" fmla="*/ 29397 h 293967"/>
                <a:gd name="connsiteX2" fmla="*/ 168528 w 580113"/>
                <a:gd name="connsiteY2" fmla="*/ 94070 h 293967"/>
                <a:gd name="connsiteX3" fmla="*/ 150888 w 580113"/>
                <a:gd name="connsiteY3" fmla="*/ 105828 h 293967"/>
                <a:gd name="connsiteX4" fmla="*/ 145008 w 580113"/>
                <a:gd name="connsiteY4" fmla="*/ 123466 h 293967"/>
                <a:gd name="connsiteX5" fmla="*/ 62691 w 580113"/>
                <a:gd name="connsiteY5" fmla="*/ 146984 h 293967"/>
                <a:gd name="connsiteX6" fmla="*/ 21533 w 580113"/>
                <a:gd name="connsiteY6" fmla="*/ 176380 h 293967"/>
                <a:gd name="connsiteX7" fmla="*/ 3893 w 580113"/>
                <a:gd name="connsiteY7" fmla="*/ 194018 h 293967"/>
                <a:gd name="connsiteX8" fmla="*/ 9773 w 580113"/>
                <a:gd name="connsiteY8" fmla="*/ 252812 h 293967"/>
                <a:gd name="connsiteX9" fmla="*/ 221446 w 580113"/>
                <a:gd name="connsiteY9" fmla="*/ 246932 h 293967"/>
                <a:gd name="connsiteX10" fmla="*/ 286123 w 580113"/>
                <a:gd name="connsiteY10" fmla="*/ 252812 h 293967"/>
                <a:gd name="connsiteX11" fmla="*/ 327282 w 580113"/>
                <a:gd name="connsiteY11" fmla="*/ 282208 h 293967"/>
                <a:gd name="connsiteX12" fmla="*/ 350801 w 580113"/>
                <a:gd name="connsiteY12" fmla="*/ 293967 h 293967"/>
                <a:gd name="connsiteX13" fmla="*/ 480157 w 580113"/>
                <a:gd name="connsiteY13" fmla="*/ 288088 h 293967"/>
                <a:gd name="connsiteX14" fmla="*/ 497796 w 580113"/>
                <a:gd name="connsiteY14" fmla="*/ 282208 h 293967"/>
                <a:gd name="connsiteX15" fmla="*/ 533075 w 580113"/>
                <a:gd name="connsiteY15" fmla="*/ 246932 h 293967"/>
                <a:gd name="connsiteX16" fmla="*/ 556594 w 580113"/>
                <a:gd name="connsiteY16" fmla="*/ 205777 h 293967"/>
                <a:gd name="connsiteX17" fmla="*/ 562474 w 580113"/>
                <a:gd name="connsiteY17" fmla="*/ 182260 h 293967"/>
                <a:gd name="connsiteX18" fmla="*/ 568354 w 580113"/>
                <a:gd name="connsiteY18" fmla="*/ 164622 h 293967"/>
                <a:gd name="connsiteX19" fmla="*/ 580113 w 580113"/>
                <a:gd name="connsiteY19" fmla="*/ 123466 h 293967"/>
                <a:gd name="connsiteX20" fmla="*/ 497796 w 580113"/>
                <a:gd name="connsiteY20" fmla="*/ 111708 h 293967"/>
                <a:gd name="connsiteX21" fmla="*/ 403719 w 580113"/>
                <a:gd name="connsiteY21" fmla="*/ 105828 h 293967"/>
                <a:gd name="connsiteX22" fmla="*/ 350801 w 580113"/>
                <a:gd name="connsiteY22" fmla="*/ 41156 h 293967"/>
                <a:gd name="connsiteX23" fmla="*/ 344921 w 580113"/>
                <a:gd name="connsiteY23" fmla="*/ 5880 h 293967"/>
                <a:gd name="connsiteX24" fmla="*/ 327282 w 580113"/>
                <a:gd name="connsiteY24" fmla="*/ 0 h 293967"/>
                <a:gd name="connsiteX25" fmla="*/ 309643 w 580113"/>
                <a:gd name="connsiteY25" fmla="*/ 5880 h 293967"/>
                <a:gd name="connsiteX26" fmla="*/ 203806 w 580113"/>
                <a:gd name="connsiteY26" fmla="*/ 17638 h 293967"/>
                <a:gd name="connsiteX27" fmla="*/ 174407 w 580113"/>
                <a:gd name="connsiteY27" fmla="*/ 29397 h 29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113" h="293967">
                  <a:moveTo>
                    <a:pt x="174407" y="29397"/>
                  </a:moveTo>
                  <a:lnTo>
                    <a:pt x="174407" y="29397"/>
                  </a:lnTo>
                  <a:cubicBezTo>
                    <a:pt x="172447" y="50955"/>
                    <a:pt x="174894" y="73381"/>
                    <a:pt x="168528" y="94070"/>
                  </a:cubicBezTo>
                  <a:cubicBezTo>
                    <a:pt x="166450" y="100824"/>
                    <a:pt x="155303" y="100310"/>
                    <a:pt x="150888" y="105828"/>
                  </a:cubicBezTo>
                  <a:cubicBezTo>
                    <a:pt x="147016" y="110667"/>
                    <a:pt x="150426" y="120456"/>
                    <a:pt x="145008" y="123466"/>
                  </a:cubicBezTo>
                  <a:cubicBezTo>
                    <a:pt x="121478" y="136537"/>
                    <a:pt x="86049" y="131414"/>
                    <a:pt x="62691" y="146984"/>
                  </a:cubicBezTo>
                  <a:cubicBezTo>
                    <a:pt x="48728" y="156291"/>
                    <a:pt x="34299" y="165438"/>
                    <a:pt x="21533" y="176380"/>
                  </a:cubicBezTo>
                  <a:cubicBezTo>
                    <a:pt x="15219" y="181791"/>
                    <a:pt x="9773" y="188139"/>
                    <a:pt x="3893" y="194018"/>
                  </a:cubicBezTo>
                  <a:cubicBezTo>
                    <a:pt x="5853" y="213616"/>
                    <a:pt x="-9365" y="248157"/>
                    <a:pt x="9773" y="252812"/>
                  </a:cubicBezTo>
                  <a:cubicBezTo>
                    <a:pt x="78358" y="269494"/>
                    <a:pt x="150861" y="246932"/>
                    <a:pt x="221446" y="246932"/>
                  </a:cubicBezTo>
                  <a:cubicBezTo>
                    <a:pt x="243094" y="246932"/>
                    <a:pt x="264564" y="250852"/>
                    <a:pt x="286123" y="252812"/>
                  </a:cubicBezTo>
                  <a:cubicBezTo>
                    <a:pt x="296221" y="260384"/>
                    <a:pt x="315244" y="275330"/>
                    <a:pt x="327282" y="282208"/>
                  </a:cubicBezTo>
                  <a:cubicBezTo>
                    <a:pt x="334892" y="286556"/>
                    <a:pt x="342961" y="290047"/>
                    <a:pt x="350801" y="293967"/>
                  </a:cubicBezTo>
                  <a:cubicBezTo>
                    <a:pt x="393920" y="292007"/>
                    <a:pt x="437131" y="291530"/>
                    <a:pt x="480157" y="288088"/>
                  </a:cubicBezTo>
                  <a:cubicBezTo>
                    <a:pt x="486335" y="287594"/>
                    <a:pt x="492904" y="286013"/>
                    <a:pt x="497796" y="282208"/>
                  </a:cubicBezTo>
                  <a:cubicBezTo>
                    <a:pt x="510923" y="271999"/>
                    <a:pt x="533075" y="246932"/>
                    <a:pt x="533075" y="246932"/>
                  </a:cubicBezTo>
                  <a:cubicBezTo>
                    <a:pt x="551060" y="192984"/>
                    <a:pt x="520997" y="276965"/>
                    <a:pt x="556594" y="205777"/>
                  </a:cubicBezTo>
                  <a:cubicBezTo>
                    <a:pt x="560208" y="198550"/>
                    <a:pt x="560254" y="190029"/>
                    <a:pt x="562474" y="182260"/>
                  </a:cubicBezTo>
                  <a:cubicBezTo>
                    <a:pt x="564177" y="176301"/>
                    <a:pt x="566651" y="170581"/>
                    <a:pt x="568354" y="164622"/>
                  </a:cubicBezTo>
                  <a:cubicBezTo>
                    <a:pt x="583119" y="112944"/>
                    <a:pt x="566015" y="165756"/>
                    <a:pt x="580113" y="123466"/>
                  </a:cubicBezTo>
                  <a:cubicBezTo>
                    <a:pt x="543253" y="111181"/>
                    <a:pt x="564047" y="116615"/>
                    <a:pt x="497796" y="111708"/>
                  </a:cubicBezTo>
                  <a:cubicBezTo>
                    <a:pt x="466462" y="109387"/>
                    <a:pt x="435078" y="107788"/>
                    <a:pt x="403719" y="105828"/>
                  </a:cubicBezTo>
                  <a:cubicBezTo>
                    <a:pt x="372067" y="74179"/>
                    <a:pt x="358168" y="74304"/>
                    <a:pt x="350801" y="41156"/>
                  </a:cubicBezTo>
                  <a:cubicBezTo>
                    <a:pt x="348215" y="29519"/>
                    <a:pt x="350836" y="16230"/>
                    <a:pt x="344921" y="5880"/>
                  </a:cubicBezTo>
                  <a:cubicBezTo>
                    <a:pt x="341846" y="499"/>
                    <a:pt x="333162" y="1960"/>
                    <a:pt x="327282" y="0"/>
                  </a:cubicBezTo>
                  <a:cubicBezTo>
                    <a:pt x="321402" y="1960"/>
                    <a:pt x="315786" y="5061"/>
                    <a:pt x="309643" y="5880"/>
                  </a:cubicBezTo>
                  <a:cubicBezTo>
                    <a:pt x="274688" y="10540"/>
                    <a:pt x="238379" y="8995"/>
                    <a:pt x="203806" y="17638"/>
                  </a:cubicBezTo>
                  <a:cubicBezTo>
                    <a:pt x="199554" y="18701"/>
                    <a:pt x="179307" y="27437"/>
                    <a:pt x="174407" y="2939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5720647" y="2845598"/>
              <a:ext cx="594258" cy="658486"/>
            </a:xfrm>
            <a:custGeom>
              <a:avLst/>
              <a:gdLst>
                <a:gd name="connsiteX0" fmla="*/ 394 w 594258"/>
                <a:gd name="connsiteY0" fmla="*/ 94070 h 658486"/>
                <a:gd name="connsiteX1" fmla="*/ 6273 w 594258"/>
                <a:gd name="connsiteY1" fmla="*/ 493865 h 658486"/>
                <a:gd name="connsiteX2" fmla="*/ 35672 w 594258"/>
                <a:gd name="connsiteY2" fmla="*/ 535020 h 658486"/>
                <a:gd name="connsiteX3" fmla="*/ 41552 w 594258"/>
                <a:gd name="connsiteY3" fmla="*/ 552658 h 658486"/>
                <a:gd name="connsiteX4" fmla="*/ 59192 w 594258"/>
                <a:gd name="connsiteY4" fmla="*/ 558537 h 658486"/>
                <a:gd name="connsiteX5" fmla="*/ 76831 w 594258"/>
                <a:gd name="connsiteY5" fmla="*/ 570296 h 658486"/>
                <a:gd name="connsiteX6" fmla="*/ 170908 w 594258"/>
                <a:gd name="connsiteY6" fmla="*/ 582055 h 658486"/>
                <a:gd name="connsiteX7" fmla="*/ 223826 w 594258"/>
                <a:gd name="connsiteY7" fmla="*/ 611451 h 658486"/>
                <a:gd name="connsiteX8" fmla="*/ 241465 w 594258"/>
                <a:gd name="connsiteY8" fmla="*/ 623210 h 658486"/>
                <a:gd name="connsiteX9" fmla="*/ 247345 w 594258"/>
                <a:gd name="connsiteY9" fmla="*/ 640848 h 658486"/>
                <a:gd name="connsiteX10" fmla="*/ 264984 w 594258"/>
                <a:gd name="connsiteY10" fmla="*/ 646727 h 658486"/>
                <a:gd name="connsiteX11" fmla="*/ 317903 w 594258"/>
                <a:gd name="connsiteY11" fmla="*/ 652607 h 658486"/>
                <a:gd name="connsiteX12" fmla="*/ 364941 w 594258"/>
                <a:gd name="connsiteY12" fmla="*/ 658486 h 658486"/>
                <a:gd name="connsiteX13" fmla="*/ 453138 w 594258"/>
                <a:gd name="connsiteY13" fmla="*/ 640848 h 658486"/>
                <a:gd name="connsiteX14" fmla="*/ 488417 w 594258"/>
                <a:gd name="connsiteY14" fmla="*/ 629089 h 658486"/>
                <a:gd name="connsiteX15" fmla="*/ 506056 w 594258"/>
                <a:gd name="connsiteY15" fmla="*/ 623210 h 658486"/>
                <a:gd name="connsiteX16" fmla="*/ 541335 w 594258"/>
                <a:gd name="connsiteY16" fmla="*/ 599693 h 658486"/>
                <a:gd name="connsiteX17" fmla="*/ 570734 w 594258"/>
                <a:gd name="connsiteY17" fmla="*/ 576175 h 658486"/>
                <a:gd name="connsiteX18" fmla="*/ 582493 w 594258"/>
                <a:gd name="connsiteY18" fmla="*/ 558537 h 658486"/>
                <a:gd name="connsiteX19" fmla="*/ 594253 w 594258"/>
                <a:gd name="connsiteY19" fmla="*/ 517382 h 658486"/>
                <a:gd name="connsiteX20" fmla="*/ 588373 w 594258"/>
                <a:gd name="connsiteY20" fmla="*/ 0 h 658486"/>
                <a:gd name="connsiteX21" fmla="*/ 529575 w 594258"/>
                <a:gd name="connsiteY21" fmla="*/ 70552 h 658486"/>
                <a:gd name="connsiteX22" fmla="*/ 494296 w 594258"/>
                <a:gd name="connsiteY22" fmla="*/ 94070 h 658486"/>
                <a:gd name="connsiteX23" fmla="*/ 441378 w 594258"/>
                <a:gd name="connsiteY23" fmla="*/ 111708 h 658486"/>
                <a:gd name="connsiteX24" fmla="*/ 423739 w 594258"/>
                <a:gd name="connsiteY24" fmla="*/ 117587 h 658486"/>
                <a:gd name="connsiteX25" fmla="*/ 406099 w 594258"/>
                <a:gd name="connsiteY25" fmla="*/ 123466 h 658486"/>
                <a:gd name="connsiteX26" fmla="*/ 335542 w 594258"/>
                <a:gd name="connsiteY26" fmla="*/ 117587 h 658486"/>
                <a:gd name="connsiteX27" fmla="*/ 323782 w 594258"/>
                <a:gd name="connsiteY27" fmla="*/ 82311 h 658486"/>
                <a:gd name="connsiteX28" fmla="*/ 288504 w 594258"/>
                <a:gd name="connsiteY28" fmla="*/ 70552 h 658486"/>
                <a:gd name="connsiteX29" fmla="*/ 270864 w 594258"/>
                <a:gd name="connsiteY29" fmla="*/ 64673 h 658486"/>
                <a:gd name="connsiteX30" fmla="*/ 194427 w 594258"/>
                <a:gd name="connsiteY30" fmla="*/ 70552 h 658486"/>
                <a:gd name="connsiteX31" fmla="*/ 153268 w 594258"/>
                <a:gd name="connsiteY31" fmla="*/ 82311 h 658486"/>
                <a:gd name="connsiteX32" fmla="*/ 18033 w 594258"/>
                <a:gd name="connsiteY32" fmla="*/ 70552 h 658486"/>
                <a:gd name="connsiteX33" fmla="*/ 394 w 594258"/>
                <a:gd name="connsiteY33" fmla="*/ 94070 h 6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4258" h="658486">
                  <a:moveTo>
                    <a:pt x="394" y="94070"/>
                  </a:moveTo>
                  <a:cubicBezTo>
                    <a:pt x="-1566" y="164622"/>
                    <a:pt x="4313" y="360600"/>
                    <a:pt x="6273" y="493865"/>
                  </a:cubicBezTo>
                  <a:cubicBezTo>
                    <a:pt x="16073" y="507583"/>
                    <a:pt x="26998" y="520564"/>
                    <a:pt x="35672" y="535020"/>
                  </a:cubicBezTo>
                  <a:cubicBezTo>
                    <a:pt x="38861" y="540334"/>
                    <a:pt x="37169" y="548276"/>
                    <a:pt x="41552" y="552658"/>
                  </a:cubicBezTo>
                  <a:cubicBezTo>
                    <a:pt x="45935" y="557040"/>
                    <a:pt x="53312" y="556577"/>
                    <a:pt x="59192" y="558537"/>
                  </a:cubicBezTo>
                  <a:cubicBezTo>
                    <a:pt x="65072" y="562457"/>
                    <a:pt x="70511" y="567136"/>
                    <a:pt x="76831" y="570296"/>
                  </a:cubicBezTo>
                  <a:cubicBezTo>
                    <a:pt x="102212" y="582986"/>
                    <a:pt x="156330" y="580934"/>
                    <a:pt x="170908" y="582055"/>
                  </a:cubicBezTo>
                  <a:cubicBezTo>
                    <a:pt x="201954" y="592402"/>
                    <a:pt x="183392" y="584497"/>
                    <a:pt x="223826" y="611451"/>
                  </a:cubicBezTo>
                  <a:lnTo>
                    <a:pt x="241465" y="623210"/>
                  </a:lnTo>
                  <a:cubicBezTo>
                    <a:pt x="243425" y="629089"/>
                    <a:pt x="242963" y="636466"/>
                    <a:pt x="247345" y="640848"/>
                  </a:cubicBezTo>
                  <a:cubicBezTo>
                    <a:pt x="251728" y="645230"/>
                    <a:pt x="258871" y="645708"/>
                    <a:pt x="264984" y="646727"/>
                  </a:cubicBezTo>
                  <a:cubicBezTo>
                    <a:pt x="282491" y="649645"/>
                    <a:pt x="300276" y="650533"/>
                    <a:pt x="317903" y="652607"/>
                  </a:cubicBezTo>
                  <a:lnTo>
                    <a:pt x="364941" y="658486"/>
                  </a:lnTo>
                  <a:cubicBezTo>
                    <a:pt x="430181" y="651238"/>
                    <a:pt x="401020" y="658219"/>
                    <a:pt x="453138" y="640848"/>
                  </a:cubicBezTo>
                  <a:lnTo>
                    <a:pt x="488417" y="629089"/>
                  </a:lnTo>
                  <a:lnTo>
                    <a:pt x="506056" y="623210"/>
                  </a:lnTo>
                  <a:cubicBezTo>
                    <a:pt x="517816" y="615371"/>
                    <a:pt x="533495" y="611452"/>
                    <a:pt x="541335" y="599693"/>
                  </a:cubicBezTo>
                  <a:cubicBezTo>
                    <a:pt x="556532" y="576898"/>
                    <a:pt x="546390" y="584290"/>
                    <a:pt x="570734" y="576175"/>
                  </a:cubicBezTo>
                  <a:cubicBezTo>
                    <a:pt x="574654" y="570296"/>
                    <a:pt x="579623" y="564994"/>
                    <a:pt x="582493" y="558537"/>
                  </a:cubicBezTo>
                  <a:cubicBezTo>
                    <a:pt x="594873" y="530685"/>
                    <a:pt x="594253" y="534188"/>
                    <a:pt x="594253" y="517382"/>
                  </a:cubicBezTo>
                  <a:lnTo>
                    <a:pt x="588373" y="0"/>
                  </a:lnTo>
                  <a:cubicBezTo>
                    <a:pt x="543887" y="69902"/>
                    <a:pt x="571457" y="56594"/>
                    <a:pt x="529575" y="70552"/>
                  </a:cubicBezTo>
                  <a:cubicBezTo>
                    <a:pt x="517815" y="78391"/>
                    <a:pt x="507704" y="89601"/>
                    <a:pt x="494296" y="94070"/>
                  </a:cubicBezTo>
                  <a:lnTo>
                    <a:pt x="441378" y="111708"/>
                  </a:lnTo>
                  <a:lnTo>
                    <a:pt x="423739" y="117587"/>
                  </a:lnTo>
                  <a:lnTo>
                    <a:pt x="406099" y="123466"/>
                  </a:lnTo>
                  <a:cubicBezTo>
                    <a:pt x="382580" y="121506"/>
                    <a:pt x="356651" y="128141"/>
                    <a:pt x="335542" y="117587"/>
                  </a:cubicBezTo>
                  <a:cubicBezTo>
                    <a:pt x="324456" y="112044"/>
                    <a:pt x="335541" y="86231"/>
                    <a:pt x="323782" y="82311"/>
                  </a:cubicBezTo>
                  <a:lnTo>
                    <a:pt x="288504" y="70552"/>
                  </a:lnTo>
                  <a:lnTo>
                    <a:pt x="270864" y="64673"/>
                  </a:lnTo>
                  <a:cubicBezTo>
                    <a:pt x="245385" y="66633"/>
                    <a:pt x="219806" y="67566"/>
                    <a:pt x="194427" y="70552"/>
                  </a:cubicBezTo>
                  <a:cubicBezTo>
                    <a:pt x="183023" y="71894"/>
                    <a:pt x="164670" y="78511"/>
                    <a:pt x="153268" y="82311"/>
                  </a:cubicBezTo>
                  <a:cubicBezTo>
                    <a:pt x="95633" y="79430"/>
                    <a:pt x="62459" y="88322"/>
                    <a:pt x="18033" y="70552"/>
                  </a:cubicBezTo>
                  <a:cubicBezTo>
                    <a:pt x="13964" y="68924"/>
                    <a:pt x="2354" y="23518"/>
                    <a:pt x="394" y="94070"/>
                  </a:cubicBezTo>
                  <a:close/>
                </a:path>
              </a:pathLst>
            </a:custGeom>
            <a:solidFill>
              <a:schemeClr val="bg2">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a:xfrm>
            <a:off x="280800" y="763200"/>
            <a:ext cx="3681600" cy="1675200"/>
          </a:xfrm>
        </p:spPr>
        <p:txBody>
          <a:bodyPr/>
          <a:lstStyle/>
          <a:p>
            <a:r>
              <a:rPr lang="en-US" dirty="0" smtClean="0"/>
              <a:t>Wyman 2011:</a:t>
            </a:r>
          </a:p>
          <a:p>
            <a:pPr lvl="1"/>
            <a:r>
              <a:rPr lang="en-US" dirty="0" smtClean="0"/>
              <a:t>CUDA</a:t>
            </a:r>
          </a:p>
          <a:p>
            <a:pPr lvl="1"/>
            <a:r>
              <a:rPr lang="en-US" dirty="0" smtClean="0"/>
              <a:t>Extremely fast</a:t>
            </a:r>
          </a:p>
          <a:p>
            <a:pPr lvl="1"/>
            <a:r>
              <a:rPr lang="en-US" dirty="0" err="1" smtClean="0"/>
              <a:t>Voxelizes</a:t>
            </a:r>
            <a:r>
              <a:rPr lang="en-US" dirty="0" smtClean="0"/>
              <a:t> shadow casters</a:t>
            </a:r>
          </a:p>
          <a:p>
            <a:pPr lvl="2"/>
            <a:r>
              <a:rPr lang="en-US" sz="1600" dirty="0"/>
              <a:t>3D bit grid</a:t>
            </a:r>
          </a:p>
          <a:p>
            <a:pPr lvl="2">
              <a:lnSpc>
                <a:spcPct val="70000"/>
              </a:lnSpc>
            </a:pPr>
            <a:r>
              <a:rPr lang="en-US" sz="1600" dirty="0"/>
              <a:t>For each column</a:t>
            </a:r>
          </a:p>
          <a:p>
            <a:pPr lvl="3">
              <a:lnSpc>
                <a:spcPct val="70000"/>
              </a:lnSpc>
            </a:pPr>
            <a:r>
              <a:rPr lang="en-US" sz="1400" dirty="0"/>
              <a:t>Binary prefix sum</a:t>
            </a:r>
          </a:p>
          <a:p>
            <a:pPr lvl="2">
              <a:lnSpc>
                <a:spcPct val="70000"/>
              </a:lnSpc>
            </a:pPr>
            <a:r>
              <a:rPr lang="en-US" sz="1500" dirty="0"/>
              <a:t>For each eye ray</a:t>
            </a:r>
          </a:p>
          <a:p>
            <a:pPr lvl="3">
              <a:lnSpc>
                <a:spcPct val="70000"/>
              </a:lnSpc>
            </a:pPr>
            <a:r>
              <a:rPr lang="en-US" sz="1400" dirty="0"/>
              <a:t>Compute #zeroes (</a:t>
            </a:r>
            <a:r>
              <a:rPr lang="en-US" sz="1400" dirty="0" err="1"/>
              <a:t>popc</a:t>
            </a:r>
            <a:r>
              <a:rPr lang="en-US" sz="1400" dirty="0"/>
              <a:t>)</a:t>
            </a:r>
          </a:p>
          <a:p>
            <a:pPr lvl="4">
              <a:lnSpc>
                <a:spcPct val="70000"/>
              </a:lnSpc>
            </a:pPr>
            <a:r>
              <a:rPr lang="en-US" sz="1400" dirty="0"/>
              <a:t> </a:t>
            </a:r>
            <a:r>
              <a:rPr lang="en-US" sz="1200" dirty="0"/>
              <a:t>128 bits at once</a:t>
            </a:r>
          </a:p>
          <a:p>
            <a:pPr lvl="1"/>
            <a:endParaRPr lang="en-US" dirty="0" smtClean="0"/>
          </a:p>
          <a:p>
            <a:endParaRPr lang="en-US" sz="900" dirty="0"/>
          </a:p>
        </p:txBody>
      </p:sp>
      <p:sp>
        <p:nvSpPr>
          <p:cNvPr id="3" name="Title 2"/>
          <p:cNvSpPr>
            <a:spLocks noGrp="1"/>
          </p:cNvSpPr>
          <p:nvPr>
            <p:ph type="title"/>
          </p:nvPr>
        </p:nvSpPr>
        <p:spPr/>
        <p:txBody>
          <a:bodyPr/>
          <a:lstStyle/>
          <a:p>
            <a:r>
              <a:rPr lang="en-US" dirty="0" smtClean="0"/>
              <a:t>Ray-Marching Based Single Scattering</a:t>
            </a:r>
            <a:endParaRPr lang="en-US" dirty="0"/>
          </a:p>
        </p:txBody>
      </p:sp>
      <p:cxnSp>
        <p:nvCxnSpPr>
          <p:cNvPr id="34" name="Straight Connector 33"/>
          <p:cNvCxnSpPr/>
          <p:nvPr/>
        </p:nvCxnSpPr>
        <p:spPr>
          <a:xfrm flipH="1" flipV="1">
            <a:off x="5110738" y="2416959"/>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5110738" y="2622064"/>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110738" y="2827169"/>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5110738" y="3032274"/>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165219" y="2277548"/>
            <a:ext cx="226488" cy="1233972"/>
            <a:chOff x="5165219" y="2277547"/>
            <a:chExt cx="226488" cy="1233972"/>
          </a:xfrm>
        </p:grpSpPr>
        <p:cxnSp>
          <p:nvCxnSpPr>
            <p:cNvPr id="80" name="Straight Connector 79"/>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grpSp>
        <p:nvGrpSpPr>
          <p:cNvPr id="54" name="Group 53"/>
          <p:cNvGrpSpPr/>
          <p:nvPr/>
        </p:nvGrpSpPr>
        <p:grpSpPr>
          <a:xfrm>
            <a:off x="5307540" y="2207024"/>
            <a:ext cx="1122500" cy="1363796"/>
            <a:chOff x="5307540" y="2207022"/>
            <a:chExt cx="1122500" cy="1363796"/>
          </a:xfrm>
        </p:grpSpPr>
        <p:cxnSp>
          <p:nvCxnSpPr>
            <p:cNvPr id="65" name="Straight Connector 64"/>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6" name="Straight Connector 55"/>
          <p:cNvCxnSpPr/>
          <p:nvPr/>
        </p:nvCxnSpPr>
        <p:spPr>
          <a:xfrm>
            <a:off x="5448308" y="295911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448308" y="27548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448308" y="3163367"/>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448308" y="336762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88800" y="24896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201" y="237756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8" y="226545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8" y="243361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8" y="232151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3"/>
          <a:stretch>
            <a:fillRect/>
          </a:stretch>
        </p:blipFill>
        <p:spPr>
          <a:xfrm>
            <a:off x="5649396" y="990972"/>
            <a:ext cx="241300" cy="381000"/>
          </a:xfrm>
          <a:prstGeom prst="rect">
            <a:avLst/>
          </a:prstGeom>
        </p:spPr>
      </p:pic>
      <p:pic>
        <p:nvPicPr>
          <p:cNvPr id="127" name="Picture 126"/>
          <p:cNvPicPr>
            <a:picLocks noChangeAspect="1"/>
          </p:cNvPicPr>
          <p:nvPr/>
        </p:nvPicPr>
        <p:blipFill>
          <a:blip r:embed="rId4"/>
          <a:stretch>
            <a:fillRect/>
          </a:stretch>
        </p:blipFill>
        <p:spPr>
          <a:xfrm rot="1200000">
            <a:off x="4084985" y="2886406"/>
            <a:ext cx="279400" cy="254000"/>
          </a:xfrm>
          <a:prstGeom prst="rect">
            <a:avLst/>
          </a:prstGeom>
        </p:spPr>
      </p:pic>
      <p:pic>
        <p:nvPicPr>
          <p:cNvPr id="128" name="Picture 127"/>
          <p:cNvPicPr>
            <a:picLocks noChangeAspect="1"/>
          </p:cNvPicPr>
          <p:nvPr/>
        </p:nvPicPr>
        <p:blipFill>
          <a:blip r:embed="rId5"/>
          <a:stretch>
            <a:fillRect/>
          </a:stretch>
        </p:blipFill>
        <p:spPr>
          <a:xfrm>
            <a:off x="4449445" y="2502152"/>
            <a:ext cx="514930" cy="1028700"/>
          </a:xfrm>
          <a:prstGeom prst="rect">
            <a:avLst/>
          </a:prstGeom>
        </p:spPr>
      </p:pic>
      <p:sp>
        <p:nvSpPr>
          <p:cNvPr id="129" name="Freeform 128"/>
          <p:cNvSpPr/>
          <p:nvPr/>
        </p:nvSpPr>
        <p:spPr>
          <a:xfrm>
            <a:off x="4678631" y="3010150"/>
            <a:ext cx="53975" cy="111125"/>
          </a:xfrm>
          <a:custGeom>
            <a:avLst/>
            <a:gdLst>
              <a:gd name="connsiteX0" fmla="*/ 0 w 53975"/>
              <a:gd name="connsiteY0" fmla="*/ 0 h 111125"/>
              <a:gd name="connsiteX1" fmla="*/ 53975 w 53975"/>
              <a:gd name="connsiteY1" fmla="*/ 12700 h 111125"/>
              <a:gd name="connsiteX2" fmla="*/ 53975 w 53975"/>
              <a:gd name="connsiteY2" fmla="*/ 111125 h 111125"/>
              <a:gd name="connsiteX3" fmla="*/ 3175 w 53975"/>
              <a:gd name="connsiteY3" fmla="*/ 63500 h 111125"/>
              <a:gd name="connsiteX4" fmla="*/ 0 w 53975"/>
              <a:gd name="connsiteY4" fmla="*/ 0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 h="111125">
                <a:moveTo>
                  <a:pt x="0" y="0"/>
                </a:moveTo>
                <a:lnTo>
                  <a:pt x="53975" y="12700"/>
                </a:lnTo>
                <a:lnTo>
                  <a:pt x="53975" y="111125"/>
                </a:lnTo>
                <a:lnTo>
                  <a:pt x="3175" y="63500"/>
                </a:lnTo>
                <a:lnTo>
                  <a:pt x="0"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31" name="Straight Connector 130"/>
          <p:cNvCxnSpPr>
            <a:stCxn id="127" idx="3"/>
          </p:cNvCxnSpPr>
          <p:nvPr/>
        </p:nvCxnSpPr>
        <p:spPr>
          <a:xfrm flipV="1">
            <a:off x="4355962" y="3041900"/>
            <a:ext cx="2742013" cy="19286"/>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52" name="Cube 51"/>
          <p:cNvSpPr/>
          <p:nvPr/>
        </p:nvSpPr>
        <p:spPr>
          <a:xfrm flipH="1">
            <a:off x="5779164" y="2496545"/>
            <a:ext cx="260076" cy="1090834"/>
          </a:xfrm>
          <a:prstGeom prst="cube">
            <a:avLst/>
          </a:prstGeom>
          <a:gradFill flip="none" rotWithShape="1">
            <a:gsLst>
              <a:gs pos="0">
                <a:schemeClr val="accent2">
                  <a:tint val="100000"/>
                  <a:shade val="100000"/>
                  <a:satMod val="130000"/>
                  <a:alpha val="38000"/>
                </a:schemeClr>
              </a:gs>
              <a:gs pos="100000">
                <a:schemeClr val="accent2">
                  <a:tint val="50000"/>
                  <a:shade val="100000"/>
                  <a:satMod val="350000"/>
                  <a:alpha val="38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endParaRPr lang="en-US"/>
          </a:p>
        </p:txBody>
      </p:sp>
      <p:grpSp>
        <p:nvGrpSpPr>
          <p:cNvPr id="53" name="Group 52"/>
          <p:cNvGrpSpPr/>
          <p:nvPr/>
        </p:nvGrpSpPr>
        <p:grpSpPr>
          <a:xfrm>
            <a:off x="5817262" y="2514600"/>
            <a:ext cx="152400" cy="1084857"/>
            <a:chOff x="5817262" y="2514600"/>
            <a:chExt cx="152400" cy="1084857"/>
          </a:xfrm>
        </p:grpSpPr>
        <p:sp>
          <p:nvSpPr>
            <p:cNvPr id="55" name="TextBox 54"/>
            <p:cNvSpPr txBox="1"/>
            <p:nvPr/>
          </p:nvSpPr>
          <p:spPr>
            <a:xfrm>
              <a:off x="5817262" y="2514600"/>
              <a:ext cx="152400" cy="276999"/>
            </a:xfrm>
            <a:prstGeom prst="rect">
              <a:avLst/>
            </a:prstGeom>
            <a:noFill/>
          </p:spPr>
          <p:txBody>
            <a:bodyPr wrap="square" rtlCol="0">
              <a:spAutoFit/>
            </a:bodyPr>
            <a:lstStyle/>
            <a:p>
              <a:r>
                <a:rPr lang="en-US" sz="1200" dirty="0">
                  <a:solidFill>
                    <a:srgbClr val="141313"/>
                  </a:solidFill>
                </a:rPr>
                <a:t>0</a:t>
              </a:r>
            </a:p>
          </p:txBody>
        </p:sp>
        <p:sp>
          <p:nvSpPr>
            <p:cNvPr id="75" name="TextBox 74"/>
            <p:cNvSpPr txBox="1"/>
            <p:nvPr/>
          </p:nvSpPr>
          <p:spPr>
            <a:xfrm>
              <a:off x="5817262" y="2716565"/>
              <a:ext cx="152400" cy="276999"/>
            </a:xfrm>
            <a:prstGeom prst="rect">
              <a:avLst/>
            </a:prstGeom>
            <a:noFill/>
          </p:spPr>
          <p:txBody>
            <a:bodyPr wrap="square" rtlCol="0">
              <a:spAutoFit/>
            </a:bodyPr>
            <a:lstStyle/>
            <a:p>
              <a:r>
                <a:rPr lang="en-US" sz="1200" dirty="0">
                  <a:solidFill>
                    <a:srgbClr val="141313"/>
                  </a:solidFill>
                </a:rPr>
                <a:t>1</a:t>
              </a:r>
            </a:p>
          </p:txBody>
        </p:sp>
        <p:sp>
          <p:nvSpPr>
            <p:cNvPr id="76" name="TextBox 75"/>
            <p:cNvSpPr txBox="1"/>
            <p:nvPr/>
          </p:nvSpPr>
          <p:spPr>
            <a:xfrm>
              <a:off x="5817262" y="2918529"/>
              <a:ext cx="152400" cy="276999"/>
            </a:xfrm>
            <a:prstGeom prst="rect">
              <a:avLst/>
            </a:prstGeom>
            <a:noFill/>
          </p:spPr>
          <p:txBody>
            <a:bodyPr wrap="square" rtlCol="0">
              <a:spAutoFit/>
            </a:bodyPr>
            <a:lstStyle/>
            <a:p>
              <a:r>
                <a:rPr lang="en-US" sz="1200" dirty="0">
                  <a:solidFill>
                    <a:srgbClr val="141313"/>
                  </a:solidFill>
                </a:rPr>
                <a:t>1</a:t>
              </a:r>
            </a:p>
          </p:txBody>
        </p:sp>
        <p:sp>
          <p:nvSpPr>
            <p:cNvPr id="77" name="TextBox 76"/>
            <p:cNvSpPr txBox="1"/>
            <p:nvPr/>
          </p:nvSpPr>
          <p:spPr>
            <a:xfrm>
              <a:off x="5817262" y="3120493"/>
              <a:ext cx="152400" cy="276999"/>
            </a:xfrm>
            <a:prstGeom prst="rect">
              <a:avLst/>
            </a:prstGeom>
            <a:noFill/>
          </p:spPr>
          <p:txBody>
            <a:bodyPr wrap="square" rtlCol="0">
              <a:spAutoFit/>
            </a:bodyPr>
            <a:lstStyle/>
            <a:p>
              <a:r>
                <a:rPr lang="en-US" sz="1200" dirty="0">
                  <a:solidFill>
                    <a:srgbClr val="141313"/>
                  </a:solidFill>
                </a:rPr>
                <a:t>1</a:t>
              </a:r>
            </a:p>
          </p:txBody>
        </p:sp>
        <p:sp>
          <p:nvSpPr>
            <p:cNvPr id="78" name="TextBox 77"/>
            <p:cNvSpPr txBox="1"/>
            <p:nvPr/>
          </p:nvSpPr>
          <p:spPr>
            <a:xfrm>
              <a:off x="5817262" y="3322458"/>
              <a:ext cx="152400" cy="276999"/>
            </a:xfrm>
            <a:prstGeom prst="rect">
              <a:avLst/>
            </a:prstGeom>
            <a:noFill/>
          </p:spPr>
          <p:txBody>
            <a:bodyPr wrap="square" rtlCol="0">
              <a:spAutoFit/>
            </a:bodyPr>
            <a:lstStyle/>
            <a:p>
              <a:r>
                <a:rPr lang="en-US" sz="1200" dirty="0">
                  <a:solidFill>
                    <a:srgbClr val="141313"/>
                  </a:solidFill>
                </a:rPr>
                <a:t>1</a:t>
              </a:r>
            </a:p>
          </p:txBody>
        </p:sp>
      </p:grpSp>
      <p:sp>
        <p:nvSpPr>
          <p:cNvPr id="79" name="TextBox 78"/>
          <p:cNvSpPr txBox="1"/>
          <p:nvPr/>
        </p:nvSpPr>
        <p:spPr>
          <a:xfrm>
            <a:off x="6029850" y="2915528"/>
            <a:ext cx="152400" cy="276999"/>
          </a:xfrm>
          <a:prstGeom prst="rect">
            <a:avLst/>
          </a:prstGeom>
          <a:noFill/>
        </p:spPr>
        <p:txBody>
          <a:bodyPr wrap="square" lIns="91440" tIns="45720" rIns="91440" bIns="45720" rtlCol="0">
            <a:spAutoFit/>
          </a:bodyPr>
          <a:lstStyle/>
          <a:p>
            <a:r>
              <a:rPr lang="en-US" sz="1200" dirty="0">
                <a:solidFill>
                  <a:srgbClr val="141313"/>
                </a:solidFill>
              </a:rPr>
              <a:t>1</a:t>
            </a:r>
          </a:p>
        </p:txBody>
      </p:sp>
      <p:sp>
        <p:nvSpPr>
          <p:cNvPr id="85" name="TextBox 84"/>
          <p:cNvSpPr txBox="1"/>
          <p:nvPr/>
        </p:nvSpPr>
        <p:spPr>
          <a:xfrm>
            <a:off x="6206326" y="2915528"/>
            <a:ext cx="152400" cy="276999"/>
          </a:xfrm>
          <a:prstGeom prst="rect">
            <a:avLst/>
          </a:prstGeom>
          <a:noFill/>
        </p:spPr>
        <p:txBody>
          <a:bodyPr wrap="square" lIns="91440" tIns="45720" rIns="91440" bIns="45720" rtlCol="0">
            <a:spAutoFit/>
          </a:bodyPr>
          <a:lstStyle/>
          <a:p>
            <a:r>
              <a:rPr lang="en-US" sz="1200" dirty="0">
                <a:solidFill>
                  <a:srgbClr val="141313"/>
                </a:solidFill>
              </a:rPr>
              <a:t>0</a:t>
            </a:r>
          </a:p>
        </p:txBody>
      </p:sp>
      <p:sp>
        <p:nvSpPr>
          <p:cNvPr id="86" name="TextBox 85"/>
          <p:cNvSpPr txBox="1"/>
          <p:nvPr/>
        </p:nvSpPr>
        <p:spPr>
          <a:xfrm>
            <a:off x="5626762" y="2915528"/>
            <a:ext cx="152400" cy="276999"/>
          </a:xfrm>
          <a:prstGeom prst="rect">
            <a:avLst/>
          </a:prstGeom>
          <a:noFill/>
        </p:spPr>
        <p:txBody>
          <a:bodyPr wrap="square" lIns="91440" tIns="45720" rIns="91440" bIns="45720" rtlCol="0">
            <a:spAutoFit/>
          </a:bodyPr>
          <a:lstStyle/>
          <a:p>
            <a:r>
              <a:rPr lang="en-US" sz="1200" dirty="0">
                <a:solidFill>
                  <a:srgbClr val="141313"/>
                </a:solidFill>
              </a:rPr>
              <a:t>1</a:t>
            </a:r>
          </a:p>
        </p:txBody>
      </p:sp>
      <p:sp>
        <p:nvSpPr>
          <p:cNvPr id="87" name="TextBox 86"/>
          <p:cNvSpPr txBox="1"/>
          <p:nvPr/>
        </p:nvSpPr>
        <p:spPr>
          <a:xfrm>
            <a:off x="6400800" y="2915528"/>
            <a:ext cx="152400" cy="276999"/>
          </a:xfrm>
          <a:prstGeom prst="rect">
            <a:avLst/>
          </a:prstGeom>
          <a:noFill/>
        </p:spPr>
        <p:txBody>
          <a:bodyPr wrap="square" lIns="91440" tIns="45720" rIns="91440" bIns="45720" rtlCol="0">
            <a:spAutoFit/>
          </a:bodyPr>
          <a:lstStyle/>
          <a:p>
            <a:r>
              <a:rPr lang="en-US" sz="1200" dirty="0">
                <a:solidFill>
                  <a:srgbClr val="141313"/>
                </a:solidFill>
              </a:rPr>
              <a:t>0</a:t>
            </a:r>
          </a:p>
        </p:txBody>
      </p:sp>
      <p:sp>
        <p:nvSpPr>
          <p:cNvPr id="88" name="TextBox 87"/>
          <p:cNvSpPr txBox="1"/>
          <p:nvPr/>
        </p:nvSpPr>
        <p:spPr>
          <a:xfrm>
            <a:off x="5450286" y="2915528"/>
            <a:ext cx="152400" cy="276999"/>
          </a:xfrm>
          <a:prstGeom prst="rect">
            <a:avLst/>
          </a:prstGeom>
          <a:noFill/>
        </p:spPr>
        <p:txBody>
          <a:bodyPr wrap="square" lIns="91440" tIns="45720" rIns="91440" bIns="45720" rtlCol="0">
            <a:spAutoFit/>
          </a:bodyPr>
          <a:lstStyle/>
          <a:p>
            <a:r>
              <a:rPr lang="en-US" sz="1200" dirty="0">
                <a:solidFill>
                  <a:srgbClr val="141313"/>
                </a:solidFill>
              </a:rPr>
              <a:t>0</a:t>
            </a:r>
          </a:p>
        </p:txBody>
      </p:sp>
    </p:spTree>
    <p:extLst>
      <p:ext uri="{BB962C8B-B14F-4D97-AF65-F5344CB8AC3E}">
        <p14:creationId xmlns:p14="http://schemas.microsoft.com/office/powerpoint/2010/main" val="128234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left)">
                                      <p:cBhvr>
                                        <p:cTn id="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655969" y="2710378"/>
            <a:ext cx="594258" cy="781949"/>
            <a:chOff x="5720647" y="2722135"/>
            <a:chExt cx="594258" cy="781949"/>
          </a:xfrm>
        </p:grpSpPr>
        <p:sp>
          <p:nvSpPr>
            <p:cNvPr id="4" name="Freeform 3"/>
            <p:cNvSpPr/>
            <p:nvPr/>
          </p:nvSpPr>
          <p:spPr>
            <a:xfrm>
              <a:off x="5728903" y="2722135"/>
              <a:ext cx="580113" cy="251755"/>
            </a:xfrm>
            <a:custGeom>
              <a:avLst/>
              <a:gdLst>
                <a:gd name="connsiteX0" fmla="*/ 174407 w 580113"/>
                <a:gd name="connsiteY0" fmla="*/ 29397 h 293967"/>
                <a:gd name="connsiteX1" fmla="*/ 174407 w 580113"/>
                <a:gd name="connsiteY1" fmla="*/ 29397 h 293967"/>
                <a:gd name="connsiteX2" fmla="*/ 168528 w 580113"/>
                <a:gd name="connsiteY2" fmla="*/ 94070 h 293967"/>
                <a:gd name="connsiteX3" fmla="*/ 150888 w 580113"/>
                <a:gd name="connsiteY3" fmla="*/ 105828 h 293967"/>
                <a:gd name="connsiteX4" fmla="*/ 145008 w 580113"/>
                <a:gd name="connsiteY4" fmla="*/ 123466 h 293967"/>
                <a:gd name="connsiteX5" fmla="*/ 62691 w 580113"/>
                <a:gd name="connsiteY5" fmla="*/ 146984 h 293967"/>
                <a:gd name="connsiteX6" fmla="*/ 21533 w 580113"/>
                <a:gd name="connsiteY6" fmla="*/ 176380 h 293967"/>
                <a:gd name="connsiteX7" fmla="*/ 3893 w 580113"/>
                <a:gd name="connsiteY7" fmla="*/ 194018 h 293967"/>
                <a:gd name="connsiteX8" fmla="*/ 9773 w 580113"/>
                <a:gd name="connsiteY8" fmla="*/ 252812 h 293967"/>
                <a:gd name="connsiteX9" fmla="*/ 221446 w 580113"/>
                <a:gd name="connsiteY9" fmla="*/ 246932 h 293967"/>
                <a:gd name="connsiteX10" fmla="*/ 286123 w 580113"/>
                <a:gd name="connsiteY10" fmla="*/ 252812 h 293967"/>
                <a:gd name="connsiteX11" fmla="*/ 327282 w 580113"/>
                <a:gd name="connsiteY11" fmla="*/ 282208 h 293967"/>
                <a:gd name="connsiteX12" fmla="*/ 350801 w 580113"/>
                <a:gd name="connsiteY12" fmla="*/ 293967 h 293967"/>
                <a:gd name="connsiteX13" fmla="*/ 480157 w 580113"/>
                <a:gd name="connsiteY13" fmla="*/ 288088 h 293967"/>
                <a:gd name="connsiteX14" fmla="*/ 497796 w 580113"/>
                <a:gd name="connsiteY14" fmla="*/ 282208 h 293967"/>
                <a:gd name="connsiteX15" fmla="*/ 533075 w 580113"/>
                <a:gd name="connsiteY15" fmla="*/ 246932 h 293967"/>
                <a:gd name="connsiteX16" fmla="*/ 556594 w 580113"/>
                <a:gd name="connsiteY16" fmla="*/ 205777 h 293967"/>
                <a:gd name="connsiteX17" fmla="*/ 562474 w 580113"/>
                <a:gd name="connsiteY17" fmla="*/ 182260 h 293967"/>
                <a:gd name="connsiteX18" fmla="*/ 568354 w 580113"/>
                <a:gd name="connsiteY18" fmla="*/ 164622 h 293967"/>
                <a:gd name="connsiteX19" fmla="*/ 580113 w 580113"/>
                <a:gd name="connsiteY19" fmla="*/ 123466 h 293967"/>
                <a:gd name="connsiteX20" fmla="*/ 497796 w 580113"/>
                <a:gd name="connsiteY20" fmla="*/ 111708 h 293967"/>
                <a:gd name="connsiteX21" fmla="*/ 403719 w 580113"/>
                <a:gd name="connsiteY21" fmla="*/ 105828 h 293967"/>
                <a:gd name="connsiteX22" fmla="*/ 350801 w 580113"/>
                <a:gd name="connsiteY22" fmla="*/ 41156 h 293967"/>
                <a:gd name="connsiteX23" fmla="*/ 344921 w 580113"/>
                <a:gd name="connsiteY23" fmla="*/ 5880 h 293967"/>
                <a:gd name="connsiteX24" fmla="*/ 327282 w 580113"/>
                <a:gd name="connsiteY24" fmla="*/ 0 h 293967"/>
                <a:gd name="connsiteX25" fmla="*/ 309643 w 580113"/>
                <a:gd name="connsiteY25" fmla="*/ 5880 h 293967"/>
                <a:gd name="connsiteX26" fmla="*/ 203806 w 580113"/>
                <a:gd name="connsiteY26" fmla="*/ 17638 h 293967"/>
                <a:gd name="connsiteX27" fmla="*/ 174407 w 580113"/>
                <a:gd name="connsiteY27" fmla="*/ 29397 h 29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113" h="293967">
                  <a:moveTo>
                    <a:pt x="174407" y="29397"/>
                  </a:moveTo>
                  <a:lnTo>
                    <a:pt x="174407" y="29397"/>
                  </a:lnTo>
                  <a:cubicBezTo>
                    <a:pt x="172447" y="50955"/>
                    <a:pt x="174894" y="73381"/>
                    <a:pt x="168528" y="94070"/>
                  </a:cubicBezTo>
                  <a:cubicBezTo>
                    <a:pt x="166450" y="100824"/>
                    <a:pt x="155303" y="100310"/>
                    <a:pt x="150888" y="105828"/>
                  </a:cubicBezTo>
                  <a:cubicBezTo>
                    <a:pt x="147016" y="110667"/>
                    <a:pt x="150426" y="120456"/>
                    <a:pt x="145008" y="123466"/>
                  </a:cubicBezTo>
                  <a:cubicBezTo>
                    <a:pt x="121478" y="136537"/>
                    <a:pt x="86049" y="131414"/>
                    <a:pt x="62691" y="146984"/>
                  </a:cubicBezTo>
                  <a:cubicBezTo>
                    <a:pt x="48728" y="156291"/>
                    <a:pt x="34299" y="165438"/>
                    <a:pt x="21533" y="176380"/>
                  </a:cubicBezTo>
                  <a:cubicBezTo>
                    <a:pt x="15219" y="181791"/>
                    <a:pt x="9773" y="188139"/>
                    <a:pt x="3893" y="194018"/>
                  </a:cubicBezTo>
                  <a:cubicBezTo>
                    <a:pt x="5853" y="213616"/>
                    <a:pt x="-9365" y="248157"/>
                    <a:pt x="9773" y="252812"/>
                  </a:cubicBezTo>
                  <a:cubicBezTo>
                    <a:pt x="78358" y="269494"/>
                    <a:pt x="150861" y="246932"/>
                    <a:pt x="221446" y="246932"/>
                  </a:cubicBezTo>
                  <a:cubicBezTo>
                    <a:pt x="243094" y="246932"/>
                    <a:pt x="264564" y="250852"/>
                    <a:pt x="286123" y="252812"/>
                  </a:cubicBezTo>
                  <a:cubicBezTo>
                    <a:pt x="296221" y="260384"/>
                    <a:pt x="315244" y="275330"/>
                    <a:pt x="327282" y="282208"/>
                  </a:cubicBezTo>
                  <a:cubicBezTo>
                    <a:pt x="334892" y="286556"/>
                    <a:pt x="342961" y="290047"/>
                    <a:pt x="350801" y="293967"/>
                  </a:cubicBezTo>
                  <a:cubicBezTo>
                    <a:pt x="393920" y="292007"/>
                    <a:pt x="437131" y="291530"/>
                    <a:pt x="480157" y="288088"/>
                  </a:cubicBezTo>
                  <a:cubicBezTo>
                    <a:pt x="486335" y="287594"/>
                    <a:pt x="492904" y="286013"/>
                    <a:pt x="497796" y="282208"/>
                  </a:cubicBezTo>
                  <a:cubicBezTo>
                    <a:pt x="510923" y="271999"/>
                    <a:pt x="533075" y="246932"/>
                    <a:pt x="533075" y="246932"/>
                  </a:cubicBezTo>
                  <a:cubicBezTo>
                    <a:pt x="551060" y="192984"/>
                    <a:pt x="520997" y="276965"/>
                    <a:pt x="556594" y="205777"/>
                  </a:cubicBezTo>
                  <a:cubicBezTo>
                    <a:pt x="560208" y="198550"/>
                    <a:pt x="560254" y="190029"/>
                    <a:pt x="562474" y="182260"/>
                  </a:cubicBezTo>
                  <a:cubicBezTo>
                    <a:pt x="564177" y="176301"/>
                    <a:pt x="566651" y="170581"/>
                    <a:pt x="568354" y="164622"/>
                  </a:cubicBezTo>
                  <a:cubicBezTo>
                    <a:pt x="583119" y="112944"/>
                    <a:pt x="566015" y="165756"/>
                    <a:pt x="580113" y="123466"/>
                  </a:cubicBezTo>
                  <a:cubicBezTo>
                    <a:pt x="543253" y="111181"/>
                    <a:pt x="564047" y="116615"/>
                    <a:pt x="497796" y="111708"/>
                  </a:cubicBezTo>
                  <a:cubicBezTo>
                    <a:pt x="466462" y="109387"/>
                    <a:pt x="435078" y="107788"/>
                    <a:pt x="403719" y="105828"/>
                  </a:cubicBezTo>
                  <a:cubicBezTo>
                    <a:pt x="372067" y="74179"/>
                    <a:pt x="358168" y="74304"/>
                    <a:pt x="350801" y="41156"/>
                  </a:cubicBezTo>
                  <a:cubicBezTo>
                    <a:pt x="348215" y="29519"/>
                    <a:pt x="350836" y="16230"/>
                    <a:pt x="344921" y="5880"/>
                  </a:cubicBezTo>
                  <a:cubicBezTo>
                    <a:pt x="341846" y="499"/>
                    <a:pt x="333162" y="1960"/>
                    <a:pt x="327282" y="0"/>
                  </a:cubicBezTo>
                  <a:cubicBezTo>
                    <a:pt x="321402" y="1960"/>
                    <a:pt x="315786" y="5061"/>
                    <a:pt x="309643" y="5880"/>
                  </a:cubicBezTo>
                  <a:cubicBezTo>
                    <a:pt x="274688" y="10540"/>
                    <a:pt x="238379" y="8995"/>
                    <a:pt x="203806" y="17638"/>
                  </a:cubicBezTo>
                  <a:cubicBezTo>
                    <a:pt x="199554" y="18701"/>
                    <a:pt x="179307" y="27437"/>
                    <a:pt x="174407" y="2939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5720647" y="2845598"/>
              <a:ext cx="594258" cy="658486"/>
            </a:xfrm>
            <a:custGeom>
              <a:avLst/>
              <a:gdLst>
                <a:gd name="connsiteX0" fmla="*/ 394 w 594258"/>
                <a:gd name="connsiteY0" fmla="*/ 94070 h 658486"/>
                <a:gd name="connsiteX1" fmla="*/ 6273 w 594258"/>
                <a:gd name="connsiteY1" fmla="*/ 493865 h 658486"/>
                <a:gd name="connsiteX2" fmla="*/ 35672 w 594258"/>
                <a:gd name="connsiteY2" fmla="*/ 535020 h 658486"/>
                <a:gd name="connsiteX3" fmla="*/ 41552 w 594258"/>
                <a:gd name="connsiteY3" fmla="*/ 552658 h 658486"/>
                <a:gd name="connsiteX4" fmla="*/ 59192 w 594258"/>
                <a:gd name="connsiteY4" fmla="*/ 558537 h 658486"/>
                <a:gd name="connsiteX5" fmla="*/ 76831 w 594258"/>
                <a:gd name="connsiteY5" fmla="*/ 570296 h 658486"/>
                <a:gd name="connsiteX6" fmla="*/ 170908 w 594258"/>
                <a:gd name="connsiteY6" fmla="*/ 582055 h 658486"/>
                <a:gd name="connsiteX7" fmla="*/ 223826 w 594258"/>
                <a:gd name="connsiteY7" fmla="*/ 611451 h 658486"/>
                <a:gd name="connsiteX8" fmla="*/ 241465 w 594258"/>
                <a:gd name="connsiteY8" fmla="*/ 623210 h 658486"/>
                <a:gd name="connsiteX9" fmla="*/ 247345 w 594258"/>
                <a:gd name="connsiteY9" fmla="*/ 640848 h 658486"/>
                <a:gd name="connsiteX10" fmla="*/ 264984 w 594258"/>
                <a:gd name="connsiteY10" fmla="*/ 646727 h 658486"/>
                <a:gd name="connsiteX11" fmla="*/ 317903 w 594258"/>
                <a:gd name="connsiteY11" fmla="*/ 652607 h 658486"/>
                <a:gd name="connsiteX12" fmla="*/ 364941 w 594258"/>
                <a:gd name="connsiteY12" fmla="*/ 658486 h 658486"/>
                <a:gd name="connsiteX13" fmla="*/ 453138 w 594258"/>
                <a:gd name="connsiteY13" fmla="*/ 640848 h 658486"/>
                <a:gd name="connsiteX14" fmla="*/ 488417 w 594258"/>
                <a:gd name="connsiteY14" fmla="*/ 629089 h 658486"/>
                <a:gd name="connsiteX15" fmla="*/ 506056 w 594258"/>
                <a:gd name="connsiteY15" fmla="*/ 623210 h 658486"/>
                <a:gd name="connsiteX16" fmla="*/ 541335 w 594258"/>
                <a:gd name="connsiteY16" fmla="*/ 599693 h 658486"/>
                <a:gd name="connsiteX17" fmla="*/ 570734 w 594258"/>
                <a:gd name="connsiteY17" fmla="*/ 576175 h 658486"/>
                <a:gd name="connsiteX18" fmla="*/ 582493 w 594258"/>
                <a:gd name="connsiteY18" fmla="*/ 558537 h 658486"/>
                <a:gd name="connsiteX19" fmla="*/ 594253 w 594258"/>
                <a:gd name="connsiteY19" fmla="*/ 517382 h 658486"/>
                <a:gd name="connsiteX20" fmla="*/ 588373 w 594258"/>
                <a:gd name="connsiteY20" fmla="*/ 0 h 658486"/>
                <a:gd name="connsiteX21" fmla="*/ 529575 w 594258"/>
                <a:gd name="connsiteY21" fmla="*/ 70552 h 658486"/>
                <a:gd name="connsiteX22" fmla="*/ 494296 w 594258"/>
                <a:gd name="connsiteY22" fmla="*/ 94070 h 658486"/>
                <a:gd name="connsiteX23" fmla="*/ 441378 w 594258"/>
                <a:gd name="connsiteY23" fmla="*/ 111708 h 658486"/>
                <a:gd name="connsiteX24" fmla="*/ 423739 w 594258"/>
                <a:gd name="connsiteY24" fmla="*/ 117587 h 658486"/>
                <a:gd name="connsiteX25" fmla="*/ 406099 w 594258"/>
                <a:gd name="connsiteY25" fmla="*/ 123466 h 658486"/>
                <a:gd name="connsiteX26" fmla="*/ 335542 w 594258"/>
                <a:gd name="connsiteY26" fmla="*/ 117587 h 658486"/>
                <a:gd name="connsiteX27" fmla="*/ 323782 w 594258"/>
                <a:gd name="connsiteY27" fmla="*/ 82311 h 658486"/>
                <a:gd name="connsiteX28" fmla="*/ 288504 w 594258"/>
                <a:gd name="connsiteY28" fmla="*/ 70552 h 658486"/>
                <a:gd name="connsiteX29" fmla="*/ 270864 w 594258"/>
                <a:gd name="connsiteY29" fmla="*/ 64673 h 658486"/>
                <a:gd name="connsiteX30" fmla="*/ 194427 w 594258"/>
                <a:gd name="connsiteY30" fmla="*/ 70552 h 658486"/>
                <a:gd name="connsiteX31" fmla="*/ 153268 w 594258"/>
                <a:gd name="connsiteY31" fmla="*/ 82311 h 658486"/>
                <a:gd name="connsiteX32" fmla="*/ 18033 w 594258"/>
                <a:gd name="connsiteY32" fmla="*/ 70552 h 658486"/>
                <a:gd name="connsiteX33" fmla="*/ 394 w 594258"/>
                <a:gd name="connsiteY33" fmla="*/ 94070 h 6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4258" h="658486">
                  <a:moveTo>
                    <a:pt x="394" y="94070"/>
                  </a:moveTo>
                  <a:cubicBezTo>
                    <a:pt x="-1566" y="164622"/>
                    <a:pt x="4313" y="360600"/>
                    <a:pt x="6273" y="493865"/>
                  </a:cubicBezTo>
                  <a:cubicBezTo>
                    <a:pt x="16073" y="507583"/>
                    <a:pt x="26998" y="520564"/>
                    <a:pt x="35672" y="535020"/>
                  </a:cubicBezTo>
                  <a:cubicBezTo>
                    <a:pt x="38861" y="540334"/>
                    <a:pt x="37169" y="548276"/>
                    <a:pt x="41552" y="552658"/>
                  </a:cubicBezTo>
                  <a:cubicBezTo>
                    <a:pt x="45935" y="557040"/>
                    <a:pt x="53312" y="556577"/>
                    <a:pt x="59192" y="558537"/>
                  </a:cubicBezTo>
                  <a:cubicBezTo>
                    <a:pt x="65072" y="562457"/>
                    <a:pt x="70511" y="567136"/>
                    <a:pt x="76831" y="570296"/>
                  </a:cubicBezTo>
                  <a:cubicBezTo>
                    <a:pt x="102212" y="582986"/>
                    <a:pt x="156330" y="580934"/>
                    <a:pt x="170908" y="582055"/>
                  </a:cubicBezTo>
                  <a:cubicBezTo>
                    <a:pt x="201954" y="592402"/>
                    <a:pt x="183392" y="584497"/>
                    <a:pt x="223826" y="611451"/>
                  </a:cubicBezTo>
                  <a:lnTo>
                    <a:pt x="241465" y="623210"/>
                  </a:lnTo>
                  <a:cubicBezTo>
                    <a:pt x="243425" y="629089"/>
                    <a:pt x="242963" y="636466"/>
                    <a:pt x="247345" y="640848"/>
                  </a:cubicBezTo>
                  <a:cubicBezTo>
                    <a:pt x="251728" y="645230"/>
                    <a:pt x="258871" y="645708"/>
                    <a:pt x="264984" y="646727"/>
                  </a:cubicBezTo>
                  <a:cubicBezTo>
                    <a:pt x="282491" y="649645"/>
                    <a:pt x="300276" y="650533"/>
                    <a:pt x="317903" y="652607"/>
                  </a:cubicBezTo>
                  <a:lnTo>
                    <a:pt x="364941" y="658486"/>
                  </a:lnTo>
                  <a:cubicBezTo>
                    <a:pt x="430181" y="651238"/>
                    <a:pt x="401020" y="658219"/>
                    <a:pt x="453138" y="640848"/>
                  </a:cubicBezTo>
                  <a:lnTo>
                    <a:pt x="488417" y="629089"/>
                  </a:lnTo>
                  <a:lnTo>
                    <a:pt x="506056" y="623210"/>
                  </a:lnTo>
                  <a:cubicBezTo>
                    <a:pt x="517816" y="615371"/>
                    <a:pt x="533495" y="611452"/>
                    <a:pt x="541335" y="599693"/>
                  </a:cubicBezTo>
                  <a:cubicBezTo>
                    <a:pt x="556532" y="576898"/>
                    <a:pt x="546390" y="584290"/>
                    <a:pt x="570734" y="576175"/>
                  </a:cubicBezTo>
                  <a:cubicBezTo>
                    <a:pt x="574654" y="570296"/>
                    <a:pt x="579623" y="564994"/>
                    <a:pt x="582493" y="558537"/>
                  </a:cubicBezTo>
                  <a:cubicBezTo>
                    <a:pt x="594873" y="530685"/>
                    <a:pt x="594253" y="534188"/>
                    <a:pt x="594253" y="517382"/>
                  </a:cubicBezTo>
                  <a:lnTo>
                    <a:pt x="588373" y="0"/>
                  </a:lnTo>
                  <a:cubicBezTo>
                    <a:pt x="543887" y="69902"/>
                    <a:pt x="571457" y="56594"/>
                    <a:pt x="529575" y="70552"/>
                  </a:cubicBezTo>
                  <a:cubicBezTo>
                    <a:pt x="517815" y="78391"/>
                    <a:pt x="507704" y="89601"/>
                    <a:pt x="494296" y="94070"/>
                  </a:cubicBezTo>
                  <a:lnTo>
                    <a:pt x="441378" y="111708"/>
                  </a:lnTo>
                  <a:lnTo>
                    <a:pt x="423739" y="117587"/>
                  </a:lnTo>
                  <a:lnTo>
                    <a:pt x="406099" y="123466"/>
                  </a:lnTo>
                  <a:cubicBezTo>
                    <a:pt x="382580" y="121506"/>
                    <a:pt x="356651" y="128141"/>
                    <a:pt x="335542" y="117587"/>
                  </a:cubicBezTo>
                  <a:cubicBezTo>
                    <a:pt x="324456" y="112044"/>
                    <a:pt x="335541" y="86231"/>
                    <a:pt x="323782" y="82311"/>
                  </a:cubicBezTo>
                  <a:lnTo>
                    <a:pt x="288504" y="70552"/>
                  </a:lnTo>
                  <a:lnTo>
                    <a:pt x="270864" y="64673"/>
                  </a:lnTo>
                  <a:cubicBezTo>
                    <a:pt x="245385" y="66633"/>
                    <a:pt x="219806" y="67566"/>
                    <a:pt x="194427" y="70552"/>
                  </a:cubicBezTo>
                  <a:cubicBezTo>
                    <a:pt x="183023" y="71894"/>
                    <a:pt x="164670" y="78511"/>
                    <a:pt x="153268" y="82311"/>
                  </a:cubicBezTo>
                  <a:cubicBezTo>
                    <a:pt x="95633" y="79430"/>
                    <a:pt x="62459" y="88322"/>
                    <a:pt x="18033" y="70552"/>
                  </a:cubicBezTo>
                  <a:cubicBezTo>
                    <a:pt x="13964" y="68924"/>
                    <a:pt x="2354" y="23518"/>
                    <a:pt x="394" y="94070"/>
                  </a:cubicBezTo>
                  <a:close/>
                </a:path>
              </a:pathLst>
            </a:custGeom>
            <a:solidFill>
              <a:schemeClr val="bg2">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a:xfrm>
            <a:off x="280800" y="763200"/>
            <a:ext cx="3681600" cy="1675200"/>
          </a:xfrm>
        </p:spPr>
        <p:txBody>
          <a:bodyPr/>
          <a:lstStyle/>
          <a:p>
            <a:r>
              <a:rPr lang="en-US" dirty="0" smtClean="0"/>
              <a:t>Wyman 2011:</a:t>
            </a:r>
          </a:p>
          <a:p>
            <a:pPr lvl="1"/>
            <a:r>
              <a:rPr lang="en-US" dirty="0" smtClean="0"/>
              <a:t>CUDA</a:t>
            </a:r>
          </a:p>
          <a:p>
            <a:pPr lvl="1"/>
            <a:r>
              <a:rPr lang="en-US" dirty="0" smtClean="0"/>
              <a:t>Extremely fast</a:t>
            </a:r>
          </a:p>
          <a:p>
            <a:pPr lvl="1"/>
            <a:r>
              <a:rPr lang="en-US" dirty="0" err="1" smtClean="0"/>
              <a:t>Voxelizes</a:t>
            </a:r>
            <a:r>
              <a:rPr lang="en-US" dirty="0" smtClean="0"/>
              <a:t> shadow casters</a:t>
            </a:r>
          </a:p>
          <a:p>
            <a:pPr lvl="1"/>
            <a:r>
              <a:rPr lang="en-US" dirty="0"/>
              <a:t>Less accurate computations</a:t>
            </a:r>
          </a:p>
          <a:p>
            <a:pPr lvl="2"/>
            <a:r>
              <a:rPr lang="en-US" sz="1400" dirty="0"/>
              <a:t>In-scattering should actually be different per voxel</a:t>
            </a:r>
          </a:p>
          <a:p>
            <a:pPr lvl="1"/>
            <a:endParaRPr lang="en-US" dirty="0" smtClean="0"/>
          </a:p>
          <a:p>
            <a:endParaRPr lang="en-US" sz="900" dirty="0"/>
          </a:p>
        </p:txBody>
      </p:sp>
      <p:sp>
        <p:nvSpPr>
          <p:cNvPr id="3" name="Title 2"/>
          <p:cNvSpPr>
            <a:spLocks noGrp="1"/>
          </p:cNvSpPr>
          <p:nvPr>
            <p:ph type="title"/>
          </p:nvPr>
        </p:nvSpPr>
        <p:spPr/>
        <p:txBody>
          <a:bodyPr/>
          <a:lstStyle/>
          <a:p>
            <a:r>
              <a:rPr lang="en-US" dirty="0" smtClean="0"/>
              <a:t>Ray-Marching Based Single Scattering</a:t>
            </a:r>
            <a:endParaRPr lang="en-US" dirty="0"/>
          </a:p>
        </p:txBody>
      </p:sp>
      <p:cxnSp>
        <p:nvCxnSpPr>
          <p:cNvPr id="34" name="Straight Connector 33"/>
          <p:cNvCxnSpPr/>
          <p:nvPr/>
        </p:nvCxnSpPr>
        <p:spPr>
          <a:xfrm flipH="1" flipV="1">
            <a:off x="5110738" y="2416959"/>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5110738" y="2622064"/>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110738" y="2827169"/>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5110738" y="3032274"/>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165219" y="2277548"/>
            <a:ext cx="226488" cy="1233972"/>
            <a:chOff x="5165219" y="2277547"/>
            <a:chExt cx="226488" cy="1233972"/>
          </a:xfrm>
        </p:grpSpPr>
        <p:cxnSp>
          <p:nvCxnSpPr>
            <p:cNvPr id="80" name="Straight Connector 79"/>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grpSp>
        <p:nvGrpSpPr>
          <p:cNvPr id="54" name="Group 53"/>
          <p:cNvGrpSpPr/>
          <p:nvPr/>
        </p:nvGrpSpPr>
        <p:grpSpPr>
          <a:xfrm>
            <a:off x="5307540" y="2207024"/>
            <a:ext cx="1122500" cy="1363796"/>
            <a:chOff x="5307540" y="2207022"/>
            <a:chExt cx="1122500" cy="1363796"/>
          </a:xfrm>
        </p:grpSpPr>
        <p:cxnSp>
          <p:nvCxnSpPr>
            <p:cNvPr id="65" name="Straight Connector 64"/>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6" name="Straight Connector 55"/>
          <p:cNvCxnSpPr/>
          <p:nvPr/>
        </p:nvCxnSpPr>
        <p:spPr>
          <a:xfrm>
            <a:off x="5448308" y="295911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448308" y="27548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448308" y="3163367"/>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448308" y="336762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88800" y="24896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201" y="237756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8" y="226545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8" y="243361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8" y="232151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3"/>
          <a:stretch>
            <a:fillRect/>
          </a:stretch>
        </p:blipFill>
        <p:spPr>
          <a:xfrm>
            <a:off x="5649396" y="990972"/>
            <a:ext cx="241300" cy="381000"/>
          </a:xfrm>
          <a:prstGeom prst="rect">
            <a:avLst/>
          </a:prstGeom>
        </p:spPr>
      </p:pic>
      <p:pic>
        <p:nvPicPr>
          <p:cNvPr id="127" name="Picture 126"/>
          <p:cNvPicPr>
            <a:picLocks noChangeAspect="1"/>
          </p:cNvPicPr>
          <p:nvPr/>
        </p:nvPicPr>
        <p:blipFill>
          <a:blip r:embed="rId4"/>
          <a:stretch>
            <a:fillRect/>
          </a:stretch>
        </p:blipFill>
        <p:spPr>
          <a:xfrm rot="1200000">
            <a:off x="4084985" y="2886406"/>
            <a:ext cx="279400" cy="254000"/>
          </a:xfrm>
          <a:prstGeom prst="rect">
            <a:avLst/>
          </a:prstGeom>
        </p:spPr>
      </p:pic>
      <p:pic>
        <p:nvPicPr>
          <p:cNvPr id="128" name="Picture 127"/>
          <p:cNvPicPr>
            <a:picLocks noChangeAspect="1"/>
          </p:cNvPicPr>
          <p:nvPr/>
        </p:nvPicPr>
        <p:blipFill>
          <a:blip r:embed="rId5"/>
          <a:stretch>
            <a:fillRect/>
          </a:stretch>
        </p:blipFill>
        <p:spPr>
          <a:xfrm>
            <a:off x="4449445" y="2502152"/>
            <a:ext cx="514930" cy="1028700"/>
          </a:xfrm>
          <a:prstGeom prst="rect">
            <a:avLst/>
          </a:prstGeom>
        </p:spPr>
      </p:pic>
      <p:sp>
        <p:nvSpPr>
          <p:cNvPr id="129" name="Freeform 128"/>
          <p:cNvSpPr/>
          <p:nvPr/>
        </p:nvSpPr>
        <p:spPr>
          <a:xfrm>
            <a:off x="4678631" y="3010150"/>
            <a:ext cx="53975" cy="111125"/>
          </a:xfrm>
          <a:custGeom>
            <a:avLst/>
            <a:gdLst>
              <a:gd name="connsiteX0" fmla="*/ 0 w 53975"/>
              <a:gd name="connsiteY0" fmla="*/ 0 h 111125"/>
              <a:gd name="connsiteX1" fmla="*/ 53975 w 53975"/>
              <a:gd name="connsiteY1" fmla="*/ 12700 h 111125"/>
              <a:gd name="connsiteX2" fmla="*/ 53975 w 53975"/>
              <a:gd name="connsiteY2" fmla="*/ 111125 h 111125"/>
              <a:gd name="connsiteX3" fmla="*/ 3175 w 53975"/>
              <a:gd name="connsiteY3" fmla="*/ 63500 h 111125"/>
              <a:gd name="connsiteX4" fmla="*/ 0 w 53975"/>
              <a:gd name="connsiteY4" fmla="*/ 0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 h="111125">
                <a:moveTo>
                  <a:pt x="0" y="0"/>
                </a:moveTo>
                <a:lnTo>
                  <a:pt x="53975" y="12700"/>
                </a:lnTo>
                <a:lnTo>
                  <a:pt x="53975" y="111125"/>
                </a:lnTo>
                <a:lnTo>
                  <a:pt x="3175" y="63500"/>
                </a:lnTo>
                <a:lnTo>
                  <a:pt x="0"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31" name="Straight Connector 130"/>
          <p:cNvCxnSpPr>
            <a:stCxn id="127" idx="3"/>
          </p:cNvCxnSpPr>
          <p:nvPr/>
        </p:nvCxnSpPr>
        <p:spPr>
          <a:xfrm flipV="1">
            <a:off x="4355962" y="3041900"/>
            <a:ext cx="2742013" cy="19286"/>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a:off x="5500865" y="3015961"/>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39" name="Straight Connector 138"/>
          <p:cNvCxnSpPr>
            <a:stCxn id="132" idx="0"/>
          </p:cNvCxnSpPr>
          <p:nvPr/>
        </p:nvCxnSpPr>
        <p:spPr>
          <a:xfrm flipV="1">
            <a:off x="5538973" y="1123624"/>
            <a:ext cx="237695" cy="1892345"/>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40" name="Picture 139"/>
          <p:cNvPicPr>
            <a:picLocks noChangeAspect="1"/>
          </p:cNvPicPr>
          <p:nvPr/>
        </p:nvPicPr>
        <p:blipFill>
          <a:blip r:embed="rId6"/>
          <a:stretch>
            <a:fillRect/>
          </a:stretch>
        </p:blipFill>
        <p:spPr>
          <a:xfrm rot="1260000">
            <a:off x="5260864" y="2997762"/>
            <a:ext cx="225167" cy="107222"/>
          </a:xfrm>
          <a:prstGeom prst="rect">
            <a:avLst/>
          </a:prstGeom>
        </p:spPr>
      </p:pic>
      <p:cxnSp>
        <p:nvCxnSpPr>
          <p:cNvPr id="141" name="Straight Connector 140"/>
          <p:cNvCxnSpPr/>
          <p:nvPr/>
        </p:nvCxnSpPr>
        <p:spPr>
          <a:xfrm flipH="1" flipV="1">
            <a:off x="5776668" y="1141179"/>
            <a:ext cx="558535" cy="1875039"/>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42" name="Picture 141"/>
          <p:cNvPicPr>
            <a:picLocks noChangeAspect="1"/>
          </p:cNvPicPr>
          <p:nvPr/>
        </p:nvPicPr>
        <p:blipFill>
          <a:blip r:embed="rId6"/>
          <a:stretch>
            <a:fillRect/>
          </a:stretch>
        </p:blipFill>
        <p:spPr>
          <a:xfrm rot="1260000">
            <a:off x="6057094" y="2998010"/>
            <a:ext cx="225167" cy="107222"/>
          </a:xfrm>
          <a:prstGeom prst="rect">
            <a:avLst/>
          </a:prstGeom>
        </p:spPr>
      </p:pic>
      <p:sp>
        <p:nvSpPr>
          <p:cNvPr id="143" name="Oval 142"/>
          <p:cNvSpPr/>
          <p:nvPr/>
        </p:nvSpPr>
        <p:spPr>
          <a:xfrm>
            <a:off x="6297095" y="3010357"/>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44" name="Oval 143"/>
          <p:cNvSpPr/>
          <p:nvPr/>
        </p:nvSpPr>
        <p:spPr>
          <a:xfrm>
            <a:off x="6472907" y="3010605"/>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45" name="Straight Connector 144"/>
          <p:cNvCxnSpPr/>
          <p:nvPr/>
        </p:nvCxnSpPr>
        <p:spPr>
          <a:xfrm flipH="1" flipV="1">
            <a:off x="5770808" y="1135319"/>
            <a:ext cx="734348" cy="1898696"/>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46" name="Picture 145"/>
          <p:cNvPicPr>
            <a:picLocks noChangeAspect="1"/>
          </p:cNvPicPr>
          <p:nvPr/>
        </p:nvPicPr>
        <p:blipFill>
          <a:blip r:embed="rId6"/>
          <a:stretch>
            <a:fillRect/>
          </a:stretch>
        </p:blipFill>
        <p:spPr>
          <a:xfrm rot="1260000">
            <a:off x="6227053" y="3015814"/>
            <a:ext cx="225167" cy="107222"/>
          </a:xfrm>
          <a:prstGeom prst="rect">
            <a:avLst/>
          </a:prstGeom>
        </p:spPr>
      </p:pic>
    </p:spTree>
    <p:extLst>
      <p:ext uri="{BB962C8B-B14F-4D97-AF65-F5344CB8AC3E}">
        <p14:creationId xmlns:p14="http://schemas.microsoft.com/office/powerpoint/2010/main" val="29615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wipe(up)">
                                      <p:cBhvr>
                                        <p:cTn id="14" dur="500"/>
                                        <p:tgtEl>
                                          <p:spTgt spid="139"/>
                                        </p:tgtEl>
                                      </p:cBhvr>
                                    </p:animEffect>
                                  </p:childTnLst>
                                </p:cTn>
                              </p:par>
                              <p:par>
                                <p:cTn id="15" presetID="22" presetClass="entr" presetSubtype="1"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wipe(up)">
                                      <p:cBhvr>
                                        <p:cTn id="17" dur="500"/>
                                        <p:tgtEl>
                                          <p:spTgt spid="141"/>
                                        </p:tgtEl>
                                      </p:cBhvr>
                                    </p:animEffect>
                                  </p:childTnLst>
                                </p:cTn>
                              </p:par>
                              <p:par>
                                <p:cTn id="18" presetID="22" presetClass="entr" presetSubtype="1" fill="hold" nodeType="withEffect">
                                  <p:stCondLst>
                                    <p:cond delay="0"/>
                                  </p:stCondLst>
                                  <p:childTnLst>
                                    <p:set>
                                      <p:cBhvr>
                                        <p:cTn id="19" dur="1" fill="hold">
                                          <p:stCondLst>
                                            <p:cond delay="0"/>
                                          </p:stCondLst>
                                        </p:cTn>
                                        <p:tgtEl>
                                          <p:spTgt spid="145"/>
                                        </p:tgtEl>
                                        <p:attrNameLst>
                                          <p:attrName>style.visibility</p:attrName>
                                        </p:attrNameLst>
                                      </p:cBhvr>
                                      <p:to>
                                        <p:strVal val="visible"/>
                                      </p:to>
                                    </p:set>
                                    <p:animEffect transition="in" filter="wipe(up)">
                                      <p:cBhvr>
                                        <p:cTn id="20" dur="500"/>
                                        <p:tgtEl>
                                          <p:spTgt spid="145"/>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wipe(right)">
                                      <p:cBhvr>
                                        <p:cTn id="24" dur="500"/>
                                        <p:tgtEl>
                                          <p:spTgt spid="140"/>
                                        </p:tgtEl>
                                      </p:cBhvr>
                                    </p:animEffect>
                                  </p:childTnLst>
                                </p:cTn>
                              </p:par>
                              <p:par>
                                <p:cTn id="25" presetID="22" presetClass="entr" presetSubtype="2" fill="hold" nodeType="with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wipe(right)">
                                      <p:cBhvr>
                                        <p:cTn id="27" dur="500"/>
                                        <p:tgtEl>
                                          <p:spTgt spid="142"/>
                                        </p:tgtEl>
                                      </p:cBhvr>
                                    </p:animEffect>
                                  </p:childTnLst>
                                </p:cTn>
                              </p:par>
                              <p:par>
                                <p:cTn id="28" presetID="22" presetClass="entr" presetSubtype="2" fill="hold" nodeType="with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wipe(right)">
                                      <p:cBhvr>
                                        <p:cTn id="30"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43" grpId="0" animBg="1"/>
      <p:bldP spid="1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655969" y="2710378"/>
            <a:ext cx="594258" cy="781949"/>
            <a:chOff x="5720647" y="2722135"/>
            <a:chExt cx="594258" cy="781949"/>
          </a:xfrm>
        </p:grpSpPr>
        <p:sp>
          <p:nvSpPr>
            <p:cNvPr id="4" name="Freeform 3"/>
            <p:cNvSpPr/>
            <p:nvPr/>
          </p:nvSpPr>
          <p:spPr>
            <a:xfrm>
              <a:off x="5728903" y="2722135"/>
              <a:ext cx="580113" cy="251755"/>
            </a:xfrm>
            <a:custGeom>
              <a:avLst/>
              <a:gdLst>
                <a:gd name="connsiteX0" fmla="*/ 174407 w 580113"/>
                <a:gd name="connsiteY0" fmla="*/ 29397 h 293967"/>
                <a:gd name="connsiteX1" fmla="*/ 174407 w 580113"/>
                <a:gd name="connsiteY1" fmla="*/ 29397 h 293967"/>
                <a:gd name="connsiteX2" fmla="*/ 168528 w 580113"/>
                <a:gd name="connsiteY2" fmla="*/ 94070 h 293967"/>
                <a:gd name="connsiteX3" fmla="*/ 150888 w 580113"/>
                <a:gd name="connsiteY3" fmla="*/ 105828 h 293967"/>
                <a:gd name="connsiteX4" fmla="*/ 145008 w 580113"/>
                <a:gd name="connsiteY4" fmla="*/ 123466 h 293967"/>
                <a:gd name="connsiteX5" fmla="*/ 62691 w 580113"/>
                <a:gd name="connsiteY5" fmla="*/ 146984 h 293967"/>
                <a:gd name="connsiteX6" fmla="*/ 21533 w 580113"/>
                <a:gd name="connsiteY6" fmla="*/ 176380 h 293967"/>
                <a:gd name="connsiteX7" fmla="*/ 3893 w 580113"/>
                <a:gd name="connsiteY7" fmla="*/ 194018 h 293967"/>
                <a:gd name="connsiteX8" fmla="*/ 9773 w 580113"/>
                <a:gd name="connsiteY8" fmla="*/ 252812 h 293967"/>
                <a:gd name="connsiteX9" fmla="*/ 221446 w 580113"/>
                <a:gd name="connsiteY9" fmla="*/ 246932 h 293967"/>
                <a:gd name="connsiteX10" fmla="*/ 286123 w 580113"/>
                <a:gd name="connsiteY10" fmla="*/ 252812 h 293967"/>
                <a:gd name="connsiteX11" fmla="*/ 327282 w 580113"/>
                <a:gd name="connsiteY11" fmla="*/ 282208 h 293967"/>
                <a:gd name="connsiteX12" fmla="*/ 350801 w 580113"/>
                <a:gd name="connsiteY12" fmla="*/ 293967 h 293967"/>
                <a:gd name="connsiteX13" fmla="*/ 480157 w 580113"/>
                <a:gd name="connsiteY13" fmla="*/ 288088 h 293967"/>
                <a:gd name="connsiteX14" fmla="*/ 497796 w 580113"/>
                <a:gd name="connsiteY14" fmla="*/ 282208 h 293967"/>
                <a:gd name="connsiteX15" fmla="*/ 533075 w 580113"/>
                <a:gd name="connsiteY15" fmla="*/ 246932 h 293967"/>
                <a:gd name="connsiteX16" fmla="*/ 556594 w 580113"/>
                <a:gd name="connsiteY16" fmla="*/ 205777 h 293967"/>
                <a:gd name="connsiteX17" fmla="*/ 562474 w 580113"/>
                <a:gd name="connsiteY17" fmla="*/ 182260 h 293967"/>
                <a:gd name="connsiteX18" fmla="*/ 568354 w 580113"/>
                <a:gd name="connsiteY18" fmla="*/ 164622 h 293967"/>
                <a:gd name="connsiteX19" fmla="*/ 580113 w 580113"/>
                <a:gd name="connsiteY19" fmla="*/ 123466 h 293967"/>
                <a:gd name="connsiteX20" fmla="*/ 497796 w 580113"/>
                <a:gd name="connsiteY20" fmla="*/ 111708 h 293967"/>
                <a:gd name="connsiteX21" fmla="*/ 403719 w 580113"/>
                <a:gd name="connsiteY21" fmla="*/ 105828 h 293967"/>
                <a:gd name="connsiteX22" fmla="*/ 350801 w 580113"/>
                <a:gd name="connsiteY22" fmla="*/ 41156 h 293967"/>
                <a:gd name="connsiteX23" fmla="*/ 344921 w 580113"/>
                <a:gd name="connsiteY23" fmla="*/ 5880 h 293967"/>
                <a:gd name="connsiteX24" fmla="*/ 327282 w 580113"/>
                <a:gd name="connsiteY24" fmla="*/ 0 h 293967"/>
                <a:gd name="connsiteX25" fmla="*/ 309643 w 580113"/>
                <a:gd name="connsiteY25" fmla="*/ 5880 h 293967"/>
                <a:gd name="connsiteX26" fmla="*/ 203806 w 580113"/>
                <a:gd name="connsiteY26" fmla="*/ 17638 h 293967"/>
                <a:gd name="connsiteX27" fmla="*/ 174407 w 580113"/>
                <a:gd name="connsiteY27" fmla="*/ 29397 h 29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113" h="293967">
                  <a:moveTo>
                    <a:pt x="174407" y="29397"/>
                  </a:moveTo>
                  <a:lnTo>
                    <a:pt x="174407" y="29397"/>
                  </a:lnTo>
                  <a:cubicBezTo>
                    <a:pt x="172447" y="50955"/>
                    <a:pt x="174894" y="73381"/>
                    <a:pt x="168528" y="94070"/>
                  </a:cubicBezTo>
                  <a:cubicBezTo>
                    <a:pt x="166450" y="100824"/>
                    <a:pt x="155303" y="100310"/>
                    <a:pt x="150888" y="105828"/>
                  </a:cubicBezTo>
                  <a:cubicBezTo>
                    <a:pt x="147016" y="110667"/>
                    <a:pt x="150426" y="120456"/>
                    <a:pt x="145008" y="123466"/>
                  </a:cubicBezTo>
                  <a:cubicBezTo>
                    <a:pt x="121478" y="136537"/>
                    <a:pt x="86049" y="131414"/>
                    <a:pt x="62691" y="146984"/>
                  </a:cubicBezTo>
                  <a:cubicBezTo>
                    <a:pt x="48728" y="156291"/>
                    <a:pt x="34299" y="165438"/>
                    <a:pt x="21533" y="176380"/>
                  </a:cubicBezTo>
                  <a:cubicBezTo>
                    <a:pt x="15219" y="181791"/>
                    <a:pt x="9773" y="188139"/>
                    <a:pt x="3893" y="194018"/>
                  </a:cubicBezTo>
                  <a:cubicBezTo>
                    <a:pt x="5853" y="213616"/>
                    <a:pt x="-9365" y="248157"/>
                    <a:pt x="9773" y="252812"/>
                  </a:cubicBezTo>
                  <a:cubicBezTo>
                    <a:pt x="78358" y="269494"/>
                    <a:pt x="150861" y="246932"/>
                    <a:pt x="221446" y="246932"/>
                  </a:cubicBezTo>
                  <a:cubicBezTo>
                    <a:pt x="243094" y="246932"/>
                    <a:pt x="264564" y="250852"/>
                    <a:pt x="286123" y="252812"/>
                  </a:cubicBezTo>
                  <a:cubicBezTo>
                    <a:pt x="296221" y="260384"/>
                    <a:pt x="315244" y="275330"/>
                    <a:pt x="327282" y="282208"/>
                  </a:cubicBezTo>
                  <a:cubicBezTo>
                    <a:pt x="334892" y="286556"/>
                    <a:pt x="342961" y="290047"/>
                    <a:pt x="350801" y="293967"/>
                  </a:cubicBezTo>
                  <a:cubicBezTo>
                    <a:pt x="393920" y="292007"/>
                    <a:pt x="437131" y="291530"/>
                    <a:pt x="480157" y="288088"/>
                  </a:cubicBezTo>
                  <a:cubicBezTo>
                    <a:pt x="486335" y="287594"/>
                    <a:pt x="492904" y="286013"/>
                    <a:pt x="497796" y="282208"/>
                  </a:cubicBezTo>
                  <a:cubicBezTo>
                    <a:pt x="510923" y="271999"/>
                    <a:pt x="533075" y="246932"/>
                    <a:pt x="533075" y="246932"/>
                  </a:cubicBezTo>
                  <a:cubicBezTo>
                    <a:pt x="551060" y="192984"/>
                    <a:pt x="520997" y="276965"/>
                    <a:pt x="556594" y="205777"/>
                  </a:cubicBezTo>
                  <a:cubicBezTo>
                    <a:pt x="560208" y="198550"/>
                    <a:pt x="560254" y="190029"/>
                    <a:pt x="562474" y="182260"/>
                  </a:cubicBezTo>
                  <a:cubicBezTo>
                    <a:pt x="564177" y="176301"/>
                    <a:pt x="566651" y="170581"/>
                    <a:pt x="568354" y="164622"/>
                  </a:cubicBezTo>
                  <a:cubicBezTo>
                    <a:pt x="583119" y="112944"/>
                    <a:pt x="566015" y="165756"/>
                    <a:pt x="580113" y="123466"/>
                  </a:cubicBezTo>
                  <a:cubicBezTo>
                    <a:pt x="543253" y="111181"/>
                    <a:pt x="564047" y="116615"/>
                    <a:pt x="497796" y="111708"/>
                  </a:cubicBezTo>
                  <a:cubicBezTo>
                    <a:pt x="466462" y="109387"/>
                    <a:pt x="435078" y="107788"/>
                    <a:pt x="403719" y="105828"/>
                  </a:cubicBezTo>
                  <a:cubicBezTo>
                    <a:pt x="372067" y="74179"/>
                    <a:pt x="358168" y="74304"/>
                    <a:pt x="350801" y="41156"/>
                  </a:cubicBezTo>
                  <a:cubicBezTo>
                    <a:pt x="348215" y="29519"/>
                    <a:pt x="350836" y="16230"/>
                    <a:pt x="344921" y="5880"/>
                  </a:cubicBezTo>
                  <a:cubicBezTo>
                    <a:pt x="341846" y="499"/>
                    <a:pt x="333162" y="1960"/>
                    <a:pt x="327282" y="0"/>
                  </a:cubicBezTo>
                  <a:cubicBezTo>
                    <a:pt x="321402" y="1960"/>
                    <a:pt x="315786" y="5061"/>
                    <a:pt x="309643" y="5880"/>
                  </a:cubicBezTo>
                  <a:cubicBezTo>
                    <a:pt x="274688" y="10540"/>
                    <a:pt x="238379" y="8995"/>
                    <a:pt x="203806" y="17638"/>
                  </a:cubicBezTo>
                  <a:cubicBezTo>
                    <a:pt x="199554" y="18701"/>
                    <a:pt x="179307" y="27437"/>
                    <a:pt x="174407" y="2939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5720647" y="2845598"/>
              <a:ext cx="594258" cy="658486"/>
            </a:xfrm>
            <a:custGeom>
              <a:avLst/>
              <a:gdLst>
                <a:gd name="connsiteX0" fmla="*/ 394 w 594258"/>
                <a:gd name="connsiteY0" fmla="*/ 94070 h 658486"/>
                <a:gd name="connsiteX1" fmla="*/ 6273 w 594258"/>
                <a:gd name="connsiteY1" fmla="*/ 493865 h 658486"/>
                <a:gd name="connsiteX2" fmla="*/ 35672 w 594258"/>
                <a:gd name="connsiteY2" fmla="*/ 535020 h 658486"/>
                <a:gd name="connsiteX3" fmla="*/ 41552 w 594258"/>
                <a:gd name="connsiteY3" fmla="*/ 552658 h 658486"/>
                <a:gd name="connsiteX4" fmla="*/ 59192 w 594258"/>
                <a:gd name="connsiteY4" fmla="*/ 558537 h 658486"/>
                <a:gd name="connsiteX5" fmla="*/ 76831 w 594258"/>
                <a:gd name="connsiteY5" fmla="*/ 570296 h 658486"/>
                <a:gd name="connsiteX6" fmla="*/ 170908 w 594258"/>
                <a:gd name="connsiteY6" fmla="*/ 582055 h 658486"/>
                <a:gd name="connsiteX7" fmla="*/ 223826 w 594258"/>
                <a:gd name="connsiteY7" fmla="*/ 611451 h 658486"/>
                <a:gd name="connsiteX8" fmla="*/ 241465 w 594258"/>
                <a:gd name="connsiteY8" fmla="*/ 623210 h 658486"/>
                <a:gd name="connsiteX9" fmla="*/ 247345 w 594258"/>
                <a:gd name="connsiteY9" fmla="*/ 640848 h 658486"/>
                <a:gd name="connsiteX10" fmla="*/ 264984 w 594258"/>
                <a:gd name="connsiteY10" fmla="*/ 646727 h 658486"/>
                <a:gd name="connsiteX11" fmla="*/ 317903 w 594258"/>
                <a:gd name="connsiteY11" fmla="*/ 652607 h 658486"/>
                <a:gd name="connsiteX12" fmla="*/ 364941 w 594258"/>
                <a:gd name="connsiteY12" fmla="*/ 658486 h 658486"/>
                <a:gd name="connsiteX13" fmla="*/ 453138 w 594258"/>
                <a:gd name="connsiteY13" fmla="*/ 640848 h 658486"/>
                <a:gd name="connsiteX14" fmla="*/ 488417 w 594258"/>
                <a:gd name="connsiteY14" fmla="*/ 629089 h 658486"/>
                <a:gd name="connsiteX15" fmla="*/ 506056 w 594258"/>
                <a:gd name="connsiteY15" fmla="*/ 623210 h 658486"/>
                <a:gd name="connsiteX16" fmla="*/ 541335 w 594258"/>
                <a:gd name="connsiteY16" fmla="*/ 599693 h 658486"/>
                <a:gd name="connsiteX17" fmla="*/ 570734 w 594258"/>
                <a:gd name="connsiteY17" fmla="*/ 576175 h 658486"/>
                <a:gd name="connsiteX18" fmla="*/ 582493 w 594258"/>
                <a:gd name="connsiteY18" fmla="*/ 558537 h 658486"/>
                <a:gd name="connsiteX19" fmla="*/ 594253 w 594258"/>
                <a:gd name="connsiteY19" fmla="*/ 517382 h 658486"/>
                <a:gd name="connsiteX20" fmla="*/ 588373 w 594258"/>
                <a:gd name="connsiteY20" fmla="*/ 0 h 658486"/>
                <a:gd name="connsiteX21" fmla="*/ 529575 w 594258"/>
                <a:gd name="connsiteY21" fmla="*/ 70552 h 658486"/>
                <a:gd name="connsiteX22" fmla="*/ 494296 w 594258"/>
                <a:gd name="connsiteY22" fmla="*/ 94070 h 658486"/>
                <a:gd name="connsiteX23" fmla="*/ 441378 w 594258"/>
                <a:gd name="connsiteY23" fmla="*/ 111708 h 658486"/>
                <a:gd name="connsiteX24" fmla="*/ 423739 w 594258"/>
                <a:gd name="connsiteY24" fmla="*/ 117587 h 658486"/>
                <a:gd name="connsiteX25" fmla="*/ 406099 w 594258"/>
                <a:gd name="connsiteY25" fmla="*/ 123466 h 658486"/>
                <a:gd name="connsiteX26" fmla="*/ 335542 w 594258"/>
                <a:gd name="connsiteY26" fmla="*/ 117587 h 658486"/>
                <a:gd name="connsiteX27" fmla="*/ 323782 w 594258"/>
                <a:gd name="connsiteY27" fmla="*/ 82311 h 658486"/>
                <a:gd name="connsiteX28" fmla="*/ 288504 w 594258"/>
                <a:gd name="connsiteY28" fmla="*/ 70552 h 658486"/>
                <a:gd name="connsiteX29" fmla="*/ 270864 w 594258"/>
                <a:gd name="connsiteY29" fmla="*/ 64673 h 658486"/>
                <a:gd name="connsiteX30" fmla="*/ 194427 w 594258"/>
                <a:gd name="connsiteY30" fmla="*/ 70552 h 658486"/>
                <a:gd name="connsiteX31" fmla="*/ 153268 w 594258"/>
                <a:gd name="connsiteY31" fmla="*/ 82311 h 658486"/>
                <a:gd name="connsiteX32" fmla="*/ 18033 w 594258"/>
                <a:gd name="connsiteY32" fmla="*/ 70552 h 658486"/>
                <a:gd name="connsiteX33" fmla="*/ 394 w 594258"/>
                <a:gd name="connsiteY33" fmla="*/ 94070 h 6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4258" h="658486">
                  <a:moveTo>
                    <a:pt x="394" y="94070"/>
                  </a:moveTo>
                  <a:cubicBezTo>
                    <a:pt x="-1566" y="164622"/>
                    <a:pt x="4313" y="360600"/>
                    <a:pt x="6273" y="493865"/>
                  </a:cubicBezTo>
                  <a:cubicBezTo>
                    <a:pt x="16073" y="507583"/>
                    <a:pt x="26998" y="520564"/>
                    <a:pt x="35672" y="535020"/>
                  </a:cubicBezTo>
                  <a:cubicBezTo>
                    <a:pt x="38861" y="540334"/>
                    <a:pt x="37169" y="548276"/>
                    <a:pt x="41552" y="552658"/>
                  </a:cubicBezTo>
                  <a:cubicBezTo>
                    <a:pt x="45935" y="557040"/>
                    <a:pt x="53312" y="556577"/>
                    <a:pt x="59192" y="558537"/>
                  </a:cubicBezTo>
                  <a:cubicBezTo>
                    <a:pt x="65072" y="562457"/>
                    <a:pt x="70511" y="567136"/>
                    <a:pt x="76831" y="570296"/>
                  </a:cubicBezTo>
                  <a:cubicBezTo>
                    <a:pt x="102212" y="582986"/>
                    <a:pt x="156330" y="580934"/>
                    <a:pt x="170908" y="582055"/>
                  </a:cubicBezTo>
                  <a:cubicBezTo>
                    <a:pt x="201954" y="592402"/>
                    <a:pt x="183392" y="584497"/>
                    <a:pt x="223826" y="611451"/>
                  </a:cubicBezTo>
                  <a:lnTo>
                    <a:pt x="241465" y="623210"/>
                  </a:lnTo>
                  <a:cubicBezTo>
                    <a:pt x="243425" y="629089"/>
                    <a:pt x="242963" y="636466"/>
                    <a:pt x="247345" y="640848"/>
                  </a:cubicBezTo>
                  <a:cubicBezTo>
                    <a:pt x="251728" y="645230"/>
                    <a:pt x="258871" y="645708"/>
                    <a:pt x="264984" y="646727"/>
                  </a:cubicBezTo>
                  <a:cubicBezTo>
                    <a:pt x="282491" y="649645"/>
                    <a:pt x="300276" y="650533"/>
                    <a:pt x="317903" y="652607"/>
                  </a:cubicBezTo>
                  <a:lnTo>
                    <a:pt x="364941" y="658486"/>
                  </a:lnTo>
                  <a:cubicBezTo>
                    <a:pt x="430181" y="651238"/>
                    <a:pt x="401020" y="658219"/>
                    <a:pt x="453138" y="640848"/>
                  </a:cubicBezTo>
                  <a:lnTo>
                    <a:pt x="488417" y="629089"/>
                  </a:lnTo>
                  <a:lnTo>
                    <a:pt x="506056" y="623210"/>
                  </a:lnTo>
                  <a:cubicBezTo>
                    <a:pt x="517816" y="615371"/>
                    <a:pt x="533495" y="611452"/>
                    <a:pt x="541335" y="599693"/>
                  </a:cubicBezTo>
                  <a:cubicBezTo>
                    <a:pt x="556532" y="576898"/>
                    <a:pt x="546390" y="584290"/>
                    <a:pt x="570734" y="576175"/>
                  </a:cubicBezTo>
                  <a:cubicBezTo>
                    <a:pt x="574654" y="570296"/>
                    <a:pt x="579623" y="564994"/>
                    <a:pt x="582493" y="558537"/>
                  </a:cubicBezTo>
                  <a:cubicBezTo>
                    <a:pt x="594873" y="530685"/>
                    <a:pt x="594253" y="534188"/>
                    <a:pt x="594253" y="517382"/>
                  </a:cubicBezTo>
                  <a:lnTo>
                    <a:pt x="588373" y="0"/>
                  </a:lnTo>
                  <a:cubicBezTo>
                    <a:pt x="543887" y="69902"/>
                    <a:pt x="571457" y="56594"/>
                    <a:pt x="529575" y="70552"/>
                  </a:cubicBezTo>
                  <a:cubicBezTo>
                    <a:pt x="517815" y="78391"/>
                    <a:pt x="507704" y="89601"/>
                    <a:pt x="494296" y="94070"/>
                  </a:cubicBezTo>
                  <a:lnTo>
                    <a:pt x="441378" y="111708"/>
                  </a:lnTo>
                  <a:lnTo>
                    <a:pt x="423739" y="117587"/>
                  </a:lnTo>
                  <a:lnTo>
                    <a:pt x="406099" y="123466"/>
                  </a:lnTo>
                  <a:cubicBezTo>
                    <a:pt x="382580" y="121506"/>
                    <a:pt x="356651" y="128141"/>
                    <a:pt x="335542" y="117587"/>
                  </a:cubicBezTo>
                  <a:cubicBezTo>
                    <a:pt x="324456" y="112044"/>
                    <a:pt x="335541" y="86231"/>
                    <a:pt x="323782" y="82311"/>
                  </a:cubicBezTo>
                  <a:lnTo>
                    <a:pt x="288504" y="70552"/>
                  </a:lnTo>
                  <a:lnTo>
                    <a:pt x="270864" y="64673"/>
                  </a:lnTo>
                  <a:cubicBezTo>
                    <a:pt x="245385" y="66633"/>
                    <a:pt x="219806" y="67566"/>
                    <a:pt x="194427" y="70552"/>
                  </a:cubicBezTo>
                  <a:cubicBezTo>
                    <a:pt x="183023" y="71894"/>
                    <a:pt x="164670" y="78511"/>
                    <a:pt x="153268" y="82311"/>
                  </a:cubicBezTo>
                  <a:cubicBezTo>
                    <a:pt x="95633" y="79430"/>
                    <a:pt x="62459" y="88322"/>
                    <a:pt x="18033" y="70552"/>
                  </a:cubicBezTo>
                  <a:cubicBezTo>
                    <a:pt x="13964" y="68924"/>
                    <a:pt x="2354" y="23518"/>
                    <a:pt x="394" y="94070"/>
                  </a:cubicBezTo>
                  <a:close/>
                </a:path>
              </a:pathLst>
            </a:custGeom>
            <a:solidFill>
              <a:schemeClr val="bg2">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a:xfrm>
            <a:off x="280800" y="763200"/>
            <a:ext cx="3681600" cy="1675200"/>
          </a:xfrm>
        </p:spPr>
        <p:txBody>
          <a:bodyPr/>
          <a:lstStyle/>
          <a:p>
            <a:r>
              <a:rPr lang="en-US" dirty="0" smtClean="0"/>
              <a:t>Wyman 2011:</a:t>
            </a:r>
          </a:p>
          <a:p>
            <a:pPr lvl="1"/>
            <a:r>
              <a:rPr lang="en-US" dirty="0" smtClean="0"/>
              <a:t>CUDA</a:t>
            </a:r>
          </a:p>
          <a:p>
            <a:pPr lvl="1"/>
            <a:r>
              <a:rPr lang="en-US" dirty="0" smtClean="0"/>
              <a:t>Extremely fast</a:t>
            </a:r>
          </a:p>
          <a:p>
            <a:pPr lvl="1"/>
            <a:r>
              <a:rPr lang="en-US" dirty="0" err="1" smtClean="0"/>
              <a:t>Voxelizes</a:t>
            </a:r>
            <a:r>
              <a:rPr lang="en-US" dirty="0" smtClean="0"/>
              <a:t> shadow casters</a:t>
            </a:r>
          </a:p>
          <a:p>
            <a:pPr lvl="1"/>
            <a:r>
              <a:rPr lang="en-US" dirty="0"/>
              <a:t>Less accurate computations</a:t>
            </a:r>
          </a:p>
          <a:p>
            <a:pPr lvl="2"/>
            <a:r>
              <a:rPr lang="en-US" sz="1400" dirty="0"/>
              <a:t>In-scattering should actually be different per voxel</a:t>
            </a:r>
          </a:p>
          <a:p>
            <a:pPr lvl="1"/>
            <a:endParaRPr lang="en-US" dirty="0" smtClean="0"/>
          </a:p>
          <a:p>
            <a:endParaRPr lang="en-US" sz="900" dirty="0"/>
          </a:p>
        </p:txBody>
      </p:sp>
      <p:sp>
        <p:nvSpPr>
          <p:cNvPr id="3" name="Title 2"/>
          <p:cNvSpPr>
            <a:spLocks noGrp="1"/>
          </p:cNvSpPr>
          <p:nvPr>
            <p:ph type="title"/>
          </p:nvPr>
        </p:nvSpPr>
        <p:spPr/>
        <p:txBody>
          <a:bodyPr/>
          <a:lstStyle/>
          <a:p>
            <a:r>
              <a:rPr lang="en-US" dirty="0" smtClean="0"/>
              <a:t>Ray-Marching Based Single Scattering</a:t>
            </a:r>
            <a:endParaRPr lang="en-US" dirty="0"/>
          </a:p>
        </p:txBody>
      </p:sp>
      <p:cxnSp>
        <p:nvCxnSpPr>
          <p:cNvPr id="34" name="Straight Connector 33"/>
          <p:cNvCxnSpPr/>
          <p:nvPr/>
        </p:nvCxnSpPr>
        <p:spPr>
          <a:xfrm flipH="1" flipV="1">
            <a:off x="5110738" y="2416959"/>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5110738" y="2622064"/>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110738" y="2827169"/>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5110738" y="3032274"/>
            <a:ext cx="338672" cy="338655"/>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5165219" y="2277548"/>
            <a:ext cx="226488" cy="1233972"/>
            <a:chOff x="5165219" y="2277547"/>
            <a:chExt cx="226488" cy="1233972"/>
          </a:xfrm>
        </p:grpSpPr>
        <p:cxnSp>
          <p:nvCxnSpPr>
            <p:cNvPr id="80" name="Straight Connector 79"/>
            <p:cNvCxnSpPr/>
            <p:nvPr/>
          </p:nvCxnSpPr>
          <p:spPr>
            <a:xfrm flipH="1">
              <a:off x="5278463" y="238655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5335085" y="2443690"/>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5391707" y="250613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5221841" y="2331515"/>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5165219" y="2277547"/>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flipH="1">
            <a:off x="5105400" y="2209800"/>
            <a:ext cx="1524000" cy="1371600"/>
          </a:xfrm>
          <a:prstGeom prst="cube">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grpSp>
        <p:nvGrpSpPr>
          <p:cNvPr id="54" name="Group 53"/>
          <p:cNvGrpSpPr/>
          <p:nvPr/>
        </p:nvGrpSpPr>
        <p:grpSpPr>
          <a:xfrm>
            <a:off x="5307540" y="2207024"/>
            <a:ext cx="1122500" cy="1363796"/>
            <a:chOff x="5307540" y="2207022"/>
            <a:chExt cx="1122500" cy="1363796"/>
          </a:xfrm>
        </p:grpSpPr>
        <p:cxnSp>
          <p:nvCxnSpPr>
            <p:cNvPr id="65" name="Straight Connector 64"/>
            <p:cNvCxnSpPr/>
            <p:nvPr/>
          </p:nvCxnSpPr>
          <p:spPr>
            <a:xfrm flipH="1" flipV="1">
              <a:off x="5699124"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5894916"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6087140" y="2207022"/>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5503332"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307540" y="2209800"/>
              <a:ext cx="342900" cy="34290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646819"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842281"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037743"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6233205"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428667" y="2565434"/>
              <a:ext cx="0" cy="1005384"/>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56" name="Straight Connector 55"/>
          <p:cNvCxnSpPr/>
          <p:nvPr/>
        </p:nvCxnSpPr>
        <p:spPr>
          <a:xfrm>
            <a:off x="5448308" y="295911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448308" y="27548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448308" y="3163367"/>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448308" y="336762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88800" y="2489666"/>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75201" y="2377562"/>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163768" y="2265458"/>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34008" y="2433614"/>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22128" y="2321510"/>
            <a:ext cx="1184177" cy="5389"/>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3"/>
          <a:stretch>
            <a:fillRect/>
          </a:stretch>
        </p:blipFill>
        <p:spPr>
          <a:xfrm>
            <a:off x="5649396" y="990972"/>
            <a:ext cx="241300" cy="381000"/>
          </a:xfrm>
          <a:prstGeom prst="rect">
            <a:avLst/>
          </a:prstGeom>
        </p:spPr>
      </p:pic>
      <p:pic>
        <p:nvPicPr>
          <p:cNvPr id="127" name="Picture 126"/>
          <p:cNvPicPr>
            <a:picLocks noChangeAspect="1"/>
          </p:cNvPicPr>
          <p:nvPr/>
        </p:nvPicPr>
        <p:blipFill>
          <a:blip r:embed="rId4"/>
          <a:stretch>
            <a:fillRect/>
          </a:stretch>
        </p:blipFill>
        <p:spPr>
          <a:xfrm rot="1200000">
            <a:off x="4084985" y="2886406"/>
            <a:ext cx="279400" cy="254000"/>
          </a:xfrm>
          <a:prstGeom prst="rect">
            <a:avLst/>
          </a:prstGeom>
        </p:spPr>
      </p:pic>
      <p:pic>
        <p:nvPicPr>
          <p:cNvPr id="128" name="Picture 127"/>
          <p:cNvPicPr>
            <a:picLocks noChangeAspect="1"/>
          </p:cNvPicPr>
          <p:nvPr/>
        </p:nvPicPr>
        <p:blipFill>
          <a:blip r:embed="rId5"/>
          <a:stretch>
            <a:fillRect/>
          </a:stretch>
        </p:blipFill>
        <p:spPr>
          <a:xfrm>
            <a:off x="4449445" y="2502152"/>
            <a:ext cx="514930" cy="1028700"/>
          </a:xfrm>
          <a:prstGeom prst="rect">
            <a:avLst/>
          </a:prstGeom>
        </p:spPr>
      </p:pic>
      <p:sp>
        <p:nvSpPr>
          <p:cNvPr id="129" name="Freeform 128"/>
          <p:cNvSpPr/>
          <p:nvPr/>
        </p:nvSpPr>
        <p:spPr>
          <a:xfrm>
            <a:off x="4678631" y="3010150"/>
            <a:ext cx="53975" cy="111125"/>
          </a:xfrm>
          <a:custGeom>
            <a:avLst/>
            <a:gdLst>
              <a:gd name="connsiteX0" fmla="*/ 0 w 53975"/>
              <a:gd name="connsiteY0" fmla="*/ 0 h 111125"/>
              <a:gd name="connsiteX1" fmla="*/ 53975 w 53975"/>
              <a:gd name="connsiteY1" fmla="*/ 12700 h 111125"/>
              <a:gd name="connsiteX2" fmla="*/ 53975 w 53975"/>
              <a:gd name="connsiteY2" fmla="*/ 111125 h 111125"/>
              <a:gd name="connsiteX3" fmla="*/ 3175 w 53975"/>
              <a:gd name="connsiteY3" fmla="*/ 63500 h 111125"/>
              <a:gd name="connsiteX4" fmla="*/ 0 w 53975"/>
              <a:gd name="connsiteY4" fmla="*/ 0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 h="111125">
                <a:moveTo>
                  <a:pt x="0" y="0"/>
                </a:moveTo>
                <a:lnTo>
                  <a:pt x="53975" y="12700"/>
                </a:lnTo>
                <a:lnTo>
                  <a:pt x="53975" y="111125"/>
                </a:lnTo>
                <a:lnTo>
                  <a:pt x="3175" y="63500"/>
                </a:lnTo>
                <a:lnTo>
                  <a:pt x="0" y="0"/>
                </a:ln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31" name="Straight Connector 130"/>
          <p:cNvCxnSpPr>
            <a:stCxn id="127" idx="3"/>
          </p:cNvCxnSpPr>
          <p:nvPr/>
        </p:nvCxnSpPr>
        <p:spPr>
          <a:xfrm flipV="1">
            <a:off x="4355962" y="3041900"/>
            <a:ext cx="2742013" cy="19286"/>
          </a:xfrm>
          <a:prstGeom prst="line">
            <a:avLst/>
          </a:prstGeom>
          <a:ln w="12700">
            <a:solidFill>
              <a:schemeClr val="bg2"/>
            </a:solidFill>
            <a:prstDash val="sysDash"/>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a:off x="5500865" y="3015961"/>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39" name="Straight Connector 138"/>
          <p:cNvCxnSpPr>
            <a:stCxn id="132" idx="0"/>
          </p:cNvCxnSpPr>
          <p:nvPr/>
        </p:nvCxnSpPr>
        <p:spPr>
          <a:xfrm flipV="1">
            <a:off x="5538973" y="1123624"/>
            <a:ext cx="237695" cy="1892345"/>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40" name="Picture 139"/>
          <p:cNvPicPr>
            <a:picLocks noChangeAspect="1"/>
          </p:cNvPicPr>
          <p:nvPr/>
        </p:nvPicPr>
        <p:blipFill>
          <a:blip r:embed="rId6"/>
          <a:stretch>
            <a:fillRect/>
          </a:stretch>
        </p:blipFill>
        <p:spPr>
          <a:xfrm rot="1260000">
            <a:off x="5260864" y="2997762"/>
            <a:ext cx="225167" cy="107222"/>
          </a:xfrm>
          <a:prstGeom prst="rect">
            <a:avLst/>
          </a:prstGeom>
        </p:spPr>
      </p:pic>
      <p:cxnSp>
        <p:nvCxnSpPr>
          <p:cNvPr id="141" name="Straight Connector 140"/>
          <p:cNvCxnSpPr/>
          <p:nvPr/>
        </p:nvCxnSpPr>
        <p:spPr>
          <a:xfrm flipH="1" flipV="1">
            <a:off x="5776668" y="1141179"/>
            <a:ext cx="558535" cy="1875039"/>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42" name="Picture 141"/>
          <p:cNvPicPr>
            <a:picLocks noChangeAspect="1"/>
          </p:cNvPicPr>
          <p:nvPr/>
        </p:nvPicPr>
        <p:blipFill>
          <a:blip r:embed="rId6"/>
          <a:stretch>
            <a:fillRect/>
          </a:stretch>
        </p:blipFill>
        <p:spPr>
          <a:xfrm rot="1260000">
            <a:off x="6057094" y="2998010"/>
            <a:ext cx="225167" cy="107222"/>
          </a:xfrm>
          <a:prstGeom prst="rect">
            <a:avLst/>
          </a:prstGeom>
        </p:spPr>
      </p:pic>
      <p:sp>
        <p:nvSpPr>
          <p:cNvPr id="143" name="Oval 142"/>
          <p:cNvSpPr/>
          <p:nvPr/>
        </p:nvSpPr>
        <p:spPr>
          <a:xfrm>
            <a:off x="6297095" y="3010357"/>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144" name="Oval 143"/>
          <p:cNvSpPr/>
          <p:nvPr/>
        </p:nvSpPr>
        <p:spPr>
          <a:xfrm>
            <a:off x="6472907" y="3010605"/>
            <a:ext cx="76200" cy="762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cxnSp>
        <p:nvCxnSpPr>
          <p:cNvPr id="145" name="Straight Connector 144"/>
          <p:cNvCxnSpPr/>
          <p:nvPr/>
        </p:nvCxnSpPr>
        <p:spPr>
          <a:xfrm flipH="1" flipV="1">
            <a:off x="5770808" y="1135319"/>
            <a:ext cx="734348" cy="1898696"/>
          </a:xfrm>
          <a:prstGeom prst="line">
            <a:avLst/>
          </a:prstGeom>
          <a:ln w="12700">
            <a:solidFill>
              <a:schemeClr val="bg2"/>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46" name="Picture 145"/>
          <p:cNvPicPr>
            <a:picLocks noChangeAspect="1"/>
          </p:cNvPicPr>
          <p:nvPr/>
        </p:nvPicPr>
        <p:blipFill>
          <a:blip r:embed="rId6"/>
          <a:stretch>
            <a:fillRect/>
          </a:stretch>
        </p:blipFill>
        <p:spPr>
          <a:xfrm rot="1260000">
            <a:off x="6227053" y="3015814"/>
            <a:ext cx="225167" cy="107222"/>
          </a:xfrm>
          <a:prstGeom prst="rect">
            <a:avLst/>
          </a:prstGeom>
        </p:spPr>
      </p:pic>
      <p:grpSp>
        <p:nvGrpSpPr>
          <p:cNvPr id="7" name="Group 6"/>
          <p:cNvGrpSpPr/>
          <p:nvPr/>
        </p:nvGrpSpPr>
        <p:grpSpPr>
          <a:xfrm>
            <a:off x="4114800" y="70206"/>
            <a:ext cx="3200400" cy="3263408"/>
            <a:chOff x="4114800" y="70205"/>
            <a:chExt cx="3200400" cy="3263408"/>
          </a:xfrm>
        </p:grpSpPr>
        <p:grpSp>
          <p:nvGrpSpPr>
            <p:cNvPr id="52" name="Group 51"/>
            <p:cNvGrpSpPr/>
            <p:nvPr/>
          </p:nvGrpSpPr>
          <p:grpSpPr>
            <a:xfrm>
              <a:off x="4114800" y="70205"/>
              <a:ext cx="3200400" cy="3263408"/>
              <a:chOff x="3075133" y="734917"/>
              <a:chExt cx="4086457" cy="3315945"/>
            </a:xfrm>
          </p:grpSpPr>
          <p:sp>
            <p:nvSpPr>
              <p:cNvPr id="53" name="Rectangle 52"/>
              <p:cNvSpPr/>
              <p:nvPr/>
            </p:nvSpPr>
            <p:spPr>
              <a:xfrm>
                <a:off x="3075133" y="734917"/>
                <a:ext cx="4086457" cy="3315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3075133" y="3692226"/>
                <a:ext cx="4086457" cy="312732"/>
              </a:xfrm>
              <a:prstGeom prst="rect">
                <a:avLst/>
              </a:prstGeom>
              <a:noFill/>
            </p:spPr>
            <p:txBody>
              <a:bodyPr wrap="square" rtlCol="0">
                <a:spAutoFit/>
              </a:bodyPr>
              <a:lstStyle/>
              <a:p>
                <a:pPr algn="ctr"/>
                <a:r>
                  <a:rPr lang="en-US" sz="1400" dirty="0">
                    <a:solidFill>
                      <a:srgbClr val="141313"/>
                    </a:solidFill>
                  </a:rPr>
                  <a:t>~118 fps. Image from Wyman 2011</a:t>
                </a:r>
              </a:p>
            </p:txBody>
          </p:sp>
        </p:grpSp>
        <p:pic>
          <p:nvPicPr>
            <p:cNvPr id="5" name="Picture 4"/>
            <p:cNvPicPr>
              <a:picLocks noChangeAspect="1"/>
            </p:cNvPicPr>
            <p:nvPr/>
          </p:nvPicPr>
          <p:blipFill>
            <a:blip r:embed="rId7"/>
            <a:stretch>
              <a:fillRect/>
            </a:stretch>
          </p:blipFill>
          <p:spPr>
            <a:xfrm>
              <a:off x="4267200" y="118333"/>
              <a:ext cx="2895600" cy="2895600"/>
            </a:xfrm>
            <a:prstGeom prst="rect">
              <a:avLst/>
            </a:prstGeom>
          </p:spPr>
        </p:pic>
      </p:grpSp>
      <p:grpSp>
        <p:nvGrpSpPr>
          <p:cNvPr id="6" name="Group 5"/>
          <p:cNvGrpSpPr/>
          <p:nvPr/>
        </p:nvGrpSpPr>
        <p:grpSpPr>
          <a:xfrm>
            <a:off x="228600" y="533402"/>
            <a:ext cx="3429000" cy="3114020"/>
            <a:chOff x="228600" y="533400"/>
            <a:chExt cx="3429000" cy="3114020"/>
          </a:xfrm>
        </p:grpSpPr>
        <p:grpSp>
          <p:nvGrpSpPr>
            <p:cNvPr id="77" name="Group 76"/>
            <p:cNvGrpSpPr/>
            <p:nvPr/>
          </p:nvGrpSpPr>
          <p:grpSpPr>
            <a:xfrm>
              <a:off x="228600" y="533400"/>
              <a:ext cx="3429000" cy="3114020"/>
              <a:chOff x="3075133" y="734917"/>
              <a:chExt cx="4086457" cy="3319155"/>
            </a:xfrm>
          </p:grpSpPr>
          <p:sp>
            <p:nvSpPr>
              <p:cNvPr id="78" name="Rectangle 77"/>
              <p:cNvSpPr/>
              <p:nvPr/>
            </p:nvSpPr>
            <p:spPr>
              <a:xfrm>
                <a:off x="3075133" y="734917"/>
                <a:ext cx="4086457" cy="3315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075133" y="3496385"/>
                <a:ext cx="4086457" cy="557687"/>
              </a:xfrm>
              <a:prstGeom prst="rect">
                <a:avLst/>
              </a:prstGeom>
              <a:noFill/>
            </p:spPr>
            <p:txBody>
              <a:bodyPr wrap="square" rtlCol="0">
                <a:spAutoFit/>
              </a:bodyPr>
              <a:lstStyle/>
              <a:p>
                <a:pPr algn="ctr"/>
                <a:r>
                  <a:rPr lang="en-US" sz="1400" dirty="0">
                    <a:solidFill>
                      <a:srgbClr val="141313"/>
                    </a:solidFill>
                  </a:rPr>
                  <a:t>~90 fps. Two lights. Image from </a:t>
                </a:r>
                <a:r>
                  <a:rPr lang="en-US" sz="1400" dirty="0" err="1">
                    <a:solidFill>
                      <a:srgbClr val="141313"/>
                    </a:solidFill>
                  </a:rPr>
                  <a:t>Billeter</a:t>
                </a:r>
                <a:r>
                  <a:rPr lang="en-US" sz="1400" dirty="0">
                    <a:solidFill>
                      <a:srgbClr val="141313"/>
                    </a:solidFill>
                  </a:rPr>
                  <a:t> et al. 2010</a:t>
                </a:r>
              </a:p>
            </p:txBody>
          </p:sp>
        </p:grpSp>
        <p:pic>
          <p:nvPicPr>
            <p:cNvPr id="76" name="Picture 6"/>
            <p:cNvPicPr>
              <a:picLocks noChangeAspect="1" noChangeArrowheads="1"/>
            </p:cNvPicPr>
            <p:nvPr/>
          </p:nvPicPr>
          <p:blipFill>
            <a:blip r:embed="rId8" cstate="print"/>
            <a:srcRect/>
            <a:stretch>
              <a:fillRect/>
            </a:stretch>
          </p:blipFill>
          <p:spPr bwMode="auto">
            <a:xfrm>
              <a:off x="392722" y="609600"/>
              <a:ext cx="3112478" cy="2528888"/>
            </a:xfrm>
            <a:prstGeom prst="rect">
              <a:avLst/>
            </a:prstGeom>
            <a:noFill/>
            <a:ln w="9525">
              <a:noFill/>
              <a:miter lim="800000"/>
              <a:headEnd/>
              <a:tailEnd/>
            </a:ln>
          </p:spPr>
        </p:pic>
      </p:grpSp>
    </p:spTree>
    <p:extLst>
      <p:ext uri="{BB962C8B-B14F-4D97-AF65-F5344CB8AC3E}">
        <p14:creationId xmlns:p14="http://schemas.microsoft.com/office/powerpoint/2010/main" val="467749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6" name="Picture 5"/>
          <p:cNvPicPr>
            <a:picLocks noChangeAspect="1"/>
          </p:cNvPicPr>
          <p:nvPr/>
        </p:nvPicPr>
        <p:blipFill>
          <a:blip r:embed="rId3"/>
          <a:stretch>
            <a:fillRect/>
          </a:stretch>
        </p:blipFill>
        <p:spPr>
          <a:xfrm>
            <a:off x="2762965" y="899541"/>
            <a:ext cx="4580967" cy="3353922"/>
          </a:xfrm>
          <a:prstGeom prst="rect">
            <a:avLst/>
          </a:prstGeom>
        </p:spPr>
      </p:pic>
      <p:pic>
        <p:nvPicPr>
          <p:cNvPr id="76" name="Picture 75"/>
          <p:cNvPicPr>
            <a:picLocks noChangeAspect="1"/>
          </p:cNvPicPr>
          <p:nvPr/>
        </p:nvPicPr>
        <p:blipFill>
          <a:blip r:embed="rId4"/>
          <a:stretch>
            <a:fillRect/>
          </a:stretch>
        </p:blipFill>
        <p:spPr>
          <a:xfrm>
            <a:off x="3839500" y="3023154"/>
            <a:ext cx="2622396" cy="98637"/>
          </a:xfrm>
          <a:prstGeom prst="rect">
            <a:avLst/>
          </a:prstGeom>
        </p:spPr>
      </p:pic>
      <p:cxnSp>
        <p:nvCxnSpPr>
          <p:cNvPr id="27" name="Straight Arrow Connector 26"/>
          <p:cNvCxnSpPr/>
          <p:nvPr/>
        </p:nvCxnSpPr>
        <p:spPr>
          <a:xfrm>
            <a:off x="3810000" y="2971800"/>
            <a:ext cx="1066800" cy="0"/>
          </a:xfrm>
          <a:prstGeom prst="straightConnector1">
            <a:avLst/>
          </a:prstGeom>
          <a:ln>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683240" y="2667000"/>
            <a:ext cx="152400" cy="369332"/>
          </a:xfrm>
          <a:prstGeom prst="rect">
            <a:avLst/>
          </a:prstGeom>
          <a:noFill/>
        </p:spPr>
        <p:txBody>
          <a:bodyPr wrap="square" lIns="91440" tIns="45720" rIns="91440" bIns="45720" rtlCol="0">
            <a:spAutoFit/>
          </a:bodyPr>
          <a:lstStyle/>
          <a:p>
            <a:r>
              <a:rPr lang="en-US" dirty="0" smtClean="0">
                <a:solidFill>
                  <a:srgbClr val="3366FF"/>
                </a:solidFill>
              </a:rPr>
              <a:t>+</a:t>
            </a:r>
            <a:endParaRPr lang="en-US" dirty="0">
              <a:solidFill>
                <a:srgbClr val="3366FF"/>
              </a:solidFill>
            </a:endParaRPr>
          </a:p>
        </p:txBody>
      </p:sp>
      <p:cxnSp>
        <p:nvCxnSpPr>
          <p:cNvPr id="79" name="Straight Arrow Connector 78"/>
          <p:cNvCxnSpPr/>
          <p:nvPr/>
        </p:nvCxnSpPr>
        <p:spPr>
          <a:xfrm>
            <a:off x="4876800" y="2971800"/>
            <a:ext cx="1600200" cy="0"/>
          </a:xfrm>
          <a:prstGeom prst="straightConnector1">
            <a:avLst/>
          </a:prstGeom>
          <a:ln>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6324600" y="2678668"/>
            <a:ext cx="152400" cy="369332"/>
          </a:xfrm>
          <a:prstGeom prst="rect">
            <a:avLst/>
          </a:prstGeom>
          <a:noFill/>
        </p:spPr>
        <p:txBody>
          <a:bodyPr wrap="square" lIns="91440" tIns="45720" rIns="91440" bIns="45720" rtlCol="0">
            <a:spAutoFit/>
          </a:bodyPr>
          <a:lstStyle/>
          <a:p>
            <a:r>
              <a:rPr lang="en-US" dirty="0" smtClean="0">
                <a:solidFill>
                  <a:srgbClr val="3366FF"/>
                </a:solidFill>
              </a:rPr>
              <a:t>+</a:t>
            </a:r>
            <a:endParaRPr lang="en-US" dirty="0">
              <a:solidFill>
                <a:srgbClr val="3366FF"/>
              </a:solidFill>
            </a:endParaRPr>
          </a:p>
        </p:txBody>
      </p:sp>
      <p:sp>
        <p:nvSpPr>
          <p:cNvPr id="87" name="TextBox 86"/>
          <p:cNvSpPr txBox="1"/>
          <p:nvPr/>
        </p:nvSpPr>
        <p:spPr>
          <a:xfrm>
            <a:off x="4103040" y="2649592"/>
            <a:ext cx="152400" cy="369332"/>
          </a:xfrm>
          <a:prstGeom prst="rect">
            <a:avLst/>
          </a:prstGeom>
          <a:noFill/>
        </p:spPr>
        <p:txBody>
          <a:bodyPr wrap="square" lIns="91440" tIns="45720" rIns="91440" bIns="45720" rtlCol="0">
            <a:spAutoFit/>
          </a:bodyPr>
          <a:lstStyle/>
          <a:p>
            <a:r>
              <a:rPr lang="en-US" dirty="0" smtClean="0">
                <a:ln>
                  <a:solidFill>
                    <a:srgbClr val="FF0000"/>
                  </a:solidFill>
                </a:ln>
                <a:solidFill>
                  <a:srgbClr val="3366FF"/>
                </a:solidFill>
              </a:rPr>
              <a:t>-</a:t>
            </a:r>
            <a:endParaRPr lang="en-US" dirty="0">
              <a:ln>
                <a:solidFill>
                  <a:srgbClr val="FF0000"/>
                </a:solidFill>
              </a:ln>
              <a:solidFill>
                <a:srgbClr val="3366FF"/>
              </a:solidFill>
            </a:endParaRPr>
          </a:p>
        </p:txBody>
      </p:sp>
      <p:pic>
        <p:nvPicPr>
          <p:cNvPr id="12" name="Picture 11"/>
          <p:cNvPicPr>
            <a:picLocks noChangeAspect="1"/>
          </p:cNvPicPr>
          <p:nvPr/>
        </p:nvPicPr>
        <p:blipFill>
          <a:blip r:embed="rId5">
            <a:alphaModFix amt="64000"/>
          </a:blip>
          <a:stretch>
            <a:fillRect/>
          </a:stretch>
        </p:blipFill>
        <p:spPr>
          <a:xfrm>
            <a:off x="4250555" y="2912601"/>
            <a:ext cx="623795" cy="117703"/>
          </a:xfrm>
          <a:prstGeom prst="rect">
            <a:avLst/>
          </a:prstGeom>
        </p:spPr>
      </p:pic>
      <p:pic>
        <p:nvPicPr>
          <p:cNvPr id="89" name="Picture 88"/>
          <p:cNvPicPr>
            <a:picLocks noChangeAspect="1"/>
          </p:cNvPicPr>
          <p:nvPr/>
        </p:nvPicPr>
        <p:blipFill>
          <a:blip r:embed="rId5">
            <a:alphaModFix amt="64000"/>
          </a:blip>
          <a:stretch>
            <a:fillRect/>
          </a:stretch>
        </p:blipFill>
        <p:spPr>
          <a:xfrm>
            <a:off x="5810586" y="2913558"/>
            <a:ext cx="659693" cy="117703"/>
          </a:xfrm>
          <a:prstGeom prst="rect">
            <a:avLst/>
          </a:prstGeom>
        </p:spPr>
      </p:pic>
      <p:cxnSp>
        <p:nvCxnSpPr>
          <p:cNvPr id="90" name="Straight Arrow Connector 89"/>
          <p:cNvCxnSpPr>
            <a:stCxn id="12" idx="1"/>
            <a:endCxn id="89" idx="1"/>
          </p:cNvCxnSpPr>
          <p:nvPr/>
        </p:nvCxnSpPr>
        <p:spPr>
          <a:xfrm>
            <a:off x="4250555" y="2971446"/>
            <a:ext cx="1560030" cy="957"/>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5586694" y="2667000"/>
            <a:ext cx="152400" cy="369332"/>
          </a:xfrm>
          <a:prstGeom prst="rect">
            <a:avLst/>
          </a:prstGeom>
          <a:noFill/>
        </p:spPr>
        <p:txBody>
          <a:bodyPr wrap="square" lIns="91440" tIns="45720" rIns="91440" bIns="45720" rtlCol="0">
            <a:spAutoFit/>
          </a:bodyPr>
          <a:lstStyle/>
          <a:p>
            <a:r>
              <a:rPr lang="en-US" dirty="0" smtClean="0">
                <a:ln>
                  <a:solidFill>
                    <a:srgbClr val="FF0000"/>
                  </a:solidFill>
                </a:ln>
                <a:solidFill>
                  <a:srgbClr val="3366FF"/>
                </a:solidFill>
              </a:rPr>
              <a:t>-</a:t>
            </a:r>
            <a:endParaRPr lang="en-US" dirty="0">
              <a:ln>
                <a:solidFill>
                  <a:srgbClr val="FF0000"/>
                </a:solidFill>
              </a:ln>
              <a:solidFill>
                <a:srgbClr val="3366FF"/>
              </a:solidFill>
            </a:endParaRPr>
          </a:p>
        </p:txBody>
      </p:sp>
      <p:cxnSp>
        <p:nvCxnSpPr>
          <p:cNvPr id="86" name="Straight Arrow Connector 85"/>
          <p:cNvCxnSpPr/>
          <p:nvPr/>
        </p:nvCxnSpPr>
        <p:spPr>
          <a:xfrm>
            <a:off x="3833520" y="2965839"/>
            <a:ext cx="433680" cy="5969"/>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
          </p:nvPr>
        </p:nvSpPr>
        <p:spPr>
          <a:xfrm>
            <a:off x="397854" y="728087"/>
            <a:ext cx="6917346" cy="1675200"/>
          </a:xfrm>
        </p:spPr>
        <p:txBody>
          <a:bodyPr/>
          <a:lstStyle/>
          <a:p>
            <a:r>
              <a:rPr lang="en-US" dirty="0" smtClean="0"/>
              <a:t>There are of course also Shadow</a:t>
            </a:r>
            <a:br>
              <a:rPr lang="en-US" dirty="0" smtClean="0"/>
            </a:br>
            <a:r>
              <a:rPr lang="en-US" dirty="0" smtClean="0"/>
              <a:t>Volume based approaches </a:t>
            </a:r>
            <a:endParaRPr lang="en-US" dirty="0" smtClean="0">
              <a:sym typeface="Wingdings"/>
            </a:endParaRPr>
          </a:p>
          <a:p>
            <a:pPr lvl="1"/>
            <a:r>
              <a:rPr lang="en-US" sz="1600" dirty="0" err="1"/>
              <a:t>Billeter</a:t>
            </a:r>
            <a:r>
              <a:rPr lang="en-US" sz="1600" dirty="0"/>
              <a:t> et al. 2010, </a:t>
            </a:r>
            <a:r>
              <a:rPr lang="en-US" sz="1400" dirty="0" err="1"/>
              <a:t>Biri</a:t>
            </a:r>
            <a:r>
              <a:rPr lang="en-US" sz="1400" dirty="0"/>
              <a:t> et al. 2006, James 2003, </a:t>
            </a:r>
            <a:r>
              <a:rPr lang="en-US" sz="1400" dirty="0" err="1"/>
              <a:t>Nishita</a:t>
            </a:r>
            <a:r>
              <a:rPr lang="en-US" sz="1400" dirty="0"/>
              <a:t> et al. </a:t>
            </a:r>
            <a:r>
              <a:rPr lang="fr-FR" sz="1400" dirty="0"/>
              <a:t>’</a:t>
            </a:r>
            <a:r>
              <a:rPr lang="en-US" sz="1400" dirty="0"/>
              <a:t>87, Max ’86 </a:t>
            </a:r>
          </a:p>
          <a:p>
            <a:pPr lvl="1"/>
            <a:r>
              <a:rPr lang="en-US" sz="1600" dirty="0"/>
              <a:t>Add </a:t>
            </a:r>
            <a:r>
              <a:rPr lang="en-US" sz="1600" dirty="0" err="1"/>
              <a:t>airlight</a:t>
            </a:r>
            <a:r>
              <a:rPr lang="en-US" sz="1600" dirty="0"/>
              <a:t> for </a:t>
            </a:r>
            <a:br>
              <a:rPr lang="en-US" sz="1600" dirty="0"/>
            </a:br>
            <a:r>
              <a:rPr lang="en-US" sz="1600" dirty="0" err="1"/>
              <a:t>frontfacing</a:t>
            </a:r>
            <a:r>
              <a:rPr lang="en-US" sz="1600" dirty="0"/>
              <a:t> shadow</a:t>
            </a:r>
            <a:br>
              <a:rPr lang="en-US" sz="1600" dirty="0"/>
            </a:br>
            <a:r>
              <a:rPr lang="en-US" sz="1600" dirty="0"/>
              <a:t>volume polygons</a:t>
            </a:r>
          </a:p>
          <a:p>
            <a:pPr lvl="1"/>
            <a:r>
              <a:rPr lang="en-US" sz="1600" dirty="0"/>
              <a:t>Subtract for</a:t>
            </a:r>
            <a:br>
              <a:rPr lang="en-US" sz="1600" dirty="0"/>
            </a:br>
            <a:r>
              <a:rPr lang="en-US" sz="1600" dirty="0"/>
              <a:t> </a:t>
            </a:r>
            <a:r>
              <a:rPr lang="en-US" sz="1600" dirty="0" err="1"/>
              <a:t>backfacing</a:t>
            </a:r>
            <a:r>
              <a:rPr lang="en-US" sz="1600" dirty="0"/>
              <a:t> ones</a:t>
            </a:r>
          </a:p>
          <a:p>
            <a:pPr lvl="2"/>
            <a:endParaRPr lang="en-US" sz="1600" dirty="0"/>
          </a:p>
        </p:txBody>
      </p:sp>
    </p:spTree>
    <p:extLst>
      <p:ext uri="{BB962C8B-B14F-4D97-AF65-F5344CB8AC3E}">
        <p14:creationId xmlns:p14="http://schemas.microsoft.com/office/powerpoint/2010/main" val="100456069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200"/>
                                        <p:tgtEl>
                                          <p:spTgt spid="27"/>
                                        </p:tgtEl>
                                      </p:cBhvr>
                                    </p:animEffect>
                                  </p:childTnLst>
                                </p:cTn>
                              </p:par>
                            </p:childTnLst>
                          </p:cTn>
                        </p:par>
                        <p:par>
                          <p:cTn id="13" fill="hold">
                            <p:stCondLst>
                              <p:cond delay="20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left)">
                                      <p:cBhvr>
                                        <p:cTn id="20" dur="200"/>
                                        <p:tgtEl>
                                          <p:spTgt spid="86"/>
                                        </p:tgtEl>
                                      </p:cBhvr>
                                    </p:animEffect>
                                  </p:childTnLst>
                                </p:cTn>
                              </p:par>
                            </p:childTnLst>
                          </p:cTn>
                        </p:par>
                        <p:par>
                          <p:cTn id="21" fill="hold">
                            <p:stCondLst>
                              <p:cond delay="200"/>
                            </p:stCondLst>
                            <p:childTnLst>
                              <p:par>
                                <p:cTn id="22" presetID="1" presetClass="entr" presetSubtype="0" fill="hold" grpId="0" nodeType="afterEffect">
                                  <p:stCondLst>
                                    <p:cond delay="0"/>
                                  </p:stCondLst>
                                  <p:childTnLst>
                                    <p:set>
                                      <p:cBhvr>
                                        <p:cTn id="23" dur="1" fill="hold">
                                          <p:stCondLst>
                                            <p:cond delay="0"/>
                                          </p:stCondLst>
                                        </p:cTn>
                                        <p:tgtEl>
                                          <p:spTgt spid="8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wipe(left)">
                                      <p:cBhvr>
                                        <p:cTn id="33" dur="200"/>
                                        <p:tgtEl>
                                          <p:spTgt spid="79"/>
                                        </p:tgtEl>
                                      </p:cBhvr>
                                    </p:animEffect>
                                  </p:childTnLst>
                                </p:cTn>
                              </p:par>
                            </p:childTnLst>
                          </p:cTn>
                        </p:par>
                        <p:par>
                          <p:cTn id="34" fill="hold">
                            <p:stCondLst>
                              <p:cond delay="200"/>
                            </p:stCondLst>
                            <p:childTnLst>
                              <p:par>
                                <p:cTn id="35" presetID="1" presetClass="entr" presetSubtype="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ipe(left)">
                                      <p:cBhvr>
                                        <p:cTn id="41" dur="200"/>
                                        <p:tgtEl>
                                          <p:spTgt spid="90"/>
                                        </p:tgtEl>
                                      </p:cBhvr>
                                    </p:animEffect>
                                  </p:childTnLst>
                                </p:cTn>
                              </p:par>
                            </p:childTnLst>
                          </p:cTn>
                        </p:par>
                        <p:par>
                          <p:cTn id="42" fill="hold">
                            <p:stCondLst>
                              <p:cond delay="200"/>
                            </p:stCondLst>
                            <p:childTnLst>
                              <p:par>
                                <p:cTn id="43" presetID="1" presetClass="entr" presetSubtype="0" fill="hold" grpId="0" nodeType="after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1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5" grpId="0"/>
      <p:bldP spid="87" grpId="0"/>
      <p:bldP spid="9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dpartserr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8" y="533400"/>
            <a:ext cx="3150409" cy="3581400"/>
          </a:xfrm>
          <a:prstGeom prst="rect">
            <a:avLst/>
          </a:prstGeom>
        </p:spPr>
      </p:pic>
      <p:sp>
        <p:nvSpPr>
          <p:cNvPr id="2" name="Content Placeholder 1"/>
          <p:cNvSpPr>
            <a:spLocks noGrp="1"/>
          </p:cNvSpPr>
          <p:nvPr>
            <p:ph idx="1"/>
          </p:nvPr>
        </p:nvSpPr>
        <p:spPr>
          <a:xfrm>
            <a:off x="397863" y="728087"/>
            <a:ext cx="4250345" cy="1675200"/>
          </a:xfrm>
        </p:spPr>
        <p:txBody>
          <a:bodyPr/>
          <a:lstStyle/>
          <a:p>
            <a:r>
              <a:rPr lang="en-US" dirty="0" smtClean="0"/>
              <a:t>Caveat:</a:t>
            </a:r>
          </a:p>
          <a:p>
            <a:pPr lvl="1"/>
            <a:r>
              <a:rPr lang="en-US" dirty="0" smtClean="0"/>
              <a:t>Does not work for </a:t>
            </a:r>
            <a:br>
              <a:rPr lang="en-US" dirty="0" smtClean="0"/>
            </a:br>
            <a:r>
              <a:rPr lang="en-US" dirty="0" smtClean="0"/>
              <a:t>intersecting shadow </a:t>
            </a:r>
            <a:br>
              <a:rPr lang="en-US" dirty="0" smtClean="0"/>
            </a:br>
            <a:r>
              <a:rPr lang="en-US" dirty="0" smtClean="0"/>
              <a:t>volumes</a:t>
            </a:r>
          </a:p>
          <a:p>
            <a:r>
              <a:rPr lang="en-US" dirty="0" smtClean="0"/>
              <a:t>Solution:</a:t>
            </a:r>
          </a:p>
          <a:p>
            <a:pPr lvl="1"/>
            <a:r>
              <a:rPr lang="en-US" dirty="0" smtClean="0"/>
              <a:t>Create shadow volumes </a:t>
            </a:r>
            <a:br>
              <a:rPr lang="en-US" dirty="0" smtClean="0"/>
            </a:br>
            <a:r>
              <a:rPr lang="en-US" dirty="0" smtClean="0"/>
              <a:t>from the shadow map</a:t>
            </a:r>
            <a:br>
              <a:rPr lang="en-US" dirty="0" smtClean="0"/>
            </a:br>
            <a:r>
              <a:rPr lang="en-US" dirty="0" smtClean="0"/>
              <a:t>(</a:t>
            </a:r>
            <a:r>
              <a:rPr lang="en-US" dirty="0" err="1" smtClean="0"/>
              <a:t>Billeter</a:t>
            </a:r>
            <a:r>
              <a:rPr lang="en-US" dirty="0" smtClean="0"/>
              <a:t> et al. 2010)</a:t>
            </a:r>
          </a:p>
          <a:p>
            <a:endParaRPr lang="en-US" sz="1400" dirty="0"/>
          </a:p>
          <a:p>
            <a:pPr lvl="2"/>
            <a:endParaRPr lang="en-US" sz="1600" dirty="0"/>
          </a:p>
        </p:txBody>
      </p:sp>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27" name="Picture 26"/>
          <p:cNvPicPr>
            <a:picLocks noChangeAspect="1"/>
          </p:cNvPicPr>
          <p:nvPr/>
        </p:nvPicPr>
        <p:blipFill>
          <a:blip r:embed="rId4">
            <a:alphaModFix amt="64000"/>
          </a:blip>
          <a:stretch>
            <a:fillRect/>
          </a:stretch>
        </p:blipFill>
        <p:spPr>
          <a:xfrm>
            <a:off x="5740718" y="3146914"/>
            <a:ext cx="694789" cy="122277"/>
          </a:xfrm>
          <a:prstGeom prst="rect">
            <a:avLst/>
          </a:prstGeom>
        </p:spPr>
      </p:pic>
      <p:sp>
        <p:nvSpPr>
          <p:cNvPr id="5" name="TextBox 4"/>
          <p:cNvSpPr txBox="1"/>
          <p:nvPr/>
        </p:nvSpPr>
        <p:spPr>
          <a:xfrm>
            <a:off x="5257800" y="3252611"/>
            <a:ext cx="2057400" cy="738664"/>
          </a:xfrm>
          <a:prstGeom prst="rect">
            <a:avLst/>
          </a:prstGeom>
          <a:noFill/>
        </p:spPr>
        <p:txBody>
          <a:bodyPr wrap="square" lIns="91440" tIns="45720" rIns="91440" bIns="45720" rtlCol="0">
            <a:spAutoFit/>
          </a:bodyPr>
          <a:lstStyle/>
          <a:p>
            <a:r>
              <a:rPr lang="en-US" sz="1400" dirty="0">
                <a:solidFill>
                  <a:schemeClr val="bg2"/>
                </a:solidFill>
              </a:rPr>
              <a:t>Contribution subtracted </a:t>
            </a:r>
            <a:br>
              <a:rPr lang="en-US" sz="1400" dirty="0">
                <a:solidFill>
                  <a:schemeClr val="bg2"/>
                </a:solidFill>
              </a:rPr>
            </a:br>
            <a:r>
              <a:rPr lang="en-US" sz="1400" dirty="0">
                <a:solidFill>
                  <a:schemeClr val="bg2"/>
                </a:solidFill>
              </a:rPr>
              <a:t>twice:</a:t>
            </a:r>
          </a:p>
          <a:p>
            <a:r>
              <a:rPr lang="en-US" sz="1400" dirty="0">
                <a:solidFill>
                  <a:schemeClr val="bg2"/>
                </a:solidFill>
              </a:rPr>
              <a:t>   </a:t>
            </a:r>
            <a:r>
              <a:rPr lang="en-US" sz="1400" dirty="0">
                <a:solidFill>
                  <a:schemeClr val="bg2"/>
                </a:solidFill>
                <a:latin typeface="Wingdings"/>
                <a:ea typeface="Wingdings"/>
                <a:cs typeface="Wingdings"/>
                <a:sym typeface="Wingdings"/>
              </a:rPr>
              <a:t></a:t>
            </a:r>
            <a:r>
              <a:rPr lang="en-US" sz="1400" dirty="0">
                <a:solidFill>
                  <a:schemeClr val="bg2"/>
                </a:solidFill>
              </a:rPr>
              <a:t>Once per overlap</a:t>
            </a:r>
          </a:p>
        </p:txBody>
      </p:sp>
    </p:spTree>
    <p:extLst>
      <p:ext uri="{BB962C8B-B14F-4D97-AF65-F5344CB8AC3E}">
        <p14:creationId xmlns:p14="http://schemas.microsoft.com/office/powerpoint/2010/main" val="15552121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2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863" y="728087"/>
            <a:ext cx="3488345" cy="1675200"/>
          </a:xfrm>
        </p:spPr>
        <p:txBody>
          <a:bodyPr/>
          <a:lstStyle/>
          <a:p>
            <a:r>
              <a:rPr lang="en-US" dirty="0" smtClean="0"/>
              <a:t>Caveat:</a:t>
            </a:r>
          </a:p>
          <a:p>
            <a:pPr lvl="1"/>
            <a:r>
              <a:rPr lang="en-US" dirty="0" smtClean="0"/>
              <a:t>Does not work for intersecting shadow volumes</a:t>
            </a:r>
          </a:p>
          <a:p>
            <a:r>
              <a:rPr lang="en-US" dirty="0" smtClean="0"/>
              <a:t>Solution:</a:t>
            </a:r>
          </a:p>
          <a:p>
            <a:pPr lvl="1"/>
            <a:r>
              <a:rPr lang="en-US" dirty="0" smtClean="0"/>
              <a:t>Create shadow volumes from the shadow map</a:t>
            </a:r>
            <a:br>
              <a:rPr lang="en-US" dirty="0" smtClean="0"/>
            </a:br>
            <a:r>
              <a:rPr lang="en-US" dirty="0"/>
              <a:t>(</a:t>
            </a:r>
            <a:r>
              <a:rPr lang="en-US" dirty="0" err="1" smtClean="0"/>
              <a:t>Billeter</a:t>
            </a:r>
            <a:r>
              <a:rPr lang="en-US" dirty="0" smtClean="0"/>
              <a:t> et al. 2010)</a:t>
            </a:r>
          </a:p>
          <a:p>
            <a:pPr lvl="2"/>
            <a:r>
              <a:rPr lang="en-US" dirty="0" smtClean="0"/>
              <a:t>Fast if done in vertex </a:t>
            </a:r>
            <a:r>
              <a:rPr lang="en-US" dirty="0" err="1" smtClean="0"/>
              <a:t>shader</a:t>
            </a:r>
            <a:endParaRPr lang="en-US" dirty="0" smtClean="0"/>
          </a:p>
          <a:p>
            <a:endParaRPr lang="en-US" sz="1400" dirty="0"/>
          </a:p>
          <a:p>
            <a:pPr lvl="2"/>
            <a:endParaRPr lang="en-US" sz="1600" dirty="0"/>
          </a:p>
        </p:txBody>
      </p:sp>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9" name="Picture 8" descr="dlvcreation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775" y="0"/>
            <a:ext cx="5486400" cy="4114800"/>
          </a:xfrm>
          <a:prstGeom prst="rect">
            <a:avLst/>
          </a:prstGeom>
        </p:spPr>
      </p:pic>
      <p:pic>
        <p:nvPicPr>
          <p:cNvPr id="10" name="Picture 9" descr="dlvcreation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775" y="0"/>
            <a:ext cx="5486400" cy="4114800"/>
          </a:xfrm>
          <a:prstGeom prst="rect">
            <a:avLst/>
          </a:prstGeom>
        </p:spPr>
      </p:pic>
      <p:pic>
        <p:nvPicPr>
          <p:cNvPr id="12" name="Picture 11" descr="dlvcreation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775" y="0"/>
            <a:ext cx="5486400" cy="4114800"/>
          </a:xfrm>
          <a:prstGeom prst="rect">
            <a:avLst/>
          </a:prstGeom>
        </p:spPr>
      </p:pic>
      <p:pic>
        <p:nvPicPr>
          <p:cNvPr id="13" name="Picture 12" descr="dlvcreation4.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775" y="0"/>
            <a:ext cx="5486400" cy="4114800"/>
          </a:xfrm>
          <a:prstGeom prst="rect">
            <a:avLst/>
          </a:prstGeom>
        </p:spPr>
      </p:pic>
      <p:sp>
        <p:nvSpPr>
          <p:cNvPr id="4" name="TextBox 3"/>
          <p:cNvSpPr txBox="1"/>
          <p:nvPr/>
        </p:nvSpPr>
        <p:spPr>
          <a:xfrm>
            <a:off x="3810000" y="3276602"/>
            <a:ext cx="2438400" cy="830997"/>
          </a:xfrm>
          <a:prstGeom prst="rect">
            <a:avLst/>
          </a:prstGeom>
          <a:noFill/>
        </p:spPr>
        <p:txBody>
          <a:bodyPr wrap="square" lIns="91440" tIns="45720" rIns="91440" bIns="45720" rtlCol="0">
            <a:spAutoFit/>
          </a:bodyPr>
          <a:lstStyle/>
          <a:p>
            <a:r>
              <a:rPr lang="en-US" sz="1200" dirty="0">
                <a:solidFill>
                  <a:srgbClr val="000000"/>
                </a:solidFill>
              </a:rPr>
              <a:t>Connect shadow map </a:t>
            </a:r>
            <a:br>
              <a:rPr lang="en-US" sz="1200" dirty="0">
                <a:solidFill>
                  <a:srgbClr val="000000"/>
                </a:solidFill>
              </a:rPr>
            </a:br>
            <a:r>
              <a:rPr lang="en-US" sz="1200" dirty="0">
                <a:solidFill>
                  <a:srgbClr val="000000"/>
                </a:solidFill>
              </a:rPr>
              <a:t>samples with triangles </a:t>
            </a:r>
            <a:br>
              <a:rPr lang="en-US" sz="1200" dirty="0">
                <a:solidFill>
                  <a:srgbClr val="000000"/>
                </a:solidFill>
              </a:rPr>
            </a:br>
            <a:r>
              <a:rPr lang="en-US" sz="1200" dirty="0">
                <a:solidFill>
                  <a:srgbClr val="000000"/>
                </a:solidFill>
              </a:rPr>
              <a:t>and cap with the frustum planes</a:t>
            </a:r>
            <a:br>
              <a:rPr lang="en-US" sz="1200" dirty="0">
                <a:solidFill>
                  <a:srgbClr val="000000"/>
                </a:solidFill>
              </a:rPr>
            </a:br>
            <a:r>
              <a:rPr lang="en-US" sz="1200" dirty="0">
                <a:solidFill>
                  <a:srgbClr val="000000"/>
                </a:solidFill>
              </a:rPr>
              <a:t> </a:t>
            </a:r>
            <a:r>
              <a:rPr lang="en-US" sz="1200" dirty="0">
                <a:solidFill>
                  <a:srgbClr val="000000"/>
                </a:solidFill>
                <a:sym typeface="Wingdings"/>
              </a:rPr>
              <a:t>  encloses volume in light</a:t>
            </a:r>
            <a:endParaRPr lang="en-US" sz="1200" dirty="0">
              <a:solidFill>
                <a:srgbClr val="000000"/>
              </a:solidFill>
            </a:endParaRPr>
          </a:p>
        </p:txBody>
      </p:sp>
    </p:spTree>
    <p:extLst>
      <p:ext uri="{BB962C8B-B14F-4D97-AF65-F5344CB8AC3E}">
        <p14:creationId xmlns:p14="http://schemas.microsoft.com/office/powerpoint/2010/main" val="38838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3886200" cy="3429000"/>
          </a:xfrm>
        </p:spPr>
        <p:txBody>
          <a:bodyPr/>
          <a:lstStyle/>
          <a:p>
            <a:pPr marL="44450" indent="0">
              <a:buNone/>
            </a:pPr>
            <a:r>
              <a:rPr lang="en-US" sz="1800" dirty="0" smtClean="0"/>
              <a:t>Algorithm:</a:t>
            </a:r>
          </a:p>
          <a:p>
            <a:pPr marL="44450" indent="0">
              <a:buNone/>
            </a:pPr>
            <a:r>
              <a:rPr lang="en-US" sz="1400" dirty="0" smtClean="0"/>
              <a:t>Create the AVSM:</a:t>
            </a:r>
          </a:p>
          <a:p>
            <a:pPr marL="330200" indent="-285750"/>
            <a:r>
              <a:rPr lang="en-US" sz="1400" dirty="0" smtClean="0"/>
              <a:t>Render blockers in light space into per pixel linked lists of [depth/transmittance]</a:t>
            </a:r>
          </a:p>
          <a:p>
            <a:pPr marL="650875" lvl="1" indent="-285750"/>
            <a:r>
              <a:rPr lang="en-US" sz="1100" dirty="0" smtClean="0"/>
              <a:t>Each pixel stores a transmittance function  </a:t>
            </a:r>
          </a:p>
          <a:p>
            <a:pPr marL="365125" lvl="1" indent="0">
              <a:buNone/>
            </a:pPr>
            <a:endParaRPr lang="en-US" sz="900" dirty="0" smtClean="0"/>
          </a:p>
          <a:p>
            <a:pPr marL="44450" indent="0">
              <a:buNone/>
            </a:pPr>
            <a:endParaRPr lang="en-US" dirty="0"/>
          </a:p>
        </p:txBody>
      </p:sp>
      <p:sp>
        <p:nvSpPr>
          <p:cNvPr id="3"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Adaptive Volumetric Shadow Maps</a:t>
            </a:r>
            <a:endParaRPr lang="en-US" dirty="0"/>
          </a:p>
        </p:txBody>
      </p:sp>
      <p:grpSp>
        <p:nvGrpSpPr>
          <p:cNvPr id="8" name="Group 7"/>
          <p:cNvGrpSpPr/>
          <p:nvPr/>
        </p:nvGrpSpPr>
        <p:grpSpPr>
          <a:xfrm>
            <a:off x="4456825" y="1081566"/>
            <a:ext cx="2629775" cy="1408082"/>
            <a:chOff x="4456825" y="1081566"/>
            <a:chExt cx="2629775" cy="1408082"/>
          </a:xfrm>
        </p:grpSpPr>
        <p:pic>
          <p:nvPicPr>
            <p:cNvPr id="7" name="Picture 6"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825" y="1081566"/>
              <a:ext cx="2346804" cy="1408082"/>
            </a:xfrm>
            <a:prstGeom prst="rect">
              <a:avLst/>
            </a:prstGeom>
          </p:spPr>
        </p:pic>
        <p:sp>
          <p:nvSpPr>
            <p:cNvPr id="6" name="TextBox 5"/>
            <p:cNvSpPr txBox="1"/>
            <p:nvPr/>
          </p:nvSpPr>
          <p:spPr>
            <a:xfrm>
              <a:off x="5562600" y="1143000"/>
              <a:ext cx="1524000" cy="646331"/>
            </a:xfrm>
            <a:prstGeom prst="rect">
              <a:avLst/>
            </a:prstGeom>
            <a:noFill/>
          </p:spPr>
          <p:txBody>
            <a:bodyPr wrap="square" rtlCol="0">
              <a:spAutoFit/>
            </a:bodyPr>
            <a:lstStyle/>
            <a:p>
              <a:r>
                <a:rPr lang="en-US" sz="1200" dirty="0" smtClean="0">
                  <a:solidFill>
                    <a:srgbClr val="FF0000"/>
                  </a:solidFill>
                </a:rPr>
                <a:t>The first and last control points are always kept</a:t>
              </a:r>
              <a:endParaRPr lang="en-US" sz="1200" dirty="0">
                <a:solidFill>
                  <a:srgbClr val="FF0000"/>
                </a:solidFill>
              </a:endParaRPr>
            </a:p>
          </p:txBody>
        </p:sp>
      </p:grpSp>
    </p:spTree>
    <p:extLst>
      <p:ext uri="{BB962C8B-B14F-4D97-AF65-F5344CB8AC3E}">
        <p14:creationId xmlns:p14="http://schemas.microsoft.com/office/powerpoint/2010/main" val="3067983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dpartserr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8" y="533400"/>
            <a:ext cx="3150409" cy="3581400"/>
          </a:xfrm>
          <a:prstGeom prst="rect">
            <a:avLst/>
          </a:prstGeom>
        </p:spPr>
      </p:pic>
      <p:sp>
        <p:nvSpPr>
          <p:cNvPr id="3" name="Title 2"/>
          <p:cNvSpPr>
            <a:spLocks noGrp="1"/>
          </p:cNvSpPr>
          <p:nvPr>
            <p:ph type="title"/>
          </p:nvPr>
        </p:nvSpPr>
        <p:spPr/>
        <p:txBody>
          <a:bodyPr/>
          <a:lstStyle/>
          <a:p>
            <a:r>
              <a:rPr lang="en-US" dirty="0" smtClean="0"/>
              <a:t>Shadow-Volume Based Single Scattering</a:t>
            </a:r>
            <a:endParaRPr lang="en-US" dirty="0"/>
          </a:p>
        </p:txBody>
      </p:sp>
      <p:sp>
        <p:nvSpPr>
          <p:cNvPr id="8" name="Content Placeholder 1"/>
          <p:cNvSpPr>
            <a:spLocks noGrp="1"/>
          </p:cNvSpPr>
          <p:nvPr>
            <p:ph idx="1"/>
          </p:nvPr>
        </p:nvSpPr>
        <p:spPr>
          <a:xfrm>
            <a:off x="397863" y="728087"/>
            <a:ext cx="3488345" cy="1675200"/>
          </a:xfrm>
        </p:spPr>
        <p:txBody>
          <a:bodyPr/>
          <a:lstStyle/>
          <a:p>
            <a:r>
              <a:rPr lang="en-US" dirty="0" smtClean="0"/>
              <a:t>Caveat:</a:t>
            </a:r>
          </a:p>
          <a:p>
            <a:pPr lvl="1"/>
            <a:r>
              <a:rPr lang="en-US" dirty="0" smtClean="0"/>
              <a:t>Does not work for intersecting shadow volumes</a:t>
            </a:r>
          </a:p>
          <a:p>
            <a:r>
              <a:rPr lang="en-US" dirty="0" smtClean="0"/>
              <a:t>Solution:</a:t>
            </a:r>
          </a:p>
          <a:p>
            <a:pPr lvl="1"/>
            <a:r>
              <a:rPr lang="en-US" dirty="0" smtClean="0"/>
              <a:t>Create shadow volumes from the shadow map</a:t>
            </a:r>
            <a:br>
              <a:rPr lang="en-US" dirty="0" smtClean="0"/>
            </a:br>
            <a:r>
              <a:rPr lang="en-US" dirty="0"/>
              <a:t>(</a:t>
            </a:r>
            <a:r>
              <a:rPr lang="en-US" dirty="0" err="1" smtClean="0"/>
              <a:t>Billeter</a:t>
            </a:r>
            <a:r>
              <a:rPr lang="en-US" dirty="0" smtClean="0"/>
              <a:t> et al. 2010)</a:t>
            </a:r>
          </a:p>
          <a:p>
            <a:pPr lvl="2"/>
            <a:r>
              <a:rPr lang="en-US" dirty="0" smtClean="0"/>
              <a:t>Fast if done in vertex </a:t>
            </a:r>
            <a:r>
              <a:rPr lang="en-US" dirty="0" err="1" smtClean="0"/>
              <a:t>shader</a:t>
            </a:r>
            <a:endParaRPr lang="en-US" dirty="0" smtClean="0"/>
          </a:p>
          <a:p>
            <a:endParaRPr lang="en-US" sz="1400" dirty="0"/>
          </a:p>
          <a:p>
            <a:pPr lvl="2"/>
            <a:endParaRPr lang="en-US" sz="1600" dirty="0"/>
          </a:p>
        </p:txBody>
      </p:sp>
      <p:sp>
        <p:nvSpPr>
          <p:cNvPr id="10" name="Freeform 9"/>
          <p:cNvSpPr/>
          <p:nvPr/>
        </p:nvSpPr>
        <p:spPr>
          <a:xfrm>
            <a:off x="4150190" y="707086"/>
            <a:ext cx="3004632" cy="3384807"/>
          </a:xfrm>
          <a:custGeom>
            <a:avLst/>
            <a:gdLst>
              <a:gd name="connsiteX0" fmla="*/ 2618416 w 3004632"/>
              <a:gd name="connsiteY0" fmla="*/ 3384807 h 3384807"/>
              <a:gd name="connsiteX1" fmla="*/ 3004632 w 3004632"/>
              <a:gd name="connsiteY1" fmla="*/ 3384807 h 3384807"/>
              <a:gd name="connsiteX2" fmla="*/ 2984994 w 3004632"/>
              <a:gd name="connsiteY2" fmla="*/ 360086 h 3384807"/>
              <a:gd name="connsiteX3" fmla="*/ 2618416 w 3004632"/>
              <a:gd name="connsiteY3" fmla="*/ 0 h 3384807"/>
              <a:gd name="connsiteX4" fmla="*/ 0 w 3004632"/>
              <a:gd name="connsiteY4" fmla="*/ 294616 h 3384807"/>
              <a:gd name="connsiteX5" fmla="*/ 0 w 3004632"/>
              <a:gd name="connsiteY5" fmla="*/ 2730106 h 3384807"/>
              <a:gd name="connsiteX6" fmla="*/ 1819799 w 3004632"/>
              <a:gd name="connsiteY6" fmla="*/ 785642 h 3384807"/>
              <a:gd name="connsiteX7" fmla="*/ 1924535 w 3004632"/>
              <a:gd name="connsiteY7" fmla="*/ 674343 h 3384807"/>
              <a:gd name="connsiteX8" fmla="*/ 2029272 w 3004632"/>
              <a:gd name="connsiteY8" fmla="*/ 628513 h 3384807"/>
              <a:gd name="connsiteX9" fmla="*/ 2134009 w 3004632"/>
              <a:gd name="connsiteY9" fmla="*/ 615419 h 3384807"/>
              <a:gd name="connsiteX10" fmla="*/ 2245291 w 3004632"/>
              <a:gd name="connsiteY10" fmla="*/ 641607 h 3384807"/>
              <a:gd name="connsiteX11" fmla="*/ 2336936 w 3004632"/>
              <a:gd name="connsiteY11" fmla="*/ 687437 h 3384807"/>
              <a:gd name="connsiteX12" fmla="*/ 2395850 w 3004632"/>
              <a:gd name="connsiteY12" fmla="*/ 752907 h 3384807"/>
              <a:gd name="connsiteX13" fmla="*/ 2441673 w 3004632"/>
              <a:gd name="connsiteY13" fmla="*/ 824924 h 3384807"/>
              <a:gd name="connsiteX14" fmla="*/ 2461311 w 3004632"/>
              <a:gd name="connsiteY14" fmla="*/ 923129 h 3384807"/>
              <a:gd name="connsiteX15" fmla="*/ 2461311 w 3004632"/>
              <a:gd name="connsiteY15" fmla="*/ 1021334 h 3384807"/>
              <a:gd name="connsiteX16" fmla="*/ 2402396 w 3004632"/>
              <a:gd name="connsiteY16" fmla="*/ 1453438 h 3384807"/>
              <a:gd name="connsiteX17" fmla="*/ 2500587 w 3004632"/>
              <a:gd name="connsiteY17" fmla="*/ 1518908 h 3384807"/>
              <a:gd name="connsiteX18" fmla="*/ 2559501 w 3004632"/>
              <a:gd name="connsiteY18" fmla="*/ 1597472 h 3384807"/>
              <a:gd name="connsiteX19" fmla="*/ 2598778 w 3004632"/>
              <a:gd name="connsiteY19" fmla="*/ 1702224 h 3384807"/>
              <a:gd name="connsiteX20" fmla="*/ 2605324 w 3004632"/>
              <a:gd name="connsiteY20" fmla="*/ 1774241 h 3384807"/>
              <a:gd name="connsiteX21" fmla="*/ 2618416 w 3004632"/>
              <a:gd name="connsiteY21" fmla="*/ 3384807 h 338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4632" h="3384807">
                <a:moveTo>
                  <a:pt x="2618416" y="3384807"/>
                </a:moveTo>
                <a:lnTo>
                  <a:pt x="3004632" y="3384807"/>
                </a:lnTo>
                <a:lnTo>
                  <a:pt x="2984994" y="360086"/>
                </a:lnTo>
                <a:lnTo>
                  <a:pt x="2618416" y="0"/>
                </a:lnTo>
                <a:lnTo>
                  <a:pt x="0" y="294616"/>
                </a:lnTo>
                <a:lnTo>
                  <a:pt x="0" y="2730106"/>
                </a:lnTo>
                <a:lnTo>
                  <a:pt x="1819799" y="785642"/>
                </a:lnTo>
                <a:lnTo>
                  <a:pt x="1924535" y="674343"/>
                </a:lnTo>
                <a:lnTo>
                  <a:pt x="2029272" y="628513"/>
                </a:lnTo>
                <a:lnTo>
                  <a:pt x="2134009" y="615419"/>
                </a:lnTo>
                <a:lnTo>
                  <a:pt x="2245291" y="641607"/>
                </a:lnTo>
                <a:lnTo>
                  <a:pt x="2336936" y="687437"/>
                </a:lnTo>
                <a:lnTo>
                  <a:pt x="2395850" y="752907"/>
                </a:lnTo>
                <a:lnTo>
                  <a:pt x="2441673" y="824924"/>
                </a:lnTo>
                <a:lnTo>
                  <a:pt x="2461311" y="923129"/>
                </a:lnTo>
                <a:lnTo>
                  <a:pt x="2461311" y="1021334"/>
                </a:lnTo>
                <a:lnTo>
                  <a:pt x="2402396" y="1453438"/>
                </a:lnTo>
                <a:lnTo>
                  <a:pt x="2500587" y="1518908"/>
                </a:lnTo>
                <a:lnTo>
                  <a:pt x="2559501" y="1597472"/>
                </a:lnTo>
                <a:lnTo>
                  <a:pt x="2598778" y="1702224"/>
                </a:lnTo>
                <a:lnTo>
                  <a:pt x="2605324" y="1774241"/>
                </a:lnTo>
                <a:lnTo>
                  <a:pt x="2618416" y="3384807"/>
                </a:lnTo>
                <a:close/>
              </a:path>
            </a:pathLst>
          </a:custGeom>
          <a:gradFill>
            <a:gsLst>
              <a:gs pos="0">
                <a:schemeClr val="accent1">
                  <a:tint val="100000"/>
                  <a:shade val="100000"/>
                  <a:satMod val="130000"/>
                  <a:alpha val="50000"/>
                </a:schemeClr>
              </a:gs>
              <a:gs pos="100000">
                <a:schemeClr val="accent1">
                  <a:tint val="50000"/>
                  <a:shade val="100000"/>
                  <a:satMod val="350000"/>
                  <a:alpha val="49000"/>
                </a:schemeClr>
              </a:gs>
            </a:gsLst>
          </a:gradFill>
          <a:ln w="34925"/>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pic>
        <p:nvPicPr>
          <p:cNvPr id="27" name="Picture 26"/>
          <p:cNvPicPr>
            <a:picLocks/>
          </p:cNvPicPr>
          <p:nvPr/>
        </p:nvPicPr>
        <p:blipFill>
          <a:blip r:embed="rId4">
            <a:alphaModFix amt="64000"/>
          </a:blip>
          <a:stretch>
            <a:fillRect/>
          </a:stretch>
        </p:blipFill>
        <p:spPr>
          <a:xfrm>
            <a:off x="6755515" y="3048000"/>
            <a:ext cx="407286" cy="152400"/>
          </a:xfrm>
          <a:prstGeom prst="rect">
            <a:avLst/>
          </a:prstGeom>
        </p:spPr>
      </p:pic>
      <p:sp>
        <p:nvSpPr>
          <p:cNvPr id="5" name="TextBox 4"/>
          <p:cNvSpPr txBox="1"/>
          <p:nvPr/>
        </p:nvSpPr>
        <p:spPr>
          <a:xfrm>
            <a:off x="5257800" y="3252611"/>
            <a:ext cx="2057400" cy="646331"/>
          </a:xfrm>
          <a:prstGeom prst="rect">
            <a:avLst/>
          </a:prstGeom>
          <a:noFill/>
        </p:spPr>
        <p:txBody>
          <a:bodyPr wrap="square" lIns="91440" tIns="45720" rIns="91440" bIns="45720" rtlCol="0">
            <a:spAutoFit/>
          </a:bodyPr>
          <a:lstStyle/>
          <a:p>
            <a:r>
              <a:rPr lang="en-US" dirty="0">
                <a:solidFill>
                  <a:schemeClr val="bg2"/>
                </a:solidFill>
              </a:rPr>
              <a:t>Correct air-light integration</a:t>
            </a:r>
          </a:p>
        </p:txBody>
      </p:sp>
      <p:cxnSp>
        <p:nvCxnSpPr>
          <p:cNvPr id="12" name="Straight Arrow Connector 11"/>
          <p:cNvCxnSpPr/>
          <p:nvPr/>
        </p:nvCxnSpPr>
        <p:spPr>
          <a:xfrm flipV="1">
            <a:off x="4934796" y="3116383"/>
            <a:ext cx="2193844" cy="1091"/>
          </a:xfrm>
          <a:prstGeom prst="straightConnector1">
            <a:avLst/>
          </a:prstGeom>
          <a:ln>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926406" y="3113834"/>
            <a:ext cx="1829108" cy="2546"/>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553200" y="2794152"/>
            <a:ext cx="152400" cy="369332"/>
          </a:xfrm>
          <a:prstGeom prst="rect">
            <a:avLst/>
          </a:prstGeom>
          <a:noFill/>
        </p:spPr>
        <p:txBody>
          <a:bodyPr wrap="square" lIns="91440" tIns="45720" rIns="91440" bIns="45720" rtlCol="0">
            <a:spAutoFit/>
          </a:bodyPr>
          <a:lstStyle/>
          <a:p>
            <a:r>
              <a:rPr lang="en-US" dirty="0" smtClean="0">
                <a:ln>
                  <a:solidFill>
                    <a:srgbClr val="FF0000"/>
                  </a:solidFill>
                </a:ln>
                <a:solidFill>
                  <a:srgbClr val="3366FF"/>
                </a:solidFill>
              </a:rPr>
              <a:t>-</a:t>
            </a:r>
            <a:endParaRPr lang="en-US" dirty="0">
              <a:ln>
                <a:solidFill>
                  <a:srgbClr val="FF0000"/>
                </a:solidFill>
              </a:ln>
              <a:solidFill>
                <a:srgbClr val="3366FF"/>
              </a:solidFill>
            </a:endParaRPr>
          </a:p>
        </p:txBody>
      </p:sp>
      <p:sp>
        <p:nvSpPr>
          <p:cNvPr id="18" name="TextBox 17"/>
          <p:cNvSpPr txBox="1"/>
          <p:nvPr/>
        </p:nvSpPr>
        <p:spPr>
          <a:xfrm>
            <a:off x="6921108" y="2812853"/>
            <a:ext cx="152400" cy="369332"/>
          </a:xfrm>
          <a:prstGeom prst="rect">
            <a:avLst/>
          </a:prstGeom>
          <a:noFill/>
        </p:spPr>
        <p:txBody>
          <a:bodyPr wrap="square" lIns="91440" tIns="45720" rIns="91440" bIns="45720" rtlCol="0">
            <a:spAutoFit/>
          </a:bodyPr>
          <a:lstStyle/>
          <a:p>
            <a:r>
              <a:rPr lang="en-US" dirty="0" smtClean="0">
                <a:solidFill>
                  <a:srgbClr val="3366FF"/>
                </a:solidFill>
              </a:rPr>
              <a:t>+</a:t>
            </a:r>
            <a:endParaRPr lang="en-US" dirty="0">
              <a:solidFill>
                <a:srgbClr val="3366FF"/>
              </a:solidFill>
            </a:endParaRPr>
          </a:p>
        </p:txBody>
      </p:sp>
    </p:spTree>
    <p:extLst>
      <p:ext uri="{BB962C8B-B14F-4D97-AF65-F5344CB8AC3E}">
        <p14:creationId xmlns:p14="http://schemas.microsoft.com/office/powerpoint/2010/main" val="240354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
                                        <p:tgtEl>
                                          <p:spTgt spid="12"/>
                                        </p:tgtEl>
                                      </p:cBhvr>
                                    </p:animEffect>
                                  </p:childTnLst>
                                </p:cTn>
                              </p:par>
                            </p:childTnLst>
                          </p:cTn>
                        </p:par>
                        <p:par>
                          <p:cTn id="13" fill="hold">
                            <p:stCondLst>
                              <p:cond delay="200"/>
                            </p:stCondLst>
                            <p:childTnLst>
                              <p:par>
                                <p:cTn id="14" presetID="1"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6" grpId="1"/>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863" y="728087"/>
            <a:ext cx="4326545" cy="1675200"/>
          </a:xfrm>
        </p:spPr>
        <p:txBody>
          <a:bodyPr/>
          <a:lstStyle/>
          <a:p>
            <a:pPr marL="0" indent="0">
              <a:buNone/>
            </a:pPr>
            <a:r>
              <a:rPr lang="en-US" dirty="0" smtClean="0"/>
              <a:t>Pseudo code (</a:t>
            </a:r>
            <a:r>
              <a:rPr lang="en-US" dirty="0" err="1" smtClean="0"/>
              <a:t>Billeter</a:t>
            </a:r>
            <a:r>
              <a:rPr lang="en-US" dirty="0" smtClean="0"/>
              <a:t> et al. 2010):</a:t>
            </a:r>
          </a:p>
          <a:p>
            <a:r>
              <a:rPr lang="en-US" sz="1600" dirty="0"/>
              <a:t>Render shadow map </a:t>
            </a:r>
          </a:p>
          <a:p>
            <a:r>
              <a:rPr lang="en-US" sz="1600" dirty="0"/>
              <a:t>Render scene from camera</a:t>
            </a:r>
          </a:p>
          <a:p>
            <a:pPr lvl="1"/>
            <a:r>
              <a:rPr lang="en-US" sz="1300" dirty="0"/>
              <a:t>Add light attenuation in the </a:t>
            </a:r>
            <a:r>
              <a:rPr lang="en-US" sz="1300" dirty="0" err="1"/>
              <a:t>shaders</a:t>
            </a:r>
            <a:endParaRPr lang="en-US" sz="1300" dirty="0"/>
          </a:p>
          <a:p>
            <a:pPr marL="731837" lvl="2" indent="0">
              <a:buNone/>
            </a:pPr>
            <a:endParaRPr lang="en-US" dirty="0" smtClean="0"/>
          </a:p>
          <a:p>
            <a:endParaRPr lang="en-US" sz="1400" dirty="0"/>
          </a:p>
          <a:p>
            <a:pPr lvl="2"/>
            <a:endParaRPr lang="en-US" sz="1600" dirty="0"/>
          </a:p>
        </p:txBody>
      </p:sp>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5" name="Picture 4"/>
          <p:cNvPicPr>
            <a:picLocks noChangeAspect="1"/>
          </p:cNvPicPr>
          <p:nvPr/>
        </p:nvPicPr>
        <p:blipFill>
          <a:blip r:embed="rId3"/>
          <a:stretch>
            <a:fillRect/>
          </a:stretch>
        </p:blipFill>
        <p:spPr>
          <a:xfrm>
            <a:off x="1066800" y="2209803"/>
            <a:ext cx="5029200" cy="1724843"/>
          </a:xfrm>
          <a:prstGeom prst="rect">
            <a:avLst/>
          </a:prstGeom>
        </p:spPr>
      </p:pic>
      <p:grpSp>
        <p:nvGrpSpPr>
          <p:cNvPr id="9" name="Group 8"/>
          <p:cNvGrpSpPr/>
          <p:nvPr/>
        </p:nvGrpSpPr>
        <p:grpSpPr>
          <a:xfrm>
            <a:off x="1828800" y="3048000"/>
            <a:ext cx="1981200" cy="685800"/>
            <a:chOff x="1828800" y="3048000"/>
            <a:chExt cx="1981200" cy="685800"/>
          </a:xfrm>
        </p:grpSpPr>
        <p:cxnSp>
          <p:nvCxnSpPr>
            <p:cNvPr id="6" name="Straight Connector 5"/>
            <p:cNvCxnSpPr/>
            <p:nvPr/>
          </p:nvCxnSpPr>
          <p:spPr>
            <a:xfrm>
              <a:off x="1828800" y="3048000"/>
              <a:ext cx="838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971800" y="3733800"/>
              <a:ext cx="838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34597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863" y="728087"/>
            <a:ext cx="4097945" cy="1675200"/>
          </a:xfrm>
        </p:spPr>
        <p:txBody>
          <a:bodyPr/>
          <a:lstStyle/>
          <a:p>
            <a:pPr marL="0" indent="0">
              <a:buNone/>
            </a:pPr>
            <a:r>
              <a:rPr lang="en-US" dirty="0" smtClean="0"/>
              <a:t>Pseudo code (</a:t>
            </a:r>
            <a:r>
              <a:rPr lang="en-US" dirty="0" err="1" smtClean="0"/>
              <a:t>Billeter</a:t>
            </a:r>
            <a:r>
              <a:rPr lang="en-US" dirty="0" smtClean="0"/>
              <a:t> et al. 2010):</a:t>
            </a:r>
          </a:p>
          <a:p>
            <a:r>
              <a:rPr lang="en-US" sz="1600" dirty="0"/>
              <a:t>Render shadow map </a:t>
            </a:r>
          </a:p>
          <a:p>
            <a:r>
              <a:rPr lang="en-US" sz="1600" dirty="0"/>
              <a:t>Render scene from camera</a:t>
            </a:r>
          </a:p>
          <a:p>
            <a:pPr lvl="1"/>
            <a:r>
              <a:rPr lang="en-US" sz="1300" dirty="0"/>
              <a:t>Add light attenuation in the </a:t>
            </a:r>
            <a:r>
              <a:rPr lang="en-US" sz="1300" dirty="0" err="1"/>
              <a:t>shaders</a:t>
            </a:r>
            <a:endParaRPr lang="en-US" sz="1300" dirty="0"/>
          </a:p>
          <a:p>
            <a:r>
              <a:rPr lang="en-US" sz="1600" dirty="0"/>
              <a:t>Create the light volume</a:t>
            </a:r>
          </a:p>
          <a:p>
            <a:r>
              <a:rPr lang="en-US" sz="1600" dirty="0"/>
              <a:t>Render light-volume mesh to add </a:t>
            </a:r>
            <a:r>
              <a:rPr lang="en-US" sz="1600" dirty="0" err="1"/>
              <a:t>airlight</a:t>
            </a:r>
            <a:endParaRPr lang="en-US" sz="1600" dirty="0"/>
          </a:p>
          <a:p>
            <a:pPr lvl="1"/>
            <a:r>
              <a:rPr lang="en-US" sz="1300" dirty="0"/>
              <a:t>additive blending</a:t>
            </a:r>
          </a:p>
          <a:p>
            <a:pPr lvl="1"/>
            <a:r>
              <a:rPr lang="en-US" sz="1300" dirty="0" err="1"/>
              <a:t>Shader</a:t>
            </a:r>
            <a:r>
              <a:rPr lang="en-US" sz="1300" dirty="0"/>
              <a:t> computes </a:t>
            </a:r>
            <a:r>
              <a:rPr lang="en-US" sz="1300" dirty="0" err="1"/>
              <a:t>airlight</a:t>
            </a:r>
            <a:endParaRPr lang="en-US" sz="1300" dirty="0"/>
          </a:p>
          <a:p>
            <a:pPr lvl="1"/>
            <a:r>
              <a:rPr lang="en-US" sz="1300" dirty="0"/>
              <a:t>If polygon </a:t>
            </a:r>
            <a:r>
              <a:rPr lang="en-US" sz="1300" dirty="0" err="1"/>
              <a:t>backfacing</a:t>
            </a:r>
            <a:r>
              <a:rPr lang="en-US" sz="1300" dirty="0"/>
              <a:t> -&gt; negate contribution</a:t>
            </a:r>
          </a:p>
          <a:p>
            <a:pPr lvl="2"/>
            <a:endParaRPr lang="en-US" dirty="0" smtClean="0"/>
          </a:p>
          <a:p>
            <a:endParaRPr lang="en-US" sz="1400" dirty="0"/>
          </a:p>
          <a:p>
            <a:pPr lvl="2"/>
            <a:endParaRPr lang="en-US" sz="1600" dirty="0"/>
          </a:p>
        </p:txBody>
      </p:sp>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5" name="Picture 4"/>
          <p:cNvPicPr>
            <a:picLocks noChangeAspect="1"/>
          </p:cNvPicPr>
          <p:nvPr/>
        </p:nvPicPr>
        <p:blipFill>
          <a:blip r:embed="rId3"/>
          <a:stretch>
            <a:fillRect/>
          </a:stretch>
        </p:blipFill>
        <p:spPr>
          <a:xfrm>
            <a:off x="4343402" y="685807"/>
            <a:ext cx="2945021" cy="1010041"/>
          </a:xfrm>
          <a:prstGeom prst="rect">
            <a:avLst/>
          </a:prstGeom>
        </p:spPr>
      </p:pic>
      <p:pic>
        <p:nvPicPr>
          <p:cNvPr id="6" name="Picture 5" descr="dlvcreation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7" y="1712126"/>
            <a:ext cx="3203575" cy="2402681"/>
          </a:xfrm>
          <a:prstGeom prst="rect">
            <a:avLst/>
          </a:prstGeom>
        </p:spPr>
      </p:pic>
    </p:spTree>
    <p:extLst>
      <p:ext uri="{BB962C8B-B14F-4D97-AF65-F5344CB8AC3E}">
        <p14:creationId xmlns:p14="http://schemas.microsoft.com/office/powerpoint/2010/main" val="28915590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863" y="728087"/>
            <a:ext cx="4402737" cy="1675200"/>
          </a:xfrm>
        </p:spPr>
        <p:txBody>
          <a:bodyPr/>
          <a:lstStyle/>
          <a:p>
            <a:pPr marL="0" indent="0">
              <a:buNone/>
            </a:pPr>
            <a:r>
              <a:rPr lang="en-US" dirty="0" smtClean="0"/>
              <a:t>Pseudo code (</a:t>
            </a:r>
            <a:r>
              <a:rPr lang="en-US" dirty="0" err="1" smtClean="0"/>
              <a:t>Billeter</a:t>
            </a:r>
            <a:r>
              <a:rPr lang="en-US" dirty="0" smtClean="0"/>
              <a:t> et al. 2010):</a:t>
            </a:r>
          </a:p>
          <a:p>
            <a:r>
              <a:rPr lang="en-US" sz="1600" dirty="0"/>
              <a:t>Render shadow map </a:t>
            </a:r>
          </a:p>
          <a:p>
            <a:r>
              <a:rPr lang="en-US" sz="1600" dirty="0"/>
              <a:t>Render scene from camera</a:t>
            </a:r>
          </a:p>
          <a:p>
            <a:pPr lvl="1"/>
            <a:r>
              <a:rPr lang="en-US" sz="1300" dirty="0"/>
              <a:t>Add light attenuation in the </a:t>
            </a:r>
            <a:r>
              <a:rPr lang="en-US" sz="1300" dirty="0" err="1"/>
              <a:t>shaders</a:t>
            </a:r>
            <a:endParaRPr lang="en-US" sz="1300" dirty="0"/>
          </a:p>
          <a:p>
            <a:r>
              <a:rPr lang="en-US" sz="1600" dirty="0"/>
              <a:t>Create the light volume</a:t>
            </a:r>
            <a:endParaRPr lang="en-US" sz="1600" dirty="0" smtClean="0"/>
          </a:p>
          <a:p>
            <a:r>
              <a:rPr lang="en-US" sz="1600" dirty="0"/>
              <a:t>Render light-volume mesh to add </a:t>
            </a:r>
            <a:r>
              <a:rPr lang="en-US" sz="1600" dirty="0" err="1"/>
              <a:t>airlight</a:t>
            </a:r>
            <a:endParaRPr lang="en-US" sz="1600" dirty="0" smtClean="0"/>
          </a:p>
          <a:p>
            <a:pPr lvl="1"/>
            <a:r>
              <a:rPr lang="en-US" sz="1300" dirty="0" smtClean="0"/>
              <a:t>additive </a:t>
            </a:r>
            <a:r>
              <a:rPr lang="en-US" sz="1300" dirty="0"/>
              <a:t>blending</a:t>
            </a:r>
          </a:p>
          <a:p>
            <a:pPr lvl="1"/>
            <a:r>
              <a:rPr lang="en-US" sz="1300" dirty="0" err="1"/>
              <a:t>Shader</a:t>
            </a:r>
            <a:r>
              <a:rPr lang="en-US" sz="1300" dirty="0"/>
              <a:t> computes </a:t>
            </a:r>
            <a:r>
              <a:rPr lang="en-US" sz="1300" dirty="0" err="1"/>
              <a:t>airlight</a:t>
            </a:r>
            <a:endParaRPr lang="en-US" sz="1300" dirty="0"/>
          </a:p>
          <a:p>
            <a:pPr lvl="1"/>
            <a:r>
              <a:rPr lang="en-US" sz="1300" dirty="0"/>
              <a:t>If polygon </a:t>
            </a:r>
            <a:r>
              <a:rPr lang="en-US" sz="1300" dirty="0" err="1"/>
              <a:t>backfacing</a:t>
            </a:r>
            <a:r>
              <a:rPr lang="en-US" sz="1300" dirty="0"/>
              <a:t> -&gt; negate contribution</a:t>
            </a:r>
          </a:p>
          <a:p>
            <a:pPr lvl="2"/>
            <a:endParaRPr lang="en-US" dirty="0" smtClean="0"/>
          </a:p>
          <a:p>
            <a:endParaRPr lang="en-US" sz="1400" dirty="0"/>
          </a:p>
          <a:p>
            <a:pPr lvl="2"/>
            <a:endParaRPr lang="en-US" sz="1600" dirty="0"/>
          </a:p>
        </p:txBody>
      </p:sp>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5" name="Picture 4"/>
          <p:cNvPicPr>
            <a:picLocks noChangeAspect="1"/>
          </p:cNvPicPr>
          <p:nvPr/>
        </p:nvPicPr>
        <p:blipFill>
          <a:blip r:embed="rId3"/>
          <a:stretch>
            <a:fillRect/>
          </a:stretch>
        </p:blipFill>
        <p:spPr>
          <a:xfrm>
            <a:off x="4343402" y="685807"/>
            <a:ext cx="2945021" cy="1010041"/>
          </a:xfrm>
          <a:prstGeom prst="rect">
            <a:avLst/>
          </a:prstGeom>
        </p:spPr>
      </p:pic>
      <p:pic>
        <p:nvPicPr>
          <p:cNvPr id="6" name="Picture 5" descr="dlvcreation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7" y="1712126"/>
            <a:ext cx="3203575" cy="2402681"/>
          </a:xfrm>
          <a:prstGeom prst="rect">
            <a:avLst/>
          </a:prstGeom>
        </p:spPr>
      </p:pic>
      <p:pic>
        <p:nvPicPr>
          <p:cNvPr id="4" name="Picture 3"/>
          <p:cNvPicPr>
            <a:picLocks noChangeAspect="1"/>
          </p:cNvPicPr>
          <p:nvPr/>
        </p:nvPicPr>
        <p:blipFill>
          <a:blip r:embed="rId5"/>
          <a:stretch>
            <a:fillRect/>
          </a:stretch>
        </p:blipFill>
        <p:spPr>
          <a:xfrm>
            <a:off x="3665500" y="1981207"/>
            <a:ext cx="3725900" cy="2030487"/>
          </a:xfrm>
          <a:prstGeom prst="rect">
            <a:avLst/>
          </a:prstGeom>
        </p:spPr>
      </p:pic>
    </p:spTree>
    <p:extLst>
      <p:ext uri="{BB962C8B-B14F-4D97-AF65-F5344CB8AC3E}">
        <p14:creationId xmlns:p14="http://schemas.microsoft.com/office/powerpoint/2010/main" val="383769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a:spLocks noGrp="1"/>
          </p:cNvSpPr>
          <p:nvPr>
            <p:ph idx="1"/>
          </p:nvPr>
        </p:nvSpPr>
        <p:spPr>
          <a:xfrm>
            <a:off x="397863" y="728087"/>
            <a:ext cx="4402737" cy="1675200"/>
          </a:xfrm>
        </p:spPr>
        <p:txBody>
          <a:bodyPr/>
          <a:lstStyle/>
          <a:p>
            <a:pPr marL="0" indent="0">
              <a:buNone/>
            </a:pPr>
            <a:r>
              <a:rPr lang="en-US" dirty="0" smtClean="0"/>
              <a:t>Pseudo code (</a:t>
            </a:r>
            <a:r>
              <a:rPr lang="en-US" dirty="0" err="1" smtClean="0"/>
              <a:t>Billeter</a:t>
            </a:r>
            <a:r>
              <a:rPr lang="en-US" dirty="0" smtClean="0"/>
              <a:t> et al. 2010):</a:t>
            </a:r>
          </a:p>
          <a:p>
            <a:r>
              <a:rPr lang="en-US" sz="1600" dirty="0"/>
              <a:t>Render shadow map </a:t>
            </a:r>
          </a:p>
          <a:p>
            <a:r>
              <a:rPr lang="en-US" sz="1600" dirty="0"/>
              <a:t>Render scene from camera</a:t>
            </a:r>
          </a:p>
          <a:p>
            <a:pPr lvl="1"/>
            <a:r>
              <a:rPr lang="en-US" sz="1300" dirty="0"/>
              <a:t>Add light attenuation in the </a:t>
            </a:r>
            <a:r>
              <a:rPr lang="en-US" sz="1300" dirty="0" err="1"/>
              <a:t>shaders</a:t>
            </a:r>
            <a:endParaRPr lang="en-US" sz="1300" dirty="0"/>
          </a:p>
          <a:p>
            <a:r>
              <a:rPr lang="en-US" sz="1600" dirty="0"/>
              <a:t>Create the light volume</a:t>
            </a:r>
            <a:endParaRPr lang="en-US" sz="1600" dirty="0" smtClean="0"/>
          </a:p>
          <a:p>
            <a:r>
              <a:rPr lang="en-US" sz="1600" dirty="0"/>
              <a:t>Render light-volume mesh to add </a:t>
            </a:r>
            <a:r>
              <a:rPr lang="en-US" sz="1600" dirty="0" err="1"/>
              <a:t>airlight</a:t>
            </a:r>
            <a:endParaRPr lang="en-US" sz="1600" dirty="0" smtClean="0"/>
          </a:p>
          <a:p>
            <a:pPr lvl="1"/>
            <a:r>
              <a:rPr lang="en-US" sz="1300" dirty="0" smtClean="0"/>
              <a:t>additive </a:t>
            </a:r>
            <a:r>
              <a:rPr lang="en-US" sz="1300" dirty="0"/>
              <a:t>blending</a:t>
            </a:r>
          </a:p>
          <a:p>
            <a:pPr lvl="1"/>
            <a:r>
              <a:rPr lang="en-US" sz="1300" dirty="0" err="1"/>
              <a:t>Shader</a:t>
            </a:r>
            <a:r>
              <a:rPr lang="en-US" sz="1300" dirty="0"/>
              <a:t> computes </a:t>
            </a:r>
            <a:r>
              <a:rPr lang="en-US" sz="1300" dirty="0" err="1"/>
              <a:t>airlight</a:t>
            </a:r>
            <a:endParaRPr lang="en-US" sz="1300" dirty="0"/>
          </a:p>
          <a:p>
            <a:pPr lvl="1"/>
            <a:r>
              <a:rPr lang="en-US" sz="1300" dirty="0"/>
              <a:t>If polygon </a:t>
            </a:r>
            <a:r>
              <a:rPr lang="en-US" sz="1300" dirty="0" err="1"/>
              <a:t>backfacing</a:t>
            </a:r>
            <a:r>
              <a:rPr lang="en-US" sz="1300" dirty="0"/>
              <a:t> -&gt; negate contribution</a:t>
            </a:r>
          </a:p>
          <a:p>
            <a:pPr lvl="2"/>
            <a:endParaRPr lang="en-US" dirty="0" smtClean="0"/>
          </a:p>
          <a:p>
            <a:endParaRPr lang="en-US" sz="1400" dirty="0"/>
          </a:p>
          <a:p>
            <a:pPr lvl="2"/>
            <a:endParaRPr lang="en-US" sz="1600" dirty="0"/>
          </a:p>
        </p:txBody>
      </p:sp>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5" name="Picture 4"/>
          <p:cNvPicPr>
            <a:picLocks noChangeAspect="1"/>
          </p:cNvPicPr>
          <p:nvPr/>
        </p:nvPicPr>
        <p:blipFill>
          <a:blip r:embed="rId3"/>
          <a:stretch>
            <a:fillRect/>
          </a:stretch>
        </p:blipFill>
        <p:spPr>
          <a:xfrm>
            <a:off x="4343400" y="685799"/>
            <a:ext cx="2945021" cy="1010041"/>
          </a:xfrm>
          <a:prstGeom prst="rect">
            <a:avLst/>
          </a:prstGeom>
        </p:spPr>
      </p:pic>
      <p:pic>
        <p:nvPicPr>
          <p:cNvPr id="6" name="Picture 5" descr="dlvcreation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99" y="1712118"/>
            <a:ext cx="3203575" cy="2402681"/>
          </a:xfrm>
          <a:prstGeom prst="rect">
            <a:avLst/>
          </a:prstGeom>
        </p:spPr>
      </p:pic>
      <p:pic>
        <p:nvPicPr>
          <p:cNvPr id="4" name="Picture 3"/>
          <p:cNvPicPr>
            <a:picLocks noChangeAspect="1"/>
          </p:cNvPicPr>
          <p:nvPr/>
        </p:nvPicPr>
        <p:blipFill>
          <a:blip r:embed="rId5"/>
          <a:stretch>
            <a:fillRect/>
          </a:stretch>
        </p:blipFill>
        <p:spPr>
          <a:xfrm>
            <a:off x="3665500" y="1981199"/>
            <a:ext cx="3725900" cy="2030487"/>
          </a:xfrm>
          <a:prstGeom prst="rect">
            <a:avLst/>
          </a:prstGeom>
        </p:spPr>
      </p:pic>
      <p:cxnSp>
        <p:nvCxnSpPr>
          <p:cNvPr id="7" name="Straight Connector 6"/>
          <p:cNvCxnSpPr/>
          <p:nvPr/>
        </p:nvCxnSpPr>
        <p:spPr>
          <a:xfrm flipV="1">
            <a:off x="4114800" y="3763430"/>
            <a:ext cx="3125864" cy="15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22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Shadow-Volume Based Single Scattering</a:t>
            </a:r>
            <a:endParaRPr lang="en-US" dirty="0"/>
          </a:p>
        </p:txBody>
      </p:sp>
      <p:pic>
        <p:nvPicPr>
          <p:cNvPr id="8" name="Picture 7"/>
          <p:cNvPicPr>
            <a:picLocks noChangeAspect="1"/>
          </p:cNvPicPr>
          <p:nvPr/>
        </p:nvPicPr>
        <p:blipFill rotWithShape="1">
          <a:blip r:embed="rId3"/>
          <a:srcRect t="1971" b="65534"/>
          <a:stretch/>
        </p:blipFill>
        <p:spPr>
          <a:xfrm>
            <a:off x="3839671" y="914400"/>
            <a:ext cx="3505200" cy="1767600"/>
          </a:xfrm>
          <a:prstGeom prst="rect">
            <a:avLst/>
          </a:prstGeom>
        </p:spPr>
      </p:pic>
      <p:pic>
        <p:nvPicPr>
          <p:cNvPr id="10" name="Picture 9"/>
          <p:cNvPicPr>
            <a:picLocks noChangeAspect="1"/>
          </p:cNvPicPr>
          <p:nvPr/>
        </p:nvPicPr>
        <p:blipFill rotWithShape="1">
          <a:blip r:embed="rId3"/>
          <a:srcRect t="34436" b="-1350"/>
          <a:stretch/>
        </p:blipFill>
        <p:spPr>
          <a:xfrm>
            <a:off x="1787" y="203013"/>
            <a:ext cx="3505200" cy="3639600"/>
          </a:xfrm>
          <a:prstGeom prst="rect">
            <a:avLst/>
          </a:prstGeom>
        </p:spPr>
      </p:pic>
      <p:pic>
        <p:nvPicPr>
          <p:cNvPr id="9" name="Picture 8"/>
          <p:cNvPicPr>
            <a:picLocks noChangeAspect="1"/>
          </p:cNvPicPr>
          <p:nvPr/>
        </p:nvPicPr>
        <p:blipFill>
          <a:blip r:embed="rId4"/>
          <a:stretch>
            <a:fillRect/>
          </a:stretch>
        </p:blipFill>
        <p:spPr>
          <a:xfrm>
            <a:off x="7809" y="3758598"/>
            <a:ext cx="3505858" cy="369037"/>
          </a:xfrm>
          <a:prstGeom prst="rect">
            <a:avLst/>
          </a:prstGeom>
        </p:spPr>
      </p:pic>
    </p:spTree>
    <p:extLst>
      <p:ext uri="{BB962C8B-B14F-4D97-AF65-F5344CB8AC3E}">
        <p14:creationId xmlns:p14="http://schemas.microsoft.com/office/powerpoint/2010/main" val="199083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3852"/>
            <a:ext cx="7315200" cy="3530948"/>
          </a:xfrm>
          <a:prstGeom prst="rect">
            <a:avLst/>
          </a:prstGeom>
          <a:solidFill>
            <a:srgbClr val="000000"/>
          </a:solidFill>
          <a:ln>
            <a:solidFill>
              <a:srgbClr val="13131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3" name="Title 2"/>
          <p:cNvSpPr>
            <a:spLocks noGrp="1"/>
          </p:cNvSpPr>
          <p:nvPr>
            <p:ph type="title"/>
          </p:nvPr>
        </p:nvSpPr>
        <p:spPr/>
        <p:txBody>
          <a:bodyPr/>
          <a:lstStyle/>
          <a:p>
            <a:r>
              <a:rPr lang="en-US" dirty="0" smtClean="0"/>
              <a:t>Shadow-Volume Based Single Scattering</a:t>
            </a:r>
            <a:endParaRPr lang="en-US" dirty="0"/>
          </a:p>
        </p:txBody>
      </p:sp>
      <p:sp>
        <p:nvSpPr>
          <p:cNvPr id="11" name="Content Placeholder 1"/>
          <p:cNvSpPr>
            <a:spLocks noGrp="1"/>
          </p:cNvSpPr>
          <p:nvPr>
            <p:ph idx="1"/>
          </p:nvPr>
        </p:nvSpPr>
        <p:spPr>
          <a:xfrm>
            <a:off x="397863" y="728087"/>
            <a:ext cx="3869345" cy="1675200"/>
          </a:xfrm>
        </p:spPr>
        <p:txBody>
          <a:bodyPr/>
          <a:lstStyle/>
          <a:p>
            <a:pPr marL="0" indent="0">
              <a:buNone/>
            </a:pPr>
            <a:r>
              <a:rPr lang="en-US" dirty="0" smtClean="0">
                <a:solidFill>
                  <a:schemeClr val="bg1"/>
                </a:solidFill>
              </a:rPr>
              <a:t>Videos at:</a:t>
            </a:r>
          </a:p>
          <a:p>
            <a:pPr marL="0" indent="0">
              <a:buNone/>
            </a:pPr>
            <a:r>
              <a:rPr lang="en-US" u="sng" kern="1200" dirty="0">
                <a:latin typeface="Arial" pitchFamily="-108" charset="0"/>
                <a:hlinkClick r:id="rId3"/>
              </a:rPr>
              <a:t>http://www.youtube.com/watch?v</a:t>
            </a:r>
            <a:r>
              <a:rPr lang="en-US" u="sng" kern="1200">
                <a:latin typeface="Arial" pitchFamily="-108" charset="0"/>
                <a:hlinkClick r:id="rId3"/>
              </a:rPr>
              <a:t>=</a:t>
            </a:r>
            <a:r>
              <a:rPr lang="en-US" u="sng" kern="1200">
                <a:latin typeface="Arial" pitchFamily="-108" charset="0"/>
                <a:hlinkClick r:id="rId3"/>
              </a:rPr>
              <a:t>XUSYbco0zIg </a:t>
            </a:r>
            <a:endParaRPr lang="en-US" u="sng" kern="1200" smtClean="0">
              <a:latin typeface="Arial" pitchFamily="-108" charset="0"/>
            </a:endParaRPr>
          </a:p>
          <a:p>
            <a:pPr marL="0" indent="0">
              <a:buNone/>
            </a:pPr>
            <a:endParaRPr lang="en-US" smtClean="0">
              <a:solidFill>
                <a:schemeClr val="bg1"/>
              </a:solidFill>
            </a:endParaRPr>
          </a:p>
          <a:p>
            <a:pPr marL="0" indent="0">
              <a:buNone/>
            </a:pPr>
            <a:endParaRPr lang="en-US" dirty="0" smtClean="0">
              <a:solidFill>
                <a:schemeClr val="bg1"/>
              </a:solidFill>
            </a:endParaRPr>
          </a:p>
          <a:p>
            <a:endParaRPr lang="en-US" sz="1400" dirty="0"/>
          </a:p>
          <a:p>
            <a:pPr lvl="2"/>
            <a:endParaRPr lang="en-US" sz="1600" dirty="0"/>
          </a:p>
        </p:txBody>
      </p:sp>
    </p:spTree>
    <p:extLst>
      <p:ext uri="{BB962C8B-B14F-4D97-AF65-F5344CB8AC3E}">
        <p14:creationId xmlns:p14="http://schemas.microsoft.com/office/powerpoint/2010/main" val="341207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Multiple Scattering</a:t>
            </a:r>
            <a:endParaRPr lang="en-US" dirty="0"/>
          </a:p>
        </p:txBody>
      </p:sp>
      <p:sp>
        <p:nvSpPr>
          <p:cNvPr id="6" name="Content Placeholder 3"/>
          <p:cNvSpPr>
            <a:spLocks noGrp="1"/>
          </p:cNvSpPr>
          <p:nvPr>
            <p:ph sz="half" idx="1"/>
          </p:nvPr>
        </p:nvSpPr>
        <p:spPr>
          <a:xfrm>
            <a:off x="365760" y="960121"/>
            <a:ext cx="3230880" cy="2715578"/>
          </a:xfrm>
        </p:spPr>
        <p:txBody>
          <a:bodyPr>
            <a:normAutofit fontScale="92500"/>
          </a:bodyPr>
          <a:lstStyle/>
          <a:p>
            <a:r>
              <a:rPr lang="en-US" dirty="0" smtClean="0">
                <a:sym typeface="Wingdings"/>
              </a:rPr>
              <a:t>We’ve got single-scattering </a:t>
            </a:r>
          </a:p>
          <a:p>
            <a:pPr lvl="1"/>
            <a:r>
              <a:rPr lang="en-US" dirty="0" smtClean="0">
                <a:sym typeface="Wingdings"/>
              </a:rPr>
              <a:t>real time</a:t>
            </a:r>
          </a:p>
          <a:p>
            <a:pPr lvl="1"/>
            <a:r>
              <a:rPr lang="en-US" dirty="0" smtClean="0">
                <a:sym typeface="Wingdings"/>
              </a:rPr>
              <a:t>produces quite nice results</a:t>
            </a:r>
          </a:p>
          <a:p>
            <a:pPr lvl="1"/>
            <a:r>
              <a:rPr lang="en-US" dirty="0" smtClean="0">
                <a:sym typeface="Wingdings"/>
              </a:rPr>
              <a:t>simple algorithms</a:t>
            </a:r>
          </a:p>
          <a:p>
            <a:r>
              <a:rPr lang="en-US" dirty="0" smtClean="0">
                <a:sym typeface="Wingdings"/>
              </a:rPr>
              <a:t>What do we have to do to add multiple scattering?</a:t>
            </a:r>
          </a:p>
        </p:txBody>
      </p:sp>
      <p:pic>
        <p:nvPicPr>
          <p:cNvPr id="7" name="Content Placeholder 6" descr="teaser2_our-G.png"/>
          <p:cNvPicPr>
            <a:picLocks noChangeAspect="1"/>
          </p:cNvPicPr>
          <p:nvPr/>
        </p:nvPicPr>
        <p:blipFill>
          <a:blip r:embed="rId3">
            <a:extLst>
              <a:ext uri="{BEBA8EAE-BF5A-486C-A8C5-ECC9F3942E4B}">
                <a14:imgProps xmlns:a14="http://schemas.microsoft.com/office/drawing/2010/main">
                  <a14:imgLayer r:embed="rId4">
                    <a14:imgEffect>
                      <a14:brightnessContrast bright="48000"/>
                    </a14:imgEffect>
                  </a14:imgLayer>
                </a14:imgProps>
              </a:ext>
            </a:extLst>
          </a:blip>
          <a:srcRect t="-349" b="-349"/>
          <a:stretch>
            <a:fillRect/>
          </a:stretch>
        </p:blipFill>
        <p:spPr>
          <a:xfrm>
            <a:off x="3718559" y="2314678"/>
            <a:ext cx="3519875" cy="1495325"/>
          </a:xfrm>
          <a:prstGeom prst="rect">
            <a:avLst/>
          </a:prstGeom>
        </p:spPr>
      </p:pic>
      <p:pic>
        <p:nvPicPr>
          <p:cNvPr id="11" name="Content Placeholder 6" descr="teaser2_our-G.png"/>
          <p:cNvPicPr>
            <a:picLocks noChangeAspect="1"/>
          </p:cNvPicPr>
          <p:nvPr/>
        </p:nvPicPr>
        <p:blipFill>
          <a:blip r:embed="rId5">
            <a:extLst>
              <a:ext uri="{BEBA8EAE-BF5A-486C-A8C5-ECC9F3942E4B}">
                <a14:imgProps xmlns:a14="http://schemas.microsoft.com/office/drawing/2010/main">
                  <a14:imgLayer r:embed="rId6">
                    <a14:imgEffect>
                      <a14:brightnessContrast bright="48000"/>
                    </a14:imgEffect>
                  </a14:imgLayer>
                </a14:imgProps>
              </a:ext>
            </a:extLst>
          </a:blip>
          <a:stretch>
            <a:fillRect/>
          </a:stretch>
        </p:blipFill>
        <p:spPr>
          <a:xfrm>
            <a:off x="3718560" y="762003"/>
            <a:ext cx="3519876" cy="1484947"/>
          </a:xfrm>
          <a:prstGeom prst="rect">
            <a:avLst/>
          </a:prstGeom>
        </p:spPr>
      </p:pic>
    </p:spTree>
    <p:extLst>
      <p:ext uri="{BB962C8B-B14F-4D97-AF65-F5344CB8AC3E}">
        <p14:creationId xmlns:p14="http://schemas.microsoft.com/office/powerpoint/2010/main" val="112720038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sym typeface="Wingdings"/>
              </a:rPr>
              <a:t>Simulate light as it passes through the scene</a:t>
            </a:r>
          </a:p>
          <a:p>
            <a:pPr lvl="1"/>
            <a:r>
              <a:rPr lang="en-US" dirty="0" smtClean="0">
                <a:sym typeface="Wingdings"/>
              </a:rPr>
              <a:t>“Propagation”</a:t>
            </a:r>
          </a:p>
          <a:p>
            <a:r>
              <a:rPr lang="en-US" dirty="0" smtClean="0">
                <a:sym typeface="Wingdings"/>
              </a:rPr>
              <a:t>At every point, compute scattering:</a:t>
            </a:r>
          </a:p>
          <a:p>
            <a:pPr lvl="1"/>
            <a:r>
              <a:rPr lang="en-US" dirty="0" smtClean="0">
                <a:sym typeface="Wingdings"/>
              </a:rPr>
              <a:t>extinction (absorption + out-scattering)</a:t>
            </a:r>
          </a:p>
          <a:p>
            <a:pPr lvl="1"/>
            <a:r>
              <a:rPr lang="en-US" dirty="0" smtClean="0">
                <a:sym typeface="Wingdings"/>
              </a:rPr>
              <a:t>in-scattering</a:t>
            </a:r>
          </a:p>
          <a:p>
            <a:r>
              <a:rPr lang="en-US" dirty="0" smtClean="0">
                <a:sym typeface="Wingdings"/>
              </a:rPr>
              <a:t>We can do this in a 3D grid</a:t>
            </a:r>
          </a:p>
        </p:txBody>
      </p:sp>
      <p:sp>
        <p:nvSpPr>
          <p:cNvPr id="3" name="Title 2"/>
          <p:cNvSpPr>
            <a:spLocks noGrp="1"/>
          </p:cNvSpPr>
          <p:nvPr>
            <p:ph type="title"/>
          </p:nvPr>
        </p:nvSpPr>
        <p:spPr/>
        <p:txBody>
          <a:bodyPr/>
          <a:lstStyle/>
          <a:p>
            <a:r>
              <a:rPr lang="en-US" dirty="0" smtClean="0"/>
              <a:t>Multiple Scattering - idea</a:t>
            </a:r>
            <a:endParaRPr lang="en-US" dirty="0"/>
          </a:p>
        </p:txBody>
      </p:sp>
    </p:spTree>
    <p:extLst>
      <p:ext uri="{BB962C8B-B14F-4D97-AF65-F5344CB8AC3E}">
        <p14:creationId xmlns:p14="http://schemas.microsoft.com/office/powerpoint/2010/main" val="2176601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763200"/>
            <a:ext cx="6729600" cy="3124800"/>
          </a:xfrm>
        </p:spPr>
        <p:txBody>
          <a:bodyPr/>
          <a:lstStyle/>
          <a:p>
            <a:r>
              <a:rPr lang="en-US" i="1" dirty="0"/>
              <a:t>Real-Time Multiple Scattering with Light Propagation </a:t>
            </a:r>
            <a:r>
              <a:rPr lang="en-US" i="1" dirty="0" smtClean="0"/>
              <a:t>Volumes</a:t>
            </a:r>
            <a:r>
              <a:rPr lang="en-US" dirty="0" smtClean="0"/>
              <a:t>, (</a:t>
            </a:r>
            <a:r>
              <a:rPr lang="en-US" dirty="0" err="1" smtClean="0"/>
              <a:t>Billeter</a:t>
            </a:r>
            <a:r>
              <a:rPr lang="en-US" dirty="0" smtClean="0"/>
              <a:t> et al. 2012)</a:t>
            </a:r>
          </a:p>
          <a:p>
            <a:pPr lvl="1"/>
            <a:r>
              <a:rPr lang="en-US" dirty="0" smtClean="0"/>
              <a:t>Extends </a:t>
            </a:r>
            <a:r>
              <a:rPr lang="en-US" dirty="0">
                <a:sym typeface="Wingdings"/>
              </a:rPr>
              <a:t>“Light Propagation Volumes</a:t>
            </a:r>
            <a:r>
              <a:rPr lang="en-US" dirty="0" smtClean="0">
                <a:sym typeface="Wingdings"/>
              </a:rPr>
              <a:t>”,</a:t>
            </a:r>
            <a:br>
              <a:rPr lang="en-US" dirty="0" smtClean="0">
                <a:sym typeface="Wingdings"/>
              </a:rPr>
            </a:br>
            <a:r>
              <a:rPr lang="en-US" dirty="0" smtClean="0">
                <a:sym typeface="Wingdings"/>
              </a:rPr>
              <a:t> (</a:t>
            </a:r>
            <a:r>
              <a:rPr lang="en-US" dirty="0" err="1" smtClean="0">
                <a:sym typeface="Wingdings"/>
              </a:rPr>
              <a:t>Kaplanyan</a:t>
            </a:r>
            <a:r>
              <a:rPr lang="en-US" dirty="0" smtClean="0">
                <a:sym typeface="Wingdings"/>
              </a:rPr>
              <a:t> </a:t>
            </a:r>
            <a:r>
              <a:rPr lang="en-US" dirty="0">
                <a:sym typeface="Wingdings"/>
              </a:rPr>
              <a:t>and </a:t>
            </a:r>
            <a:r>
              <a:rPr lang="en-US" dirty="0" err="1">
                <a:sym typeface="Wingdings"/>
              </a:rPr>
              <a:t>Dachsbacher</a:t>
            </a:r>
            <a:r>
              <a:rPr lang="en-US" dirty="0" smtClean="0">
                <a:sym typeface="Wingdings"/>
              </a:rPr>
              <a:t>, </a:t>
            </a:r>
            <a:br>
              <a:rPr lang="en-US" dirty="0" smtClean="0">
                <a:sym typeface="Wingdings"/>
              </a:rPr>
            </a:br>
            <a:r>
              <a:rPr lang="en-US" dirty="0" smtClean="0">
                <a:sym typeface="Wingdings"/>
              </a:rPr>
              <a:t>CryEngine3, 2010)</a:t>
            </a:r>
          </a:p>
          <a:p>
            <a:pPr lvl="2"/>
            <a:r>
              <a:rPr lang="en-US" dirty="0" smtClean="0">
                <a:sym typeface="Wingdings"/>
              </a:rPr>
              <a:t>Indirect illumination, </a:t>
            </a:r>
            <a:br>
              <a:rPr lang="en-US" dirty="0" smtClean="0">
                <a:sym typeface="Wingdings"/>
              </a:rPr>
            </a:br>
            <a:r>
              <a:rPr lang="en-US" dirty="0" smtClean="0">
                <a:sym typeface="Wingdings"/>
              </a:rPr>
              <a:t>one or multiple light bounces</a:t>
            </a:r>
            <a:endParaRPr lang="en-US" dirty="0">
              <a:sym typeface="Wingdings"/>
            </a:endParaRPr>
          </a:p>
          <a:p>
            <a:pPr lvl="1"/>
            <a:endParaRPr lang="en-US" dirty="0"/>
          </a:p>
        </p:txBody>
      </p:sp>
      <p:sp>
        <p:nvSpPr>
          <p:cNvPr id="3" name="Title 2"/>
          <p:cNvSpPr>
            <a:spLocks noGrp="1"/>
          </p:cNvSpPr>
          <p:nvPr>
            <p:ph type="title"/>
          </p:nvPr>
        </p:nvSpPr>
        <p:spPr/>
        <p:txBody>
          <a:bodyPr/>
          <a:lstStyle/>
          <a:p>
            <a:r>
              <a:rPr lang="en-US" dirty="0" smtClean="0"/>
              <a:t>Multiple Scattering</a:t>
            </a:r>
            <a:endParaRPr lang="en-US" dirty="0"/>
          </a:p>
        </p:txBody>
      </p:sp>
      <p:grpSp>
        <p:nvGrpSpPr>
          <p:cNvPr id="135" name="Group 134"/>
          <p:cNvGrpSpPr/>
          <p:nvPr/>
        </p:nvGrpSpPr>
        <p:grpSpPr>
          <a:xfrm>
            <a:off x="4724400" y="1447800"/>
            <a:ext cx="2438400" cy="2286000"/>
            <a:chOff x="4572000" y="1447800"/>
            <a:chExt cx="2438400" cy="2286000"/>
          </a:xfrm>
        </p:grpSpPr>
        <p:grpSp>
          <p:nvGrpSpPr>
            <p:cNvPr id="16" name="Group 15"/>
            <p:cNvGrpSpPr/>
            <p:nvPr/>
          </p:nvGrpSpPr>
          <p:grpSpPr>
            <a:xfrm>
              <a:off x="4572000" y="1447800"/>
              <a:ext cx="2438400" cy="228600"/>
              <a:chOff x="4800600" y="1447800"/>
              <a:chExt cx="1828800" cy="152400"/>
            </a:xfrm>
          </p:grpSpPr>
          <p:sp>
            <p:nvSpPr>
              <p:cNvPr id="4" name="Rectangle 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572000" y="1676400"/>
              <a:ext cx="2438400" cy="228600"/>
              <a:chOff x="4800600" y="1447800"/>
              <a:chExt cx="1828800" cy="152400"/>
            </a:xfrm>
          </p:grpSpPr>
          <p:sp>
            <p:nvSpPr>
              <p:cNvPr id="18" name="Rectangle 17"/>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572000" y="1905000"/>
              <a:ext cx="2438400" cy="228600"/>
              <a:chOff x="4800600" y="1447800"/>
              <a:chExt cx="1828800" cy="152400"/>
            </a:xfrm>
          </p:grpSpPr>
          <p:sp>
            <p:nvSpPr>
              <p:cNvPr id="31" name="Rectangle 30"/>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572000" y="2133600"/>
              <a:ext cx="2438400" cy="228600"/>
              <a:chOff x="4800600" y="1447800"/>
              <a:chExt cx="1828800" cy="152400"/>
            </a:xfrm>
          </p:grpSpPr>
          <p:sp>
            <p:nvSpPr>
              <p:cNvPr id="44" name="Rectangle 4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572000" y="2362200"/>
              <a:ext cx="2438400" cy="228600"/>
              <a:chOff x="4800600" y="1447800"/>
              <a:chExt cx="1828800" cy="152400"/>
            </a:xfrm>
          </p:grpSpPr>
          <p:sp>
            <p:nvSpPr>
              <p:cNvPr id="57" name="Rectangle 56"/>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572000" y="2590800"/>
              <a:ext cx="2438400" cy="228600"/>
              <a:chOff x="4800600" y="1447800"/>
              <a:chExt cx="1828800" cy="152400"/>
            </a:xfrm>
          </p:grpSpPr>
          <p:sp>
            <p:nvSpPr>
              <p:cNvPr id="70" name="Rectangle 69"/>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4572000" y="2819400"/>
              <a:ext cx="2438400" cy="228600"/>
              <a:chOff x="4800600" y="1447800"/>
              <a:chExt cx="1828800" cy="152400"/>
            </a:xfrm>
          </p:grpSpPr>
          <p:sp>
            <p:nvSpPr>
              <p:cNvPr id="83" name="Rectangle 82"/>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572000" y="3048000"/>
              <a:ext cx="2438400" cy="228600"/>
              <a:chOff x="4800600" y="1447800"/>
              <a:chExt cx="1828800" cy="152400"/>
            </a:xfrm>
          </p:grpSpPr>
          <p:sp>
            <p:nvSpPr>
              <p:cNvPr id="96" name="Rectangle 95"/>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4572000" y="3276600"/>
              <a:ext cx="2438400" cy="228600"/>
              <a:chOff x="4800600" y="1447800"/>
              <a:chExt cx="1828800" cy="152400"/>
            </a:xfrm>
          </p:grpSpPr>
          <p:sp>
            <p:nvSpPr>
              <p:cNvPr id="109" name="Rectangle 108"/>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4572000" y="3505200"/>
              <a:ext cx="2438400" cy="228600"/>
              <a:chOff x="4800600" y="1447800"/>
              <a:chExt cx="1828800" cy="152400"/>
            </a:xfrm>
          </p:grpSpPr>
          <p:sp>
            <p:nvSpPr>
              <p:cNvPr id="122" name="Rectangle 121"/>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34" name="Picture 133"/>
          <p:cNvPicPr>
            <a:picLocks noChangeAspect="1"/>
          </p:cNvPicPr>
          <p:nvPr/>
        </p:nvPicPr>
        <p:blipFill>
          <a:blip r:embed="rId3"/>
          <a:stretch>
            <a:fillRect/>
          </a:stretch>
        </p:blipFill>
        <p:spPr>
          <a:xfrm>
            <a:off x="5334000" y="1524000"/>
            <a:ext cx="241300" cy="381000"/>
          </a:xfrm>
          <a:prstGeom prst="rect">
            <a:avLst/>
          </a:prstGeom>
        </p:spPr>
      </p:pic>
      <p:sp>
        <p:nvSpPr>
          <p:cNvPr id="136" name="Can 135"/>
          <p:cNvSpPr/>
          <p:nvPr/>
        </p:nvSpPr>
        <p:spPr>
          <a:xfrm>
            <a:off x="6324600" y="2895600"/>
            <a:ext cx="381000"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Cube 136"/>
          <p:cNvSpPr/>
          <p:nvPr/>
        </p:nvSpPr>
        <p:spPr>
          <a:xfrm>
            <a:off x="4953000" y="2514600"/>
            <a:ext cx="381000" cy="381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6324600" y="21336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9" name="Content Placeholder 5" descr="extra-sibenikA_all.png"/>
          <p:cNvPicPr>
            <a:picLocks noChangeAspect="1"/>
          </p:cNvPicPr>
          <p:nvPr/>
        </p:nvPicPr>
        <p:blipFill>
          <a:blip r:embed="rId4">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bwMode="auto">
          <a:xfrm>
            <a:off x="1066800" y="3118248"/>
            <a:ext cx="2362199" cy="996552"/>
          </a:xfrm>
          <a:prstGeom prst="rect">
            <a:avLst/>
          </a:prstGeom>
          <a:noFill/>
          <a:ln w="9525">
            <a:noFill/>
            <a:miter lim="800000"/>
            <a:headEnd/>
            <a:tailEnd/>
          </a:ln>
          <a:effectLst/>
        </p:spPr>
      </p:pic>
    </p:spTree>
    <p:extLst>
      <p:ext uri="{BB962C8B-B14F-4D97-AF65-F5344CB8AC3E}">
        <p14:creationId xmlns:p14="http://schemas.microsoft.com/office/powerpoint/2010/main" val="2635418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3886200" cy="3429000"/>
          </a:xfrm>
        </p:spPr>
        <p:txBody>
          <a:bodyPr/>
          <a:lstStyle/>
          <a:p>
            <a:pPr marL="44450" indent="0">
              <a:buNone/>
            </a:pPr>
            <a:r>
              <a:rPr lang="en-US" sz="1800" dirty="0" smtClean="0"/>
              <a:t>Algorithm:</a:t>
            </a:r>
          </a:p>
          <a:p>
            <a:pPr marL="44450" indent="0">
              <a:buNone/>
            </a:pPr>
            <a:r>
              <a:rPr lang="en-US" sz="1400" dirty="0" smtClean="0"/>
              <a:t>Create the AVSM:</a:t>
            </a:r>
          </a:p>
          <a:p>
            <a:pPr marL="330200" indent="-285750"/>
            <a:r>
              <a:rPr lang="en-US" sz="1400" dirty="0" smtClean="0"/>
              <a:t>Render blockers in light space into per pixel linked lists of [depth/transmittance]</a:t>
            </a:r>
          </a:p>
          <a:p>
            <a:pPr marL="650875" lvl="1" indent="-285750"/>
            <a:r>
              <a:rPr lang="en-US" sz="1100" dirty="0" smtClean="0"/>
              <a:t>Each pixel stores a transmittance function  </a:t>
            </a:r>
          </a:p>
          <a:p>
            <a:pPr marL="365125" lvl="1" indent="0">
              <a:buNone/>
            </a:pPr>
            <a:endParaRPr lang="en-US" sz="900" dirty="0" smtClean="0"/>
          </a:p>
          <a:p>
            <a:pPr marL="44450" indent="0">
              <a:buNone/>
            </a:pPr>
            <a:endParaRPr lang="en-US" dirty="0"/>
          </a:p>
        </p:txBody>
      </p:sp>
      <p:pic>
        <p:nvPicPr>
          <p:cNvPr id="4" name="Picture 3"/>
          <p:cNvPicPr>
            <a:picLocks noChangeAspect="1"/>
          </p:cNvPicPr>
          <p:nvPr/>
        </p:nvPicPr>
        <p:blipFill>
          <a:blip r:embed="rId3"/>
          <a:stretch>
            <a:fillRect/>
          </a:stretch>
        </p:blipFill>
        <p:spPr>
          <a:xfrm>
            <a:off x="4466844" y="1087967"/>
            <a:ext cx="2340128" cy="1402143"/>
          </a:xfrm>
          <a:prstGeom prst="rect">
            <a:avLst/>
          </a:prstGeom>
        </p:spPr>
      </p:pic>
      <p:pic>
        <p:nvPicPr>
          <p:cNvPr id="5" name="Picture 4"/>
          <p:cNvPicPr>
            <a:picLocks noChangeAspect="1"/>
          </p:cNvPicPr>
          <p:nvPr/>
        </p:nvPicPr>
        <p:blipFill>
          <a:blip r:embed="rId4"/>
          <a:stretch>
            <a:fillRect/>
          </a:stretch>
        </p:blipFill>
        <p:spPr>
          <a:xfrm>
            <a:off x="4504262" y="1059091"/>
            <a:ext cx="2289471" cy="1440355"/>
          </a:xfrm>
          <a:prstGeom prst="rect">
            <a:avLst/>
          </a:prstGeom>
        </p:spPr>
      </p:pic>
      <p:sp>
        <p:nvSpPr>
          <p:cNvPr id="7"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Adaptive Volumetric Shadow Maps</a:t>
            </a:r>
            <a:endParaRPr lang="en-US" dirty="0"/>
          </a:p>
        </p:txBody>
      </p:sp>
    </p:spTree>
    <p:extLst>
      <p:ext uri="{BB962C8B-B14F-4D97-AF65-F5344CB8AC3E}">
        <p14:creationId xmlns:p14="http://schemas.microsoft.com/office/powerpoint/2010/main" val="306798385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763200"/>
            <a:ext cx="6729600" cy="3124800"/>
          </a:xfrm>
        </p:spPr>
        <p:txBody>
          <a:bodyPr/>
          <a:lstStyle/>
          <a:p>
            <a:r>
              <a:rPr lang="en-US" i="1" dirty="0"/>
              <a:t>Real-Time Multiple Scattering with Light Propagation </a:t>
            </a:r>
            <a:r>
              <a:rPr lang="en-US" i="1" dirty="0" smtClean="0"/>
              <a:t>Volumes</a:t>
            </a:r>
            <a:r>
              <a:rPr lang="en-US" dirty="0" smtClean="0"/>
              <a:t>, (</a:t>
            </a:r>
            <a:r>
              <a:rPr lang="en-US" dirty="0" err="1" smtClean="0"/>
              <a:t>Billeter</a:t>
            </a:r>
            <a:r>
              <a:rPr lang="en-US" dirty="0" smtClean="0"/>
              <a:t> et al. 2012)</a:t>
            </a:r>
          </a:p>
          <a:p>
            <a:pPr lvl="1"/>
            <a:r>
              <a:rPr lang="en-US" dirty="0" smtClean="0"/>
              <a:t>Extends </a:t>
            </a:r>
            <a:r>
              <a:rPr lang="en-US" dirty="0">
                <a:sym typeface="Wingdings"/>
              </a:rPr>
              <a:t>“Light Propagation Volumes</a:t>
            </a:r>
            <a:r>
              <a:rPr lang="en-US" dirty="0" smtClean="0">
                <a:sym typeface="Wingdings"/>
              </a:rPr>
              <a:t>”,</a:t>
            </a:r>
            <a:br>
              <a:rPr lang="en-US" dirty="0" smtClean="0">
                <a:sym typeface="Wingdings"/>
              </a:rPr>
            </a:br>
            <a:r>
              <a:rPr lang="en-US" dirty="0" smtClean="0">
                <a:sym typeface="Wingdings"/>
              </a:rPr>
              <a:t> (</a:t>
            </a:r>
            <a:r>
              <a:rPr lang="en-US" dirty="0" err="1" smtClean="0">
                <a:sym typeface="Wingdings"/>
              </a:rPr>
              <a:t>Kaplanyan</a:t>
            </a:r>
            <a:r>
              <a:rPr lang="en-US" dirty="0" smtClean="0">
                <a:sym typeface="Wingdings"/>
              </a:rPr>
              <a:t> </a:t>
            </a:r>
            <a:r>
              <a:rPr lang="en-US" dirty="0">
                <a:sym typeface="Wingdings"/>
              </a:rPr>
              <a:t>and </a:t>
            </a:r>
            <a:r>
              <a:rPr lang="en-US" dirty="0" err="1">
                <a:sym typeface="Wingdings"/>
              </a:rPr>
              <a:t>Dachsbacher</a:t>
            </a:r>
            <a:r>
              <a:rPr lang="en-US" dirty="0" smtClean="0">
                <a:sym typeface="Wingdings"/>
              </a:rPr>
              <a:t>, </a:t>
            </a:r>
            <a:br>
              <a:rPr lang="en-US" dirty="0" smtClean="0">
                <a:sym typeface="Wingdings"/>
              </a:rPr>
            </a:br>
            <a:r>
              <a:rPr lang="en-US" dirty="0" smtClean="0">
                <a:sym typeface="Wingdings"/>
              </a:rPr>
              <a:t>CryEngine3, 2010)</a:t>
            </a:r>
          </a:p>
          <a:p>
            <a:pPr lvl="2"/>
            <a:r>
              <a:rPr lang="en-US" dirty="0" smtClean="0">
                <a:sym typeface="Wingdings"/>
              </a:rPr>
              <a:t>Indirect illumination, </a:t>
            </a:r>
            <a:br>
              <a:rPr lang="en-US" dirty="0" smtClean="0">
                <a:sym typeface="Wingdings"/>
              </a:rPr>
            </a:br>
            <a:r>
              <a:rPr lang="en-US" dirty="0" smtClean="0">
                <a:sym typeface="Wingdings"/>
              </a:rPr>
              <a:t>one or multiple light bounces</a:t>
            </a:r>
            <a:endParaRPr lang="en-US" dirty="0">
              <a:sym typeface="Wingdings"/>
            </a:endParaRPr>
          </a:p>
          <a:p>
            <a:pPr lvl="1"/>
            <a:endParaRPr lang="en-US" dirty="0"/>
          </a:p>
        </p:txBody>
      </p:sp>
      <p:sp>
        <p:nvSpPr>
          <p:cNvPr id="3" name="Title 2"/>
          <p:cNvSpPr>
            <a:spLocks noGrp="1"/>
          </p:cNvSpPr>
          <p:nvPr>
            <p:ph type="title"/>
          </p:nvPr>
        </p:nvSpPr>
        <p:spPr/>
        <p:txBody>
          <a:bodyPr/>
          <a:lstStyle/>
          <a:p>
            <a:r>
              <a:rPr lang="en-US" dirty="0" smtClean="0"/>
              <a:t>Multiple Scattering</a:t>
            </a:r>
            <a:endParaRPr lang="en-US" dirty="0"/>
          </a:p>
        </p:txBody>
      </p:sp>
      <p:grpSp>
        <p:nvGrpSpPr>
          <p:cNvPr id="135" name="Group 134"/>
          <p:cNvGrpSpPr/>
          <p:nvPr/>
        </p:nvGrpSpPr>
        <p:grpSpPr>
          <a:xfrm>
            <a:off x="4724400" y="1447800"/>
            <a:ext cx="2438400" cy="2286000"/>
            <a:chOff x="4572000" y="1447800"/>
            <a:chExt cx="2438400" cy="2286000"/>
          </a:xfrm>
        </p:grpSpPr>
        <p:grpSp>
          <p:nvGrpSpPr>
            <p:cNvPr id="16" name="Group 15"/>
            <p:cNvGrpSpPr/>
            <p:nvPr/>
          </p:nvGrpSpPr>
          <p:grpSpPr>
            <a:xfrm>
              <a:off x="4572000" y="1447800"/>
              <a:ext cx="2438400" cy="228600"/>
              <a:chOff x="4800600" y="1447800"/>
              <a:chExt cx="1828800" cy="152400"/>
            </a:xfrm>
          </p:grpSpPr>
          <p:sp>
            <p:nvSpPr>
              <p:cNvPr id="4" name="Rectangle 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572000" y="1676400"/>
              <a:ext cx="2438400" cy="228600"/>
              <a:chOff x="4800600" y="1447800"/>
              <a:chExt cx="1828800" cy="152400"/>
            </a:xfrm>
          </p:grpSpPr>
          <p:sp>
            <p:nvSpPr>
              <p:cNvPr id="18" name="Rectangle 17"/>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572000" y="1905000"/>
              <a:ext cx="2438400" cy="228600"/>
              <a:chOff x="4800600" y="1447800"/>
              <a:chExt cx="1828800" cy="152400"/>
            </a:xfrm>
          </p:grpSpPr>
          <p:sp>
            <p:nvSpPr>
              <p:cNvPr id="31" name="Rectangle 30"/>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572000" y="2133600"/>
              <a:ext cx="2438400" cy="228600"/>
              <a:chOff x="4800600" y="1447800"/>
              <a:chExt cx="1828800" cy="152400"/>
            </a:xfrm>
          </p:grpSpPr>
          <p:sp>
            <p:nvSpPr>
              <p:cNvPr id="44" name="Rectangle 4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572000" y="2362200"/>
              <a:ext cx="2438400" cy="228600"/>
              <a:chOff x="4800600" y="1447800"/>
              <a:chExt cx="1828800" cy="152400"/>
            </a:xfrm>
          </p:grpSpPr>
          <p:sp>
            <p:nvSpPr>
              <p:cNvPr id="57" name="Rectangle 56"/>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572000" y="2590800"/>
              <a:ext cx="2438400" cy="228600"/>
              <a:chOff x="4800600" y="1447800"/>
              <a:chExt cx="1828800" cy="152400"/>
            </a:xfrm>
          </p:grpSpPr>
          <p:sp>
            <p:nvSpPr>
              <p:cNvPr id="70" name="Rectangle 69"/>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4572000" y="2819400"/>
              <a:ext cx="2438400" cy="228600"/>
              <a:chOff x="4800600" y="1447800"/>
              <a:chExt cx="1828800" cy="152400"/>
            </a:xfrm>
          </p:grpSpPr>
          <p:sp>
            <p:nvSpPr>
              <p:cNvPr id="83" name="Rectangle 82"/>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572000" y="3048000"/>
              <a:ext cx="2438400" cy="228600"/>
              <a:chOff x="4800600" y="1447800"/>
              <a:chExt cx="1828800" cy="152400"/>
            </a:xfrm>
          </p:grpSpPr>
          <p:sp>
            <p:nvSpPr>
              <p:cNvPr id="96" name="Rectangle 95"/>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4572000" y="3276600"/>
              <a:ext cx="2438400" cy="228600"/>
              <a:chOff x="4800600" y="1447800"/>
              <a:chExt cx="1828800" cy="152400"/>
            </a:xfrm>
          </p:grpSpPr>
          <p:sp>
            <p:nvSpPr>
              <p:cNvPr id="109" name="Rectangle 108"/>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4572000" y="3505200"/>
              <a:ext cx="2438400" cy="228600"/>
              <a:chOff x="4800600" y="1447800"/>
              <a:chExt cx="1828800" cy="152400"/>
            </a:xfrm>
          </p:grpSpPr>
          <p:sp>
            <p:nvSpPr>
              <p:cNvPr id="122" name="Rectangle 121"/>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34" name="Picture 133"/>
          <p:cNvPicPr>
            <a:picLocks noChangeAspect="1"/>
          </p:cNvPicPr>
          <p:nvPr/>
        </p:nvPicPr>
        <p:blipFill>
          <a:blip r:embed="rId3"/>
          <a:stretch>
            <a:fillRect/>
          </a:stretch>
        </p:blipFill>
        <p:spPr>
          <a:xfrm>
            <a:off x="5334000" y="1524000"/>
            <a:ext cx="241300" cy="381000"/>
          </a:xfrm>
          <a:prstGeom prst="rect">
            <a:avLst/>
          </a:prstGeom>
        </p:spPr>
      </p:pic>
      <p:sp>
        <p:nvSpPr>
          <p:cNvPr id="136" name="Can 135"/>
          <p:cNvSpPr/>
          <p:nvPr/>
        </p:nvSpPr>
        <p:spPr>
          <a:xfrm>
            <a:off x="6324600" y="2895600"/>
            <a:ext cx="381000"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Cube 136"/>
          <p:cNvSpPr/>
          <p:nvPr/>
        </p:nvSpPr>
        <p:spPr>
          <a:xfrm>
            <a:off x="4953000" y="2514600"/>
            <a:ext cx="381000" cy="381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6324600" y="21336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9" name="Content Placeholder 5" descr="extra-sibenikA_all.png"/>
          <p:cNvPicPr>
            <a:picLocks noChangeAspect="1"/>
          </p:cNvPicPr>
          <p:nvPr/>
        </p:nvPicPr>
        <p:blipFill>
          <a:blip r:embed="rId4">
            <a:extLst>
              <a:ext uri="{BEBA8EAE-BF5A-486C-A8C5-ECC9F3942E4B}">
                <a14:imgProps xmlns:a14="http://schemas.microsoft.com/office/drawing/2010/main">
                  <a14:imgLayer r:embed="rId5">
                    <a14:imgEffect>
                      <a14:brightnessContrast bright="69000"/>
                    </a14:imgEffect>
                  </a14:imgLayer>
                </a14:imgProps>
              </a:ext>
            </a:extLst>
          </a:blip>
          <a:stretch>
            <a:fillRect/>
          </a:stretch>
        </p:blipFill>
        <p:spPr bwMode="auto">
          <a:xfrm>
            <a:off x="0" y="1028702"/>
            <a:ext cx="7315200" cy="3086098"/>
          </a:xfrm>
          <a:prstGeom prst="rect">
            <a:avLst/>
          </a:prstGeom>
          <a:noFill/>
          <a:ln w="9525">
            <a:noFill/>
            <a:miter lim="800000"/>
            <a:headEnd/>
            <a:tailEnd/>
          </a:ln>
          <a:effectLst/>
        </p:spPr>
      </p:pic>
    </p:spTree>
    <p:extLst>
      <p:ext uri="{BB962C8B-B14F-4D97-AF65-F5344CB8AC3E}">
        <p14:creationId xmlns:p14="http://schemas.microsoft.com/office/powerpoint/2010/main" val="15963998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609600"/>
            <a:ext cx="6729600" cy="3124800"/>
          </a:xfrm>
        </p:spPr>
        <p:txBody>
          <a:bodyPr/>
          <a:lstStyle/>
          <a:p>
            <a:r>
              <a:rPr lang="en-US" sz="1800" dirty="0" smtClean="0">
                <a:sym typeface="Wingdings"/>
              </a:rPr>
              <a:t>Light </a:t>
            </a:r>
            <a:r>
              <a:rPr lang="en-US" sz="1800" dirty="0">
                <a:sym typeface="Wingdings"/>
              </a:rPr>
              <a:t>Propagation </a:t>
            </a:r>
            <a:r>
              <a:rPr lang="en-US" sz="1800" dirty="0" smtClean="0">
                <a:sym typeface="Wingdings"/>
              </a:rPr>
              <a:t>Volumes:</a:t>
            </a:r>
            <a:endParaRPr lang="en-US" sz="1800" dirty="0">
              <a:sym typeface="Wingdings"/>
            </a:endParaRPr>
          </a:p>
          <a:p>
            <a:pPr lvl="1">
              <a:lnSpc>
                <a:spcPts val="1440"/>
              </a:lnSpc>
            </a:pPr>
            <a:r>
              <a:rPr lang="en-US" sz="1200" dirty="0" smtClean="0">
                <a:sym typeface="Wingdings"/>
              </a:rPr>
              <a:t>Render scene from light</a:t>
            </a:r>
          </a:p>
          <a:p>
            <a:pPr lvl="1">
              <a:lnSpc>
                <a:spcPts val="1440"/>
              </a:lnSpc>
            </a:pPr>
            <a:r>
              <a:rPr lang="en-US" sz="1200" dirty="0" smtClean="0">
                <a:sym typeface="Wingdings"/>
              </a:rPr>
              <a:t>Inject 3D grid with radiance at </a:t>
            </a:r>
            <a:br>
              <a:rPr lang="en-US" sz="1200" dirty="0" smtClean="0">
                <a:sym typeface="Wingdings"/>
              </a:rPr>
            </a:br>
            <a:r>
              <a:rPr lang="en-US" sz="1200" dirty="0" smtClean="0">
                <a:sym typeface="Wingdings"/>
              </a:rPr>
              <a:t>cells containing lit surfaces</a:t>
            </a:r>
          </a:p>
          <a:p>
            <a:pPr lvl="2">
              <a:lnSpc>
                <a:spcPts val="1440"/>
              </a:lnSpc>
            </a:pPr>
            <a:r>
              <a:rPr lang="en-US" sz="1200" dirty="0" smtClean="0">
                <a:sym typeface="Wingdings"/>
              </a:rPr>
              <a:t>Each cell stores light as SH</a:t>
            </a:r>
          </a:p>
          <a:p>
            <a:pPr lvl="2">
              <a:lnSpc>
                <a:spcPts val="1440"/>
              </a:lnSpc>
            </a:pPr>
            <a:r>
              <a:rPr lang="en-US" sz="1200" dirty="0" err="1" smtClean="0">
                <a:sym typeface="Wingdings"/>
              </a:rPr>
              <a:t>Occluders</a:t>
            </a:r>
            <a:r>
              <a:rPr lang="en-US" sz="1200" dirty="0" smtClean="0">
                <a:sym typeface="Wingdings"/>
              </a:rPr>
              <a:t> represented by SH</a:t>
            </a:r>
          </a:p>
          <a:p>
            <a:pPr lvl="1">
              <a:lnSpc>
                <a:spcPts val="1440"/>
              </a:lnSpc>
            </a:pPr>
            <a:r>
              <a:rPr lang="en-US" sz="1200" dirty="0" smtClean="0">
                <a:sym typeface="Wingdings"/>
              </a:rPr>
              <a:t>Iteratively propagate the light from cell to cell</a:t>
            </a:r>
          </a:p>
          <a:p>
            <a:pPr marL="731837" lvl="2" indent="0">
              <a:buNone/>
            </a:pPr>
            <a:endParaRPr lang="en-US" dirty="0"/>
          </a:p>
        </p:txBody>
      </p:sp>
      <p:sp>
        <p:nvSpPr>
          <p:cNvPr id="3" name="Title 2"/>
          <p:cNvSpPr>
            <a:spLocks noGrp="1"/>
          </p:cNvSpPr>
          <p:nvPr>
            <p:ph type="title"/>
          </p:nvPr>
        </p:nvSpPr>
        <p:spPr/>
        <p:txBody>
          <a:bodyPr/>
          <a:lstStyle/>
          <a:p>
            <a:r>
              <a:rPr lang="en-US" dirty="0" smtClean="0"/>
              <a:t>Multiple Scattering with LPVs</a:t>
            </a:r>
            <a:endParaRPr lang="en-US" dirty="0"/>
          </a:p>
        </p:txBody>
      </p:sp>
      <p:grpSp>
        <p:nvGrpSpPr>
          <p:cNvPr id="135" name="Group 134"/>
          <p:cNvGrpSpPr/>
          <p:nvPr/>
        </p:nvGrpSpPr>
        <p:grpSpPr>
          <a:xfrm>
            <a:off x="4724400" y="1447800"/>
            <a:ext cx="2438400" cy="2286000"/>
            <a:chOff x="4572000" y="1447800"/>
            <a:chExt cx="2438400" cy="2286000"/>
          </a:xfrm>
        </p:grpSpPr>
        <p:grpSp>
          <p:nvGrpSpPr>
            <p:cNvPr id="16" name="Group 15"/>
            <p:cNvGrpSpPr/>
            <p:nvPr/>
          </p:nvGrpSpPr>
          <p:grpSpPr>
            <a:xfrm>
              <a:off x="4572000" y="1447800"/>
              <a:ext cx="2438400" cy="228600"/>
              <a:chOff x="4800600" y="1447800"/>
              <a:chExt cx="1828800" cy="152400"/>
            </a:xfrm>
          </p:grpSpPr>
          <p:sp>
            <p:nvSpPr>
              <p:cNvPr id="4" name="Rectangle 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572000" y="1676400"/>
              <a:ext cx="2438400" cy="228600"/>
              <a:chOff x="4800600" y="1447800"/>
              <a:chExt cx="1828800" cy="152400"/>
            </a:xfrm>
          </p:grpSpPr>
          <p:sp>
            <p:nvSpPr>
              <p:cNvPr id="18" name="Rectangle 17"/>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572000" y="1905000"/>
              <a:ext cx="2438400" cy="228600"/>
              <a:chOff x="4800600" y="1447800"/>
              <a:chExt cx="1828800" cy="152400"/>
            </a:xfrm>
          </p:grpSpPr>
          <p:sp>
            <p:nvSpPr>
              <p:cNvPr id="31" name="Rectangle 30"/>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572000" y="2133600"/>
              <a:ext cx="2438400" cy="228600"/>
              <a:chOff x="4800600" y="1447800"/>
              <a:chExt cx="1828800" cy="152400"/>
            </a:xfrm>
          </p:grpSpPr>
          <p:sp>
            <p:nvSpPr>
              <p:cNvPr id="44" name="Rectangle 4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572000" y="2362200"/>
              <a:ext cx="2438400" cy="228600"/>
              <a:chOff x="4800600" y="1447800"/>
              <a:chExt cx="1828800" cy="152400"/>
            </a:xfrm>
          </p:grpSpPr>
          <p:sp>
            <p:nvSpPr>
              <p:cNvPr id="57" name="Rectangle 56"/>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572000" y="2590800"/>
              <a:ext cx="2438400" cy="228600"/>
              <a:chOff x="4800600" y="1447800"/>
              <a:chExt cx="1828800" cy="152400"/>
            </a:xfrm>
          </p:grpSpPr>
          <p:sp>
            <p:nvSpPr>
              <p:cNvPr id="70" name="Rectangle 69"/>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4572000" y="2819400"/>
              <a:ext cx="2438400" cy="228600"/>
              <a:chOff x="4800600" y="1447800"/>
              <a:chExt cx="1828800" cy="152400"/>
            </a:xfrm>
          </p:grpSpPr>
          <p:sp>
            <p:nvSpPr>
              <p:cNvPr id="83" name="Rectangle 82"/>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572000" y="3048000"/>
              <a:ext cx="2438400" cy="228600"/>
              <a:chOff x="4800600" y="1447800"/>
              <a:chExt cx="1828800" cy="152400"/>
            </a:xfrm>
          </p:grpSpPr>
          <p:sp>
            <p:nvSpPr>
              <p:cNvPr id="96" name="Rectangle 95"/>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4572000" y="3276600"/>
              <a:ext cx="2438400" cy="228600"/>
              <a:chOff x="4800600" y="1447800"/>
              <a:chExt cx="1828800" cy="152400"/>
            </a:xfrm>
          </p:grpSpPr>
          <p:sp>
            <p:nvSpPr>
              <p:cNvPr id="109" name="Rectangle 108"/>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4572000" y="3505200"/>
              <a:ext cx="2438400" cy="228600"/>
              <a:chOff x="4800600" y="1447800"/>
              <a:chExt cx="1828800" cy="152400"/>
            </a:xfrm>
          </p:grpSpPr>
          <p:sp>
            <p:nvSpPr>
              <p:cNvPr id="122" name="Rectangle 121"/>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6" name="Can 135"/>
          <p:cNvSpPr/>
          <p:nvPr/>
        </p:nvSpPr>
        <p:spPr>
          <a:xfrm>
            <a:off x="6324600" y="2895600"/>
            <a:ext cx="381000"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Cube 136"/>
          <p:cNvSpPr/>
          <p:nvPr/>
        </p:nvSpPr>
        <p:spPr>
          <a:xfrm>
            <a:off x="4953000" y="2514600"/>
            <a:ext cx="381000" cy="381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6324600" y="21336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8" name="Group 147"/>
          <p:cNvGrpSpPr/>
          <p:nvPr/>
        </p:nvGrpSpPr>
        <p:grpSpPr>
          <a:xfrm>
            <a:off x="6337692" y="1981200"/>
            <a:ext cx="139308" cy="152400"/>
            <a:chOff x="6185292" y="1981200"/>
            <a:chExt cx="139308" cy="152400"/>
          </a:xfrm>
        </p:grpSpPr>
        <p:cxnSp>
          <p:nvCxnSpPr>
            <p:cNvPr id="141" name="Straight Arrow Connector 140"/>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H="1" flipV="1">
              <a:off x="6185292" y="2012753"/>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rot="19620000">
            <a:off x="6203458" y="2797108"/>
            <a:ext cx="127000" cy="152400"/>
            <a:chOff x="6197600" y="1981200"/>
            <a:chExt cx="127000" cy="152400"/>
          </a:xfrm>
        </p:grpSpPr>
        <p:cxnSp>
          <p:nvCxnSpPr>
            <p:cNvPr id="150" name="Straight Arrow Connector 149"/>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rot="19620000">
            <a:off x="6192207" y="2157319"/>
            <a:ext cx="127000" cy="152400"/>
            <a:chOff x="6197600" y="1981200"/>
            <a:chExt cx="127000" cy="152400"/>
          </a:xfrm>
        </p:grpSpPr>
        <p:cxnSp>
          <p:nvCxnSpPr>
            <p:cNvPr id="154" name="Straight Arrow Connector 153"/>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57" name="Group 156"/>
          <p:cNvGrpSpPr/>
          <p:nvPr/>
        </p:nvGrpSpPr>
        <p:grpSpPr>
          <a:xfrm rot="2280000">
            <a:off x="5173547" y="2348223"/>
            <a:ext cx="127000" cy="152400"/>
            <a:chOff x="6197600" y="1981200"/>
            <a:chExt cx="127000" cy="152400"/>
          </a:xfrm>
        </p:grpSpPr>
        <p:cxnSp>
          <p:nvCxnSpPr>
            <p:cNvPr id="158" name="Straight Arrow Connector 157"/>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61" name="Group 160"/>
          <p:cNvGrpSpPr/>
          <p:nvPr/>
        </p:nvGrpSpPr>
        <p:grpSpPr>
          <a:xfrm rot="900000">
            <a:off x="6395549" y="2733215"/>
            <a:ext cx="127000" cy="152400"/>
            <a:chOff x="6197600" y="1981200"/>
            <a:chExt cx="127000" cy="152400"/>
          </a:xfrm>
        </p:grpSpPr>
        <p:cxnSp>
          <p:nvCxnSpPr>
            <p:cNvPr id="162" name="Straight Arrow Connector 161"/>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65" name="Group 164"/>
          <p:cNvGrpSpPr/>
          <p:nvPr/>
        </p:nvGrpSpPr>
        <p:grpSpPr>
          <a:xfrm rot="6960000">
            <a:off x="5311131" y="2583370"/>
            <a:ext cx="127000" cy="152400"/>
            <a:chOff x="6197600" y="1981200"/>
            <a:chExt cx="127000" cy="152400"/>
          </a:xfrm>
        </p:grpSpPr>
        <p:cxnSp>
          <p:nvCxnSpPr>
            <p:cNvPr id="166" name="Straight Arrow Connector 165"/>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69" name="Group 168"/>
          <p:cNvGrpSpPr/>
          <p:nvPr/>
        </p:nvGrpSpPr>
        <p:grpSpPr>
          <a:xfrm rot="17400000">
            <a:off x="6167777" y="3070292"/>
            <a:ext cx="127000" cy="152400"/>
            <a:chOff x="6197600" y="1981200"/>
            <a:chExt cx="127000" cy="152400"/>
          </a:xfrm>
        </p:grpSpPr>
        <p:cxnSp>
          <p:nvCxnSpPr>
            <p:cNvPr id="170" name="Straight Arrow Connector 169"/>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sp>
        <p:nvSpPr>
          <p:cNvPr id="174" name="Moon 173"/>
          <p:cNvSpPr/>
          <p:nvPr/>
        </p:nvSpPr>
        <p:spPr>
          <a:xfrm rot="1980000">
            <a:off x="6054243" y="1739520"/>
            <a:ext cx="228600" cy="609600"/>
          </a:xfrm>
          <a:prstGeom prst="moon">
            <a:avLst/>
          </a:prstGeom>
          <a:gradFill flip="none" rotWithShape="1">
            <a:gsLst>
              <a:gs pos="0">
                <a:srgbClr val="F205F9">
                  <a:alpha val="50000"/>
                </a:srgbClr>
              </a:gs>
              <a:gs pos="100000">
                <a:srgbClr val="FEC8FF">
                  <a:alpha val="50000"/>
                </a:srgbClr>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Moon 174"/>
          <p:cNvSpPr/>
          <p:nvPr/>
        </p:nvSpPr>
        <p:spPr>
          <a:xfrm rot="1980000">
            <a:off x="6054830" y="2472407"/>
            <a:ext cx="228600" cy="755986"/>
          </a:xfrm>
          <a:prstGeom prst="moon">
            <a:avLst/>
          </a:prstGeom>
          <a:gradFill flip="none" rotWithShape="1">
            <a:gsLst>
              <a:gs pos="0">
                <a:srgbClr val="F205F9">
                  <a:alpha val="50000"/>
                </a:srgbClr>
              </a:gs>
              <a:gs pos="100000">
                <a:srgbClr val="FEC8FF">
                  <a:alpha val="50000"/>
                </a:srgbClr>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Moon 175"/>
          <p:cNvSpPr/>
          <p:nvPr/>
        </p:nvSpPr>
        <p:spPr>
          <a:xfrm rot="8940000">
            <a:off x="5398458" y="2118266"/>
            <a:ext cx="228600" cy="609600"/>
          </a:xfrm>
          <a:prstGeom prst="moon">
            <a:avLst/>
          </a:prstGeom>
          <a:gradFill flip="none" rotWithShape="1">
            <a:gsLst>
              <a:gs pos="0">
                <a:srgbClr val="F205F9">
                  <a:alpha val="50000"/>
                </a:srgbClr>
              </a:gs>
              <a:gs pos="100000">
                <a:srgbClr val="FEC8FF">
                  <a:alpha val="50000"/>
                </a:srgbClr>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3" name="Content Placeholder 5" descr="extra-sibenikA_all.png"/>
          <p:cNvPicPr>
            <a:picLocks noChangeAspect="1"/>
          </p:cNvPicPr>
          <p:nvPr/>
        </p:nvPicPr>
        <p:blipFill>
          <a:blip r:embed="rId3">
            <a:extLst>
              <a:ext uri="{BEBA8EAE-BF5A-486C-A8C5-ECC9F3942E4B}">
                <a14:imgProps xmlns:a14="http://schemas.microsoft.com/office/drawing/2010/main">
                  <a14:imgLayer r:embed="rId4">
                    <a14:imgEffect>
                      <a14:brightnessContrast bright="69000"/>
                    </a14:imgEffect>
                  </a14:imgLayer>
                </a14:imgProps>
              </a:ext>
            </a:extLst>
          </a:blip>
          <a:stretch>
            <a:fillRect/>
          </a:stretch>
        </p:blipFill>
        <p:spPr bwMode="auto">
          <a:xfrm>
            <a:off x="-2826" y="2667000"/>
            <a:ext cx="3431825" cy="1447800"/>
          </a:xfrm>
          <a:prstGeom prst="rect">
            <a:avLst/>
          </a:prstGeom>
          <a:noFill/>
          <a:ln w="9525">
            <a:noFill/>
            <a:miter lim="800000"/>
            <a:headEnd/>
            <a:tailEnd/>
          </a:ln>
          <a:effectLst/>
        </p:spPr>
      </p:pic>
    </p:spTree>
    <p:extLst>
      <p:ext uri="{BB962C8B-B14F-4D97-AF65-F5344CB8AC3E}">
        <p14:creationId xmlns:p14="http://schemas.microsoft.com/office/powerpoint/2010/main" val="19438819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
                                        <p:tgtEl>
                                          <p:spTgt spid="148"/>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
                                        <p:tgtEl>
                                          <p:spTgt spid="153"/>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100"/>
                                        <p:tgtEl>
                                          <p:spTgt spid="165"/>
                                        </p:tgtEl>
                                      </p:cBhvr>
                                    </p:animEffect>
                                  </p:childTnLst>
                                </p:cTn>
                              </p:par>
                              <p:par>
                                <p:cTn id="17" presetID="10" presetClass="entr" presetSubtype="0" fill="hold" nodeType="withEffect">
                                  <p:stCondLst>
                                    <p:cond delay="0"/>
                                  </p:stCondLst>
                                  <p:childTnLst>
                                    <p:set>
                                      <p:cBhvr>
                                        <p:cTn id="18" dur="1" fill="hold">
                                          <p:stCondLst>
                                            <p:cond delay="0"/>
                                          </p:stCondLst>
                                        </p:cTn>
                                        <p:tgtEl>
                                          <p:spTgt spid="169"/>
                                        </p:tgtEl>
                                        <p:attrNameLst>
                                          <p:attrName>style.visibility</p:attrName>
                                        </p:attrNameLst>
                                      </p:cBhvr>
                                      <p:to>
                                        <p:strVal val="visible"/>
                                      </p:to>
                                    </p:set>
                                    <p:animEffect transition="in" filter="fade">
                                      <p:cBhvr>
                                        <p:cTn id="19" dur="100"/>
                                        <p:tgtEl>
                                          <p:spTgt spid="169"/>
                                        </p:tgtEl>
                                      </p:cBhvr>
                                    </p:animEffect>
                                  </p:childTnLst>
                                </p:cTn>
                              </p:par>
                              <p:par>
                                <p:cTn id="20" presetID="10" presetClass="entr" presetSubtype="0" fill="hold" nodeType="with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100"/>
                                        <p:tgtEl>
                                          <p:spTgt spid="149"/>
                                        </p:tgtEl>
                                      </p:cBhvr>
                                    </p:animEffect>
                                  </p:childTnLst>
                                </p:cTn>
                              </p:par>
                              <p:par>
                                <p:cTn id="23" presetID="10" presetClass="entr" presetSubtype="0" fill="hold" nodeType="with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100"/>
                                        <p:tgtEl>
                                          <p:spTgt spid="16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4"/>
                                        </p:tgtEl>
                                        <p:attrNameLst>
                                          <p:attrName>style.visibility</p:attrName>
                                        </p:attrNameLst>
                                      </p:cBhvr>
                                      <p:to>
                                        <p:strVal val="visible"/>
                                      </p:to>
                                    </p:set>
                                    <p:animEffect transition="in" filter="fade">
                                      <p:cBhvr>
                                        <p:cTn id="30" dur="500"/>
                                        <p:tgtEl>
                                          <p:spTgt spid="1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fade">
                                      <p:cBhvr>
                                        <p:cTn id="33" dur="500"/>
                                        <p:tgtEl>
                                          <p:spTgt spid="17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5"/>
                                        </p:tgtEl>
                                        <p:attrNameLst>
                                          <p:attrName>style.visibility</p:attrName>
                                        </p:attrNameLst>
                                      </p:cBhvr>
                                      <p:to>
                                        <p:strVal val="visible"/>
                                      </p:to>
                                    </p:set>
                                    <p:animEffect transition="in" filter="fade">
                                      <p:cBhvr>
                                        <p:cTn id="3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00" y="609600"/>
            <a:ext cx="6729600" cy="3124800"/>
          </a:xfrm>
        </p:spPr>
        <p:txBody>
          <a:bodyPr/>
          <a:lstStyle/>
          <a:p>
            <a:r>
              <a:rPr lang="en-US" sz="1800" dirty="0" smtClean="0">
                <a:sym typeface="Wingdings"/>
              </a:rPr>
              <a:t>Light </a:t>
            </a:r>
            <a:r>
              <a:rPr lang="en-US" sz="1800" dirty="0">
                <a:sym typeface="Wingdings"/>
              </a:rPr>
              <a:t>Propagation </a:t>
            </a:r>
            <a:r>
              <a:rPr lang="en-US" sz="1800" dirty="0" smtClean="0">
                <a:sym typeface="Wingdings"/>
              </a:rPr>
              <a:t>Volumes:</a:t>
            </a:r>
            <a:endParaRPr lang="en-US" sz="1800" dirty="0">
              <a:sym typeface="Wingdings"/>
            </a:endParaRPr>
          </a:p>
          <a:p>
            <a:pPr lvl="1">
              <a:lnSpc>
                <a:spcPts val="1440"/>
              </a:lnSpc>
            </a:pPr>
            <a:r>
              <a:rPr lang="en-US" sz="1200" dirty="0" smtClean="0">
                <a:sym typeface="Wingdings"/>
              </a:rPr>
              <a:t>Render scene from light</a:t>
            </a:r>
          </a:p>
          <a:p>
            <a:pPr lvl="1">
              <a:lnSpc>
                <a:spcPts val="1440"/>
              </a:lnSpc>
            </a:pPr>
            <a:r>
              <a:rPr lang="en-US" sz="1200" dirty="0" smtClean="0">
                <a:sym typeface="Wingdings"/>
              </a:rPr>
              <a:t>Inject 3D grid with radiance at </a:t>
            </a:r>
            <a:br>
              <a:rPr lang="en-US" sz="1200" dirty="0" smtClean="0">
                <a:sym typeface="Wingdings"/>
              </a:rPr>
            </a:br>
            <a:r>
              <a:rPr lang="en-US" sz="1200" dirty="0" smtClean="0">
                <a:sym typeface="Wingdings"/>
              </a:rPr>
              <a:t>cells containing lit surfaces</a:t>
            </a:r>
          </a:p>
          <a:p>
            <a:pPr lvl="2">
              <a:lnSpc>
                <a:spcPts val="1440"/>
              </a:lnSpc>
            </a:pPr>
            <a:r>
              <a:rPr lang="en-US" sz="1200" dirty="0" smtClean="0">
                <a:sym typeface="Wingdings"/>
              </a:rPr>
              <a:t>Each cell stores light as SH</a:t>
            </a:r>
          </a:p>
          <a:p>
            <a:pPr lvl="2">
              <a:lnSpc>
                <a:spcPts val="1440"/>
              </a:lnSpc>
            </a:pPr>
            <a:r>
              <a:rPr lang="en-US" sz="1200" dirty="0" err="1" smtClean="0">
                <a:sym typeface="Wingdings"/>
              </a:rPr>
              <a:t>Occluders</a:t>
            </a:r>
            <a:r>
              <a:rPr lang="en-US" sz="1200" dirty="0" smtClean="0">
                <a:sym typeface="Wingdings"/>
              </a:rPr>
              <a:t> represented by SH</a:t>
            </a:r>
          </a:p>
          <a:p>
            <a:pPr lvl="1">
              <a:lnSpc>
                <a:spcPts val="1440"/>
              </a:lnSpc>
            </a:pPr>
            <a:r>
              <a:rPr lang="en-US" sz="1200" dirty="0">
                <a:sym typeface="Wingdings"/>
              </a:rPr>
              <a:t>Iteratively propagate the light from cell to cell</a:t>
            </a:r>
          </a:p>
          <a:p>
            <a:pPr>
              <a:lnSpc>
                <a:spcPts val="1440"/>
              </a:lnSpc>
            </a:pPr>
            <a:r>
              <a:rPr lang="en-US" sz="1500" dirty="0" smtClean="0">
                <a:sym typeface="Wingdings"/>
              </a:rPr>
              <a:t>Add multiple Scattering:</a:t>
            </a:r>
          </a:p>
          <a:p>
            <a:pPr lvl="1">
              <a:lnSpc>
                <a:spcPts val="1440"/>
              </a:lnSpc>
            </a:pPr>
            <a:r>
              <a:rPr lang="en-US" sz="1200" dirty="0" smtClean="0">
                <a:sym typeface="Wingdings"/>
              </a:rPr>
              <a:t>Inject radiance from single scattering and propagate.</a:t>
            </a:r>
          </a:p>
          <a:p>
            <a:pPr lvl="2">
              <a:lnSpc>
                <a:spcPts val="1440"/>
              </a:lnSpc>
            </a:pPr>
            <a:r>
              <a:rPr lang="en-US" sz="1200" dirty="0" smtClean="0">
                <a:sym typeface="Wingdings"/>
              </a:rPr>
              <a:t>Identified by shadow map</a:t>
            </a:r>
          </a:p>
          <a:p>
            <a:pPr lvl="1">
              <a:lnSpc>
                <a:spcPts val="1440"/>
              </a:lnSpc>
            </a:pPr>
            <a:r>
              <a:rPr lang="en-US" sz="1200" dirty="0" smtClean="0">
                <a:sym typeface="Wingdings"/>
              </a:rPr>
              <a:t>Ray-march grid to visualize multiple scattering</a:t>
            </a:r>
          </a:p>
          <a:p>
            <a:pPr lvl="1">
              <a:lnSpc>
                <a:spcPts val="1440"/>
              </a:lnSpc>
            </a:pPr>
            <a:r>
              <a:rPr lang="en-US" sz="1200" dirty="0" smtClean="0">
                <a:sym typeface="Wingdings"/>
              </a:rPr>
              <a:t>(Superimpose SV-based single scattering)</a:t>
            </a:r>
          </a:p>
          <a:p>
            <a:pPr marL="731837" lvl="2" indent="0">
              <a:buNone/>
            </a:pPr>
            <a:endParaRPr lang="en-US" dirty="0"/>
          </a:p>
        </p:txBody>
      </p:sp>
      <p:sp>
        <p:nvSpPr>
          <p:cNvPr id="3" name="Title 2"/>
          <p:cNvSpPr>
            <a:spLocks noGrp="1"/>
          </p:cNvSpPr>
          <p:nvPr>
            <p:ph type="title"/>
          </p:nvPr>
        </p:nvSpPr>
        <p:spPr/>
        <p:txBody>
          <a:bodyPr/>
          <a:lstStyle/>
          <a:p>
            <a:r>
              <a:rPr lang="en-US" dirty="0" smtClean="0"/>
              <a:t>Multiple Scattering with LPVs</a:t>
            </a:r>
            <a:endParaRPr lang="en-US" dirty="0"/>
          </a:p>
        </p:txBody>
      </p:sp>
      <p:grpSp>
        <p:nvGrpSpPr>
          <p:cNvPr id="135" name="Group 134"/>
          <p:cNvGrpSpPr/>
          <p:nvPr/>
        </p:nvGrpSpPr>
        <p:grpSpPr>
          <a:xfrm>
            <a:off x="4724400" y="1447800"/>
            <a:ext cx="2438400" cy="2286000"/>
            <a:chOff x="4572000" y="1447800"/>
            <a:chExt cx="2438400" cy="2286000"/>
          </a:xfrm>
        </p:grpSpPr>
        <p:grpSp>
          <p:nvGrpSpPr>
            <p:cNvPr id="16" name="Group 15"/>
            <p:cNvGrpSpPr/>
            <p:nvPr/>
          </p:nvGrpSpPr>
          <p:grpSpPr>
            <a:xfrm>
              <a:off x="4572000" y="1447800"/>
              <a:ext cx="2438400" cy="228600"/>
              <a:chOff x="4800600" y="1447800"/>
              <a:chExt cx="1828800" cy="152400"/>
            </a:xfrm>
          </p:grpSpPr>
          <p:sp>
            <p:nvSpPr>
              <p:cNvPr id="4" name="Rectangle 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572000" y="1676400"/>
              <a:ext cx="2438400" cy="228600"/>
              <a:chOff x="4800600" y="1447800"/>
              <a:chExt cx="1828800" cy="152400"/>
            </a:xfrm>
          </p:grpSpPr>
          <p:sp>
            <p:nvSpPr>
              <p:cNvPr id="18" name="Rectangle 17"/>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572000" y="1905000"/>
              <a:ext cx="2438400" cy="228600"/>
              <a:chOff x="4800600" y="1447800"/>
              <a:chExt cx="1828800" cy="152400"/>
            </a:xfrm>
          </p:grpSpPr>
          <p:sp>
            <p:nvSpPr>
              <p:cNvPr id="31" name="Rectangle 30"/>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572000" y="2133600"/>
              <a:ext cx="2438400" cy="228600"/>
              <a:chOff x="4800600" y="1447800"/>
              <a:chExt cx="1828800" cy="152400"/>
            </a:xfrm>
          </p:grpSpPr>
          <p:sp>
            <p:nvSpPr>
              <p:cNvPr id="44" name="Rectangle 43"/>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572000" y="2362200"/>
              <a:ext cx="2438400" cy="228600"/>
              <a:chOff x="4800600" y="1447800"/>
              <a:chExt cx="1828800" cy="152400"/>
            </a:xfrm>
          </p:grpSpPr>
          <p:sp>
            <p:nvSpPr>
              <p:cNvPr id="57" name="Rectangle 56"/>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572000" y="2590800"/>
              <a:ext cx="2438400" cy="228600"/>
              <a:chOff x="4800600" y="1447800"/>
              <a:chExt cx="1828800" cy="152400"/>
            </a:xfrm>
          </p:grpSpPr>
          <p:sp>
            <p:nvSpPr>
              <p:cNvPr id="70" name="Rectangle 69"/>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4572000" y="2819400"/>
              <a:ext cx="2438400" cy="228600"/>
              <a:chOff x="4800600" y="1447800"/>
              <a:chExt cx="1828800" cy="152400"/>
            </a:xfrm>
          </p:grpSpPr>
          <p:sp>
            <p:nvSpPr>
              <p:cNvPr id="83" name="Rectangle 82"/>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572000" y="3048000"/>
              <a:ext cx="2438400" cy="228600"/>
              <a:chOff x="4800600" y="1447800"/>
              <a:chExt cx="1828800" cy="152400"/>
            </a:xfrm>
          </p:grpSpPr>
          <p:sp>
            <p:nvSpPr>
              <p:cNvPr id="96" name="Rectangle 95"/>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4572000" y="3276600"/>
              <a:ext cx="2438400" cy="228600"/>
              <a:chOff x="4800600" y="1447800"/>
              <a:chExt cx="1828800" cy="152400"/>
            </a:xfrm>
          </p:grpSpPr>
          <p:sp>
            <p:nvSpPr>
              <p:cNvPr id="109" name="Rectangle 108"/>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4572000" y="3505200"/>
              <a:ext cx="2438400" cy="228600"/>
              <a:chOff x="4800600" y="1447800"/>
              <a:chExt cx="1828800" cy="152400"/>
            </a:xfrm>
          </p:grpSpPr>
          <p:sp>
            <p:nvSpPr>
              <p:cNvPr id="122" name="Rectangle 121"/>
              <p:cNvSpPr/>
              <p:nvPr/>
            </p:nvSpPr>
            <p:spPr>
              <a:xfrm>
                <a:off x="4800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4953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5105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257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5410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562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715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58674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0198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1722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3246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477000" y="1447800"/>
                <a:ext cx="152400" cy="152400"/>
              </a:xfrm>
              <a:prstGeom prst="rect">
                <a:avLst/>
              </a:prstGeom>
              <a:noFill/>
              <a:ln w="127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34" name="Picture 133"/>
          <p:cNvPicPr>
            <a:picLocks noChangeAspect="1"/>
          </p:cNvPicPr>
          <p:nvPr/>
        </p:nvPicPr>
        <p:blipFill>
          <a:blip r:embed="rId3"/>
          <a:stretch>
            <a:fillRect/>
          </a:stretch>
        </p:blipFill>
        <p:spPr>
          <a:xfrm>
            <a:off x="5334000" y="1524000"/>
            <a:ext cx="241300" cy="381000"/>
          </a:xfrm>
          <a:prstGeom prst="rect">
            <a:avLst/>
          </a:prstGeom>
        </p:spPr>
      </p:pic>
      <p:sp>
        <p:nvSpPr>
          <p:cNvPr id="136" name="Can 135"/>
          <p:cNvSpPr/>
          <p:nvPr/>
        </p:nvSpPr>
        <p:spPr>
          <a:xfrm>
            <a:off x="6324600" y="2895600"/>
            <a:ext cx="381000" cy="4572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Cube 136"/>
          <p:cNvSpPr/>
          <p:nvPr/>
        </p:nvSpPr>
        <p:spPr>
          <a:xfrm>
            <a:off x="4953000" y="2514600"/>
            <a:ext cx="381000" cy="381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6324600" y="21336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8" name="Group 147"/>
          <p:cNvGrpSpPr/>
          <p:nvPr/>
        </p:nvGrpSpPr>
        <p:grpSpPr>
          <a:xfrm>
            <a:off x="6337692" y="1981200"/>
            <a:ext cx="139308" cy="152400"/>
            <a:chOff x="6185292" y="1981200"/>
            <a:chExt cx="139308" cy="152400"/>
          </a:xfrm>
        </p:grpSpPr>
        <p:cxnSp>
          <p:nvCxnSpPr>
            <p:cNvPr id="141" name="Straight Arrow Connector 140"/>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H="1" flipV="1">
              <a:off x="6185292" y="2012753"/>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rot="19620000">
            <a:off x="6203458" y="2797108"/>
            <a:ext cx="127000" cy="152400"/>
            <a:chOff x="6197600" y="1981200"/>
            <a:chExt cx="127000" cy="152400"/>
          </a:xfrm>
        </p:grpSpPr>
        <p:cxnSp>
          <p:nvCxnSpPr>
            <p:cNvPr id="150" name="Straight Arrow Connector 149"/>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rot="19620000">
            <a:off x="6192207" y="2157319"/>
            <a:ext cx="127000" cy="152400"/>
            <a:chOff x="6197600" y="1981200"/>
            <a:chExt cx="127000" cy="152400"/>
          </a:xfrm>
        </p:grpSpPr>
        <p:cxnSp>
          <p:nvCxnSpPr>
            <p:cNvPr id="154" name="Straight Arrow Connector 153"/>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57" name="Group 156"/>
          <p:cNvGrpSpPr/>
          <p:nvPr/>
        </p:nvGrpSpPr>
        <p:grpSpPr>
          <a:xfrm rot="2280000">
            <a:off x="5173547" y="2348223"/>
            <a:ext cx="127000" cy="152400"/>
            <a:chOff x="6197600" y="1981200"/>
            <a:chExt cx="127000" cy="152400"/>
          </a:xfrm>
        </p:grpSpPr>
        <p:cxnSp>
          <p:nvCxnSpPr>
            <p:cNvPr id="158" name="Straight Arrow Connector 157"/>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61" name="Group 160"/>
          <p:cNvGrpSpPr/>
          <p:nvPr/>
        </p:nvGrpSpPr>
        <p:grpSpPr>
          <a:xfrm rot="900000">
            <a:off x="6395549" y="2733215"/>
            <a:ext cx="127000" cy="152400"/>
            <a:chOff x="6197600" y="1981200"/>
            <a:chExt cx="127000" cy="152400"/>
          </a:xfrm>
        </p:grpSpPr>
        <p:cxnSp>
          <p:nvCxnSpPr>
            <p:cNvPr id="162" name="Straight Arrow Connector 161"/>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65" name="Group 164"/>
          <p:cNvGrpSpPr/>
          <p:nvPr/>
        </p:nvGrpSpPr>
        <p:grpSpPr>
          <a:xfrm rot="6960000">
            <a:off x="5311131" y="2583370"/>
            <a:ext cx="127000" cy="152400"/>
            <a:chOff x="6197600" y="1981200"/>
            <a:chExt cx="127000" cy="152400"/>
          </a:xfrm>
        </p:grpSpPr>
        <p:cxnSp>
          <p:nvCxnSpPr>
            <p:cNvPr id="166" name="Straight Arrow Connector 165"/>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169" name="Group 168"/>
          <p:cNvGrpSpPr/>
          <p:nvPr/>
        </p:nvGrpSpPr>
        <p:grpSpPr>
          <a:xfrm rot="17400000">
            <a:off x="6167777" y="3070292"/>
            <a:ext cx="127000" cy="152400"/>
            <a:chOff x="6197600" y="1981200"/>
            <a:chExt cx="127000" cy="152400"/>
          </a:xfrm>
        </p:grpSpPr>
        <p:cxnSp>
          <p:nvCxnSpPr>
            <p:cNvPr id="170" name="Straight Arrow Connector 169"/>
            <p:cNvCxnSpPr/>
            <p:nvPr/>
          </p:nvCxnSpPr>
          <p:spPr>
            <a:xfrm flipH="1" flipV="1">
              <a:off x="6248400" y="1981200"/>
              <a:ext cx="508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flipV="1">
              <a:off x="6197600" y="2019300"/>
              <a:ext cx="101600" cy="1143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flipV="1">
              <a:off x="6299200" y="1981200"/>
              <a:ext cx="25400" cy="152400"/>
            </a:xfrm>
            <a:prstGeom prst="straightConnector1">
              <a:avLst/>
            </a:prstGeom>
            <a:ln w="12700">
              <a:solidFill>
                <a:srgbClr val="F205F9"/>
              </a:solidFill>
              <a:tailEnd type="triangle" w="sm" len="sm"/>
            </a:ln>
          </p:spPr>
          <p:style>
            <a:lnRef idx="2">
              <a:schemeClr val="accent1"/>
            </a:lnRef>
            <a:fillRef idx="0">
              <a:schemeClr val="accent1"/>
            </a:fillRef>
            <a:effectRef idx="1">
              <a:schemeClr val="accent1"/>
            </a:effectRef>
            <a:fontRef idx="minor">
              <a:schemeClr val="tx1"/>
            </a:fontRef>
          </p:style>
        </p:cxnSp>
      </p:grpSp>
      <p:sp>
        <p:nvSpPr>
          <p:cNvPr id="174" name="Moon 173"/>
          <p:cNvSpPr/>
          <p:nvPr/>
        </p:nvSpPr>
        <p:spPr>
          <a:xfrm rot="1980000">
            <a:off x="6054243" y="1739520"/>
            <a:ext cx="228600" cy="609600"/>
          </a:xfrm>
          <a:prstGeom prst="moon">
            <a:avLst/>
          </a:prstGeom>
          <a:gradFill flip="none" rotWithShape="1">
            <a:gsLst>
              <a:gs pos="0">
                <a:srgbClr val="F205F9">
                  <a:alpha val="50000"/>
                </a:srgbClr>
              </a:gs>
              <a:gs pos="100000">
                <a:srgbClr val="FEC8FF">
                  <a:alpha val="50000"/>
                </a:srgbClr>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Moon 174"/>
          <p:cNvSpPr/>
          <p:nvPr/>
        </p:nvSpPr>
        <p:spPr>
          <a:xfrm rot="1980000">
            <a:off x="6054830" y="2472407"/>
            <a:ext cx="228600" cy="755986"/>
          </a:xfrm>
          <a:prstGeom prst="moon">
            <a:avLst/>
          </a:prstGeom>
          <a:gradFill flip="none" rotWithShape="1">
            <a:gsLst>
              <a:gs pos="0">
                <a:srgbClr val="F205F9">
                  <a:alpha val="50000"/>
                </a:srgbClr>
              </a:gs>
              <a:gs pos="100000">
                <a:srgbClr val="FEC8FF">
                  <a:alpha val="50000"/>
                </a:srgbClr>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Moon 175"/>
          <p:cNvSpPr/>
          <p:nvPr/>
        </p:nvSpPr>
        <p:spPr>
          <a:xfrm rot="8940000">
            <a:off x="5398458" y="2118266"/>
            <a:ext cx="228600" cy="609600"/>
          </a:xfrm>
          <a:prstGeom prst="moon">
            <a:avLst/>
          </a:prstGeom>
          <a:gradFill flip="none" rotWithShape="1">
            <a:gsLst>
              <a:gs pos="0">
                <a:srgbClr val="F205F9">
                  <a:alpha val="50000"/>
                </a:srgbClr>
              </a:gs>
              <a:gs pos="100000">
                <a:srgbClr val="FEC8FF">
                  <a:alpha val="50000"/>
                </a:srgbClr>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4" name="Group 183"/>
          <p:cNvGrpSpPr/>
          <p:nvPr/>
        </p:nvGrpSpPr>
        <p:grpSpPr>
          <a:xfrm>
            <a:off x="5715000" y="1981200"/>
            <a:ext cx="25400" cy="152400"/>
            <a:chOff x="4082821" y="2277665"/>
            <a:chExt cx="25400" cy="152400"/>
          </a:xfrm>
        </p:grpSpPr>
        <p:cxnSp>
          <p:nvCxnSpPr>
            <p:cNvPr id="185" name="Straight Arrow Connector 184"/>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190" name="Group 189"/>
          <p:cNvGrpSpPr/>
          <p:nvPr/>
        </p:nvGrpSpPr>
        <p:grpSpPr>
          <a:xfrm>
            <a:off x="5829300" y="2354543"/>
            <a:ext cx="25400" cy="152400"/>
            <a:chOff x="4082821" y="2277665"/>
            <a:chExt cx="25400" cy="152400"/>
          </a:xfrm>
        </p:grpSpPr>
        <p:cxnSp>
          <p:nvCxnSpPr>
            <p:cNvPr id="191" name="Straight Arrow Connector 190"/>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193" name="Group 192"/>
          <p:cNvGrpSpPr/>
          <p:nvPr/>
        </p:nvGrpSpPr>
        <p:grpSpPr>
          <a:xfrm>
            <a:off x="5981471" y="1972865"/>
            <a:ext cx="25400" cy="152400"/>
            <a:chOff x="4082821" y="2277665"/>
            <a:chExt cx="25400" cy="152400"/>
          </a:xfrm>
        </p:grpSpPr>
        <p:cxnSp>
          <p:nvCxnSpPr>
            <p:cNvPr id="194" name="Straight Arrow Connector 193"/>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196" name="Group 195"/>
          <p:cNvGrpSpPr/>
          <p:nvPr/>
        </p:nvGrpSpPr>
        <p:grpSpPr>
          <a:xfrm>
            <a:off x="5669997" y="2721746"/>
            <a:ext cx="25400" cy="152400"/>
            <a:chOff x="4082821" y="2277665"/>
            <a:chExt cx="25400" cy="152400"/>
          </a:xfrm>
        </p:grpSpPr>
        <p:cxnSp>
          <p:nvCxnSpPr>
            <p:cNvPr id="197" name="Straight Arrow Connector 196"/>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199" name="Group 198"/>
          <p:cNvGrpSpPr/>
          <p:nvPr/>
        </p:nvGrpSpPr>
        <p:grpSpPr>
          <a:xfrm>
            <a:off x="5473471" y="2087165"/>
            <a:ext cx="25400" cy="152400"/>
            <a:chOff x="4082821" y="2277665"/>
            <a:chExt cx="25400" cy="152400"/>
          </a:xfrm>
        </p:grpSpPr>
        <p:cxnSp>
          <p:nvCxnSpPr>
            <p:cNvPr id="200" name="Straight Arrow Connector 199"/>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202" name="Group 201"/>
          <p:cNvGrpSpPr/>
          <p:nvPr/>
        </p:nvGrpSpPr>
        <p:grpSpPr>
          <a:xfrm>
            <a:off x="5692546" y="1731565"/>
            <a:ext cx="25400" cy="152400"/>
            <a:chOff x="4082821" y="2277665"/>
            <a:chExt cx="25400" cy="152400"/>
          </a:xfrm>
        </p:grpSpPr>
        <p:cxnSp>
          <p:nvCxnSpPr>
            <p:cNvPr id="203" name="Straight Arrow Connector 202"/>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205" name="Group 204"/>
          <p:cNvGrpSpPr/>
          <p:nvPr/>
        </p:nvGrpSpPr>
        <p:grpSpPr>
          <a:xfrm>
            <a:off x="6718071" y="2020490"/>
            <a:ext cx="25400" cy="152400"/>
            <a:chOff x="4082821" y="2277665"/>
            <a:chExt cx="25400" cy="152400"/>
          </a:xfrm>
        </p:grpSpPr>
        <p:cxnSp>
          <p:nvCxnSpPr>
            <p:cNvPr id="206" name="Straight Arrow Connector 205"/>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a:off x="5399125" y="3059066"/>
            <a:ext cx="25400" cy="152400"/>
            <a:chOff x="4082821" y="2277665"/>
            <a:chExt cx="25400" cy="152400"/>
          </a:xfrm>
        </p:grpSpPr>
        <p:cxnSp>
          <p:nvCxnSpPr>
            <p:cNvPr id="209" name="Straight Arrow Connector 208"/>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10" name="Straight Arrow Connector 209"/>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211" name="Group 210"/>
          <p:cNvGrpSpPr/>
          <p:nvPr/>
        </p:nvGrpSpPr>
        <p:grpSpPr>
          <a:xfrm>
            <a:off x="6172200" y="2625725"/>
            <a:ext cx="25400" cy="152400"/>
            <a:chOff x="4082821" y="2277665"/>
            <a:chExt cx="25400" cy="152400"/>
          </a:xfrm>
        </p:grpSpPr>
        <p:cxnSp>
          <p:nvCxnSpPr>
            <p:cNvPr id="212" name="Straight Arrow Connector 211"/>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5675263" y="3504567"/>
            <a:ext cx="25400" cy="152400"/>
            <a:chOff x="4082821" y="2277665"/>
            <a:chExt cx="25400" cy="152400"/>
          </a:xfrm>
        </p:grpSpPr>
        <p:cxnSp>
          <p:nvCxnSpPr>
            <p:cNvPr id="215" name="Straight Arrow Connector 214"/>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16" name="Straight Arrow Connector 215"/>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grpSp>
        <p:nvGrpSpPr>
          <p:cNvPr id="217" name="Group 216"/>
          <p:cNvGrpSpPr/>
          <p:nvPr/>
        </p:nvGrpSpPr>
        <p:grpSpPr>
          <a:xfrm>
            <a:off x="6013915" y="3217979"/>
            <a:ext cx="25400" cy="152400"/>
            <a:chOff x="4082821" y="2277665"/>
            <a:chExt cx="25400" cy="152400"/>
          </a:xfrm>
        </p:grpSpPr>
        <p:cxnSp>
          <p:nvCxnSpPr>
            <p:cNvPr id="218" name="Straight Arrow Connector 217"/>
            <p:cNvCxnSpPr/>
            <p:nvPr/>
          </p:nvCxnSpPr>
          <p:spPr>
            <a:xfrm rot="2280000"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p:nvPr/>
          </p:nvCxnSpPr>
          <p:spPr>
            <a:xfrm rot="19320000" flipH="1" flipV="1">
              <a:off x="4082821" y="2277665"/>
              <a:ext cx="25400" cy="152400"/>
            </a:xfrm>
            <a:prstGeom prst="straightConnector1">
              <a:avLst/>
            </a:prstGeom>
            <a:ln w="12700">
              <a:solidFill>
                <a:srgbClr val="F205F9"/>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sp>
        <p:nvSpPr>
          <p:cNvPr id="220" name="Freeform 219"/>
          <p:cNvSpPr/>
          <p:nvPr/>
        </p:nvSpPr>
        <p:spPr>
          <a:xfrm>
            <a:off x="5060950" y="1651000"/>
            <a:ext cx="2095500" cy="2082800"/>
          </a:xfrm>
          <a:custGeom>
            <a:avLst/>
            <a:gdLst>
              <a:gd name="connsiteX0" fmla="*/ 387350 w 2095500"/>
              <a:gd name="connsiteY0" fmla="*/ 0 h 2082800"/>
              <a:gd name="connsiteX1" fmla="*/ 0 w 2095500"/>
              <a:gd name="connsiteY1" fmla="*/ 2076450 h 2082800"/>
              <a:gd name="connsiteX2" fmla="*/ 2095500 w 2095500"/>
              <a:gd name="connsiteY2" fmla="*/ 2082800 h 2082800"/>
              <a:gd name="connsiteX3" fmla="*/ 2095500 w 2095500"/>
              <a:gd name="connsiteY3" fmla="*/ 349250 h 2082800"/>
              <a:gd name="connsiteX4" fmla="*/ 387350 w 2095500"/>
              <a:gd name="connsiteY4" fmla="*/ 0 h 20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2082800">
                <a:moveTo>
                  <a:pt x="387350" y="0"/>
                </a:moveTo>
                <a:lnTo>
                  <a:pt x="0" y="2076450"/>
                </a:lnTo>
                <a:lnTo>
                  <a:pt x="2095500" y="2082800"/>
                </a:lnTo>
                <a:lnTo>
                  <a:pt x="2095500" y="349250"/>
                </a:lnTo>
                <a:lnTo>
                  <a:pt x="387350" y="0"/>
                </a:lnTo>
                <a:close/>
              </a:path>
            </a:pathLst>
          </a:custGeom>
          <a:gradFill>
            <a:gsLst>
              <a:gs pos="0">
                <a:schemeClr val="accent4">
                  <a:lumMod val="50000"/>
                  <a:alpha val="0"/>
                </a:schemeClr>
              </a:gs>
              <a:gs pos="100000">
                <a:srgbClr val="FFFF00">
                  <a:alpha val="54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082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
                                        <p:tgtEl>
                                          <p:spTgt spid="184"/>
                                        </p:tgtEl>
                                      </p:cBhvr>
                                    </p:animEffect>
                                  </p:childTnLst>
                                </p:cTn>
                              </p:par>
                              <p:par>
                                <p:cTn id="8" presetID="10" presetClass="entr" presetSubtype="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fade">
                                      <p:cBhvr>
                                        <p:cTn id="10" dur="100"/>
                                        <p:tgtEl>
                                          <p:spTgt spid="190"/>
                                        </p:tgtEl>
                                      </p:cBhvr>
                                    </p:animEffect>
                                  </p:childTnLst>
                                </p:cTn>
                              </p:par>
                              <p:par>
                                <p:cTn id="11" presetID="10"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100"/>
                                        <p:tgtEl>
                                          <p:spTgt spid="193"/>
                                        </p:tgtEl>
                                      </p:cBhvr>
                                    </p:animEffect>
                                  </p:childTnLst>
                                </p:cTn>
                              </p:par>
                              <p:par>
                                <p:cTn id="14" presetID="10" presetClass="entr" presetSubtype="0" fill="hold" nodeType="withEffect">
                                  <p:stCondLst>
                                    <p:cond delay="0"/>
                                  </p:stCondLst>
                                  <p:childTnLst>
                                    <p:set>
                                      <p:cBhvr>
                                        <p:cTn id="15" dur="1" fill="hold">
                                          <p:stCondLst>
                                            <p:cond delay="0"/>
                                          </p:stCondLst>
                                        </p:cTn>
                                        <p:tgtEl>
                                          <p:spTgt spid="196"/>
                                        </p:tgtEl>
                                        <p:attrNameLst>
                                          <p:attrName>style.visibility</p:attrName>
                                        </p:attrNameLst>
                                      </p:cBhvr>
                                      <p:to>
                                        <p:strVal val="visible"/>
                                      </p:to>
                                    </p:set>
                                    <p:animEffect transition="in" filter="fade">
                                      <p:cBhvr>
                                        <p:cTn id="16" dur="100"/>
                                        <p:tgtEl>
                                          <p:spTgt spid="196"/>
                                        </p:tgtEl>
                                      </p:cBhvr>
                                    </p:animEffect>
                                  </p:childTnLst>
                                </p:cTn>
                              </p:par>
                              <p:par>
                                <p:cTn id="17" presetID="10" presetClass="entr" presetSubtype="0" fill="hold" nodeType="withEffect">
                                  <p:stCondLst>
                                    <p:cond delay="0"/>
                                  </p:stCondLst>
                                  <p:childTnLst>
                                    <p:set>
                                      <p:cBhvr>
                                        <p:cTn id="18" dur="1" fill="hold">
                                          <p:stCondLst>
                                            <p:cond delay="0"/>
                                          </p:stCondLst>
                                        </p:cTn>
                                        <p:tgtEl>
                                          <p:spTgt spid="199"/>
                                        </p:tgtEl>
                                        <p:attrNameLst>
                                          <p:attrName>style.visibility</p:attrName>
                                        </p:attrNameLst>
                                      </p:cBhvr>
                                      <p:to>
                                        <p:strVal val="visible"/>
                                      </p:to>
                                    </p:set>
                                    <p:animEffect transition="in" filter="fade">
                                      <p:cBhvr>
                                        <p:cTn id="19" dur="100"/>
                                        <p:tgtEl>
                                          <p:spTgt spid="199"/>
                                        </p:tgtEl>
                                      </p:cBhvr>
                                    </p:animEffect>
                                  </p:childTnLst>
                                </p:cTn>
                              </p:par>
                              <p:par>
                                <p:cTn id="20" presetID="10" presetClass="entr" presetSubtype="0" fill="hold" nodeType="withEffect">
                                  <p:stCondLst>
                                    <p:cond delay="0"/>
                                  </p:stCondLst>
                                  <p:childTnLst>
                                    <p:set>
                                      <p:cBhvr>
                                        <p:cTn id="21" dur="1" fill="hold">
                                          <p:stCondLst>
                                            <p:cond delay="0"/>
                                          </p:stCondLst>
                                        </p:cTn>
                                        <p:tgtEl>
                                          <p:spTgt spid="202"/>
                                        </p:tgtEl>
                                        <p:attrNameLst>
                                          <p:attrName>style.visibility</p:attrName>
                                        </p:attrNameLst>
                                      </p:cBhvr>
                                      <p:to>
                                        <p:strVal val="visible"/>
                                      </p:to>
                                    </p:set>
                                    <p:animEffect transition="in" filter="fade">
                                      <p:cBhvr>
                                        <p:cTn id="22" dur="100"/>
                                        <p:tgtEl>
                                          <p:spTgt spid="202"/>
                                        </p:tgtEl>
                                      </p:cBhvr>
                                    </p:animEffect>
                                  </p:childTnLst>
                                </p:cTn>
                              </p:par>
                              <p:par>
                                <p:cTn id="23" presetID="10" presetClass="entr" presetSubtype="0" fill="hold" nodeType="with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100"/>
                                        <p:tgtEl>
                                          <p:spTgt spid="205"/>
                                        </p:tgtEl>
                                      </p:cBhvr>
                                    </p:animEffect>
                                  </p:childTnLst>
                                </p:cTn>
                              </p:par>
                              <p:par>
                                <p:cTn id="26" presetID="10" presetClass="entr" presetSubtype="0" fill="hold" nodeType="with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fade">
                                      <p:cBhvr>
                                        <p:cTn id="28" dur="100"/>
                                        <p:tgtEl>
                                          <p:spTgt spid="208"/>
                                        </p:tgtEl>
                                      </p:cBhvr>
                                    </p:animEffect>
                                  </p:childTnLst>
                                </p:cTn>
                              </p:par>
                              <p:par>
                                <p:cTn id="29" presetID="10" presetClass="entr" presetSubtype="0" fill="hold" nodeType="withEffect">
                                  <p:stCondLst>
                                    <p:cond delay="0"/>
                                  </p:stCondLst>
                                  <p:childTnLst>
                                    <p:set>
                                      <p:cBhvr>
                                        <p:cTn id="30" dur="1" fill="hold">
                                          <p:stCondLst>
                                            <p:cond delay="0"/>
                                          </p:stCondLst>
                                        </p:cTn>
                                        <p:tgtEl>
                                          <p:spTgt spid="211"/>
                                        </p:tgtEl>
                                        <p:attrNameLst>
                                          <p:attrName>style.visibility</p:attrName>
                                        </p:attrNameLst>
                                      </p:cBhvr>
                                      <p:to>
                                        <p:strVal val="visible"/>
                                      </p:to>
                                    </p:set>
                                    <p:animEffect transition="in" filter="fade">
                                      <p:cBhvr>
                                        <p:cTn id="31" dur="100"/>
                                        <p:tgtEl>
                                          <p:spTgt spid="211"/>
                                        </p:tgtEl>
                                      </p:cBhvr>
                                    </p:animEffect>
                                  </p:childTnLst>
                                </p:cTn>
                              </p:par>
                              <p:par>
                                <p:cTn id="32" presetID="10" presetClass="entr" presetSubtype="0"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fade">
                                      <p:cBhvr>
                                        <p:cTn id="34" dur="100"/>
                                        <p:tgtEl>
                                          <p:spTgt spid="214"/>
                                        </p:tgtEl>
                                      </p:cBhvr>
                                    </p:animEffect>
                                  </p:childTnLst>
                                </p:cTn>
                              </p:par>
                              <p:par>
                                <p:cTn id="35" presetID="10" presetClass="entr" presetSubtype="0" fill="hold" nodeType="with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fade">
                                      <p:cBhvr>
                                        <p:cTn id="37" dur="100"/>
                                        <p:tgtEl>
                                          <p:spTgt spid="2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5739" y="529743"/>
            <a:ext cx="3913702" cy="373720"/>
          </a:xfrm>
          <a:prstGeom prst="rect">
            <a:avLst/>
          </a:prstGeom>
          <a:noFill/>
        </p:spPr>
        <p:txBody>
          <a:bodyPr wrap="square" lIns="65306" tIns="32653" rIns="65306" bIns="32653" rtlCol="0">
            <a:spAutoFit/>
          </a:bodyPr>
          <a:lstStyle/>
          <a:p>
            <a:pPr algn="r"/>
            <a:r>
              <a:rPr lang="en-US" sz="2000" b="1" dirty="0"/>
              <a:t>LPV Only</a:t>
            </a:r>
          </a:p>
        </p:txBody>
      </p:sp>
      <p:pic>
        <p:nvPicPr>
          <p:cNvPr id="8" name="Content Placeholder 5" descr="extra-sibenikA_all.png"/>
          <p:cNvPicPr>
            <a:picLocks noChangeAspect="1"/>
          </p:cNvPicPr>
          <p:nvPr/>
        </p:nvPicPr>
        <p:blipFill>
          <a:blip r:embed="rId3">
            <a:extLst>
              <a:ext uri="{BEBA8EAE-BF5A-486C-A8C5-ECC9F3942E4B}">
                <a14:imgProps xmlns:a14="http://schemas.microsoft.com/office/drawing/2010/main">
                  <a14:imgLayer r:embed="rId4">
                    <a14:imgEffect>
                      <a14:brightnessContrast bright="69000"/>
                    </a14:imgEffect>
                  </a14:imgLayer>
                </a14:imgProps>
              </a:ext>
            </a:extLst>
          </a:blip>
          <a:stretch>
            <a:fillRect/>
          </a:stretch>
        </p:blipFill>
        <p:spPr bwMode="auto">
          <a:xfrm>
            <a:off x="428557" y="960489"/>
            <a:ext cx="6436925" cy="2715577"/>
          </a:xfrm>
          <a:prstGeom prst="rect">
            <a:avLst/>
          </a:prstGeom>
          <a:noFill/>
          <a:ln w="9525">
            <a:noFill/>
            <a:miter lim="800000"/>
            <a:headEnd/>
            <a:tailEnd/>
          </a:ln>
          <a:effectLst/>
        </p:spPr>
      </p:pic>
      <p:sp>
        <p:nvSpPr>
          <p:cNvPr id="10" name="Title 9"/>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358396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xtra-sibenikA_all.png"/>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425031" y="960611"/>
            <a:ext cx="6436925" cy="2715578"/>
          </a:xfrm>
        </p:spPr>
      </p:pic>
      <p:sp>
        <p:nvSpPr>
          <p:cNvPr id="7" name="TextBox 6"/>
          <p:cNvSpPr txBox="1"/>
          <p:nvPr/>
        </p:nvSpPr>
        <p:spPr>
          <a:xfrm>
            <a:off x="3035739" y="529743"/>
            <a:ext cx="3913702" cy="373720"/>
          </a:xfrm>
          <a:prstGeom prst="rect">
            <a:avLst/>
          </a:prstGeom>
          <a:noFill/>
        </p:spPr>
        <p:txBody>
          <a:bodyPr wrap="square" lIns="65306" tIns="32653" rIns="65306" bIns="32653" rtlCol="0">
            <a:spAutoFit/>
          </a:bodyPr>
          <a:lstStyle/>
          <a:p>
            <a:pPr algn="r"/>
            <a:r>
              <a:rPr lang="en-US" sz="2000" b="1" dirty="0"/>
              <a:t>Single Scattering Only</a:t>
            </a:r>
          </a:p>
        </p:txBody>
      </p:sp>
      <p:sp>
        <p:nvSpPr>
          <p:cNvPr id="14" name="Title 13"/>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38834264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xtra-sibenikA_all.png"/>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50000"/>
                    </a14:imgEffect>
                  </a14:imgLayer>
                </a14:imgProps>
              </a:ext>
            </a:extLst>
          </a:blip>
          <a:stretch>
            <a:fillRect/>
          </a:stretch>
        </p:blipFill>
        <p:spPr>
          <a:xfrm>
            <a:off x="432085" y="960366"/>
            <a:ext cx="6436923" cy="2715577"/>
          </a:xfrm>
        </p:spPr>
      </p:pic>
      <p:sp>
        <p:nvSpPr>
          <p:cNvPr id="7" name="TextBox 6"/>
          <p:cNvSpPr txBox="1"/>
          <p:nvPr/>
        </p:nvSpPr>
        <p:spPr>
          <a:xfrm>
            <a:off x="439139" y="3361765"/>
            <a:ext cx="3364827" cy="312165"/>
          </a:xfrm>
          <a:prstGeom prst="rect">
            <a:avLst/>
          </a:prstGeom>
          <a:noFill/>
        </p:spPr>
        <p:txBody>
          <a:bodyPr wrap="square" lIns="65306" tIns="32653" rIns="65306" bIns="32653" rtlCol="0">
            <a:spAutoFit/>
          </a:bodyPr>
          <a:lstStyle/>
          <a:p>
            <a:pPr algn="ctr"/>
            <a:r>
              <a:rPr lang="en-US" sz="1600" b="1" dirty="0">
                <a:solidFill>
                  <a:schemeClr val="accent1">
                    <a:lumMod val="20000"/>
                    <a:lumOff val="80000"/>
                  </a:schemeClr>
                </a:solidFill>
              </a:rPr>
              <a:t>LPV and Single Scattering</a:t>
            </a:r>
          </a:p>
        </p:txBody>
      </p:sp>
      <p:sp>
        <p:nvSpPr>
          <p:cNvPr id="5" name="TextBox 4"/>
          <p:cNvSpPr txBox="1"/>
          <p:nvPr/>
        </p:nvSpPr>
        <p:spPr>
          <a:xfrm>
            <a:off x="3803966" y="3361765"/>
            <a:ext cx="3072096" cy="312165"/>
          </a:xfrm>
          <a:prstGeom prst="rect">
            <a:avLst/>
          </a:prstGeom>
          <a:noFill/>
        </p:spPr>
        <p:txBody>
          <a:bodyPr wrap="square" lIns="65306" tIns="32653" rIns="65306" bIns="32653" rtlCol="0">
            <a:spAutoFit/>
          </a:bodyPr>
          <a:lstStyle/>
          <a:p>
            <a:pPr algn="ctr"/>
            <a:r>
              <a:rPr lang="en-US" sz="1600" b="1" dirty="0" smtClean="0">
                <a:solidFill>
                  <a:schemeClr val="accent1">
                    <a:lumMod val="20000"/>
                    <a:lumOff val="80000"/>
                  </a:schemeClr>
                </a:solidFill>
              </a:rPr>
              <a:t>LPV and Multiple Scattering</a:t>
            </a:r>
          </a:p>
        </p:txBody>
      </p:sp>
      <p:cxnSp>
        <p:nvCxnSpPr>
          <p:cNvPr id="9" name="Straight Connector 8"/>
          <p:cNvCxnSpPr/>
          <p:nvPr/>
        </p:nvCxnSpPr>
        <p:spPr>
          <a:xfrm rot="5400000" flipH="1" flipV="1">
            <a:off x="2296683" y="2317519"/>
            <a:ext cx="2707727" cy="1270"/>
          </a:xfrm>
          <a:prstGeom prst="line">
            <a:avLst/>
          </a:prstGeom>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92483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5739" y="529743"/>
            <a:ext cx="3913702" cy="373720"/>
          </a:xfrm>
          <a:prstGeom prst="rect">
            <a:avLst/>
          </a:prstGeom>
          <a:noFill/>
        </p:spPr>
        <p:txBody>
          <a:bodyPr wrap="square" lIns="65306" tIns="32653" rIns="65306" bIns="32653" rtlCol="0">
            <a:spAutoFit/>
          </a:bodyPr>
          <a:lstStyle/>
          <a:p>
            <a:pPr algn="r"/>
            <a:r>
              <a:rPr lang="en-US" sz="2000" b="1" dirty="0" smtClean="0"/>
              <a:t>Multiple Scattering</a:t>
            </a:r>
            <a:endParaRPr lang="en-US" sz="2000" b="1" dirty="0"/>
          </a:p>
        </p:txBody>
      </p:sp>
      <p:sp>
        <p:nvSpPr>
          <p:cNvPr id="3" name="Title 2"/>
          <p:cNvSpPr>
            <a:spLocks noGrp="1"/>
          </p:cNvSpPr>
          <p:nvPr>
            <p:ph type="title"/>
          </p:nvPr>
        </p:nvSpPr>
        <p:spPr/>
        <p:txBody>
          <a:bodyPr/>
          <a:lstStyle/>
          <a:p>
            <a:r>
              <a:rPr lang="en-US" dirty="0" smtClean="0"/>
              <a:t>Results</a:t>
            </a:r>
            <a:endParaRPr lang="en-US" dirty="0"/>
          </a:p>
        </p:txBody>
      </p:sp>
      <p:pic>
        <p:nvPicPr>
          <p:cNvPr id="12" name="Content Placeholder 5" descr="extra-sibenikA_all.png"/>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rcRect l="-1140" r="-1140"/>
          <a:stretch>
            <a:fillRect/>
          </a:stretch>
        </p:blipFill>
        <p:spPr bwMode="auto">
          <a:xfrm>
            <a:off x="355113" y="966332"/>
            <a:ext cx="6572621" cy="2705121"/>
          </a:xfrm>
          <a:prstGeom prst="rect">
            <a:avLst/>
          </a:prstGeom>
          <a:noFill/>
          <a:ln w="9525">
            <a:noFill/>
            <a:miter lim="800000"/>
            <a:headEnd/>
            <a:tailEnd/>
          </a:ln>
          <a:effectLst/>
        </p:spPr>
      </p:pic>
    </p:spTree>
    <p:extLst>
      <p:ext uri="{BB962C8B-B14F-4D97-AF65-F5344CB8AC3E}">
        <p14:creationId xmlns:p14="http://schemas.microsoft.com/office/powerpoint/2010/main" val="37018518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are_lpv_our_gamma.png"/>
          <p:cNvPicPr>
            <a:picLocks noChangeAspect="1"/>
          </p:cNvPicPr>
          <p:nvPr/>
        </p:nvPicPr>
        <p:blipFill>
          <a:blip r:embed="rId3"/>
          <a:stretch>
            <a:fillRect/>
          </a:stretch>
        </p:blipFill>
        <p:spPr>
          <a:xfrm>
            <a:off x="0" y="728039"/>
            <a:ext cx="7315200" cy="3086099"/>
          </a:xfrm>
          <a:prstGeom prst="rect">
            <a:avLst/>
          </a:prstGeom>
        </p:spPr>
      </p:pic>
      <p:sp>
        <p:nvSpPr>
          <p:cNvPr id="3" name="Title 2"/>
          <p:cNvSpPr>
            <a:spLocks noGrp="1"/>
          </p:cNvSpPr>
          <p:nvPr>
            <p:ph type="title"/>
          </p:nvPr>
        </p:nvSpPr>
        <p:spPr/>
        <p:txBody>
          <a:bodyPr/>
          <a:lstStyle/>
          <a:p>
            <a:r>
              <a:rPr lang="en-US" dirty="0" smtClean="0"/>
              <a:t>Before and After</a:t>
            </a:r>
            <a:endParaRPr lang="en-US" dirty="0"/>
          </a:p>
        </p:txBody>
      </p:sp>
      <p:sp>
        <p:nvSpPr>
          <p:cNvPr id="4" name="TextBox 3"/>
          <p:cNvSpPr txBox="1"/>
          <p:nvPr/>
        </p:nvSpPr>
        <p:spPr>
          <a:xfrm>
            <a:off x="152400" y="838200"/>
            <a:ext cx="1447800" cy="369332"/>
          </a:xfrm>
          <a:prstGeom prst="rect">
            <a:avLst/>
          </a:prstGeom>
          <a:noFill/>
        </p:spPr>
        <p:txBody>
          <a:bodyPr wrap="square" lIns="91440" tIns="45720" rIns="91440" bIns="45720" rtlCol="0">
            <a:spAutoFit/>
          </a:bodyPr>
          <a:lstStyle/>
          <a:p>
            <a:r>
              <a:rPr lang="en-US" dirty="0" smtClean="0">
                <a:solidFill>
                  <a:schemeClr val="accent4"/>
                </a:solidFill>
              </a:rPr>
              <a:t>LPV only</a:t>
            </a:r>
            <a:endParaRPr lang="en-US" dirty="0">
              <a:solidFill>
                <a:schemeClr val="accent4"/>
              </a:solidFill>
            </a:endParaRPr>
          </a:p>
        </p:txBody>
      </p:sp>
    </p:spTree>
    <p:extLst>
      <p:ext uri="{BB962C8B-B14F-4D97-AF65-F5344CB8AC3E}">
        <p14:creationId xmlns:p14="http://schemas.microsoft.com/office/powerpoint/2010/main" val="9513732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are_lpv_our_gamma.png"/>
          <p:cNvPicPr>
            <a:picLocks noChangeAspect="1"/>
          </p:cNvPicPr>
          <p:nvPr/>
        </p:nvPicPr>
        <p:blipFill>
          <a:blip r:embed="rId3"/>
          <a:stretch>
            <a:fillRect/>
          </a:stretch>
        </p:blipFill>
        <p:spPr>
          <a:xfrm>
            <a:off x="0" y="728040"/>
            <a:ext cx="7315200" cy="3086100"/>
          </a:xfrm>
          <a:prstGeom prst="rect">
            <a:avLst/>
          </a:prstGeom>
        </p:spPr>
      </p:pic>
      <p:sp>
        <p:nvSpPr>
          <p:cNvPr id="3" name="Title 2"/>
          <p:cNvSpPr>
            <a:spLocks noGrp="1"/>
          </p:cNvSpPr>
          <p:nvPr>
            <p:ph type="title"/>
          </p:nvPr>
        </p:nvSpPr>
        <p:spPr/>
        <p:txBody>
          <a:bodyPr/>
          <a:lstStyle/>
          <a:p>
            <a:r>
              <a:rPr lang="en-US" dirty="0" smtClean="0"/>
              <a:t>Before and After</a:t>
            </a:r>
            <a:endParaRPr lang="en-US" dirty="0"/>
          </a:p>
        </p:txBody>
      </p:sp>
      <p:sp>
        <p:nvSpPr>
          <p:cNvPr id="5" name="TextBox 4"/>
          <p:cNvSpPr txBox="1"/>
          <p:nvPr/>
        </p:nvSpPr>
        <p:spPr>
          <a:xfrm>
            <a:off x="152400" y="838201"/>
            <a:ext cx="1676400" cy="923330"/>
          </a:xfrm>
          <a:prstGeom prst="rect">
            <a:avLst/>
          </a:prstGeom>
          <a:noFill/>
        </p:spPr>
        <p:txBody>
          <a:bodyPr wrap="square" lIns="91440" tIns="45720" rIns="91440" bIns="45720" rtlCol="0">
            <a:spAutoFit/>
          </a:bodyPr>
          <a:lstStyle/>
          <a:p>
            <a:r>
              <a:rPr lang="en-US" dirty="0" smtClean="0">
                <a:solidFill>
                  <a:schemeClr val="accent4"/>
                </a:solidFill>
              </a:rPr>
              <a:t>LPV extended with multiple scattering</a:t>
            </a:r>
            <a:endParaRPr lang="en-US" dirty="0">
              <a:solidFill>
                <a:schemeClr val="accent4"/>
              </a:solidFill>
            </a:endParaRPr>
          </a:p>
        </p:txBody>
      </p:sp>
    </p:spTree>
    <p:extLst>
      <p:ext uri="{BB962C8B-B14F-4D97-AF65-F5344CB8AC3E}">
        <p14:creationId xmlns:p14="http://schemas.microsoft.com/office/powerpoint/2010/main" val="5928245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6248400" cy="3429000"/>
          </a:xfrm>
        </p:spPr>
        <p:txBody>
          <a:bodyPr/>
          <a:lstStyle/>
          <a:p>
            <a:pPr marL="0" indent="0">
              <a:lnSpc>
                <a:spcPct val="80000"/>
              </a:lnSpc>
              <a:buNone/>
            </a:pPr>
            <a:r>
              <a:rPr lang="en-US" sz="1800" dirty="0"/>
              <a:t>Single Scattering:</a:t>
            </a:r>
          </a:p>
          <a:p>
            <a:pPr lvl="1">
              <a:lnSpc>
                <a:spcPct val="80000"/>
              </a:lnSpc>
            </a:pPr>
            <a:r>
              <a:rPr lang="en-US" sz="1500" dirty="0"/>
              <a:t>Chen et al. 2011</a:t>
            </a:r>
            <a:r>
              <a:rPr lang="en-US" sz="1600" dirty="0"/>
              <a:t>:</a:t>
            </a:r>
          </a:p>
          <a:p>
            <a:pPr lvl="2">
              <a:lnSpc>
                <a:spcPct val="80000"/>
              </a:lnSpc>
            </a:pPr>
            <a:r>
              <a:rPr lang="en-US" sz="1200" dirty="0"/>
              <a:t>Textured </a:t>
            </a:r>
            <a:r>
              <a:rPr lang="en-US" sz="1200" dirty="0" smtClean="0"/>
              <a:t>Lights</a:t>
            </a:r>
          </a:p>
          <a:p>
            <a:pPr lvl="2">
              <a:lnSpc>
                <a:spcPct val="80000"/>
              </a:lnSpc>
            </a:pPr>
            <a:r>
              <a:rPr lang="en-US" sz="1200" dirty="0" smtClean="0"/>
              <a:t>CUDA</a:t>
            </a:r>
            <a:endParaRPr lang="en-US" sz="1200" dirty="0"/>
          </a:p>
          <a:p>
            <a:pPr lvl="1">
              <a:lnSpc>
                <a:spcPct val="80000"/>
              </a:lnSpc>
            </a:pPr>
            <a:r>
              <a:rPr lang="en-US" sz="1500" dirty="0"/>
              <a:t>Wyman 2011:</a:t>
            </a:r>
          </a:p>
          <a:p>
            <a:pPr lvl="2">
              <a:lnSpc>
                <a:spcPct val="80000"/>
              </a:lnSpc>
            </a:pPr>
            <a:r>
              <a:rPr lang="en-US" sz="1200" dirty="0" smtClean="0"/>
              <a:t>Fastest (CUDA)</a:t>
            </a:r>
            <a:endParaRPr lang="en-US" sz="1200" dirty="0"/>
          </a:p>
          <a:p>
            <a:pPr lvl="2">
              <a:lnSpc>
                <a:spcPct val="80000"/>
              </a:lnSpc>
            </a:pPr>
            <a:r>
              <a:rPr lang="en-US" sz="1200" dirty="0"/>
              <a:t>Only shadows – not unique in-scattering per ray segment</a:t>
            </a:r>
          </a:p>
          <a:p>
            <a:pPr lvl="1">
              <a:lnSpc>
                <a:spcPct val="80000"/>
              </a:lnSpc>
            </a:pPr>
            <a:r>
              <a:rPr lang="en-US" sz="1500" dirty="0" err="1"/>
              <a:t>Billeter</a:t>
            </a:r>
            <a:r>
              <a:rPr lang="en-US" sz="1500" dirty="0"/>
              <a:t> et al. 2010</a:t>
            </a:r>
          </a:p>
          <a:p>
            <a:pPr lvl="2">
              <a:lnSpc>
                <a:spcPct val="80000"/>
              </a:lnSpc>
            </a:pPr>
            <a:r>
              <a:rPr lang="en-US" sz="1200" dirty="0"/>
              <a:t>No need for ray marching </a:t>
            </a:r>
          </a:p>
          <a:p>
            <a:pPr lvl="2">
              <a:lnSpc>
                <a:spcPct val="80000"/>
              </a:lnSpc>
            </a:pPr>
            <a:r>
              <a:rPr lang="en-US" sz="1200" dirty="0"/>
              <a:t>Simplest – OpenGL 2.x</a:t>
            </a:r>
          </a:p>
          <a:p>
            <a:pPr marL="0" indent="0">
              <a:lnSpc>
                <a:spcPct val="80000"/>
              </a:lnSpc>
              <a:buNone/>
            </a:pPr>
            <a:r>
              <a:rPr lang="en-US" sz="1800" dirty="0"/>
              <a:t>Multiple Scattering: </a:t>
            </a:r>
          </a:p>
          <a:p>
            <a:pPr>
              <a:lnSpc>
                <a:spcPct val="80000"/>
              </a:lnSpc>
            </a:pPr>
            <a:r>
              <a:rPr lang="en-US" sz="1500" dirty="0" err="1"/>
              <a:t>Billeter</a:t>
            </a:r>
            <a:r>
              <a:rPr lang="en-US" sz="1500" dirty="0"/>
              <a:t> et al. 2012</a:t>
            </a:r>
          </a:p>
        </p:txBody>
      </p:sp>
      <p:sp>
        <p:nvSpPr>
          <p:cNvPr id="3" name="Title 2"/>
          <p:cNvSpPr>
            <a:spLocks noGrp="1"/>
          </p:cNvSpPr>
          <p:nvPr>
            <p:ph type="title"/>
          </p:nvPr>
        </p:nvSpPr>
        <p:spPr/>
        <p:txBody>
          <a:bodyPr/>
          <a:lstStyle/>
          <a:p>
            <a:r>
              <a:rPr lang="en-US" dirty="0" smtClean="0"/>
              <a:t>Summary – Homogeneous Participating Media</a:t>
            </a:r>
            <a:endParaRPr lang="en-US" dirty="0"/>
          </a:p>
        </p:txBody>
      </p:sp>
      <p:pic>
        <p:nvPicPr>
          <p:cNvPr id="4" name="Picture 3"/>
          <p:cNvPicPr>
            <a:picLocks noChangeAspect="1"/>
          </p:cNvPicPr>
          <p:nvPr/>
        </p:nvPicPr>
        <p:blipFill rotWithShape="1">
          <a:blip r:embed="rId3"/>
          <a:srcRect l="65927" r="-966"/>
          <a:stretch/>
        </p:blipFill>
        <p:spPr>
          <a:xfrm>
            <a:off x="2722388" y="561020"/>
            <a:ext cx="1310727" cy="1143000"/>
          </a:xfrm>
          <a:prstGeom prst="rect">
            <a:avLst/>
          </a:prstGeom>
        </p:spPr>
      </p:pic>
      <p:pic>
        <p:nvPicPr>
          <p:cNvPr id="5" name="Picture 4"/>
          <p:cNvPicPr>
            <a:picLocks noChangeAspect="1"/>
          </p:cNvPicPr>
          <p:nvPr/>
        </p:nvPicPr>
        <p:blipFill>
          <a:blip r:embed="rId4"/>
          <a:stretch>
            <a:fillRect/>
          </a:stretch>
        </p:blipFill>
        <p:spPr>
          <a:xfrm>
            <a:off x="4343400" y="914400"/>
            <a:ext cx="1219200" cy="1219200"/>
          </a:xfrm>
          <a:prstGeom prst="rect">
            <a:avLst/>
          </a:prstGeom>
        </p:spPr>
      </p:pic>
      <p:pic>
        <p:nvPicPr>
          <p:cNvPr id="6" name="Picture 6"/>
          <p:cNvPicPr>
            <a:picLocks noChangeAspect="1" noChangeArrowheads="1"/>
          </p:cNvPicPr>
          <p:nvPr/>
        </p:nvPicPr>
        <p:blipFill>
          <a:blip r:embed="rId5" cstate="print"/>
          <a:srcRect/>
          <a:stretch>
            <a:fillRect/>
          </a:stretch>
        </p:blipFill>
        <p:spPr bwMode="auto">
          <a:xfrm>
            <a:off x="5562600" y="2223439"/>
            <a:ext cx="1371600" cy="1114425"/>
          </a:xfrm>
          <a:prstGeom prst="rect">
            <a:avLst/>
          </a:prstGeom>
          <a:noFill/>
          <a:ln w="9525">
            <a:noFill/>
            <a:miter lim="800000"/>
            <a:headEnd/>
            <a:tailEnd/>
          </a:ln>
        </p:spPr>
      </p:pic>
      <p:pic>
        <p:nvPicPr>
          <p:cNvPr id="7" name="Picture 6"/>
          <p:cNvPicPr>
            <a:picLocks noChangeAspect="1"/>
          </p:cNvPicPr>
          <p:nvPr/>
        </p:nvPicPr>
        <p:blipFill rotWithShape="1">
          <a:blip r:embed="rId6"/>
          <a:srcRect l="14571" t="16122" r="40151" b="16762"/>
          <a:stretch/>
        </p:blipFill>
        <p:spPr>
          <a:xfrm>
            <a:off x="3352800" y="2713278"/>
            <a:ext cx="1589284" cy="1325325"/>
          </a:xfrm>
          <a:prstGeom prst="rect">
            <a:avLst/>
          </a:prstGeom>
        </p:spPr>
      </p:pic>
    </p:spTree>
    <p:extLst>
      <p:ext uri="{BB962C8B-B14F-4D97-AF65-F5344CB8AC3E}">
        <p14:creationId xmlns:p14="http://schemas.microsoft.com/office/powerpoint/2010/main" val="2203249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4800600" cy="3429000"/>
          </a:xfrm>
        </p:spPr>
        <p:txBody>
          <a:bodyPr/>
          <a:lstStyle/>
          <a:p>
            <a:pPr marL="44450" indent="0">
              <a:buNone/>
            </a:pPr>
            <a:r>
              <a:rPr lang="en-US" sz="1800" dirty="0" smtClean="0"/>
              <a:t>Algorithm:</a:t>
            </a:r>
          </a:p>
          <a:p>
            <a:pPr marL="44450" indent="0">
              <a:buNone/>
            </a:pPr>
            <a:r>
              <a:rPr lang="en-US" sz="1400" dirty="0" smtClean="0"/>
              <a:t>Create the AVSM:</a:t>
            </a:r>
          </a:p>
          <a:p>
            <a:pPr marL="330200" indent="-285750"/>
            <a:r>
              <a:rPr lang="en-US" sz="1400" dirty="0" smtClean="0"/>
              <a:t>Render blockers in light space into per</a:t>
            </a:r>
            <a:br>
              <a:rPr lang="en-US" sz="1400" dirty="0" smtClean="0"/>
            </a:br>
            <a:r>
              <a:rPr lang="en-US" sz="1400" dirty="0" smtClean="0"/>
              <a:t>pixel linked lists of [depth/transmittance]</a:t>
            </a:r>
          </a:p>
          <a:p>
            <a:pPr marL="650875" lvl="1" indent="-285750"/>
            <a:r>
              <a:rPr lang="en-US" sz="1100" dirty="0" smtClean="0"/>
              <a:t>Each pixel stores a transmittance function</a:t>
            </a:r>
          </a:p>
          <a:p>
            <a:pPr marL="650875" lvl="1" indent="-285750"/>
            <a:r>
              <a:rPr lang="en-US" sz="1100" dirty="0" smtClean="0"/>
              <a:t>Trick – reduce to store max </a:t>
            </a:r>
            <a:r>
              <a:rPr lang="en-US" sz="1100" i="1" dirty="0" smtClean="0"/>
              <a:t>n </a:t>
            </a:r>
            <a:r>
              <a:rPr lang="en-US" sz="1100" dirty="0" smtClean="0"/>
              <a:t>values per pixel  </a:t>
            </a:r>
          </a:p>
          <a:p>
            <a:pPr marL="44450" indent="0">
              <a:buNone/>
            </a:pPr>
            <a:r>
              <a:rPr lang="en-US" sz="1400" dirty="0" smtClean="0"/>
              <a:t>Using the AVSM</a:t>
            </a:r>
          </a:p>
          <a:p>
            <a:pPr lvl="1"/>
            <a:r>
              <a:rPr lang="en-US" sz="1200" dirty="0" smtClean="0"/>
              <a:t>Render shadow receiving objects.</a:t>
            </a:r>
          </a:p>
          <a:p>
            <a:pPr lvl="2"/>
            <a:r>
              <a:rPr lang="en-US" sz="1200" dirty="0" smtClean="0"/>
              <a:t>For each pixel, </a:t>
            </a:r>
          </a:p>
          <a:p>
            <a:pPr lvl="3"/>
            <a:r>
              <a:rPr lang="en-US" sz="1100" dirty="0" smtClean="0"/>
              <a:t>lookup shadow value from the AVSM.</a:t>
            </a:r>
          </a:p>
          <a:p>
            <a:pPr marL="44450" indent="0">
              <a:buNone/>
            </a:pPr>
            <a:endParaRPr lang="en-US" dirty="0"/>
          </a:p>
        </p:txBody>
      </p:sp>
      <p:pic>
        <p:nvPicPr>
          <p:cNvPr id="4" name="Picture 3"/>
          <p:cNvPicPr>
            <a:picLocks noChangeAspect="1"/>
          </p:cNvPicPr>
          <p:nvPr/>
        </p:nvPicPr>
        <p:blipFill>
          <a:blip r:embed="rId3"/>
          <a:stretch>
            <a:fillRect/>
          </a:stretch>
        </p:blipFill>
        <p:spPr>
          <a:xfrm>
            <a:off x="4466844" y="1087967"/>
            <a:ext cx="2340128" cy="1402143"/>
          </a:xfrm>
          <a:prstGeom prst="rect">
            <a:avLst/>
          </a:prstGeom>
        </p:spPr>
      </p:pic>
      <p:pic>
        <p:nvPicPr>
          <p:cNvPr id="5" name="Picture 4"/>
          <p:cNvPicPr>
            <a:picLocks noChangeAspect="1"/>
          </p:cNvPicPr>
          <p:nvPr/>
        </p:nvPicPr>
        <p:blipFill>
          <a:blip r:embed="rId4"/>
          <a:stretch>
            <a:fillRect/>
          </a:stretch>
        </p:blipFill>
        <p:spPr>
          <a:xfrm>
            <a:off x="4504262" y="1059091"/>
            <a:ext cx="2289471" cy="1440355"/>
          </a:xfrm>
          <a:prstGeom prst="rect">
            <a:avLst/>
          </a:prstGeom>
        </p:spPr>
      </p:pic>
      <p:pic>
        <p:nvPicPr>
          <p:cNvPr id="6" name="Picture 5"/>
          <p:cNvPicPr>
            <a:picLocks noChangeAspect="1"/>
          </p:cNvPicPr>
          <p:nvPr/>
        </p:nvPicPr>
        <p:blipFill>
          <a:blip r:embed="rId5"/>
          <a:stretch>
            <a:fillRect/>
          </a:stretch>
        </p:blipFill>
        <p:spPr>
          <a:xfrm>
            <a:off x="4495800" y="1143000"/>
            <a:ext cx="2297934" cy="1339850"/>
          </a:xfrm>
          <a:prstGeom prst="rect">
            <a:avLst/>
          </a:prstGeom>
        </p:spPr>
      </p:pic>
      <p:sp>
        <p:nvSpPr>
          <p:cNvPr id="8"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Adaptive Volumetric Shadow Maps</a:t>
            </a:r>
            <a:endParaRPr lang="en-US" dirty="0"/>
          </a:p>
        </p:txBody>
      </p:sp>
    </p:spTree>
    <p:extLst>
      <p:ext uri="{BB962C8B-B14F-4D97-AF65-F5344CB8AC3E}">
        <p14:creationId xmlns:p14="http://schemas.microsoft.com/office/powerpoint/2010/main" val="4275545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a:stretch>
            <a:fillRect/>
          </a:stretch>
        </p:blipFill>
        <p:spPr bwMode="auto">
          <a:xfrm>
            <a:off x="1241848" y="0"/>
            <a:ext cx="5064369" cy="4114800"/>
          </a:xfrm>
          <a:prstGeom prst="rect">
            <a:avLst/>
          </a:prstGeom>
          <a:noFill/>
          <a:ln w="9525">
            <a:noFill/>
            <a:miter lim="800000"/>
            <a:headEnd/>
            <a:tailEnd/>
          </a:ln>
        </p:spPr>
      </p:pic>
      <p:sp>
        <p:nvSpPr>
          <p:cNvPr id="10" name="Title 1"/>
          <p:cNvSpPr txBox="1">
            <a:spLocks/>
          </p:cNvSpPr>
          <p:nvPr/>
        </p:nvSpPr>
        <p:spPr bwMode="auto">
          <a:xfrm>
            <a:off x="294652" y="1270995"/>
            <a:ext cx="6746015" cy="946683"/>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lvl1pPr algn="l" rtl="0" eaLnBrk="0" fontAlgn="base" hangingPunct="0">
              <a:spcBef>
                <a:spcPct val="0"/>
              </a:spcBef>
              <a:spcAft>
                <a:spcPct val="0"/>
              </a:spcAft>
              <a:defRPr sz="30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a:lstStyle>
          <a:p>
            <a:pPr algn="ctr"/>
            <a:r>
              <a:rPr lang="en-US" dirty="0" smtClean="0">
                <a:solidFill>
                  <a:srgbClr val="FFC73F"/>
                </a:solidFill>
                <a:effectLst>
                  <a:outerShdw blurRad="50800" dist="38100" dir="2700000" algn="tl" rotWithShape="0">
                    <a:srgbClr val="000000">
                      <a:alpha val="43000"/>
                    </a:srgbClr>
                  </a:outerShdw>
                </a:effectLst>
                <a:latin typeface="Calibri"/>
              </a:rPr>
              <a:t>Volumetric Shadows</a:t>
            </a:r>
            <a:endParaRPr lang="en-US" dirty="0">
              <a:solidFill>
                <a:srgbClr val="FFC73F"/>
              </a:solidFill>
              <a:effectLst>
                <a:outerShdw blurRad="50800" dist="38100" dir="2700000" algn="tl" rotWithShape="0">
                  <a:srgbClr val="000000">
                    <a:alpha val="43000"/>
                  </a:srgbClr>
                </a:outerShdw>
              </a:effectLst>
              <a:latin typeface="Calibri"/>
            </a:endParaRPr>
          </a:p>
        </p:txBody>
      </p:sp>
      <p:sp>
        <p:nvSpPr>
          <p:cNvPr id="5" name="Subtitle 2"/>
          <p:cNvSpPr txBox="1">
            <a:spLocks/>
          </p:cNvSpPr>
          <p:nvPr/>
        </p:nvSpPr>
        <p:spPr bwMode="auto">
          <a:xfrm>
            <a:off x="297181" y="1905009"/>
            <a:ext cx="6744970" cy="1447799"/>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algn="ctr">
              <a:buNone/>
            </a:pPr>
            <a:r>
              <a:rPr lang="en-US" dirty="0" smtClean="0">
                <a:solidFill>
                  <a:srgbClr val="FFC73F"/>
                </a:solidFill>
                <a:effectLst>
                  <a:outerShdw blurRad="50800" dist="38100" dir="2700000" algn="tl" rotWithShape="0">
                    <a:srgbClr val="000000">
                      <a:alpha val="43000"/>
                    </a:srgbClr>
                  </a:outerShdw>
                </a:effectLst>
              </a:rPr>
              <a:t>THE END</a:t>
            </a:r>
            <a:endParaRPr lang="en-US" dirty="0">
              <a:solidFill>
                <a:srgbClr val="FFC73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887163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6705600" cy="3429000"/>
          </a:xfrm>
        </p:spPr>
        <p:txBody>
          <a:bodyPr/>
          <a:lstStyle/>
          <a:p>
            <a:pPr marL="44450" indent="0">
              <a:buNone/>
            </a:pPr>
            <a:r>
              <a:rPr lang="en-US" sz="1400" dirty="0" smtClean="0"/>
              <a:t>Transmittance function represented as linear combination of basis function coefficients (sine/cosine of Fourier transforms).</a:t>
            </a:r>
          </a:p>
          <a:p>
            <a:pPr marL="44450" indent="0">
              <a:buNone/>
            </a:pPr>
            <a:endParaRPr lang="en-US" sz="1400" dirty="0" smtClean="0"/>
          </a:p>
          <a:p>
            <a:pPr marL="44450" indent="0">
              <a:buNone/>
            </a:pPr>
            <a:r>
              <a:rPr lang="en-US" sz="1400" dirty="0" smtClean="0"/>
              <a:t>Recall Fourier series</a:t>
            </a:r>
          </a:p>
          <a:p>
            <a:pPr marL="44450" indent="0">
              <a:buNone/>
            </a:pPr>
            <a:r>
              <a:rPr lang="en-US" sz="1200" dirty="0" smtClean="0"/>
              <a:t>Projection of function onto the basis functions:</a:t>
            </a:r>
          </a:p>
          <a:p>
            <a:pPr marL="44450" indent="0">
              <a:buNone/>
            </a:pPr>
            <a:r>
              <a:rPr lang="en-US" sz="1200" dirty="0" smtClean="0"/>
              <a:t>Reconstruction of the function:</a:t>
            </a:r>
          </a:p>
          <a:p>
            <a:pPr marL="44450" indent="0">
              <a:buNone/>
            </a:pPr>
            <a:endParaRPr lang="en-US" sz="1400" dirty="0" smtClean="0"/>
          </a:p>
          <a:p>
            <a:pPr marL="44450" indent="0">
              <a:buNone/>
            </a:pPr>
            <a:endParaRPr lang="en-US" sz="1400" dirty="0"/>
          </a:p>
          <a:p>
            <a:pPr marL="44450" indent="0">
              <a:buNone/>
            </a:pPr>
            <a:r>
              <a:rPr lang="en-US" sz="1400" dirty="0" smtClean="0"/>
              <a:t>Creation of FOM:</a:t>
            </a:r>
          </a:p>
          <a:p>
            <a:pPr marL="330200" indent="-285750"/>
            <a:r>
              <a:rPr lang="en-US" sz="1400" dirty="0" smtClean="0"/>
              <a:t>For each shadow casting primitive </a:t>
            </a:r>
          </a:p>
          <a:p>
            <a:pPr marL="365125" lvl="1" indent="0">
              <a:buClr>
                <a:srgbClr val="D84820"/>
              </a:buClr>
              <a:buNone/>
            </a:pPr>
            <a:r>
              <a:rPr lang="en-US" sz="1100" dirty="0" smtClean="0">
                <a:solidFill>
                  <a:srgbClr val="787972"/>
                </a:solidFill>
              </a:rPr>
              <a:t>  For each rasterized fragment</a:t>
            </a:r>
            <a:r>
              <a:rPr lang="en-US" sz="1100" i="1" dirty="0" smtClean="0">
                <a:solidFill>
                  <a:srgbClr val="787972"/>
                </a:solidFill>
              </a:rPr>
              <a:t>,</a:t>
            </a:r>
            <a:r>
              <a:rPr lang="en-US" sz="1100" dirty="0" smtClean="0">
                <a:solidFill>
                  <a:srgbClr val="787972"/>
                </a:solidFill>
              </a:rPr>
              <a:t> the </a:t>
            </a:r>
            <a:r>
              <a:rPr lang="en-US" sz="1100" dirty="0" err="1" smtClean="0">
                <a:solidFill>
                  <a:srgbClr val="787972"/>
                </a:solidFill>
              </a:rPr>
              <a:t>shader</a:t>
            </a:r>
            <a:r>
              <a:rPr lang="en-US" sz="1100" dirty="0" smtClean="0">
                <a:solidFill>
                  <a:srgbClr val="787972"/>
                </a:solidFill>
              </a:rPr>
              <a:t> writes</a:t>
            </a:r>
            <a:br>
              <a:rPr lang="en-US" sz="1100" dirty="0" smtClean="0">
                <a:solidFill>
                  <a:srgbClr val="787972"/>
                </a:solidFill>
              </a:rPr>
            </a:br>
            <a:r>
              <a:rPr lang="en-US" sz="1100" dirty="0" smtClean="0">
                <a:solidFill>
                  <a:srgbClr val="787972"/>
                </a:solidFill>
              </a:rPr>
              <a:t> (using multiple textures):</a:t>
            </a:r>
            <a:br>
              <a:rPr lang="en-US" sz="1100" dirty="0" smtClean="0">
                <a:solidFill>
                  <a:srgbClr val="787972"/>
                </a:solidFill>
              </a:rPr>
            </a:br>
            <a:endParaRPr lang="en-US" sz="1100" dirty="0">
              <a:solidFill>
                <a:srgbClr val="787972"/>
              </a:solidFill>
            </a:endParaRPr>
          </a:p>
          <a:p>
            <a:pPr marL="44450" indent="0">
              <a:buNone/>
            </a:pPr>
            <a:endParaRPr lang="en-US" sz="1400" dirty="0" smtClean="0"/>
          </a:p>
          <a:p>
            <a:pPr marL="44450" indent="0">
              <a:buNone/>
            </a:pPr>
            <a:endParaRPr lang="en-US" sz="1400" dirty="0" smtClean="0"/>
          </a:p>
          <a:p>
            <a:pPr marL="365125" lvl="1" indent="0">
              <a:buNone/>
            </a:pPr>
            <a:endParaRPr lang="en-US" sz="900" dirty="0" smtClean="0"/>
          </a:p>
          <a:p>
            <a:pPr marL="44450" indent="0">
              <a:buNone/>
            </a:pPr>
            <a:endParaRPr lang="en-US" dirty="0"/>
          </a:p>
        </p:txBody>
      </p:sp>
      <p:sp>
        <p:nvSpPr>
          <p:cNvPr id="6"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Fourier Opacity Mapping</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699920315"/>
              </p:ext>
            </p:extLst>
          </p:nvPr>
        </p:nvGraphicFramePr>
        <p:xfrm>
          <a:off x="3867150" y="3429000"/>
          <a:ext cx="1663700" cy="241300"/>
        </p:xfrm>
        <a:graphic>
          <a:graphicData uri="http://schemas.openxmlformats.org/presentationml/2006/ole">
            <mc:AlternateContent xmlns:mc="http://schemas.openxmlformats.org/markup-compatibility/2006">
              <mc:Choice xmlns:v="urn:schemas-microsoft-com:vml" Requires="v">
                <p:oleObj spid="_x0000_s1416" name="Equation" r:id="rId4" imgW="1663700" imgH="241300" progId="Equation.3">
                  <p:embed/>
                </p:oleObj>
              </mc:Choice>
              <mc:Fallback>
                <p:oleObj name="Equation" r:id="rId4" imgW="1663700" imgH="241300" progId="Equation.3">
                  <p:embed/>
                  <p:pic>
                    <p:nvPicPr>
                      <p:cNvPr id="0" name=""/>
                      <p:cNvPicPr/>
                      <p:nvPr/>
                    </p:nvPicPr>
                    <p:blipFill>
                      <a:blip r:embed="rId5"/>
                      <a:stretch>
                        <a:fillRect/>
                      </a:stretch>
                    </p:blipFill>
                    <p:spPr>
                      <a:xfrm>
                        <a:off x="3867150" y="3429000"/>
                        <a:ext cx="1663700" cy="24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949066"/>
              </p:ext>
            </p:extLst>
          </p:nvPr>
        </p:nvGraphicFramePr>
        <p:xfrm>
          <a:off x="3879850" y="3733800"/>
          <a:ext cx="1638300" cy="241300"/>
        </p:xfrm>
        <a:graphic>
          <a:graphicData uri="http://schemas.openxmlformats.org/presentationml/2006/ole">
            <mc:AlternateContent xmlns:mc="http://schemas.openxmlformats.org/markup-compatibility/2006">
              <mc:Choice xmlns:v="urn:schemas-microsoft-com:vml" Requires="v">
                <p:oleObj spid="_x0000_s1417" name="Equation" r:id="rId6" imgW="1638300" imgH="241300" progId="Equation.3">
                  <p:embed/>
                </p:oleObj>
              </mc:Choice>
              <mc:Fallback>
                <p:oleObj name="Equation" r:id="rId6" imgW="1638300" imgH="241300" progId="Equation.3">
                  <p:embed/>
                  <p:pic>
                    <p:nvPicPr>
                      <p:cNvPr id="0" name=""/>
                      <p:cNvPicPr/>
                      <p:nvPr/>
                    </p:nvPicPr>
                    <p:blipFill>
                      <a:blip r:embed="rId7"/>
                      <a:stretch>
                        <a:fillRect/>
                      </a:stretch>
                    </p:blipFill>
                    <p:spPr>
                      <a:xfrm>
                        <a:off x="3879850" y="3733800"/>
                        <a:ext cx="1638300" cy="2413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177862283"/>
              </p:ext>
            </p:extLst>
          </p:nvPr>
        </p:nvGraphicFramePr>
        <p:xfrm>
          <a:off x="3784600" y="1447800"/>
          <a:ext cx="1549400" cy="393700"/>
        </p:xfrm>
        <a:graphic>
          <a:graphicData uri="http://schemas.openxmlformats.org/presentationml/2006/ole">
            <mc:AlternateContent xmlns:mc="http://schemas.openxmlformats.org/markup-compatibility/2006">
              <mc:Choice xmlns:v="urn:schemas-microsoft-com:vml" Requires="v">
                <p:oleObj spid="_x0000_s1418" name="Equation" r:id="rId8" imgW="1549400" imgH="393700" progId="Equation.3">
                  <p:embed/>
                </p:oleObj>
              </mc:Choice>
              <mc:Fallback>
                <p:oleObj name="Equation" r:id="rId8" imgW="1549400" imgH="393700" progId="Equation.3">
                  <p:embed/>
                  <p:pic>
                    <p:nvPicPr>
                      <p:cNvPr id="0" name=""/>
                      <p:cNvPicPr/>
                      <p:nvPr/>
                    </p:nvPicPr>
                    <p:blipFill>
                      <a:blip r:embed="rId9"/>
                      <a:stretch>
                        <a:fillRect/>
                      </a:stretch>
                    </p:blipFill>
                    <p:spPr>
                      <a:xfrm>
                        <a:off x="3784600" y="1447800"/>
                        <a:ext cx="1549400" cy="3937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01629976"/>
              </p:ext>
            </p:extLst>
          </p:nvPr>
        </p:nvGraphicFramePr>
        <p:xfrm>
          <a:off x="3810000" y="1828800"/>
          <a:ext cx="1524000" cy="393700"/>
        </p:xfrm>
        <a:graphic>
          <a:graphicData uri="http://schemas.openxmlformats.org/presentationml/2006/ole">
            <mc:AlternateContent xmlns:mc="http://schemas.openxmlformats.org/markup-compatibility/2006">
              <mc:Choice xmlns:v="urn:schemas-microsoft-com:vml" Requires="v">
                <p:oleObj spid="_x0000_s1419" name="Equation" r:id="rId10" imgW="1524000" imgH="393700" progId="Equation.3">
                  <p:embed/>
                </p:oleObj>
              </mc:Choice>
              <mc:Fallback>
                <p:oleObj name="Equation" r:id="rId10" imgW="1524000" imgH="393700" progId="Equation.3">
                  <p:embed/>
                  <p:pic>
                    <p:nvPicPr>
                      <p:cNvPr id="0" name=""/>
                      <p:cNvPicPr/>
                      <p:nvPr/>
                    </p:nvPicPr>
                    <p:blipFill>
                      <a:blip r:embed="rId11"/>
                      <a:stretch>
                        <a:fillRect/>
                      </a:stretch>
                    </p:blipFill>
                    <p:spPr>
                      <a:xfrm>
                        <a:off x="3810000" y="1828800"/>
                        <a:ext cx="1524000" cy="3937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397781068"/>
              </p:ext>
            </p:extLst>
          </p:nvPr>
        </p:nvGraphicFramePr>
        <p:xfrm>
          <a:off x="2971800" y="2180179"/>
          <a:ext cx="2362200" cy="457200"/>
        </p:xfrm>
        <a:graphic>
          <a:graphicData uri="http://schemas.openxmlformats.org/presentationml/2006/ole">
            <mc:AlternateContent xmlns:mc="http://schemas.openxmlformats.org/markup-compatibility/2006">
              <mc:Choice xmlns:v="urn:schemas-microsoft-com:vml" Requires="v">
                <p:oleObj spid="_x0000_s1420" name="Equation" r:id="rId12" imgW="2362200" imgH="457200" progId="Equation.3">
                  <p:embed/>
                </p:oleObj>
              </mc:Choice>
              <mc:Fallback>
                <p:oleObj name="Equation" r:id="rId12" imgW="2362200" imgH="457200" progId="Equation.3">
                  <p:embed/>
                  <p:pic>
                    <p:nvPicPr>
                      <p:cNvPr id="0" name=""/>
                      <p:cNvPicPr/>
                      <p:nvPr/>
                    </p:nvPicPr>
                    <p:blipFill>
                      <a:blip r:embed="rId13"/>
                      <a:stretch>
                        <a:fillRect/>
                      </a:stretch>
                    </p:blipFill>
                    <p:spPr>
                      <a:xfrm>
                        <a:off x="2971800" y="2180179"/>
                        <a:ext cx="2362200" cy="457200"/>
                      </a:xfrm>
                      <a:prstGeom prst="rect">
                        <a:avLst/>
                      </a:prstGeom>
                    </p:spPr>
                  </p:pic>
                </p:oleObj>
              </mc:Fallback>
            </mc:AlternateContent>
          </a:graphicData>
        </a:graphic>
      </p:graphicFrame>
      <p:sp>
        <p:nvSpPr>
          <p:cNvPr id="34" name="Rectangle 33"/>
          <p:cNvSpPr/>
          <p:nvPr/>
        </p:nvSpPr>
        <p:spPr>
          <a:xfrm>
            <a:off x="5638800" y="3345359"/>
            <a:ext cx="1676400" cy="769441"/>
          </a:xfrm>
          <a:prstGeom prst="rect">
            <a:avLst/>
          </a:prstGeom>
        </p:spPr>
        <p:txBody>
          <a:bodyPr wrap="square">
            <a:spAutoFit/>
          </a:bodyPr>
          <a:lstStyle/>
          <a:p>
            <a:r>
              <a:rPr lang="en-US" sz="1100" kern="0" dirty="0">
                <a:solidFill>
                  <a:srgbClr val="787972"/>
                </a:solidFill>
                <a:latin typeface="Arial"/>
                <a:ea typeface="ＭＳ Ｐゴシック" pitchFamily="-108" charset="-128"/>
                <a:cs typeface="ＭＳ Ｐゴシック" pitchFamily="-108" charset="-128"/>
              </a:rPr>
              <a:t>where:</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z </a:t>
            </a:r>
            <a:r>
              <a:rPr lang="en-US" sz="1100" kern="0" dirty="0">
                <a:solidFill>
                  <a:srgbClr val="787972"/>
                </a:solidFill>
                <a:latin typeface="Arial"/>
                <a:ea typeface="ＭＳ Ｐゴシック" pitchFamily="-108" charset="-128"/>
                <a:cs typeface="ＭＳ Ｐゴシック" pitchFamily="-108" charset="-128"/>
              </a:rPr>
              <a:t>is depth, </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k</a:t>
            </a:r>
            <a:r>
              <a:rPr lang="en-US" sz="1100" kern="0" dirty="0" smtClean="0">
                <a:solidFill>
                  <a:srgbClr val="787972"/>
                </a:solidFill>
                <a:latin typeface="Arial"/>
                <a:ea typeface="ＭＳ Ｐゴシック" pitchFamily="-108" charset="-128"/>
                <a:cs typeface="ＭＳ Ｐゴシック" pitchFamily="-108" charset="-128"/>
              </a:rPr>
              <a:t> </a:t>
            </a:r>
            <a:r>
              <a:rPr lang="en-US" sz="1100" kern="0" dirty="0">
                <a:solidFill>
                  <a:srgbClr val="787972"/>
                </a:solidFill>
                <a:latin typeface="Arial"/>
                <a:ea typeface="ＭＳ Ｐゴシック" pitchFamily="-108" charset="-128"/>
                <a:cs typeface="ＭＳ Ｐゴシック" pitchFamily="-108" charset="-128"/>
              </a:rPr>
              <a:t>is </a:t>
            </a:r>
            <a:r>
              <a:rPr lang="en-US" sz="1100" kern="0" dirty="0" smtClean="0">
                <a:solidFill>
                  <a:srgbClr val="787972"/>
                </a:solidFill>
                <a:latin typeface="Arial"/>
                <a:ea typeface="ＭＳ Ｐゴシック" pitchFamily="-108" charset="-128"/>
                <a:cs typeface="ＭＳ Ｐゴシック" pitchFamily="-108" charset="-128"/>
              </a:rPr>
              <a:t>coefficient [0,1,...n]</a:t>
            </a:r>
          </a:p>
          <a:p>
            <a:r>
              <a:rPr lang="en-US" sz="1100" kern="0" dirty="0">
                <a:solidFill>
                  <a:srgbClr val="787972"/>
                </a:solidFill>
                <a:latin typeface="Arial"/>
                <a:ea typeface="ＭＳ Ｐゴシック" pitchFamily="-108" charset="-128"/>
                <a:cs typeface="ＭＳ Ｐゴシック" pitchFamily="-108" charset="-128"/>
              </a:rPr>
              <a:t> </a:t>
            </a: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α</a:t>
            </a:r>
            <a:r>
              <a:rPr lang="en-US" sz="1100" kern="0" dirty="0" smtClean="0">
                <a:solidFill>
                  <a:srgbClr val="787972"/>
                </a:solidFill>
                <a:latin typeface="Arial"/>
                <a:ea typeface="ＭＳ Ｐゴシック" pitchFamily="-108" charset="-128"/>
                <a:cs typeface="ＭＳ Ｐゴシック" pitchFamily="-108" charset="-128"/>
              </a:rPr>
              <a:t> is opacity</a:t>
            </a:r>
            <a:endParaRPr lang="en-US" dirty="0"/>
          </a:p>
        </p:txBody>
      </p:sp>
      <p:grpSp>
        <p:nvGrpSpPr>
          <p:cNvPr id="35" name="Group 29"/>
          <p:cNvGrpSpPr/>
          <p:nvPr/>
        </p:nvGrpSpPr>
        <p:grpSpPr>
          <a:xfrm>
            <a:off x="5562600" y="1066800"/>
            <a:ext cx="1625966" cy="1447800"/>
            <a:chOff x="152007" y="2502328"/>
            <a:chExt cx="4919291" cy="4102099"/>
          </a:xfrm>
        </p:grpSpPr>
        <p:sp>
          <p:nvSpPr>
            <p:cNvPr id="36" name="Rectangle 35"/>
            <p:cNvSpPr/>
            <p:nvPr/>
          </p:nvSpPr>
          <p:spPr>
            <a:xfrm>
              <a:off x="275173" y="2552291"/>
              <a:ext cx="4796125" cy="4052136"/>
            </a:xfrm>
            <a:prstGeom prst="rect">
              <a:avLst/>
            </a:prstGeom>
            <a:solidFill>
              <a:schemeClr val="bg1"/>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rot="5400000" flipH="1" flipV="1">
              <a:off x="-762785" y="4368066"/>
              <a:ext cx="3101324" cy="11645"/>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782057" y="5924551"/>
              <a:ext cx="3427993" cy="2"/>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682053" y="5924553"/>
              <a:ext cx="527997" cy="246221"/>
            </a:xfrm>
            <a:prstGeom prst="rect">
              <a:avLst/>
            </a:prstGeom>
            <a:noFill/>
          </p:spPr>
          <p:txBody>
            <a:bodyPr wrap="none" rtlCol="0">
              <a:spAutoFit/>
            </a:bodyPr>
            <a:lstStyle/>
            <a:p>
              <a:r>
                <a:rPr lang="en-US" sz="1000" b="1" i="1" dirty="0" smtClean="0"/>
                <a:t>depth</a:t>
              </a:r>
              <a:endParaRPr lang="en-US" sz="1000" b="1" i="1" dirty="0"/>
            </a:p>
          </p:txBody>
        </p:sp>
        <p:sp>
          <p:nvSpPr>
            <p:cNvPr id="40" name="TextBox 39"/>
            <p:cNvSpPr txBox="1"/>
            <p:nvPr/>
          </p:nvSpPr>
          <p:spPr>
            <a:xfrm rot="16200000">
              <a:off x="-453218" y="3107553"/>
              <a:ext cx="1908822" cy="698372"/>
            </a:xfrm>
            <a:prstGeom prst="rect">
              <a:avLst/>
            </a:prstGeom>
            <a:noFill/>
          </p:spPr>
          <p:txBody>
            <a:bodyPr wrap="none" rtlCol="0">
              <a:spAutoFit/>
            </a:bodyPr>
            <a:lstStyle/>
            <a:p>
              <a:r>
                <a:rPr lang="en-US" sz="900" b="1" i="1" dirty="0" smtClean="0"/>
                <a:t>visibility</a:t>
              </a:r>
              <a:endParaRPr lang="en-US" sz="1000" b="1" i="1" dirty="0"/>
            </a:p>
          </p:txBody>
        </p:sp>
        <p:grpSp>
          <p:nvGrpSpPr>
            <p:cNvPr id="41" name="Group 79"/>
            <p:cNvGrpSpPr/>
            <p:nvPr/>
          </p:nvGrpSpPr>
          <p:grpSpPr>
            <a:xfrm>
              <a:off x="780169" y="5875270"/>
              <a:ext cx="2888840" cy="107031"/>
              <a:chOff x="792869" y="5871036"/>
              <a:chExt cx="2888840" cy="107031"/>
            </a:xfrm>
          </p:grpSpPr>
          <p:sp>
            <p:nvSpPr>
              <p:cNvPr id="43" name="Multiply 42"/>
              <p:cNvSpPr/>
              <p:nvPr/>
            </p:nvSpPr>
            <p:spPr>
              <a:xfrm>
                <a:off x="792869"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Multiply 43"/>
              <p:cNvSpPr/>
              <p:nvPr/>
            </p:nvSpPr>
            <p:spPr>
              <a:xfrm>
                <a:off x="85809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p:nvPr/>
            </p:nvSpPr>
            <p:spPr>
              <a:xfrm>
                <a:off x="97105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Multiply 45"/>
              <p:cNvSpPr/>
              <p:nvPr/>
            </p:nvSpPr>
            <p:spPr>
              <a:xfrm>
                <a:off x="117949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Multiply 46"/>
              <p:cNvSpPr/>
              <p:nvPr/>
            </p:nvSpPr>
            <p:spPr>
              <a:xfrm>
                <a:off x="1657924"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Multiply 47"/>
              <p:cNvSpPr/>
              <p:nvPr/>
            </p:nvSpPr>
            <p:spPr>
              <a:xfrm>
                <a:off x="1701010"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Multiply 48"/>
              <p:cNvSpPr/>
              <p:nvPr/>
            </p:nvSpPr>
            <p:spPr>
              <a:xfrm>
                <a:off x="178718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Multiply 49"/>
              <p:cNvSpPr/>
              <p:nvPr/>
            </p:nvSpPr>
            <p:spPr>
              <a:xfrm>
                <a:off x="1873354"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Multiply 50"/>
              <p:cNvSpPr/>
              <p:nvPr/>
            </p:nvSpPr>
            <p:spPr>
              <a:xfrm>
                <a:off x="21758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Multiply 51"/>
              <p:cNvSpPr/>
              <p:nvPr/>
            </p:nvSpPr>
            <p:spPr>
              <a:xfrm>
                <a:off x="266661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Multiply 52"/>
              <p:cNvSpPr/>
              <p:nvPr/>
            </p:nvSpPr>
            <p:spPr>
              <a:xfrm>
                <a:off x="35093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Multiply 53"/>
              <p:cNvSpPr/>
              <p:nvPr/>
            </p:nvSpPr>
            <p:spPr>
              <a:xfrm>
                <a:off x="3552451"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p:nvPr/>
            </p:nvSpPr>
            <p:spPr>
              <a:xfrm>
                <a:off x="3595537"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Freeform 41"/>
            <p:cNvSpPr/>
            <p:nvPr/>
          </p:nvSpPr>
          <p:spPr>
            <a:xfrm>
              <a:off x="790575" y="3327400"/>
              <a:ext cx="3381375" cy="2428875"/>
            </a:xfrm>
            <a:custGeom>
              <a:avLst/>
              <a:gdLst>
                <a:gd name="connsiteX0" fmla="*/ 0 w 3381375"/>
                <a:gd name="connsiteY0" fmla="*/ 0 h 2428875"/>
                <a:gd name="connsiteX1" fmla="*/ 42863 w 3381375"/>
                <a:gd name="connsiteY1" fmla="*/ 781050 h 2428875"/>
                <a:gd name="connsiteX2" fmla="*/ 90488 w 3381375"/>
                <a:gd name="connsiteY2" fmla="*/ 1304925 h 2428875"/>
                <a:gd name="connsiteX3" fmla="*/ 219075 w 3381375"/>
                <a:gd name="connsiteY3" fmla="*/ 1662113 h 2428875"/>
                <a:gd name="connsiteX4" fmla="*/ 438150 w 3381375"/>
                <a:gd name="connsiteY4" fmla="*/ 1890713 h 2428875"/>
                <a:gd name="connsiteX5" fmla="*/ 900113 w 3381375"/>
                <a:gd name="connsiteY5" fmla="*/ 2038350 h 2428875"/>
                <a:gd name="connsiteX6" fmla="*/ 942975 w 3381375"/>
                <a:gd name="connsiteY6" fmla="*/ 2157413 h 2428875"/>
                <a:gd name="connsiteX7" fmla="*/ 1033463 w 3381375"/>
                <a:gd name="connsiteY7" fmla="*/ 2224088 h 2428875"/>
                <a:gd name="connsiteX8" fmla="*/ 1138238 w 3381375"/>
                <a:gd name="connsiteY8" fmla="*/ 2276475 h 2428875"/>
                <a:gd name="connsiteX9" fmla="*/ 1419225 w 3381375"/>
                <a:gd name="connsiteY9" fmla="*/ 2309813 h 2428875"/>
                <a:gd name="connsiteX10" fmla="*/ 1909763 w 3381375"/>
                <a:gd name="connsiteY10" fmla="*/ 2343150 h 2428875"/>
                <a:gd name="connsiteX11" fmla="*/ 2738438 w 3381375"/>
                <a:gd name="connsiteY11" fmla="*/ 2362200 h 2428875"/>
                <a:gd name="connsiteX12" fmla="*/ 2786063 w 3381375"/>
                <a:gd name="connsiteY12" fmla="*/ 2395538 h 2428875"/>
                <a:gd name="connsiteX13" fmla="*/ 2843213 w 3381375"/>
                <a:gd name="connsiteY13" fmla="*/ 2428875 h 2428875"/>
                <a:gd name="connsiteX14" fmla="*/ 3381375 w 3381375"/>
                <a:gd name="connsiteY14" fmla="*/ 2424113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1375" h="2428875">
                  <a:moveTo>
                    <a:pt x="0" y="0"/>
                  </a:moveTo>
                  <a:lnTo>
                    <a:pt x="42863" y="781050"/>
                  </a:lnTo>
                  <a:lnTo>
                    <a:pt x="90488" y="1304925"/>
                  </a:lnTo>
                  <a:lnTo>
                    <a:pt x="219075" y="1662113"/>
                  </a:lnTo>
                  <a:lnTo>
                    <a:pt x="438150" y="1890713"/>
                  </a:lnTo>
                  <a:lnTo>
                    <a:pt x="900113" y="2038350"/>
                  </a:lnTo>
                  <a:lnTo>
                    <a:pt x="942975" y="2157413"/>
                  </a:lnTo>
                  <a:lnTo>
                    <a:pt x="1033463" y="2224088"/>
                  </a:lnTo>
                  <a:lnTo>
                    <a:pt x="1138238" y="2276475"/>
                  </a:lnTo>
                  <a:lnTo>
                    <a:pt x="1419225" y="2309813"/>
                  </a:lnTo>
                  <a:lnTo>
                    <a:pt x="1909763" y="2343150"/>
                  </a:lnTo>
                  <a:lnTo>
                    <a:pt x="2738438" y="2362200"/>
                  </a:lnTo>
                  <a:lnTo>
                    <a:pt x="2786063" y="2395538"/>
                  </a:lnTo>
                  <a:lnTo>
                    <a:pt x="2843213" y="2428875"/>
                  </a:lnTo>
                  <a:lnTo>
                    <a:pt x="3381375" y="242411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7586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0"/>
            <a:ext cx="6705600" cy="3429000"/>
          </a:xfrm>
        </p:spPr>
        <p:txBody>
          <a:bodyPr/>
          <a:lstStyle/>
          <a:p>
            <a:pPr marL="44450" indent="0">
              <a:buNone/>
            </a:pPr>
            <a:r>
              <a:rPr lang="en-US" sz="1400" dirty="0" smtClean="0"/>
              <a:t>Transmittance function represented as linear combination of basis function coefficients (sine/cosine of Fourier transforms).</a:t>
            </a:r>
          </a:p>
          <a:p>
            <a:pPr marL="44450" indent="0">
              <a:buNone/>
            </a:pPr>
            <a:endParaRPr lang="en-US" sz="1400" dirty="0" smtClean="0"/>
          </a:p>
          <a:p>
            <a:pPr marL="44450" indent="0">
              <a:buNone/>
            </a:pPr>
            <a:r>
              <a:rPr lang="en-US" sz="1400" dirty="0" smtClean="0"/>
              <a:t>Recall Fourier series</a:t>
            </a:r>
          </a:p>
          <a:p>
            <a:pPr marL="44450" indent="0">
              <a:buNone/>
            </a:pPr>
            <a:r>
              <a:rPr lang="en-US" sz="1200" dirty="0" smtClean="0"/>
              <a:t>Projection of function onto the basis functions:</a:t>
            </a:r>
          </a:p>
          <a:p>
            <a:pPr marL="44450" indent="0">
              <a:buNone/>
            </a:pPr>
            <a:r>
              <a:rPr lang="en-US" sz="1200" dirty="0" smtClean="0"/>
              <a:t>Reconstruction of the function:</a:t>
            </a:r>
          </a:p>
          <a:p>
            <a:pPr marL="44450" indent="0">
              <a:buNone/>
            </a:pPr>
            <a:endParaRPr lang="en-US" sz="1400" dirty="0" smtClean="0"/>
          </a:p>
          <a:p>
            <a:pPr marL="44450" indent="0">
              <a:buNone/>
            </a:pPr>
            <a:endParaRPr lang="en-US" sz="1400" dirty="0"/>
          </a:p>
          <a:p>
            <a:pPr marL="43200" indent="0">
              <a:buNone/>
            </a:pPr>
            <a:r>
              <a:rPr lang="en-US" sz="1400" dirty="0" smtClean="0"/>
              <a:t>Creation of FOM:</a:t>
            </a:r>
          </a:p>
          <a:p>
            <a:pPr marL="330200" indent="-285750"/>
            <a:r>
              <a:rPr lang="en-US" sz="1400" dirty="0" smtClean="0"/>
              <a:t>For each shadow casting primitive </a:t>
            </a:r>
          </a:p>
          <a:p>
            <a:pPr marL="365125" lvl="1" indent="0">
              <a:buClr>
                <a:srgbClr val="D84820"/>
              </a:buClr>
              <a:buNone/>
            </a:pPr>
            <a:r>
              <a:rPr lang="en-US" sz="1100" dirty="0" smtClean="0">
                <a:solidFill>
                  <a:srgbClr val="787972"/>
                </a:solidFill>
              </a:rPr>
              <a:t>  For each rasterized fragment</a:t>
            </a:r>
            <a:r>
              <a:rPr lang="en-US" sz="1100" i="1" dirty="0" smtClean="0">
                <a:solidFill>
                  <a:srgbClr val="787972"/>
                </a:solidFill>
              </a:rPr>
              <a:t>,</a:t>
            </a:r>
            <a:r>
              <a:rPr lang="en-US" sz="1100" dirty="0" smtClean="0">
                <a:solidFill>
                  <a:srgbClr val="787972"/>
                </a:solidFill>
              </a:rPr>
              <a:t> the </a:t>
            </a:r>
            <a:r>
              <a:rPr lang="en-US" sz="1100" dirty="0" err="1" smtClean="0">
                <a:solidFill>
                  <a:srgbClr val="787972"/>
                </a:solidFill>
              </a:rPr>
              <a:t>shader</a:t>
            </a:r>
            <a:r>
              <a:rPr lang="en-US" sz="1100" dirty="0" smtClean="0">
                <a:solidFill>
                  <a:srgbClr val="787972"/>
                </a:solidFill>
              </a:rPr>
              <a:t> writes</a:t>
            </a:r>
            <a:br>
              <a:rPr lang="en-US" sz="1100" dirty="0" smtClean="0">
                <a:solidFill>
                  <a:srgbClr val="787972"/>
                </a:solidFill>
              </a:rPr>
            </a:br>
            <a:r>
              <a:rPr lang="en-US" sz="1100" dirty="0" smtClean="0">
                <a:solidFill>
                  <a:srgbClr val="787972"/>
                </a:solidFill>
              </a:rPr>
              <a:t> (using multiple textures):</a:t>
            </a:r>
            <a:br>
              <a:rPr lang="en-US" sz="1100" dirty="0" smtClean="0">
                <a:solidFill>
                  <a:srgbClr val="787972"/>
                </a:solidFill>
              </a:rPr>
            </a:br>
            <a:endParaRPr lang="en-US" sz="1100" dirty="0">
              <a:solidFill>
                <a:srgbClr val="787972"/>
              </a:solidFill>
            </a:endParaRPr>
          </a:p>
          <a:p>
            <a:pPr marL="44450" indent="0">
              <a:buNone/>
            </a:pPr>
            <a:endParaRPr lang="en-US" sz="1400" dirty="0" smtClean="0"/>
          </a:p>
          <a:p>
            <a:pPr marL="44450" indent="0">
              <a:buNone/>
            </a:pPr>
            <a:endParaRPr lang="en-US" sz="1400" dirty="0" smtClean="0"/>
          </a:p>
          <a:p>
            <a:pPr marL="365125" lvl="1" indent="0">
              <a:buNone/>
            </a:pPr>
            <a:endParaRPr lang="en-US" sz="900" dirty="0" smtClean="0"/>
          </a:p>
          <a:p>
            <a:pPr marL="44450" indent="0">
              <a:buNone/>
            </a:pPr>
            <a:endParaRPr lang="en-US" dirty="0"/>
          </a:p>
        </p:txBody>
      </p:sp>
      <p:sp>
        <p:nvSpPr>
          <p:cNvPr id="6" name="Title 2"/>
          <p:cNvSpPr>
            <a:spLocks noGrp="1"/>
          </p:cNvSpPr>
          <p:nvPr>
            <p:ph type="title"/>
          </p:nvPr>
        </p:nvSpPr>
        <p:spPr>
          <a:xfrm>
            <a:off x="304800" y="76200"/>
            <a:ext cx="6346800" cy="381600"/>
          </a:xfrm>
        </p:spPr>
        <p:txBody>
          <a:bodyPr/>
          <a:lstStyle/>
          <a:p>
            <a:pPr marL="0" indent="0"/>
            <a:r>
              <a:rPr lang="en-US" dirty="0"/>
              <a:t>Shadows from semi-transparent </a:t>
            </a:r>
            <a:r>
              <a:rPr lang="en-US" dirty="0" smtClean="0"/>
              <a:t>objects</a:t>
            </a:r>
            <a:br>
              <a:rPr lang="en-US" dirty="0" smtClean="0"/>
            </a:br>
            <a:r>
              <a:rPr lang="en-US" sz="1600" dirty="0" smtClean="0"/>
              <a:t>Fourier Opacity Mapping</a:t>
            </a:r>
            <a:endParaRPr lang="en-US" dirty="0"/>
          </a:p>
        </p:txBody>
      </p:sp>
      <p:grpSp>
        <p:nvGrpSpPr>
          <p:cNvPr id="5" name="Group 4"/>
          <p:cNvGrpSpPr/>
          <p:nvPr/>
        </p:nvGrpSpPr>
        <p:grpSpPr>
          <a:xfrm>
            <a:off x="0" y="685800"/>
            <a:ext cx="7315200" cy="3429000"/>
            <a:chOff x="0" y="685800"/>
            <a:chExt cx="7315200" cy="3429000"/>
          </a:xfrm>
        </p:grpSpPr>
        <p:graphicFrame>
          <p:nvGraphicFramePr>
            <p:cNvPr id="7" name="Object 6"/>
            <p:cNvGraphicFramePr>
              <a:graphicFrameLocks noChangeAspect="1"/>
            </p:cNvGraphicFramePr>
            <p:nvPr>
              <p:extLst>
                <p:ext uri="{D42A27DB-BD31-4B8C-83A1-F6EECF244321}">
                  <p14:modId xmlns:p14="http://schemas.microsoft.com/office/powerpoint/2010/main" val="3540187966"/>
                </p:ext>
              </p:extLst>
            </p:nvPr>
          </p:nvGraphicFramePr>
          <p:xfrm>
            <a:off x="3867150" y="3429000"/>
            <a:ext cx="1663700" cy="241300"/>
          </p:xfrm>
          <a:graphic>
            <a:graphicData uri="http://schemas.openxmlformats.org/presentationml/2006/ole">
              <mc:AlternateContent xmlns:mc="http://schemas.openxmlformats.org/markup-compatibility/2006">
                <mc:Choice xmlns:v="urn:schemas-microsoft-com:vml" Requires="v">
                  <p:oleObj spid="_x0000_s4429" name="Equation" r:id="rId4" imgW="1663700" imgH="241300" progId="Equation.3">
                    <p:embed/>
                  </p:oleObj>
                </mc:Choice>
                <mc:Fallback>
                  <p:oleObj name="Equation" r:id="rId4" imgW="1663700" imgH="241300" progId="Equation.3">
                    <p:embed/>
                    <p:pic>
                      <p:nvPicPr>
                        <p:cNvPr id="0" name=""/>
                        <p:cNvPicPr/>
                        <p:nvPr/>
                      </p:nvPicPr>
                      <p:blipFill>
                        <a:blip r:embed="rId5"/>
                        <a:stretch>
                          <a:fillRect/>
                        </a:stretch>
                      </p:blipFill>
                      <p:spPr>
                        <a:xfrm>
                          <a:off x="3867150" y="3429000"/>
                          <a:ext cx="1663700" cy="24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91140765"/>
                </p:ext>
              </p:extLst>
            </p:nvPr>
          </p:nvGraphicFramePr>
          <p:xfrm>
            <a:off x="3879850" y="3733800"/>
            <a:ext cx="1638300" cy="241300"/>
          </p:xfrm>
          <a:graphic>
            <a:graphicData uri="http://schemas.openxmlformats.org/presentationml/2006/ole">
              <mc:AlternateContent xmlns:mc="http://schemas.openxmlformats.org/markup-compatibility/2006">
                <mc:Choice xmlns:v="urn:schemas-microsoft-com:vml" Requires="v">
                  <p:oleObj spid="_x0000_s4430" name="Equation" r:id="rId6" imgW="1638300" imgH="241300" progId="Equation.3">
                    <p:embed/>
                  </p:oleObj>
                </mc:Choice>
                <mc:Fallback>
                  <p:oleObj name="Equation" r:id="rId6" imgW="1638300" imgH="241300" progId="Equation.3">
                    <p:embed/>
                    <p:pic>
                      <p:nvPicPr>
                        <p:cNvPr id="0" name=""/>
                        <p:cNvPicPr/>
                        <p:nvPr/>
                      </p:nvPicPr>
                      <p:blipFill>
                        <a:blip r:embed="rId7"/>
                        <a:stretch>
                          <a:fillRect/>
                        </a:stretch>
                      </p:blipFill>
                      <p:spPr>
                        <a:xfrm>
                          <a:off x="3879850" y="3733800"/>
                          <a:ext cx="1638300" cy="2413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627205973"/>
                </p:ext>
              </p:extLst>
            </p:nvPr>
          </p:nvGraphicFramePr>
          <p:xfrm>
            <a:off x="3784600" y="1447800"/>
            <a:ext cx="1549400" cy="393700"/>
          </p:xfrm>
          <a:graphic>
            <a:graphicData uri="http://schemas.openxmlformats.org/presentationml/2006/ole">
              <mc:AlternateContent xmlns:mc="http://schemas.openxmlformats.org/markup-compatibility/2006">
                <mc:Choice xmlns:v="urn:schemas-microsoft-com:vml" Requires="v">
                  <p:oleObj spid="_x0000_s4431" name="Equation" r:id="rId8" imgW="1549400" imgH="393700" progId="Equation.3">
                    <p:embed/>
                  </p:oleObj>
                </mc:Choice>
                <mc:Fallback>
                  <p:oleObj name="Equation" r:id="rId8" imgW="1549400" imgH="393700" progId="Equation.3">
                    <p:embed/>
                    <p:pic>
                      <p:nvPicPr>
                        <p:cNvPr id="0" name=""/>
                        <p:cNvPicPr/>
                        <p:nvPr/>
                      </p:nvPicPr>
                      <p:blipFill>
                        <a:blip r:embed="rId9"/>
                        <a:stretch>
                          <a:fillRect/>
                        </a:stretch>
                      </p:blipFill>
                      <p:spPr>
                        <a:xfrm>
                          <a:off x="3784600" y="1447800"/>
                          <a:ext cx="1549400" cy="3937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833451228"/>
                </p:ext>
              </p:extLst>
            </p:nvPr>
          </p:nvGraphicFramePr>
          <p:xfrm>
            <a:off x="3810000" y="1828800"/>
            <a:ext cx="1524000" cy="393700"/>
          </p:xfrm>
          <a:graphic>
            <a:graphicData uri="http://schemas.openxmlformats.org/presentationml/2006/ole">
              <mc:AlternateContent xmlns:mc="http://schemas.openxmlformats.org/markup-compatibility/2006">
                <mc:Choice xmlns:v="urn:schemas-microsoft-com:vml" Requires="v">
                  <p:oleObj spid="_x0000_s4432" name="Equation" r:id="rId10" imgW="1524000" imgH="393700" progId="Equation.3">
                    <p:embed/>
                  </p:oleObj>
                </mc:Choice>
                <mc:Fallback>
                  <p:oleObj name="Equation" r:id="rId10" imgW="1524000" imgH="393700" progId="Equation.3">
                    <p:embed/>
                    <p:pic>
                      <p:nvPicPr>
                        <p:cNvPr id="0" name=""/>
                        <p:cNvPicPr/>
                        <p:nvPr/>
                      </p:nvPicPr>
                      <p:blipFill>
                        <a:blip r:embed="rId11"/>
                        <a:stretch>
                          <a:fillRect/>
                        </a:stretch>
                      </p:blipFill>
                      <p:spPr>
                        <a:xfrm>
                          <a:off x="3810000" y="1828800"/>
                          <a:ext cx="1524000" cy="3937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229457052"/>
                </p:ext>
              </p:extLst>
            </p:nvPr>
          </p:nvGraphicFramePr>
          <p:xfrm>
            <a:off x="2971800" y="2180179"/>
            <a:ext cx="2362200" cy="457200"/>
          </p:xfrm>
          <a:graphic>
            <a:graphicData uri="http://schemas.openxmlformats.org/presentationml/2006/ole">
              <mc:AlternateContent xmlns:mc="http://schemas.openxmlformats.org/markup-compatibility/2006">
                <mc:Choice xmlns:v="urn:schemas-microsoft-com:vml" Requires="v">
                  <p:oleObj spid="_x0000_s4433" name="Equation" r:id="rId12" imgW="2362200" imgH="457200" progId="Equation.3">
                    <p:embed/>
                  </p:oleObj>
                </mc:Choice>
                <mc:Fallback>
                  <p:oleObj name="Equation" r:id="rId12" imgW="2362200" imgH="457200" progId="Equation.3">
                    <p:embed/>
                    <p:pic>
                      <p:nvPicPr>
                        <p:cNvPr id="0" name=""/>
                        <p:cNvPicPr/>
                        <p:nvPr/>
                      </p:nvPicPr>
                      <p:blipFill>
                        <a:blip r:embed="rId13"/>
                        <a:stretch>
                          <a:fillRect/>
                        </a:stretch>
                      </p:blipFill>
                      <p:spPr>
                        <a:xfrm>
                          <a:off x="2971800" y="2180179"/>
                          <a:ext cx="2362200" cy="457200"/>
                        </a:xfrm>
                        <a:prstGeom prst="rect">
                          <a:avLst/>
                        </a:prstGeom>
                      </p:spPr>
                    </p:pic>
                  </p:oleObj>
                </mc:Fallback>
              </mc:AlternateContent>
            </a:graphicData>
          </a:graphic>
        </p:graphicFrame>
        <p:sp>
          <p:nvSpPr>
            <p:cNvPr id="34" name="Rectangle 33"/>
            <p:cNvSpPr/>
            <p:nvPr/>
          </p:nvSpPr>
          <p:spPr>
            <a:xfrm>
              <a:off x="5638800" y="3345359"/>
              <a:ext cx="1676400" cy="769441"/>
            </a:xfrm>
            <a:prstGeom prst="rect">
              <a:avLst/>
            </a:prstGeom>
          </p:spPr>
          <p:txBody>
            <a:bodyPr wrap="square">
              <a:spAutoFit/>
            </a:bodyPr>
            <a:lstStyle/>
            <a:p>
              <a:r>
                <a:rPr lang="en-US" sz="1100" kern="0" dirty="0">
                  <a:solidFill>
                    <a:srgbClr val="787972"/>
                  </a:solidFill>
                  <a:latin typeface="Arial"/>
                  <a:ea typeface="ＭＳ Ｐゴシック" pitchFamily="-108" charset="-128"/>
                  <a:cs typeface="ＭＳ Ｐゴシック" pitchFamily="-108" charset="-128"/>
                </a:rPr>
                <a:t>where:</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z </a:t>
              </a:r>
              <a:r>
                <a:rPr lang="en-US" sz="1100" kern="0" dirty="0">
                  <a:solidFill>
                    <a:srgbClr val="787972"/>
                  </a:solidFill>
                  <a:latin typeface="Arial"/>
                  <a:ea typeface="ＭＳ Ｐゴシック" pitchFamily="-108" charset="-128"/>
                  <a:cs typeface="ＭＳ Ｐゴシック" pitchFamily="-108" charset="-128"/>
                </a:rPr>
                <a:t>is depth, </a:t>
              </a:r>
              <a:br>
                <a:rPr lang="en-US" sz="1100" kern="0" dirty="0">
                  <a:solidFill>
                    <a:srgbClr val="787972"/>
                  </a:solidFill>
                  <a:latin typeface="Arial"/>
                  <a:ea typeface="ＭＳ Ｐゴシック" pitchFamily="-108" charset="-128"/>
                  <a:cs typeface="ＭＳ Ｐゴシック" pitchFamily="-108" charset="-128"/>
                </a:rPr>
              </a:b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k</a:t>
              </a:r>
              <a:r>
                <a:rPr lang="en-US" sz="1100" kern="0" dirty="0" smtClean="0">
                  <a:solidFill>
                    <a:srgbClr val="787972"/>
                  </a:solidFill>
                  <a:latin typeface="Arial"/>
                  <a:ea typeface="ＭＳ Ｐゴシック" pitchFamily="-108" charset="-128"/>
                  <a:cs typeface="ＭＳ Ｐゴシック" pitchFamily="-108" charset="-128"/>
                </a:rPr>
                <a:t> </a:t>
              </a:r>
              <a:r>
                <a:rPr lang="en-US" sz="1100" kern="0" dirty="0">
                  <a:solidFill>
                    <a:srgbClr val="787972"/>
                  </a:solidFill>
                  <a:latin typeface="Arial"/>
                  <a:ea typeface="ＭＳ Ｐゴシック" pitchFamily="-108" charset="-128"/>
                  <a:cs typeface="ＭＳ Ｐゴシック" pitchFamily="-108" charset="-128"/>
                </a:rPr>
                <a:t>is </a:t>
              </a:r>
              <a:r>
                <a:rPr lang="en-US" sz="1100" kern="0" dirty="0" smtClean="0">
                  <a:solidFill>
                    <a:srgbClr val="787972"/>
                  </a:solidFill>
                  <a:latin typeface="Arial"/>
                  <a:ea typeface="ＭＳ Ｐゴシック" pitchFamily="-108" charset="-128"/>
                  <a:cs typeface="ＭＳ Ｐゴシック" pitchFamily="-108" charset="-128"/>
                </a:rPr>
                <a:t>#</a:t>
              </a:r>
              <a:r>
                <a:rPr lang="en-US" sz="1100" kern="0" dirty="0" err="1" smtClean="0">
                  <a:solidFill>
                    <a:srgbClr val="787972"/>
                  </a:solidFill>
                  <a:latin typeface="Arial"/>
                  <a:ea typeface="ＭＳ Ｐゴシック" pitchFamily="-108" charset="-128"/>
                  <a:cs typeface="ＭＳ Ｐゴシック" pitchFamily="-108" charset="-128"/>
                </a:rPr>
                <a:t>used_coefficients</a:t>
              </a:r>
              <a:endParaRPr lang="en-US" sz="1100" kern="0" dirty="0" smtClean="0">
                <a:solidFill>
                  <a:srgbClr val="787972"/>
                </a:solidFill>
                <a:latin typeface="Arial"/>
                <a:ea typeface="ＭＳ Ｐゴシック" pitchFamily="-108" charset="-128"/>
                <a:cs typeface="ＭＳ Ｐゴシック" pitchFamily="-108" charset="-128"/>
              </a:endParaRPr>
            </a:p>
            <a:p>
              <a:r>
                <a:rPr lang="en-US" sz="1100" kern="0" dirty="0">
                  <a:solidFill>
                    <a:srgbClr val="787972"/>
                  </a:solidFill>
                  <a:latin typeface="Arial"/>
                  <a:ea typeface="ＭＳ Ｐゴシック" pitchFamily="-108" charset="-128"/>
                  <a:cs typeface="ＭＳ Ｐゴシック" pitchFamily="-108" charset="-128"/>
                </a:rPr>
                <a:t> </a:t>
              </a:r>
              <a:r>
                <a:rPr lang="en-US" sz="1100" kern="0" dirty="0" smtClean="0">
                  <a:solidFill>
                    <a:srgbClr val="787972"/>
                  </a:solidFill>
                  <a:latin typeface="Arial"/>
                  <a:ea typeface="ＭＳ Ｐゴシック" pitchFamily="-108" charset="-128"/>
                  <a:cs typeface="ＭＳ Ｐゴシック" pitchFamily="-108" charset="-128"/>
                </a:rPr>
                <a:t> </a:t>
              </a:r>
              <a:r>
                <a:rPr lang="en-US" sz="1100" i="1" kern="0" dirty="0" smtClean="0">
                  <a:solidFill>
                    <a:srgbClr val="787972"/>
                  </a:solidFill>
                  <a:latin typeface="Arial"/>
                  <a:ea typeface="ＭＳ Ｐゴシック" pitchFamily="-108" charset="-128"/>
                  <a:cs typeface="ＭＳ Ｐゴシック" pitchFamily="-108" charset="-128"/>
                </a:rPr>
                <a:t>α</a:t>
              </a:r>
              <a:r>
                <a:rPr lang="en-US" sz="1100" kern="0" dirty="0" smtClean="0">
                  <a:solidFill>
                    <a:srgbClr val="787972"/>
                  </a:solidFill>
                  <a:latin typeface="Arial"/>
                  <a:ea typeface="ＭＳ Ｐゴシック" pitchFamily="-108" charset="-128"/>
                  <a:cs typeface="ＭＳ Ｐゴシック" pitchFamily="-108" charset="-128"/>
                </a:rPr>
                <a:t> is opacity</a:t>
              </a:r>
              <a:endParaRPr lang="en-US" dirty="0"/>
            </a:p>
          </p:txBody>
        </p:sp>
        <p:sp>
          <p:nvSpPr>
            <p:cNvPr id="36" name="Rectangle 35"/>
            <p:cNvSpPr/>
            <p:nvPr/>
          </p:nvSpPr>
          <p:spPr>
            <a:xfrm>
              <a:off x="5603310" y="1084434"/>
              <a:ext cx="1585256" cy="1430166"/>
            </a:xfrm>
            <a:prstGeom prst="rect">
              <a:avLst/>
            </a:prstGeom>
            <a:solidFill>
              <a:schemeClr val="bg1"/>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rot="5400000" flipH="1" flipV="1">
              <a:off x="5225481" y="1725426"/>
              <a:ext cx="1094585" cy="3849"/>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770849" y="2274644"/>
              <a:ext cx="1133049" cy="1"/>
            </a:xfrm>
            <a:prstGeom prst="straightConnector1">
              <a:avLst/>
            </a:prstGeom>
            <a:ln>
              <a:solidFill>
                <a:schemeClr val="tx1">
                  <a:lumMod val="50000"/>
                  <a:lumOff val="50000"/>
                </a:schemeClr>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9381" y="2274644"/>
              <a:ext cx="174518" cy="86902"/>
            </a:xfrm>
            <a:prstGeom prst="rect">
              <a:avLst/>
            </a:prstGeom>
            <a:noFill/>
          </p:spPr>
          <p:txBody>
            <a:bodyPr wrap="none" rtlCol="0">
              <a:spAutoFit/>
            </a:bodyPr>
            <a:lstStyle/>
            <a:p>
              <a:r>
                <a:rPr lang="en-US" sz="1000" b="1" i="1" dirty="0" smtClean="0"/>
                <a:t>depth</a:t>
              </a:r>
              <a:endParaRPr lang="en-US" sz="1000" b="1" i="1" dirty="0"/>
            </a:p>
          </p:txBody>
        </p:sp>
        <p:sp>
          <p:nvSpPr>
            <p:cNvPr id="40" name="TextBox 39"/>
            <p:cNvSpPr txBox="1"/>
            <p:nvPr/>
          </p:nvSpPr>
          <p:spPr>
            <a:xfrm rot="16200000">
              <a:off x="5341165" y="1288235"/>
              <a:ext cx="673702" cy="230832"/>
            </a:xfrm>
            <a:prstGeom prst="rect">
              <a:avLst/>
            </a:prstGeom>
            <a:noFill/>
          </p:spPr>
          <p:txBody>
            <a:bodyPr wrap="none" rtlCol="0">
              <a:spAutoFit/>
            </a:bodyPr>
            <a:lstStyle/>
            <a:p>
              <a:r>
                <a:rPr lang="en-US" sz="900" b="1" i="1" dirty="0" smtClean="0"/>
                <a:t>visibility</a:t>
              </a:r>
              <a:endParaRPr lang="en-US" sz="1000" b="1" i="1" dirty="0"/>
            </a:p>
          </p:txBody>
        </p:sp>
        <p:grpSp>
          <p:nvGrpSpPr>
            <p:cNvPr id="41" name="Group 79"/>
            <p:cNvGrpSpPr/>
            <p:nvPr/>
          </p:nvGrpSpPr>
          <p:grpSpPr>
            <a:xfrm>
              <a:off x="5770225" y="2257250"/>
              <a:ext cx="954844" cy="37776"/>
              <a:chOff x="792869" y="5871036"/>
              <a:chExt cx="2888840" cy="107031"/>
            </a:xfrm>
          </p:grpSpPr>
          <p:sp>
            <p:nvSpPr>
              <p:cNvPr id="43" name="Multiply 42"/>
              <p:cNvSpPr/>
              <p:nvPr/>
            </p:nvSpPr>
            <p:spPr>
              <a:xfrm>
                <a:off x="792869"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Multiply 43"/>
              <p:cNvSpPr/>
              <p:nvPr/>
            </p:nvSpPr>
            <p:spPr>
              <a:xfrm>
                <a:off x="85809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p:nvPr/>
            </p:nvSpPr>
            <p:spPr>
              <a:xfrm>
                <a:off x="97105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Multiply 45"/>
              <p:cNvSpPr/>
              <p:nvPr/>
            </p:nvSpPr>
            <p:spPr>
              <a:xfrm>
                <a:off x="117949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Multiply 46"/>
              <p:cNvSpPr/>
              <p:nvPr/>
            </p:nvSpPr>
            <p:spPr>
              <a:xfrm>
                <a:off x="1657924"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Multiply 47"/>
              <p:cNvSpPr/>
              <p:nvPr/>
            </p:nvSpPr>
            <p:spPr>
              <a:xfrm>
                <a:off x="1701010"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Multiply 48"/>
              <p:cNvSpPr/>
              <p:nvPr/>
            </p:nvSpPr>
            <p:spPr>
              <a:xfrm>
                <a:off x="1787182"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Multiply 49"/>
              <p:cNvSpPr/>
              <p:nvPr/>
            </p:nvSpPr>
            <p:spPr>
              <a:xfrm>
                <a:off x="1873354"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Multiply 50"/>
              <p:cNvSpPr/>
              <p:nvPr/>
            </p:nvSpPr>
            <p:spPr>
              <a:xfrm>
                <a:off x="21758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Multiply 51"/>
              <p:cNvSpPr/>
              <p:nvPr/>
            </p:nvSpPr>
            <p:spPr>
              <a:xfrm>
                <a:off x="2666617"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Multiply 52"/>
              <p:cNvSpPr/>
              <p:nvPr/>
            </p:nvSpPr>
            <p:spPr>
              <a:xfrm>
                <a:off x="3509365"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Multiply 53"/>
              <p:cNvSpPr/>
              <p:nvPr/>
            </p:nvSpPr>
            <p:spPr>
              <a:xfrm>
                <a:off x="3552451" y="5871036"/>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p:nvPr/>
            </p:nvSpPr>
            <p:spPr>
              <a:xfrm>
                <a:off x="3595537" y="5871038"/>
                <a:ext cx="86172" cy="107029"/>
              </a:xfrm>
              <a:prstGeom prst="mathMultiply">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Freeform 41"/>
            <p:cNvSpPr/>
            <p:nvPr/>
          </p:nvSpPr>
          <p:spPr>
            <a:xfrm>
              <a:off x="5773665" y="1358002"/>
              <a:ext cx="1117641" cy="857250"/>
            </a:xfrm>
            <a:custGeom>
              <a:avLst/>
              <a:gdLst>
                <a:gd name="connsiteX0" fmla="*/ 0 w 3381375"/>
                <a:gd name="connsiteY0" fmla="*/ 0 h 2428875"/>
                <a:gd name="connsiteX1" fmla="*/ 42863 w 3381375"/>
                <a:gd name="connsiteY1" fmla="*/ 781050 h 2428875"/>
                <a:gd name="connsiteX2" fmla="*/ 90488 w 3381375"/>
                <a:gd name="connsiteY2" fmla="*/ 1304925 h 2428875"/>
                <a:gd name="connsiteX3" fmla="*/ 219075 w 3381375"/>
                <a:gd name="connsiteY3" fmla="*/ 1662113 h 2428875"/>
                <a:gd name="connsiteX4" fmla="*/ 438150 w 3381375"/>
                <a:gd name="connsiteY4" fmla="*/ 1890713 h 2428875"/>
                <a:gd name="connsiteX5" fmla="*/ 900113 w 3381375"/>
                <a:gd name="connsiteY5" fmla="*/ 2038350 h 2428875"/>
                <a:gd name="connsiteX6" fmla="*/ 942975 w 3381375"/>
                <a:gd name="connsiteY6" fmla="*/ 2157413 h 2428875"/>
                <a:gd name="connsiteX7" fmla="*/ 1033463 w 3381375"/>
                <a:gd name="connsiteY7" fmla="*/ 2224088 h 2428875"/>
                <a:gd name="connsiteX8" fmla="*/ 1138238 w 3381375"/>
                <a:gd name="connsiteY8" fmla="*/ 2276475 h 2428875"/>
                <a:gd name="connsiteX9" fmla="*/ 1419225 w 3381375"/>
                <a:gd name="connsiteY9" fmla="*/ 2309813 h 2428875"/>
                <a:gd name="connsiteX10" fmla="*/ 1909763 w 3381375"/>
                <a:gd name="connsiteY10" fmla="*/ 2343150 h 2428875"/>
                <a:gd name="connsiteX11" fmla="*/ 2738438 w 3381375"/>
                <a:gd name="connsiteY11" fmla="*/ 2362200 h 2428875"/>
                <a:gd name="connsiteX12" fmla="*/ 2786063 w 3381375"/>
                <a:gd name="connsiteY12" fmla="*/ 2395538 h 2428875"/>
                <a:gd name="connsiteX13" fmla="*/ 2843213 w 3381375"/>
                <a:gd name="connsiteY13" fmla="*/ 2428875 h 2428875"/>
                <a:gd name="connsiteX14" fmla="*/ 3381375 w 3381375"/>
                <a:gd name="connsiteY14" fmla="*/ 2424113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1375" h="2428875">
                  <a:moveTo>
                    <a:pt x="0" y="0"/>
                  </a:moveTo>
                  <a:lnTo>
                    <a:pt x="42863" y="781050"/>
                  </a:lnTo>
                  <a:lnTo>
                    <a:pt x="90488" y="1304925"/>
                  </a:lnTo>
                  <a:lnTo>
                    <a:pt x="219075" y="1662113"/>
                  </a:lnTo>
                  <a:lnTo>
                    <a:pt x="438150" y="1890713"/>
                  </a:lnTo>
                  <a:lnTo>
                    <a:pt x="900113" y="2038350"/>
                  </a:lnTo>
                  <a:lnTo>
                    <a:pt x="942975" y="2157413"/>
                  </a:lnTo>
                  <a:lnTo>
                    <a:pt x="1033463" y="2224088"/>
                  </a:lnTo>
                  <a:lnTo>
                    <a:pt x="1138238" y="2276475"/>
                  </a:lnTo>
                  <a:lnTo>
                    <a:pt x="1419225" y="2309813"/>
                  </a:lnTo>
                  <a:lnTo>
                    <a:pt x="1909763" y="2343150"/>
                  </a:lnTo>
                  <a:lnTo>
                    <a:pt x="2738438" y="2362200"/>
                  </a:lnTo>
                  <a:lnTo>
                    <a:pt x="2786063" y="2395538"/>
                  </a:lnTo>
                  <a:lnTo>
                    <a:pt x="2843213" y="2428875"/>
                  </a:lnTo>
                  <a:lnTo>
                    <a:pt x="3381375" y="242411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0" y="685800"/>
              <a:ext cx="7315200" cy="2057400"/>
            </a:xfrm>
            <a:prstGeom prst="rect">
              <a:avLst/>
            </a:prstGeom>
            <a:solidFill>
              <a:schemeClr val="accent4">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screen.tiff"/>
          <p:cNvPicPr>
            <a:picLocks noChangeAspect="1"/>
          </p:cNvPicPr>
          <p:nvPr/>
        </p:nvPicPr>
        <p:blipFill rotWithShape="1">
          <a:blip r:embed="rId14">
            <a:extLst>
              <a:ext uri="{28A0092B-C50C-407E-A947-70E740481C1C}">
                <a14:useLocalDpi xmlns:a14="http://schemas.microsoft.com/office/drawing/2010/main" val="0"/>
              </a:ext>
            </a:extLst>
          </a:blip>
          <a:srcRect t="5211" b="82280"/>
          <a:stretch/>
        </p:blipFill>
        <p:spPr>
          <a:xfrm>
            <a:off x="-1115" y="11289"/>
            <a:ext cx="7320602" cy="572422"/>
          </a:xfrm>
          <a:prstGeom prst="rect">
            <a:avLst/>
          </a:prstGeom>
        </p:spPr>
      </p:pic>
    </p:spTree>
    <p:extLst>
      <p:ext uri="{BB962C8B-B14F-4D97-AF65-F5344CB8AC3E}">
        <p14:creationId xmlns:p14="http://schemas.microsoft.com/office/powerpoint/2010/main" val="12369577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53808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53808 " pathEditMode="relative" ptsTypes="AA">
                                      <p:cBhvr>
                                        <p:cTn id="8" dur="2000" fill="hold"/>
                                        <p:tgtEl>
                                          <p:spTgt spid="2">
                                            <p:txEl>
                                              <p:pRg st="0" end="0"/>
                                            </p:txEl>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53808 " pathEditMode="relative" ptsTypes="AA">
                                      <p:cBhvr>
                                        <p:cTn id="10" dur="2000" fill="hold"/>
                                        <p:tgtEl>
                                          <p:spTgt spid="2">
                                            <p:txEl>
                                              <p:pRg st="2" end="2"/>
                                            </p:txEl>
                                          </p:spTgt>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 -0.53808 " pathEditMode="relative" ptsTypes="AA">
                                      <p:cBhvr>
                                        <p:cTn id="12" dur="2000" fill="hold"/>
                                        <p:tgtEl>
                                          <p:spTgt spid="2">
                                            <p:txEl>
                                              <p:pRg st="3" end="3"/>
                                            </p:txEl>
                                          </p:spTgt>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53808 " pathEditMode="relative" ptsTypes="AA">
                                      <p:cBhvr>
                                        <p:cTn id="14" dur="2000" fill="hold"/>
                                        <p:tgtEl>
                                          <p:spTgt spid="2">
                                            <p:txEl>
                                              <p:pRg st="4" end="4"/>
                                            </p:txEl>
                                          </p:spTgt>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 -0.53808 " pathEditMode="relative" ptsTypes="AA">
                                      <p:cBhvr>
                                        <p:cTn id="16" dur="2000" fill="hold"/>
                                        <p:tgtEl>
                                          <p:spTgt spid="2">
                                            <p:txEl>
                                              <p:pRg st="7" end="7"/>
                                            </p:txEl>
                                          </p:spTgt>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53808 " pathEditMode="relative" ptsTypes="AA">
                                      <p:cBhvr>
                                        <p:cTn id="18" dur="2000" fill="hold"/>
                                        <p:tgtEl>
                                          <p:spTgt spid="2">
                                            <p:txEl>
                                              <p:pRg st="8" end="8"/>
                                            </p:txEl>
                                          </p:spTgt>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53808 " pathEditMode="relative" ptsTypes="AA">
                                      <p:cBhvr>
                                        <p:cTn id="20" dur="2000" fill="hold"/>
                                        <p:tgtEl>
                                          <p:spTgt spid="2">
                                            <p:txEl>
                                              <p:pRg st="9" end="9"/>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Custom Design">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IGGRAPH 2013 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GGRAPH 2013 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IGGRAPH 2013 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36128</TotalTime>
  <Words>6979</Words>
  <Application>Microsoft Macintosh PowerPoint</Application>
  <PresentationFormat>Custom</PresentationFormat>
  <Paragraphs>810</Paragraphs>
  <Slides>70</Slides>
  <Notes>70</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70</vt:i4>
      </vt:variant>
    </vt:vector>
  </HeadingPairs>
  <TitlesOfParts>
    <vt:vector size="76" baseType="lpstr">
      <vt:lpstr>Custom Design</vt:lpstr>
      <vt:lpstr>1_Custom Design</vt:lpstr>
      <vt:lpstr>SIGGRAPH 2013 ms</vt:lpstr>
      <vt:lpstr>1_SIGGRAPH 2013 ms</vt:lpstr>
      <vt:lpstr>3_SIGGRAPH 2013 ms</vt:lpstr>
      <vt:lpstr>Equation</vt:lpstr>
      <vt:lpstr>Efficient Real-Time Shadows</vt:lpstr>
      <vt:lpstr>PowerPoint Presentation</vt:lpstr>
      <vt:lpstr>Transparent Media</vt:lpstr>
      <vt:lpstr>Transparent Media</vt:lpstr>
      <vt:lpstr>Shadows from semi-transparent objects Adaptive Volumetric Shadow Maps</vt:lpstr>
      <vt:lpstr>Shadows from semi-transparent objects Adaptive Volumetric Shadow Maps</vt:lpstr>
      <vt:lpstr>Shadows from semi-transparent objects Adaptive Volumetric Shadow Maps</vt:lpstr>
      <vt:lpstr>Shadows from semi-transparent objects Fourier Opacity Mapping</vt:lpstr>
      <vt:lpstr>Shadows from semi-transparent objects Fourier Opacity Mapping</vt:lpstr>
      <vt:lpstr>Shadows from semi-transparent objects Fourier Opacity Mapping</vt:lpstr>
      <vt:lpstr>Shadows from semi-transparent objects Fourier Opacity Mapping</vt:lpstr>
      <vt:lpstr>Shadows from semi-transparent objects Particle Shadow Mapping</vt:lpstr>
      <vt:lpstr>Shadows from semi-transparent objects Particle Shadow Mapping</vt:lpstr>
      <vt:lpstr>Scattering in Participating Media </vt:lpstr>
      <vt:lpstr>Scattering in Participating Media </vt:lpstr>
      <vt:lpstr>Scattering in Participating Media </vt:lpstr>
      <vt:lpstr>Scattering in Participating Media </vt:lpstr>
      <vt:lpstr>Scattering in Participating Media </vt:lpstr>
      <vt:lpstr>Scattering in Participating Media </vt:lpstr>
      <vt:lpstr>Scattering in Participating Media </vt:lpstr>
      <vt:lpstr>Scattering in Participating Media </vt:lpstr>
      <vt:lpstr>Scattering in Participating Media </vt:lpstr>
      <vt:lpstr>Scattering in Participating Media </vt:lpstr>
      <vt:lpstr>Scattering in Participating Media </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Ray-Marching Based Single Scattering</vt:lpstr>
      <vt:lpstr>Shadow-Volume Based Single Scattering</vt:lpstr>
      <vt:lpstr>Shadow-Volume Based Single Scattering</vt:lpstr>
      <vt:lpstr>Shadow-Volume Based Single Scattering</vt:lpstr>
      <vt:lpstr>Shadow-Volume Based Single Scattering</vt:lpstr>
      <vt:lpstr>Shadow-Volume Based Single Scattering</vt:lpstr>
      <vt:lpstr>Shadow-Volume Based Single Scattering</vt:lpstr>
      <vt:lpstr>Shadow-Volume Based Single Scattering</vt:lpstr>
      <vt:lpstr>Shadow-Volume Based Single Scattering</vt:lpstr>
      <vt:lpstr>Shadow-Volume Based Single Scattering</vt:lpstr>
      <vt:lpstr>Shadow-Volume Based Single Scattering</vt:lpstr>
      <vt:lpstr>Multiple Scattering</vt:lpstr>
      <vt:lpstr>Multiple Scattering - idea</vt:lpstr>
      <vt:lpstr>Multiple Scattering</vt:lpstr>
      <vt:lpstr>Multiple Scattering</vt:lpstr>
      <vt:lpstr>Multiple Scattering with LPVs</vt:lpstr>
      <vt:lpstr>Multiple Scattering with LPVs</vt:lpstr>
      <vt:lpstr>Results</vt:lpstr>
      <vt:lpstr>Results</vt:lpstr>
      <vt:lpstr>Results</vt:lpstr>
      <vt:lpstr>Results</vt:lpstr>
      <vt:lpstr>Before and After</vt:lpstr>
      <vt:lpstr>Before and After</vt:lpstr>
      <vt:lpstr>Summary – Homogeneous Participating Media</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Ulf Assarsson</cp:lastModifiedBy>
  <cp:revision>562</cp:revision>
  <cp:lastPrinted>2013-07-15T16:53:28Z</cp:lastPrinted>
  <dcterms:created xsi:type="dcterms:W3CDTF">2012-02-14T22:43:59Z</dcterms:created>
  <dcterms:modified xsi:type="dcterms:W3CDTF">2013-07-30T07:37:01Z</dcterms:modified>
</cp:coreProperties>
</file>