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2"/>
  </p:notesMasterIdLst>
  <p:sldIdLst>
    <p:sldId id="256" r:id="rId2"/>
    <p:sldId id="329"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32" r:id="rId39"/>
    <p:sldId id="303" r:id="rId40"/>
    <p:sldId id="304" r:id="rId41"/>
    <p:sldId id="305" r:id="rId42"/>
    <p:sldId id="306" r:id="rId43"/>
    <p:sldId id="307" r:id="rId44"/>
    <p:sldId id="331"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7" r:id="rId60"/>
    <p:sldId id="330" r:id="rId6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33D"/>
    <a:srgbClr val="406F89"/>
    <a:srgbClr val="7BA6DE"/>
    <a:srgbClr val="425563"/>
    <a:srgbClr val="F81308"/>
    <a:srgbClr val="AD0D05"/>
    <a:srgbClr val="F94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88" autoAdjust="0"/>
  </p:normalViewPr>
  <p:slideViewPr>
    <p:cSldViewPr>
      <p:cViewPr varScale="1">
        <p:scale>
          <a:sx n="148" d="100"/>
          <a:sy n="148" d="100"/>
        </p:scale>
        <p:origin x="-528" y="-112"/>
      </p:cViewPr>
      <p:guideLst>
        <p:guide orient="horz" pos="1620"/>
        <p:guide pos="2880"/>
      </p:guideLst>
    </p:cSldViewPr>
  </p:slideViewPr>
  <p:notesTextViewPr>
    <p:cViewPr>
      <p:scale>
        <a:sx n="1" d="1"/>
        <a:sy n="1" d="1"/>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DAA094-7E73-C143-8799-A5F2FC7B840C}" type="datetimeFigureOut">
              <a:rPr lang="en-US" smtClean="0"/>
              <a:t>2013-07-30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506CD-743E-584B-90D0-79F07F36E6B3}" type="slidenum">
              <a:rPr lang="en-US" smtClean="0"/>
              <a:t>‹#›</a:t>
            </a:fld>
            <a:endParaRPr lang="en-US"/>
          </a:p>
        </p:txBody>
      </p:sp>
    </p:spTree>
    <p:extLst>
      <p:ext uri="{BB962C8B-B14F-4D97-AF65-F5344CB8AC3E}">
        <p14:creationId xmlns:p14="http://schemas.microsoft.com/office/powerpoint/2010/main" val="3170880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6506CD-743E-584B-90D0-79F07F36E6B3}" type="slidenum">
              <a:rPr lang="en-US" smtClean="0"/>
              <a:t>2</a:t>
            </a:fld>
            <a:endParaRPr lang="en-US"/>
          </a:p>
        </p:txBody>
      </p:sp>
    </p:spTree>
    <p:extLst>
      <p:ext uri="{BB962C8B-B14F-4D97-AF65-F5344CB8AC3E}">
        <p14:creationId xmlns:p14="http://schemas.microsoft.com/office/powerpoint/2010/main" val="2927228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the bias is too small, then we will get incorrect self shadowing, which is often called z-fighting.</a:t>
            </a:r>
          </a:p>
          <a:p>
            <a:r>
              <a:rPr lang="en-US" baseline="0" dirty="0" smtClean="0"/>
              <a:t>… and…</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if the bias</a:t>
            </a:r>
            <a:r>
              <a:rPr lang="en-US" baseline="0" dirty="0" smtClean="0"/>
              <a:t> is too large, then a surface that should be in shadow will incorrectly be regarded as lit (as you can see on this gray object below the shadowing surface). </a:t>
            </a:r>
          </a:p>
          <a:p>
            <a:r>
              <a:rPr lang="en-US" baseline="0" dirty="0" smtClean="0"/>
              <a:t>This typically manifests itself as light leaking at contact shadows.</a:t>
            </a:r>
          </a:p>
          <a:p>
            <a:endParaRPr lang="en-US" dirty="0" smtClean="0"/>
          </a:p>
          <a:p>
            <a:r>
              <a:rPr lang="en-US" dirty="0" smtClean="0"/>
              <a:t>There are several suggestions on how to attack this problem…</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instance, the midpoint shadow maps.</a:t>
            </a:r>
          </a:p>
          <a:p>
            <a:r>
              <a:rPr lang="en-US" dirty="0" smtClean="0"/>
              <a:t>This adds a more natural bias…</a:t>
            </a:r>
          </a:p>
          <a:p>
            <a:r>
              <a:rPr lang="en-US" dirty="0" smtClean="0"/>
              <a:t>The idea is to store</a:t>
            </a:r>
            <a:r>
              <a:rPr lang="en-US" baseline="0" dirty="0" smtClean="0"/>
              <a:t> fake shadow casting geometry in the shadow map. Geometry that is not represented in the lights view. This can be done by storing the </a:t>
            </a:r>
            <a:r>
              <a:rPr lang="en-US" baseline="0" dirty="0" smtClean="0"/>
              <a:t>mid</a:t>
            </a:r>
            <a:r>
              <a:rPr lang="en-US" baseline="0" dirty="0" smtClean="0"/>
              <a:t>-values between the first and second depth layer from the light. But problems will still appear near </a:t>
            </a:r>
            <a:r>
              <a:rPr lang="en-US" baseline="0" dirty="0" smtClean="0"/>
              <a:t>silhouettes.</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pink lines represent the midpoint depths stored in the shadow map. In</a:t>
            </a:r>
            <a:r>
              <a:rPr lang="en-US" baseline="0" dirty="0" smtClean="0"/>
              <a:t> other words, the mid points between the first visible layer in the shadow map and the second depth layer. </a:t>
            </a:r>
          </a:p>
          <a:p>
            <a:r>
              <a:rPr lang="en-US" baseline="0" dirty="0" smtClean="0"/>
              <a:t>As you can see, near the silhouette edge (in this red circle), there can still be view samples that have a higher depth than the midpoint samples.</a:t>
            </a:r>
          </a:p>
          <a:p>
            <a:endParaRPr lang="en-US" baseline="0" dirty="0" smtClean="0"/>
          </a:p>
          <a:p>
            <a:r>
              <a:rPr lang="en-US" baseline="0" dirty="0" smtClean="0"/>
              <a:t>There </a:t>
            </a:r>
            <a:r>
              <a:rPr lang="en-US" baseline="0" dirty="0" smtClean="0"/>
              <a:t>are other suggestions, such as Second Depth Shadow Mapping, Dual depth layers or using triangle id’s but none of them completely remove the problem.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is an image highlighting</a:t>
            </a:r>
            <a:r>
              <a:rPr lang="en-US" baseline="0" dirty="0" smtClean="0"/>
              <a:t> the shadow-map resolution problems and also biasing problems. </a:t>
            </a:r>
          </a:p>
          <a:p>
            <a:r>
              <a:rPr lang="en-US" dirty="0" smtClean="0"/>
              <a:t>Michael </a:t>
            </a:r>
            <a:r>
              <a:rPr lang="en-US" dirty="0" err="1" smtClean="0"/>
              <a:t>Wimmer</a:t>
            </a:r>
            <a:r>
              <a:rPr lang="en-US" dirty="0" smtClean="0"/>
              <a:t> </a:t>
            </a:r>
            <a:r>
              <a:rPr lang="en-US" baseline="0" dirty="0" smtClean="0"/>
              <a:t>will describe how to improve the quality of this, in his session after my session.</a:t>
            </a:r>
          </a:p>
          <a:p>
            <a:r>
              <a:rPr lang="en-US" baseline="0" dirty="0" smtClean="0"/>
              <a:t>But there is also a different way to address these issues, which might seem more natural. </a:t>
            </a:r>
          </a:p>
          <a:p>
            <a:r>
              <a:rPr lang="en-US" baseline="0" dirty="0" smtClean="0"/>
              <a:t>The artifacts we deal with come from the fact that we discretized the geometry into an image from the light. And then, we compare these values to a discretization from the camera position. And the sampled points from the two </a:t>
            </a:r>
            <a:r>
              <a:rPr lang="en-US" baseline="0" dirty="0" err="1" smtClean="0"/>
              <a:t>discretizations</a:t>
            </a:r>
            <a:r>
              <a:rPr lang="en-US" baseline="0" dirty="0" smtClean="0"/>
              <a:t> will in practice never be the same.</a:t>
            </a:r>
          </a:p>
          <a:p>
            <a:r>
              <a:rPr lang="en-US" baseline="0" dirty="0" smtClean="0"/>
              <a:t>So, lets see how we can totally avoid this…</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that leads us into shadow volumes.</a:t>
            </a:r>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concept of shadow volumes is to create volumes of “space in shadow”, from every triangle.</a:t>
            </a:r>
          </a:p>
          <a:p>
            <a:r>
              <a:rPr lang="en-US" dirty="0" smtClean="0"/>
              <a:t>Each triangle in the scene creates 3</a:t>
            </a:r>
            <a:r>
              <a:rPr lang="en-US" baseline="0" dirty="0" smtClean="0"/>
              <a:t> quads which extends to infinity.</a:t>
            </a:r>
          </a:p>
          <a:p>
            <a:r>
              <a:rPr lang="en-US" dirty="0" smtClean="0"/>
              <a:t>If </a:t>
            </a:r>
            <a:r>
              <a:rPr lang="en-US" dirty="0" smtClean="0"/>
              <a:t>an object</a:t>
            </a:r>
            <a:r>
              <a:rPr lang="en-US" baseline="0" dirty="0" smtClean="0"/>
              <a:t> is inside the volume, it is in shadow. Otherwise, it is in </a:t>
            </a:r>
            <a:r>
              <a:rPr lang="en-US" baseline="0" dirty="0" smtClean="0"/>
              <a:t>light.</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test if a point is in</a:t>
            </a:r>
            <a:r>
              <a:rPr lang="en-US" baseline="0" dirty="0" smtClean="0"/>
              <a:t> shadow, we count how many shadow volumes it is located within. If it is within 1 or more, then the point is in shadow.</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do we check if the point is inside a shadow volume?</a:t>
            </a:r>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Assume</a:t>
            </a:r>
            <a:r>
              <a:rPr lang="en-US" baseline="0" dirty="0" smtClean="0"/>
              <a:t> that the eye is located in light. Then, we can follow a ray </a:t>
            </a:r>
            <a:r>
              <a:rPr lang="en-US" baseline="0" dirty="0" smtClean="0"/>
              <a:t>from </a:t>
            </a:r>
            <a:r>
              <a:rPr lang="en-US" baseline="0" dirty="0" smtClean="0"/>
              <a:t>the eye to the point. If we go into more shadow volumes than we go out of shadow volumes, then the point is in shadow.</a:t>
            </a:r>
            <a:endParaRPr lang="en-US" dirty="0" smtClean="0"/>
          </a:p>
          <a:p>
            <a:endParaRPr lang="en-US" dirty="0" smtClean="0"/>
          </a:p>
          <a:p>
            <a:endParaRPr lang="en-US" dirty="0" smtClean="0"/>
          </a:p>
          <a:p>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see another example.</a:t>
            </a:r>
          </a:p>
          <a:p>
            <a:r>
              <a:rPr lang="en-US" baseline="0" dirty="0" smtClean="0"/>
              <a:t>This </a:t>
            </a:r>
            <a:r>
              <a:rPr lang="en-US" baseline="0" dirty="0" smtClean="0"/>
              <a:t>point is inside two shadow volumes,… and…</a:t>
            </a:r>
          </a:p>
          <a:p>
            <a:r>
              <a:rPr lang="en-US" baseline="0" dirty="0" smtClean="0"/>
              <a:t>…</a:t>
            </a:r>
            <a:r>
              <a:rPr lang="en-US" baseline="0" dirty="0" smtClean="0"/>
              <a:t>this point is inside zero shadow volumes.</a:t>
            </a:r>
            <a:endParaRPr lang="en-US" dirty="0" smtClean="0"/>
          </a:p>
          <a:p>
            <a:endParaRPr lang="en-US" dirty="0" smtClean="0"/>
          </a:p>
          <a:p>
            <a:r>
              <a:rPr lang="en-US" dirty="0" smtClean="0"/>
              <a:t>What</a:t>
            </a:r>
            <a:r>
              <a:rPr lang="en-US" baseline="0" dirty="0" smtClean="0"/>
              <a:t> we really would like to have is a counter per pixel</a:t>
            </a:r>
          </a:p>
        </p:txBody>
      </p:sp>
      <p:sp>
        <p:nvSpPr>
          <p:cNvPr id="4" name="Slide Number Placeholder 3"/>
          <p:cNvSpPr>
            <a:spLocks noGrp="1"/>
          </p:cNvSpPr>
          <p:nvPr>
            <p:ph type="sldNum" sz="quarter" idx="10"/>
          </p:nvPr>
        </p:nvSpPr>
        <p:spPr/>
        <p:txBody>
          <a:bodyPr/>
          <a:lstStyle/>
          <a:p>
            <a:fld id="{876D20E5-0E19-3B46-95D7-F2D366AE61B5}"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different ways to think about shadows.</a:t>
            </a:r>
          </a:p>
          <a:p>
            <a:r>
              <a:rPr lang="en-US" dirty="0" smtClean="0"/>
              <a:t>We can think of them as volumes of space</a:t>
            </a:r>
            <a:r>
              <a:rPr lang="en-US" baseline="0" dirty="0" smtClean="0"/>
              <a:t> that are dark, and that directly corresponds to the Shadow Volume algorithm.</a:t>
            </a:r>
          </a:p>
          <a:p>
            <a:r>
              <a:rPr lang="en-US" baseline="0" dirty="0" smtClean="0"/>
              <a:t>Or, we can think of shadows as places not seen by a light source looking at the scene, and that directly correspond to Shadow Maps.</a:t>
            </a:r>
            <a:endParaRPr lang="en-US" dirty="0" smtClean="0"/>
          </a:p>
          <a:p>
            <a:r>
              <a:rPr lang="en-US"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note that we can do the counting as follows:</a:t>
            </a:r>
            <a:r>
              <a:rPr lang="en-US" baseline="0" dirty="0" smtClean="0"/>
              <a:t> if we go through more </a:t>
            </a:r>
            <a:r>
              <a:rPr lang="en-US" baseline="0" dirty="0" err="1" smtClean="0"/>
              <a:t>frontfacing</a:t>
            </a:r>
            <a:r>
              <a:rPr lang="en-US" baseline="0" dirty="0" smtClean="0"/>
              <a:t> than </a:t>
            </a:r>
            <a:r>
              <a:rPr lang="en-US" baseline="0" dirty="0" err="1" smtClean="0"/>
              <a:t>backfacing</a:t>
            </a:r>
            <a:r>
              <a:rPr lang="en-US" baseline="0" dirty="0" smtClean="0"/>
              <a:t> shadow volume quads, then the point is in shadow.</a:t>
            </a:r>
          </a:p>
          <a:p>
            <a:r>
              <a:rPr lang="en-US" dirty="0" smtClean="0"/>
              <a:t>We count +1 when</a:t>
            </a:r>
            <a:r>
              <a:rPr lang="en-US" baseline="0" dirty="0" smtClean="0"/>
              <a:t> we go through a front-facing shadow quad, and -1 when we go through a back-facing shadow quad. </a:t>
            </a:r>
            <a:endParaRPr lang="en-US" dirty="0" smtClean="0"/>
          </a:p>
          <a:p>
            <a:endParaRPr lang="en-US" baseline="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nice observation is that we don’t need to do this counting with ray tracing. We can use standard </a:t>
            </a:r>
            <a:r>
              <a:rPr lang="en-US" baseline="0" dirty="0" err="1" smtClean="0"/>
              <a:t>rasterization</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stencil buffer gives us a counter per pixel. </a:t>
            </a:r>
          </a:p>
          <a:p>
            <a:r>
              <a:rPr lang="en-US" dirty="0" smtClean="0"/>
              <a:t>We render the front-facing</a:t>
            </a:r>
            <a:r>
              <a:rPr lang="en-US" baseline="0" dirty="0" smtClean="0"/>
              <a:t> shadow-volume polygons to the stencil buffer</a:t>
            </a:r>
            <a:br>
              <a:rPr lang="en-US" baseline="0" dirty="0" smtClean="0"/>
            </a:br>
            <a:r>
              <a:rPr lang="en-US" baseline="0" dirty="0" smtClean="0"/>
              <a:t>and increment the stencil </a:t>
            </a:r>
            <a:r>
              <a:rPr lang="en-US" baseline="0" dirty="0" smtClean="0"/>
              <a:t>values, </a:t>
            </a:r>
            <a:r>
              <a:rPr lang="en-US" baseline="0" dirty="0" smtClean="0"/>
              <a:t>since that represents going into a shadow volume. </a:t>
            </a:r>
          </a:p>
          <a:p>
            <a:r>
              <a:rPr lang="en-US" dirty="0" smtClean="0"/>
              <a:t>And then, we render</a:t>
            </a:r>
            <a:r>
              <a:rPr lang="en-US" baseline="0" dirty="0" smtClean="0"/>
              <a:t> the back-facing shadow-volume polygons (click), decrementing the stencil </a:t>
            </a:r>
            <a:r>
              <a:rPr lang="en-US" baseline="0" dirty="0" smtClean="0"/>
              <a:t>values, </a:t>
            </a:r>
            <a:r>
              <a:rPr lang="en-US" baseline="0" dirty="0" smtClean="0"/>
              <a:t>since that represents going out of shadow volumes.</a:t>
            </a:r>
          </a:p>
          <a:p>
            <a:r>
              <a:rPr lang="en-US" baseline="0" dirty="0" smtClean="0"/>
              <a:t>We also disable the updating of the z-buffer, but we keep the depth test as usual.</a:t>
            </a:r>
            <a:endParaRPr lang="en-US" dirty="0" smtClean="0"/>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stencil buffer gives us a counter per pixel. </a:t>
            </a:r>
          </a:p>
          <a:p>
            <a:r>
              <a:rPr lang="en-US" dirty="0" smtClean="0"/>
              <a:t>We render the front-facing</a:t>
            </a:r>
            <a:r>
              <a:rPr lang="en-US" baseline="0" dirty="0" smtClean="0"/>
              <a:t> shadow-volume polygons to the stencil buffer</a:t>
            </a:r>
            <a:br>
              <a:rPr lang="en-US" baseline="0" dirty="0" smtClean="0"/>
            </a:br>
            <a:r>
              <a:rPr lang="en-US" baseline="0" dirty="0" smtClean="0"/>
              <a:t>and increment the stencil values, since that represents going into a shadow volume. </a:t>
            </a:r>
          </a:p>
          <a:p>
            <a:r>
              <a:rPr lang="en-US" dirty="0" smtClean="0"/>
              <a:t>And then, we render</a:t>
            </a:r>
            <a:r>
              <a:rPr lang="en-US" baseline="0" dirty="0" smtClean="0"/>
              <a:t> the back-facing shadow-volume polygons (click), decrementing the stencil values, since that represents going out of shadow volumes.</a:t>
            </a:r>
          </a:p>
          <a:p>
            <a:r>
              <a:rPr lang="en-US" baseline="0" dirty="0" smtClean="0"/>
              <a:t>We also disable the updating of the z-buffer, but we keep the depth test as usual.</a:t>
            </a:r>
            <a:endParaRPr lang="en-US"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stencil buffer gives us a counter per pixel. </a:t>
            </a:r>
          </a:p>
          <a:p>
            <a:r>
              <a:rPr lang="en-US" dirty="0" smtClean="0"/>
              <a:t>We render the front-facing</a:t>
            </a:r>
            <a:r>
              <a:rPr lang="en-US" baseline="0" dirty="0" smtClean="0"/>
              <a:t> shadow-volume polygons to the stencil buffer</a:t>
            </a:r>
            <a:br>
              <a:rPr lang="en-US" baseline="0" dirty="0" smtClean="0"/>
            </a:br>
            <a:r>
              <a:rPr lang="en-US" baseline="0" dirty="0" smtClean="0"/>
              <a:t>and increment the stencil values, since that represents going into a shadow volume. </a:t>
            </a:r>
          </a:p>
          <a:p>
            <a:r>
              <a:rPr lang="en-US" dirty="0" smtClean="0"/>
              <a:t>And then, we render</a:t>
            </a:r>
            <a:r>
              <a:rPr lang="en-US" baseline="0" dirty="0" smtClean="0"/>
              <a:t> the back-facing shadow-volume polygons (click), decrementing the stencil values, since that represents going out of shadow volumes.</a:t>
            </a:r>
          </a:p>
          <a:p>
            <a:r>
              <a:rPr lang="en-US" baseline="0" dirty="0" smtClean="0"/>
              <a:t>We also disable the updating of the z-buffer, but we keep the depth test as usual.</a:t>
            </a:r>
            <a:endParaRPr lang="en-US"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stencil buffer gives us a counter per pixel. </a:t>
            </a:r>
          </a:p>
          <a:p>
            <a:r>
              <a:rPr lang="en-US" dirty="0" smtClean="0"/>
              <a:t>We render the front-facing</a:t>
            </a:r>
            <a:r>
              <a:rPr lang="en-US" baseline="0" dirty="0" smtClean="0"/>
              <a:t> shadow-volume polygons to the stencil buffer</a:t>
            </a:r>
            <a:br>
              <a:rPr lang="en-US" baseline="0" dirty="0" smtClean="0"/>
            </a:br>
            <a:r>
              <a:rPr lang="en-US" baseline="0" dirty="0" smtClean="0"/>
              <a:t>and increment the stencil values, since that represents going into a shadow volume. </a:t>
            </a:r>
          </a:p>
          <a:p>
            <a:r>
              <a:rPr lang="en-US" dirty="0" smtClean="0"/>
              <a:t>And then, we render</a:t>
            </a:r>
            <a:r>
              <a:rPr lang="en-US" baseline="0" dirty="0" smtClean="0"/>
              <a:t> the back-facing shadow-volume polygons (click), decrementing the stencil values, since that represents going out of shadow volumes.</a:t>
            </a:r>
          </a:p>
          <a:p>
            <a:r>
              <a:rPr lang="en-US" baseline="0" dirty="0" smtClean="0"/>
              <a:t>We also disable the updating of the z-buffer, but we keep the depth test as usual.</a:t>
            </a:r>
            <a:endParaRPr lang="en-US"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stencil buffer gives us a counter per pixel. </a:t>
            </a:r>
          </a:p>
          <a:p>
            <a:r>
              <a:rPr lang="en-US" dirty="0" smtClean="0"/>
              <a:t>We render the front-facing</a:t>
            </a:r>
            <a:r>
              <a:rPr lang="en-US" baseline="0" dirty="0" smtClean="0"/>
              <a:t> shadow-volume polygons to the stencil buffer</a:t>
            </a:r>
            <a:br>
              <a:rPr lang="en-US" baseline="0" dirty="0" smtClean="0"/>
            </a:br>
            <a:r>
              <a:rPr lang="en-US" baseline="0" dirty="0" smtClean="0"/>
              <a:t>and increment the stencil values, since that represents going into a shadow volume. </a:t>
            </a:r>
          </a:p>
          <a:p>
            <a:r>
              <a:rPr lang="en-US" dirty="0" smtClean="0"/>
              <a:t>And then, we render</a:t>
            </a:r>
            <a:r>
              <a:rPr lang="en-US" baseline="0" dirty="0" smtClean="0"/>
              <a:t> the back-facing shadow-volume polygons (click), decrementing the stencil values, since that represents going out of shadow volumes.</a:t>
            </a:r>
          </a:p>
          <a:p>
            <a:r>
              <a:rPr lang="en-US" baseline="0" dirty="0" smtClean="0"/>
              <a:t>We also disable the updating of the z-buffer, but we keep the depth test as usual.</a:t>
            </a:r>
            <a:endParaRPr lang="en-US" dirty="0" smtClean="0"/>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A31B437D-D5B7-944F-953C-DE30A056A65B}" type="slidenum">
              <a:rPr lang="en-US"/>
              <a:pPr/>
              <a:t>27</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sv-SE" dirty="0" err="1" smtClean="0">
                <a:latin typeface="Times New Roman" charset="0"/>
              </a:rPr>
              <a:t>Here</a:t>
            </a:r>
            <a:r>
              <a:rPr lang="sv-SE" dirty="0" smtClean="0">
                <a:latin typeface="Times New Roman" charset="0"/>
              </a:rPr>
              <a:t> is a </a:t>
            </a:r>
            <a:r>
              <a:rPr lang="sv-SE" dirty="0" err="1" smtClean="0">
                <a:latin typeface="Times New Roman" charset="0"/>
              </a:rPr>
              <a:t>visual</a:t>
            </a:r>
            <a:r>
              <a:rPr lang="sv-SE" dirty="0" smtClean="0">
                <a:latin typeface="Times New Roman" charset="0"/>
              </a:rPr>
              <a:t> </a:t>
            </a:r>
            <a:r>
              <a:rPr lang="sv-SE" dirty="0" err="1" smtClean="0">
                <a:latin typeface="Times New Roman" charset="0"/>
              </a:rPr>
              <a:t>example</a:t>
            </a:r>
            <a:r>
              <a:rPr lang="sv-SE" dirty="0" smtClean="0">
                <a:latin typeface="Times New Roman" charset="0"/>
              </a:rPr>
              <a:t>. </a:t>
            </a:r>
          </a:p>
          <a:p>
            <a:r>
              <a:rPr lang="sv-SE" dirty="0" err="1" smtClean="0">
                <a:latin typeface="Times New Roman" charset="0"/>
              </a:rPr>
              <a:t>We</a:t>
            </a:r>
            <a:r>
              <a:rPr lang="sv-SE" dirty="0" smtClean="0">
                <a:latin typeface="Times New Roman" charset="0"/>
              </a:rPr>
              <a:t> </a:t>
            </a:r>
            <a:r>
              <a:rPr lang="sv-SE" dirty="0" err="1" smtClean="0">
                <a:latin typeface="Times New Roman" charset="0"/>
              </a:rPr>
              <a:t>render</a:t>
            </a:r>
            <a:r>
              <a:rPr lang="sv-SE" dirty="0" smtClean="0">
                <a:latin typeface="Times New Roman" charset="0"/>
              </a:rPr>
              <a:t> all back-</a:t>
            </a:r>
            <a:r>
              <a:rPr lang="sv-SE" dirty="0" err="1" smtClean="0">
                <a:latin typeface="Times New Roman" charset="0"/>
              </a:rPr>
              <a:t>facing</a:t>
            </a:r>
            <a:r>
              <a:rPr lang="sv-SE" baseline="0" dirty="0" smtClean="0">
                <a:latin typeface="Times New Roman" charset="0"/>
              </a:rPr>
              <a:t> </a:t>
            </a:r>
            <a:r>
              <a:rPr lang="sv-SE" baseline="0" dirty="0" err="1" smtClean="0">
                <a:latin typeface="Times New Roman" charset="0"/>
              </a:rPr>
              <a:t>shadow-volume</a:t>
            </a:r>
            <a:r>
              <a:rPr lang="sv-SE" baseline="0" dirty="0" smtClean="0">
                <a:latin typeface="Times New Roman" charset="0"/>
              </a:rPr>
              <a:t> </a:t>
            </a:r>
            <a:r>
              <a:rPr lang="sv-SE" baseline="0" dirty="0" err="1" smtClean="0">
                <a:latin typeface="Times New Roman" charset="0"/>
              </a:rPr>
              <a:t>quads</a:t>
            </a:r>
            <a:r>
              <a:rPr lang="sv-SE" baseline="0" dirty="0" smtClean="0">
                <a:latin typeface="Times New Roman" charset="0"/>
              </a:rPr>
              <a:t>, </a:t>
            </a:r>
            <a:r>
              <a:rPr lang="sv-SE" baseline="0" dirty="0" err="1" smtClean="0">
                <a:latin typeface="Times New Roman" charset="0"/>
              </a:rPr>
              <a:t>decrementing</a:t>
            </a:r>
            <a:r>
              <a:rPr lang="sv-SE" baseline="0" dirty="0" smtClean="0">
                <a:latin typeface="Times New Roman" charset="0"/>
              </a:rPr>
              <a:t> the stencil </a:t>
            </a:r>
            <a:r>
              <a:rPr lang="sv-SE" baseline="0" dirty="0" err="1" smtClean="0">
                <a:latin typeface="Times New Roman" charset="0"/>
              </a:rPr>
              <a:t>buffer</a:t>
            </a:r>
            <a:r>
              <a:rPr lang="sv-SE" baseline="0" dirty="0" smtClean="0">
                <a:latin typeface="Times New Roman" charset="0"/>
              </a:rPr>
              <a:t>,</a:t>
            </a:r>
          </a:p>
          <a:p>
            <a:r>
              <a:rPr lang="sv-SE" baseline="0" dirty="0" smtClean="0">
                <a:latin typeface="Times New Roman" charset="0"/>
              </a:rPr>
              <a:t>… and </a:t>
            </a:r>
            <a:r>
              <a:rPr lang="sv-SE" baseline="0" dirty="0" err="1" smtClean="0">
                <a:latin typeface="Times New Roman" charset="0"/>
              </a:rPr>
              <a:t>then</a:t>
            </a:r>
            <a:r>
              <a:rPr lang="sv-SE" baseline="0" dirty="0" smtClean="0">
                <a:latin typeface="Times New Roman" charset="0"/>
              </a:rPr>
              <a:t>, </a:t>
            </a:r>
            <a:r>
              <a:rPr lang="sv-SE" baseline="0" dirty="0" err="1" smtClean="0">
                <a:latin typeface="Times New Roman" charset="0"/>
              </a:rPr>
              <a:t>we</a:t>
            </a:r>
            <a:r>
              <a:rPr lang="sv-SE" baseline="0" dirty="0" smtClean="0">
                <a:latin typeface="Times New Roman" charset="0"/>
              </a:rPr>
              <a:t> </a:t>
            </a:r>
            <a:r>
              <a:rPr lang="sv-SE" baseline="0" dirty="0" err="1" smtClean="0">
                <a:latin typeface="Times New Roman" charset="0"/>
              </a:rPr>
              <a:t>render</a:t>
            </a:r>
            <a:r>
              <a:rPr lang="sv-SE" baseline="0" dirty="0" smtClean="0">
                <a:latin typeface="Times New Roman" charset="0"/>
              </a:rPr>
              <a:t> all front-</a:t>
            </a:r>
            <a:r>
              <a:rPr lang="sv-SE" baseline="0" dirty="0" err="1" smtClean="0">
                <a:latin typeface="Times New Roman" charset="0"/>
              </a:rPr>
              <a:t>facing</a:t>
            </a:r>
            <a:r>
              <a:rPr lang="sv-SE" baseline="0" dirty="0" smtClean="0">
                <a:latin typeface="Times New Roman" charset="0"/>
              </a:rPr>
              <a:t> </a:t>
            </a:r>
            <a:r>
              <a:rPr lang="sv-SE" baseline="0" dirty="0" err="1" smtClean="0">
                <a:latin typeface="Times New Roman" charset="0"/>
              </a:rPr>
              <a:t>shadow-volume</a:t>
            </a:r>
            <a:r>
              <a:rPr lang="sv-SE" baseline="0" dirty="0" smtClean="0">
                <a:latin typeface="Times New Roman" charset="0"/>
              </a:rPr>
              <a:t> </a:t>
            </a:r>
            <a:r>
              <a:rPr lang="sv-SE" baseline="0" dirty="0" err="1" smtClean="0">
                <a:latin typeface="Times New Roman" charset="0"/>
              </a:rPr>
              <a:t>quads</a:t>
            </a:r>
            <a:r>
              <a:rPr lang="sv-SE" baseline="0" dirty="0" smtClean="0">
                <a:latin typeface="Times New Roman" charset="0"/>
              </a:rPr>
              <a:t>, </a:t>
            </a:r>
            <a:r>
              <a:rPr lang="sv-SE" baseline="0" dirty="0" err="1" smtClean="0">
                <a:latin typeface="Times New Roman" charset="0"/>
              </a:rPr>
              <a:t>incrementing</a:t>
            </a:r>
            <a:r>
              <a:rPr lang="sv-SE" baseline="0" dirty="0" smtClean="0">
                <a:latin typeface="Times New Roman" charset="0"/>
              </a:rPr>
              <a:t> the stencil </a:t>
            </a:r>
            <a:r>
              <a:rPr lang="sv-SE" baseline="0" dirty="0" err="1" smtClean="0">
                <a:latin typeface="Times New Roman" charset="0"/>
              </a:rPr>
              <a:t>buffer</a:t>
            </a:r>
            <a:r>
              <a:rPr lang="sv-SE" baseline="0" dirty="0" smtClean="0">
                <a:latin typeface="Times New Roman" charset="0"/>
              </a:rPr>
              <a:t>.</a:t>
            </a:r>
          </a:p>
          <a:p>
            <a:r>
              <a:rPr lang="sv-SE" baseline="0" dirty="0" smtClean="0">
                <a:latin typeface="Times New Roman" charset="0"/>
              </a:rPr>
              <a:t>And </a:t>
            </a:r>
            <a:r>
              <a:rPr lang="sv-SE" baseline="0" dirty="0" err="1" smtClean="0">
                <a:latin typeface="Times New Roman" charset="0"/>
              </a:rPr>
              <a:t>that</a:t>
            </a:r>
            <a:r>
              <a:rPr lang="sv-SE" baseline="0" dirty="0" smtClean="0">
                <a:latin typeface="Times New Roman" charset="0"/>
              </a:rPr>
              <a:t> </a:t>
            </a:r>
            <a:r>
              <a:rPr lang="sv-SE" baseline="0" dirty="0" err="1" smtClean="0">
                <a:latin typeface="Times New Roman" charset="0"/>
              </a:rPr>
              <a:t>will</a:t>
            </a:r>
            <a:r>
              <a:rPr lang="sv-SE" baseline="0" dirty="0" smtClean="0">
                <a:latin typeface="Times New Roman" charset="0"/>
              </a:rPr>
              <a:t> </a:t>
            </a:r>
            <a:r>
              <a:rPr lang="sv-SE" baseline="0" dirty="0" err="1" smtClean="0">
                <a:latin typeface="Times New Roman" charset="0"/>
              </a:rPr>
              <a:t>integrate</a:t>
            </a:r>
            <a:r>
              <a:rPr lang="sv-SE" baseline="0" dirty="0" smtClean="0">
                <a:latin typeface="Times New Roman" charset="0"/>
              </a:rPr>
              <a:t> the </a:t>
            </a:r>
            <a:r>
              <a:rPr lang="sv-SE" baseline="0" dirty="0" err="1" smtClean="0">
                <a:latin typeface="Times New Roman" charset="0"/>
              </a:rPr>
              <a:t>correct</a:t>
            </a:r>
            <a:r>
              <a:rPr lang="sv-SE" baseline="0" dirty="0" smtClean="0">
                <a:latin typeface="Times New Roman" charset="0"/>
              </a:rPr>
              <a:t> </a:t>
            </a:r>
            <a:r>
              <a:rPr lang="sv-SE" baseline="0" dirty="0" err="1" smtClean="0">
                <a:latin typeface="Times New Roman" charset="0"/>
              </a:rPr>
              <a:t>shadow</a:t>
            </a:r>
            <a:r>
              <a:rPr lang="sv-SE" baseline="0" dirty="0" smtClean="0">
                <a:latin typeface="Times New Roman" charset="0"/>
              </a:rPr>
              <a:t> </a:t>
            </a:r>
            <a:r>
              <a:rPr lang="sv-SE" baseline="0" dirty="0" err="1" smtClean="0">
                <a:latin typeface="Times New Roman" charset="0"/>
              </a:rPr>
              <a:t>into</a:t>
            </a:r>
            <a:r>
              <a:rPr lang="sv-SE" baseline="0" dirty="0" smtClean="0">
                <a:latin typeface="Times New Roman" charset="0"/>
              </a:rPr>
              <a:t> the stencil </a:t>
            </a:r>
            <a:r>
              <a:rPr lang="sv-SE" baseline="0" dirty="0" err="1" smtClean="0">
                <a:latin typeface="Times New Roman" charset="0"/>
              </a:rPr>
              <a:t>buffer</a:t>
            </a:r>
            <a:r>
              <a:rPr lang="sv-SE" baseline="0" dirty="0" smtClean="0">
                <a:latin typeface="Times New Roman" charset="0"/>
              </a:rPr>
              <a:t>.</a:t>
            </a:r>
            <a:endParaRPr lang="sv-SE"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total, shadow</a:t>
            </a:r>
            <a:r>
              <a:rPr lang="en-US" baseline="0" dirty="0" smtClean="0"/>
              <a:t> volumes follow a 3-pass process.</a:t>
            </a:r>
          </a:p>
          <a:p>
            <a:r>
              <a:rPr lang="en-US" baseline="0" dirty="0" smtClean="0"/>
              <a:t>In the first pass, we render the ambient light, since that is independent of shadows.</a:t>
            </a:r>
          </a:p>
          <a:p>
            <a:r>
              <a:rPr lang="en-US" baseline="0" dirty="0" smtClean="0"/>
              <a:t>In the second pass, we only draw to the stencil buffer, and turn off updating of the z-buffer and color buffer, but keep the standard depth test.</a:t>
            </a:r>
          </a:p>
          <a:p>
            <a:r>
              <a:rPr lang="en-US" baseline="0" dirty="0" smtClean="0"/>
              <a:t>And then we use the </a:t>
            </a:r>
            <a:r>
              <a:rPr lang="en-US" baseline="0" dirty="0" err="1" smtClean="0"/>
              <a:t>glStencilOpSeparate</a:t>
            </a:r>
            <a:r>
              <a:rPr lang="en-US" baseline="0" dirty="0" smtClean="0"/>
              <a:t>()-function to automatically increment the stencil values for front-facing quads, and decrement for back-facing quads.</a:t>
            </a:r>
          </a:p>
          <a:p>
            <a:r>
              <a:rPr lang="en-US" baseline="0" dirty="0" smtClean="0"/>
              <a:t>In the final pass, we just render the diffuse and specular lighting contribution where the stencil buffer is zero.</a:t>
            </a:r>
          </a:p>
          <a:p>
            <a:endParaRPr lang="en-US" baseline="0" dirty="0" smtClean="0"/>
          </a:p>
          <a:p>
            <a:r>
              <a:rPr lang="en-US" baseline="0" dirty="0" smtClean="0"/>
              <a:t>However… there is a problem we have overlooked…</a:t>
            </a:r>
            <a:endParaRPr lang="en-US" dirty="0"/>
          </a:p>
        </p:txBody>
      </p:sp>
      <p:sp>
        <p:nvSpPr>
          <p:cNvPr id="4" name="Slide Number Placeholder 3"/>
          <p:cNvSpPr>
            <a:spLocks noGrp="1"/>
          </p:cNvSpPr>
          <p:nvPr>
            <p:ph type="sldNum" sz="quarter" idx="10"/>
          </p:nvPr>
        </p:nvSpPr>
        <p:spPr/>
        <p:txBody>
          <a:bodyPr/>
          <a:lstStyle/>
          <a:p>
            <a:fld id="{206506CD-743E-584B-90D0-79F07F36E6B3}" type="slidenum">
              <a:rPr lang="en-US" smtClean="0"/>
              <a:t>28</a:t>
            </a:fld>
            <a:endParaRPr lang="en-US"/>
          </a:p>
        </p:txBody>
      </p:sp>
    </p:spTree>
    <p:extLst>
      <p:ext uri="{BB962C8B-B14F-4D97-AF65-F5344CB8AC3E}">
        <p14:creationId xmlns:p14="http://schemas.microsoft.com/office/powerpoint/2010/main" val="375950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have assumed that the eye is located in light, and if it happens to be located in shadow, instead, then, the stencil counting will be wrong – as you can see in this image. This upper point even has a negative value, which is undefined since a point cannot be inside a negative number of shadow volumes.</a:t>
            </a:r>
          </a:p>
          <a:p>
            <a:r>
              <a:rPr lang="en-US" baseline="0" dirty="0" smtClean="0"/>
              <a:t>The solution, however, is theoretically simple. We just offset the stencil buffer with the number of shadow volumes that the eye is located within. </a:t>
            </a:r>
          </a:p>
          <a:p>
            <a:r>
              <a:rPr lang="en-US" baseline="0" dirty="0" smtClean="0"/>
              <a:t>This works, but it is messy and ugly and prone to robustness issues if the camera is near to shadow-volume quads.</a:t>
            </a:r>
          </a:p>
          <a:p>
            <a:r>
              <a:rPr lang="en-US" baseline="0" dirty="0" smtClean="0"/>
              <a:t>Instead, we can modify the way we do the counting.</a:t>
            </a:r>
          </a:p>
          <a:p>
            <a:r>
              <a:rPr lang="en-US" baseline="0" dirty="0" smtClean="0"/>
              <a:t>And that leads us into the z-fail algorithm.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latin typeface="+mn-lt"/>
                <a:ea typeface="+mn-ea"/>
                <a:cs typeface="+mn-cs"/>
              </a:rPr>
              <a:t>The</a:t>
            </a:r>
            <a:r>
              <a:rPr lang="en-US" sz="1200" b="0" kern="1200" baseline="0" dirty="0" smtClean="0">
                <a:solidFill>
                  <a:schemeClr val="tx1"/>
                </a:solidFill>
                <a:latin typeface="+mn-lt"/>
                <a:ea typeface="+mn-ea"/>
                <a:cs typeface="+mn-cs"/>
              </a:rPr>
              <a:t> z-fail algorithm was invented by </a:t>
            </a:r>
            <a:r>
              <a:rPr lang="en-US" sz="1200" b="0" kern="1200" baseline="0" dirty="0" err="1" smtClean="0">
                <a:solidFill>
                  <a:schemeClr val="tx1"/>
                </a:solidFill>
                <a:latin typeface="+mn-lt"/>
                <a:ea typeface="+mn-ea"/>
                <a:cs typeface="+mn-cs"/>
              </a:rPr>
              <a:t>Bildeay</a:t>
            </a:r>
            <a:r>
              <a:rPr lang="en-US" sz="1200" b="0" kern="1200" baseline="0" dirty="0" smtClean="0">
                <a:solidFill>
                  <a:schemeClr val="tx1"/>
                </a:solidFill>
                <a:latin typeface="+mn-lt"/>
                <a:ea typeface="+mn-ea"/>
                <a:cs typeface="+mn-cs"/>
              </a:rPr>
              <a:t> and </a:t>
            </a:r>
            <a:r>
              <a:rPr lang="en-US" sz="1200" b="0" kern="1200" baseline="0" dirty="0" err="1" smtClean="0">
                <a:solidFill>
                  <a:schemeClr val="tx1"/>
                </a:solidFill>
                <a:latin typeface="+mn-lt"/>
                <a:ea typeface="+mn-ea"/>
                <a:cs typeface="+mn-cs"/>
              </a:rPr>
              <a:t>Songy</a:t>
            </a:r>
            <a:r>
              <a:rPr lang="en-US" sz="1200" b="0" kern="1200" baseline="0" dirty="0" smtClean="0">
                <a:solidFill>
                  <a:schemeClr val="tx1"/>
                </a:solidFill>
                <a:latin typeface="+mn-lt"/>
                <a:ea typeface="+mn-ea"/>
                <a:cs typeface="+mn-cs"/>
              </a:rPr>
              <a:t> but also independently discovered by John </a:t>
            </a:r>
            <a:r>
              <a:rPr lang="en-US" sz="1200" b="0" kern="1200" baseline="0" dirty="0" err="1" smtClean="0">
                <a:solidFill>
                  <a:schemeClr val="tx1"/>
                </a:solidFill>
                <a:latin typeface="+mn-lt"/>
                <a:ea typeface="+mn-ea"/>
                <a:cs typeface="+mn-cs"/>
              </a:rPr>
              <a:t>Carmack</a:t>
            </a:r>
            <a:r>
              <a:rPr lang="en-US" sz="1200" b="0" kern="1200" baseline="0" dirty="0" smtClean="0">
                <a:solidFill>
                  <a:schemeClr val="tx1"/>
                </a:solidFill>
                <a:latin typeface="+mn-lt"/>
                <a:ea typeface="+mn-ea"/>
                <a:cs typeface="+mn-cs"/>
              </a:rPr>
              <a:t> a year later (in 2000), and therefore z-fail is often called </a:t>
            </a:r>
            <a:r>
              <a:rPr lang="en-US" sz="1200" b="0" kern="1200" baseline="0" dirty="0" err="1" smtClean="0">
                <a:solidFill>
                  <a:schemeClr val="tx1"/>
                </a:solidFill>
                <a:latin typeface="+mn-lt"/>
                <a:ea typeface="+mn-ea"/>
                <a:cs typeface="+mn-cs"/>
              </a:rPr>
              <a:t>Carmacks</a:t>
            </a:r>
            <a:r>
              <a:rPr lang="en-US" sz="1200" b="0" kern="1200" baseline="0" dirty="0" smtClean="0">
                <a:solidFill>
                  <a:schemeClr val="tx1"/>
                </a:solidFill>
                <a:latin typeface="+mn-lt"/>
                <a:ea typeface="+mn-ea"/>
                <a:cs typeface="+mn-cs"/>
              </a:rPr>
              <a:t> reverse.</a:t>
            </a:r>
          </a:p>
          <a:p>
            <a:r>
              <a:rPr lang="en-US" sz="1200" b="0" kern="1200" baseline="0" dirty="0" smtClean="0">
                <a:solidFill>
                  <a:schemeClr val="tx1"/>
                </a:solidFill>
                <a:latin typeface="+mn-lt"/>
                <a:ea typeface="+mn-ea"/>
                <a:cs typeface="+mn-cs"/>
              </a:rPr>
              <a:t>We can choose any reference location for the counting. Not just the eye position. If we choose a point that always is in light, that avoids our problem.</a:t>
            </a:r>
          </a:p>
          <a:p>
            <a:r>
              <a:rPr lang="en-US" sz="1200" b="0" kern="1200" baseline="0" dirty="0" smtClean="0">
                <a:solidFill>
                  <a:schemeClr val="tx1"/>
                </a:solidFill>
                <a:latin typeface="+mn-lt"/>
                <a:ea typeface="+mn-ea"/>
                <a:cs typeface="+mn-cs"/>
              </a:rPr>
              <a:t>Now, the light-source position is always in light, but if we render to the stencil buffers from the light source, then the algorithm essentially reverts to the shadow-map algorithm, with its resolution and biasing problems.</a:t>
            </a:r>
          </a:p>
          <a:p>
            <a:r>
              <a:rPr lang="en-US" sz="1200" b="0" kern="1200" baseline="0" dirty="0" smtClean="0">
                <a:solidFill>
                  <a:schemeClr val="tx1"/>
                </a:solidFill>
                <a:latin typeface="+mn-lt"/>
                <a:ea typeface="+mn-ea"/>
                <a:cs typeface="+mn-cs"/>
              </a:rPr>
              <a:t>However, infinity is also always in light. At least if we cap the shadow volumes so that they don’t stretch all the way to infinity.</a:t>
            </a:r>
          </a:p>
          <a:p>
            <a:r>
              <a:rPr lang="en-US" sz="1200" b="0" kern="1200" baseline="0" dirty="0" smtClean="0">
                <a:solidFill>
                  <a:schemeClr val="tx1"/>
                </a:solidFill>
                <a:latin typeface="+mn-lt"/>
                <a:ea typeface="+mn-ea"/>
                <a:cs typeface="+mn-cs"/>
              </a:rPr>
              <a:t>So </a:t>
            </a:r>
            <a:r>
              <a:rPr lang="en-US" sz="1200" b="0" kern="1200" baseline="0" dirty="0" smtClean="0">
                <a:solidFill>
                  <a:schemeClr val="tx1"/>
                </a:solidFill>
                <a:latin typeface="+mn-lt"/>
                <a:ea typeface="+mn-ea"/>
                <a:cs typeface="+mn-cs"/>
              </a:rPr>
              <a:t>all we need to do is to simply invert the z-test and stencil </a:t>
            </a:r>
            <a:r>
              <a:rPr lang="en-US" sz="1200" b="0" kern="1200" baseline="0" dirty="0" err="1" smtClean="0">
                <a:solidFill>
                  <a:schemeClr val="tx1"/>
                </a:solidFill>
                <a:latin typeface="+mn-lt"/>
                <a:ea typeface="+mn-ea"/>
                <a:cs typeface="+mn-cs"/>
              </a:rPr>
              <a:t>incrementation</a:t>
            </a:r>
            <a:r>
              <a:rPr lang="en-US" sz="1200" b="0" kern="1200" baseline="0" dirty="0" smtClean="0">
                <a:solidFill>
                  <a:schemeClr val="tx1"/>
                </a:solidFill>
                <a:latin typeface="+mn-lt"/>
                <a:ea typeface="+mn-ea"/>
                <a:cs typeface="+mn-cs"/>
              </a:rPr>
              <a:t> and </a:t>
            </a:r>
            <a:r>
              <a:rPr lang="en-US" sz="1200" b="0" kern="1200" baseline="0" dirty="0" err="1" smtClean="0">
                <a:solidFill>
                  <a:schemeClr val="tx1"/>
                </a:solidFill>
                <a:latin typeface="+mn-lt"/>
                <a:ea typeface="+mn-ea"/>
                <a:cs typeface="+mn-cs"/>
              </a:rPr>
              <a:t>decrementation</a:t>
            </a:r>
            <a:r>
              <a:rPr lang="en-US" sz="1200" b="0" kern="1200" baseline="0" dirty="0" smtClean="0">
                <a:solidFill>
                  <a:schemeClr val="tx1"/>
                </a:solidFill>
                <a:latin typeface="+mn-lt"/>
                <a:ea typeface="+mn-ea"/>
                <a:cs typeface="+mn-cs"/>
              </a:rPr>
              <a:t>, </a:t>
            </a:r>
          </a:p>
          <a:p>
            <a:r>
              <a:rPr lang="en-US" sz="1200" b="0" kern="1200" baseline="0" dirty="0" smtClean="0">
                <a:solidFill>
                  <a:schemeClr val="tx1"/>
                </a:solidFill>
                <a:latin typeface="+mn-lt"/>
                <a:ea typeface="+mn-ea"/>
                <a:cs typeface="+mn-cs"/>
              </a:rPr>
              <a:t>and now the stencil rendering will virtually do the counting for rays from the pixel to infinity (4 x click) instead of from the eye.</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And we also need to create and render the near and far capping planes, where the near planes are the shadow casting triangles themselves.</a:t>
            </a:r>
          </a:p>
          <a:p>
            <a:endParaRPr lang="en-US" sz="1200" b="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76D20E5-0E19-3B46-95D7-F2D366AE61B5}"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basic algorithm and the most simple explanation of it. </a:t>
            </a:r>
            <a:endParaRPr lang="en-US" dirty="0" smtClean="0"/>
          </a:p>
          <a:p>
            <a:r>
              <a:rPr lang="en-US" dirty="0" smtClean="0"/>
              <a:t>We </a:t>
            </a:r>
            <a:r>
              <a:rPr lang="en-US" dirty="0" smtClean="0"/>
              <a:t>start by rendering an image from the light source, and everything that is represented in this</a:t>
            </a:r>
            <a:r>
              <a:rPr lang="en-US" baseline="0" dirty="0" smtClean="0"/>
              <a:t> image is in light. </a:t>
            </a:r>
          </a:p>
          <a:p>
            <a:r>
              <a:rPr lang="en-US" baseline="0" dirty="0" smtClean="0"/>
              <a:t>Then</a:t>
            </a:r>
            <a:r>
              <a:rPr lang="en-US" baseline="0" dirty="0" smtClean="0"/>
              <a:t>, we render the scene from the camera, and for each rasterized fragment, we test if the rendered point is visible in the light’s view. </a:t>
            </a:r>
          </a:p>
          <a:p>
            <a:r>
              <a:rPr lang="en-US" baseline="0" dirty="0" smtClean="0"/>
              <a:t>If it is, then the point is in light.</a:t>
            </a:r>
          </a:p>
          <a:p>
            <a:r>
              <a:rPr lang="en-US" baseline="0" dirty="0" smtClean="0"/>
              <a:t>Otherwise, the point is in shadow.</a:t>
            </a:r>
          </a:p>
          <a:p>
            <a:r>
              <a:rPr lang="en-US" baseline="0" dirty="0" smtClean="0"/>
              <a:t>Let’s see an example…</a:t>
            </a:r>
          </a:p>
          <a:p>
            <a:endParaRPr lang="en-US" baseline="0"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7138357A-1810-374D-83C1-8765B1F2213F}" type="slidenum">
              <a:rPr lang="en-US"/>
              <a:pPr/>
              <a:t>31</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r>
              <a:rPr lang="en-US" dirty="0" smtClean="0"/>
              <a:t>And here is an example.</a:t>
            </a:r>
          </a:p>
          <a:p>
            <a:r>
              <a:rPr lang="en-US" dirty="0" smtClean="0"/>
              <a:t>We render all the back-facing shadow</a:t>
            </a:r>
            <a:r>
              <a:rPr lang="en-US" baseline="0" dirty="0" smtClean="0"/>
              <a:t>-volume quads, incrementing the stencil values, where the z-test fails. And then the front-facing shadow-volume quads, decrementing where the z-test fails. We also need to render the near and far-capping planes, and here, only the near-plane is within the view frustum.</a:t>
            </a:r>
          </a:p>
          <a:p>
            <a:r>
              <a:rPr lang="en-US" baseline="0" dirty="0" smtClean="0"/>
              <a:t>This integrates the shadow into the stencil buffer just like z-pass but without the eye-location problem.</a:t>
            </a:r>
          </a:p>
          <a:p>
            <a:endParaRPr lang="en-US" dirty="0" smtClean="0"/>
          </a:p>
          <a:p>
            <a:r>
              <a:rPr lang="en-US" dirty="0" smtClean="0"/>
              <a:t>So</a:t>
            </a:r>
            <a:r>
              <a:rPr lang="en-US" dirty="0" smtClean="0"/>
              <a:t>, now we know</a:t>
            </a:r>
            <a:r>
              <a:rPr lang="en-US" baseline="0" dirty="0" smtClean="0"/>
              <a:t> how it works, but it is </a:t>
            </a:r>
            <a:r>
              <a:rPr lang="en-US" b="1" baseline="0" dirty="0" smtClean="0"/>
              <a:t>not efficient </a:t>
            </a:r>
            <a:r>
              <a:rPr lang="en-US" baseline="0" dirty="0" smtClean="0"/>
              <a:t>because we treat all triangles separately. In fact there is a simple observation…</a:t>
            </a:r>
          </a:p>
          <a:p>
            <a:endParaRPr lang="sv-SE"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Shadow</a:t>
            </a:r>
            <a:r>
              <a:rPr lang="en-US" baseline="0" dirty="0" smtClean="0"/>
              <a:t> volumes can be merged. An edge that is shared by two triangles facing the light creates two shadow quads that cancel each other out.</a:t>
            </a:r>
            <a:endParaRPr lang="en-US" dirty="0" smtClean="0"/>
          </a:p>
          <a:p>
            <a:r>
              <a:rPr lang="en-US" dirty="0" smtClean="0"/>
              <a:t>Thus, it is popular to create shadow volumes only from the silhouette edges (click) as seen from the light source. An</a:t>
            </a:r>
            <a:r>
              <a:rPr lang="en-US" baseline="0" dirty="0" smtClean="0"/>
              <a:t> edge is considered a silhouette edge if it has a back-facing and a front-facing triangle connected to it.</a:t>
            </a:r>
            <a:endParaRPr lang="en-US" dirty="0" smtClean="0"/>
          </a:p>
          <a:p>
            <a:r>
              <a:rPr lang="en-US" dirty="0" smtClean="0"/>
              <a:t>This avoids rendering of many useless shadow quads</a:t>
            </a:r>
          </a:p>
          <a:p>
            <a:endParaRPr lang="en-US" baseline="0"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Shadow</a:t>
            </a:r>
            <a:r>
              <a:rPr lang="en-US" baseline="0" dirty="0" smtClean="0"/>
              <a:t> volumes can be merged. An edge that is shared by two triangles facing the light creates two shadow quads that cancel each other out.</a:t>
            </a:r>
            <a:endParaRPr lang="en-US" dirty="0" smtClean="0"/>
          </a:p>
          <a:p>
            <a:r>
              <a:rPr lang="en-US" dirty="0" smtClean="0"/>
              <a:t>Thus, it is popular to create shadow volumes only from the silhouette edges </a:t>
            </a:r>
            <a:r>
              <a:rPr lang="en-US" dirty="0" smtClean="0"/>
              <a:t>as </a:t>
            </a:r>
            <a:r>
              <a:rPr lang="en-US" dirty="0" smtClean="0"/>
              <a:t>seen from the light source. An</a:t>
            </a:r>
            <a:r>
              <a:rPr lang="en-US" baseline="0" dirty="0" smtClean="0"/>
              <a:t> edge is considered a silhouette edge if it has a back-facing and a front-facing triangle connected to it.</a:t>
            </a:r>
            <a:endParaRPr lang="en-US" dirty="0" smtClean="0"/>
          </a:p>
          <a:p>
            <a:r>
              <a:rPr lang="en-US" dirty="0" smtClean="0"/>
              <a:t>This avoids rendering of many useless shadow </a:t>
            </a:r>
            <a:r>
              <a:rPr lang="en-US" dirty="0" smtClean="0"/>
              <a:t>quads</a:t>
            </a:r>
            <a:endParaRPr lang="en-US"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can see  all triangle edges.</a:t>
            </a:r>
            <a:r>
              <a:rPr lang="en-US" baseline="0" dirty="0" smtClean="0"/>
              <a:t> And instead of creating shadow quads for each edge, we only create quads for the silhouette edges as seen from the light source.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fact</a:t>
            </a:r>
            <a:r>
              <a:rPr lang="en-US" baseline="0" dirty="0" smtClean="0"/>
              <a:t> that shadow volume quads are created only from the silhouette edges has lead to the very common misconception that shadow casters need to be closed in order for shadow volumes to work.</a:t>
            </a:r>
          </a:p>
          <a:p>
            <a:r>
              <a:rPr lang="en-US" baseline="0" dirty="0" smtClean="0"/>
              <a:t>Here is a closed object and the corresponding counting for two pixels.</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 non-closed object, and (click) this pixel gets a count of 0, since it is behind a front and </a:t>
            </a:r>
            <a:r>
              <a:rPr lang="en-US" baseline="0" dirty="0" err="1" smtClean="0"/>
              <a:t>backfacing</a:t>
            </a:r>
            <a:r>
              <a:rPr lang="en-US" baseline="0" dirty="0" smtClean="0"/>
              <a:t> quad, which incorrectly means that it is non-shadowed.</a:t>
            </a:r>
          </a:p>
          <a:p>
            <a:r>
              <a:rPr lang="en-US" baseline="0" dirty="0" smtClean="0"/>
              <a:t>and </a:t>
            </a:r>
            <a:r>
              <a:rPr lang="en-US" baseline="0" dirty="0" smtClean="0"/>
              <a:t>this far pixel even receives a negative value.</a:t>
            </a:r>
          </a:p>
          <a:p>
            <a:r>
              <a:rPr lang="en-US" baseline="0" dirty="0" smtClean="0"/>
              <a:t>What happened?</a:t>
            </a:r>
          </a:p>
          <a:p>
            <a:endParaRPr lang="en-US" strike="sngStrike" dirty="0" smtClean="0"/>
          </a:p>
          <a:p>
            <a:endParaRPr lang="en-US" strike="sngStrike"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Well… In this case, the</a:t>
            </a:r>
            <a:r>
              <a:rPr lang="en-US" sz="1200" baseline="0" dirty="0" smtClean="0"/>
              <a:t> s</a:t>
            </a:r>
            <a:r>
              <a:rPr lang="en-US" sz="1200" dirty="0" smtClean="0"/>
              <a:t>ilhouette edges with two adjacent triangles should create shadow quads that inc/</a:t>
            </a:r>
            <a:r>
              <a:rPr lang="en-US" sz="1200" dirty="0" err="1" smtClean="0"/>
              <a:t>dec</a:t>
            </a:r>
            <a:r>
              <a:rPr lang="en-US" sz="1200" dirty="0" smtClean="0"/>
              <a:t> count by 2, since such an</a:t>
            </a:r>
            <a:r>
              <a:rPr lang="en-US" sz="1200" baseline="0" dirty="0" smtClean="0"/>
              <a:t> edge would give rise to two shadow quads if we would have created the quads separately for each triangle.</a:t>
            </a:r>
          </a:p>
          <a:p>
            <a:r>
              <a:rPr lang="en-US" sz="1200" baseline="0" dirty="0" smtClean="0"/>
              <a:t>this </a:t>
            </a:r>
            <a:r>
              <a:rPr lang="en-US" sz="1200" baseline="0" dirty="0" smtClean="0"/>
              <a:t>edge has 2 adjacent triangles, so it should increment </a:t>
            </a:r>
            <a:r>
              <a:rPr lang="en-US" sz="1200" baseline="0" dirty="0" smtClean="0"/>
              <a:t>by 2</a:t>
            </a:r>
            <a:r>
              <a:rPr lang="en-US" sz="1200" baseline="0" dirty="0" smtClean="0"/>
              <a:t>.</a:t>
            </a:r>
          </a:p>
          <a:p>
            <a:r>
              <a:rPr lang="en-US" sz="1200" baseline="0" dirty="0" smtClean="0"/>
              <a:t>this </a:t>
            </a:r>
            <a:r>
              <a:rPr lang="en-US" sz="1200" baseline="0" dirty="0" err="1" smtClean="0"/>
              <a:t>egde</a:t>
            </a:r>
            <a:r>
              <a:rPr lang="en-US" sz="1200" baseline="0" dirty="0" smtClean="0"/>
              <a:t> has 1 adjacent triangle, so it decrements by </a:t>
            </a:r>
            <a:r>
              <a:rPr lang="en-US" sz="1200" baseline="0" dirty="0" smtClean="0"/>
              <a:t>1</a:t>
            </a:r>
            <a:r>
              <a:rPr lang="en-US" sz="1200" baseline="0" dirty="0" smtClean="0"/>
              <a:t>.</a:t>
            </a:r>
          </a:p>
          <a:p>
            <a:r>
              <a:rPr lang="en-US" sz="1200" baseline="0" dirty="0" smtClean="0"/>
              <a:t>and </a:t>
            </a:r>
            <a:r>
              <a:rPr lang="en-US" sz="1200" baseline="0" dirty="0" smtClean="0"/>
              <a:t>this edge also decrements by </a:t>
            </a:r>
            <a:r>
              <a:rPr lang="en-US" sz="1200" baseline="0" dirty="0" smtClean="0"/>
              <a:t>1</a:t>
            </a:r>
            <a:r>
              <a:rPr lang="en-US" sz="1200" baseline="0" dirty="0" smtClean="0"/>
              <a:t>.</a:t>
            </a:r>
          </a:p>
          <a:p>
            <a:r>
              <a:rPr lang="en-US" sz="1200" baseline="0" dirty="0" smtClean="0"/>
              <a:t>And now </a:t>
            </a:r>
            <a:r>
              <a:rPr lang="en-US" sz="1200" baseline="0" dirty="0" smtClean="0"/>
              <a:t>you </a:t>
            </a:r>
            <a:r>
              <a:rPr lang="en-US" sz="1200" baseline="0" dirty="0" smtClean="0"/>
              <a:t>can see </a:t>
            </a:r>
            <a:r>
              <a:rPr lang="en-US" sz="1200" baseline="0" dirty="0" smtClean="0"/>
              <a:t>that </a:t>
            </a:r>
            <a:r>
              <a:rPr lang="en-US" sz="1200" baseline="0" dirty="0" smtClean="0"/>
              <a:t>the counting goes right </a:t>
            </a:r>
            <a:r>
              <a:rPr lang="en-US" sz="1200" baseline="0" dirty="0" smtClean="0"/>
              <a:t>.</a:t>
            </a:r>
            <a:endParaRPr lang="en-US" sz="1200" baseline="0" dirty="0" smtClean="0"/>
          </a:p>
          <a:p>
            <a:endParaRPr lang="en-US" sz="1200" baseline="0" dirty="0" smtClean="0"/>
          </a:p>
          <a:p>
            <a:endParaRPr lang="en-US" sz="1200" baseline="0" dirty="0" smtClean="0"/>
          </a:p>
          <a:p>
            <a:endParaRPr lang="en-US" sz="1200" baseline="0" dirty="0" smtClean="0"/>
          </a:p>
          <a:p>
            <a:r>
              <a:rPr lang="en-US" sz="1200" strike="sngStrike" baseline="0" dirty="0" smtClean="0"/>
              <a:t>The drawback is that 8 bits stencil buffers easily overflows with this modification. We need 16-bit stencil buffers.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trike="sngStrike" dirty="0" smtClean="0"/>
              <a:t>[Bergeron 86], [Aldridge</a:t>
            </a:r>
            <a:r>
              <a:rPr lang="en-US" strike="sngStrike" baseline="0" dirty="0" smtClean="0"/>
              <a:t> and Woods 04</a:t>
            </a:r>
            <a:r>
              <a:rPr lang="en-US" strike="sngStrike" dirty="0" smtClean="0"/>
              <a:t>], [Kim et al. 08] </a:t>
            </a:r>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In the general case of triangle connectivity this is the algorithm to follow. </a:t>
            </a:r>
            <a:r>
              <a:rPr lang="en-US" sz="1200" baseline="0" dirty="0" smtClean="0"/>
              <a:t>It </a:t>
            </a:r>
            <a:r>
              <a:rPr lang="en-US" sz="1200" baseline="0" dirty="0" smtClean="0"/>
              <a:t>is in our book Real-Time </a:t>
            </a:r>
            <a:r>
              <a:rPr lang="en-US" sz="1200" baseline="0" dirty="0" smtClean="0"/>
              <a:t>Shadows.</a:t>
            </a:r>
            <a:endParaRPr lang="en-US" sz="1200" baseline="0" dirty="0" smtClean="0"/>
          </a:p>
          <a:p>
            <a:r>
              <a:rPr lang="en-US" sz="1200" baseline="0" dirty="0" smtClean="0"/>
              <a:t>It is possible to skip any winding-order concept if you follow this algorithm. In the real world, triangles don’t have any winding order, and the shadow is the same, no matter in what order the vertices come.</a:t>
            </a:r>
          </a:p>
          <a:p>
            <a:endParaRPr lang="en-US" sz="1200" baseline="0" dirty="0" smtClean="0"/>
          </a:p>
          <a:p>
            <a:r>
              <a:rPr lang="en-US" sz="1200" baseline="0" dirty="0" smtClean="0"/>
              <a:t>For </a:t>
            </a:r>
            <a:r>
              <a:rPr lang="en-US" sz="1200" baseline="0" dirty="0" smtClean="0"/>
              <a:t>each triangle edge in the scene </a:t>
            </a:r>
            <a:r>
              <a:rPr lang="en-US" sz="1200" baseline="0" dirty="0" smtClean="0"/>
              <a:t>like </a:t>
            </a:r>
            <a:r>
              <a:rPr lang="en-US" sz="1200" baseline="0" dirty="0" smtClean="0"/>
              <a:t>this one,</a:t>
            </a:r>
          </a:p>
          <a:p>
            <a:r>
              <a:rPr lang="en-US" sz="1200" baseline="0" dirty="0" smtClean="0"/>
              <a:t> we choose the edge’s direction, arbitrarily </a:t>
            </a:r>
            <a:r>
              <a:rPr lang="en-US" sz="1200" baseline="0" dirty="0" smtClean="0"/>
              <a:t>.</a:t>
            </a:r>
            <a:endParaRPr lang="en-US" sz="1200" baseline="0" dirty="0" smtClean="0"/>
          </a:p>
          <a:p>
            <a:r>
              <a:rPr lang="en-US" sz="1200" baseline="0" dirty="0" smtClean="0"/>
              <a:t> Then, we create a </a:t>
            </a:r>
            <a:r>
              <a:rPr lang="en-US" sz="1200" baseline="0" dirty="0" smtClean="0"/>
              <a:t>shadow</a:t>
            </a:r>
            <a:r>
              <a:rPr lang="en-US" sz="1200" baseline="0" dirty="0" smtClean="0"/>
              <a:t>-volume quad corresponding to the edge, with the facing corresponding to the edge’s chosen direction and the right hand rule.</a:t>
            </a:r>
          </a:p>
          <a:p>
            <a:r>
              <a:rPr lang="en-US" sz="1200" baseline="0" dirty="0" smtClean="0"/>
              <a:t> Now, for each adjacent </a:t>
            </a:r>
            <a:r>
              <a:rPr lang="en-US" sz="1200" baseline="0" dirty="0" smtClean="0"/>
              <a:t>triangle, </a:t>
            </a:r>
            <a:endParaRPr lang="en-US" sz="1200" baseline="0" dirty="0" smtClean="0"/>
          </a:p>
          <a:p>
            <a:r>
              <a:rPr lang="en-US" sz="1200" baseline="0" dirty="0" smtClean="0"/>
              <a:t>   we increment or decrement a counter, depending on whether that triangle’s quad would have the same or opposite facing of our edge’s quad.</a:t>
            </a:r>
          </a:p>
          <a:p>
            <a:r>
              <a:rPr lang="en-US" sz="1200" baseline="0" dirty="0" smtClean="0"/>
              <a:t> We keep all quads with a non-zero counter, and at rendering, we draw these quads and increment or decrement with the quad’s counter depending on if the quad is front- or back-facing the eye.</a:t>
            </a:r>
          </a:p>
          <a:p>
            <a:endParaRPr lang="en-US" sz="1200" baseline="0"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 is a summary of shadow volumes.</a:t>
            </a:r>
          </a:p>
          <a:p>
            <a:r>
              <a:rPr lang="en-US" dirty="0" smtClean="0"/>
              <a:t>The good thing is that we get razor sharp edges. Often</a:t>
            </a:r>
            <a:r>
              <a:rPr lang="en-US" baseline="0" dirty="0" smtClean="0"/>
              <a:t> too sharp, actually. </a:t>
            </a:r>
          </a:p>
          <a:p>
            <a:r>
              <a:rPr lang="en-US" baseline="0" dirty="0" smtClean="0"/>
              <a:t>And we don’t have any </a:t>
            </a:r>
            <a:r>
              <a:rPr lang="en-US" dirty="0" smtClean="0"/>
              <a:t>biasing problems or jagged shadow edges.</a:t>
            </a:r>
          </a:p>
          <a:p>
            <a:r>
              <a:rPr lang="en-US" dirty="0" smtClean="0"/>
              <a:t>The </a:t>
            </a:r>
            <a:r>
              <a:rPr lang="en-US" dirty="0" smtClean="0"/>
              <a:t>drawback is that every silhouette</a:t>
            </a:r>
            <a:r>
              <a:rPr lang="en-US" baseline="0" dirty="0" smtClean="0"/>
              <a:t> edge causes </a:t>
            </a:r>
            <a:r>
              <a:rPr lang="en-US" dirty="0" smtClean="0"/>
              <a:t>shadow quads</a:t>
            </a:r>
            <a:r>
              <a:rPr lang="en-US" baseline="0" dirty="0" smtClean="0"/>
              <a:t> which typically are very elongated, with a bad rasterizing performance.</a:t>
            </a:r>
          </a:p>
          <a:p>
            <a:r>
              <a:rPr lang="en-US" baseline="0" dirty="0" smtClean="0"/>
              <a:t>Therefore, culling and clamping of shadow volumes has been suggested.</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kern="1200" baseline="0" dirty="0" smtClean="0">
                <a:solidFill>
                  <a:schemeClr val="tx1"/>
                </a:solidFill>
                <a:latin typeface="+mn-lt"/>
                <a:ea typeface="+mn-ea"/>
                <a:cs typeface="+mn-cs"/>
              </a:rPr>
              <a:t>Lets take a look at Culling and Clamping that was introduced by Lloyd et al.</a:t>
            </a:r>
          </a:p>
          <a:p>
            <a:r>
              <a:rPr lang="en-US" sz="1200" b="0" kern="1200" baseline="0" dirty="0" smtClean="0">
                <a:solidFill>
                  <a:schemeClr val="tx1"/>
                </a:solidFill>
                <a:latin typeface="+mn-lt"/>
                <a:ea typeface="+mn-ea"/>
                <a:cs typeface="+mn-cs"/>
              </a:rPr>
              <a:t>Caster Culling is when you avoid generating shadow volumes for (click) shadow casters that already are fully located within shadows.</a:t>
            </a:r>
          </a:p>
          <a:p>
            <a:r>
              <a:rPr lang="en-US" sz="1200" b="0" kern="1200" baseline="0" dirty="0" smtClean="0">
                <a:solidFill>
                  <a:schemeClr val="tx1"/>
                </a:solidFill>
                <a:latin typeface="+mn-lt"/>
                <a:ea typeface="+mn-ea"/>
                <a:cs typeface="+mn-cs"/>
              </a:rPr>
              <a:t>This is tested conservatively using a shadow map.</a:t>
            </a:r>
          </a:p>
          <a:p>
            <a:endParaRPr lang="en-US" sz="1200" b="1" kern="1200" baseline="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Culling Lloyd et al.’s CC Shadow Volumes [Lloyd et al., 2004] reduce rendering by using</a:t>
            </a:r>
          </a:p>
          <a:p>
            <a:r>
              <a:rPr lang="en-US" sz="1200" kern="1200" baseline="0" dirty="0" smtClean="0">
                <a:solidFill>
                  <a:schemeClr val="tx1"/>
                </a:solidFill>
                <a:latin typeface="+mn-lt"/>
                <a:ea typeface="+mn-ea"/>
                <a:cs typeface="+mn-cs"/>
              </a:rPr>
              <a:t>culling of shadow casters that are located completely in shadow and elimination of shadow casters</a:t>
            </a:r>
          </a:p>
          <a:p>
            <a:r>
              <a:rPr lang="en-US" sz="1200" kern="1200" baseline="0" dirty="0" smtClean="0">
                <a:solidFill>
                  <a:schemeClr val="tx1"/>
                </a:solidFill>
                <a:latin typeface="+mn-lt"/>
                <a:ea typeface="+mn-ea"/>
                <a:cs typeface="+mn-cs"/>
              </a:rPr>
              <a:t>whose shadows are not visible to the eye. Furthermore, shadows that does not influence</a:t>
            </a:r>
          </a:p>
          <a:p>
            <a:r>
              <a:rPr lang="en-US" sz="1200" kern="1200" baseline="0" dirty="0" smtClean="0">
                <a:solidFill>
                  <a:schemeClr val="tx1"/>
                </a:solidFill>
                <a:latin typeface="+mn-lt"/>
                <a:ea typeface="+mn-ea"/>
                <a:cs typeface="+mn-cs"/>
              </a:rPr>
              <a:t>visible shadow receivers are culled. This is all tested by creating a shadow depth map, from the</a:t>
            </a:r>
          </a:p>
          <a:p>
            <a:r>
              <a:rPr lang="en-US" sz="1200" kern="1200" baseline="0" dirty="0" smtClean="0">
                <a:solidFill>
                  <a:schemeClr val="tx1"/>
                </a:solidFill>
                <a:latin typeface="+mn-lt"/>
                <a:ea typeface="+mn-ea"/>
                <a:cs typeface="+mn-cs"/>
              </a:rPr>
              <a:t>light’s view. In addition, the shadow receivers are rendered (still from the light’s view) to the</a:t>
            </a:r>
          </a:p>
          <a:p>
            <a:r>
              <a:rPr lang="en-US" sz="1200" kern="1200" baseline="0" dirty="0" smtClean="0">
                <a:solidFill>
                  <a:schemeClr val="tx1"/>
                </a:solidFill>
                <a:latin typeface="+mn-lt"/>
                <a:ea typeface="+mn-ea"/>
                <a:cs typeface="+mn-cs"/>
              </a:rPr>
              <a:t>stencil </a:t>
            </a:r>
            <a:r>
              <a:rPr lang="en-US" sz="1200" kern="1200" baseline="0" dirty="0" smtClean="0">
                <a:solidFill>
                  <a:schemeClr val="tx1"/>
                </a:solidFill>
                <a:latin typeface="+mn-lt"/>
                <a:ea typeface="+mn-ea"/>
                <a:cs typeface="+mn-cs"/>
              </a:rPr>
              <a:t>buffer </a:t>
            </a:r>
            <a:r>
              <a:rPr lang="en-US" sz="1200" kern="1200" baseline="0" dirty="0" smtClean="0">
                <a:solidFill>
                  <a:schemeClr val="tx1"/>
                </a:solidFill>
                <a:latin typeface="+mn-lt"/>
                <a:ea typeface="+mn-ea"/>
                <a:cs typeface="+mn-cs"/>
              </a:rPr>
              <a:t>setting the stencil value where the depth test fails, which identifies the shadowed</a:t>
            </a:r>
          </a:p>
          <a:p>
            <a:r>
              <a:rPr lang="en-US" sz="1200" kern="1200" baseline="0" dirty="0" smtClean="0">
                <a:solidFill>
                  <a:schemeClr val="tx1"/>
                </a:solidFill>
                <a:latin typeface="+mn-lt"/>
                <a:ea typeface="+mn-ea"/>
                <a:cs typeface="+mn-cs"/>
              </a:rPr>
              <a:t>regions. Then, occlusion queries are used when rendering the bounding boxes of the shadow</a:t>
            </a:r>
          </a:p>
          <a:p>
            <a:r>
              <a:rPr lang="en-US" sz="1200" kern="1200" baseline="0" dirty="0" smtClean="0">
                <a:solidFill>
                  <a:schemeClr val="tx1"/>
                </a:solidFill>
                <a:latin typeface="+mn-lt"/>
                <a:ea typeface="+mn-ea"/>
                <a:cs typeface="+mn-cs"/>
              </a:rPr>
              <a:t>casters, from the viewpoint of the light, with the depth test plus the stencil test enabled (where</a:t>
            </a:r>
          </a:p>
          <a:p>
            <a:r>
              <a:rPr lang="en-US" sz="1200" kern="1200" baseline="0" dirty="0" smtClean="0">
                <a:solidFill>
                  <a:schemeClr val="tx1"/>
                </a:solidFill>
                <a:latin typeface="+mn-lt"/>
                <a:ea typeface="+mn-ea"/>
                <a:cs typeface="+mn-cs"/>
              </a:rPr>
              <a:t>the stencil test fails for set values). If no pixel is rendered, the shadow caster is either in shadow</a:t>
            </a:r>
          </a:p>
          <a:p>
            <a:r>
              <a:rPr lang="en-US" sz="1200" kern="1200" baseline="0" dirty="0" smtClean="0">
                <a:solidFill>
                  <a:schemeClr val="tx1"/>
                </a:solidFill>
                <a:latin typeface="+mn-lt"/>
                <a:ea typeface="+mn-ea"/>
                <a:cs typeface="+mn-cs"/>
              </a:rPr>
              <a:t>or does not influence any visible shadow receiver, in which case the caster’s shadow volumes can</a:t>
            </a:r>
          </a:p>
          <a:p>
            <a:r>
              <a:rPr lang="en-US" sz="1200" kern="1200" baseline="0" dirty="0" smtClean="0">
                <a:solidFill>
                  <a:schemeClr val="tx1"/>
                </a:solidFill>
                <a:latin typeface="+mn-lt"/>
                <a:ea typeface="+mn-ea"/>
                <a:cs typeface="+mn-cs"/>
              </a:rPr>
              <a:t>safely be ignored.</a:t>
            </a:r>
          </a:p>
          <a:p>
            <a:r>
              <a:rPr lang="en-US" sz="1200" kern="1200" baseline="0" dirty="0" smtClean="0">
                <a:solidFill>
                  <a:schemeClr val="tx1"/>
                </a:solidFill>
                <a:latin typeface="+mn-lt"/>
                <a:ea typeface="+mn-ea"/>
                <a:cs typeface="+mn-cs"/>
              </a:rPr>
              <a:t>A more recent approach to reduce the actual number of necessary shadow volumes is described</a:t>
            </a:r>
          </a:p>
          <a:p>
            <a:r>
              <a:rPr lang="en-US" sz="1200" kern="1200" baseline="0" dirty="0" smtClean="0">
                <a:solidFill>
                  <a:schemeClr val="tx1"/>
                </a:solidFill>
                <a:latin typeface="+mn-lt"/>
                <a:ea typeface="+mn-ea"/>
                <a:cs typeface="+mn-cs"/>
              </a:rPr>
              <a:t>in [</a:t>
            </a:r>
            <a:r>
              <a:rPr lang="en-US" sz="1200" kern="1200" baseline="0" dirty="0" err="1" smtClean="0">
                <a:solidFill>
                  <a:schemeClr val="tx1"/>
                </a:solidFill>
                <a:latin typeface="+mn-lt"/>
                <a:ea typeface="+mn-ea"/>
                <a:cs typeface="+mn-cs"/>
              </a:rPr>
              <a:t>Stich</a:t>
            </a:r>
            <a:r>
              <a:rPr lang="en-US" sz="1200" kern="1200" baseline="0" dirty="0" smtClean="0">
                <a:solidFill>
                  <a:schemeClr val="tx1"/>
                </a:solidFill>
                <a:latin typeface="+mn-lt"/>
                <a:ea typeface="+mn-ea"/>
                <a:cs typeface="+mn-cs"/>
              </a:rPr>
              <a:t> et al., 2007]. Here a scene hierarchy is exploited and only visible shadow volumes</a:t>
            </a:r>
          </a:p>
          <a:p>
            <a:r>
              <a:rPr lang="en-US" sz="1200" kern="1200" baseline="0" dirty="0" smtClean="0">
                <a:solidFill>
                  <a:schemeClr val="tx1"/>
                </a:solidFill>
                <a:latin typeface="+mn-lt"/>
                <a:ea typeface="+mn-ea"/>
                <a:cs typeface="+mn-cs"/>
              </a:rPr>
              <a:t>intervene in the shadow computations; this is conservatively estimated based on occlusion culling</a:t>
            </a:r>
          </a:p>
          <a:p>
            <a:r>
              <a:rPr lang="en-US" sz="1200" kern="1200" baseline="0" dirty="0" smtClean="0">
                <a:solidFill>
                  <a:schemeClr val="tx1"/>
                </a:solidFill>
                <a:latin typeface="+mn-lt"/>
                <a:ea typeface="+mn-ea"/>
                <a:cs typeface="+mn-cs"/>
              </a:rPr>
              <a:t>using bounding-volume hierarchies.</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the camera’s view and here is the light’s view.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every fragment that is rasterized in the camera’s </a:t>
            </a:r>
            <a:r>
              <a:rPr lang="en-US" baseline="0" dirty="0" smtClean="0"/>
              <a:t>view, </a:t>
            </a:r>
            <a:r>
              <a:rPr lang="en-US" baseline="0" dirty="0" smtClean="0"/>
              <a:t>we test if its 3D-position is represented in the light’s </a:t>
            </a:r>
            <a:r>
              <a:rPr lang="en-US" baseline="0" dirty="0" smtClean="0"/>
              <a:t>view </a:t>
            </a:r>
            <a:r>
              <a:rPr lang="en-US" baseline="0" dirty="0" smtClean="0"/>
              <a:t>by transforming the 3D-position from cam-space to light space.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we see that this green fragment is represented in the light’s view, so it is lit.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a:t>
            </a:r>
            <a:r>
              <a:rPr lang="en-US" baseline="0" dirty="0" smtClean="0"/>
              <a:t>is a fragment in shadow, and we see that this point </a:t>
            </a:r>
            <a:r>
              <a:rPr lang="en-US" baseline="0" dirty="0" smtClean="0"/>
              <a:t>is </a:t>
            </a:r>
            <a:r>
              <a:rPr lang="en-US" baseline="0" dirty="0" smtClean="0"/>
              <a:t>not represented in the shadow map. It is behind the box.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this red point is in shadow.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So, how do we test if a point is visible in the light’s view?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kern="1200" baseline="0" dirty="0" smtClean="0">
                <a:solidFill>
                  <a:schemeClr val="tx1"/>
                </a:solidFill>
                <a:latin typeface="+mn-lt"/>
                <a:ea typeface="+mn-ea"/>
                <a:cs typeface="+mn-cs"/>
              </a:rPr>
              <a:t>Clamping is when you only rasterize the shadow quads for regions that </a:t>
            </a:r>
            <a:r>
              <a:rPr lang="en-US" sz="1200" b="1" kern="1200" baseline="0" dirty="0" smtClean="0">
                <a:solidFill>
                  <a:schemeClr val="tx1"/>
                </a:solidFill>
                <a:latin typeface="+mn-lt"/>
                <a:ea typeface="+mn-ea"/>
                <a:cs typeface="+mn-cs"/>
              </a:rPr>
              <a:t>contain</a:t>
            </a:r>
            <a:r>
              <a:rPr lang="en-US" sz="1200" b="0" kern="1200" baseline="0" dirty="0" smtClean="0">
                <a:solidFill>
                  <a:schemeClr val="tx1"/>
                </a:solidFill>
                <a:latin typeface="+mn-lt"/>
                <a:ea typeface="+mn-ea"/>
                <a:cs typeface="+mn-cs"/>
              </a:rPr>
              <a:t> shadow </a:t>
            </a:r>
            <a:r>
              <a:rPr lang="en-US" sz="1200" b="0" kern="1200" baseline="0" dirty="0" smtClean="0">
                <a:solidFill>
                  <a:schemeClr val="tx1"/>
                </a:solidFill>
                <a:latin typeface="+mn-lt"/>
                <a:ea typeface="+mn-ea"/>
                <a:cs typeface="+mn-cs"/>
              </a:rPr>
              <a:t>receivers. </a:t>
            </a:r>
            <a:r>
              <a:rPr lang="en-US" sz="1200" b="0" kern="1200" baseline="0" dirty="0" smtClean="0">
                <a:solidFill>
                  <a:schemeClr val="tx1"/>
                </a:solidFill>
                <a:latin typeface="+mn-lt"/>
                <a:ea typeface="+mn-ea"/>
                <a:cs typeface="+mn-cs"/>
              </a:rPr>
              <a:t>You skip the other areas – by using clip-planes and rasterizing separately for frustum slices.</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t>
            </a:r>
          </a:p>
          <a:p>
            <a:r>
              <a:rPr lang="en-US" sz="1200" b="1" kern="1200" baseline="0" dirty="0" smtClean="0">
                <a:solidFill>
                  <a:schemeClr val="tx1"/>
                </a:solidFill>
                <a:latin typeface="+mn-lt"/>
                <a:ea typeface="+mn-ea"/>
                <a:cs typeface="+mn-cs"/>
              </a:rPr>
              <a:t>Clamping In addition to using culling (see above) Lloyd et al.’s CC Shadow Volumes [Lloyd</a:t>
            </a:r>
          </a:p>
          <a:p>
            <a:r>
              <a:rPr lang="en-US" sz="1200" kern="1200" baseline="0" dirty="0" smtClean="0">
                <a:solidFill>
                  <a:schemeClr val="tx1"/>
                </a:solidFill>
                <a:latin typeface="+mn-lt"/>
                <a:ea typeface="+mn-ea"/>
                <a:cs typeface="+mn-cs"/>
              </a:rPr>
              <a:t>et al., 2004] also uses clamping of the shadow volumes to avoid unnecessary </a:t>
            </a:r>
            <a:r>
              <a:rPr lang="en-US" sz="1200" kern="1200" baseline="0" dirty="0" err="1" smtClean="0">
                <a:solidFill>
                  <a:schemeClr val="tx1"/>
                </a:solidFill>
                <a:latin typeface="+mn-lt"/>
                <a:ea typeface="+mn-ea"/>
                <a:cs typeface="+mn-cs"/>
              </a:rPr>
              <a:t>rasterization</a:t>
            </a:r>
            <a:r>
              <a:rPr lang="en-US" sz="1200" kern="1200" baseline="0" dirty="0" smtClean="0">
                <a:solidFill>
                  <a:schemeClr val="tx1"/>
                </a:solidFill>
                <a:latin typeface="+mn-lt"/>
                <a:ea typeface="+mn-ea"/>
                <a:cs typeface="+mn-cs"/>
              </a:rPr>
              <a:t>. They</a:t>
            </a:r>
          </a:p>
          <a:p>
            <a:r>
              <a:rPr lang="en-US" sz="1200" kern="1200" baseline="0" dirty="0" smtClean="0">
                <a:solidFill>
                  <a:schemeClr val="tx1"/>
                </a:solidFill>
                <a:latin typeface="+mn-lt"/>
                <a:ea typeface="+mn-ea"/>
                <a:cs typeface="+mn-cs"/>
              </a:rPr>
              <a:t>use two </a:t>
            </a:r>
            <a:r>
              <a:rPr lang="en-US" sz="1200" kern="1200" baseline="0" dirty="0" err="1" smtClean="0">
                <a:solidFill>
                  <a:schemeClr val="tx1"/>
                </a:solidFill>
                <a:latin typeface="+mn-lt"/>
                <a:ea typeface="+mn-ea"/>
                <a:cs typeface="+mn-cs"/>
              </a:rPr>
              <a:t>dierent</a:t>
            </a:r>
            <a:r>
              <a:rPr lang="en-US" sz="1200" kern="1200" baseline="0" dirty="0" smtClean="0">
                <a:solidFill>
                  <a:schemeClr val="tx1"/>
                </a:solidFill>
                <a:latin typeface="+mn-lt"/>
                <a:ea typeface="+mn-ea"/>
                <a:cs typeface="+mn-cs"/>
              </a:rPr>
              <a:t> and orthogonal methods, in the sense that they preferably should be used</a:t>
            </a:r>
          </a:p>
          <a:p>
            <a:r>
              <a:rPr lang="en-US" sz="1200" kern="1200" baseline="0" dirty="0" smtClean="0">
                <a:solidFill>
                  <a:schemeClr val="tx1"/>
                </a:solidFill>
                <a:latin typeface="+mn-lt"/>
                <a:ea typeface="+mn-ea"/>
                <a:cs typeface="+mn-cs"/>
              </a:rPr>
              <a:t>in combination. The first is called Continuous Shadow Clamping, where shadow volumes are</a:t>
            </a:r>
          </a:p>
          <a:p>
            <a:r>
              <a:rPr lang="en-US" sz="1200" kern="1200" baseline="0" dirty="0" smtClean="0">
                <a:solidFill>
                  <a:schemeClr val="tx1"/>
                </a:solidFill>
                <a:latin typeface="+mn-lt"/>
                <a:ea typeface="+mn-ea"/>
                <a:cs typeface="+mn-cs"/>
              </a:rPr>
              <a:t>clamped by using </a:t>
            </a:r>
            <a:r>
              <a:rPr lang="en-US" sz="1200" kern="1200" baseline="0" dirty="0" err="1" smtClean="0">
                <a:solidFill>
                  <a:schemeClr val="tx1"/>
                </a:solidFill>
                <a:latin typeface="+mn-lt"/>
                <a:ea typeface="+mn-ea"/>
                <a:cs typeface="+mn-cs"/>
              </a:rPr>
              <a:t>AABBs</a:t>
            </a:r>
            <a:r>
              <a:rPr lang="en-US" sz="1200" kern="1200" baseline="0" dirty="0" smtClean="0">
                <a:solidFill>
                  <a:schemeClr val="tx1"/>
                </a:solidFill>
                <a:latin typeface="+mn-lt"/>
                <a:ea typeface="+mn-ea"/>
                <a:cs typeface="+mn-cs"/>
              </a:rPr>
              <a:t> around the shadow receivers to achieve clamped shadow volumes</a:t>
            </a:r>
          </a:p>
          <a:p>
            <a:r>
              <a:rPr lang="en-US" sz="1200" kern="1200" baseline="0" dirty="0" smtClean="0">
                <a:solidFill>
                  <a:schemeClr val="tx1"/>
                </a:solidFill>
                <a:latin typeface="+mn-lt"/>
                <a:ea typeface="+mn-ea"/>
                <a:cs typeface="+mn-cs"/>
              </a:rPr>
              <a:t>only around the regions of interest. The second is called Discrete Shadow Clamping and clamps</a:t>
            </a:r>
          </a:p>
          <a:p>
            <a:r>
              <a:rPr lang="en-US" sz="1200" kern="1200" baseline="0" dirty="0" smtClean="0">
                <a:solidFill>
                  <a:schemeClr val="tx1"/>
                </a:solidFill>
                <a:latin typeface="+mn-lt"/>
                <a:ea typeface="+mn-ea"/>
                <a:cs typeface="+mn-cs"/>
              </a:rPr>
              <a:t>the shadow volumes to intervals defined by slicing planes that divides the view frustum into layers</a:t>
            </a:r>
          </a:p>
          <a:p>
            <a:r>
              <a:rPr lang="en-US" sz="1200" kern="1200" baseline="0" dirty="0" smtClean="0">
                <a:solidFill>
                  <a:schemeClr val="tx1"/>
                </a:solidFill>
                <a:latin typeface="+mn-lt"/>
                <a:ea typeface="+mn-ea"/>
                <a:cs typeface="+mn-cs"/>
              </a:rPr>
              <a:t>with slicing planes facing the light source and passing through the viewpoint. The rational</a:t>
            </a:r>
          </a:p>
          <a:p>
            <a:r>
              <a:rPr lang="en-US" sz="1200" kern="1200" baseline="0" dirty="0" smtClean="0">
                <a:solidFill>
                  <a:schemeClr val="tx1"/>
                </a:solidFill>
                <a:latin typeface="+mn-lt"/>
                <a:ea typeface="+mn-ea"/>
                <a:cs typeface="+mn-cs"/>
              </a:rPr>
              <a:t>is that for a given layer, the potential receivers are rendered with the two delimiting planes as</a:t>
            </a:r>
          </a:p>
          <a:p>
            <a:r>
              <a:rPr lang="en-US" sz="1200" kern="1200" baseline="0" dirty="0" smtClean="0">
                <a:solidFill>
                  <a:schemeClr val="tx1"/>
                </a:solidFill>
                <a:latin typeface="+mn-lt"/>
                <a:ea typeface="+mn-ea"/>
                <a:cs typeface="+mn-cs"/>
              </a:rPr>
              <a:t>clipping planes. In addition, the projection (from the light source) of each caster on the furthest</a:t>
            </a:r>
          </a:p>
          <a:p>
            <a:r>
              <a:rPr lang="en-US" sz="1200" kern="1200" baseline="0" dirty="0" smtClean="0">
                <a:solidFill>
                  <a:schemeClr val="tx1"/>
                </a:solidFill>
                <a:latin typeface="+mn-lt"/>
                <a:ea typeface="+mn-ea"/>
                <a:cs typeface="+mn-cs"/>
              </a:rPr>
              <a:t>of the two delimiting planes is rendered with a depth test. If no fragment passes the depth test</a:t>
            </a:r>
          </a:p>
          <a:p>
            <a:r>
              <a:rPr lang="en-US" sz="1200" kern="1200" baseline="0" dirty="0" smtClean="0">
                <a:solidFill>
                  <a:schemeClr val="tx1"/>
                </a:solidFill>
                <a:latin typeface="+mn-lt"/>
                <a:ea typeface="+mn-ea"/>
                <a:cs typeface="+mn-cs"/>
              </a:rPr>
              <a:t>(tested with an occlusion query), the shadow volume can be clamped for layers that lies further</a:t>
            </a:r>
          </a:p>
          <a:p>
            <a:r>
              <a:rPr lang="en-US" sz="1200" kern="1200" baseline="0" dirty="0" smtClean="0">
                <a:solidFill>
                  <a:schemeClr val="tx1"/>
                </a:solidFill>
                <a:latin typeface="+mn-lt"/>
                <a:ea typeface="+mn-ea"/>
                <a:cs typeface="+mn-cs"/>
              </a:rPr>
              <a:t>from the light source.</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kern="1200" baseline="0" dirty="0" smtClean="0">
                <a:solidFill>
                  <a:schemeClr val="tx1"/>
                </a:solidFill>
                <a:latin typeface="+mn-lt"/>
                <a:ea typeface="+mn-ea"/>
                <a:cs typeface="+mn-cs"/>
              </a:rPr>
              <a:t>The final trick is receiver culling. We avoid rasterizing parts of shadow volumes </a:t>
            </a:r>
            <a:r>
              <a:rPr lang="en-US" sz="1200" b="0" kern="1200" baseline="0" dirty="0" smtClean="0">
                <a:solidFill>
                  <a:schemeClr val="tx1"/>
                </a:solidFill>
                <a:latin typeface="+mn-lt"/>
                <a:ea typeface="+mn-ea"/>
                <a:cs typeface="+mn-cs"/>
              </a:rPr>
              <a:t>that </a:t>
            </a:r>
            <a:r>
              <a:rPr lang="en-US" sz="1200" b="0" kern="1200" baseline="0" dirty="0" smtClean="0">
                <a:solidFill>
                  <a:schemeClr val="tx1"/>
                </a:solidFill>
                <a:latin typeface="+mn-lt"/>
                <a:ea typeface="+mn-ea"/>
                <a:cs typeface="+mn-cs"/>
              </a:rPr>
              <a:t>only covers shadow receivers </a:t>
            </a:r>
            <a:r>
              <a:rPr lang="en-US" sz="1200" b="0" kern="1200" baseline="0" dirty="0" smtClean="0">
                <a:solidFill>
                  <a:schemeClr val="tx1"/>
                </a:solidFill>
                <a:latin typeface="+mn-lt"/>
                <a:ea typeface="+mn-ea"/>
                <a:cs typeface="+mn-cs"/>
              </a:rPr>
              <a:t>that </a:t>
            </a:r>
            <a:r>
              <a:rPr lang="en-US" sz="1200" b="0" kern="1200" baseline="0" dirty="0" smtClean="0">
                <a:solidFill>
                  <a:schemeClr val="tx1"/>
                </a:solidFill>
                <a:latin typeface="+mn-lt"/>
                <a:ea typeface="+mn-ea"/>
                <a:cs typeface="+mn-cs"/>
              </a:rPr>
              <a:t>are not visible from the eye anyway (tested by occlusion queries).</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R is occluded by B</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Culling Lloyd et al.’s CC Shadow Volumes [Lloyd et al., 2004] reduce rendering by using</a:t>
            </a:r>
          </a:p>
          <a:p>
            <a:r>
              <a:rPr lang="en-US" sz="1200" kern="1200" baseline="0" dirty="0" smtClean="0">
                <a:solidFill>
                  <a:schemeClr val="tx1"/>
                </a:solidFill>
                <a:latin typeface="+mn-lt"/>
                <a:ea typeface="+mn-ea"/>
                <a:cs typeface="+mn-cs"/>
              </a:rPr>
              <a:t>culling of shadow casters that are located completely in shadow and elimination of shadow casters</a:t>
            </a:r>
          </a:p>
          <a:p>
            <a:r>
              <a:rPr lang="en-US" sz="1200" kern="1200" baseline="0" dirty="0" smtClean="0">
                <a:solidFill>
                  <a:schemeClr val="tx1"/>
                </a:solidFill>
                <a:latin typeface="+mn-lt"/>
                <a:ea typeface="+mn-ea"/>
                <a:cs typeface="+mn-cs"/>
              </a:rPr>
              <a:t>whose shadows are not visible to the eye. Furthermore, shadows that does not influence</a:t>
            </a:r>
          </a:p>
          <a:p>
            <a:r>
              <a:rPr lang="en-US" sz="1200" kern="1200" baseline="0" dirty="0" smtClean="0">
                <a:solidFill>
                  <a:schemeClr val="tx1"/>
                </a:solidFill>
                <a:latin typeface="+mn-lt"/>
                <a:ea typeface="+mn-ea"/>
                <a:cs typeface="+mn-cs"/>
              </a:rPr>
              <a:t>visible shadow receivers are culled. This is all tested by creating a shadow depth map, from the</a:t>
            </a:r>
          </a:p>
          <a:p>
            <a:r>
              <a:rPr lang="en-US" sz="1200" kern="1200" baseline="0" dirty="0" smtClean="0">
                <a:solidFill>
                  <a:schemeClr val="tx1"/>
                </a:solidFill>
                <a:latin typeface="+mn-lt"/>
                <a:ea typeface="+mn-ea"/>
                <a:cs typeface="+mn-cs"/>
              </a:rPr>
              <a:t>light’s view. In addition, the shadow receivers are rendered (still from the light’s view) to the</a:t>
            </a:r>
          </a:p>
          <a:p>
            <a:r>
              <a:rPr lang="en-US" sz="1200" kern="1200" baseline="0" dirty="0" smtClean="0">
                <a:solidFill>
                  <a:schemeClr val="tx1"/>
                </a:solidFill>
                <a:latin typeface="+mn-lt"/>
                <a:ea typeface="+mn-ea"/>
                <a:cs typeface="+mn-cs"/>
              </a:rPr>
              <a:t>stencil </a:t>
            </a:r>
            <a:r>
              <a:rPr lang="en-US" sz="1200" kern="1200" baseline="0" dirty="0" err="1" smtClean="0">
                <a:solidFill>
                  <a:schemeClr val="tx1"/>
                </a:solidFill>
                <a:latin typeface="+mn-lt"/>
                <a:ea typeface="+mn-ea"/>
                <a:cs typeface="+mn-cs"/>
              </a:rPr>
              <a:t>buer</a:t>
            </a:r>
            <a:r>
              <a:rPr lang="en-US" sz="1200" kern="1200" baseline="0" dirty="0" smtClean="0">
                <a:solidFill>
                  <a:schemeClr val="tx1"/>
                </a:solidFill>
                <a:latin typeface="+mn-lt"/>
                <a:ea typeface="+mn-ea"/>
                <a:cs typeface="+mn-cs"/>
              </a:rPr>
              <a:t> setting the stencil value where the depth test fails, which identifies the shadowed</a:t>
            </a:r>
          </a:p>
          <a:p>
            <a:r>
              <a:rPr lang="en-US" sz="1200" kern="1200" baseline="0" dirty="0" smtClean="0">
                <a:solidFill>
                  <a:schemeClr val="tx1"/>
                </a:solidFill>
                <a:latin typeface="+mn-lt"/>
                <a:ea typeface="+mn-ea"/>
                <a:cs typeface="+mn-cs"/>
              </a:rPr>
              <a:t>regions. Then, occlusion queries are used when rendering the bounding boxes of the shadow</a:t>
            </a:r>
          </a:p>
          <a:p>
            <a:r>
              <a:rPr lang="en-US" sz="1200" kern="1200" baseline="0" dirty="0" smtClean="0">
                <a:solidFill>
                  <a:schemeClr val="tx1"/>
                </a:solidFill>
                <a:latin typeface="+mn-lt"/>
                <a:ea typeface="+mn-ea"/>
                <a:cs typeface="+mn-cs"/>
              </a:rPr>
              <a:t>casters, from the viewpoint of the light, with the depth test plus the stencil test enabled (where</a:t>
            </a:r>
          </a:p>
          <a:p>
            <a:r>
              <a:rPr lang="en-US" sz="1200" kern="1200" baseline="0" dirty="0" smtClean="0">
                <a:solidFill>
                  <a:schemeClr val="tx1"/>
                </a:solidFill>
                <a:latin typeface="+mn-lt"/>
                <a:ea typeface="+mn-ea"/>
                <a:cs typeface="+mn-cs"/>
              </a:rPr>
              <a:t>the stencil test fails for set values). If no pixel is rendered, the shadow caster is either in shadow</a:t>
            </a:r>
          </a:p>
          <a:p>
            <a:r>
              <a:rPr lang="en-US" sz="1200" kern="1200" baseline="0" dirty="0" smtClean="0">
                <a:solidFill>
                  <a:schemeClr val="tx1"/>
                </a:solidFill>
                <a:latin typeface="+mn-lt"/>
                <a:ea typeface="+mn-ea"/>
                <a:cs typeface="+mn-cs"/>
              </a:rPr>
              <a:t>or does not influence any visible shadow receiver, in which case the caster’s shadow volumes can</a:t>
            </a:r>
          </a:p>
          <a:p>
            <a:r>
              <a:rPr lang="en-US" sz="1200" kern="1200" baseline="0" dirty="0" smtClean="0">
                <a:solidFill>
                  <a:schemeClr val="tx1"/>
                </a:solidFill>
                <a:latin typeface="+mn-lt"/>
                <a:ea typeface="+mn-ea"/>
                <a:cs typeface="+mn-cs"/>
              </a:rPr>
              <a:t>safely be ignored.</a:t>
            </a:r>
          </a:p>
          <a:p>
            <a:r>
              <a:rPr lang="en-US" sz="1200" kern="1200" baseline="0" dirty="0" smtClean="0">
                <a:solidFill>
                  <a:schemeClr val="tx1"/>
                </a:solidFill>
                <a:latin typeface="+mn-lt"/>
                <a:ea typeface="+mn-ea"/>
                <a:cs typeface="+mn-cs"/>
              </a:rPr>
              <a:t>A more recent approach to reduce the actual number of necessary shadow volumes is described</a:t>
            </a:r>
          </a:p>
          <a:p>
            <a:r>
              <a:rPr lang="en-US" sz="1200" kern="1200" baseline="0" dirty="0" smtClean="0">
                <a:solidFill>
                  <a:schemeClr val="tx1"/>
                </a:solidFill>
                <a:latin typeface="+mn-lt"/>
                <a:ea typeface="+mn-ea"/>
                <a:cs typeface="+mn-cs"/>
              </a:rPr>
              <a:t>in [</a:t>
            </a:r>
            <a:r>
              <a:rPr lang="en-US" sz="1200" kern="1200" baseline="0" dirty="0" err="1" smtClean="0">
                <a:solidFill>
                  <a:schemeClr val="tx1"/>
                </a:solidFill>
                <a:latin typeface="+mn-lt"/>
                <a:ea typeface="+mn-ea"/>
                <a:cs typeface="+mn-cs"/>
              </a:rPr>
              <a:t>Stich</a:t>
            </a:r>
            <a:r>
              <a:rPr lang="en-US" sz="1200" kern="1200" baseline="0" dirty="0" smtClean="0">
                <a:solidFill>
                  <a:schemeClr val="tx1"/>
                </a:solidFill>
                <a:latin typeface="+mn-lt"/>
                <a:ea typeface="+mn-ea"/>
                <a:cs typeface="+mn-cs"/>
              </a:rPr>
              <a:t> et al., 2007]. Here a scene hierarchy is exploited and only visible shadow volumes</a:t>
            </a:r>
          </a:p>
          <a:p>
            <a:r>
              <a:rPr lang="en-US" sz="1200" kern="1200" baseline="0" dirty="0" smtClean="0">
                <a:solidFill>
                  <a:schemeClr val="tx1"/>
                </a:solidFill>
                <a:latin typeface="+mn-lt"/>
                <a:ea typeface="+mn-ea"/>
                <a:cs typeface="+mn-cs"/>
              </a:rPr>
              <a:t>intervene in the shadow computations; this is conservatively estimated based on occlusion culling</a:t>
            </a:r>
          </a:p>
          <a:p>
            <a:r>
              <a:rPr lang="en-US" sz="1200" kern="1200" baseline="0" dirty="0" smtClean="0">
                <a:solidFill>
                  <a:schemeClr val="tx1"/>
                </a:solidFill>
                <a:latin typeface="+mn-lt"/>
                <a:ea typeface="+mn-ea"/>
                <a:cs typeface="+mn-cs"/>
              </a:rPr>
              <a:t>using bounding-volume hierarchies.</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you see a side by side comparison,</a:t>
            </a:r>
            <a:r>
              <a:rPr lang="en-US" baseline="0" dirty="0" smtClean="0"/>
              <a:t> showing the reduction in overdraw when using culling and clamping.</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FFFF"/>
              </a:buClr>
            </a:pPr>
            <a:r>
              <a:rPr lang="en-US" sz="1100" dirty="0" smtClean="0">
                <a:solidFill>
                  <a:schemeClr val="tx1"/>
                </a:solidFill>
                <a:latin typeface="Helvetica" pitchFamily="34" charset="0"/>
                <a:ea typeface="Verdana" pitchFamily="34" charset="0"/>
                <a:cs typeface="Verdana" pitchFamily="34" charset="0"/>
              </a:rPr>
              <a:t>Let’s look at one final and fairly</a:t>
            </a:r>
            <a:r>
              <a:rPr lang="en-US" sz="1100" baseline="0" dirty="0" smtClean="0">
                <a:solidFill>
                  <a:schemeClr val="tx1"/>
                </a:solidFill>
                <a:latin typeface="Helvetica" pitchFamily="34" charset="0"/>
                <a:ea typeface="Verdana" pitchFamily="34" charset="0"/>
                <a:cs typeface="Verdana" pitchFamily="34" charset="0"/>
              </a:rPr>
              <a:t> </a:t>
            </a:r>
            <a:r>
              <a:rPr lang="en-US" sz="1100" b="1" baseline="0" dirty="0" smtClean="0">
                <a:solidFill>
                  <a:schemeClr val="tx1"/>
                </a:solidFill>
                <a:latin typeface="Helvetica" pitchFamily="34" charset="0"/>
                <a:ea typeface="Verdana" pitchFamily="34" charset="0"/>
                <a:cs typeface="Verdana" pitchFamily="34" charset="0"/>
              </a:rPr>
              <a:t>new</a:t>
            </a:r>
            <a:r>
              <a:rPr lang="en-US" sz="1100" baseline="0" dirty="0" smtClean="0">
                <a:solidFill>
                  <a:schemeClr val="tx1"/>
                </a:solidFill>
                <a:latin typeface="Helvetica" pitchFamily="34" charset="0"/>
                <a:ea typeface="Verdana" pitchFamily="34" charset="0"/>
                <a:cs typeface="Verdana" pitchFamily="34" charset="0"/>
              </a:rPr>
              <a:t> method, which rasterizes a shadow volume </a:t>
            </a:r>
            <a:r>
              <a:rPr lang="en-US" sz="1100" b="1" baseline="0" dirty="0" smtClean="0">
                <a:solidFill>
                  <a:schemeClr val="tx1"/>
                </a:solidFill>
                <a:latin typeface="Helvetica" pitchFamily="34" charset="0"/>
                <a:ea typeface="Verdana" pitchFamily="34" charset="0"/>
                <a:cs typeface="Verdana" pitchFamily="34" charset="0"/>
              </a:rPr>
              <a:t>per triangle</a:t>
            </a:r>
            <a:r>
              <a:rPr lang="en-US" sz="1100" baseline="0" dirty="0" smtClean="0">
                <a:solidFill>
                  <a:schemeClr val="tx1"/>
                </a:solidFill>
                <a:latin typeface="Helvetica" pitchFamily="34" charset="0"/>
                <a:ea typeface="Verdana" pitchFamily="34" charset="0"/>
                <a:cs typeface="Verdana" pitchFamily="34" charset="0"/>
              </a:rPr>
              <a:t>, and avoids culling and clamping while </a:t>
            </a:r>
            <a:r>
              <a:rPr lang="en-US" sz="1100" b="1" baseline="0" dirty="0" smtClean="0">
                <a:solidFill>
                  <a:schemeClr val="tx1"/>
                </a:solidFill>
                <a:latin typeface="Helvetica" pitchFamily="34" charset="0"/>
                <a:ea typeface="Verdana" pitchFamily="34" charset="0"/>
                <a:cs typeface="Verdana" pitchFamily="34" charset="0"/>
              </a:rPr>
              <a:t>still</a:t>
            </a:r>
            <a:r>
              <a:rPr lang="en-US" sz="1100" baseline="0" dirty="0" smtClean="0">
                <a:solidFill>
                  <a:schemeClr val="tx1"/>
                </a:solidFill>
                <a:latin typeface="Helvetica" pitchFamily="34" charset="0"/>
                <a:ea typeface="Verdana" pitchFamily="34" charset="0"/>
                <a:cs typeface="Verdana" pitchFamily="34" charset="0"/>
              </a:rPr>
              <a:t> being efficient. It is robust, and trivially handles </a:t>
            </a:r>
            <a:r>
              <a:rPr lang="en-US" sz="1100" b="1" baseline="0" dirty="0" smtClean="0">
                <a:solidFill>
                  <a:schemeClr val="tx1"/>
                </a:solidFill>
                <a:latin typeface="Helvetica" pitchFamily="34" charset="0"/>
                <a:ea typeface="Verdana" pitchFamily="34" charset="0"/>
                <a:cs typeface="Verdana" pitchFamily="34" charset="0"/>
              </a:rPr>
              <a:t>semi-transparent textured </a:t>
            </a:r>
            <a:r>
              <a:rPr lang="en-US" sz="1100" baseline="0" dirty="0" smtClean="0">
                <a:solidFill>
                  <a:schemeClr val="tx1"/>
                </a:solidFill>
                <a:latin typeface="Helvetica" pitchFamily="34" charset="0"/>
                <a:ea typeface="Verdana" pitchFamily="34" charset="0"/>
                <a:cs typeface="Verdana" pitchFamily="34" charset="0"/>
              </a:rPr>
              <a:t>shadow caster (like you see for the shadows from this tree or the transparent bottles). </a:t>
            </a:r>
          </a:p>
          <a:p>
            <a:pPr eaLnBrk="1" hangingPunct="1">
              <a:buClr>
                <a:srgbClr val="FFFFFF"/>
              </a:buClr>
            </a:pPr>
            <a:endParaRPr lang="en-US" sz="1100" baseline="0" dirty="0" smtClean="0">
              <a:solidFill>
                <a:schemeClr val="tx1"/>
              </a:solidFill>
              <a:latin typeface="Helvetica" pitchFamily="34" charset="0"/>
              <a:ea typeface="Verdana" pitchFamily="34" charset="0"/>
              <a:cs typeface="Verdana" pitchFamily="34" charset="0"/>
            </a:endParaRPr>
          </a:p>
          <a:p>
            <a:pPr eaLnBrk="1" hangingPunct="1">
              <a:buClr>
                <a:srgbClr val="FFFFFF"/>
              </a:buClr>
            </a:pPr>
            <a:r>
              <a:rPr lang="en-US" sz="1100" baseline="0" dirty="0" smtClean="0">
                <a:solidFill>
                  <a:schemeClr val="tx1"/>
                </a:solidFill>
                <a:latin typeface="Helvetica" pitchFamily="34" charset="0"/>
                <a:ea typeface="Verdana" pitchFamily="34" charset="0"/>
                <a:cs typeface="Verdana" pitchFamily="34" charset="0"/>
              </a:rPr>
              <a:t>The trick is to rasterize the </a:t>
            </a:r>
            <a:r>
              <a:rPr lang="en-US" sz="1100" b="0" baseline="0" dirty="0" smtClean="0">
                <a:solidFill>
                  <a:schemeClr val="tx1"/>
                </a:solidFill>
                <a:latin typeface="Helvetica" pitchFamily="34" charset="0"/>
                <a:ea typeface="Verdana" pitchFamily="34" charset="0"/>
                <a:cs typeface="Verdana" pitchFamily="34" charset="0"/>
              </a:rPr>
              <a:t>full triangle shadow volumes as </a:t>
            </a:r>
            <a:r>
              <a:rPr lang="en-US" sz="1100" b="1" baseline="0" dirty="0" smtClean="0">
                <a:solidFill>
                  <a:schemeClr val="tx1"/>
                </a:solidFill>
                <a:latin typeface="Helvetica" pitchFamily="34" charset="0"/>
                <a:ea typeface="Verdana" pitchFamily="34" charset="0"/>
                <a:cs typeface="Verdana" pitchFamily="34" charset="0"/>
              </a:rPr>
              <a:t>one</a:t>
            </a:r>
            <a:r>
              <a:rPr lang="en-US" sz="1100" b="0" baseline="0" dirty="0" smtClean="0">
                <a:solidFill>
                  <a:schemeClr val="tx1"/>
                </a:solidFill>
                <a:latin typeface="Helvetica" pitchFamily="34" charset="0"/>
                <a:ea typeface="Verdana" pitchFamily="34" charset="0"/>
                <a:cs typeface="Verdana" pitchFamily="34" charset="0"/>
              </a:rPr>
              <a:t> primitive </a:t>
            </a:r>
            <a:r>
              <a:rPr lang="en-US" sz="1100" baseline="0" dirty="0" smtClean="0">
                <a:solidFill>
                  <a:schemeClr val="tx1"/>
                </a:solidFill>
                <a:latin typeface="Helvetica" pitchFamily="34" charset="0"/>
                <a:ea typeface="Verdana" pitchFamily="34" charset="0"/>
                <a:cs typeface="Verdana" pitchFamily="34" charset="0"/>
              </a:rPr>
              <a:t>(instead of rasterizing the individual shadow volume </a:t>
            </a:r>
            <a:r>
              <a:rPr lang="en-US" sz="1100" b="1" baseline="0" dirty="0" smtClean="0">
                <a:solidFill>
                  <a:schemeClr val="tx1"/>
                </a:solidFill>
                <a:latin typeface="Helvetica" pitchFamily="34" charset="0"/>
                <a:ea typeface="Verdana" pitchFamily="34" charset="0"/>
                <a:cs typeface="Verdana" pitchFamily="34" charset="0"/>
              </a:rPr>
              <a:t>quads</a:t>
            </a:r>
            <a:r>
              <a:rPr lang="en-US" sz="1100" baseline="0" dirty="0" smtClean="0">
                <a:solidFill>
                  <a:schemeClr val="tx1"/>
                </a:solidFill>
                <a:latin typeface="Helvetica" pitchFamily="34" charset="0"/>
                <a:ea typeface="Verdana" pitchFamily="34" charset="0"/>
                <a:cs typeface="Verdana" pitchFamily="34" charset="0"/>
              </a:rPr>
              <a:t>) and doing this against a </a:t>
            </a:r>
            <a:r>
              <a:rPr lang="en-US" sz="1100" b="1" baseline="0" dirty="0" smtClean="0">
                <a:solidFill>
                  <a:schemeClr val="tx1"/>
                </a:solidFill>
                <a:latin typeface="Helvetica" pitchFamily="34" charset="0"/>
                <a:ea typeface="Verdana" pitchFamily="34" charset="0"/>
                <a:cs typeface="Verdana" pitchFamily="34" charset="0"/>
              </a:rPr>
              <a:t>hierarchical</a:t>
            </a:r>
            <a:r>
              <a:rPr lang="en-US" sz="1100" baseline="0" dirty="0" smtClean="0">
                <a:solidFill>
                  <a:schemeClr val="tx1"/>
                </a:solidFill>
                <a:latin typeface="Helvetica" pitchFamily="34" charset="0"/>
                <a:ea typeface="Verdana" pitchFamily="34" charset="0"/>
                <a:cs typeface="Verdana" pitchFamily="34" charset="0"/>
              </a:rPr>
              <a:t> shadow buffer. The drawback is that it requires </a:t>
            </a:r>
            <a:r>
              <a:rPr lang="en-US" sz="1100" b="1" baseline="0" dirty="0" smtClean="0">
                <a:solidFill>
                  <a:schemeClr val="tx1"/>
                </a:solidFill>
                <a:latin typeface="Helvetica" pitchFamily="34" charset="0"/>
                <a:ea typeface="Verdana" pitchFamily="34" charset="0"/>
                <a:cs typeface="Verdana" pitchFamily="34" charset="0"/>
              </a:rPr>
              <a:t>CUDA-</a:t>
            </a:r>
            <a:r>
              <a:rPr lang="en-US" sz="1100" b="0" baseline="0" dirty="0" err="1" smtClean="0">
                <a:solidFill>
                  <a:schemeClr val="tx1"/>
                </a:solidFill>
                <a:latin typeface="Helvetica" pitchFamily="34" charset="0"/>
                <a:ea typeface="Verdana" pitchFamily="34" charset="0"/>
                <a:cs typeface="Verdana" pitchFamily="34" charset="0"/>
              </a:rPr>
              <a:t>rasterization</a:t>
            </a:r>
            <a:r>
              <a:rPr lang="en-US" sz="1100" baseline="0" dirty="0" smtClean="0">
                <a:solidFill>
                  <a:schemeClr val="tx1"/>
                </a:solidFill>
                <a:latin typeface="Helvetica" pitchFamily="34" charset="0"/>
                <a:ea typeface="Verdana" pitchFamily="34" charset="0"/>
                <a:cs typeface="Verdana" pitchFamily="34" charset="0"/>
              </a:rPr>
              <a:t>.</a:t>
            </a:r>
          </a:p>
          <a:p>
            <a:pPr eaLnBrk="1" hangingPunct="1">
              <a:buClr>
                <a:srgbClr val="FFFFFF"/>
              </a:buClr>
            </a:pPr>
            <a:endParaRPr lang="en-US" sz="1100" baseline="0" dirty="0" smtClean="0">
              <a:solidFill>
                <a:schemeClr val="tx1"/>
              </a:solidFill>
              <a:latin typeface="Helvetica" pitchFamily="34" charset="0"/>
              <a:ea typeface="Verdana" pitchFamily="34" charset="0"/>
              <a:cs typeface="Verdana" pitchFamily="34" charset="0"/>
            </a:endParaRPr>
          </a:p>
          <a:p>
            <a:pPr eaLnBrk="1" hangingPunct="1">
              <a:buClr>
                <a:srgbClr val="FFFFFF"/>
              </a:buClr>
            </a:pPr>
            <a:r>
              <a:rPr lang="en-US" sz="1100" strike="noStrike" dirty="0" smtClean="0">
                <a:solidFill>
                  <a:schemeClr val="tx1"/>
                </a:solidFill>
                <a:latin typeface="Helvetica" pitchFamily="34" charset="0"/>
                <a:ea typeface="Verdana" pitchFamily="34" charset="0"/>
                <a:cs typeface="Verdana" pitchFamily="34" charset="0"/>
              </a:rPr>
              <a:t>Pixel accurate (no bias, no robustness issues, trivially</a:t>
            </a:r>
            <a:r>
              <a:rPr lang="en-US" sz="1100" strike="noStrike" baseline="0" dirty="0" smtClean="0">
                <a:solidFill>
                  <a:schemeClr val="tx1"/>
                </a:solidFill>
                <a:latin typeface="Helvetica" pitchFamily="34" charset="0"/>
                <a:ea typeface="Verdana" pitchFamily="34" charset="0"/>
                <a:cs typeface="Verdana" pitchFamily="34" charset="0"/>
              </a:rPr>
              <a:t> handles semi-transparent textured shadow casters</a:t>
            </a:r>
            <a:r>
              <a:rPr lang="en-US" sz="1100" strike="noStrike" dirty="0" smtClean="0">
                <a:solidFill>
                  <a:schemeClr val="tx1"/>
                </a:solidFill>
                <a:latin typeface="Helvetica" pitchFamily="34" charset="0"/>
                <a:ea typeface="Verdana" pitchFamily="34" charset="0"/>
                <a:cs typeface="Verdana" pitchFamily="34" charset="0"/>
              </a:rPr>
              <a:t>)</a:t>
            </a:r>
          </a:p>
          <a:p>
            <a:pPr eaLnBrk="1" hangingPunct="1">
              <a:buClr>
                <a:srgbClr val="FFFFFF"/>
              </a:buClr>
            </a:pPr>
            <a:endParaRPr lang="en-US" sz="1100" strike="noStrike" dirty="0" smtClean="0">
              <a:solidFill>
                <a:schemeClr val="tx1"/>
              </a:solidFill>
              <a:latin typeface="Helvetica" pitchFamily="34" charset="0"/>
              <a:ea typeface="Verdana" pitchFamily="34" charset="0"/>
              <a:cs typeface="Verdana" pitchFamily="34" charset="0"/>
            </a:endParaRPr>
          </a:p>
          <a:p>
            <a:pPr eaLnBrk="1" hangingPunct="1">
              <a:buClr>
                <a:srgbClr val="FFFFFF"/>
              </a:buClr>
            </a:pPr>
            <a:r>
              <a:rPr lang="en-US" sz="1100" strike="noStrike" dirty="0" smtClean="0">
                <a:solidFill>
                  <a:schemeClr val="tx1"/>
                </a:solidFill>
                <a:latin typeface="Helvetica" pitchFamily="34" charset="0"/>
                <a:ea typeface="Verdana" pitchFamily="34" charset="0"/>
                <a:cs typeface="Verdana" pitchFamily="34" charset="0"/>
              </a:rPr>
              <a:t>We</a:t>
            </a:r>
            <a:r>
              <a:rPr lang="en-US" sz="1100" strike="noStrike" baseline="0" dirty="0" smtClean="0">
                <a:solidFill>
                  <a:schemeClr val="tx1"/>
                </a:solidFill>
                <a:latin typeface="Helvetica" pitchFamily="34" charset="0"/>
                <a:ea typeface="Verdana" pitchFamily="34" charset="0"/>
                <a:cs typeface="Verdana" pitchFamily="34" charset="0"/>
              </a:rPr>
              <a:t> return to used one shadow volume per triangle. The trick is that we rasterize these against a hierarchical frame buffer. This is done with CUDA. The idea is quite simple. The nice thing is that it is surprisingly efficient…-&gt;</a:t>
            </a:r>
            <a:endParaRPr lang="en-US" sz="1100" strike="noStrike" dirty="0" smtClean="0">
              <a:solidFill>
                <a:schemeClr val="tx1"/>
              </a:solidFill>
              <a:latin typeface="Helvetica" pitchFamily="34" charset="0"/>
              <a:ea typeface="Verdana" pitchFamily="34" charset="0"/>
              <a:cs typeface="Verdana" pitchFamily="34" charset="0"/>
            </a:endParaRPr>
          </a:p>
          <a:p>
            <a:pPr eaLnBrk="1" hangingPunct="1">
              <a:buClr>
                <a:srgbClr val="FFFFFF"/>
              </a:buClr>
            </a:pPr>
            <a:endParaRPr lang="en-US" sz="1100" strike="noStrike" dirty="0" smtClean="0">
              <a:solidFill>
                <a:schemeClr val="tx1"/>
              </a:solidFill>
              <a:latin typeface="Helvetica" pitchFamily="34" charset="0"/>
              <a:ea typeface="Verdana" pitchFamily="34" charset="0"/>
              <a:cs typeface="Verdana" pitchFamily="34" charset="0"/>
            </a:endParaRPr>
          </a:p>
          <a:p>
            <a:pPr eaLnBrk="1" hangingPunct="1">
              <a:buClr>
                <a:srgbClr val="FFFFFF"/>
              </a:buClr>
            </a:pPr>
            <a:r>
              <a:rPr lang="en-US" sz="1100" strike="noStrike" dirty="0" smtClean="0">
                <a:solidFill>
                  <a:schemeClr val="tx1"/>
                </a:solidFill>
                <a:latin typeface="Helvetica" pitchFamily="34" charset="0"/>
                <a:ea typeface="Verdana" pitchFamily="34" charset="0"/>
                <a:cs typeface="Verdana" pitchFamily="34" charset="0"/>
              </a:rPr>
              <a:t>I will now give a brief overview of the algorithm and then I will discuss some details and our implementation. </a:t>
            </a:r>
            <a:r>
              <a:rPr lang="en-US" sz="1100" strike="noStrike" dirty="0" smtClean="0">
                <a:solidFill>
                  <a:schemeClr val="tx1"/>
                </a:solidFill>
                <a:latin typeface="Helvetica" pitchFamily="34" charset="0"/>
                <a:ea typeface="Verdana" pitchFamily="34" charset="0"/>
                <a:cs typeface="Verdana" pitchFamily="34" charset="0"/>
              </a:rPr>
              <a:t>What </a:t>
            </a:r>
            <a:r>
              <a:rPr lang="en-US" sz="1100" strike="noStrike" dirty="0" smtClean="0">
                <a:solidFill>
                  <a:schemeClr val="tx1"/>
                </a:solidFill>
                <a:latin typeface="Helvetica" pitchFamily="34" charset="0"/>
                <a:ea typeface="Verdana" pitchFamily="34" charset="0"/>
                <a:cs typeface="Verdana" pitchFamily="34" charset="0"/>
              </a:rPr>
              <a:t>we propose is a variation of the original shadow volume algorithm, where we return to the idea of using a single shadow volume per triangle.</a:t>
            </a:r>
          </a:p>
          <a:p>
            <a:pPr eaLnBrk="1" hangingPunct="1">
              <a:buClr>
                <a:srgbClr val="FFFFFF"/>
              </a:buClr>
            </a:pPr>
            <a:endParaRPr lang="en-US" sz="1100" strike="noStrike" dirty="0" smtClean="0">
              <a:solidFill>
                <a:schemeClr val="tx1"/>
              </a:solidFill>
              <a:latin typeface="Helvetica" pitchFamily="34" charset="0"/>
              <a:ea typeface="Verdana" pitchFamily="34" charset="0"/>
              <a:cs typeface="Verdana" pitchFamily="34" charset="0"/>
            </a:endParaRPr>
          </a:p>
          <a:p>
            <a:pPr eaLnBrk="1" hangingPunct="1">
              <a:buClr>
                <a:srgbClr val="FFFFFF"/>
              </a:buClr>
            </a:pPr>
            <a:r>
              <a:rPr lang="en-US" sz="1100" strike="noStrike" dirty="0" smtClean="0">
                <a:solidFill>
                  <a:schemeClr val="tx1"/>
                </a:solidFill>
                <a:latin typeface="Helvetica" pitchFamily="34" charset="0"/>
                <a:ea typeface="Verdana" pitchFamily="34" charset="0"/>
                <a:cs typeface="Verdana" pitchFamily="34" charset="0"/>
              </a:rPr>
              <a:t>That might sound excessive, but we manage to do so efficiently however, by changing the </a:t>
            </a:r>
            <a:r>
              <a:rPr lang="en-US" sz="1100" strike="noStrike" dirty="0" err="1" smtClean="0">
                <a:solidFill>
                  <a:schemeClr val="tx1"/>
                </a:solidFill>
                <a:latin typeface="Helvetica" pitchFamily="34" charset="0"/>
                <a:ea typeface="Verdana" pitchFamily="34" charset="0"/>
                <a:cs typeface="Verdana" pitchFamily="34" charset="0"/>
              </a:rPr>
              <a:t>rasterization</a:t>
            </a:r>
            <a:r>
              <a:rPr lang="en-US" sz="1100" strike="noStrike" dirty="0" smtClean="0">
                <a:solidFill>
                  <a:schemeClr val="tx1"/>
                </a:solidFill>
                <a:latin typeface="Helvetica" pitchFamily="34" charset="0"/>
                <a:ea typeface="Verdana" pitchFamily="34" charset="0"/>
                <a:cs typeface="Verdana" pitchFamily="34" charset="0"/>
              </a:rPr>
              <a:t> primitive from shadow quad to shadow volume in a custom rasterizer.</a:t>
            </a:r>
          </a:p>
          <a:p>
            <a:pPr eaLnBrk="1" hangingPunct="1">
              <a:buClr>
                <a:srgbClr val="FFFFFF"/>
              </a:buClr>
            </a:pPr>
            <a:endParaRPr lang="en-US" sz="1100" strike="noStrike" dirty="0" smtClean="0">
              <a:solidFill>
                <a:schemeClr val="tx1"/>
              </a:solidFill>
              <a:latin typeface="Helvetica" pitchFamily="34" charset="0"/>
              <a:ea typeface="Verdana" pitchFamily="34" charset="0"/>
              <a:cs typeface="Verdana" pitchFamily="34" charset="0"/>
            </a:endParaRPr>
          </a:p>
          <a:p>
            <a:pPr eaLnBrk="1" hangingPunct="1">
              <a:buClr>
                <a:srgbClr val="FFFFFF"/>
              </a:buClr>
            </a:pPr>
            <a:r>
              <a:rPr lang="en-US" sz="1100" strike="noStrike" dirty="0" smtClean="0">
                <a:solidFill>
                  <a:schemeClr val="tx1"/>
                </a:solidFill>
                <a:latin typeface="Helvetica" pitchFamily="34" charset="0"/>
                <a:ea typeface="Verdana" pitchFamily="34" charset="0"/>
                <a:cs typeface="Verdana" pitchFamily="34" charset="0"/>
              </a:rPr>
              <a:t>In fact, we will show that casting a shadow volume per triangle allows for a much more efficient, robust and general algorithm.</a:t>
            </a:r>
          </a:p>
          <a:p>
            <a:pPr eaLnBrk="1" hangingPunct="1">
              <a:buClr>
                <a:srgbClr val="FFFFFF"/>
              </a:buClr>
            </a:pPr>
            <a:endParaRPr lang="en-US" sz="1100" strike="noStrike" dirty="0" smtClean="0">
              <a:solidFill>
                <a:schemeClr val="tx1"/>
              </a:solidFill>
              <a:latin typeface="Helvetica" pitchFamily="34" charset="0"/>
              <a:ea typeface="Verdana" pitchFamily="34" charset="0"/>
              <a:cs typeface="Verdana" pitchFamily="34" charset="0"/>
            </a:endParaRPr>
          </a:p>
          <a:p>
            <a:pPr eaLnBrk="1" hangingPunct="1">
              <a:buClr>
                <a:srgbClr val="FFFFFF"/>
              </a:buClr>
            </a:pPr>
            <a:endParaRPr lang="en-US" sz="1100" strike="noStrike" dirty="0" smtClean="0">
              <a:solidFill>
                <a:schemeClr val="tx1"/>
              </a:solidFill>
              <a:latin typeface="Helvetic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fld id="{DD2FF06F-CFFC-489B-B868-D2EF2D5BB3AA}" type="slidenum">
              <a:rPr lang="sv-SE" smtClean="0"/>
              <a:t>44</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see how it works. To your left is a scene as viewed from the camera, and to the right is an alternative view where you see the camera frustum.</a:t>
            </a:r>
          </a:p>
        </p:txBody>
      </p:sp>
      <p:sp>
        <p:nvSpPr>
          <p:cNvPr id="4" name="Slide Number Placeholder 3"/>
          <p:cNvSpPr>
            <a:spLocks noGrp="1"/>
          </p:cNvSpPr>
          <p:nvPr>
            <p:ph type="sldNum" sz="quarter" idx="10"/>
          </p:nvPr>
        </p:nvSpPr>
        <p:spPr/>
        <p:txBody>
          <a:bodyPr/>
          <a:lstStyle/>
          <a:p>
            <a:fld id="{DD2FF06F-CFFC-489B-B868-D2EF2D5BB3AA}" type="slidenum">
              <a:rPr lang="sv-SE" smtClean="0"/>
              <a:t>45</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render the scene to produce a </a:t>
            </a:r>
            <a:r>
              <a:rPr lang="en-US" dirty="0" err="1" smtClean="0"/>
              <a:t>zbuffer</a:t>
            </a:r>
            <a:r>
              <a:rPr lang="en-US" dirty="0" smtClean="0"/>
              <a:t>. The </a:t>
            </a:r>
            <a:r>
              <a:rPr lang="en-US" dirty="0" err="1" smtClean="0"/>
              <a:t>zbuffer</a:t>
            </a:r>
            <a:r>
              <a:rPr lang="en-US" dirty="0" smtClean="0"/>
              <a:t> gives us the positions of all view samples that are to be considered for shadowing.</a:t>
            </a:r>
          </a:p>
        </p:txBody>
      </p:sp>
      <p:sp>
        <p:nvSpPr>
          <p:cNvPr id="4" name="Slide Number Placeholder 3"/>
          <p:cNvSpPr>
            <a:spLocks noGrp="1"/>
          </p:cNvSpPr>
          <p:nvPr>
            <p:ph type="sldNum" sz="quarter" idx="10"/>
          </p:nvPr>
        </p:nvSpPr>
        <p:spPr/>
        <p:txBody>
          <a:bodyPr/>
          <a:lstStyle/>
          <a:p>
            <a:fld id="{DD2FF06F-CFFC-489B-B868-D2EF2D5BB3AA}" type="slidenum">
              <a:rPr lang="sv-SE" smtClean="0"/>
              <a:t>46</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build a depth hierarchy by grouping tiles of lets say 4x4 </a:t>
            </a:r>
            <a:r>
              <a:rPr lang="en-US" dirty="0" err="1" smtClean="0"/>
              <a:t>viewsamples</a:t>
            </a:r>
            <a:r>
              <a:rPr lang="en-US" dirty="0" smtClean="0"/>
              <a:t> and calculating their bounding frustums. This is just a matter of finding the minimum and maximum z-value in each tile.</a:t>
            </a:r>
          </a:p>
        </p:txBody>
      </p:sp>
      <p:sp>
        <p:nvSpPr>
          <p:cNvPr id="4" name="Slide Number Placeholder 3"/>
          <p:cNvSpPr>
            <a:spLocks noGrp="1"/>
          </p:cNvSpPr>
          <p:nvPr>
            <p:ph type="sldNum" sz="quarter" idx="10"/>
          </p:nvPr>
        </p:nvSpPr>
        <p:spPr/>
        <p:txBody>
          <a:bodyPr/>
          <a:lstStyle/>
          <a:p>
            <a:fld id="{DD2FF06F-CFFC-489B-B868-D2EF2D5BB3AA}" type="slidenum">
              <a:rPr lang="sv-SE" smtClean="0"/>
              <a:t>47</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proceed, bottom</a:t>
            </a:r>
            <a:r>
              <a:rPr lang="en-US" baseline="0" dirty="0" smtClean="0"/>
              <a:t> up,</a:t>
            </a:r>
            <a:r>
              <a:rPr lang="en-US" dirty="0" smtClean="0"/>
              <a:t> building the hierarchy until we have, in this case, a top level of 4x4 3D-tiles.</a:t>
            </a:r>
          </a:p>
        </p:txBody>
      </p:sp>
      <p:sp>
        <p:nvSpPr>
          <p:cNvPr id="4" name="Slide Number Placeholder 3"/>
          <p:cNvSpPr>
            <a:spLocks noGrp="1"/>
          </p:cNvSpPr>
          <p:nvPr>
            <p:ph type="sldNum" sz="quarter" idx="10"/>
          </p:nvPr>
        </p:nvSpPr>
        <p:spPr/>
        <p:txBody>
          <a:bodyPr/>
          <a:lstStyle/>
          <a:p>
            <a:fld id="{DD2FF06F-CFFC-489B-B868-D2EF2D5BB3AA}" type="slidenum">
              <a:rPr lang="sv-SE" smtClean="0"/>
              <a:t>48</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Now lets see how this hierarchy is traversed</a:t>
            </a:r>
            <a:r>
              <a:rPr lang="en-US" baseline="0" dirty="0" smtClean="0">
                <a:solidFill>
                  <a:schemeClr val="tx1"/>
                </a:solidFill>
              </a:rPr>
              <a:t> to find the pixels that are in shadow.</a:t>
            </a:r>
            <a:r>
              <a:rPr lang="en-US" dirty="0" smtClean="0">
                <a:solidFill>
                  <a:schemeClr val="tx1"/>
                </a:solidFill>
              </a:rPr>
              <a:t> </a:t>
            </a:r>
          </a:p>
          <a:p>
            <a:r>
              <a:rPr lang="en-US" dirty="0" smtClean="0">
                <a:solidFill>
                  <a:schemeClr val="tx1"/>
                </a:solidFill>
              </a:rPr>
              <a:t>For every</a:t>
            </a:r>
            <a:r>
              <a:rPr lang="en-US" baseline="0" dirty="0" smtClean="0">
                <a:solidFill>
                  <a:schemeClr val="tx1"/>
                </a:solidFill>
              </a:rPr>
              <a:t> shadow casting triangle (like this), we </a:t>
            </a:r>
            <a:r>
              <a:rPr lang="en-US" dirty="0" smtClean="0">
                <a:solidFill>
                  <a:schemeClr val="tx1"/>
                </a:solidFill>
              </a:rPr>
              <a:t>test the triangle’s shadow volume frustum for</a:t>
            </a:r>
            <a:r>
              <a:rPr lang="en-US" baseline="0" dirty="0" smtClean="0">
                <a:solidFill>
                  <a:schemeClr val="tx1"/>
                </a:solidFill>
              </a:rPr>
              <a:t> intersection against </a:t>
            </a:r>
            <a:r>
              <a:rPr lang="en-US" dirty="0" smtClean="0">
                <a:solidFill>
                  <a:schemeClr val="tx1"/>
                </a:solidFill>
              </a:rPr>
              <a:t>each 3D-tile,</a:t>
            </a:r>
            <a:r>
              <a:rPr lang="en-US" baseline="0" dirty="0" smtClean="0">
                <a:solidFill>
                  <a:schemeClr val="tx1"/>
                </a:solidFill>
              </a:rPr>
              <a:t> and we do this recursively down to the bottom. And the bottom contains each individual view sample. </a:t>
            </a:r>
          </a:p>
          <a:p>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a:t>
            </a:r>
            <a:r>
              <a:rPr lang="en-US" dirty="0" smtClean="0">
                <a:solidFill>
                  <a:schemeClr val="tx1"/>
                </a:solidFill>
              </a:rPr>
              <a:t>, we recursively</a:t>
            </a:r>
            <a:r>
              <a:rPr lang="en-US" baseline="0" dirty="0" smtClean="0">
                <a:solidFill>
                  <a:schemeClr val="tx1"/>
                </a:solidFill>
              </a:rPr>
              <a:t> go down the intersected tiles</a:t>
            </a:r>
            <a:r>
              <a:rPr lang="en-US" baseline="0" dirty="0" smtClean="0">
                <a:solidFill>
                  <a:schemeClr val="tx1"/>
                </a:solidFill>
              </a:rPr>
              <a:t>.</a:t>
            </a:r>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We </a:t>
            </a:r>
            <a:r>
              <a:rPr lang="en-US" dirty="0" smtClean="0">
                <a:solidFill>
                  <a:schemeClr val="tx1"/>
                </a:solidFill>
              </a:rPr>
              <a:t>discard all tiles that are completely outside the volume, as the contained samples will not be in shadow, and...</a:t>
            </a:r>
          </a:p>
          <a:p>
            <a:r>
              <a:rPr lang="en-US" dirty="0" smtClean="0">
                <a:solidFill>
                  <a:schemeClr val="tx1"/>
                </a:solidFill>
              </a:rPr>
              <a:t>we </a:t>
            </a:r>
            <a:r>
              <a:rPr lang="en-US" dirty="0" smtClean="0">
                <a:solidFill>
                  <a:schemeClr val="tx1"/>
                </a:solidFill>
              </a:rPr>
              <a:t>can also quickly cull any tile that is found to be entirely inside a volume.</a:t>
            </a:r>
          </a:p>
          <a:p>
            <a:r>
              <a:rPr lang="en-US" dirty="0" smtClean="0">
                <a:solidFill>
                  <a:schemeClr val="tx1"/>
                </a:solidFill>
              </a:rPr>
              <a:t>Like</a:t>
            </a:r>
            <a:r>
              <a:rPr lang="en-US" baseline="0" dirty="0" smtClean="0">
                <a:solidFill>
                  <a:schemeClr val="tx1"/>
                </a:solidFill>
              </a:rPr>
              <a:t> this 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For large shadows, this optimization can cull a</a:t>
            </a:r>
            <a:r>
              <a:rPr lang="en-US" baseline="0" dirty="0" smtClean="0">
                <a:solidFill>
                  <a:schemeClr val="tx1"/>
                </a:solidFill>
              </a:rPr>
              <a:t> great deal of </a:t>
            </a:r>
            <a:r>
              <a:rPr lang="en-US" dirty="0" err="1" smtClean="0">
                <a:solidFill>
                  <a:schemeClr val="tx1"/>
                </a:solidFill>
              </a:rPr>
              <a:t>viewsamples</a:t>
            </a:r>
            <a:r>
              <a:rPr lang="en-US" dirty="0" smtClean="0">
                <a:solidFill>
                  <a:schemeClr val="tx1"/>
                </a:solidFill>
              </a:rPr>
              <a:t>. All samples that belong to this red tile are guaranteed to be in shadow, and so they can just be marked as such </a:t>
            </a:r>
            <a:r>
              <a:rPr lang="en-US" dirty="0" smtClean="0">
                <a:solidFill>
                  <a:schemeClr val="tx1"/>
                </a:solidFill>
              </a:rPr>
              <a:t>and </a:t>
            </a:r>
            <a:r>
              <a:rPr lang="en-US" dirty="0" smtClean="0">
                <a:solidFill>
                  <a:schemeClr val="tx1"/>
                </a:solidFill>
              </a:rPr>
              <a:t>we do not need to traverse them further.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s</a:t>
            </a:r>
            <a:r>
              <a:rPr lang="en-US" dirty="0" smtClean="0">
                <a:solidFill>
                  <a:schemeClr val="tx1"/>
                </a:solidFill>
              </a:rPr>
              <a:t>peeds up a lot for large triangles – and small are fast anyway.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And </a:t>
            </a:r>
            <a:r>
              <a:rPr lang="en-US" dirty="0" err="1" smtClean="0">
                <a:solidFill>
                  <a:schemeClr val="tx1"/>
                </a:solidFill>
              </a:rPr>
              <a:t>thats</a:t>
            </a:r>
            <a:r>
              <a:rPr lang="en-US" dirty="0" smtClean="0">
                <a:solidFill>
                  <a:schemeClr val="tx1"/>
                </a:solidFill>
              </a:rPr>
              <a:t> it. It works very much like hierarchical </a:t>
            </a:r>
            <a:r>
              <a:rPr lang="en-US" dirty="0" err="1" smtClean="0">
                <a:solidFill>
                  <a:schemeClr val="tx1"/>
                </a:solidFill>
              </a:rPr>
              <a:t>rasterization</a:t>
            </a:r>
            <a:r>
              <a:rPr lang="en-US" dirty="0" smtClean="0">
                <a:solidFill>
                  <a:schemeClr val="tx1"/>
                </a:solidFill>
              </a:rPr>
              <a:t> of triangles, except we rasterize per-triangle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solidFill>
                  <a:schemeClr val="tx1"/>
                </a:solidFill>
              </a:rPr>
              <a:t>These</a:t>
            </a:r>
            <a:r>
              <a:rPr lang="sv-SE" dirty="0" smtClean="0">
                <a:solidFill>
                  <a:schemeClr val="tx1"/>
                </a:solidFill>
              </a:rPr>
              <a:t> </a:t>
            </a:r>
            <a:r>
              <a:rPr lang="sv-SE" dirty="0" err="1" smtClean="0">
                <a:solidFill>
                  <a:schemeClr val="tx1"/>
                </a:solidFill>
              </a:rPr>
              <a:t>are</a:t>
            </a:r>
            <a:r>
              <a:rPr lang="sv-SE" dirty="0" smtClean="0">
                <a:solidFill>
                  <a:schemeClr val="tx1"/>
                </a:solidFill>
              </a:rPr>
              <a:t> the final</a:t>
            </a:r>
            <a:r>
              <a:rPr lang="sv-SE" baseline="0" dirty="0" smtClean="0">
                <a:solidFill>
                  <a:schemeClr val="tx1"/>
                </a:solidFill>
              </a:rPr>
              <a:t> pixels </a:t>
            </a:r>
            <a:r>
              <a:rPr lang="sv-SE" baseline="0" dirty="0" err="1" smtClean="0">
                <a:solidFill>
                  <a:schemeClr val="tx1"/>
                </a:solidFill>
              </a:rPr>
              <a:t>that</a:t>
            </a:r>
            <a:r>
              <a:rPr lang="sv-SE" baseline="0" dirty="0" smtClean="0">
                <a:solidFill>
                  <a:schemeClr val="tx1"/>
                </a:solidFill>
              </a:rPr>
              <a:t> </a:t>
            </a:r>
            <a:r>
              <a:rPr lang="sv-SE" baseline="0" dirty="0" err="1" smtClean="0">
                <a:solidFill>
                  <a:schemeClr val="tx1"/>
                </a:solidFill>
              </a:rPr>
              <a:t>are</a:t>
            </a:r>
            <a:r>
              <a:rPr lang="sv-SE" baseline="0" dirty="0" smtClean="0">
                <a:solidFill>
                  <a:schemeClr val="tx1"/>
                </a:solidFill>
              </a:rPr>
              <a:t> </a:t>
            </a:r>
            <a:r>
              <a:rPr lang="sv-SE" baseline="0" dirty="0" err="1" smtClean="0">
                <a:solidFill>
                  <a:schemeClr val="tx1"/>
                </a:solidFill>
              </a:rPr>
              <a:t>found</a:t>
            </a:r>
            <a:r>
              <a:rPr lang="sv-SE" baseline="0" dirty="0" smtClean="0">
                <a:solidFill>
                  <a:schemeClr val="tx1"/>
                </a:solidFill>
              </a:rPr>
              <a:t> </a:t>
            </a:r>
            <a:r>
              <a:rPr lang="sv-SE" baseline="0" dirty="0" err="1" smtClean="0">
                <a:solidFill>
                  <a:schemeClr val="tx1"/>
                </a:solidFill>
              </a:rPr>
              <a:t>to</a:t>
            </a:r>
            <a:r>
              <a:rPr lang="sv-SE" baseline="0" dirty="0" smtClean="0">
                <a:solidFill>
                  <a:schemeClr val="tx1"/>
                </a:solidFill>
              </a:rPr>
              <a:t> be in </a:t>
            </a:r>
            <a:r>
              <a:rPr lang="sv-SE" baseline="0" dirty="0" err="1" smtClean="0">
                <a:solidFill>
                  <a:schemeClr val="tx1"/>
                </a:solidFill>
              </a:rPr>
              <a:t>shadow</a:t>
            </a:r>
            <a:r>
              <a:rPr lang="sv-SE" baseline="0" dirty="0" smtClean="0">
                <a:solidFill>
                  <a:schemeClr val="tx1"/>
                </a:solidFill>
              </a:rPr>
              <a:t>.</a:t>
            </a:r>
            <a:endParaRPr lang="sv-SE" dirty="0" smtClean="0">
              <a:solidFill>
                <a:schemeClr val="tx1"/>
              </a:solidFill>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49</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Now lets see how this hierarchy is traversed</a:t>
            </a:r>
            <a:r>
              <a:rPr lang="en-US" baseline="0" dirty="0" smtClean="0">
                <a:solidFill>
                  <a:schemeClr val="tx1"/>
                </a:solidFill>
              </a:rPr>
              <a:t> to find the pixels that are in shadow.</a:t>
            </a:r>
            <a:r>
              <a:rPr lang="en-US" dirty="0" smtClean="0">
                <a:solidFill>
                  <a:schemeClr val="tx1"/>
                </a:solidFill>
              </a:rPr>
              <a:t> </a:t>
            </a:r>
          </a:p>
          <a:p>
            <a:r>
              <a:rPr lang="en-US" dirty="0" smtClean="0">
                <a:solidFill>
                  <a:schemeClr val="tx1"/>
                </a:solidFill>
              </a:rPr>
              <a:t>For every</a:t>
            </a:r>
            <a:r>
              <a:rPr lang="en-US" baseline="0" dirty="0" smtClean="0">
                <a:solidFill>
                  <a:schemeClr val="tx1"/>
                </a:solidFill>
              </a:rPr>
              <a:t> shadow casting triangle (like this), we </a:t>
            </a:r>
            <a:r>
              <a:rPr lang="en-US" dirty="0" smtClean="0">
                <a:solidFill>
                  <a:schemeClr val="tx1"/>
                </a:solidFill>
              </a:rPr>
              <a:t>test the triangle’s shadow volume frustum for</a:t>
            </a:r>
            <a:r>
              <a:rPr lang="en-US" baseline="0" dirty="0" smtClean="0">
                <a:solidFill>
                  <a:schemeClr val="tx1"/>
                </a:solidFill>
              </a:rPr>
              <a:t> intersection against </a:t>
            </a:r>
            <a:r>
              <a:rPr lang="en-US" dirty="0" smtClean="0">
                <a:solidFill>
                  <a:schemeClr val="tx1"/>
                </a:solidFill>
              </a:rPr>
              <a:t>each 3D-tile,</a:t>
            </a:r>
            <a:r>
              <a:rPr lang="en-US" baseline="0" dirty="0" smtClean="0">
                <a:solidFill>
                  <a:schemeClr val="tx1"/>
                </a:solidFill>
              </a:rPr>
              <a:t> and we do this recursively down to the bottom. And the bottom contains each individual view sample. </a:t>
            </a:r>
          </a:p>
          <a:p>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we recursively</a:t>
            </a:r>
            <a:r>
              <a:rPr lang="en-US" baseline="0" dirty="0" smtClean="0">
                <a:solidFill>
                  <a:schemeClr val="tx1"/>
                </a:solidFill>
              </a:rPr>
              <a:t> go down the intersected tiles.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We discard all tiles that are completely outside the volume, as the contained samples will not be in shadow, and...</a:t>
            </a:r>
          </a:p>
          <a:p>
            <a:r>
              <a:rPr lang="en-US" dirty="0" smtClean="0">
                <a:solidFill>
                  <a:schemeClr val="tx1"/>
                </a:solidFill>
              </a:rPr>
              <a:t>we can also quickly cull any tile that is found to be entirely inside a volume.</a:t>
            </a:r>
          </a:p>
          <a:p>
            <a:r>
              <a:rPr lang="en-US" dirty="0" smtClean="0">
                <a:solidFill>
                  <a:schemeClr val="tx1"/>
                </a:solidFill>
              </a:rPr>
              <a:t>Like</a:t>
            </a:r>
            <a:r>
              <a:rPr lang="en-US" baseline="0" dirty="0" smtClean="0">
                <a:solidFill>
                  <a:schemeClr val="tx1"/>
                </a:solidFill>
              </a:rPr>
              <a:t> this 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For large shadows, this optimization can cull a</a:t>
            </a:r>
            <a:r>
              <a:rPr lang="en-US" baseline="0" dirty="0" smtClean="0">
                <a:solidFill>
                  <a:schemeClr val="tx1"/>
                </a:solidFill>
              </a:rPr>
              <a:t> great deal of </a:t>
            </a:r>
            <a:r>
              <a:rPr lang="en-US" dirty="0" err="1" smtClean="0">
                <a:solidFill>
                  <a:schemeClr val="tx1"/>
                </a:solidFill>
              </a:rPr>
              <a:t>viewsamples</a:t>
            </a:r>
            <a:r>
              <a:rPr lang="en-US" dirty="0" smtClean="0">
                <a:solidFill>
                  <a:schemeClr val="tx1"/>
                </a:solidFill>
              </a:rPr>
              <a:t>. All samples that belong to this red tile are guaranteed to be in shadow, and so they can just be marked as such and we do not need to traverse them further.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s</a:t>
            </a:r>
            <a:r>
              <a:rPr lang="en-US" dirty="0" smtClean="0">
                <a:solidFill>
                  <a:schemeClr val="tx1"/>
                </a:solidFill>
              </a:rPr>
              <a:t>peeds up a lot for large triangles – and small are fast anyway.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And </a:t>
            </a:r>
            <a:r>
              <a:rPr lang="en-US" dirty="0" err="1" smtClean="0">
                <a:solidFill>
                  <a:schemeClr val="tx1"/>
                </a:solidFill>
              </a:rPr>
              <a:t>thats</a:t>
            </a:r>
            <a:r>
              <a:rPr lang="en-US" dirty="0" smtClean="0">
                <a:solidFill>
                  <a:schemeClr val="tx1"/>
                </a:solidFill>
              </a:rPr>
              <a:t> it. It works very much like hierarchical </a:t>
            </a:r>
            <a:r>
              <a:rPr lang="en-US" dirty="0" err="1" smtClean="0">
                <a:solidFill>
                  <a:schemeClr val="tx1"/>
                </a:solidFill>
              </a:rPr>
              <a:t>rasterization</a:t>
            </a:r>
            <a:r>
              <a:rPr lang="en-US" dirty="0" smtClean="0">
                <a:solidFill>
                  <a:schemeClr val="tx1"/>
                </a:solidFill>
              </a:rPr>
              <a:t> of triangles, except we rasterize per-triangle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solidFill>
                  <a:schemeClr val="tx1"/>
                </a:solidFill>
              </a:rPr>
              <a:t>These</a:t>
            </a:r>
            <a:r>
              <a:rPr lang="sv-SE" dirty="0" smtClean="0">
                <a:solidFill>
                  <a:schemeClr val="tx1"/>
                </a:solidFill>
              </a:rPr>
              <a:t> </a:t>
            </a:r>
            <a:r>
              <a:rPr lang="sv-SE" dirty="0" err="1" smtClean="0">
                <a:solidFill>
                  <a:schemeClr val="tx1"/>
                </a:solidFill>
              </a:rPr>
              <a:t>are</a:t>
            </a:r>
            <a:r>
              <a:rPr lang="sv-SE" dirty="0" smtClean="0">
                <a:solidFill>
                  <a:schemeClr val="tx1"/>
                </a:solidFill>
              </a:rPr>
              <a:t> the final</a:t>
            </a:r>
            <a:r>
              <a:rPr lang="sv-SE" baseline="0" dirty="0" smtClean="0">
                <a:solidFill>
                  <a:schemeClr val="tx1"/>
                </a:solidFill>
              </a:rPr>
              <a:t> pixels </a:t>
            </a:r>
            <a:r>
              <a:rPr lang="sv-SE" baseline="0" dirty="0" err="1" smtClean="0">
                <a:solidFill>
                  <a:schemeClr val="tx1"/>
                </a:solidFill>
              </a:rPr>
              <a:t>that</a:t>
            </a:r>
            <a:r>
              <a:rPr lang="sv-SE" baseline="0" dirty="0" smtClean="0">
                <a:solidFill>
                  <a:schemeClr val="tx1"/>
                </a:solidFill>
              </a:rPr>
              <a:t> </a:t>
            </a:r>
            <a:r>
              <a:rPr lang="sv-SE" baseline="0" dirty="0" err="1" smtClean="0">
                <a:solidFill>
                  <a:schemeClr val="tx1"/>
                </a:solidFill>
              </a:rPr>
              <a:t>are</a:t>
            </a:r>
            <a:r>
              <a:rPr lang="sv-SE" baseline="0" dirty="0" smtClean="0">
                <a:solidFill>
                  <a:schemeClr val="tx1"/>
                </a:solidFill>
              </a:rPr>
              <a:t> </a:t>
            </a:r>
            <a:r>
              <a:rPr lang="sv-SE" baseline="0" dirty="0" err="1" smtClean="0">
                <a:solidFill>
                  <a:schemeClr val="tx1"/>
                </a:solidFill>
              </a:rPr>
              <a:t>found</a:t>
            </a:r>
            <a:r>
              <a:rPr lang="sv-SE" baseline="0" dirty="0" smtClean="0">
                <a:solidFill>
                  <a:schemeClr val="tx1"/>
                </a:solidFill>
              </a:rPr>
              <a:t> </a:t>
            </a:r>
            <a:r>
              <a:rPr lang="sv-SE" baseline="0" dirty="0" err="1" smtClean="0">
                <a:solidFill>
                  <a:schemeClr val="tx1"/>
                </a:solidFill>
              </a:rPr>
              <a:t>to</a:t>
            </a:r>
            <a:r>
              <a:rPr lang="sv-SE" baseline="0" dirty="0" smtClean="0">
                <a:solidFill>
                  <a:schemeClr val="tx1"/>
                </a:solidFill>
              </a:rPr>
              <a:t> be in </a:t>
            </a:r>
            <a:r>
              <a:rPr lang="sv-SE" baseline="0" dirty="0" err="1" smtClean="0">
                <a:solidFill>
                  <a:schemeClr val="tx1"/>
                </a:solidFill>
              </a:rPr>
              <a:t>shadow</a:t>
            </a:r>
            <a:r>
              <a:rPr lang="sv-SE" baseline="0" dirty="0" smtClean="0">
                <a:solidFill>
                  <a:schemeClr val="tx1"/>
                </a:solidFill>
              </a:rPr>
              <a:t>.</a:t>
            </a:r>
            <a:endParaRPr lang="sv-SE"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50</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actually render a depth image from the light source. </a:t>
            </a:r>
            <a:r>
              <a:rPr lang="en-US" dirty="0" smtClean="0"/>
              <a:t>Each </a:t>
            </a:r>
            <a:r>
              <a:rPr lang="en-US" dirty="0" smtClean="0"/>
              <a:t>pixel stores </a:t>
            </a:r>
            <a:r>
              <a:rPr lang="en-US" dirty="0" smtClean="0"/>
              <a:t>the </a:t>
            </a:r>
            <a:r>
              <a:rPr lang="en-US" dirty="0" smtClean="0"/>
              <a:t>depth to the corresponding surface.</a:t>
            </a:r>
          </a:p>
          <a:p>
            <a:r>
              <a:rPr lang="en-US" dirty="0" smtClean="0"/>
              <a:t>For every fragment in the camera’s view, we test if its depth is higher</a:t>
            </a:r>
            <a:r>
              <a:rPr lang="en-US" baseline="0" dirty="0" smtClean="0"/>
              <a:t> than the value stored in the shadow map.</a:t>
            </a:r>
            <a:endParaRPr lang="en-US" dirty="0" smtClean="0"/>
          </a:p>
          <a:p>
            <a:endParaRPr lang="en-US" dirty="0" smtClean="0"/>
          </a:p>
          <a:p>
            <a:r>
              <a:rPr lang="en-US" dirty="0" smtClean="0"/>
              <a:t>Here </a:t>
            </a:r>
            <a:r>
              <a:rPr lang="en-US" dirty="0" smtClean="0"/>
              <a:t>is a fragment</a:t>
            </a:r>
            <a:r>
              <a:rPr lang="en-US" baseline="0" dirty="0" smtClean="0"/>
              <a:t> in the camera’s view.</a:t>
            </a:r>
          </a:p>
          <a:p>
            <a:r>
              <a:rPr lang="en-US" baseline="0" dirty="0" smtClean="0"/>
              <a:t>Here </a:t>
            </a:r>
            <a:r>
              <a:rPr lang="en-US" baseline="0" dirty="0" smtClean="0"/>
              <a:t>is the fragment’s depth from the light source</a:t>
            </a:r>
          </a:p>
          <a:p>
            <a:r>
              <a:rPr lang="en-US" baseline="0" dirty="0" smtClean="0"/>
              <a:t>Here </a:t>
            </a:r>
            <a:r>
              <a:rPr lang="en-US" baseline="0" dirty="0" smtClean="0"/>
              <a:t>is the value in the shadow map, and its corresponding depth.</a:t>
            </a:r>
          </a:p>
          <a:p>
            <a:r>
              <a:rPr lang="en-US" dirty="0" smtClean="0"/>
              <a:t>And as we can see, </a:t>
            </a:r>
            <a:r>
              <a:rPr lang="en-US" dirty="0" smtClean="0"/>
              <a:t>the</a:t>
            </a:r>
            <a:r>
              <a:rPr lang="en-US" baseline="0" dirty="0" smtClean="0"/>
              <a:t> </a:t>
            </a:r>
            <a:r>
              <a:rPr lang="en-US" baseline="0" dirty="0" smtClean="0"/>
              <a:t>fragment’s depth is higher than the value in the shadow map, so the point is in shadow.</a:t>
            </a:r>
          </a:p>
          <a:p>
            <a:endParaRPr lang="en-US" baseline="0"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Now lets see how this hierarchy is traversed</a:t>
            </a:r>
            <a:r>
              <a:rPr lang="en-US" baseline="0" dirty="0" smtClean="0">
                <a:solidFill>
                  <a:schemeClr val="tx1"/>
                </a:solidFill>
              </a:rPr>
              <a:t> to find the pixels that are in shadow.</a:t>
            </a:r>
            <a:r>
              <a:rPr lang="en-US" dirty="0" smtClean="0">
                <a:solidFill>
                  <a:schemeClr val="tx1"/>
                </a:solidFill>
              </a:rPr>
              <a:t> </a:t>
            </a:r>
          </a:p>
          <a:p>
            <a:r>
              <a:rPr lang="en-US" dirty="0" smtClean="0">
                <a:solidFill>
                  <a:schemeClr val="tx1"/>
                </a:solidFill>
              </a:rPr>
              <a:t>For every</a:t>
            </a:r>
            <a:r>
              <a:rPr lang="en-US" baseline="0" dirty="0" smtClean="0">
                <a:solidFill>
                  <a:schemeClr val="tx1"/>
                </a:solidFill>
              </a:rPr>
              <a:t> shadow casting triangle (like this), we </a:t>
            </a:r>
            <a:r>
              <a:rPr lang="en-US" dirty="0" smtClean="0">
                <a:solidFill>
                  <a:schemeClr val="tx1"/>
                </a:solidFill>
              </a:rPr>
              <a:t>test the triangle’s shadow volume frustum for</a:t>
            </a:r>
            <a:r>
              <a:rPr lang="en-US" baseline="0" dirty="0" smtClean="0">
                <a:solidFill>
                  <a:schemeClr val="tx1"/>
                </a:solidFill>
              </a:rPr>
              <a:t> intersection against </a:t>
            </a:r>
            <a:r>
              <a:rPr lang="en-US" dirty="0" smtClean="0">
                <a:solidFill>
                  <a:schemeClr val="tx1"/>
                </a:solidFill>
              </a:rPr>
              <a:t>each 3D-tile,</a:t>
            </a:r>
            <a:r>
              <a:rPr lang="en-US" baseline="0" dirty="0" smtClean="0">
                <a:solidFill>
                  <a:schemeClr val="tx1"/>
                </a:solidFill>
              </a:rPr>
              <a:t> and we do this recursively down to the bottom. And the bottom contains each individual view sample. </a:t>
            </a:r>
          </a:p>
          <a:p>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we recursively</a:t>
            </a:r>
            <a:r>
              <a:rPr lang="en-US" baseline="0" dirty="0" smtClean="0">
                <a:solidFill>
                  <a:schemeClr val="tx1"/>
                </a:solidFill>
              </a:rPr>
              <a:t> go down the intersected tiles.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We discard all tiles that are completely outside the volume, as the contained samples will not be in shadow, and...</a:t>
            </a:r>
          </a:p>
          <a:p>
            <a:r>
              <a:rPr lang="en-US" dirty="0" smtClean="0">
                <a:solidFill>
                  <a:schemeClr val="tx1"/>
                </a:solidFill>
              </a:rPr>
              <a:t>we can also quickly cull any tile that is found to be entirely inside a volume.</a:t>
            </a:r>
          </a:p>
          <a:p>
            <a:r>
              <a:rPr lang="en-US" dirty="0" smtClean="0">
                <a:solidFill>
                  <a:schemeClr val="tx1"/>
                </a:solidFill>
              </a:rPr>
              <a:t>Like</a:t>
            </a:r>
            <a:r>
              <a:rPr lang="en-US" baseline="0" dirty="0" smtClean="0">
                <a:solidFill>
                  <a:schemeClr val="tx1"/>
                </a:solidFill>
              </a:rPr>
              <a:t> this 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For large shadows, this optimization can cull a</a:t>
            </a:r>
            <a:r>
              <a:rPr lang="en-US" baseline="0" dirty="0" smtClean="0">
                <a:solidFill>
                  <a:schemeClr val="tx1"/>
                </a:solidFill>
              </a:rPr>
              <a:t> great deal of </a:t>
            </a:r>
            <a:r>
              <a:rPr lang="en-US" dirty="0" err="1" smtClean="0">
                <a:solidFill>
                  <a:schemeClr val="tx1"/>
                </a:solidFill>
              </a:rPr>
              <a:t>viewsamples</a:t>
            </a:r>
            <a:r>
              <a:rPr lang="en-US" dirty="0" smtClean="0">
                <a:solidFill>
                  <a:schemeClr val="tx1"/>
                </a:solidFill>
              </a:rPr>
              <a:t>. All samples that belong to this red tile are guaranteed to be in shadow, and so they can just be marked as such and we do not need to traverse them further.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s</a:t>
            </a:r>
            <a:r>
              <a:rPr lang="en-US" dirty="0" smtClean="0">
                <a:solidFill>
                  <a:schemeClr val="tx1"/>
                </a:solidFill>
              </a:rPr>
              <a:t>peeds up a lot for large triangles – and small are fast anyway.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And </a:t>
            </a:r>
            <a:r>
              <a:rPr lang="en-US" dirty="0" err="1" smtClean="0">
                <a:solidFill>
                  <a:schemeClr val="tx1"/>
                </a:solidFill>
              </a:rPr>
              <a:t>thats</a:t>
            </a:r>
            <a:r>
              <a:rPr lang="en-US" dirty="0" smtClean="0">
                <a:solidFill>
                  <a:schemeClr val="tx1"/>
                </a:solidFill>
              </a:rPr>
              <a:t> it. It works very much like hierarchical </a:t>
            </a:r>
            <a:r>
              <a:rPr lang="en-US" dirty="0" err="1" smtClean="0">
                <a:solidFill>
                  <a:schemeClr val="tx1"/>
                </a:solidFill>
              </a:rPr>
              <a:t>rasterization</a:t>
            </a:r>
            <a:r>
              <a:rPr lang="en-US" dirty="0" smtClean="0">
                <a:solidFill>
                  <a:schemeClr val="tx1"/>
                </a:solidFill>
              </a:rPr>
              <a:t> of triangles, except we rasterize per-triangle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solidFill>
                  <a:schemeClr val="tx1"/>
                </a:solidFill>
              </a:rPr>
              <a:t>These</a:t>
            </a:r>
            <a:r>
              <a:rPr lang="sv-SE" dirty="0" smtClean="0">
                <a:solidFill>
                  <a:schemeClr val="tx1"/>
                </a:solidFill>
              </a:rPr>
              <a:t> </a:t>
            </a:r>
            <a:r>
              <a:rPr lang="sv-SE" dirty="0" err="1" smtClean="0">
                <a:solidFill>
                  <a:schemeClr val="tx1"/>
                </a:solidFill>
              </a:rPr>
              <a:t>are</a:t>
            </a:r>
            <a:r>
              <a:rPr lang="sv-SE" dirty="0" smtClean="0">
                <a:solidFill>
                  <a:schemeClr val="tx1"/>
                </a:solidFill>
              </a:rPr>
              <a:t> the final</a:t>
            </a:r>
            <a:r>
              <a:rPr lang="sv-SE" baseline="0" dirty="0" smtClean="0">
                <a:solidFill>
                  <a:schemeClr val="tx1"/>
                </a:solidFill>
              </a:rPr>
              <a:t> pixels </a:t>
            </a:r>
            <a:r>
              <a:rPr lang="sv-SE" baseline="0" dirty="0" err="1" smtClean="0">
                <a:solidFill>
                  <a:schemeClr val="tx1"/>
                </a:solidFill>
              </a:rPr>
              <a:t>that</a:t>
            </a:r>
            <a:r>
              <a:rPr lang="sv-SE" baseline="0" dirty="0" smtClean="0">
                <a:solidFill>
                  <a:schemeClr val="tx1"/>
                </a:solidFill>
              </a:rPr>
              <a:t> </a:t>
            </a:r>
            <a:r>
              <a:rPr lang="sv-SE" baseline="0" dirty="0" err="1" smtClean="0">
                <a:solidFill>
                  <a:schemeClr val="tx1"/>
                </a:solidFill>
              </a:rPr>
              <a:t>are</a:t>
            </a:r>
            <a:r>
              <a:rPr lang="sv-SE" baseline="0" dirty="0" smtClean="0">
                <a:solidFill>
                  <a:schemeClr val="tx1"/>
                </a:solidFill>
              </a:rPr>
              <a:t> </a:t>
            </a:r>
            <a:r>
              <a:rPr lang="sv-SE" baseline="0" dirty="0" err="1" smtClean="0">
                <a:solidFill>
                  <a:schemeClr val="tx1"/>
                </a:solidFill>
              </a:rPr>
              <a:t>found</a:t>
            </a:r>
            <a:r>
              <a:rPr lang="sv-SE" baseline="0" dirty="0" smtClean="0">
                <a:solidFill>
                  <a:schemeClr val="tx1"/>
                </a:solidFill>
              </a:rPr>
              <a:t> </a:t>
            </a:r>
            <a:r>
              <a:rPr lang="sv-SE" baseline="0" dirty="0" err="1" smtClean="0">
                <a:solidFill>
                  <a:schemeClr val="tx1"/>
                </a:solidFill>
              </a:rPr>
              <a:t>to</a:t>
            </a:r>
            <a:r>
              <a:rPr lang="sv-SE" baseline="0" dirty="0" smtClean="0">
                <a:solidFill>
                  <a:schemeClr val="tx1"/>
                </a:solidFill>
              </a:rPr>
              <a:t> be in </a:t>
            </a:r>
            <a:r>
              <a:rPr lang="sv-SE" baseline="0" dirty="0" err="1" smtClean="0">
                <a:solidFill>
                  <a:schemeClr val="tx1"/>
                </a:solidFill>
              </a:rPr>
              <a:t>shadow</a:t>
            </a:r>
            <a:r>
              <a:rPr lang="sv-SE" baseline="0" dirty="0" smtClean="0">
                <a:solidFill>
                  <a:schemeClr val="tx1"/>
                </a:solidFill>
              </a:rPr>
              <a:t>.</a:t>
            </a:r>
            <a:endParaRPr lang="sv-SE"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51</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Now lets see how this hierarchy is traversed</a:t>
            </a:r>
            <a:r>
              <a:rPr lang="en-US" baseline="0" dirty="0" smtClean="0">
                <a:solidFill>
                  <a:schemeClr val="tx1"/>
                </a:solidFill>
              </a:rPr>
              <a:t> to find the pixels that are in shadow.</a:t>
            </a:r>
            <a:r>
              <a:rPr lang="en-US" dirty="0" smtClean="0">
                <a:solidFill>
                  <a:schemeClr val="tx1"/>
                </a:solidFill>
              </a:rPr>
              <a:t> </a:t>
            </a:r>
          </a:p>
          <a:p>
            <a:r>
              <a:rPr lang="en-US" dirty="0" smtClean="0">
                <a:solidFill>
                  <a:schemeClr val="tx1"/>
                </a:solidFill>
              </a:rPr>
              <a:t>For every</a:t>
            </a:r>
            <a:r>
              <a:rPr lang="en-US" baseline="0" dirty="0" smtClean="0">
                <a:solidFill>
                  <a:schemeClr val="tx1"/>
                </a:solidFill>
              </a:rPr>
              <a:t> shadow casting triangle (like this), we </a:t>
            </a:r>
            <a:r>
              <a:rPr lang="en-US" dirty="0" smtClean="0">
                <a:solidFill>
                  <a:schemeClr val="tx1"/>
                </a:solidFill>
              </a:rPr>
              <a:t>test the triangle’s shadow volume frustum for</a:t>
            </a:r>
            <a:r>
              <a:rPr lang="en-US" baseline="0" dirty="0" smtClean="0">
                <a:solidFill>
                  <a:schemeClr val="tx1"/>
                </a:solidFill>
              </a:rPr>
              <a:t> intersection against </a:t>
            </a:r>
            <a:r>
              <a:rPr lang="en-US" dirty="0" smtClean="0">
                <a:solidFill>
                  <a:schemeClr val="tx1"/>
                </a:solidFill>
              </a:rPr>
              <a:t>each 3D-tile,</a:t>
            </a:r>
            <a:r>
              <a:rPr lang="en-US" baseline="0" dirty="0" smtClean="0">
                <a:solidFill>
                  <a:schemeClr val="tx1"/>
                </a:solidFill>
              </a:rPr>
              <a:t> and we do this recursively down to the bottom. And the bottom contains each individual view sample. </a:t>
            </a:r>
          </a:p>
          <a:p>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we recursively</a:t>
            </a:r>
            <a:r>
              <a:rPr lang="en-US" baseline="0" dirty="0" smtClean="0">
                <a:solidFill>
                  <a:schemeClr val="tx1"/>
                </a:solidFill>
              </a:rPr>
              <a:t> go down the intersected tiles.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We discard all tiles that are completely outside the volume, as the contained samples will not be in shadow, and...</a:t>
            </a:r>
          </a:p>
          <a:p>
            <a:r>
              <a:rPr lang="en-US" dirty="0" smtClean="0">
                <a:solidFill>
                  <a:schemeClr val="tx1"/>
                </a:solidFill>
              </a:rPr>
              <a:t>we can also quickly cull any tile that is found to be entirely inside a volume.</a:t>
            </a:r>
          </a:p>
          <a:p>
            <a:r>
              <a:rPr lang="en-US" dirty="0" smtClean="0">
                <a:solidFill>
                  <a:schemeClr val="tx1"/>
                </a:solidFill>
              </a:rPr>
              <a:t>Like</a:t>
            </a:r>
            <a:r>
              <a:rPr lang="en-US" baseline="0" dirty="0" smtClean="0">
                <a:solidFill>
                  <a:schemeClr val="tx1"/>
                </a:solidFill>
              </a:rPr>
              <a:t> this 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For large shadows, this optimization can cull a</a:t>
            </a:r>
            <a:r>
              <a:rPr lang="en-US" baseline="0" dirty="0" smtClean="0">
                <a:solidFill>
                  <a:schemeClr val="tx1"/>
                </a:solidFill>
              </a:rPr>
              <a:t> great deal of </a:t>
            </a:r>
            <a:r>
              <a:rPr lang="en-US" dirty="0" err="1" smtClean="0">
                <a:solidFill>
                  <a:schemeClr val="tx1"/>
                </a:solidFill>
              </a:rPr>
              <a:t>viewsamples</a:t>
            </a:r>
            <a:r>
              <a:rPr lang="en-US" dirty="0" smtClean="0">
                <a:solidFill>
                  <a:schemeClr val="tx1"/>
                </a:solidFill>
              </a:rPr>
              <a:t>. All samples that belong to this red tile are guaranteed to be in shadow, and so they can just be marked as such and we do not need to traverse them further.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s</a:t>
            </a:r>
            <a:r>
              <a:rPr lang="en-US" dirty="0" smtClean="0">
                <a:solidFill>
                  <a:schemeClr val="tx1"/>
                </a:solidFill>
              </a:rPr>
              <a:t>peeds up a lot for large triangles – and small are fast anyway.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And </a:t>
            </a:r>
            <a:r>
              <a:rPr lang="en-US" dirty="0" err="1" smtClean="0">
                <a:solidFill>
                  <a:schemeClr val="tx1"/>
                </a:solidFill>
              </a:rPr>
              <a:t>thats</a:t>
            </a:r>
            <a:r>
              <a:rPr lang="en-US" dirty="0" smtClean="0">
                <a:solidFill>
                  <a:schemeClr val="tx1"/>
                </a:solidFill>
              </a:rPr>
              <a:t> it. It works very much like hierarchical </a:t>
            </a:r>
            <a:r>
              <a:rPr lang="en-US" dirty="0" err="1" smtClean="0">
                <a:solidFill>
                  <a:schemeClr val="tx1"/>
                </a:solidFill>
              </a:rPr>
              <a:t>rasterization</a:t>
            </a:r>
            <a:r>
              <a:rPr lang="en-US" dirty="0" smtClean="0">
                <a:solidFill>
                  <a:schemeClr val="tx1"/>
                </a:solidFill>
              </a:rPr>
              <a:t> of triangles, except we rasterize per-triangle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solidFill>
                  <a:schemeClr val="tx1"/>
                </a:solidFill>
              </a:rPr>
              <a:t>These</a:t>
            </a:r>
            <a:r>
              <a:rPr lang="sv-SE" dirty="0" smtClean="0">
                <a:solidFill>
                  <a:schemeClr val="tx1"/>
                </a:solidFill>
              </a:rPr>
              <a:t> </a:t>
            </a:r>
            <a:r>
              <a:rPr lang="sv-SE" dirty="0" err="1" smtClean="0">
                <a:solidFill>
                  <a:schemeClr val="tx1"/>
                </a:solidFill>
              </a:rPr>
              <a:t>are</a:t>
            </a:r>
            <a:r>
              <a:rPr lang="sv-SE" dirty="0" smtClean="0">
                <a:solidFill>
                  <a:schemeClr val="tx1"/>
                </a:solidFill>
              </a:rPr>
              <a:t> the final</a:t>
            </a:r>
            <a:r>
              <a:rPr lang="sv-SE" baseline="0" dirty="0" smtClean="0">
                <a:solidFill>
                  <a:schemeClr val="tx1"/>
                </a:solidFill>
              </a:rPr>
              <a:t> pixels </a:t>
            </a:r>
            <a:r>
              <a:rPr lang="sv-SE" baseline="0" dirty="0" err="1" smtClean="0">
                <a:solidFill>
                  <a:schemeClr val="tx1"/>
                </a:solidFill>
              </a:rPr>
              <a:t>that</a:t>
            </a:r>
            <a:r>
              <a:rPr lang="sv-SE" baseline="0" dirty="0" smtClean="0">
                <a:solidFill>
                  <a:schemeClr val="tx1"/>
                </a:solidFill>
              </a:rPr>
              <a:t> </a:t>
            </a:r>
            <a:r>
              <a:rPr lang="sv-SE" baseline="0" dirty="0" err="1" smtClean="0">
                <a:solidFill>
                  <a:schemeClr val="tx1"/>
                </a:solidFill>
              </a:rPr>
              <a:t>are</a:t>
            </a:r>
            <a:r>
              <a:rPr lang="sv-SE" baseline="0" dirty="0" smtClean="0">
                <a:solidFill>
                  <a:schemeClr val="tx1"/>
                </a:solidFill>
              </a:rPr>
              <a:t> </a:t>
            </a:r>
            <a:r>
              <a:rPr lang="sv-SE" baseline="0" dirty="0" err="1" smtClean="0">
                <a:solidFill>
                  <a:schemeClr val="tx1"/>
                </a:solidFill>
              </a:rPr>
              <a:t>found</a:t>
            </a:r>
            <a:r>
              <a:rPr lang="sv-SE" baseline="0" dirty="0" smtClean="0">
                <a:solidFill>
                  <a:schemeClr val="tx1"/>
                </a:solidFill>
              </a:rPr>
              <a:t> </a:t>
            </a:r>
            <a:r>
              <a:rPr lang="sv-SE" baseline="0" dirty="0" err="1" smtClean="0">
                <a:solidFill>
                  <a:schemeClr val="tx1"/>
                </a:solidFill>
              </a:rPr>
              <a:t>to</a:t>
            </a:r>
            <a:r>
              <a:rPr lang="sv-SE" baseline="0" dirty="0" smtClean="0">
                <a:solidFill>
                  <a:schemeClr val="tx1"/>
                </a:solidFill>
              </a:rPr>
              <a:t> be in </a:t>
            </a:r>
            <a:r>
              <a:rPr lang="sv-SE" baseline="0" dirty="0" err="1" smtClean="0">
                <a:solidFill>
                  <a:schemeClr val="tx1"/>
                </a:solidFill>
              </a:rPr>
              <a:t>shadow</a:t>
            </a:r>
            <a:r>
              <a:rPr lang="sv-SE" baseline="0" dirty="0" smtClean="0">
                <a:solidFill>
                  <a:schemeClr val="tx1"/>
                </a:solidFill>
              </a:rPr>
              <a:t>.</a:t>
            </a:r>
            <a:endParaRPr lang="sv-SE"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52</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Now lets see how this hierarchy is traversed</a:t>
            </a:r>
            <a:r>
              <a:rPr lang="en-US" baseline="0" dirty="0" smtClean="0">
                <a:solidFill>
                  <a:schemeClr val="tx1"/>
                </a:solidFill>
              </a:rPr>
              <a:t> to find the pixels that are in shadow.</a:t>
            </a:r>
            <a:r>
              <a:rPr lang="en-US" dirty="0" smtClean="0">
                <a:solidFill>
                  <a:schemeClr val="tx1"/>
                </a:solidFill>
              </a:rPr>
              <a:t> </a:t>
            </a:r>
          </a:p>
          <a:p>
            <a:r>
              <a:rPr lang="en-US" dirty="0" smtClean="0">
                <a:solidFill>
                  <a:schemeClr val="tx1"/>
                </a:solidFill>
              </a:rPr>
              <a:t>For every</a:t>
            </a:r>
            <a:r>
              <a:rPr lang="en-US" baseline="0" dirty="0" smtClean="0">
                <a:solidFill>
                  <a:schemeClr val="tx1"/>
                </a:solidFill>
              </a:rPr>
              <a:t> shadow casting triangle (like this), we </a:t>
            </a:r>
            <a:r>
              <a:rPr lang="en-US" dirty="0" smtClean="0">
                <a:solidFill>
                  <a:schemeClr val="tx1"/>
                </a:solidFill>
              </a:rPr>
              <a:t>test the triangle’s shadow volume frustum for</a:t>
            </a:r>
            <a:r>
              <a:rPr lang="en-US" baseline="0" dirty="0" smtClean="0">
                <a:solidFill>
                  <a:schemeClr val="tx1"/>
                </a:solidFill>
              </a:rPr>
              <a:t> intersection against </a:t>
            </a:r>
            <a:r>
              <a:rPr lang="en-US" dirty="0" smtClean="0">
                <a:solidFill>
                  <a:schemeClr val="tx1"/>
                </a:solidFill>
              </a:rPr>
              <a:t>each 3D-tile,</a:t>
            </a:r>
            <a:r>
              <a:rPr lang="en-US" baseline="0" dirty="0" smtClean="0">
                <a:solidFill>
                  <a:schemeClr val="tx1"/>
                </a:solidFill>
              </a:rPr>
              <a:t> and we do this recursively down to the bottom. And the bottom contains each individual view sample. </a:t>
            </a:r>
          </a:p>
          <a:p>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we recursively</a:t>
            </a:r>
            <a:r>
              <a:rPr lang="en-US" baseline="0" dirty="0" smtClean="0">
                <a:solidFill>
                  <a:schemeClr val="tx1"/>
                </a:solidFill>
              </a:rPr>
              <a:t> go down the intersected tiles.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We discard all tiles that are completely outside the volume, as the contained samples will not be in shadow, and...</a:t>
            </a:r>
          </a:p>
          <a:p>
            <a:r>
              <a:rPr lang="en-US" dirty="0" smtClean="0">
                <a:solidFill>
                  <a:schemeClr val="tx1"/>
                </a:solidFill>
              </a:rPr>
              <a:t>we can also quickly cull any tile that is found to be entirely inside a volume.</a:t>
            </a:r>
          </a:p>
          <a:p>
            <a:r>
              <a:rPr lang="en-US" dirty="0" smtClean="0">
                <a:solidFill>
                  <a:schemeClr val="tx1"/>
                </a:solidFill>
              </a:rPr>
              <a:t>Like</a:t>
            </a:r>
            <a:r>
              <a:rPr lang="en-US" baseline="0" dirty="0" smtClean="0">
                <a:solidFill>
                  <a:schemeClr val="tx1"/>
                </a:solidFill>
              </a:rPr>
              <a:t> this 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For large shadows, this optimization can cull a</a:t>
            </a:r>
            <a:r>
              <a:rPr lang="en-US" baseline="0" dirty="0" smtClean="0">
                <a:solidFill>
                  <a:schemeClr val="tx1"/>
                </a:solidFill>
              </a:rPr>
              <a:t> great deal of </a:t>
            </a:r>
            <a:r>
              <a:rPr lang="en-US" dirty="0" err="1" smtClean="0">
                <a:solidFill>
                  <a:schemeClr val="tx1"/>
                </a:solidFill>
              </a:rPr>
              <a:t>viewsamples</a:t>
            </a:r>
            <a:r>
              <a:rPr lang="en-US" dirty="0" smtClean="0">
                <a:solidFill>
                  <a:schemeClr val="tx1"/>
                </a:solidFill>
              </a:rPr>
              <a:t>. All samples that belong to this red tile are guaranteed to be in shadow, and so they can just be marked as such and we do not need to traverse them further.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s</a:t>
            </a:r>
            <a:r>
              <a:rPr lang="en-US" dirty="0" smtClean="0">
                <a:solidFill>
                  <a:schemeClr val="tx1"/>
                </a:solidFill>
              </a:rPr>
              <a:t>peeds up a lot for large triangles – and small are fast anyway.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And </a:t>
            </a:r>
            <a:r>
              <a:rPr lang="en-US" dirty="0" err="1" smtClean="0">
                <a:solidFill>
                  <a:schemeClr val="tx1"/>
                </a:solidFill>
              </a:rPr>
              <a:t>thats</a:t>
            </a:r>
            <a:r>
              <a:rPr lang="en-US" dirty="0" smtClean="0">
                <a:solidFill>
                  <a:schemeClr val="tx1"/>
                </a:solidFill>
              </a:rPr>
              <a:t> it. It works very much like hierarchical </a:t>
            </a:r>
            <a:r>
              <a:rPr lang="en-US" dirty="0" err="1" smtClean="0">
                <a:solidFill>
                  <a:schemeClr val="tx1"/>
                </a:solidFill>
              </a:rPr>
              <a:t>rasterization</a:t>
            </a:r>
            <a:r>
              <a:rPr lang="en-US" dirty="0" smtClean="0">
                <a:solidFill>
                  <a:schemeClr val="tx1"/>
                </a:solidFill>
              </a:rPr>
              <a:t> of triangles, except we rasterize per-triangle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solidFill>
                  <a:schemeClr val="tx1"/>
                </a:solidFill>
              </a:rPr>
              <a:t>These</a:t>
            </a:r>
            <a:r>
              <a:rPr lang="sv-SE" dirty="0" smtClean="0">
                <a:solidFill>
                  <a:schemeClr val="tx1"/>
                </a:solidFill>
              </a:rPr>
              <a:t> </a:t>
            </a:r>
            <a:r>
              <a:rPr lang="sv-SE" dirty="0" err="1" smtClean="0">
                <a:solidFill>
                  <a:schemeClr val="tx1"/>
                </a:solidFill>
              </a:rPr>
              <a:t>are</a:t>
            </a:r>
            <a:r>
              <a:rPr lang="sv-SE" dirty="0" smtClean="0">
                <a:solidFill>
                  <a:schemeClr val="tx1"/>
                </a:solidFill>
              </a:rPr>
              <a:t> the final</a:t>
            </a:r>
            <a:r>
              <a:rPr lang="sv-SE" baseline="0" dirty="0" smtClean="0">
                <a:solidFill>
                  <a:schemeClr val="tx1"/>
                </a:solidFill>
              </a:rPr>
              <a:t> pixels </a:t>
            </a:r>
            <a:r>
              <a:rPr lang="sv-SE" baseline="0" dirty="0" err="1" smtClean="0">
                <a:solidFill>
                  <a:schemeClr val="tx1"/>
                </a:solidFill>
              </a:rPr>
              <a:t>that</a:t>
            </a:r>
            <a:r>
              <a:rPr lang="sv-SE" baseline="0" dirty="0" smtClean="0">
                <a:solidFill>
                  <a:schemeClr val="tx1"/>
                </a:solidFill>
              </a:rPr>
              <a:t> </a:t>
            </a:r>
            <a:r>
              <a:rPr lang="sv-SE" baseline="0" dirty="0" err="1" smtClean="0">
                <a:solidFill>
                  <a:schemeClr val="tx1"/>
                </a:solidFill>
              </a:rPr>
              <a:t>are</a:t>
            </a:r>
            <a:r>
              <a:rPr lang="sv-SE" baseline="0" dirty="0" smtClean="0">
                <a:solidFill>
                  <a:schemeClr val="tx1"/>
                </a:solidFill>
              </a:rPr>
              <a:t> </a:t>
            </a:r>
            <a:r>
              <a:rPr lang="sv-SE" baseline="0" dirty="0" err="1" smtClean="0">
                <a:solidFill>
                  <a:schemeClr val="tx1"/>
                </a:solidFill>
              </a:rPr>
              <a:t>found</a:t>
            </a:r>
            <a:r>
              <a:rPr lang="sv-SE" baseline="0" dirty="0" smtClean="0">
                <a:solidFill>
                  <a:schemeClr val="tx1"/>
                </a:solidFill>
              </a:rPr>
              <a:t> </a:t>
            </a:r>
            <a:r>
              <a:rPr lang="sv-SE" baseline="0" dirty="0" err="1" smtClean="0">
                <a:solidFill>
                  <a:schemeClr val="tx1"/>
                </a:solidFill>
              </a:rPr>
              <a:t>to</a:t>
            </a:r>
            <a:r>
              <a:rPr lang="sv-SE" baseline="0" dirty="0" smtClean="0">
                <a:solidFill>
                  <a:schemeClr val="tx1"/>
                </a:solidFill>
              </a:rPr>
              <a:t> be in </a:t>
            </a:r>
            <a:r>
              <a:rPr lang="sv-SE" baseline="0" dirty="0" err="1" smtClean="0">
                <a:solidFill>
                  <a:schemeClr val="tx1"/>
                </a:solidFill>
              </a:rPr>
              <a:t>shadow</a:t>
            </a:r>
            <a:r>
              <a:rPr lang="sv-SE" baseline="0" dirty="0" smtClean="0">
                <a:solidFill>
                  <a:schemeClr val="tx1"/>
                </a:solidFill>
              </a:rPr>
              <a:t>.</a:t>
            </a:r>
            <a:endParaRPr lang="sv-SE"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53</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Now lets see how this hierarchy is traversed</a:t>
            </a:r>
            <a:r>
              <a:rPr lang="en-US" baseline="0" dirty="0" smtClean="0">
                <a:solidFill>
                  <a:schemeClr val="tx1"/>
                </a:solidFill>
              </a:rPr>
              <a:t> to find the pixels that are in shadow.</a:t>
            </a:r>
            <a:r>
              <a:rPr lang="en-US" dirty="0" smtClean="0">
                <a:solidFill>
                  <a:schemeClr val="tx1"/>
                </a:solidFill>
              </a:rPr>
              <a:t> </a:t>
            </a:r>
          </a:p>
          <a:p>
            <a:r>
              <a:rPr lang="en-US" dirty="0" smtClean="0">
                <a:solidFill>
                  <a:schemeClr val="tx1"/>
                </a:solidFill>
              </a:rPr>
              <a:t>For every</a:t>
            </a:r>
            <a:r>
              <a:rPr lang="en-US" baseline="0" dirty="0" smtClean="0">
                <a:solidFill>
                  <a:schemeClr val="tx1"/>
                </a:solidFill>
              </a:rPr>
              <a:t> shadow casting triangle (like this), we </a:t>
            </a:r>
            <a:r>
              <a:rPr lang="en-US" dirty="0" smtClean="0">
                <a:solidFill>
                  <a:schemeClr val="tx1"/>
                </a:solidFill>
              </a:rPr>
              <a:t>test the triangle’s shadow volume frustum for</a:t>
            </a:r>
            <a:r>
              <a:rPr lang="en-US" baseline="0" dirty="0" smtClean="0">
                <a:solidFill>
                  <a:schemeClr val="tx1"/>
                </a:solidFill>
              </a:rPr>
              <a:t> intersection against </a:t>
            </a:r>
            <a:r>
              <a:rPr lang="en-US" dirty="0" smtClean="0">
                <a:solidFill>
                  <a:schemeClr val="tx1"/>
                </a:solidFill>
              </a:rPr>
              <a:t>each 3D-tile,</a:t>
            </a:r>
            <a:r>
              <a:rPr lang="en-US" baseline="0" dirty="0" smtClean="0">
                <a:solidFill>
                  <a:schemeClr val="tx1"/>
                </a:solidFill>
              </a:rPr>
              <a:t> and we do this recursively down to the bottom. And the bottom contains each individual view sample. </a:t>
            </a:r>
          </a:p>
          <a:p>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we recursively</a:t>
            </a:r>
            <a:r>
              <a:rPr lang="en-US" baseline="0" dirty="0" smtClean="0">
                <a:solidFill>
                  <a:schemeClr val="tx1"/>
                </a:solidFill>
              </a:rPr>
              <a:t> go down the intersected tiles.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We discard all tiles that are completely outside the volume, as the contained samples will not be in shadow, and...</a:t>
            </a:r>
          </a:p>
          <a:p>
            <a:r>
              <a:rPr lang="en-US" dirty="0" smtClean="0">
                <a:solidFill>
                  <a:schemeClr val="tx1"/>
                </a:solidFill>
              </a:rPr>
              <a:t>we can also quickly cull any tile that is found to be entirely inside a volume.</a:t>
            </a:r>
          </a:p>
          <a:p>
            <a:r>
              <a:rPr lang="en-US" dirty="0" smtClean="0">
                <a:solidFill>
                  <a:schemeClr val="tx1"/>
                </a:solidFill>
              </a:rPr>
              <a:t>Like</a:t>
            </a:r>
            <a:r>
              <a:rPr lang="en-US" baseline="0" dirty="0" smtClean="0">
                <a:solidFill>
                  <a:schemeClr val="tx1"/>
                </a:solidFill>
              </a:rPr>
              <a:t> this 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For large shadows, this optimization can cull a</a:t>
            </a:r>
            <a:r>
              <a:rPr lang="en-US" baseline="0" dirty="0" smtClean="0">
                <a:solidFill>
                  <a:schemeClr val="tx1"/>
                </a:solidFill>
              </a:rPr>
              <a:t> great deal of </a:t>
            </a:r>
            <a:r>
              <a:rPr lang="en-US" dirty="0" err="1" smtClean="0">
                <a:solidFill>
                  <a:schemeClr val="tx1"/>
                </a:solidFill>
              </a:rPr>
              <a:t>viewsamples</a:t>
            </a:r>
            <a:r>
              <a:rPr lang="en-US" dirty="0" smtClean="0">
                <a:solidFill>
                  <a:schemeClr val="tx1"/>
                </a:solidFill>
              </a:rPr>
              <a:t>. All samples that belong to this red tile are guaranteed to be in shadow, and so they can just be marked as such and we do not need to traverse them further.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s</a:t>
            </a:r>
            <a:r>
              <a:rPr lang="en-US" dirty="0" smtClean="0">
                <a:solidFill>
                  <a:schemeClr val="tx1"/>
                </a:solidFill>
              </a:rPr>
              <a:t>peeds up a lot for large triangles – and small are fast anyway.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And </a:t>
            </a:r>
            <a:r>
              <a:rPr lang="en-US" dirty="0" err="1" smtClean="0">
                <a:solidFill>
                  <a:schemeClr val="tx1"/>
                </a:solidFill>
              </a:rPr>
              <a:t>thats</a:t>
            </a:r>
            <a:r>
              <a:rPr lang="en-US" dirty="0" smtClean="0">
                <a:solidFill>
                  <a:schemeClr val="tx1"/>
                </a:solidFill>
              </a:rPr>
              <a:t> it. It works very much like hierarchical </a:t>
            </a:r>
            <a:r>
              <a:rPr lang="en-US" dirty="0" err="1" smtClean="0">
                <a:solidFill>
                  <a:schemeClr val="tx1"/>
                </a:solidFill>
              </a:rPr>
              <a:t>rasterization</a:t>
            </a:r>
            <a:r>
              <a:rPr lang="en-US" dirty="0" smtClean="0">
                <a:solidFill>
                  <a:schemeClr val="tx1"/>
                </a:solidFill>
              </a:rPr>
              <a:t> of triangles, except we rasterize per-triangle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solidFill>
                  <a:schemeClr val="tx1"/>
                </a:solidFill>
              </a:rPr>
              <a:t>These</a:t>
            </a:r>
            <a:r>
              <a:rPr lang="sv-SE" dirty="0" smtClean="0">
                <a:solidFill>
                  <a:schemeClr val="tx1"/>
                </a:solidFill>
              </a:rPr>
              <a:t> </a:t>
            </a:r>
            <a:r>
              <a:rPr lang="sv-SE" dirty="0" err="1" smtClean="0">
                <a:solidFill>
                  <a:schemeClr val="tx1"/>
                </a:solidFill>
              </a:rPr>
              <a:t>are</a:t>
            </a:r>
            <a:r>
              <a:rPr lang="sv-SE" dirty="0" smtClean="0">
                <a:solidFill>
                  <a:schemeClr val="tx1"/>
                </a:solidFill>
              </a:rPr>
              <a:t> the final</a:t>
            </a:r>
            <a:r>
              <a:rPr lang="sv-SE" baseline="0" dirty="0" smtClean="0">
                <a:solidFill>
                  <a:schemeClr val="tx1"/>
                </a:solidFill>
              </a:rPr>
              <a:t> pixels </a:t>
            </a:r>
            <a:r>
              <a:rPr lang="sv-SE" baseline="0" dirty="0" err="1" smtClean="0">
                <a:solidFill>
                  <a:schemeClr val="tx1"/>
                </a:solidFill>
              </a:rPr>
              <a:t>that</a:t>
            </a:r>
            <a:r>
              <a:rPr lang="sv-SE" baseline="0" dirty="0" smtClean="0">
                <a:solidFill>
                  <a:schemeClr val="tx1"/>
                </a:solidFill>
              </a:rPr>
              <a:t> </a:t>
            </a:r>
            <a:r>
              <a:rPr lang="sv-SE" baseline="0" dirty="0" err="1" smtClean="0">
                <a:solidFill>
                  <a:schemeClr val="tx1"/>
                </a:solidFill>
              </a:rPr>
              <a:t>are</a:t>
            </a:r>
            <a:r>
              <a:rPr lang="sv-SE" baseline="0" dirty="0" smtClean="0">
                <a:solidFill>
                  <a:schemeClr val="tx1"/>
                </a:solidFill>
              </a:rPr>
              <a:t> </a:t>
            </a:r>
            <a:r>
              <a:rPr lang="sv-SE" baseline="0" dirty="0" err="1" smtClean="0">
                <a:solidFill>
                  <a:schemeClr val="tx1"/>
                </a:solidFill>
              </a:rPr>
              <a:t>found</a:t>
            </a:r>
            <a:r>
              <a:rPr lang="sv-SE" baseline="0" dirty="0" smtClean="0">
                <a:solidFill>
                  <a:schemeClr val="tx1"/>
                </a:solidFill>
              </a:rPr>
              <a:t> </a:t>
            </a:r>
            <a:r>
              <a:rPr lang="sv-SE" baseline="0" dirty="0" err="1" smtClean="0">
                <a:solidFill>
                  <a:schemeClr val="tx1"/>
                </a:solidFill>
              </a:rPr>
              <a:t>to</a:t>
            </a:r>
            <a:r>
              <a:rPr lang="sv-SE" baseline="0" dirty="0" smtClean="0">
                <a:solidFill>
                  <a:schemeClr val="tx1"/>
                </a:solidFill>
              </a:rPr>
              <a:t> be in </a:t>
            </a:r>
            <a:r>
              <a:rPr lang="sv-SE" baseline="0" dirty="0" err="1" smtClean="0">
                <a:solidFill>
                  <a:schemeClr val="tx1"/>
                </a:solidFill>
              </a:rPr>
              <a:t>shadow</a:t>
            </a:r>
            <a:r>
              <a:rPr lang="sv-SE" baseline="0" dirty="0" smtClean="0">
                <a:solidFill>
                  <a:schemeClr val="tx1"/>
                </a:solidFill>
              </a:rPr>
              <a:t>.</a:t>
            </a:r>
            <a:endParaRPr lang="sv-SE" dirty="0" smtClean="0">
              <a:solidFill>
                <a:schemeClr val="tx1"/>
              </a:solidFill>
            </a:endParaRPr>
          </a:p>
          <a:p>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54</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Now lets see how this hierarchy is traversed</a:t>
            </a:r>
            <a:r>
              <a:rPr lang="en-US" baseline="0" dirty="0" smtClean="0">
                <a:solidFill>
                  <a:schemeClr val="tx1"/>
                </a:solidFill>
              </a:rPr>
              <a:t> to find the pixels that are in shadow.</a:t>
            </a:r>
            <a:r>
              <a:rPr lang="en-US" dirty="0" smtClean="0">
                <a:solidFill>
                  <a:schemeClr val="tx1"/>
                </a:solidFill>
              </a:rPr>
              <a:t> </a:t>
            </a:r>
          </a:p>
          <a:p>
            <a:r>
              <a:rPr lang="en-US" dirty="0" smtClean="0">
                <a:solidFill>
                  <a:schemeClr val="tx1"/>
                </a:solidFill>
              </a:rPr>
              <a:t>For every</a:t>
            </a:r>
            <a:r>
              <a:rPr lang="en-US" baseline="0" dirty="0" smtClean="0">
                <a:solidFill>
                  <a:schemeClr val="tx1"/>
                </a:solidFill>
              </a:rPr>
              <a:t> shadow casting triangle (like this), we </a:t>
            </a:r>
            <a:r>
              <a:rPr lang="en-US" dirty="0" smtClean="0">
                <a:solidFill>
                  <a:schemeClr val="tx1"/>
                </a:solidFill>
              </a:rPr>
              <a:t>test the triangle’s shadow volume frustum for</a:t>
            </a:r>
            <a:r>
              <a:rPr lang="en-US" baseline="0" dirty="0" smtClean="0">
                <a:solidFill>
                  <a:schemeClr val="tx1"/>
                </a:solidFill>
              </a:rPr>
              <a:t> intersection against </a:t>
            </a:r>
            <a:r>
              <a:rPr lang="en-US" dirty="0" smtClean="0">
                <a:solidFill>
                  <a:schemeClr val="tx1"/>
                </a:solidFill>
              </a:rPr>
              <a:t>each 3D-tile,</a:t>
            </a:r>
            <a:r>
              <a:rPr lang="en-US" baseline="0" dirty="0" smtClean="0">
                <a:solidFill>
                  <a:schemeClr val="tx1"/>
                </a:solidFill>
              </a:rPr>
              <a:t> and we do this recursively down to the bottom. And the bottom contains each individual view sample. </a:t>
            </a:r>
          </a:p>
          <a:p>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we recursively</a:t>
            </a:r>
            <a:r>
              <a:rPr lang="en-US" baseline="0" dirty="0" smtClean="0">
                <a:solidFill>
                  <a:schemeClr val="tx1"/>
                </a:solidFill>
              </a:rPr>
              <a:t> go down the intersected tiles.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We discard all tiles that are completely outside the volume, as the contained samples will not be in shadow, and...</a:t>
            </a:r>
          </a:p>
          <a:p>
            <a:r>
              <a:rPr lang="en-US" dirty="0" smtClean="0">
                <a:solidFill>
                  <a:schemeClr val="tx1"/>
                </a:solidFill>
              </a:rPr>
              <a:t>we can also quickly cull any tile that is found to be entirely inside a volume.</a:t>
            </a:r>
          </a:p>
          <a:p>
            <a:r>
              <a:rPr lang="en-US" dirty="0" smtClean="0">
                <a:solidFill>
                  <a:schemeClr val="tx1"/>
                </a:solidFill>
              </a:rPr>
              <a:t>Like</a:t>
            </a:r>
            <a:r>
              <a:rPr lang="en-US" baseline="0" dirty="0" smtClean="0">
                <a:solidFill>
                  <a:schemeClr val="tx1"/>
                </a:solidFill>
              </a:rPr>
              <a:t> this 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For large shadows, this optimization can cull a</a:t>
            </a:r>
            <a:r>
              <a:rPr lang="en-US" baseline="0" dirty="0" smtClean="0">
                <a:solidFill>
                  <a:schemeClr val="tx1"/>
                </a:solidFill>
              </a:rPr>
              <a:t> great deal of </a:t>
            </a:r>
            <a:r>
              <a:rPr lang="en-US" dirty="0" err="1" smtClean="0">
                <a:solidFill>
                  <a:schemeClr val="tx1"/>
                </a:solidFill>
              </a:rPr>
              <a:t>viewsamples</a:t>
            </a:r>
            <a:r>
              <a:rPr lang="en-US" dirty="0" smtClean="0">
                <a:solidFill>
                  <a:schemeClr val="tx1"/>
                </a:solidFill>
              </a:rPr>
              <a:t>. All samples that belong to this red tile are guaranteed to be in shadow, and so they can just be marked as such and we do not need to traverse them further.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s</a:t>
            </a:r>
            <a:r>
              <a:rPr lang="en-US" dirty="0" smtClean="0">
                <a:solidFill>
                  <a:schemeClr val="tx1"/>
                </a:solidFill>
              </a:rPr>
              <a:t>peeds up a lot for large triangles – and small are fast anyway.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And </a:t>
            </a:r>
            <a:r>
              <a:rPr lang="en-US" dirty="0" err="1" smtClean="0">
                <a:solidFill>
                  <a:schemeClr val="tx1"/>
                </a:solidFill>
              </a:rPr>
              <a:t>thats</a:t>
            </a:r>
            <a:r>
              <a:rPr lang="en-US" dirty="0" smtClean="0">
                <a:solidFill>
                  <a:schemeClr val="tx1"/>
                </a:solidFill>
              </a:rPr>
              <a:t> it. It works very much like hierarchical </a:t>
            </a:r>
            <a:r>
              <a:rPr lang="en-US" dirty="0" err="1" smtClean="0">
                <a:solidFill>
                  <a:schemeClr val="tx1"/>
                </a:solidFill>
              </a:rPr>
              <a:t>rasterization</a:t>
            </a:r>
            <a:r>
              <a:rPr lang="en-US" dirty="0" smtClean="0">
                <a:solidFill>
                  <a:schemeClr val="tx1"/>
                </a:solidFill>
              </a:rPr>
              <a:t> of triangles, except we rasterize per-triangle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solidFill>
                  <a:schemeClr val="tx1"/>
                </a:solidFill>
              </a:rPr>
              <a:t>These</a:t>
            </a:r>
            <a:r>
              <a:rPr lang="sv-SE" dirty="0" smtClean="0">
                <a:solidFill>
                  <a:schemeClr val="tx1"/>
                </a:solidFill>
              </a:rPr>
              <a:t> </a:t>
            </a:r>
            <a:r>
              <a:rPr lang="sv-SE" dirty="0" err="1" smtClean="0">
                <a:solidFill>
                  <a:schemeClr val="tx1"/>
                </a:solidFill>
              </a:rPr>
              <a:t>are</a:t>
            </a:r>
            <a:r>
              <a:rPr lang="sv-SE" dirty="0" smtClean="0">
                <a:solidFill>
                  <a:schemeClr val="tx1"/>
                </a:solidFill>
              </a:rPr>
              <a:t> the final</a:t>
            </a:r>
            <a:r>
              <a:rPr lang="sv-SE" baseline="0" dirty="0" smtClean="0">
                <a:solidFill>
                  <a:schemeClr val="tx1"/>
                </a:solidFill>
              </a:rPr>
              <a:t> pixels </a:t>
            </a:r>
            <a:r>
              <a:rPr lang="sv-SE" baseline="0" dirty="0" err="1" smtClean="0">
                <a:solidFill>
                  <a:schemeClr val="tx1"/>
                </a:solidFill>
              </a:rPr>
              <a:t>that</a:t>
            </a:r>
            <a:r>
              <a:rPr lang="sv-SE" baseline="0" dirty="0" smtClean="0">
                <a:solidFill>
                  <a:schemeClr val="tx1"/>
                </a:solidFill>
              </a:rPr>
              <a:t> </a:t>
            </a:r>
            <a:r>
              <a:rPr lang="sv-SE" baseline="0" dirty="0" err="1" smtClean="0">
                <a:solidFill>
                  <a:schemeClr val="tx1"/>
                </a:solidFill>
              </a:rPr>
              <a:t>are</a:t>
            </a:r>
            <a:r>
              <a:rPr lang="sv-SE" baseline="0" dirty="0" smtClean="0">
                <a:solidFill>
                  <a:schemeClr val="tx1"/>
                </a:solidFill>
              </a:rPr>
              <a:t> </a:t>
            </a:r>
            <a:r>
              <a:rPr lang="sv-SE" baseline="0" dirty="0" err="1" smtClean="0">
                <a:solidFill>
                  <a:schemeClr val="tx1"/>
                </a:solidFill>
              </a:rPr>
              <a:t>found</a:t>
            </a:r>
            <a:r>
              <a:rPr lang="sv-SE" baseline="0" dirty="0" smtClean="0">
                <a:solidFill>
                  <a:schemeClr val="tx1"/>
                </a:solidFill>
              </a:rPr>
              <a:t> </a:t>
            </a:r>
            <a:r>
              <a:rPr lang="sv-SE" baseline="0" dirty="0" err="1" smtClean="0">
                <a:solidFill>
                  <a:schemeClr val="tx1"/>
                </a:solidFill>
              </a:rPr>
              <a:t>to</a:t>
            </a:r>
            <a:r>
              <a:rPr lang="sv-SE" baseline="0" dirty="0" smtClean="0">
                <a:solidFill>
                  <a:schemeClr val="tx1"/>
                </a:solidFill>
              </a:rPr>
              <a:t> be in </a:t>
            </a:r>
            <a:r>
              <a:rPr lang="sv-SE" baseline="0" dirty="0" err="1" smtClean="0">
                <a:solidFill>
                  <a:schemeClr val="tx1"/>
                </a:solidFill>
              </a:rPr>
              <a:t>shadow</a:t>
            </a:r>
            <a:r>
              <a:rPr lang="sv-SE" baseline="0" dirty="0" smtClean="0">
                <a:solidFill>
                  <a:schemeClr val="tx1"/>
                </a:solidFill>
              </a:rPr>
              <a:t>.</a:t>
            </a:r>
            <a:endParaRPr lang="sv-SE"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55</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Now lets see how this hierarchy is traversed</a:t>
            </a:r>
            <a:r>
              <a:rPr lang="en-US" baseline="0" dirty="0" smtClean="0">
                <a:solidFill>
                  <a:schemeClr val="tx1"/>
                </a:solidFill>
              </a:rPr>
              <a:t> to find the pixels that are in shadow.</a:t>
            </a:r>
            <a:r>
              <a:rPr lang="en-US" dirty="0" smtClean="0">
                <a:solidFill>
                  <a:schemeClr val="tx1"/>
                </a:solidFill>
              </a:rPr>
              <a:t> </a:t>
            </a:r>
          </a:p>
          <a:p>
            <a:r>
              <a:rPr lang="en-US" dirty="0" smtClean="0">
                <a:solidFill>
                  <a:schemeClr val="tx1"/>
                </a:solidFill>
              </a:rPr>
              <a:t>For every</a:t>
            </a:r>
            <a:r>
              <a:rPr lang="en-US" baseline="0" dirty="0" smtClean="0">
                <a:solidFill>
                  <a:schemeClr val="tx1"/>
                </a:solidFill>
              </a:rPr>
              <a:t> shadow casting triangle (like this), we </a:t>
            </a:r>
            <a:r>
              <a:rPr lang="en-US" dirty="0" smtClean="0">
                <a:solidFill>
                  <a:schemeClr val="tx1"/>
                </a:solidFill>
              </a:rPr>
              <a:t>test the triangle’s shadow volume frustum for</a:t>
            </a:r>
            <a:r>
              <a:rPr lang="en-US" baseline="0" dirty="0" smtClean="0">
                <a:solidFill>
                  <a:schemeClr val="tx1"/>
                </a:solidFill>
              </a:rPr>
              <a:t> intersection against </a:t>
            </a:r>
            <a:r>
              <a:rPr lang="en-US" dirty="0" smtClean="0">
                <a:solidFill>
                  <a:schemeClr val="tx1"/>
                </a:solidFill>
              </a:rPr>
              <a:t>each 3D-tile,</a:t>
            </a:r>
            <a:r>
              <a:rPr lang="en-US" baseline="0" dirty="0" smtClean="0">
                <a:solidFill>
                  <a:schemeClr val="tx1"/>
                </a:solidFill>
              </a:rPr>
              <a:t> and we do this recursively down to the bottom. And the bottom contains each individual view sample. </a:t>
            </a:r>
          </a:p>
          <a:p>
            <a:endParaRPr lang="en-US"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we recursively</a:t>
            </a:r>
            <a:r>
              <a:rPr lang="en-US" baseline="0" dirty="0" smtClean="0">
                <a:solidFill>
                  <a:schemeClr val="tx1"/>
                </a:solidFill>
              </a:rPr>
              <a:t> go down the intersected tiles.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We discard all tiles that are completely outside the volume, as the contained samples will not be in shadow, and...</a:t>
            </a:r>
          </a:p>
          <a:p>
            <a:r>
              <a:rPr lang="en-US" dirty="0" smtClean="0">
                <a:solidFill>
                  <a:schemeClr val="tx1"/>
                </a:solidFill>
              </a:rPr>
              <a:t>we can also quickly cull any tile that is found to be entirely inside a volume.</a:t>
            </a:r>
          </a:p>
          <a:p>
            <a:r>
              <a:rPr lang="en-US" dirty="0" smtClean="0">
                <a:solidFill>
                  <a:schemeClr val="tx1"/>
                </a:solidFill>
              </a:rPr>
              <a:t>Like</a:t>
            </a:r>
            <a:r>
              <a:rPr lang="en-US" baseline="0" dirty="0" smtClean="0">
                <a:solidFill>
                  <a:schemeClr val="tx1"/>
                </a:solidFill>
              </a:rPr>
              <a:t> this 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For large shadows, this optimization can cull a</a:t>
            </a:r>
            <a:r>
              <a:rPr lang="en-US" baseline="0" dirty="0" smtClean="0">
                <a:solidFill>
                  <a:schemeClr val="tx1"/>
                </a:solidFill>
              </a:rPr>
              <a:t> great deal of </a:t>
            </a:r>
            <a:r>
              <a:rPr lang="en-US" dirty="0" err="1" smtClean="0">
                <a:solidFill>
                  <a:schemeClr val="tx1"/>
                </a:solidFill>
              </a:rPr>
              <a:t>viewsamples</a:t>
            </a:r>
            <a:r>
              <a:rPr lang="en-US" dirty="0" smtClean="0">
                <a:solidFill>
                  <a:schemeClr val="tx1"/>
                </a:solidFill>
              </a:rPr>
              <a:t>. All samples that belong to this red tile are guaranteed to be in shadow, and so they can just be marked as such and we do not need to traverse them further.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a:t>
            </a:r>
            <a:r>
              <a:rPr lang="en-US" baseline="0" dirty="0" smtClean="0">
                <a:solidFill>
                  <a:schemeClr val="tx1"/>
                </a:solidFill>
              </a:rPr>
              <a:t> s</a:t>
            </a:r>
            <a:r>
              <a:rPr lang="en-US" dirty="0" smtClean="0">
                <a:solidFill>
                  <a:schemeClr val="tx1"/>
                </a:solidFill>
              </a:rPr>
              <a:t>peeds up a lot for large triangles – and small are fast anyway.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And </a:t>
            </a:r>
            <a:r>
              <a:rPr lang="en-US" dirty="0" err="1" smtClean="0">
                <a:solidFill>
                  <a:schemeClr val="tx1"/>
                </a:solidFill>
              </a:rPr>
              <a:t>thats</a:t>
            </a:r>
            <a:r>
              <a:rPr lang="en-US" dirty="0" smtClean="0">
                <a:solidFill>
                  <a:schemeClr val="tx1"/>
                </a:solidFill>
              </a:rPr>
              <a:t> it. It works very much like hierarchical </a:t>
            </a:r>
            <a:r>
              <a:rPr lang="en-US" dirty="0" err="1" smtClean="0">
                <a:solidFill>
                  <a:schemeClr val="tx1"/>
                </a:solidFill>
              </a:rPr>
              <a:t>rasterization</a:t>
            </a:r>
            <a:r>
              <a:rPr lang="en-US" dirty="0" smtClean="0">
                <a:solidFill>
                  <a:schemeClr val="tx1"/>
                </a:solidFill>
              </a:rPr>
              <a:t> of triangles, except we rasterize per-triangle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solidFill>
                  <a:schemeClr val="tx1"/>
                </a:solidFill>
              </a:rPr>
              <a:t>These</a:t>
            </a:r>
            <a:r>
              <a:rPr lang="sv-SE" dirty="0" smtClean="0">
                <a:solidFill>
                  <a:schemeClr val="tx1"/>
                </a:solidFill>
              </a:rPr>
              <a:t> </a:t>
            </a:r>
            <a:r>
              <a:rPr lang="sv-SE" dirty="0" err="1" smtClean="0">
                <a:solidFill>
                  <a:schemeClr val="tx1"/>
                </a:solidFill>
              </a:rPr>
              <a:t>are</a:t>
            </a:r>
            <a:r>
              <a:rPr lang="sv-SE" dirty="0" smtClean="0">
                <a:solidFill>
                  <a:schemeClr val="tx1"/>
                </a:solidFill>
              </a:rPr>
              <a:t> the final</a:t>
            </a:r>
            <a:r>
              <a:rPr lang="sv-SE" baseline="0" dirty="0" smtClean="0">
                <a:solidFill>
                  <a:schemeClr val="tx1"/>
                </a:solidFill>
              </a:rPr>
              <a:t> pixels </a:t>
            </a:r>
            <a:r>
              <a:rPr lang="sv-SE" baseline="0" dirty="0" err="1" smtClean="0">
                <a:solidFill>
                  <a:schemeClr val="tx1"/>
                </a:solidFill>
              </a:rPr>
              <a:t>that</a:t>
            </a:r>
            <a:r>
              <a:rPr lang="sv-SE" baseline="0" dirty="0" smtClean="0">
                <a:solidFill>
                  <a:schemeClr val="tx1"/>
                </a:solidFill>
              </a:rPr>
              <a:t> </a:t>
            </a:r>
            <a:r>
              <a:rPr lang="sv-SE" baseline="0" dirty="0" err="1" smtClean="0">
                <a:solidFill>
                  <a:schemeClr val="tx1"/>
                </a:solidFill>
              </a:rPr>
              <a:t>are</a:t>
            </a:r>
            <a:r>
              <a:rPr lang="sv-SE" baseline="0" dirty="0" smtClean="0">
                <a:solidFill>
                  <a:schemeClr val="tx1"/>
                </a:solidFill>
              </a:rPr>
              <a:t> </a:t>
            </a:r>
            <a:r>
              <a:rPr lang="sv-SE" baseline="0" dirty="0" err="1" smtClean="0">
                <a:solidFill>
                  <a:schemeClr val="tx1"/>
                </a:solidFill>
              </a:rPr>
              <a:t>found</a:t>
            </a:r>
            <a:r>
              <a:rPr lang="sv-SE" baseline="0" dirty="0" smtClean="0">
                <a:solidFill>
                  <a:schemeClr val="tx1"/>
                </a:solidFill>
              </a:rPr>
              <a:t> </a:t>
            </a:r>
            <a:r>
              <a:rPr lang="sv-SE" baseline="0" dirty="0" err="1" smtClean="0">
                <a:solidFill>
                  <a:schemeClr val="tx1"/>
                </a:solidFill>
              </a:rPr>
              <a:t>to</a:t>
            </a:r>
            <a:r>
              <a:rPr lang="sv-SE" baseline="0" dirty="0" smtClean="0">
                <a:solidFill>
                  <a:schemeClr val="tx1"/>
                </a:solidFill>
              </a:rPr>
              <a:t> be in </a:t>
            </a:r>
            <a:r>
              <a:rPr lang="sv-SE" baseline="0" dirty="0" err="1" smtClean="0">
                <a:solidFill>
                  <a:schemeClr val="tx1"/>
                </a:solidFill>
              </a:rPr>
              <a:t>shadow</a:t>
            </a:r>
            <a:r>
              <a:rPr lang="sv-SE" baseline="0" dirty="0" smtClean="0">
                <a:solidFill>
                  <a:schemeClr val="tx1"/>
                </a:solidFill>
              </a:rPr>
              <a:t>.</a:t>
            </a:r>
            <a:endParaRPr lang="sv-SE"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look at a </a:t>
            </a:r>
            <a:r>
              <a:rPr lang="en-US" dirty="0" err="1" smtClean="0"/>
              <a:t>sumary</a:t>
            </a:r>
            <a:r>
              <a:rPr lang="en-US" dirty="0" smtClean="0"/>
              <a:t> of shadow maps </a:t>
            </a:r>
            <a:r>
              <a:rPr lang="en-US" dirty="0" err="1" smtClean="0"/>
              <a:t>vs</a:t>
            </a:r>
            <a:r>
              <a:rPr lang="en-US" dirty="0" smtClean="0"/>
              <a:t> shadow volumes…</a:t>
            </a:r>
          </a:p>
        </p:txBody>
      </p:sp>
      <p:sp>
        <p:nvSpPr>
          <p:cNvPr id="4" name="Slide Number Placeholder 3"/>
          <p:cNvSpPr>
            <a:spLocks noGrp="1"/>
          </p:cNvSpPr>
          <p:nvPr>
            <p:ph type="sldNum" sz="quarter" idx="10"/>
          </p:nvPr>
        </p:nvSpPr>
        <p:spPr/>
        <p:txBody>
          <a:bodyPr/>
          <a:lstStyle/>
          <a:p>
            <a:fld id="{DD2FF06F-CFFC-489B-B868-D2EF2D5BB3AA}" type="slidenum">
              <a:rPr lang="sv-SE" smtClean="0"/>
              <a:t>56</a:t>
            </a:fld>
            <a:endParaRPr lang="sv-SE"/>
          </a:p>
        </p:txBody>
      </p:sp>
    </p:spTree>
    <p:extLst>
      <p:ext uri="{BB962C8B-B14F-4D97-AF65-F5344CB8AC3E}">
        <p14:creationId xmlns:p14="http://schemas.microsoft.com/office/powerpoint/2010/main" val="3148182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benefit of considering every single triangle-shadow volume</a:t>
            </a:r>
            <a:r>
              <a:rPr lang="en-US" baseline="0" dirty="0" smtClean="0"/>
              <a:t> is that</a:t>
            </a:r>
            <a:r>
              <a:rPr lang="en-US" dirty="0" smtClean="0"/>
              <a:t> shadows cast from textured and alpha masked triangles become trivial. This was also shown by Jon </a:t>
            </a:r>
            <a:r>
              <a:rPr lang="en-US" dirty="0" err="1" smtClean="0"/>
              <a:t>Hasselgren</a:t>
            </a:r>
            <a:r>
              <a:rPr lang="en-US" dirty="0" smtClean="0"/>
              <a:t> and Tomas </a:t>
            </a:r>
            <a:r>
              <a:rPr lang="en-US" dirty="0" err="1" smtClean="0"/>
              <a:t>Akenine-Möller</a:t>
            </a:r>
            <a:r>
              <a:rPr lang="en-US" dirty="0" smtClean="0"/>
              <a:t> in a</a:t>
            </a:r>
            <a:r>
              <a:rPr lang="en-US" baseline="0" dirty="0" smtClean="0"/>
              <a:t> </a:t>
            </a:r>
            <a:r>
              <a:rPr lang="en-US" dirty="0" smtClean="0"/>
              <a:t>paper called textured shadow volumes.</a:t>
            </a:r>
          </a:p>
          <a:p>
            <a:endParaRPr lang="en-US" dirty="0" smtClean="0"/>
          </a:p>
          <a:p>
            <a:r>
              <a:rPr lang="en-US" dirty="0" smtClean="0"/>
              <a:t>When a view sample is processed to see if it lies inside the shadow volume, it is simple to find its</a:t>
            </a:r>
            <a:r>
              <a:rPr lang="en-US" baseline="0" dirty="0" smtClean="0"/>
              <a:t> </a:t>
            </a:r>
            <a:r>
              <a:rPr lang="en-US" dirty="0" err="1" smtClean="0"/>
              <a:t>barycentric</a:t>
            </a:r>
            <a:r>
              <a:rPr lang="en-US" dirty="0" smtClean="0"/>
              <a:t> </a:t>
            </a:r>
            <a:r>
              <a:rPr lang="en-US" dirty="0" smtClean="0"/>
              <a:t>coordinates from its distances to the shadow volume planes.</a:t>
            </a:r>
          </a:p>
          <a:p>
            <a:r>
              <a:rPr lang="en-US" dirty="0" smtClean="0"/>
              <a:t> With these, we can interpolate the texture coordinates and simply discard the sample if the texture is transparent at that point,</a:t>
            </a:r>
            <a:r>
              <a:rPr lang="en-US" baseline="0" dirty="0" smtClean="0"/>
              <a:t> or multiply the shadow value with the alpha value to get textured semi-transparency. This requires a floating point buffer for the shadow buffer.</a:t>
            </a:r>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57</a:t>
            </a:fld>
            <a:endParaRPr lang="sv-SE"/>
          </a:p>
        </p:txBody>
      </p:sp>
    </p:spTree>
    <p:extLst>
      <p:ext uri="{BB962C8B-B14F-4D97-AF65-F5344CB8AC3E}">
        <p14:creationId xmlns:p14="http://schemas.microsoft.com/office/powerpoint/2010/main" val="4251411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benefit to considering every single triangle shadow volume</a:t>
            </a:r>
            <a:r>
              <a:rPr lang="en-US" baseline="0" dirty="0" smtClean="0"/>
              <a:t> is that</a:t>
            </a:r>
            <a:r>
              <a:rPr lang="en-US" dirty="0" smtClean="0"/>
              <a:t> shadows cast from textured alpha masked triangles are trivial. This was also shown by Jon </a:t>
            </a:r>
            <a:r>
              <a:rPr lang="en-US" dirty="0" err="1" smtClean="0"/>
              <a:t>Hasselgren</a:t>
            </a:r>
            <a:r>
              <a:rPr lang="en-US" dirty="0" smtClean="0"/>
              <a:t> and </a:t>
            </a:r>
            <a:r>
              <a:rPr lang="en-US" dirty="0" err="1" smtClean="0"/>
              <a:t>Akenine</a:t>
            </a:r>
            <a:r>
              <a:rPr lang="en-US" dirty="0" smtClean="0"/>
              <a:t> </a:t>
            </a:r>
            <a:r>
              <a:rPr lang="en-US" dirty="0" err="1" smtClean="0"/>
              <a:t>Möller</a:t>
            </a:r>
            <a:r>
              <a:rPr lang="en-US" dirty="0" smtClean="0"/>
              <a:t> in a paper called textured shadow volumes.</a:t>
            </a:r>
          </a:p>
          <a:p>
            <a:endParaRPr lang="en-US" dirty="0" smtClean="0"/>
          </a:p>
          <a:p>
            <a:r>
              <a:rPr lang="en-US" dirty="0" smtClean="0"/>
              <a:t>When a </a:t>
            </a:r>
            <a:r>
              <a:rPr lang="en-US" dirty="0" err="1" smtClean="0"/>
              <a:t>viewsample</a:t>
            </a:r>
            <a:r>
              <a:rPr lang="en-US" dirty="0" smtClean="0"/>
              <a:t> is processed to see if it lies inside the shadow volume, it is simple to find its</a:t>
            </a:r>
            <a:r>
              <a:rPr lang="en-US" baseline="0" dirty="0" smtClean="0"/>
              <a:t> </a:t>
            </a:r>
            <a:r>
              <a:rPr lang="en-US" dirty="0" err="1" smtClean="0"/>
              <a:t>barycentric</a:t>
            </a:r>
            <a:r>
              <a:rPr lang="en-US" dirty="0" smtClean="0"/>
              <a:t> </a:t>
            </a:r>
            <a:r>
              <a:rPr lang="en-US" dirty="0" smtClean="0"/>
              <a:t>coordinates from its distances to the shadow volume planes.</a:t>
            </a:r>
          </a:p>
          <a:p>
            <a:r>
              <a:rPr lang="en-US" dirty="0" smtClean="0"/>
              <a:t> With these, we can interpolate the texture coordinates and simply discard the sample if the texture is transparent at that point,</a:t>
            </a:r>
            <a:r>
              <a:rPr lang="en-US" baseline="0" dirty="0" smtClean="0"/>
              <a:t> or multiply the shadow value with the alpha value to get textured semi-transparency. This requires a floating point buffer for storing the shadows.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D2FF06F-CFFC-489B-B868-D2EF2D5BB3AA}" type="slidenum">
              <a:rPr lang="sv-SE" smtClean="0"/>
              <a:t>58</a:t>
            </a:fld>
            <a:endParaRPr lang="sv-SE"/>
          </a:p>
        </p:txBody>
      </p:sp>
    </p:spTree>
    <p:extLst>
      <p:ext uri="{BB962C8B-B14F-4D97-AF65-F5344CB8AC3E}">
        <p14:creationId xmlns:p14="http://schemas.microsoft.com/office/powerpoint/2010/main" val="4251411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summary of shadow maps </a:t>
            </a:r>
            <a:r>
              <a:rPr lang="en-US" dirty="0" err="1" smtClean="0"/>
              <a:t>vs</a:t>
            </a:r>
            <a:r>
              <a:rPr lang="en-US" dirty="0" smtClean="0"/>
              <a:t> shadow volumes.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Essentially </a:t>
            </a:r>
            <a:r>
              <a:rPr lang="en-US" baseline="0" dirty="0" smtClean="0"/>
              <a:t>shadow volumes have pixel perfect quality, but are typically significantly slower than shadow maps. They are also harder to filter to get softer edges. And most importantly… shadow volumes can be made 100% robust. Remember that not even ray tracing is robust, where we use the epsilon for the shadow </a:t>
            </a:r>
            <a:r>
              <a:rPr lang="en-US" baseline="0" dirty="0" smtClean="0"/>
              <a:t>rays.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Shadow </a:t>
            </a:r>
            <a:r>
              <a:rPr lang="en-US" dirty="0" smtClean="0"/>
              <a:t>maps, on the other hand, are extremely fast, but </a:t>
            </a:r>
            <a:r>
              <a:rPr lang="en-US" baseline="0" dirty="0" smtClean="0"/>
              <a:t>the problem is the quality. </a:t>
            </a:r>
          </a:p>
          <a:p>
            <a:r>
              <a:rPr lang="en-US" baseline="0" dirty="0" smtClean="0"/>
              <a:t>And increasing the shadow map quality is the topic of the next talk, by Michael </a:t>
            </a:r>
            <a:r>
              <a:rPr lang="en-US" baseline="0" dirty="0" err="1" smtClean="0"/>
              <a:t>Wimmer</a:t>
            </a:r>
            <a:r>
              <a:rPr lang="en-US" baseline="0" dirty="0" smtClean="0"/>
              <a:t>.</a:t>
            </a:r>
          </a:p>
          <a:p>
            <a:endParaRPr lang="en-US" baseline="0" dirty="0" smtClean="0"/>
          </a:p>
          <a:p>
            <a:endParaRPr lang="en-US" baseline="0" dirty="0" smtClean="0"/>
          </a:p>
          <a:p>
            <a:r>
              <a:rPr lang="en-US" baseline="0" dirty="0" smtClean="0"/>
              <a:t>And </a:t>
            </a:r>
            <a:r>
              <a:rPr lang="en-US" dirty="0" err="1" smtClean="0"/>
              <a:t>Fillrate</a:t>
            </a:r>
            <a:r>
              <a:rPr lang="en-US" dirty="0" smtClean="0"/>
              <a:t> limited, generate lots of fragments.</a:t>
            </a:r>
          </a:p>
          <a:p>
            <a:endParaRPr lang="en-US" dirty="0" smtClean="0"/>
          </a:p>
          <a:p>
            <a:r>
              <a:rPr lang="en-US" dirty="0" smtClean="0"/>
              <a:t>Shadow Volumes</a:t>
            </a:r>
            <a:r>
              <a:rPr lang="en-US" baseline="0" dirty="0" smtClean="0"/>
              <a:t> take about 2ms (at best) for the Epic </a:t>
            </a:r>
            <a:r>
              <a:rPr lang="en-US" baseline="0" dirty="0" err="1" smtClean="0"/>
              <a:t>Citadell</a:t>
            </a:r>
            <a:r>
              <a:rPr lang="en-US" baseline="0" dirty="0" smtClean="0"/>
              <a:t>-scene.</a:t>
            </a:r>
          </a:p>
          <a:p>
            <a:r>
              <a:rPr lang="en-US" baseline="0" dirty="0" smtClean="0"/>
              <a:t>If a few milliseconds is OK in your application (e.g., industrial simulation) and you need pixel accuracy, then go for shadow volumes. Today, they are simple to implement and pixel accurate.</a:t>
            </a:r>
          </a:p>
          <a:p>
            <a:r>
              <a:rPr lang="en-US" baseline="0" dirty="0" smtClean="0"/>
              <a:t>For most games, however, a few milliseconds per light is too much. </a:t>
            </a:r>
            <a:endParaRPr lang="en-US" dirty="0" smtClean="0"/>
          </a:p>
          <a:p>
            <a:r>
              <a:rPr lang="en-US" baseline="0" dirty="0" smtClean="0"/>
              <a:t>Shadow maps take ~0.1ms.</a:t>
            </a:r>
          </a:p>
          <a:p>
            <a:r>
              <a:rPr lang="en-US" baseline="0" dirty="0" smtClean="0"/>
              <a:t>(It should be noted that for </a:t>
            </a:r>
            <a:r>
              <a:rPr lang="en-US" baseline="0" dirty="0" err="1" smtClean="0"/>
              <a:t>omni</a:t>
            </a:r>
            <a:r>
              <a:rPr lang="en-US" baseline="0" dirty="0" smtClean="0"/>
              <a:t>-directional lights, four shadow maps are needed, though.)</a:t>
            </a:r>
          </a:p>
          <a:p>
            <a:r>
              <a:rPr lang="en-US" baseline="0" dirty="0" smtClean="0"/>
              <a:t>Therefore, it is very appealing to be able to use shadow maps and limit the bias and resolution issues. This is the topic of the next session, coming right now…</a:t>
            </a:r>
          </a:p>
          <a:p>
            <a:endParaRPr lang="en-US" dirty="0" smtClean="0"/>
          </a:p>
          <a:p>
            <a:r>
              <a:rPr lang="en-US" dirty="0" smtClean="0"/>
              <a:t>Hand</a:t>
            </a:r>
            <a:r>
              <a:rPr lang="en-US" baseline="0" dirty="0" smtClean="0"/>
              <a:t> over to </a:t>
            </a:r>
            <a:r>
              <a:rPr lang="en-US" dirty="0" smtClean="0"/>
              <a:t>Michael </a:t>
            </a:r>
            <a:r>
              <a:rPr lang="en-US" dirty="0" err="1" smtClean="0"/>
              <a:t>Wimmer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this is essentially the fastest shadow algorithm for dynamic objects that we can ever</a:t>
            </a:r>
            <a:r>
              <a:rPr lang="en-US" baseline="0" dirty="0" smtClean="0"/>
              <a:t> dream of creating. </a:t>
            </a:r>
            <a:r>
              <a:rPr lang="en-US" dirty="0" smtClean="0"/>
              <a:t>Rendering</a:t>
            </a:r>
            <a:r>
              <a:rPr lang="en-US" baseline="0" dirty="0" smtClean="0"/>
              <a:t> depth maps is heavily optimized on todays hardware.</a:t>
            </a:r>
          </a:p>
          <a:p>
            <a:r>
              <a:rPr lang="en-US" baseline="0" dirty="0" smtClean="0"/>
              <a:t>But there are drawbacks…</a:t>
            </a:r>
          </a:p>
          <a:p>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scene</a:t>
            </a:r>
            <a:r>
              <a:rPr lang="en-US" baseline="0" dirty="0" smtClean="0"/>
              <a:t> rendered from the camera and from the light. </a:t>
            </a:r>
          </a:p>
          <a:p>
            <a:r>
              <a:rPr lang="en-US" baseline="0" dirty="0" smtClean="0"/>
              <a:t>Here </a:t>
            </a:r>
            <a:r>
              <a:rPr lang="en-US" baseline="0" dirty="0" smtClean="0"/>
              <a:t>is the discretized shadow map. </a:t>
            </a:r>
          </a:p>
          <a:p>
            <a:r>
              <a:rPr lang="en-US" dirty="0" smtClean="0"/>
              <a:t>This </a:t>
            </a:r>
            <a:r>
              <a:rPr lang="en-US" dirty="0" smtClean="0"/>
              <a:t>orange</a:t>
            </a:r>
            <a:r>
              <a:rPr lang="en-US" baseline="0" dirty="0" smtClean="0"/>
              <a:t> region is represented by </a:t>
            </a:r>
            <a:r>
              <a:rPr lang="en-US" baseline="0" dirty="0" smtClean="0"/>
              <a:t>the </a:t>
            </a:r>
            <a:r>
              <a:rPr lang="en-US" baseline="0" dirty="0" smtClean="0"/>
              <a:t>same shadow map pixel.</a:t>
            </a:r>
          </a:p>
          <a:p>
            <a:r>
              <a:rPr lang="en-US" baseline="0" dirty="0" smtClean="0"/>
              <a:t>So low resolution shadow maps result in jagged shadows.</a:t>
            </a:r>
          </a:p>
          <a:p>
            <a:r>
              <a:rPr lang="en-US" baseline="0" dirty="0" smtClean="0"/>
              <a:t>OK – so let’s then just increase the resolution. While that improves the quality, it can never completely remove the problem, because the camera can zoom in infinitely. </a:t>
            </a:r>
          </a:p>
          <a:p>
            <a:r>
              <a:rPr lang="en-US" baseline="0" dirty="0" smtClean="0"/>
              <a:t>And even with infinite resolutions there is another problem…</a:t>
            </a:r>
            <a:endParaRPr lang="en-US" dirty="0"/>
          </a:p>
        </p:txBody>
      </p:sp>
      <p:sp>
        <p:nvSpPr>
          <p:cNvPr id="4" name="Slide Number Placeholder 3"/>
          <p:cNvSpPr>
            <a:spLocks noGrp="1"/>
          </p:cNvSpPr>
          <p:nvPr>
            <p:ph type="sldNum" sz="quarter" idx="10"/>
          </p:nvPr>
        </p:nvSpPr>
        <p:spPr/>
        <p:txBody>
          <a:bodyPr/>
          <a:lstStyle/>
          <a:p>
            <a:fld id="{876D20E5-0E19-3B46-95D7-F2D366AE61B5}"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need a tolerance threshold, or</a:t>
            </a:r>
            <a:r>
              <a:rPr lang="en-US" baseline="0" dirty="0" smtClean="0"/>
              <a:t> so called bias value, that needs to be fine tuned for each scene to make the depth comparison work as expected.</a:t>
            </a:r>
            <a:endParaRPr lang="en-US" dirty="0"/>
          </a:p>
        </p:txBody>
      </p:sp>
      <p:sp>
        <p:nvSpPr>
          <p:cNvPr id="4" name="Slide Number Placeholder 3"/>
          <p:cNvSpPr>
            <a:spLocks noGrp="1"/>
          </p:cNvSpPr>
          <p:nvPr>
            <p:ph type="sldNum" sz="quarter" idx="10"/>
          </p:nvPr>
        </p:nvSpPr>
        <p:spPr/>
        <p:txBody>
          <a:bodyPr/>
          <a:lstStyle/>
          <a:p>
            <a:fld id="{206506CD-743E-584B-90D0-79F07F36E6B3}" type="slidenum">
              <a:rPr lang="en-US" smtClean="0"/>
              <a:t>9</a:t>
            </a:fld>
            <a:endParaRPr lang="en-US"/>
          </a:p>
        </p:txBody>
      </p:sp>
    </p:spTree>
    <p:extLst>
      <p:ext uri="{BB962C8B-B14F-4D97-AF65-F5344CB8AC3E}">
        <p14:creationId xmlns:p14="http://schemas.microsoft.com/office/powerpoint/2010/main" val="125281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shadow map and a surface.</a:t>
            </a:r>
          </a:p>
          <a:p>
            <a:r>
              <a:rPr lang="en-US" dirty="0" smtClean="0"/>
              <a:t>Here </a:t>
            </a:r>
            <a:r>
              <a:rPr lang="en-US" dirty="0" smtClean="0"/>
              <a:t>is the frustum for a pixel, </a:t>
            </a:r>
            <a:r>
              <a:rPr lang="en-US" dirty="0" smtClean="0"/>
              <a:t>and…</a:t>
            </a:r>
            <a:endParaRPr lang="en-US" dirty="0" smtClean="0"/>
          </a:p>
          <a:p>
            <a:r>
              <a:rPr lang="en-US" dirty="0" smtClean="0"/>
              <a:t>… this is the point sampled in the shadow map, </a:t>
            </a:r>
            <a:r>
              <a:rPr lang="en-US" dirty="0" smtClean="0"/>
              <a:t>which </a:t>
            </a:r>
            <a:r>
              <a:rPr lang="en-US" dirty="0" smtClean="0"/>
              <a:t>represents the surface at a fixed depth, and… </a:t>
            </a:r>
          </a:p>
          <a:p>
            <a:r>
              <a:rPr lang="en-US" dirty="0" smtClean="0"/>
              <a:t>… </a:t>
            </a:r>
            <a:r>
              <a:rPr lang="en-US" dirty="0" smtClean="0"/>
              <a:t>this is a</a:t>
            </a:r>
            <a:r>
              <a:rPr lang="en-US" baseline="0" dirty="0" smtClean="0"/>
              <a:t> point </a:t>
            </a:r>
            <a:r>
              <a:rPr lang="en-US" dirty="0" smtClean="0"/>
              <a:t>sampled from the camera.</a:t>
            </a:r>
            <a:endParaRPr lang="en-US" baseline="0" dirty="0" smtClean="0"/>
          </a:p>
          <a:p>
            <a:endParaRPr lang="en-US" baseline="0" dirty="0" smtClean="0"/>
          </a:p>
          <a:p>
            <a:r>
              <a:rPr lang="en-US" baseline="0" dirty="0" smtClean="0"/>
              <a:t>As you can see, our view sample actually has a </a:t>
            </a:r>
            <a:r>
              <a:rPr lang="en-US" baseline="0" dirty="0" smtClean="0"/>
              <a:t>higher </a:t>
            </a:r>
            <a:r>
              <a:rPr lang="en-US" baseline="0" dirty="0" smtClean="0"/>
              <a:t>depth from the light, than the shadow map sample. </a:t>
            </a:r>
          </a:p>
          <a:p>
            <a:r>
              <a:rPr lang="en-US" baseline="0" dirty="0" smtClean="0"/>
              <a:t>So, just a simple depth comparison would incorrectly regard the view sample as being shadowed.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need a </a:t>
            </a:r>
            <a:r>
              <a:rPr lang="en-US" dirty="0" smtClean="0"/>
              <a:t>tolerance </a:t>
            </a:r>
            <a:r>
              <a:rPr lang="en-US" dirty="0" smtClean="0"/>
              <a:t>threshold (or depth bias) </a:t>
            </a:r>
            <a:r>
              <a:rPr lang="en-US" dirty="0" smtClean="0"/>
              <a:t>when </a:t>
            </a:r>
            <a:r>
              <a:rPr lang="en-US" dirty="0" smtClean="0"/>
              <a:t>comparing depths for considering the two points as belonging to the same surface.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76D20E5-0E19-3B46-95D7-F2D366AE61B5}"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microsoft.com/office/2007/relationships/hdphoto" Target="../media/hdphoto3.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7D068E-C935-47EB-BD9D-EF27E7554C76}" type="datetimeFigureOut">
              <a:rPr lang="en-US" smtClean="0"/>
              <a:t>2013-07-30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0BC-91FF-4D70-8F38-143FAFEA3C19}" type="slidenum">
              <a:rPr lang="en-US" smtClean="0"/>
              <a:t>‹#›</a:t>
            </a:fld>
            <a:endParaRPr lang="en-US"/>
          </a:p>
        </p:txBody>
      </p:sp>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24328" y="4670025"/>
            <a:ext cx="1308814" cy="31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34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9144000" cy="3000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1334273"/>
            <a:ext cx="8509614" cy="1526316"/>
          </a:xfrm>
        </p:spPr>
        <p:txBody>
          <a:bodyPr anchor="b">
            <a:normAutofit/>
          </a:bodyPr>
          <a:lstStyle>
            <a:lvl1pPr algn="l">
              <a:defRPr sz="32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323528" y="3219822"/>
            <a:ext cx="8509614" cy="1584176"/>
          </a:xfrm>
        </p:spPr>
        <p:txBody>
          <a:bodyPr anchor="t"/>
          <a:lstStyle>
            <a:lvl1pPr marL="0" indent="0">
              <a:buNone/>
              <a:defRPr sz="2000">
                <a:solidFill>
                  <a:srgbClr val="406F8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0" y="3000375"/>
            <a:ext cx="91440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24328" y="4670025"/>
            <a:ext cx="1308814" cy="31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022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9144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0"/>
            <a:ext cx="8496944" cy="762000"/>
          </a:xfrm>
        </p:spPr>
        <p:txBody>
          <a:bodyPr/>
          <a:lstStyle>
            <a:lvl1pPr algn="l">
              <a:defRPr>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3528" y="1131590"/>
            <a:ext cx="8496944" cy="36724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762000"/>
            <a:ext cx="91440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45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black)">
    <p:spTree>
      <p:nvGrpSpPr>
        <p:cNvPr id="1" name=""/>
        <p:cNvGrpSpPr/>
        <p:nvPr/>
      </p:nvGrpSpPr>
      <p:grpSpPr>
        <a:xfrm>
          <a:off x="0" y="0"/>
          <a:ext cx="0" cy="0"/>
          <a:chOff x="0" y="0"/>
          <a:chExt cx="0" cy="0"/>
        </a:xfrm>
      </p:grpSpPr>
      <p:sp>
        <p:nvSpPr>
          <p:cNvPr id="4" name="Rectangle 3"/>
          <p:cNvSpPr/>
          <p:nvPr userDrawn="1"/>
        </p:nvSpPr>
        <p:spPr>
          <a:xfrm>
            <a:off x="0" y="0"/>
            <a:ext cx="9144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3528" y="0"/>
            <a:ext cx="8496944" cy="762000"/>
          </a:xfrm>
        </p:spPr>
        <p:txBody>
          <a:bodyPr/>
          <a:lstStyle>
            <a:lvl1pPr algn="l">
              <a:defRPr>
                <a:solidFill>
                  <a:srgbClr val="7BA6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3528" y="1131590"/>
            <a:ext cx="8496944" cy="36724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762000"/>
            <a:ext cx="91440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08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SIGGRAPH logo)">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9144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0"/>
            <a:ext cx="8496944" cy="762000"/>
          </a:xfrm>
        </p:spPr>
        <p:txBody>
          <a:bodyPr/>
          <a:lstStyle>
            <a:lvl1pPr algn="l">
              <a:defRPr>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3528" y="1131590"/>
            <a:ext cx="8496944" cy="36724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762000"/>
            <a:ext cx="91440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7524328" y="221593"/>
            <a:ext cx="1308814" cy="318814"/>
            <a:chOff x="7524328" y="221593"/>
            <a:chExt cx="1308814" cy="318814"/>
          </a:xfrm>
        </p:grpSpPr>
        <p:pic>
          <p:nvPicPr>
            <p:cNvPr id="14"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24328" y="221593"/>
              <a:ext cx="317288" cy="318814"/>
            </a:xfrm>
            <a:prstGeom prst="rect">
              <a:avLst/>
            </a:prstGeom>
            <a:noFill/>
            <a:effectLst>
              <a:outerShdw blurRad="127000" sx="120000" sy="120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841615" y="221593"/>
              <a:ext cx="991527" cy="318814"/>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43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black, SIGGRAPH logo)">
    <p:spTree>
      <p:nvGrpSpPr>
        <p:cNvPr id="1" name=""/>
        <p:cNvGrpSpPr/>
        <p:nvPr/>
      </p:nvGrpSpPr>
      <p:grpSpPr>
        <a:xfrm>
          <a:off x="0" y="0"/>
          <a:ext cx="0" cy="0"/>
          <a:chOff x="0" y="0"/>
          <a:chExt cx="0" cy="0"/>
        </a:xfrm>
      </p:grpSpPr>
      <p:sp>
        <p:nvSpPr>
          <p:cNvPr id="4" name="Rectangle 3"/>
          <p:cNvSpPr/>
          <p:nvPr userDrawn="1"/>
        </p:nvSpPr>
        <p:spPr>
          <a:xfrm>
            <a:off x="0" y="0"/>
            <a:ext cx="9144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3528" y="0"/>
            <a:ext cx="8496944" cy="762000"/>
          </a:xfrm>
        </p:spPr>
        <p:txBody>
          <a:bodyPr/>
          <a:lstStyle>
            <a:lvl1pPr algn="l">
              <a:defRPr>
                <a:solidFill>
                  <a:srgbClr val="7BA6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3528" y="1131590"/>
            <a:ext cx="8496944" cy="36724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762000"/>
            <a:ext cx="91440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4328" y="221593"/>
            <a:ext cx="1308814" cy="31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10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D7D068E-C935-47EB-BD9D-EF27E7554C76}" type="datetimeFigureOut">
              <a:rPr lang="en-US" smtClean="0"/>
              <a:t>2013-07-30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9E8F0BC-91FF-4D70-8F38-143FAFEA3C19}" type="slidenum">
              <a:rPr lang="en-US" smtClean="0"/>
              <a:t>‹#›</a:t>
            </a:fld>
            <a:endParaRPr lang="en-US"/>
          </a:p>
        </p:txBody>
      </p:sp>
    </p:spTree>
    <p:extLst>
      <p:ext uri="{BB962C8B-B14F-4D97-AF65-F5344CB8AC3E}">
        <p14:creationId xmlns:p14="http://schemas.microsoft.com/office/powerpoint/2010/main" val="1575430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61" r:id="rId5"/>
    <p:sldLayoutId id="2147483662" r:id="rId6"/>
  </p:sldLayoutIdLst>
  <p:txStyles>
    <p:titleStyle>
      <a:lvl1pPr algn="ctr" defTabSz="914400" rtl="0" eaLnBrk="1" latinLnBrk="0" hangingPunct="1">
        <a:spcBef>
          <a:spcPct val="0"/>
        </a:spcBef>
        <a:buNone/>
        <a:defRPr sz="2800" b="1" kern="1200">
          <a:solidFill>
            <a:schemeClr val="tx1"/>
          </a:solidFill>
          <a:latin typeface="Cambria" pitchFamily="18" charset="0"/>
          <a:ea typeface="+mj-ea"/>
          <a:cs typeface="+mj-cs"/>
        </a:defRPr>
      </a:lvl1pPr>
    </p:titleStyle>
    <p:bodyStyle>
      <a:lvl1pPr marL="288000" indent="-288000" algn="l" defTabSz="914400" rtl="0" eaLnBrk="1" latinLnBrk="0" hangingPunct="1">
        <a:spcBef>
          <a:spcPts val="600"/>
        </a:spcBef>
        <a:buClr>
          <a:srgbClr val="406F89"/>
        </a:buClr>
        <a:buSzPct val="90000"/>
        <a:buFont typeface="Wingdings 2" pitchFamily="18" charset="2"/>
        <a:buChar char=""/>
        <a:defRPr sz="2300" kern="1200">
          <a:solidFill>
            <a:schemeClr val="tx1"/>
          </a:solidFill>
          <a:latin typeface="+mn-lt"/>
          <a:ea typeface="+mn-ea"/>
          <a:cs typeface="+mn-cs"/>
        </a:defRPr>
      </a:lvl1pPr>
      <a:lvl2pPr marL="576000" indent="-252000" algn="l" defTabSz="914400" rtl="0" eaLnBrk="1" latinLnBrk="0" hangingPunct="1">
        <a:spcBef>
          <a:spcPts val="520"/>
        </a:spcBef>
        <a:buClr>
          <a:srgbClr val="406F89"/>
        </a:buClr>
        <a:buSzPct val="90000"/>
        <a:buFont typeface="Wingdings 2" pitchFamily="18" charset="2"/>
        <a:buChar char=""/>
        <a:defRPr sz="2000" kern="1200">
          <a:solidFill>
            <a:schemeClr val="tx1"/>
          </a:solidFill>
          <a:latin typeface="+mn-lt"/>
          <a:ea typeface="+mn-ea"/>
          <a:cs typeface="+mn-cs"/>
        </a:defRPr>
      </a:lvl2pPr>
      <a:lvl3pPr marL="846000" indent="-234000" algn="l" defTabSz="914400" rtl="0" eaLnBrk="1" latinLnBrk="0" hangingPunct="1">
        <a:spcBef>
          <a:spcPts val="450"/>
        </a:spcBef>
        <a:buClr>
          <a:srgbClr val="406F89"/>
        </a:buClr>
        <a:buFont typeface="Calibri" pitchFamily="34" charset="0"/>
        <a:buChar char="–"/>
        <a:defRPr sz="17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file://localhost/Users/uffe/Desktop/Shadow%20Course/Slides/HWShadowmapsSimple.jnlp" TargetMode="External"/><Relationship Id="rId4" Type="http://schemas.openxmlformats.org/officeDocument/2006/relationships/image" Target="../media/image22.jpeg"/><Relationship Id="rId5"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emf"/></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4.xml"/><Relationship Id="rId5" Type="http://schemas.openxmlformats.org/officeDocument/2006/relationships/image" Target="../media/image33.png"/><Relationship Id="rId6" Type="http://schemas.openxmlformats.org/officeDocument/2006/relationships/image" Target="../media/image34.png"/><Relationship Id="rId1" Type="http://schemas.microsoft.com/office/2007/relationships/media" Target="../media/media1.mp4"/><Relationship Id="rId2" Type="http://schemas.openxmlformats.org/officeDocument/2006/relationships/video" Target="../media/media1.mp4"/></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5.xml"/><Relationship Id="rId5" Type="http://schemas.openxmlformats.org/officeDocument/2006/relationships/image" Target="../media/image35.png"/><Relationship Id="rId6" Type="http://schemas.openxmlformats.org/officeDocument/2006/relationships/image" Target="../media/image36.jpeg"/><Relationship Id="rId1" Type="http://schemas.microsoft.com/office/2007/relationships/media" Target="../media/media2.mp4"/><Relationship Id="rId2" Type="http://schemas.openxmlformats.org/officeDocument/2006/relationships/video" Target="../media/media2.mp4"/></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6.xml"/><Relationship Id="rId5" Type="http://schemas.openxmlformats.org/officeDocument/2006/relationships/image" Target="../media/image37.png"/><Relationship Id="rId6" Type="http://schemas.openxmlformats.org/officeDocument/2006/relationships/image" Target="../media/image38.png"/><Relationship Id="rId7" Type="http://schemas.microsoft.com/office/2007/relationships/hdphoto" Target="../media/hdphoto5.wdp"/><Relationship Id="rId1" Type="http://schemas.microsoft.com/office/2007/relationships/media" Target="../media/media3.mp4"/><Relationship Id="rId2" Type="http://schemas.openxmlformats.org/officeDocument/2006/relationships/video" Target="../media/media3.mp4"/></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63888" y="1995686"/>
            <a:ext cx="5256584" cy="2448272"/>
          </a:xfrm>
        </p:spPr>
        <p:txBody>
          <a:bodyPr lIns="252000"/>
          <a:lstStyle/>
          <a:p>
            <a:pPr algn="l">
              <a:spcBef>
                <a:spcPts val="900"/>
              </a:spcBef>
            </a:pPr>
            <a:r>
              <a:rPr lang="en-US" b="1" dirty="0" err="1" smtClean="0">
                <a:solidFill>
                  <a:schemeClr val="tx1"/>
                </a:solidFill>
              </a:rPr>
              <a:t>Elmar</a:t>
            </a:r>
            <a:r>
              <a:rPr lang="en-US" b="1" dirty="0" smtClean="0">
                <a:solidFill>
                  <a:schemeClr val="tx1"/>
                </a:solidFill>
              </a:rPr>
              <a:t> </a:t>
            </a:r>
            <a:r>
              <a:rPr lang="en-US" b="1" dirty="0" err="1" smtClean="0">
                <a:solidFill>
                  <a:schemeClr val="tx1"/>
                </a:solidFill>
              </a:rPr>
              <a:t>Eisemann</a:t>
            </a:r>
            <a:r>
              <a:rPr lang="en-US" b="1" dirty="0" smtClean="0">
                <a:solidFill>
                  <a:schemeClr val="tx1"/>
                </a:solidFill>
              </a:rPr>
              <a:t> </a:t>
            </a:r>
            <a:r>
              <a:rPr lang="en-US" dirty="0" smtClean="0">
                <a:solidFill>
                  <a:schemeClr val="tx1"/>
                </a:solidFill>
              </a:rPr>
              <a:t>(TU Delft)</a:t>
            </a:r>
          </a:p>
          <a:p>
            <a:pPr algn="l">
              <a:spcBef>
                <a:spcPts val="900"/>
              </a:spcBef>
            </a:pPr>
            <a:r>
              <a:rPr lang="en-US" b="1" dirty="0" smtClean="0">
                <a:solidFill>
                  <a:schemeClr val="tx1"/>
                </a:solidFill>
              </a:rPr>
              <a:t>Ulf </a:t>
            </a:r>
            <a:r>
              <a:rPr lang="en-US" b="1" dirty="0" err="1" smtClean="0">
                <a:solidFill>
                  <a:schemeClr val="tx1"/>
                </a:solidFill>
              </a:rPr>
              <a:t>Assarsson</a:t>
            </a:r>
            <a:r>
              <a:rPr lang="en-US" b="1" dirty="0" smtClean="0">
                <a:solidFill>
                  <a:schemeClr val="tx1"/>
                </a:solidFill>
              </a:rPr>
              <a:t> </a:t>
            </a:r>
            <a:r>
              <a:rPr lang="en-US" dirty="0" smtClean="0">
                <a:solidFill>
                  <a:schemeClr val="tx1"/>
                </a:solidFill>
              </a:rPr>
              <a:t>(Chalmers University)</a:t>
            </a:r>
          </a:p>
          <a:p>
            <a:pPr algn="l">
              <a:spcBef>
                <a:spcPts val="900"/>
              </a:spcBef>
            </a:pPr>
            <a:r>
              <a:rPr lang="en-US" b="1" dirty="0" err="1" smtClean="0">
                <a:solidFill>
                  <a:schemeClr val="tx1"/>
                </a:solidFill>
              </a:rPr>
              <a:t>Nickolay</a:t>
            </a:r>
            <a:r>
              <a:rPr lang="en-US" b="1" dirty="0" smtClean="0">
                <a:solidFill>
                  <a:schemeClr val="tx1"/>
                </a:solidFill>
              </a:rPr>
              <a:t> </a:t>
            </a:r>
            <a:r>
              <a:rPr lang="en-US" b="1" dirty="0" err="1" smtClean="0">
                <a:solidFill>
                  <a:schemeClr val="tx1"/>
                </a:solidFill>
              </a:rPr>
              <a:t>Kasyan</a:t>
            </a:r>
            <a:r>
              <a:rPr lang="en-US" b="1" dirty="0" smtClean="0">
                <a:solidFill>
                  <a:schemeClr val="tx1"/>
                </a:solidFill>
              </a:rPr>
              <a:t> </a:t>
            </a:r>
            <a:r>
              <a:rPr lang="en-US" dirty="0" smtClean="0">
                <a:solidFill>
                  <a:schemeClr val="tx1"/>
                </a:solidFill>
              </a:rPr>
              <a:t>(</a:t>
            </a:r>
            <a:r>
              <a:rPr lang="en-US" dirty="0" err="1" smtClean="0">
                <a:solidFill>
                  <a:schemeClr val="tx1"/>
                </a:solidFill>
              </a:rPr>
              <a:t>Crytek</a:t>
            </a:r>
            <a:r>
              <a:rPr lang="en-US" dirty="0" smtClean="0">
                <a:solidFill>
                  <a:schemeClr val="tx1"/>
                </a:solidFill>
              </a:rPr>
              <a:t>)</a:t>
            </a:r>
          </a:p>
          <a:p>
            <a:pPr algn="l">
              <a:spcBef>
                <a:spcPts val="900"/>
              </a:spcBef>
            </a:pPr>
            <a:r>
              <a:rPr lang="en-US" b="1" dirty="0" smtClean="0">
                <a:solidFill>
                  <a:schemeClr val="tx1"/>
                </a:solidFill>
              </a:rPr>
              <a:t>Michael Schwarz</a:t>
            </a:r>
          </a:p>
          <a:p>
            <a:pPr algn="l">
              <a:spcBef>
                <a:spcPts val="900"/>
              </a:spcBef>
            </a:pPr>
            <a:r>
              <a:rPr lang="en-US" b="1" dirty="0" smtClean="0">
                <a:solidFill>
                  <a:schemeClr val="tx1"/>
                </a:solidFill>
              </a:rPr>
              <a:t>Michael </a:t>
            </a:r>
            <a:r>
              <a:rPr lang="en-US" b="1" dirty="0" err="1" smtClean="0">
                <a:solidFill>
                  <a:schemeClr val="tx1"/>
                </a:solidFill>
              </a:rPr>
              <a:t>Wimmer</a:t>
            </a:r>
            <a:r>
              <a:rPr lang="en-US" b="1" dirty="0" smtClean="0">
                <a:solidFill>
                  <a:schemeClr val="tx1"/>
                </a:solidFill>
              </a:rPr>
              <a:t> </a:t>
            </a:r>
            <a:r>
              <a:rPr lang="en-US" dirty="0" smtClean="0">
                <a:solidFill>
                  <a:schemeClr val="tx1"/>
                </a:solidFill>
              </a:rPr>
              <a:t>(TU Wien)</a:t>
            </a:r>
            <a:endParaRPr lang="en-US" dirty="0">
              <a:solidFill>
                <a:schemeClr val="tx1"/>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55526"/>
            <a:ext cx="3023391" cy="4032448"/>
          </a:xfrm>
          <a:prstGeom prst="round2DiagRect">
            <a:avLst>
              <a:gd name="adj1" fmla="val 16667"/>
              <a:gd name="adj2" fmla="val 0"/>
            </a:avLst>
          </a:prstGeom>
          <a:ln w="127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563888" y="1059582"/>
            <a:ext cx="5580112" cy="757907"/>
          </a:xfrm>
          <a:solidFill>
            <a:schemeClr val="tx1"/>
          </a:solidFill>
        </p:spPr>
        <p:txBody>
          <a:bodyPr lIns="252000"/>
          <a:lstStyle/>
          <a:p>
            <a:pPr algn="l"/>
            <a:r>
              <a:rPr lang="en-US" dirty="0" smtClean="0">
                <a:solidFill>
                  <a:schemeClr val="bg1"/>
                </a:solidFill>
              </a:rPr>
              <a:t>Efficient Real-Time Shadows</a:t>
            </a:r>
            <a:endParaRPr lang="en-US" dirty="0">
              <a:solidFill>
                <a:schemeClr val="bg1"/>
              </a:solidFill>
            </a:endParaRPr>
          </a:p>
        </p:txBody>
      </p:sp>
    </p:spTree>
    <p:extLst>
      <p:ext uri="{BB962C8B-B14F-4D97-AF65-F5344CB8AC3E}">
        <p14:creationId xmlns:p14="http://schemas.microsoft.com/office/powerpoint/2010/main" val="32666260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flipH="1">
            <a:off x="1718985" y="898072"/>
            <a:ext cx="264663" cy="212956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91008" y="2615692"/>
            <a:ext cx="1928392" cy="117525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Bias</a:t>
            </a:r>
            <a:endParaRPr lang="en-US" dirty="0"/>
          </a:p>
        </p:txBody>
      </p:sp>
      <p:sp>
        <p:nvSpPr>
          <p:cNvPr id="3" name="Content Placeholder 2"/>
          <p:cNvSpPr>
            <a:spLocks noGrp="1"/>
          </p:cNvSpPr>
          <p:nvPr>
            <p:ph idx="1"/>
          </p:nvPr>
        </p:nvSpPr>
        <p:spPr>
          <a:xfrm>
            <a:off x="3810000" y="740233"/>
            <a:ext cx="5048280" cy="2126649"/>
          </a:xfrm>
        </p:spPr>
        <p:txBody>
          <a:bodyPr>
            <a:normAutofit/>
          </a:bodyPr>
          <a:lstStyle/>
          <a:p>
            <a:r>
              <a:rPr lang="en-US" sz="2700" dirty="0" smtClean="0"/>
              <a:t>Need a tolerance threshold (depth bias) when comparing depths to avoid surface self shadowing</a:t>
            </a:r>
          </a:p>
          <a:p>
            <a:endParaRPr lang="en-US" sz="2700" dirty="0"/>
          </a:p>
        </p:txBody>
      </p:sp>
      <p:sp>
        <p:nvSpPr>
          <p:cNvPr id="7" name="Oval 6"/>
          <p:cNvSpPr/>
          <p:nvPr/>
        </p:nvSpPr>
        <p:spPr>
          <a:xfrm>
            <a:off x="1628934" y="3035205"/>
            <a:ext cx="152400" cy="156958"/>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8" name="TextBox 7"/>
          <p:cNvSpPr txBox="1"/>
          <p:nvPr/>
        </p:nvSpPr>
        <p:spPr>
          <a:xfrm>
            <a:off x="2133600" y="2830116"/>
            <a:ext cx="2405748" cy="328620"/>
          </a:xfrm>
          <a:prstGeom prst="rect">
            <a:avLst/>
          </a:prstGeom>
          <a:noFill/>
        </p:spPr>
        <p:txBody>
          <a:bodyPr wrap="square" lIns="81603" tIns="40801" rIns="81603" bIns="40801" rtlCol="0">
            <a:spAutoFit/>
          </a:bodyPr>
          <a:lstStyle/>
          <a:p>
            <a:r>
              <a:rPr lang="en-US" dirty="0">
                <a:solidFill>
                  <a:schemeClr val="accent2">
                    <a:lumMod val="75000"/>
                  </a:schemeClr>
                </a:solidFill>
              </a:rPr>
              <a:t>Shadow map sample</a:t>
            </a:r>
          </a:p>
        </p:txBody>
      </p:sp>
      <p:sp>
        <p:nvSpPr>
          <p:cNvPr id="11" name="Sun 10"/>
          <p:cNvSpPr/>
          <p:nvPr/>
        </p:nvSpPr>
        <p:spPr>
          <a:xfrm>
            <a:off x="1791320" y="740231"/>
            <a:ext cx="381000" cy="392395"/>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12" name="Straight Connector 11"/>
          <p:cNvCxnSpPr>
            <a:endCxn id="6" idx="0"/>
          </p:cNvCxnSpPr>
          <p:nvPr/>
        </p:nvCxnSpPr>
        <p:spPr>
          <a:xfrm>
            <a:off x="1983650" y="947682"/>
            <a:ext cx="816" cy="226661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225268" y="1543053"/>
            <a:ext cx="1600200" cy="119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2821235"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225268"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023253" y="143023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2289248"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1757257"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2555243"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1491263" y="1430240"/>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362200" y="1145552"/>
            <a:ext cx="1502598" cy="359398"/>
          </a:xfrm>
          <a:prstGeom prst="rect">
            <a:avLst/>
          </a:prstGeom>
          <a:noFill/>
        </p:spPr>
        <p:txBody>
          <a:bodyPr wrap="square" lIns="81603" tIns="40801" rIns="81603" bIns="40801" rtlCol="0">
            <a:spAutoFit/>
          </a:bodyPr>
          <a:lstStyle/>
          <a:p>
            <a:r>
              <a:rPr lang="en-US" sz="1800" dirty="0">
                <a:solidFill>
                  <a:srgbClr val="141313"/>
                </a:solidFill>
              </a:rPr>
              <a:t>Shadow map</a:t>
            </a:r>
          </a:p>
        </p:txBody>
      </p:sp>
      <p:cxnSp>
        <p:nvCxnSpPr>
          <p:cNvPr id="36" name="Straight Connector 35"/>
          <p:cNvCxnSpPr/>
          <p:nvPr/>
        </p:nvCxnSpPr>
        <p:spPr>
          <a:xfrm flipH="1">
            <a:off x="1072874" y="891270"/>
            <a:ext cx="910771"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983644" y="891267"/>
            <a:ext cx="188679"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1210453" y="3103959"/>
            <a:ext cx="942025" cy="11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2521863" y="3409950"/>
            <a:ext cx="1039693" cy="328620"/>
          </a:xfrm>
          <a:prstGeom prst="rect">
            <a:avLst/>
          </a:prstGeom>
          <a:noFill/>
        </p:spPr>
        <p:txBody>
          <a:bodyPr wrap="square" lIns="81603" tIns="40801" rIns="81603" bIns="40801" rtlCol="0">
            <a:spAutoFit/>
          </a:bodyPr>
          <a:lstStyle/>
          <a:p>
            <a:r>
              <a:rPr lang="en-US" dirty="0">
                <a:solidFill>
                  <a:srgbClr val="EA8400"/>
                </a:solidFill>
              </a:rPr>
              <a:t>Surface</a:t>
            </a:r>
          </a:p>
        </p:txBody>
      </p:sp>
      <p:sp>
        <p:nvSpPr>
          <p:cNvPr id="6" name="Oval 5"/>
          <p:cNvSpPr/>
          <p:nvPr/>
        </p:nvSpPr>
        <p:spPr>
          <a:xfrm>
            <a:off x="1908266" y="3214292"/>
            <a:ext cx="152400" cy="156958"/>
          </a:xfrm>
          <a:prstGeom prst="ellipse">
            <a:avLst/>
          </a:prstGeom>
          <a:gradFill>
            <a:gsLst>
              <a:gs pos="0">
                <a:srgbClr val="0000FF"/>
              </a:gs>
              <a:gs pos="100000">
                <a:srgbClr val="81C9F0"/>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9" name="TextBox 8"/>
          <p:cNvSpPr txBox="1"/>
          <p:nvPr/>
        </p:nvSpPr>
        <p:spPr>
          <a:xfrm>
            <a:off x="2130779" y="3101174"/>
            <a:ext cx="1907821" cy="328620"/>
          </a:xfrm>
          <a:prstGeom prst="rect">
            <a:avLst/>
          </a:prstGeom>
          <a:noFill/>
        </p:spPr>
        <p:txBody>
          <a:bodyPr wrap="square" lIns="81603" tIns="40801" rIns="81603" bIns="40801" rtlCol="0">
            <a:spAutoFit/>
          </a:bodyPr>
          <a:lstStyle/>
          <a:p>
            <a:r>
              <a:rPr lang="en-US" dirty="0">
                <a:solidFill>
                  <a:srgbClr val="0000FF"/>
                </a:solidFill>
              </a:rPr>
              <a:t>View sample</a:t>
            </a:r>
          </a:p>
        </p:txBody>
      </p:sp>
      <p:grpSp>
        <p:nvGrpSpPr>
          <p:cNvPr id="4" name="Group 73"/>
          <p:cNvGrpSpPr/>
          <p:nvPr/>
        </p:nvGrpSpPr>
        <p:grpSpPr>
          <a:xfrm>
            <a:off x="373757" y="3041886"/>
            <a:ext cx="1745861" cy="369332"/>
            <a:chOff x="18940" y="3956723"/>
            <a:chExt cx="1745861" cy="358607"/>
          </a:xfrm>
        </p:grpSpPr>
        <p:grpSp>
          <p:nvGrpSpPr>
            <p:cNvPr id="5" name="Group 74"/>
            <p:cNvGrpSpPr/>
            <p:nvPr/>
          </p:nvGrpSpPr>
          <p:grpSpPr>
            <a:xfrm>
              <a:off x="18940" y="3956723"/>
              <a:ext cx="770921" cy="358607"/>
              <a:chOff x="-1" y="3790238"/>
              <a:chExt cx="770921" cy="355373"/>
            </a:xfrm>
          </p:grpSpPr>
          <p:sp>
            <p:nvSpPr>
              <p:cNvPr id="77" name="Left Brace 76"/>
              <p:cNvSpPr/>
              <p:nvPr/>
            </p:nvSpPr>
            <p:spPr>
              <a:xfrm>
                <a:off x="618520" y="3845518"/>
                <a:ext cx="152400" cy="27849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TextBox 77"/>
              <p:cNvSpPr txBox="1"/>
              <p:nvPr/>
            </p:nvSpPr>
            <p:spPr>
              <a:xfrm>
                <a:off x="-1" y="3790238"/>
                <a:ext cx="680061" cy="355373"/>
              </a:xfrm>
              <a:prstGeom prst="rect">
                <a:avLst/>
              </a:prstGeom>
              <a:noFill/>
            </p:spPr>
            <p:txBody>
              <a:bodyPr wrap="square" rtlCol="0">
                <a:spAutoFit/>
              </a:bodyPr>
              <a:lstStyle/>
              <a:p>
                <a:r>
                  <a:rPr lang="en-US" sz="1800" dirty="0">
                    <a:solidFill>
                      <a:srgbClr val="FF0000"/>
                    </a:solidFill>
                  </a:rPr>
                  <a:t>bias</a:t>
                </a:r>
              </a:p>
            </p:txBody>
          </p:sp>
        </p:grpSp>
        <p:cxnSp>
          <p:nvCxnSpPr>
            <p:cNvPr id="76" name="Straight Connector 75"/>
            <p:cNvCxnSpPr/>
            <p:nvPr/>
          </p:nvCxnSpPr>
          <p:spPr>
            <a:xfrm rot="10800000">
              <a:off x="822776" y="4290044"/>
              <a:ext cx="942025"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79" name="Oval 78"/>
          <p:cNvSpPr/>
          <p:nvPr/>
        </p:nvSpPr>
        <p:spPr>
          <a:xfrm>
            <a:off x="1697472" y="3097093"/>
            <a:ext cx="483783" cy="286546"/>
          </a:xfrm>
          <a:prstGeom prst="ellipse">
            <a:avLst/>
          </a:prstGeom>
          <a:noFill/>
          <a:ln>
            <a:solidFill>
              <a:srgbClr val="141313"/>
            </a:solidFill>
          </a:ln>
          <a:scene3d>
            <a:camera prst="orthographicFront">
              <a:rot lat="0" lon="0" rev="20099999"/>
            </a:camera>
            <a:lightRig rig="threePt" dir="t"/>
          </a:scene3d>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Tree>
    <p:extLst>
      <p:ext uri="{BB962C8B-B14F-4D97-AF65-F5344CB8AC3E}">
        <p14:creationId xmlns:p14="http://schemas.microsoft.com/office/powerpoint/2010/main" val="333976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animBg="1"/>
      <p:bldP spid="9" grpId="0"/>
      <p:bldP spid="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a:t>
            </a:r>
            <a:endParaRPr lang="en-US" dirty="0"/>
          </a:p>
        </p:txBody>
      </p:sp>
      <p:grpSp>
        <p:nvGrpSpPr>
          <p:cNvPr id="4" name="Group 73"/>
          <p:cNvGrpSpPr/>
          <p:nvPr/>
        </p:nvGrpSpPr>
        <p:grpSpPr>
          <a:xfrm>
            <a:off x="373757" y="2947592"/>
            <a:ext cx="1745861" cy="309958"/>
            <a:chOff x="18940" y="3706038"/>
            <a:chExt cx="1745861" cy="731312"/>
          </a:xfrm>
        </p:grpSpPr>
        <p:grpSp>
          <p:nvGrpSpPr>
            <p:cNvPr id="5" name="Group 74"/>
            <p:cNvGrpSpPr/>
            <p:nvPr/>
          </p:nvGrpSpPr>
          <p:grpSpPr>
            <a:xfrm>
              <a:off x="18940" y="3706038"/>
              <a:ext cx="770921" cy="731312"/>
              <a:chOff x="-1" y="3541808"/>
              <a:chExt cx="770921" cy="724716"/>
            </a:xfrm>
          </p:grpSpPr>
          <p:sp>
            <p:nvSpPr>
              <p:cNvPr id="77" name="Left Brace 76"/>
              <p:cNvSpPr/>
              <p:nvPr/>
            </p:nvSpPr>
            <p:spPr>
              <a:xfrm>
                <a:off x="618520" y="3845518"/>
                <a:ext cx="152400" cy="27849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TextBox 77"/>
              <p:cNvSpPr txBox="1"/>
              <p:nvPr/>
            </p:nvSpPr>
            <p:spPr>
              <a:xfrm>
                <a:off x="-1" y="3541808"/>
                <a:ext cx="680061" cy="724716"/>
              </a:xfrm>
              <a:prstGeom prst="rect">
                <a:avLst/>
              </a:prstGeom>
              <a:noFill/>
            </p:spPr>
            <p:txBody>
              <a:bodyPr wrap="square" rtlCol="0">
                <a:spAutoFit/>
              </a:bodyPr>
              <a:lstStyle/>
              <a:p>
                <a:r>
                  <a:rPr lang="en-US" sz="1800" dirty="0">
                    <a:solidFill>
                      <a:srgbClr val="FF0000"/>
                    </a:solidFill>
                  </a:rPr>
                  <a:t>bias</a:t>
                </a:r>
              </a:p>
            </p:txBody>
          </p:sp>
        </p:grpSp>
        <p:cxnSp>
          <p:nvCxnSpPr>
            <p:cNvPr id="76" name="Straight Connector 75"/>
            <p:cNvCxnSpPr/>
            <p:nvPr/>
          </p:nvCxnSpPr>
          <p:spPr>
            <a:xfrm rot="10800000">
              <a:off x="822776" y="4290045"/>
              <a:ext cx="942025"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pic>
        <p:nvPicPr>
          <p:cNvPr id="37" name="Picture 36" descr="ShadowMapAlgorithmDepthBias.pdf"/>
          <p:cNvPicPr>
            <a:picLocks noChangeAspect="1"/>
          </p:cNvPicPr>
          <p:nvPr/>
        </p:nvPicPr>
        <p:blipFill>
          <a:blip r:embed="rId3"/>
          <a:srcRect l="472" t="53150" r="67087" b="1181"/>
          <a:stretch>
            <a:fillRect/>
          </a:stretch>
        </p:blipFill>
        <p:spPr>
          <a:xfrm>
            <a:off x="4343400" y="2571750"/>
            <a:ext cx="3822833" cy="2152650"/>
          </a:xfrm>
          <a:prstGeom prst="rect">
            <a:avLst/>
          </a:prstGeom>
        </p:spPr>
      </p:pic>
      <p:grpSp>
        <p:nvGrpSpPr>
          <p:cNvPr id="14" name="Group 13"/>
          <p:cNvGrpSpPr/>
          <p:nvPr/>
        </p:nvGrpSpPr>
        <p:grpSpPr>
          <a:xfrm>
            <a:off x="891008" y="740231"/>
            <a:ext cx="3648340" cy="3050719"/>
            <a:chOff x="891008" y="740231"/>
            <a:chExt cx="3648340" cy="3050719"/>
          </a:xfrm>
        </p:grpSpPr>
        <p:cxnSp>
          <p:nvCxnSpPr>
            <p:cNvPr id="109" name="Straight Connector 108"/>
            <p:cNvCxnSpPr/>
            <p:nvPr/>
          </p:nvCxnSpPr>
          <p:spPr>
            <a:xfrm flipH="1">
              <a:off x="1718985" y="898072"/>
              <a:ext cx="264663" cy="212956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91008" y="2615692"/>
              <a:ext cx="1928392" cy="117525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1628934" y="3035205"/>
              <a:ext cx="152400" cy="156958"/>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112" name="TextBox 111"/>
            <p:cNvSpPr txBox="1"/>
            <p:nvPr/>
          </p:nvSpPr>
          <p:spPr>
            <a:xfrm>
              <a:off x="2133600" y="2830116"/>
              <a:ext cx="2405748" cy="328620"/>
            </a:xfrm>
            <a:prstGeom prst="rect">
              <a:avLst/>
            </a:prstGeom>
            <a:noFill/>
          </p:spPr>
          <p:txBody>
            <a:bodyPr wrap="square" lIns="81603" tIns="40801" rIns="81603" bIns="40801" rtlCol="0">
              <a:spAutoFit/>
            </a:bodyPr>
            <a:lstStyle/>
            <a:p>
              <a:r>
                <a:rPr lang="en-US" dirty="0">
                  <a:solidFill>
                    <a:schemeClr val="accent2">
                      <a:lumMod val="75000"/>
                    </a:schemeClr>
                  </a:solidFill>
                </a:rPr>
                <a:t>Shadow map sample</a:t>
              </a:r>
            </a:p>
          </p:txBody>
        </p:sp>
        <p:sp>
          <p:nvSpPr>
            <p:cNvPr id="113" name="Sun 112"/>
            <p:cNvSpPr/>
            <p:nvPr/>
          </p:nvSpPr>
          <p:spPr>
            <a:xfrm>
              <a:off x="1791320" y="740231"/>
              <a:ext cx="381000" cy="392395"/>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114" name="Straight Connector 113"/>
            <p:cNvCxnSpPr>
              <a:endCxn id="128" idx="0"/>
            </p:cNvCxnSpPr>
            <p:nvPr/>
          </p:nvCxnSpPr>
          <p:spPr>
            <a:xfrm>
              <a:off x="1983650" y="947682"/>
              <a:ext cx="816" cy="226661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225268" y="1543053"/>
              <a:ext cx="1600200" cy="119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2821235"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a:off x="1225268"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a:off x="2023253" y="143023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2289248"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a:off x="1757257"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a:off x="2555243"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a:off x="1491263" y="1430240"/>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2362200" y="1145552"/>
              <a:ext cx="1502598" cy="359398"/>
            </a:xfrm>
            <a:prstGeom prst="rect">
              <a:avLst/>
            </a:prstGeom>
            <a:noFill/>
          </p:spPr>
          <p:txBody>
            <a:bodyPr wrap="square" lIns="81603" tIns="40801" rIns="81603" bIns="40801" rtlCol="0">
              <a:spAutoFit/>
            </a:bodyPr>
            <a:lstStyle/>
            <a:p>
              <a:r>
                <a:rPr lang="en-US" sz="1800" dirty="0">
                  <a:solidFill>
                    <a:srgbClr val="141313"/>
                  </a:solidFill>
                </a:rPr>
                <a:t>Shadow map</a:t>
              </a:r>
            </a:p>
          </p:txBody>
        </p:sp>
        <p:cxnSp>
          <p:nvCxnSpPr>
            <p:cNvPr id="124" name="Straight Connector 123"/>
            <p:cNvCxnSpPr/>
            <p:nvPr/>
          </p:nvCxnSpPr>
          <p:spPr>
            <a:xfrm flipH="1">
              <a:off x="1072874" y="891270"/>
              <a:ext cx="910771"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1983644" y="891267"/>
              <a:ext cx="188679"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flipV="1">
              <a:off x="1210453" y="3103959"/>
              <a:ext cx="942025" cy="11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521863" y="3409950"/>
              <a:ext cx="1039693" cy="328620"/>
            </a:xfrm>
            <a:prstGeom prst="rect">
              <a:avLst/>
            </a:prstGeom>
            <a:noFill/>
          </p:spPr>
          <p:txBody>
            <a:bodyPr wrap="square" lIns="81603" tIns="40801" rIns="81603" bIns="40801" rtlCol="0">
              <a:spAutoFit/>
            </a:bodyPr>
            <a:lstStyle/>
            <a:p>
              <a:r>
                <a:rPr lang="en-US" dirty="0">
                  <a:solidFill>
                    <a:srgbClr val="EA8400"/>
                  </a:solidFill>
                </a:rPr>
                <a:t>Surface</a:t>
              </a:r>
            </a:p>
          </p:txBody>
        </p:sp>
        <p:sp>
          <p:nvSpPr>
            <p:cNvPr id="128" name="Oval 127"/>
            <p:cNvSpPr/>
            <p:nvPr/>
          </p:nvSpPr>
          <p:spPr>
            <a:xfrm>
              <a:off x="1908266" y="3214292"/>
              <a:ext cx="152400" cy="156958"/>
            </a:xfrm>
            <a:prstGeom prst="ellipse">
              <a:avLst/>
            </a:prstGeom>
            <a:gradFill>
              <a:gsLst>
                <a:gs pos="0">
                  <a:srgbClr val="0000FF"/>
                </a:gs>
                <a:gs pos="100000">
                  <a:srgbClr val="81C9F0"/>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129" name="TextBox 128"/>
            <p:cNvSpPr txBox="1"/>
            <p:nvPr/>
          </p:nvSpPr>
          <p:spPr>
            <a:xfrm>
              <a:off x="2130779" y="3101174"/>
              <a:ext cx="1907821" cy="328620"/>
            </a:xfrm>
            <a:prstGeom prst="rect">
              <a:avLst/>
            </a:prstGeom>
            <a:noFill/>
          </p:spPr>
          <p:txBody>
            <a:bodyPr wrap="square" lIns="81603" tIns="40801" rIns="81603" bIns="40801" rtlCol="0">
              <a:spAutoFit/>
            </a:bodyPr>
            <a:lstStyle/>
            <a:p>
              <a:r>
                <a:rPr lang="en-US" dirty="0">
                  <a:solidFill>
                    <a:srgbClr val="0000FF"/>
                  </a:solidFill>
                </a:rPr>
                <a:t>View sample</a:t>
              </a:r>
            </a:p>
          </p:txBody>
        </p:sp>
      </p:grpSp>
      <p:sp>
        <p:nvSpPr>
          <p:cNvPr id="131" name="Content Placeholder 2"/>
          <p:cNvSpPr>
            <a:spLocks noGrp="1"/>
          </p:cNvSpPr>
          <p:nvPr>
            <p:ph idx="1"/>
          </p:nvPr>
        </p:nvSpPr>
        <p:spPr>
          <a:xfrm>
            <a:off x="3810000" y="740233"/>
            <a:ext cx="5048280" cy="2126649"/>
          </a:xfrm>
        </p:spPr>
        <p:txBody>
          <a:bodyPr>
            <a:normAutofit/>
          </a:bodyPr>
          <a:lstStyle/>
          <a:p>
            <a:r>
              <a:rPr lang="en-US" sz="2700" dirty="0" smtClean="0"/>
              <a:t>Need a tolerance threshold (depth bias) when comparing depths to avoid surface self shadowing</a:t>
            </a:r>
          </a:p>
          <a:p>
            <a:endParaRPr lang="en-US" sz="2700" dirty="0"/>
          </a:p>
        </p:txBody>
      </p:sp>
    </p:spTree>
    <p:extLst>
      <p:ext uri="{BB962C8B-B14F-4D97-AF65-F5344CB8AC3E}">
        <p14:creationId xmlns:p14="http://schemas.microsoft.com/office/powerpoint/2010/main" val="17865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1462189" y="3493785"/>
            <a:ext cx="769176" cy="450420"/>
          </a:xfrm>
          <a:custGeom>
            <a:avLst/>
            <a:gdLst>
              <a:gd name="connsiteX0" fmla="*/ 0 w 769176"/>
              <a:gd name="connsiteY0" fmla="*/ 483827 h 483827"/>
              <a:gd name="connsiteX1" fmla="*/ 60473 w 769176"/>
              <a:gd name="connsiteY1" fmla="*/ 463668 h 483827"/>
              <a:gd name="connsiteX2" fmla="*/ 110867 w 769176"/>
              <a:gd name="connsiteY2" fmla="*/ 413269 h 483827"/>
              <a:gd name="connsiteX3" fmla="*/ 141103 w 769176"/>
              <a:gd name="connsiteY3" fmla="*/ 383030 h 483827"/>
              <a:gd name="connsiteX4" fmla="*/ 161261 w 769176"/>
              <a:gd name="connsiteY4" fmla="*/ 312472 h 483827"/>
              <a:gd name="connsiteX5" fmla="*/ 181418 w 769176"/>
              <a:gd name="connsiteY5" fmla="*/ 251993 h 483827"/>
              <a:gd name="connsiteX6" fmla="*/ 191497 w 769176"/>
              <a:gd name="connsiteY6" fmla="*/ 221754 h 483827"/>
              <a:gd name="connsiteX7" fmla="*/ 201576 w 769176"/>
              <a:gd name="connsiteY7" fmla="*/ 191515 h 483827"/>
              <a:gd name="connsiteX8" fmla="*/ 241891 w 769176"/>
              <a:gd name="connsiteY8" fmla="*/ 131037 h 483827"/>
              <a:gd name="connsiteX9" fmla="*/ 292285 w 769176"/>
              <a:gd name="connsiteY9" fmla="*/ 40319 h 483827"/>
              <a:gd name="connsiteX10" fmla="*/ 322522 w 769176"/>
              <a:gd name="connsiteY10" fmla="*/ 30239 h 483827"/>
              <a:gd name="connsiteX11" fmla="*/ 352758 w 769176"/>
              <a:gd name="connsiteY11" fmla="*/ 10080 h 483827"/>
              <a:gd name="connsiteX12" fmla="*/ 393073 w 769176"/>
              <a:gd name="connsiteY12" fmla="*/ 0 h 483827"/>
              <a:gd name="connsiteX13" fmla="*/ 554334 w 769176"/>
              <a:gd name="connsiteY13" fmla="*/ 10080 h 483827"/>
              <a:gd name="connsiteX14" fmla="*/ 584571 w 769176"/>
              <a:gd name="connsiteY14" fmla="*/ 30239 h 483827"/>
              <a:gd name="connsiteX15" fmla="*/ 645044 w 769176"/>
              <a:gd name="connsiteY15" fmla="*/ 80638 h 483827"/>
              <a:gd name="connsiteX16" fmla="*/ 665201 w 769176"/>
              <a:gd name="connsiteY16" fmla="*/ 141116 h 483827"/>
              <a:gd name="connsiteX17" fmla="*/ 675280 w 769176"/>
              <a:gd name="connsiteY17" fmla="*/ 171356 h 483827"/>
              <a:gd name="connsiteX18" fmla="*/ 715595 w 769176"/>
              <a:gd name="connsiteY18" fmla="*/ 282233 h 483827"/>
              <a:gd name="connsiteX19" fmla="*/ 725674 w 769176"/>
              <a:gd name="connsiteY19" fmla="*/ 342711 h 483827"/>
              <a:gd name="connsiteX20" fmla="*/ 745832 w 769176"/>
              <a:gd name="connsiteY20" fmla="*/ 403190 h 483827"/>
              <a:gd name="connsiteX21" fmla="*/ 765989 w 769176"/>
              <a:gd name="connsiteY21" fmla="*/ 433429 h 483827"/>
              <a:gd name="connsiteX22" fmla="*/ 765989 w 769176"/>
              <a:gd name="connsiteY22" fmla="*/ 463668 h 483827"/>
              <a:gd name="connsiteX23" fmla="*/ 0 w 769176"/>
              <a:gd name="connsiteY23" fmla="*/ 483827 h 48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176" h="483827">
                <a:moveTo>
                  <a:pt x="0" y="483827"/>
                </a:moveTo>
                <a:cubicBezTo>
                  <a:pt x="20158" y="477107"/>
                  <a:pt x="41056" y="472298"/>
                  <a:pt x="60473" y="463668"/>
                </a:cubicBezTo>
                <a:cubicBezTo>
                  <a:pt x="99600" y="446277"/>
                  <a:pt x="85178" y="444098"/>
                  <a:pt x="110867" y="413269"/>
                </a:cubicBezTo>
                <a:cubicBezTo>
                  <a:pt x="119992" y="402318"/>
                  <a:pt x="131024" y="393110"/>
                  <a:pt x="141103" y="383030"/>
                </a:cubicBezTo>
                <a:cubicBezTo>
                  <a:pt x="174963" y="281444"/>
                  <a:pt x="123310" y="438989"/>
                  <a:pt x="161261" y="312472"/>
                </a:cubicBezTo>
                <a:cubicBezTo>
                  <a:pt x="167366" y="292118"/>
                  <a:pt x="174699" y="272153"/>
                  <a:pt x="181418" y="251993"/>
                </a:cubicBezTo>
                <a:lnTo>
                  <a:pt x="191497" y="221754"/>
                </a:lnTo>
                <a:cubicBezTo>
                  <a:pt x="194857" y="211674"/>
                  <a:pt x="195683" y="200356"/>
                  <a:pt x="201576" y="191515"/>
                </a:cubicBezTo>
                <a:cubicBezTo>
                  <a:pt x="215014" y="171356"/>
                  <a:pt x="234230" y="154022"/>
                  <a:pt x="241891" y="131037"/>
                </a:cubicBezTo>
                <a:cubicBezTo>
                  <a:pt x="250765" y="104412"/>
                  <a:pt x="266293" y="48984"/>
                  <a:pt x="292285" y="40319"/>
                </a:cubicBezTo>
                <a:cubicBezTo>
                  <a:pt x="302364" y="36959"/>
                  <a:pt x="313019" y="34991"/>
                  <a:pt x="322522" y="30239"/>
                </a:cubicBezTo>
                <a:cubicBezTo>
                  <a:pt x="333356" y="24821"/>
                  <a:pt x="341624" y="14852"/>
                  <a:pt x="352758" y="10080"/>
                </a:cubicBezTo>
                <a:cubicBezTo>
                  <a:pt x="365490" y="4623"/>
                  <a:pt x="379635" y="3360"/>
                  <a:pt x="393073" y="0"/>
                </a:cubicBezTo>
                <a:cubicBezTo>
                  <a:pt x="446827" y="3360"/>
                  <a:pt x="501135" y="1679"/>
                  <a:pt x="554334" y="10080"/>
                </a:cubicBezTo>
                <a:cubicBezTo>
                  <a:pt x="566299" y="11969"/>
                  <a:pt x="575265" y="22484"/>
                  <a:pt x="584571" y="30239"/>
                </a:cubicBezTo>
                <a:cubicBezTo>
                  <a:pt x="662174" y="94915"/>
                  <a:pt x="569972" y="30587"/>
                  <a:pt x="645044" y="80638"/>
                </a:cubicBezTo>
                <a:lnTo>
                  <a:pt x="665201" y="141116"/>
                </a:lnTo>
                <a:cubicBezTo>
                  <a:pt x="668561" y="151196"/>
                  <a:pt x="671334" y="161491"/>
                  <a:pt x="675280" y="171356"/>
                </a:cubicBezTo>
                <a:cubicBezTo>
                  <a:pt x="684445" y="194269"/>
                  <a:pt x="711897" y="260041"/>
                  <a:pt x="715595" y="282233"/>
                </a:cubicBezTo>
                <a:cubicBezTo>
                  <a:pt x="718955" y="302392"/>
                  <a:pt x="720718" y="322884"/>
                  <a:pt x="725674" y="342711"/>
                </a:cubicBezTo>
                <a:cubicBezTo>
                  <a:pt x="730828" y="363327"/>
                  <a:pt x="734046" y="385508"/>
                  <a:pt x="745832" y="403190"/>
                </a:cubicBezTo>
                <a:cubicBezTo>
                  <a:pt x="752551" y="413270"/>
                  <a:pt x="762159" y="421937"/>
                  <a:pt x="765989" y="433429"/>
                </a:cubicBezTo>
                <a:cubicBezTo>
                  <a:pt x="769176" y="442992"/>
                  <a:pt x="765989" y="453588"/>
                  <a:pt x="765989" y="463668"/>
                </a:cubicBezTo>
                <a:lnTo>
                  <a:pt x="0" y="483827"/>
                </a:lnTo>
                <a:close/>
              </a:path>
            </a:pathLst>
          </a:cu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2" name="Title 1"/>
          <p:cNvSpPr>
            <a:spLocks noGrp="1"/>
          </p:cNvSpPr>
          <p:nvPr>
            <p:ph type="title"/>
          </p:nvPr>
        </p:nvSpPr>
        <p:spPr/>
        <p:txBody>
          <a:bodyPr/>
          <a:lstStyle/>
          <a:p>
            <a:r>
              <a:rPr lang="en-US" dirty="0" smtClean="0"/>
              <a:t>Bias</a:t>
            </a:r>
            <a:endParaRPr lang="en-US" dirty="0"/>
          </a:p>
        </p:txBody>
      </p:sp>
      <p:grpSp>
        <p:nvGrpSpPr>
          <p:cNvPr id="4" name="Group 73"/>
          <p:cNvGrpSpPr/>
          <p:nvPr/>
        </p:nvGrpSpPr>
        <p:grpSpPr>
          <a:xfrm>
            <a:off x="350271" y="3105150"/>
            <a:ext cx="1745861" cy="514352"/>
            <a:chOff x="18940" y="3824833"/>
            <a:chExt cx="1745861" cy="468712"/>
          </a:xfrm>
        </p:grpSpPr>
        <p:grpSp>
          <p:nvGrpSpPr>
            <p:cNvPr id="5" name="Group 74"/>
            <p:cNvGrpSpPr/>
            <p:nvPr/>
          </p:nvGrpSpPr>
          <p:grpSpPr>
            <a:xfrm>
              <a:off x="18940" y="3824833"/>
              <a:ext cx="770920" cy="468712"/>
              <a:chOff x="-1" y="3659527"/>
              <a:chExt cx="770920" cy="464484"/>
            </a:xfrm>
          </p:grpSpPr>
          <p:sp>
            <p:nvSpPr>
              <p:cNvPr id="77" name="Left Brace 76"/>
              <p:cNvSpPr/>
              <p:nvPr/>
            </p:nvSpPr>
            <p:spPr>
              <a:xfrm>
                <a:off x="646365" y="3659527"/>
                <a:ext cx="124554" cy="464484"/>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TextBox 77"/>
              <p:cNvSpPr txBox="1"/>
              <p:nvPr/>
            </p:nvSpPr>
            <p:spPr>
              <a:xfrm>
                <a:off x="-1" y="3701902"/>
                <a:ext cx="680061" cy="290456"/>
              </a:xfrm>
              <a:prstGeom prst="rect">
                <a:avLst/>
              </a:prstGeom>
              <a:noFill/>
            </p:spPr>
            <p:txBody>
              <a:bodyPr wrap="square" rtlCol="0">
                <a:spAutoFit/>
              </a:bodyPr>
              <a:lstStyle/>
              <a:p>
                <a:r>
                  <a:rPr lang="en-US" sz="1800" dirty="0">
                    <a:solidFill>
                      <a:srgbClr val="FF0000"/>
                    </a:solidFill>
                  </a:rPr>
                  <a:t>bias</a:t>
                </a:r>
              </a:p>
            </p:txBody>
          </p:sp>
        </p:grpSp>
        <p:cxnSp>
          <p:nvCxnSpPr>
            <p:cNvPr id="76" name="Straight Connector 75"/>
            <p:cNvCxnSpPr/>
            <p:nvPr/>
          </p:nvCxnSpPr>
          <p:spPr>
            <a:xfrm rot="10800000">
              <a:off x="822776" y="4290045"/>
              <a:ext cx="942025"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a:endCxn id="64" idx="5"/>
          </p:cNvCxnSpPr>
          <p:nvPr/>
        </p:nvCxnSpPr>
        <p:spPr>
          <a:xfrm flipH="1" flipV="1">
            <a:off x="2038348" y="3552462"/>
            <a:ext cx="790741" cy="56235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772966" y="3976312"/>
            <a:ext cx="1570434" cy="821063"/>
          </a:xfrm>
          <a:prstGeom prst="rect">
            <a:avLst/>
          </a:prstGeom>
          <a:noFill/>
        </p:spPr>
        <p:txBody>
          <a:bodyPr wrap="square" lIns="81603" tIns="40801" rIns="81603" bIns="40801" rtlCol="0">
            <a:spAutoFit/>
          </a:bodyPr>
          <a:lstStyle/>
          <a:p>
            <a:r>
              <a:rPr lang="en-US" dirty="0">
                <a:solidFill>
                  <a:srgbClr val="919191"/>
                </a:solidFill>
              </a:rPr>
              <a:t>Surface that should be in shadow</a:t>
            </a:r>
          </a:p>
        </p:txBody>
      </p:sp>
      <p:grpSp>
        <p:nvGrpSpPr>
          <p:cNvPr id="10" name="Group 9"/>
          <p:cNvGrpSpPr/>
          <p:nvPr/>
        </p:nvGrpSpPr>
        <p:grpSpPr>
          <a:xfrm>
            <a:off x="891008" y="740231"/>
            <a:ext cx="3648340" cy="3050719"/>
            <a:chOff x="891008" y="740231"/>
            <a:chExt cx="3648340" cy="3050719"/>
          </a:xfrm>
        </p:grpSpPr>
        <p:cxnSp>
          <p:nvCxnSpPr>
            <p:cNvPr id="37" name="Straight Connector 36"/>
            <p:cNvCxnSpPr/>
            <p:nvPr/>
          </p:nvCxnSpPr>
          <p:spPr>
            <a:xfrm flipH="1">
              <a:off x="1718985" y="898072"/>
              <a:ext cx="264663" cy="212956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891008" y="2615692"/>
              <a:ext cx="1928392" cy="117525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628934" y="3035205"/>
              <a:ext cx="152400" cy="156958"/>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46" name="TextBox 45"/>
            <p:cNvSpPr txBox="1"/>
            <p:nvPr/>
          </p:nvSpPr>
          <p:spPr>
            <a:xfrm>
              <a:off x="2133600" y="2830116"/>
              <a:ext cx="2405748" cy="328620"/>
            </a:xfrm>
            <a:prstGeom prst="rect">
              <a:avLst/>
            </a:prstGeom>
            <a:noFill/>
          </p:spPr>
          <p:txBody>
            <a:bodyPr wrap="square" lIns="81603" tIns="40801" rIns="81603" bIns="40801" rtlCol="0">
              <a:spAutoFit/>
            </a:bodyPr>
            <a:lstStyle/>
            <a:p>
              <a:r>
                <a:rPr lang="en-US" dirty="0">
                  <a:solidFill>
                    <a:schemeClr val="accent2">
                      <a:lumMod val="75000"/>
                    </a:schemeClr>
                  </a:solidFill>
                </a:rPr>
                <a:t>Shadow map sample</a:t>
              </a:r>
            </a:p>
          </p:txBody>
        </p:sp>
        <p:sp>
          <p:nvSpPr>
            <p:cNvPr id="47" name="Sun 46"/>
            <p:cNvSpPr/>
            <p:nvPr/>
          </p:nvSpPr>
          <p:spPr>
            <a:xfrm>
              <a:off x="1791320" y="740231"/>
              <a:ext cx="381000" cy="392395"/>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49" name="Straight Connector 48"/>
            <p:cNvCxnSpPr/>
            <p:nvPr/>
          </p:nvCxnSpPr>
          <p:spPr>
            <a:xfrm>
              <a:off x="1225268" y="1543053"/>
              <a:ext cx="1600200" cy="119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2821235"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225268"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2023253" y="143023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2289248"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757257"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555243"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1491263" y="1430240"/>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2362200" y="1145552"/>
              <a:ext cx="1502598" cy="359398"/>
            </a:xfrm>
            <a:prstGeom prst="rect">
              <a:avLst/>
            </a:prstGeom>
            <a:noFill/>
          </p:spPr>
          <p:txBody>
            <a:bodyPr wrap="square" lIns="81603" tIns="40801" rIns="81603" bIns="40801" rtlCol="0">
              <a:spAutoFit/>
            </a:bodyPr>
            <a:lstStyle/>
            <a:p>
              <a:r>
                <a:rPr lang="en-US" sz="1800" dirty="0">
                  <a:solidFill>
                    <a:srgbClr val="141313"/>
                  </a:solidFill>
                </a:rPr>
                <a:t>Shadow map</a:t>
              </a:r>
            </a:p>
          </p:txBody>
        </p:sp>
        <p:cxnSp>
          <p:nvCxnSpPr>
            <p:cNvPr id="59" name="Straight Connector 58"/>
            <p:cNvCxnSpPr/>
            <p:nvPr/>
          </p:nvCxnSpPr>
          <p:spPr>
            <a:xfrm flipH="1">
              <a:off x="1072874" y="891270"/>
              <a:ext cx="910771"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1983644" y="891267"/>
              <a:ext cx="188679"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flipV="1">
              <a:off x="1210453" y="3103959"/>
              <a:ext cx="942025" cy="11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521863" y="3409950"/>
              <a:ext cx="1039693" cy="328620"/>
            </a:xfrm>
            <a:prstGeom prst="rect">
              <a:avLst/>
            </a:prstGeom>
            <a:noFill/>
          </p:spPr>
          <p:txBody>
            <a:bodyPr wrap="square" lIns="81603" tIns="40801" rIns="81603" bIns="40801" rtlCol="0">
              <a:spAutoFit/>
            </a:bodyPr>
            <a:lstStyle/>
            <a:p>
              <a:r>
                <a:rPr lang="en-US" dirty="0">
                  <a:solidFill>
                    <a:srgbClr val="EA8400"/>
                  </a:solidFill>
                </a:rPr>
                <a:t>Surface</a:t>
              </a:r>
            </a:p>
          </p:txBody>
        </p:sp>
        <p:sp>
          <p:nvSpPr>
            <p:cNvPr id="64" name="Oval 63"/>
            <p:cNvSpPr/>
            <p:nvPr/>
          </p:nvSpPr>
          <p:spPr>
            <a:xfrm>
              <a:off x="1908266" y="3418490"/>
              <a:ext cx="152400" cy="156958"/>
            </a:xfrm>
            <a:prstGeom prst="ellipse">
              <a:avLst/>
            </a:prstGeom>
            <a:gradFill>
              <a:gsLst>
                <a:gs pos="0">
                  <a:srgbClr val="0000FF"/>
                </a:gs>
                <a:gs pos="100000">
                  <a:srgbClr val="81C9F0"/>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65" name="TextBox 64"/>
            <p:cNvSpPr txBox="1"/>
            <p:nvPr/>
          </p:nvSpPr>
          <p:spPr>
            <a:xfrm>
              <a:off x="2130779" y="3101174"/>
              <a:ext cx="1907821" cy="328620"/>
            </a:xfrm>
            <a:prstGeom prst="rect">
              <a:avLst/>
            </a:prstGeom>
            <a:noFill/>
          </p:spPr>
          <p:txBody>
            <a:bodyPr wrap="square" lIns="81603" tIns="40801" rIns="81603" bIns="40801" rtlCol="0">
              <a:spAutoFit/>
            </a:bodyPr>
            <a:lstStyle/>
            <a:p>
              <a:r>
                <a:rPr lang="en-US" dirty="0">
                  <a:solidFill>
                    <a:srgbClr val="0000FF"/>
                  </a:solidFill>
                </a:rPr>
                <a:t>View sample</a:t>
              </a:r>
            </a:p>
          </p:txBody>
        </p:sp>
      </p:grpSp>
      <p:sp>
        <p:nvSpPr>
          <p:cNvPr id="68" name="Content Placeholder 2"/>
          <p:cNvSpPr>
            <a:spLocks noGrp="1"/>
          </p:cNvSpPr>
          <p:nvPr>
            <p:ph idx="1"/>
          </p:nvPr>
        </p:nvSpPr>
        <p:spPr>
          <a:xfrm>
            <a:off x="3810000" y="740233"/>
            <a:ext cx="5048280" cy="2126649"/>
          </a:xfrm>
        </p:spPr>
        <p:txBody>
          <a:bodyPr>
            <a:normAutofit/>
          </a:bodyPr>
          <a:lstStyle/>
          <a:p>
            <a:r>
              <a:rPr lang="en-US" sz="2700" dirty="0" smtClean="0"/>
              <a:t>Need a tolerance threshold (depth bias) when comparing depths to avoid surface self shadowing</a:t>
            </a:r>
          </a:p>
          <a:p>
            <a:endParaRPr lang="en-US" sz="2700" dirty="0"/>
          </a:p>
        </p:txBody>
      </p:sp>
      <p:pic>
        <p:nvPicPr>
          <p:cNvPr id="69" name="Picture 68" descr="ShadowMapAlgorithmDepthBias.pdf"/>
          <p:cNvPicPr>
            <a:picLocks noChangeAspect="1"/>
          </p:cNvPicPr>
          <p:nvPr/>
        </p:nvPicPr>
        <p:blipFill>
          <a:blip r:embed="rId3"/>
          <a:srcRect l="67087" t="53150" r="945" b="1181"/>
          <a:stretch>
            <a:fillRect/>
          </a:stretch>
        </p:blipFill>
        <p:spPr>
          <a:xfrm>
            <a:off x="4343401" y="2574457"/>
            <a:ext cx="3824704" cy="2153508"/>
          </a:xfrm>
          <a:prstGeom prst="rect">
            <a:avLst/>
          </a:prstGeom>
        </p:spPr>
      </p:pic>
      <p:sp>
        <p:nvSpPr>
          <p:cNvPr id="44" name="Oval 43"/>
          <p:cNvSpPr/>
          <p:nvPr/>
        </p:nvSpPr>
        <p:spPr>
          <a:xfrm>
            <a:off x="7239000" y="3867150"/>
            <a:ext cx="457200" cy="457200"/>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Tree>
    <p:extLst>
      <p:ext uri="{BB962C8B-B14F-4D97-AF65-F5344CB8AC3E}">
        <p14:creationId xmlns:p14="http://schemas.microsoft.com/office/powerpoint/2010/main" val="17115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0718"/>
            <a:ext cx="8229600" cy="535785"/>
          </a:xfrm>
        </p:spPr>
        <p:txBody>
          <a:bodyPr/>
          <a:lstStyle/>
          <a:p>
            <a:r>
              <a:rPr lang="en-US" dirty="0" smtClean="0"/>
              <a:t>Ameliorating the Bias</a:t>
            </a:r>
            <a:endParaRPr lang="en-US" dirty="0"/>
          </a:p>
        </p:txBody>
      </p:sp>
      <p:sp>
        <p:nvSpPr>
          <p:cNvPr id="6" name="Content Placeholder 2"/>
          <p:cNvSpPr txBox="1">
            <a:spLocks/>
          </p:cNvSpPr>
          <p:nvPr/>
        </p:nvSpPr>
        <p:spPr>
          <a:xfrm>
            <a:off x="4343400" y="800100"/>
            <a:ext cx="4438680" cy="1600200"/>
          </a:xfrm>
          <a:prstGeom prst="rect">
            <a:avLst/>
          </a:prstGeom>
        </p:spPr>
        <p:txBody>
          <a:bodyPr vert="horz" lIns="81603" tIns="40801" rIns="81603" bIns="40801" rtlCol="0">
            <a:normAutofit/>
          </a:bodyPr>
          <a:lstStyle/>
          <a:p>
            <a:pPr marL="257033" indent="-257033" defTabSz="816070">
              <a:spcBef>
                <a:spcPct val="20000"/>
              </a:spcBef>
              <a:buClr>
                <a:srgbClr val="E4D1B2"/>
              </a:buClr>
              <a:buSzPct val="90000"/>
              <a:buFont typeface="Wingdings 2" pitchFamily="18" charset="2"/>
              <a:buChar char=""/>
              <a:defRPr/>
            </a:pPr>
            <a:r>
              <a:rPr lang="en-US" sz="2300" dirty="0"/>
              <a:t>Midpoint Shadow Maps [Woo 92]</a:t>
            </a:r>
          </a:p>
          <a:p>
            <a:pPr marL="257033" indent="-257033" defTabSz="816070">
              <a:spcBef>
                <a:spcPct val="20000"/>
              </a:spcBef>
              <a:buClr>
                <a:srgbClr val="E4D1B2"/>
              </a:buClr>
              <a:buSzPct val="90000"/>
              <a:defRPr/>
            </a:pPr>
            <a:endParaRPr lang="en-US" sz="2300" dirty="0"/>
          </a:p>
          <a:p>
            <a:pPr marL="257033" indent="-257033" defTabSz="816070">
              <a:spcBef>
                <a:spcPct val="20000"/>
              </a:spcBef>
              <a:buClr>
                <a:srgbClr val="E4D1B2"/>
              </a:buClr>
              <a:buSzPct val="90000"/>
              <a:defRPr/>
            </a:pPr>
            <a:endParaRPr lang="en-US" sz="2300" dirty="0"/>
          </a:p>
          <a:p>
            <a:pPr marL="257033" indent="-257033" defTabSz="816070">
              <a:spcBef>
                <a:spcPct val="20000"/>
              </a:spcBef>
              <a:buClr>
                <a:srgbClr val="E4D1B2"/>
              </a:buClr>
              <a:buSzPct val="90000"/>
              <a:defRPr/>
            </a:pPr>
            <a:endParaRPr lang="en-US" sz="2300" dirty="0"/>
          </a:p>
        </p:txBody>
      </p:sp>
      <p:cxnSp>
        <p:nvCxnSpPr>
          <p:cNvPr id="39" name="Straight Connector 38"/>
          <p:cNvCxnSpPr/>
          <p:nvPr/>
        </p:nvCxnSpPr>
        <p:spPr>
          <a:xfrm flipV="1">
            <a:off x="565797" y="3790950"/>
            <a:ext cx="2253603" cy="533402"/>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2" name="Group 49"/>
          <p:cNvGrpSpPr/>
          <p:nvPr/>
        </p:nvGrpSpPr>
        <p:grpSpPr>
          <a:xfrm>
            <a:off x="1060658" y="3503505"/>
            <a:ext cx="1098588" cy="152133"/>
            <a:chOff x="685361" y="4502977"/>
            <a:chExt cx="1098588" cy="152400"/>
          </a:xfrm>
        </p:grpSpPr>
        <p:sp>
          <p:nvSpPr>
            <p:cNvPr id="44" name="Oval 43"/>
            <p:cNvSpPr/>
            <p:nvPr/>
          </p:nvSpPr>
          <p:spPr>
            <a:xfrm>
              <a:off x="1195046" y="4502977"/>
              <a:ext cx="152400" cy="152400"/>
            </a:xfrm>
            <a:prstGeom prst="ellipse">
              <a:avLst/>
            </a:prstGeom>
            <a:solidFill>
              <a:schemeClr val="tx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rot="10800000" flipV="1">
              <a:off x="685361" y="4576200"/>
              <a:ext cx="1098588" cy="1008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8" name="Rectangle 47"/>
          <p:cNvSpPr/>
          <p:nvPr/>
        </p:nvSpPr>
        <p:spPr>
          <a:xfrm>
            <a:off x="2590800" y="3612677"/>
            <a:ext cx="354309" cy="33067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49" name="Rectangle 48"/>
          <p:cNvSpPr/>
          <p:nvPr/>
        </p:nvSpPr>
        <p:spPr>
          <a:xfrm>
            <a:off x="4419600" y="3384078"/>
            <a:ext cx="4724400" cy="1301194"/>
          </a:xfrm>
          <a:prstGeom prst="rect">
            <a:avLst/>
          </a:prstGeom>
        </p:spPr>
        <p:txBody>
          <a:bodyPr wrap="square" lIns="81603" tIns="40801" rIns="81603" bIns="40801">
            <a:spAutoFit/>
          </a:bodyPr>
          <a:lstStyle/>
          <a:p>
            <a:pPr marL="257033" indent="-257033">
              <a:spcBef>
                <a:spcPct val="20000"/>
              </a:spcBef>
              <a:buClr>
                <a:srgbClr val="E4D1B2"/>
              </a:buClr>
              <a:buSzPct val="90000"/>
              <a:defRPr/>
            </a:pPr>
            <a:r>
              <a:rPr lang="en-US" sz="1800" dirty="0">
                <a:solidFill>
                  <a:prstClr val="black"/>
                </a:solidFill>
              </a:rPr>
              <a:t>Further methods:</a:t>
            </a:r>
          </a:p>
          <a:p>
            <a:pPr marL="257033" indent="-257033">
              <a:spcBef>
                <a:spcPct val="20000"/>
              </a:spcBef>
              <a:buClr>
                <a:srgbClr val="E4D1B2"/>
              </a:buClr>
              <a:buSzPct val="90000"/>
              <a:buFont typeface="Wingdings 2" pitchFamily="18" charset="2"/>
              <a:buChar char=""/>
              <a:defRPr/>
            </a:pPr>
            <a:r>
              <a:rPr lang="en-US" sz="1800" dirty="0">
                <a:solidFill>
                  <a:prstClr val="black"/>
                </a:solidFill>
              </a:rPr>
              <a:t>Second Depth Shadow Mapping [Wang and Molnar94]</a:t>
            </a:r>
          </a:p>
          <a:p>
            <a:pPr marL="257033" indent="-257033">
              <a:spcBef>
                <a:spcPct val="20000"/>
              </a:spcBef>
              <a:buClr>
                <a:srgbClr val="E4D1B2"/>
              </a:buClr>
              <a:buSzPct val="90000"/>
              <a:buFont typeface="Wingdings 2" pitchFamily="18" charset="2"/>
              <a:buChar char=""/>
              <a:defRPr/>
            </a:pPr>
            <a:r>
              <a:rPr lang="en-US" sz="1800" dirty="0">
                <a:solidFill>
                  <a:prstClr val="black"/>
                </a:solidFill>
              </a:rPr>
              <a:t>Dual Depth Layer [</a:t>
            </a:r>
            <a:r>
              <a:rPr lang="en-US" sz="1800" dirty="0" err="1">
                <a:solidFill>
                  <a:prstClr val="black"/>
                </a:solidFill>
              </a:rPr>
              <a:t>Weiskopf</a:t>
            </a:r>
            <a:r>
              <a:rPr lang="en-US" sz="1800" dirty="0">
                <a:solidFill>
                  <a:prstClr val="black"/>
                </a:solidFill>
              </a:rPr>
              <a:t> and </a:t>
            </a:r>
            <a:r>
              <a:rPr lang="en-US" sz="1800" dirty="0" err="1">
                <a:solidFill>
                  <a:prstClr val="black"/>
                </a:solidFill>
              </a:rPr>
              <a:t>Ertl</a:t>
            </a:r>
            <a:r>
              <a:rPr lang="en-US" sz="1800" dirty="0">
                <a:solidFill>
                  <a:prstClr val="black"/>
                </a:solidFill>
              </a:rPr>
              <a:t> 04]</a:t>
            </a:r>
          </a:p>
        </p:txBody>
      </p:sp>
      <p:sp>
        <p:nvSpPr>
          <p:cNvPr id="52" name="TextBox 51"/>
          <p:cNvSpPr txBox="1"/>
          <p:nvPr/>
        </p:nvSpPr>
        <p:spPr>
          <a:xfrm>
            <a:off x="359408" y="3497830"/>
            <a:ext cx="1045398" cy="328620"/>
          </a:xfrm>
          <a:prstGeom prst="rect">
            <a:avLst/>
          </a:prstGeom>
          <a:noFill/>
        </p:spPr>
        <p:txBody>
          <a:bodyPr wrap="square" lIns="81603" tIns="40801" rIns="81603" bIns="40801" rtlCol="0">
            <a:spAutoFit/>
          </a:bodyPr>
          <a:lstStyle/>
          <a:p>
            <a:r>
              <a:rPr lang="en-US" dirty="0"/>
              <a:t>midpoint</a:t>
            </a:r>
            <a:endParaRPr lang="en-US" sz="1800" dirty="0"/>
          </a:p>
        </p:txBody>
      </p:sp>
      <p:sp>
        <p:nvSpPr>
          <p:cNvPr id="64" name="Oval 63"/>
          <p:cNvSpPr/>
          <p:nvPr/>
        </p:nvSpPr>
        <p:spPr>
          <a:xfrm>
            <a:off x="1524000" y="4009895"/>
            <a:ext cx="152400" cy="152133"/>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72" name="Straight Arrow Connector 71"/>
          <p:cNvCxnSpPr/>
          <p:nvPr/>
        </p:nvCxnSpPr>
        <p:spPr>
          <a:xfrm flipH="1">
            <a:off x="1661080" y="3171428"/>
            <a:ext cx="38959" cy="340871"/>
          </a:xfrm>
          <a:prstGeom prst="straightConnector1">
            <a:avLst/>
          </a:prstGeom>
          <a:ln w="9525">
            <a:solidFill>
              <a:srgbClr val="131313"/>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1607741" y="3655739"/>
            <a:ext cx="38959" cy="340871"/>
          </a:xfrm>
          <a:prstGeom prst="straightConnector1">
            <a:avLst/>
          </a:prstGeom>
          <a:ln w="9525">
            <a:solidFill>
              <a:srgbClr val="131313"/>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891008" y="697898"/>
            <a:ext cx="3648340" cy="3093052"/>
            <a:chOff x="891008" y="697898"/>
            <a:chExt cx="3648340" cy="3093052"/>
          </a:xfrm>
        </p:grpSpPr>
        <p:cxnSp>
          <p:nvCxnSpPr>
            <p:cNvPr id="66" name="Straight Connector 65"/>
            <p:cNvCxnSpPr/>
            <p:nvPr/>
          </p:nvCxnSpPr>
          <p:spPr>
            <a:xfrm flipH="1">
              <a:off x="1718985" y="898072"/>
              <a:ext cx="264663" cy="212956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891008" y="2615692"/>
              <a:ext cx="1928392" cy="117525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1628934" y="3035205"/>
              <a:ext cx="152400" cy="156958"/>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69" name="TextBox 68"/>
            <p:cNvSpPr txBox="1"/>
            <p:nvPr/>
          </p:nvSpPr>
          <p:spPr>
            <a:xfrm>
              <a:off x="2133600" y="2830116"/>
              <a:ext cx="2405748" cy="328620"/>
            </a:xfrm>
            <a:prstGeom prst="rect">
              <a:avLst/>
            </a:prstGeom>
            <a:noFill/>
          </p:spPr>
          <p:txBody>
            <a:bodyPr wrap="square" lIns="81603" tIns="40801" rIns="81603" bIns="40801" rtlCol="0">
              <a:spAutoFit/>
            </a:bodyPr>
            <a:lstStyle/>
            <a:p>
              <a:r>
                <a:rPr lang="en-US" dirty="0">
                  <a:solidFill>
                    <a:schemeClr val="accent2">
                      <a:lumMod val="75000"/>
                    </a:schemeClr>
                  </a:solidFill>
                </a:rPr>
                <a:t>Shadow map sample</a:t>
              </a:r>
            </a:p>
          </p:txBody>
        </p:sp>
        <p:sp>
          <p:nvSpPr>
            <p:cNvPr id="70" name="Sun 69"/>
            <p:cNvSpPr/>
            <p:nvPr/>
          </p:nvSpPr>
          <p:spPr>
            <a:xfrm>
              <a:off x="1791320" y="740231"/>
              <a:ext cx="381000" cy="392395"/>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71" name="Straight Connector 70"/>
            <p:cNvCxnSpPr>
              <a:endCxn id="87" idx="0"/>
            </p:cNvCxnSpPr>
            <p:nvPr/>
          </p:nvCxnSpPr>
          <p:spPr>
            <a:xfrm>
              <a:off x="1981200" y="697898"/>
              <a:ext cx="3266" cy="252314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225268" y="1543053"/>
              <a:ext cx="1600200" cy="119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2821235"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1225268"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2023253" y="143023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2289248"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1757257"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2555243"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1491263" y="1430240"/>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2362200" y="1145552"/>
              <a:ext cx="1502598" cy="359398"/>
            </a:xfrm>
            <a:prstGeom prst="rect">
              <a:avLst/>
            </a:prstGeom>
            <a:noFill/>
          </p:spPr>
          <p:txBody>
            <a:bodyPr wrap="square" lIns="81603" tIns="40801" rIns="81603" bIns="40801" rtlCol="0">
              <a:spAutoFit/>
            </a:bodyPr>
            <a:lstStyle/>
            <a:p>
              <a:r>
                <a:rPr lang="en-US" sz="1800" dirty="0">
                  <a:solidFill>
                    <a:srgbClr val="141313"/>
                  </a:solidFill>
                </a:rPr>
                <a:t>Shadow map</a:t>
              </a:r>
            </a:p>
          </p:txBody>
        </p:sp>
        <p:cxnSp>
          <p:nvCxnSpPr>
            <p:cNvPr id="82" name="Straight Connector 81"/>
            <p:cNvCxnSpPr/>
            <p:nvPr/>
          </p:nvCxnSpPr>
          <p:spPr>
            <a:xfrm flipH="1">
              <a:off x="1072874" y="891270"/>
              <a:ext cx="910771"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83644" y="891267"/>
              <a:ext cx="188679"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1210453" y="3103959"/>
              <a:ext cx="942025" cy="11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1908266" y="3221038"/>
              <a:ext cx="152400" cy="156958"/>
            </a:xfrm>
            <a:prstGeom prst="ellipse">
              <a:avLst/>
            </a:prstGeom>
            <a:gradFill>
              <a:gsLst>
                <a:gs pos="0">
                  <a:srgbClr val="0000FF"/>
                </a:gs>
                <a:gs pos="100000">
                  <a:srgbClr val="81C9F0"/>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88" name="TextBox 87"/>
            <p:cNvSpPr txBox="1"/>
            <p:nvPr/>
          </p:nvSpPr>
          <p:spPr>
            <a:xfrm>
              <a:off x="2130779" y="3101174"/>
              <a:ext cx="1907821" cy="328620"/>
            </a:xfrm>
            <a:prstGeom prst="rect">
              <a:avLst/>
            </a:prstGeom>
            <a:noFill/>
          </p:spPr>
          <p:txBody>
            <a:bodyPr wrap="square" lIns="81603" tIns="40801" rIns="81603" bIns="40801" rtlCol="0">
              <a:spAutoFit/>
            </a:bodyPr>
            <a:lstStyle/>
            <a:p>
              <a:r>
                <a:rPr lang="en-US" dirty="0">
                  <a:solidFill>
                    <a:srgbClr val="0000FF"/>
                  </a:solidFill>
                </a:rPr>
                <a:t>View sample</a:t>
              </a:r>
            </a:p>
          </p:txBody>
        </p:sp>
      </p:grpSp>
    </p:spTree>
    <p:extLst>
      <p:ext uri="{BB962C8B-B14F-4D97-AF65-F5344CB8AC3E}">
        <p14:creationId xmlns:p14="http://schemas.microsoft.com/office/powerpoint/2010/main" val="82616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par>
                                <p:cTn id="12" presetID="10" presetClass="entr" presetSubtype="0" fill="hold"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300"/>
                                        <p:tgtEl>
                                          <p:spTgt spid="86"/>
                                        </p:tgtEl>
                                      </p:cBhvr>
                                    </p:animEffect>
                                  </p:childTnLst>
                                </p:cTn>
                              </p:par>
                              <p:par>
                                <p:cTn id="15" presetID="10"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3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60718"/>
            <a:ext cx="8229600" cy="535785"/>
          </a:xfrm>
        </p:spPr>
        <p:txBody>
          <a:bodyPr/>
          <a:lstStyle/>
          <a:p>
            <a:r>
              <a:rPr lang="en-US" dirty="0" smtClean="0"/>
              <a:t>Ameliorating the Bias</a:t>
            </a:r>
            <a:endParaRPr lang="en-US" dirty="0"/>
          </a:p>
        </p:txBody>
      </p:sp>
      <p:sp>
        <p:nvSpPr>
          <p:cNvPr id="49" name="Rectangle 48"/>
          <p:cNvSpPr/>
          <p:nvPr/>
        </p:nvSpPr>
        <p:spPr>
          <a:xfrm>
            <a:off x="4419600" y="3384078"/>
            <a:ext cx="4724400" cy="1301194"/>
          </a:xfrm>
          <a:prstGeom prst="rect">
            <a:avLst/>
          </a:prstGeom>
        </p:spPr>
        <p:txBody>
          <a:bodyPr wrap="square" lIns="81603" tIns="40801" rIns="81603" bIns="40801">
            <a:spAutoFit/>
          </a:bodyPr>
          <a:lstStyle/>
          <a:p>
            <a:pPr marL="257033" indent="-257033">
              <a:spcBef>
                <a:spcPct val="20000"/>
              </a:spcBef>
              <a:buClr>
                <a:srgbClr val="E4D1B2"/>
              </a:buClr>
              <a:buSzPct val="90000"/>
              <a:defRPr/>
            </a:pPr>
            <a:r>
              <a:rPr lang="en-US" sz="1800" dirty="0">
                <a:solidFill>
                  <a:prstClr val="black"/>
                </a:solidFill>
              </a:rPr>
              <a:t>Further methods:</a:t>
            </a:r>
          </a:p>
          <a:p>
            <a:pPr marL="257033" indent="-257033">
              <a:spcBef>
                <a:spcPct val="20000"/>
              </a:spcBef>
              <a:buClr>
                <a:srgbClr val="E4D1B2"/>
              </a:buClr>
              <a:buSzPct val="90000"/>
              <a:buFont typeface="Wingdings 2" pitchFamily="18" charset="2"/>
              <a:buChar char=""/>
              <a:defRPr/>
            </a:pPr>
            <a:r>
              <a:rPr lang="en-US" sz="1800" dirty="0">
                <a:solidFill>
                  <a:prstClr val="black"/>
                </a:solidFill>
              </a:rPr>
              <a:t>Second Depth Shadow Mapping [Wang and Molnar94]</a:t>
            </a:r>
          </a:p>
          <a:p>
            <a:pPr marL="257033" indent="-257033">
              <a:spcBef>
                <a:spcPct val="20000"/>
              </a:spcBef>
              <a:buClr>
                <a:srgbClr val="E4D1B2"/>
              </a:buClr>
              <a:buSzPct val="90000"/>
              <a:buFont typeface="Wingdings 2" pitchFamily="18" charset="2"/>
              <a:buChar char=""/>
              <a:defRPr/>
            </a:pPr>
            <a:r>
              <a:rPr lang="en-US" sz="1800" dirty="0">
                <a:solidFill>
                  <a:prstClr val="black"/>
                </a:solidFill>
              </a:rPr>
              <a:t>Dual Depth Layer [</a:t>
            </a:r>
            <a:r>
              <a:rPr lang="en-US" sz="1800" dirty="0" err="1">
                <a:solidFill>
                  <a:prstClr val="black"/>
                </a:solidFill>
              </a:rPr>
              <a:t>Weiskopf</a:t>
            </a:r>
            <a:r>
              <a:rPr lang="en-US" sz="1800" dirty="0">
                <a:solidFill>
                  <a:prstClr val="black"/>
                </a:solidFill>
              </a:rPr>
              <a:t> and </a:t>
            </a:r>
            <a:r>
              <a:rPr lang="en-US" sz="1800" dirty="0" err="1">
                <a:solidFill>
                  <a:prstClr val="black"/>
                </a:solidFill>
              </a:rPr>
              <a:t>Ertl</a:t>
            </a:r>
            <a:r>
              <a:rPr lang="en-US" sz="1800" dirty="0">
                <a:solidFill>
                  <a:prstClr val="black"/>
                </a:solidFill>
              </a:rPr>
              <a:t> 04]</a:t>
            </a:r>
          </a:p>
        </p:txBody>
      </p:sp>
      <p:pic>
        <p:nvPicPr>
          <p:cNvPr id="37" name="Picture 36"/>
          <p:cNvPicPr>
            <a:picLocks noChangeAspect="1"/>
          </p:cNvPicPr>
          <p:nvPr/>
        </p:nvPicPr>
        <p:blipFill>
          <a:blip r:embed="rId3"/>
          <a:stretch>
            <a:fillRect/>
          </a:stretch>
        </p:blipFill>
        <p:spPr>
          <a:xfrm>
            <a:off x="4059429" y="1674384"/>
            <a:ext cx="2554323" cy="3324679"/>
          </a:xfrm>
          <a:prstGeom prst="rect">
            <a:avLst/>
          </a:prstGeom>
          <a:ln w="19050">
            <a:solidFill>
              <a:schemeClr val="tx1"/>
            </a:solidFill>
          </a:ln>
        </p:spPr>
      </p:pic>
      <p:cxnSp>
        <p:nvCxnSpPr>
          <p:cNvPr id="63" name="Straight Connector 62"/>
          <p:cNvCxnSpPr/>
          <p:nvPr/>
        </p:nvCxnSpPr>
        <p:spPr>
          <a:xfrm>
            <a:off x="4052094" y="1702604"/>
            <a:ext cx="2270874" cy="2200654"/>
          </a:xfrm>
          <a:prstGeom prst="line">
            <a:avLst/>
          </a:prstGeom>
          <a:ln w="444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4050990" y="3912660"/>
            <a:ext cx="2272716" cy="572585"/>
          </a:xfrm>
          <a:prstGeom prst="line">
            <a:avLst/>
          </a:prstGeom>
          <a:ln w="444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59408" y="697898"/>
            <a:ext cx="4179940" cy="3626454"/>
            <a:chOff x="359408" y="697898"/>
            <a:chExt cx="4179940" cy="3626454"/>
          </a:xfrm>
        </p:grpSpPr>
        <p:cxnSp>
          <p:nvCxnSpPr>
            <p:cNvPr id="54" name="Straight Connector 53"/>
            <p:cNvCxnSpPr/>
            <p:nvPr/>
          </p:nvCxnSpPr>
          <p:spPr>
            <a:xfrm flipV="1">
              <a:off x="565797" y="3790950"/>
              <a:ext cx="2253603" cy="533402"/>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59" name="Group 49"/>
            <p:cNvGrpSpPr/>
            <p:nvPr/>
          </p:nvGrpSpPr>
          <p:grpSpPr>
            <a:xfrm>
              <a:off x="1060658" y="3503505"/>
              <a:ext cx="1098588" cy="152133"/>
              <a:chOff x="685361" y="4502977"/>
              <a:chExt cx="1098588" cy="152400"/>
            </a:xfrm>
          </p:grpSpPr>
          <p:sp>
            <p:nvSpPr>
              <p:cNvPr id="66" name="Oval 65"/>
              <p:cNvSpPr/>
              <p:nvPr/>
            </p:nvSpPr>
            <p:spPr>
              <a:xfrm>
                <a:off x="1195046" y="4502977"/>
                <a:ext cx="152400" cy="152400"/>
              </a:xfrm>
              <a:prstGeom prst="ellipse">
                <a:avLst/>
              </a:prstGeom>
              <a:solidFill>
                <a:schemeClr val="tx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rot="10800000" flipV="1">
                <a:off x="685361" y="4576200"/>
                <a:ext cx="1098588" cy="1008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8" name="Rectangle 67"/>
            <p:cNvSpPr/>
            <p:nvPr/>
          </p:nvSpPr>
          <p:spPr>
            <a:xfrm>
              <a:off x="2590800" y="3612677"/>
              <a:ext cx="354309" cy="33067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69" name="TextBox 68"/>
            <p:cNvSpPr txBox="1"/>
            <p:nvPr/>
          </p:nvSpPr>
          <p:spPr>
            <a:xfrm>
              <a:off x="359408" y="3497830"/>
              <a:ext cx="1045398" cy="328620"/>
            </a:xfrm>
            <a:prstGeom prst="rect">
              <a:avLst/>
            </a:prstGeom>
            <a:noFill/>
          </p:spPr>
          <p:txBody>
            <a:bodyPr wrap="square" lIns="81603" tIns="40801" rIns="81603" bIns="40801" rtlCol="0">
              <a:spAutoFit/>
            </a:bodyPr>
            <a:lstStyle/>
            <a:p>
              <a:r>
                <a:rPr lang="en-US" dirty="0"/>
                <a:t>midpoint</a:t>
              </a:r>
              <a:endParaRPr lang="en-US" sz="1800" dirty="0"/>
            </a:p>
          </p:txBody>
        </p:sp>
        <p:sp>
          <p:nvSpPr>
            <p:cNvPr id="70" name="Oval 69"/>
            <p:cNvSpPr/>
            <p:nvPr/>
          </p:nvSpPr>
          <p:spPr>
            <a:xfrm>
              <a:off x="1524000" y="4009895"/>
              <a:ext cx="152400" cy="152133"/>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71" name="Straight Arrow Connector 70"/>
            <p:cNvCxnSpPr/>
            <p:nvPr/>
          </p:nvCxnSpPr>
          <p:spPr>
            <a:xfrm flipH="1">
              <a:off x="1661080" y="3171428"/>
              <a:ext cx="38959" cy="340871"/>
            </a:xfrm>
            <a:prstGeom prst="straightConnector1">
              <a:avLst/>
            </a:prstGeom>
            <a:ln w="9525">
              <a:solidFill>
                <a:srgbClr val="131313"/>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1607741" y="3655739"/>
              <a:ext cx="38959" cy="340871"/>
            </a:xfrm>
            <a:prstGeom prst="straightConnector1">
              <a:avLst/>
            </a:prstGeom>
            <a:ln w="9525">
              <a:solidFill>
                <a:srgbClr val="131313"/>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891008" y="697898"/>
              <a:ext cx="3648340" cy="3093052"/>
              <a:chOff x="891008" y="697898"/>
              <a:chExt cx="3648340" cy="3093052"/>
            </a:xfrm>
          </p:grpSpPr>
          <p:cxnSp>
            <p:nvCxnSpPr>
              <p:cNvPr id="75" name="Straight Connector 74"/>
              <p:cNvCxnSpPr/>
              <p:nvPr/>
            </p:nvCxnSpPr>
            <p:spPr>
              <a:xfrm flipH="1">
                <a:off x="1718985" y="898072"/>
                <a:ext cx="264663" cy="212956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891008" y="2615692"/>
                <a:ext cx="1928392" cy="117525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1628934" y="3035205"/>
                <a:ext cx="152400" cy="156958"/>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78" name="TextBox 77"/>
              <p:cNvSpPr txBox="1"/>
              <p:nvPr/>
            </p:nvSpPr>
            <p:spPr>
              <a:xfrm>
                <a:off x="2133600" y="2830116"/>
                <a:ext cx="2405748" cy="328620"/>
              </a:xfrm>
              <a:prstGeom prst="rect">
                <a:avLst/>
              </a:prstGeom>
              <a:noFill/>
            </p:spPr>
            <p:txBody>
              <a:bodyPr wrap="square" lIns="81603" tIns="40801" rIns="81603" bIns="40801" rtlCol="0">
                <a:spAutoFit/>
              </a:bodyPr>
              <a:lstStyle/>
              <a:p>
                <a:r>
                  <a:rPr lang="en-US" dirty="0">
                    <a:solidFill>
                      <a:schemeClr val="accent2">
                        <a:lumMod val="75000"/>
                      </a:schemeClr>
                    </a:solidFill>
                  </a:rPr>
                  <a:t>Shadow map sample</a:t>
                </a:r>
              </a:p>
            </p:txBody>
          </p:sp>
          <p:sp>
            <p:nvSpPr>
              <p:cNvPr id="79" name="Sun 78"/>
              <p:cNvSpPr/>
              <p:nvPr/>
            </p:nvSpPr>
            <p:spPr>
              <a:xfrm>
                <a:off x="1791320" y="740231"/>
                <a:ext cx="381000" cy="392395"/>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80" name="Straight Connector 79"/>
              <p:cNvCxnSpPr>
                <a:endCxn id="94" idx="0"/>
              </p:cNvCxnSpPr>
              <p:nvPr/>
            </p:nvCxnSpPr>
            <p:spPr>
              <a:xfrm>
                <a:off x="1981200" y="697898"/>
                <a:ext cx="3266" cy="252314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225268" y="1543053"/>
                <a:ext cx="1600200" cy="119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2821235"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1225268" y="1429346"/>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023253" y="143023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2289248"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1757257"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2555243" y="1429049"/>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1491263" y="1430240"/>
                <a:ext cx="5028" cy="22800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362200" y="1145552"/>
                <a:ext cx="1502598" cy="359398"/>
              </a:xfrm>
              <a:prstGeom prst="rect">
                <a:avLst/>
              </a:prstGeom>
              <a:noFill/>
            </p:spPr>
            <p:txBody>
              <a:bodyPr wrap="square" lIns="81603" tIns="40801" rIns="81603" bIns="40801" rtlCol="0">
                <a:spAutoFit/>
              </a:bodyPr>
              <a:lstStyle/>
              <a:p>
                <a:r>
                  <a:rPr lang="en-US" sz="1800" dirty="0">
                    <a:solidFill>
                      <a:srgbClr val="141313"/>
                    </a:solidFill>
                  </a:rPr>
                  <a:t>Shadow map</a:t>
                </a:r>
              </a:p>
            </p:txBody>
          </p:sp>
          <p:cxnSp>
            <p:nvCxnSpPr>
              <p:cNvPr id="91" name="Straight Connector 90"/>
              <p:cNvCxnSpPr/>
              <p:nvPr/>
            </p:nvCxnSpPr>
            <p:spPr>
              <a:xfrm flipH="1">
                <a:off x="1072874" y="891270"/>
                <a:ext cx="910771"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1983644" y="891267"/>
                <a:ext cx="188679" cy="2594883"/>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1210453" y="3103959"/>
                <a:ext cx="942025" cy="11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1908266" y="3221038"/>
                <a:ext cx="152400" cy="156958"/>
              </a:xfrm>
              <a:prstGeom prst="ellipse">
                <a:avLst/>
              </a:prstGeom>
              <a:gradFill>
                <a:gsLst>
                  <a:gs pos="0">
                    <a:srgbClr val="0000FF"/>
                  </a:gs>
                  <a:gs pos="100000">
                    <a:srgbClr val="81C9F0"/>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95" name="TextBox 94"/>
              <p:cNvSpPr txBox="1"/>
              <p:nvPr/>
            </p:nvSpPr>
            <p:spPr>
              <a:xfrm>
                <a:off x="2130779" y="3101174"/>
                <a:ext cx="1907821" cy="328620"/>
              </a:xfrm>
              <a:prstGeom prst="rect">
                <a:avLst/>
              </a:prstGeom>
              <a:noFill/>
            </p:spPr>
            <p:txBody>
              <a:bodyPr wrap="square" lIns="81603" tIns="40801" rIns="81603" bIns="40801" rtlCol="0">
                <a:spAutoFit/>
              </a:bodyPr>
              <a:lstStyle/>
              <a:p>
                <a:r>
                  <a:rPr lang="en-US" dirty="0">
                    <a:solidFill>
                      <a:srgbClr val="0000FF"/>
                    </a:solidFill>
                  </a:rPr>
                  <a:t>View sample</a:t>
                </a:r>
              </a:p>
            </p:txBody>
          </p:sp>
        </p:grpSp>
      </p:grpSp>
      <p:sp>
        <p:nvSpPr>
          <p:cNvPr id="96" name="Content Placeholder 2"/>
          <p:cNvSpPr txBox="1">
            <a:spLocks/>
          </p:cNvSpPr>
          <p:nvPr/>
        </p:nvSpPr>
        <p:spPr>
          <a:xfrm>
            <a:off x="4343400" y="800100"/>
            <a:ext cx="4438680" cy="1600200"/>
          </a:xfrm>
          <a:prstGeom prst="rect">
            <a:avLst/>
          </a:prstGeom>
        </p:spPr>
        <p:txBody>
          <a:bodyPr vert="horz" lIns="81603" tIns="40801" rIns="81603" bIns="40801" rtlCol="0">
            <a:normAutofit/>
          </a:bodyPr>
          <a:lstStyle/>
          <a:p>
            <a:pPr marL="257033" indent="-257033" defTabSz="816070">
              <a:spcBef>
                <a:spcPct val="20000"/>
              </a:spcBef>
              <a:buClr>
                <a:srgbClr val="E4D1B2"/>
              </a:buClr>
              <a:buSzPct val="90000"/>
              <a:buFont typeface="Wingdings 2" pitchFamily="18" charset="2"/>
              <a:buChar char=""/>
              <a:defRPr/>
            </a:pPr>
            <a:r>
              <a:rPr lang="en-US" sz="2300" dirty="0"/>
              <a:t>Midpoint Shadow Maps [Woo 92]</a:t>
            </a:r>
          </a:p>
          <a:p>
            <a:pPr marL="257033" indent="-257033" defTabSz="816070">
              <a:spcBef>
                <a:spcPct val="20000"/>
              </a:spcBef>
              <a:buClr>
                <a:srgbClr val="E4D1B2"/>
              </a:buClr>
              <a:buSzPct val="90000"/>
              <a:defRPr/>
            </a:pPr>
            <a:endParaRPr lang="en-US" sz="2300" dirty="0"/>
          </a:p>
          <a:p>
            <a:pPr marL="257033" indent="-257033" defTabSz="816070">
              <a:spcBef>
                <a:spcPct val="20000"/>
              </a:spcBef>
              <a:buClr>
                <a:srgbClr val="E4D1B2"/>
              </a:buClr>
              <a:buSzPct val="90000"/>
              <a:defRPr/>
            </a:pPr>
            <a:endParaRPr lang="en-US" sz="2300" dirty="0"/>
          </a:p>
          <a:p>
            <a:pPr marL="257033" indent="-257033" defTabSz="816070">
              <a:spcBef>
                <a:spcPct val="20000"/>
              </a:spcBef>
              <a:buClr>
                <a:srgbClr val="E4D1B2"/>
              </a:buClr>
              <a:buSzPct val="90000"/>
              <a:defRPr/>
            </a:pPr>
            <a:endParaRPr lang="en-US" sz="2300" dirty="0"/>
          </a:p>
        </p:txBody>
      </p:sp>
    </p:spTree>
    <p:extLst>
      <p:ext uri="{BB962C8B-B14F-4D97-AF65-F5344CB8AC3E}">
        <p14:creationId xmlns:p14="http://schemas.microsoft.com/office/powerpoint/2010/main" val="28022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3"/>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65"/>
                                        </p:tgtEl>
                                      </p:cBhvr>
                                    </p:animEffect>
                                    <p:set>
                                      <p:cBhvr>
                                        <p:cTn id="11" dur="1" fill="hold">
                                          <p:stCondLst>
                                            <p:cond delay="499"/>
                                          </p:stCondLst>
                                        </p:cTn>
                                        <p:tgtEl>
                                          <p:spTgt spid="65"/>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Maps</a:t>
            </a:r>
            <a:endParaRPr lang="en-US" dirty="0"/>
          </a:p>
        </p:txBody>
      </p:sp>
      <p:pic>
        <p:nvPicPr>
          <p:cNvPr id="4" name="Picture 3" descr="shadowmapexample2.TIF">
            <a:hlinkClick r:id="rId3" action="ppaction://hlinkfile"/>
          </p:cNvPr>
          <p:cNvPicPr>
            <a:picLocks noChangeAspect="1"/>
          </p:cNvPicPr>
          <p:nvPr/>
        </p:nvPicPr>
        <p:blipFill>
          <a:blip r:embed="rId4">
            <a:extLst>
              <a:ext uri="{BEBA8EAE-BF5A-486C-A8C5-ECC9F3942E4B}">
                <a14:imgProps xmlns:a14="http://schemas.microsoft.com/office/drawing/2010/main">
                  <a14:imgLayer r:embed="rId5">
                    <a14:imgEffect>
                      <a14:brightnessContrast bright="24000"/>
                    </a14:imgEffect>
                  </a14:imgLayer>
                </a14:imgProps>
              </a:ext>
            </a:extLst>
          </a:blip>
          <a:srcRect t="13870" b="8669"/>
          <a:stretch>
            <a:fillRect/>
          </a:stretch>
        </p:blipFill>
        <p:spPr>
          <a:xfrm>
            <a:off x="884799" y="826627"/>
            <a:ext cx="6531893" cy="4225708"/>
          </a:xfrm>
          <a:prstGeom prst="rect">
            <a:avLst/>
          </a:prstGeom>
        </p:spPr>
      </p:pic>
    </p:spTree>
    <p:extLst>
      <p:ext uri="{BB962C8B-B14F-4D97-AF65-F5344CB8AC3E}">
        <p14:creationId xmlns:p14="http://schemas.microsoft.com/office/powerpoint/2010/main" val="162957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a:t>
            </a:r>
            <a:endParaRPr lang="en-US" dirty="0"/>
          </a:p>
        </p:txBody>
      </p:sp>
    </p:spTree>
    <p:extLst>
      <p:ext uri="{BB962C8B-B14F-4D97-AF65-F5344CB8AC3E}">
        <p14:creationId xmlns:p14="http://schemas.microsoft.com/office/powerpoint/2010/main" val="311186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miley Face 43"/>
          <p:cNvSpPr/>
          <p:nvPr/>
        </p:nvSpPr>
        <p:spPr>
          <a:xfrm>
            <a:off x="4572000" y="3819556"/>
            <a:ext cx="457200" cy="409545"/>
          </a:xfrm>
          <a:prstGeom prst="smileyFace">
            <a:avLst/>
          </a:prstGeom>
          <a:gradFill>
            <a:gsLst>
              <a:gs pos="0">
                <a:srgbClr val="FFFF00"/>
              </a:gs>
              <a:gs pos="80000">
                <a:srgbClr val="FFD75A"/>
              </a:gs>
              <a:gs pos="100000">
                <a:srgbClr val="FFFFFF"/>
              </a:gs>
            </a:gsLst>
          </a:gra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3" name="Freeform 42"/>
          <p:cNvSpPr/>
          <p:nvPr/>
        </p:nvSpPr>
        <p:spPr>
          <a:xfrm>
            <a:off x="2914650" y="3025775"/>
            <a:ext cx="1174750" cy="1584325"/>
          </a:xfrm>
          <a:custGeom>
            <a:avLst/>
            <a:gdLst>
              <a:gd name="connsiteX0" fmla="*/ 0 w 1566333"/>
              <a:gd name="connsiteY0" fmla="*/ 0 h 2112433"/>
              <a:gd name="connsiteX1" fmla="*/ 1566333 w 1566333"/>
              <a:gd name="connsiteY1" fmla="*/ 1841500 h 2112433"/>
              <a:gd name="connsiteX2" fmla="*/ 1206500 w 1566333"/>
              <a:gd name="connsiteY2" fmla="*/ 2112433 h 2112433"/>
              <a:gd name="connsiteX3" fmla="*/ 177800 w 1566333"/>
              <a:gd name="connsiteY3" fmla="*/ 508000 h 2112433"/>
              <a:gd name="connsiteX4" fmla="*/ 0 w 1566333"/>
              <a:gd name="connsiteY4" fmla="*/ 0 h 211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333" h="2112433">
                <a:moveTo>
                  <a:pt x="0" y="0"/>
                </a:moveTo>
                <a:lnTo>
                  <a:pt x="1566333" y="1841500"/>
                </a:lnTo>
                <a:lnTo>
                  <a:pt x="1206500" y="2112433"/>
                </a:lnTo>
                <a:lnTo>
                  <a:pt x="177800" y="508000"/>
                </a:lnTo>
                <a:lnTo>
                  <a:pt x="0" y="0"/>
                </a:lnTo>
                <a:close/>
              </a:path>
            </a:pathLst>
          </a:custGeom>
          <a:solidFill>
            <a:schemeClr val="bg1">
              <a:lumMod val="50000"/>
              <a:alpha val="50000"/>
            </a:schemeClr>
          </a:solidFill>
          <a:ln>
            <a:solidFill>
              <a:schemeClr val="bg1">
                <a:lumMod val="50000"/>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p:txBody>
          <a:bodyPr/>
          <a:lstStyle/>
          <a:p>
            <a:r>
              <a:rPr lang="en-US" dirty="0" smtClean="0"/>
              <a:t>Shadow Volumes</a:t>
            </a:r>
            <a:endParaRPr lang="en-US" dirty="0"/>
          </a:p>
        </p:txBody>
      </p:sp>
      <p:sp>
        <p:nvSpPr>
          <p:cNvPr id="3" name="Content Placeholder 2"/>
          <p:cNvSpPr>
            <a:spLocks noGrp="1"/>
          </p:cNvSpPr>
          <p:nvPr>
            <p:ph idx="1"/>
          </p:nvPr>
        </p:nvSpPr>
        <p:spPr/>
        <p:txBody>
          <a:bodyPr/>
          <a:lstStyle/>
          <a:p>
            <a:r>
              <a:rPr lang="en-US" dirty="0" smtClean="0"/>
              <a:t>Concept</a:t>
            </a:r>
          </a:p>
          <a:p>
            <a:pPr lvl="1"/>
            <a:r>
              <a:rPr lang="en-US" dirty="0" smtClean="0"/>
              <a:t>Create volumes of “space in shadow” from each triangle</a:t>
            </a:r>
          </a:p>
          <a:p>
            <a:pPr lvl="2"/>
            <a:r>
              <a:rPr lang="en-US" dirty="0" smtClean="0"/>
              <a:t>Each triangle creates 3 quads that extends to infinity</a:t>
            </a:r>
          </a:p>
          <a:p>
            <a:pPr lvl="1"/>
            <a:endParaRPr lang="en-US" dirty="0"/>
          </a:p>
        </p:txBody>
      </p:sp>
      <p:cxnSp>
        <p:nvCxnSpPr>
          <p:cNvPr id="16" name="Straight Connector 15"/>
          <p:cNvCxnSpPr/>
          <p:nvPr/>
        </p:nvCxnSpPr>
        <p:spPr>
          <a:xfrm rot="16200000" flipH="1">
            <a:off x="2386080" y="2703966"/>
            <a:ext cx="1842418" cy="15643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8" name="Freeform 37"/>
          <p:cNvSpPr/>
          <p:nvPr/>
        </p:nvSpPr>
        <p:spPr>
          <a:xfrm>
            <a:off x="1965367" y="3031481"/>
            <a:ext cx="1080953" cy="370430"/>
          </a:xfrm>
          <a:custGeom>
            <a:avLst/>
            <a:gdLst>
              <a:gd name="connsiteX0" fmla="*/ 0 w 1441270"/>
              <a:gd name="connsiteY0" fmla="*/ 372950 h 493907"/>
              <a:gd name="connsiteX1" fmla="*/ 1269931 w 1441270"/>
              <a:gd name="connsiteY1" fmla="*/ 0 h 493907"/>
              <a:gd name="connsiteX2" fmla="*/ 1441270 w 1441270"/>
              <a:gd name="connsiteY2" fmla="*/ 493907 h 493907"/>
              <a:gd name="connsiteX3" fmla="*/ 0 w 1441270"/>
              <a:gd name="connsiteY3" fmla="*/ 372950 h 493907"/>
            </a:gdLst>
            <a:ahLst/>
            <a:cxnLst>
              <a:cxn ang="0">
                <a:pos x="connsiteX0" y="connsiteY0"/>
              </a:cxn>
              <a:cxn ang="0">
                <a:pos x="connsiteX1" y="connsiteY1"/>
              </a:cxn>
              <a:cxn ang="0">
                <a:pos x="connsiteX2" y="connsiteY2"/>
              </a:cxn>
              <a:cxn ang="0">
                <a:pos x="connsiteX3" y="connsiteY3"/>
              </a:cxn>
            </a:cxnLst>
            <a:rect l="l" t="t" r="r" b="b"/>
            <a:pathLst>
              <a:path w="1441270" h="493907">
                <a:moveTo>
                  <a:pt x="0" y="372950"/>
                </a:moveTo>
                <a:lnTo>
                  <a:pt x="1269931" y="0"/>
                </a:lnTo>
                <a:lnTo>
                  <a:pt x="1441270" y="493907"/>
                </a:lnTo>
                <a:lnTo>
                  <a:pt x="0" y="372950"/>
                </a:lnTo>
                <a:close/>
              </a:path>
            </a:pathLst>
          </a:cu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2" name="Freeform 41"/>
          <p:cNvSpPr/>
          <p:nvPr/>
        </p:nvSpPr>
        <p:spPr>
          <a:xfrm>
            <a:off x="1148984" y="3311195"/>
            <a:ext cx="2668365" cy="1300286"/>
          </a:xfrm>
          <a:custGeom>
            <a:avLst/>
            <a:gdLst>
              <a:gd name="connsiteX0" fmla="*/ 1078433 w 3557820"/>
              <a:gd name="connsiteY0" fmla="*/ 0 h 1733715"/>
              <a:gd name="connsiteX1" fmla="*/ 2519702 w 3557820"/>
              <a:gd name="connsiteY1" fmla="*/ 120957 h 1733715"/>
              <a:gd name="connsiteX2" fmla="*/ 3557820 w 3557820"/>
              <a:gd name="connsiteY2" fmla="*/ 1733715 h 1733715"/>
              <a:gd name="connsiteX3" fmla="*/ 0 w 3557820"/>
              <a:gd name="connsiteY3" fmla="*/ 1411163 h 1733715"/>
              <a:gd name="connsiteX4" fmla="*/ 1078433 w 3557820"/>
              <a:gd name="connsiteY4" fmla="*/ 0 h 173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820" h="1733715">
                <a:moveTo>
                  <a:pt x="1078433" y="0"/>
                </a:moveTo>
                <a:lnTo>
                  <a:pt x="2519702" y="120957"/>
                </a:lnTo>
                <a:lnTo>
                  <a:pt x="3557820" y="1733715"/>
                </a:lnTo>
                <a:lnTo>
                  <a:pt x="0" y="1411163"/>
                </a:lnTo>
                <a:lnTo>
                  <a:pt x="1078433" y="0"/>
                </a:lnTo>
                <a:close/>
              </a:path>
            </a:pathLst>
          </a:custGeom>
          <a:solidFill>
            <a:schemeClr val="bg1">
              <a:lumMod val="50000"/>
              <a:alpha val="50000"/>
            </a:schemeClr>
          </a:solidFill>
          <a:ln>
            <a:solidFill>
              <a:schemeClr val="bg1">
                <a:lumMod val="50000"/>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15" name="Straight Connector 14"/>
          <p:cNvCxnSpPr/>
          <p:nvPr/>
        </p:nvCxnSpPr>
        <p:spPr>
          <a:xfrm rot="5400000" flipH="1" flipV="1">
            <a:off x="938513" y="2782982"/>
            <a:ext cx="1804616" cy="136855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2147958" y="2942086"/>
            <a:ext cx="2054091" cy="129981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Sun 16"/>
          <p:cNvSpPr/>
          <p:nvPr/>
        </p:nvSpPr>
        <p:spPr>
          <a:xfrm>
            <a:off x="2382221" y="2422074"/>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260085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2.97119E-6 -4.48356E-6 L -0.29157 -4.48356E-6 " pathEditMode="relative" ptsTypes="AA">
                                      <p:cBhvr>
                                        <p:cTn id="10" dur="2000" fill="hold"/>
                                        <p:tgtEl>
                                          <p:spTgt spid="4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29159 1.99166E-7 L 0.00018 0.00023 " pathEditMode="relative" ptsTypes="AA">
                                      <p:cBhvr>
                                        <p:cTn id="14" dur="2000" fill="hold"/>
                                        <p:tgtEl>
                                          <p:spTgt spid="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p:cNvSpPr/>
          <p:nvPr/>
        </p:nvSpPr>
        <p:spPr>
          <a:xfrm>
            <a:off x="2914650" y="3025775"/>
            <a:ext cx="1174750" cy="1584325"/>
          </a:xfrm>
          <a:custGeom>
            <a:avLst/>
            <a:gdLst>
              <a:gd name="connsiteX0" fmla="*/ 0 w 1566333"/>
              <a:gd name="connsiteY0" fmla="*/ 0 h 2112433"/>
              <a:gd name="connsiteX1" fmla="*/ 1566333 w 1566333"/>
              <a:gd name="connsiteY1" fmla="*/ 1841500 h 2112433"/>
              <a:gd name="connsiteX2" fmla="*/ 1206500 w 1566333"/>
              <a:gd name="connsiteY2" fmla="*/ 2112433 h 2112433"/>
              <a:gd name="connsiteX3" fmla="*/ 177800 w 1566333"/>
              <a:gd name="connsiteY3" fmla="*/ 508000 h 2112433"/>
              <a:gd name="connsiteX4" fmla="*/ 0 w 1566333"/>
              <a:gd name="connsiteY4" fmla="*/ 0 h 211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333" h="2112433">
                <a:moveTo>
                  <a:pt x="0" y="0"/>
                </a:moveTo>
                <a:lnTo>
                  <a:pt x="1566333" y="1841500"/>
                </a:lnTo>
                <a:lnTo>
                  <a:pt x="1206500" y="2112433"/>
                </a:lnTo>
                <a:lnTo>
                  <a:pt x="177800" y="508000"/>
                </a:lnTo>
                <a:lnTo>
                  <a:pt x="0" y="0"/>
                </a:lnTo>
                <a:close/>
              </a:path>
            </a:pathLst>
          </a:custGeom>
          <a:solidFill>
            <a:schemeClr val="bg1">
              <a:lumMod val="50000"/>
              <a:alpha val="50000"/>
            </a:schemeClr>
          </a:solidFill>
          <a:ln>
            <a:solidFill>
              <a:schemeClr val="bg1">
                <a:lumMod val="50000"/>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p:txBody>
          <a:bodyPr/>
          <a:lstStyle/>
          <a:p>
            <a:r>
              <a:rPr lang="en-US" dirty="0" smtClean="0"/>
              <a:t>Shadow Volumes</a:t>
            </a:r>
            <a:endParaRPr lang="en-US" dirty="0"/>
          </a:p>
        </p:txBody>
      </p:sp>
      <p:sp>
        <p:nvSpPr>
          <p:cNvPr id="3" name="Content Placeholder 2"/>
          <p:cNvSpPr>
            <a:spLocks noGrp="1"/>
          </p:cNvSpPr>
          <p:nvPr>
            <p:ph idx="1"/>
          </p:nvPr>
        </p:nvSpPr>
        <p:spPr/>
        <p:txBody>
          <a:bodyPr/>
          <a:lstStyle/>
          <a:p>
            <a:r>
              <a:rPr lang="en-US" dirty="0" smtClean="0"/>
              <a:t>To test a point, count how many shadow volumes it is located within. One or more means point is in shadow</a:t>
            </a:r>
          </a:p>
          <a:p>
            <a:pPr lvl="1"/>
            <a:endParaRPr lang="en-US" dirty="0"/>
          </a:p>
        </p:txBody>
      </p:sp>
      <p:cxnSp>
        <p:nvCxnSpPr>
          <p:cNvPr id="16" name="Straight Connector 15"/>
          <p:cNvCxnSpPr/>
          <p:nvPr/>
        </p:nvCxnSpPr>
        <p:spPr>
          <a:xfrm rot="16200000" flipH="1">
            <a:off x="2386080" y="2703966"/>
            <a:ext cx="1842418" cy="15643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8" name="Freeform 37"/>
          <p:cNvSpPr/>
          <p:nvPr/>
        </p:nvSpPr>
        <p:spPr>
          <a:xfrm>
            <a:off x="1965367" y="3031481"/>
            <a:ext cx="1080953" cy="370430"/>
          </a:xfrm>
          <a:custGeom>
            <a:avLst/>
            <a:gdLst>
              <a:gd name="connsiteX0" fmla="*/ 0 w 1441270"/>
              <a:gd name="connsiteY0" fmla="*/ 372950 h 493907"/>
              <a:gd name="connsiteX1" fmla="*/ 1269931 w 1441270"/>
              <a:gd name="connsiteY1" fmla="*/ 0 h 493907"/>
              <a:gd name="connsiteX2" fmla="*/ 1441270 w 1441270"/>
              <a:gd name="connsiteY2" fmla="*/ 493907 h 493907"/>
              <a:gd name="connsiteX3" fmla="*/ 0 w 1441270"/>
              <a:gd name="connsiteY3" fmla="*/ 372950 h 493907"/>
            </a:gdLst>
            <a:ahLst/>
            <a:cxnLst>
              <a:cxn ang="0">
                <a:pos x="connsiteX0" y="connsiteY0"/>
              </a:cxn>
              <a:cxn ang="0">
                <a:pos x="connsiteX1" y="connsiteY1"/>
              </a:cxn>
              <a:cxn ang="0">
                <a:pos x="connsiteX2" y="connsiteY2"/>
              </a:cxn>
              <a:cxn ang="0">
                <a:pos x="connsiteX3" y="connsiteY3"/>
              </a:cxn>
            </a:cxnLst>
            <a:rect l="l" t="t" r="r" b="b"/>
            <a:pathLst>
              <a:path w="1441270" h="493907">
                <a:moveTo>
                  <a:pt x="0" y="372950"/>
                </a:moveTo>
                <a:lnTo>
                  <a:pt x="1269931" y="0"/>
                </a:lnTo>
                <a:lnTo>
                  <a:pt x="1441270" y="493907"/>
                </a:lnTo>
                <a:lnTo>
                  <a:pt x="0" y="372950"/>
                </a:lnTo>
                <a:close/>
              </a:path>
            </a:pathLst>
          </a:cu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2" name="Freeform 41"/>
          <p:cNvSpPr/>
          <p:nvPr/>
        </p:nvSpPr>
        <p:spPr>
          <a:xfrm>
            <a:off x="1148984" y="3311195"/>
            <a:ext cx="2668365" cy="1300286"/>
          </a:xfrm>
          <a:custGeom>
            <a:avLst/>
            <a:gdLst>
              <a:gd name="connsiteX0" fmla="*/ 1078433 w 3557820"/>
              <a:gd name="connsiteY0" fmla="*/ 0 h 1733715"/>
              <a:gd name="connsiteX1" fmla="*/ 2519702 w 3557820"/>
              <a:gd name="connsiteY1" fmla="*/ 120957 h 1733715"/>
              <a:gd name="connsiteX2" fmla="*/ 3557820 w 3557820"/>
              <a:gd name="connsiteY2" fmla="*/ 1733715 h 1733715"/>
              <a:gd name="connsiteX3" fmla="*/ 0 w 3557820"/>
              <a:gd name="connsiteY3" fmla="*/ 1411163 h 1733715"/>
              <a:gd name="connsiteX4" fmla="*/ 1078433 w 3557820"/>
              <a:gd name="connsiteY4" fmla="*/ 0 h 173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820" h="1733715">
                <a:moveTo>
                  <a:pt x="1078433" y="0"/>
                </a:moveTo>
                <a:lnTo>
                  <a:pt x="2519702" y="120957"/>
                </a:lnTo>
                <a:lnTo>
                  <a:pt x="3557820" y="1733715"/>
                </a:lnTo>
                <a:lnTo>
                  <a:pt x="0" y="1411163"/>
                </a:lnTo>
                <a:lnTo>
                  <a:pt x="1078433" y="0"/>
                </a:lnTo>
                <a:close/>
              </a:path>
            </a:pathLst>
          </a:custGeom>
          <a:solidFill>
            <a:schemeClr val="bg1">
              <a:lumMod val="50000"/>
              <a:alpha val="50000"/>
            </a:schemeClr>
          </a:solidFill>
          <a:ln>
            <a:solidFill>
              <a:schemeClr val="bg1">
                <a:lumMod val="50000"/>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15" name="Straight Connector 14"/>
          <p:cNvCxnSpPr/>
          <p:nvPr/>
        </p:nvCxnSpPr>
        <p:spPr>
          <a:xfrm rot="5400000" flipH="1" flipV="1">
            <a:off x="938513" y="2782982"/>
            <a:ext cx="1804616" cy="136855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2147958" y="2942086"/>
            <a:ext cx="2054091" cy="129981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Sun 16"/>
          <p:cNvSpPr/>
          <p:nvPr/>
        </p:nvSpPr>
        <p:spPr>
          <a:xfrm>
            <a:off x="2382221" y="2422074"/>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20" name="Oval 19"/>
          <p:cNvSpPr/>
          <p:nvPr/>
        </p:nvSpPr>
        <p:spPr>
          <a:xfrm>
            <a:off x="2999286" y="4034133"/>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94549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a:t>
            </a:r>
            <a:endParaRPr lang="en-US" dirty="0"/>
          </a:p>
        </p:txBody>
      </p:sp>
      <p:sp>
        <p:nvSpPr>
          <p:cNvPr id="3" name="Content Placeholder 2"/>
          <p:cNvSpPr>
            <a:spLocks noGrp="1"/>
          </p:cNvSpPr>
          <p:nvPr>
            <p:ph idx="1"/>
          </p:nvPr>
        </p:nvSpPr>
        <p:spPr/>
        <p:txBody>
          <a:bodyPr/>
          <a:lstStyle/>
          <a:p>
            <a:r>
              <a:rPr lang="en-US" dirty="0" smtClean="0"/>
              <a:t>To test a point, count how many shadow volumes it is located within. One or more means point is in shadow</a:t>
            </a:r>
          </a:p>
          <a:p>
            <a:pPr lvl="1"/>
            <a:endParaRPr lang="en-US" dirty="0"/>
          </a:p>
        </p:txBody>
      </p:sp>
      <p:sp>
        <p:nvSpPr>
          <p:cNvPr id="17" name="Sun 16"/>
          <p:cNvSpPr/>
          <p:nvPr/>
        </p:nvSpPr>
        <p:spPr>
          <a:xfrm>
            <a:off x="2382221" y="2422074"/>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4" name="Group 21"/>
          <p:cNvGrpSpPr/>
          <p:nvPr/>
        </p:nvGrpSpPr>
        <p:grpSpPr>
          <a:xfrm>
            <a:off x="740499" y="3371551"/>
            <a:ext cx="3048000" cy="1005840"/>
            <a:chOff x="1451429" y="5217262"/>
            <a:chExt cx="4064000" cy="1341120"/>
          </a:xfrm>
        </p:grpSpPr>
        <p:cxnSp>
          <p:nvCxnSpPr>
            <p:cNvPr id="26" name="Straight Arrow Connector 25"/>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5" name="Group 59"/>
            <p:cNvGrpSpPr/>
            <p:nvPr/>
          </p:nvGrpSpPr>
          <p:grpSpPr>
            <a:xfrm>
              <a:off x="1451429" y="5217262"/>
              <a:ext cx="4064000" cy="1341120"/>
              <a:chOff x="1451429" y="5217262"/>
              <a:chExt cx="4064000" cy="1341120"/>
            </a:xfrm>
          </p:grpSpPr>
          <p:sp>
            <p:nvSpPr>
              <p:cNvPr id="29" name="Freeform 28"/>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a:stCxn id="29" idx="0"/>
                <a:endCxn id="29"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28" name="Straight Arrow Connector 27"/>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1" name="Straight Connector 30"/>
          <p:cNvCxnSpPr>
            <a:stCxn id="29" idx="0"/>
          </p:cNvCxnSpPr>
          <p:nvPr/>
        </p:nvCxnSpPr>
        <p:spPr>
          <a:xfrm flipV="1">
            <a:off x="1708239" y="2568731"/>
            <a:ext cx="814798" cy="81806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3" name="Sun 32"/>
          <p:cNvSpPr/>
          <p:nvPr/>
        </p:nvSpPr>
        <p:spPr>
          <a:xfrm>
            <a:off x="2380161" y="2425855"/>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6" name="Group 35"/>
          <p:cNvGrpSpPr/>
          <p:nvPr/>
        </p:nvGrpSpPr>
        <p:grpSpPr>
          <a:xfrm rot="1560000">
            <a:off x="109128" y="3676819"/>
            <a:ext cx="182335" cy="296635"/>
            <a:chOff x="609600" y="5624286"/>
            <a:chExt cx="243114" cy="395514"/>
          </a:xfrm>
        </p:grpSpPr>
        <p:sp>
          <p:nvSpPr>
            <p:cNvPr id="37" name="Arc 36"/>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99"/>
            <p:cNvGrpSpPr/>
            <p:nvPr/>
          </p:nvGrpSpPr>
          <p:grpSpPr>
            <a:xfrm>
              <a:off x="609600" y="5624286"/>
              <a:ext cx="243114" cy="243114"/>
              <a:chOff x="609600" y="5624286"/>
              <a:chExt cx="243114" cy="243114"/>
            </a:xfrm>
          </p:grpSpPr>
          <p:cxnSp>
            <p:nvCxnSpPr>
              <p:cNvPr id="40" name="Straight Connector 39"/>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Oval 43"/>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0" name="Straight Arrow Connector 59"/>
          <p:cNvCxnSpPr>
            <a:endCxn id="44" idx="6"/>
          </p:cNvCxnSpPr>
          <p:nvPr/>
        </p:nvCxnSpPr>
        <p:spPr>
          <a:xfrm rot="10800000">
            <a:off x="233754" y="3802351"/>
            <a:ext cx="2761859" cy="286255"/>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6200000" flipH="1">
            <a:off x="2396219" y="2695552"/>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2999286" y="4034133"/>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8823008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Basic Shadow </a:t>
            </a:r>
            <a:r>
              <a:rPr lang="en-US" dirty="0" smtClean="0"/>
              <a:t>Techniques:</a:t>
            </a:r>
            <a:br>
              <a:rPr lang="en-US" dirty="0" smtClean="0"/>
            </a:br>
            <a:r>
              <a:rPr lang="en-US" dirty="0" smtClean="0">
                <a:solidFill>
                  <a:schemeClr val="tx1">
                    <a:lumMod val="75000"/>
                    <a:lumOff val="25000"/>
                  </a:schemeClr>
                </a:solidFill>
              </a:rPr>
              <a:t> </a:t>
            </a:r>
            <a:r>
              <a:rPr lang="en-US" sz="2400" dirty="0" smtClean="0">
                <a:solidFill>
                  <a:schemeClr val="tx1">
                    <a:lumMod val="75000"/>
                    <a:lumOff val="25000"/>
                  </a:schemeClr>
                </a:solidFill>
              </a:rPr>
              <a:t>- Shadow </a:t>
            </a:r>
            <a:r>
              <a:rPr lang="en-US" sz="2400" dirty="0">
                <a:solidFill>
                  <a:schemeClr val="tx1">
                    <a:lumMod val="75000"/>
                    <a:lumOff val="25000"/>
                  </a:schemeClr>
                </a:solidFill>
              </a:rPr>
              <a:t>Maps and Shadow </a:t>
            </a:r>
            <a:r>
              <a:rPr lang="en-US" sz="2400" dirty="0" smtClean="0">
                <a:solidFill>
                  <a:schemeClr val="tx1">
                    <a:lumMod val="75000"/>
                    <a:lumOff val="25000"/>
                  </a:schemeClr>
                </a:solidFill>
              </a:rPr>
              <a:t>Volumes</a:t>
            </a:r>
            <a:br>
              <a:rPr lang="en-US" sz="2400" dirty="0" smtClean="0">
                <a:solidFill>
                  <a:schemeClr val="tx1">
                    <a:lumMod val="75000"/>
                    <a:lumOff val="25000"/>
                  </a:schemeClr>
                </a:solidFill>
              </a:rPr>
            </a:br>
            <a:r>
              <a:rPr lang="en-US" sz="1800" dirty="0" smtClean="0">
                <a:solidFill>
                  <a:schemeClr val="tx1">
                    <a:lumMod val="75000"/>
                    <a:lumOff val="25000"/>
                  </a:schemeClr>
                </a:solidFill>
              </a:rPr>
              <a:t>(15 min)</a:t>
            </a:r>
            <a:endParaRPr lang="en-US" dirty="0">
              <a:solidFill>
                <a:schemeClr val="tx1">
                  <a:lumMod val="75000"/>
                  <a:lumOff val="25000"/>
                </a:schemeClr>
              </a:solidFill>
            </a:endParaRPr>
          </a:p>
        </p:txBody>
      </p:sp>
      <p:sp>
        <p:nvSpPr>
          <p:cNvPr id="3" name="Text Placeholder 2"/>
          <p:cNvSpPr>
            <a:spLocks noGrp="1"/>
          </p:cNvSpPr>
          <p:nvPr>
            <p:ph type="body" idx="1"/>
          </p:nvPr>
        </p:nvSpPr>
        <p:spPr/>
        <p:txBody>
          <a:bodyPr/>
          <a:lstStyle/>
          <a:p>
            <a:r>
              <a:rPr lang="de-DE" dirty="0" smtClean="0"/>
              <a:t>Ulf Assarsson</a:t>
            </a:r>
          </a:p>
          <a:p>
            <a:r>
              <a:rPr lang="de-DE" dirty="0" err="1" smtClean="0"/>
              <a:t>Chalmers</a:t>
            </a:r>
            <a:r>
              <a:rPr lang="de-DE" dirty="0" smtClean="0"/>
              <a:t> University </a:t>
            </a:r>
            <a:r>
              <a:rPr lang="de-DE" dirty="0" err="1" smtClean="0"/>
              <a:t>of</a:t>
            </a:r>
            <a:r>
              <a:rPr lang="de-DE" dirty="0" smtClean="0"/>
              <a:t> Technology</a:t>
            </a:r>
            <a:endParaRPr lang="en-US" dirty="0"/>
          </a:p>
        </p:txBody>
      </p:sp>
      <p:pic>
        <p:nvPicPr>
          <p:cNvPr id="4" name="Picture 3"/>
          <p:cNvPicPr>
            <a:picLocks noChangeAspect="1"/>
          </p:cNvPicPr>
          <p:nvPr/>
        </p:nvPicPr>
        <p:blipFill>
          <a:blip r:embed="rId3"/>
          <a:stretch>
            <a:fillRect/>
          </a:stretch>
        </p:blipFill>
        <p:spPr>
          <a:xfrm>
            <a:off x="6084168" y="-56034"/>
            <a:ext cx="3059832" cy="3059832"/>
          </a:xfrm>
          <a:prstGeom prst="rect">
            <a:avLst/>
          </a:prstGeom>
        </p:spPr>
      </p:pic>
    </p:spTree>
    <p:extLst>
      <p:ext uri="{BB962C8B-B14F-4D97-AF65-F5344CB8AC3E}">
        <p14:creationId xmlns:p14="http://schemas.microsoft.com/office/powerpoint/2010/main" val="31622677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a:t>
            </a:r>
            <a:endParaRPr lang="en-US" dirty="0"/>
          </a:p>
        </p:txBody>
      </p:sp>
      <p:sp>
        <p:nvSpPr>
          <p:cNvPr id="3" name="Content Placeholder 2"/>
          <p:cNvSpPr>
            <a:spLocks noGrp="1"/>
          </p:cNvSpPr>
          <p:nvPr>
            <p:ph idx="1"/>
          </p:nvPr>
        </p:nvSpPr>
        <p:spPr/>
        <p:txBody>
          <a:bodyPr/>
          <a:lstStyle/>
          <a:p>
            <a:r>
              <a:rPr lang="en-US" dirty="0" smtClean="0"/>
              <a:t>To test a point, count how many shadow volumes it is located within. One or more means point is in shadow</a:t>
            </a:r>
          </a:p>
          <a:p>
            <a:pPr lvl="1"/>
            <a:endParaRPr lang="en-US" dirty="0"/>
          </a:p>
        </p:txBody>
      </p:sp>
      <p:sp>
        <p:nvSpPr>
          <p:cNvPr id="17" name="Sun 16"/>
          <p:cNvSpPr/>
          <p:nvPr/>
        </p:nvSpPr>
        <p:spPr>
          <a:xfrm>
            <a:off x="2382221" y="2422074"/>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4" name="Group 21"/>
          <p:cNvGrpSpPr/>
          <p:nvPr/>
        </p:nvGrpSpPr>
        <p:grpSpPr>
          <a:xfrm>
            <a:off x="740499" y="3371551"/>
            <a:ext cx="3048000" cy="1005840"/>
            <a:chOff x="1451429" y="5217262"/>
            <a:chExt cx="4064000" cy="1341120"/>
          </a:xfrm>
        </p:grpSpPr>
        <p:cxnSp>
          <p:nvCxnSpPr>
            <p:cNvPr id="26" name="Straight Arrow Connector 25"/>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5" name="Group 59"/>
            <p:cNvGrpSpPr/>
            <p:nvPr/>
          </p:nvGrpSpPr>
          <p:grpSpPr>
            <a:xfrm>
              <a:off x="1451429" y="5217262"/>
              <a:ext cx="4064000" cy="1341120"/>
              <a:chOff x="1451429" y="5217262"/>
              <a:chExt cx="4064000" cy="1341120"/>
            </a:xfrm>
          </p:grpSpPr>
          <p:sp>
            <p:nvSpPr>
              <p:cNvPr id="29" name="Freeform 28"/>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a:stCxn id="29" idx="0"/>
                <a:endCxn id="29"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28" name="Straight Arrow Connector 27"/>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1" name="Straight Connector 30"/>
          <p:cNvCxnSpPr>
            <a:stCxn id="29" idx="0"/>
          </p:cNvCxnSpPr>
          <p:nvPr/>
        </p:nvCxnSpPr>
        <p:spPr>
          <a:xfrm flipV="1">
            <a:off x="1708239" y="2568731"/>
            <a:ext cx="814798" cy="81806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endCxn id="29" idx="3"/>
          </p:cNvCxnSpPr>
          <p:nvPr/>
        </p:nvCxnSpPr>
        <p:spPr>
          <a:xfrm rot="16200000" flipH="1">
            <a:off x="2396218" y="2695550"/>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3" name="Sun 32"/>
          <p:cNvSpPr/>
          <p:nvPr/>
        </p:nvSpPr>
        <p:spPr>
          <a:xfrm>
            <a:off x="2380161" y="2425855"/>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6" name="Group 35"/>
          <p:cNvGrpSpPr/>
          <p:nvPr/>
        </p:nvGrpSpPr>
        <p:grpSpPr>
          <a:xfrm rot="1560000">
            <a:off x="109128" y="3676819"/>
            <a:ext cx="182335" cy="296635"/>
            <a:chOff x="609600" y="5624286"/>
            <a:chExt cx="243114" cy="395514"/>
          </a:xfrm>
        </p:grpSpPr>
        <p:sp>
          <p:nvSpPr>
            <p:cNvPr id="37" name="Arc 36"/>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99"/>
            <p:cNvGrpSpPr/>
            <p:nvPr/>
          </p:nvGrpSpPr>
          <p:grpSpPr>
            <a:xfrm>
              <a:off x="609600" y="5624286"/>
              <a:ext cx="243114" cy="243114"/>
              <a:chOff x="609600" y="5624286"/>
              <a:chExt cx="243114" cy="243114"/>
            </a:xfrm>
          </p:grpSpPr>
          <p:cxnSp>
            <p:nvCxnSpPr>
              <p:cNvPr id="40" name="Straight Connector 39"/>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Oval 43"/>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5" name="Oval 44"/>
          <p:cNvSpPr/>
          <p:nvPr/>
        </p:nvSpPr>
        <p:spPr>
          <a:xfrm>
            <a:off x="2999286" y="4034133"/>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60" name="Straight Arrow Connector 59"/>
          <p:cNvCxnSpPr>
            <a:endCxn id="44" idx="6"/>
          </p:cNvCxnSpPr>
          <p:nvPr/>
        </p:nvCxnSpPr>
        <p:spPr>
          <a:xfrm rot="10800000">
            <a:off x="233754" y="3802351"/>
            <a:ext cx="2761859" cy="286255"/>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2396219" y="2695552"/>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4532811" y="3853927"/>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35" name="TextBox 34"/>
          <p:cNvSpPr txBox="1"/>
          <p:nvPr/>
        </p:nvSpPr>
        <p:spPr>
          <a:xfrm>
            <a:off x="4483144" y="3968588"/>
            <a:ext cx="333375" cy="269304"/>
          </a:xfrm>
          <a:prstGeom prst="rect">
            <a:avLst/>
          </a:prstGeom>
          <a:noFill/>
        </p:spPr>
        <p:txBody>
          <a:bodyPr wrap="square" lIns="68580" tIns="34290" rIns="68580" bIns="34290" rtlCol="0">
            <a:spAutoFit/>
          </a:bodyPr>
          <a:lstStyle/>
          <a:p>
            <a:r>
              <a:rPr lang="en-US" sz="1300" dirty="0"/>
              <a:t>0</a:t>
            </a:r>
          </a:p>
        </p:txBody>
      </p:sp>
      <p:grpSp>
        <p:nvGrpSpPr>
          <p:cNvPr id="8" name="Group 35"/>
          <p:cNvGrpSpPr/>
          <p:nvPr/>
        </p:nvGrpSpPr>
        <p:grpSpPr>
          <a:xfrm>
            <a:off x="2435508" y="2568732"/>
            <a:ext cx="2214324" cy="1823473"/>
            <a:chOff x="3247343" y="3424976"/>
            <a:chExt cx="2952432" cy="2431297"/>
          </a:xfrm>
        </p:grpSpPr>
        <p:cxnSp>
          <p:nvCxnSpPr>
            <p:cNvPr id="25" name="Straight Connector 24"/>
            <p:cNvCxnSpPr/>
            <p:nvPr/>
          </p:nvCxnSpPr>
          <p:spPr>
            <a:xfrm rot="16200000" flipH="1">
              <a:off x="2642165" y="4146859"/>
              <a:ext cx="1625991" cy="182225"/>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364050" y="3424978"/>
              <a:ext cx="1814283" cy="153307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9" name="Group 35"/>
            <p:cNvGrpSpPr/>
            <p:nvPr/>
          </p:nvGrpSpPr>
          <p:grpSpPr>
            <a:xfrm>
              <a:off x="3247343" y="4958048"/>
              <a:ext cx="2952432" cy="898225"/>
              <a:chOff x="-1899130" y="4339357"/>
              <a:chExt cx="2952432" cy="898225"/>
            </a:xfrm>
          </p:grpSpPr>
          <p:cxnSp>
            <p:nvCxnSpPr>
              <p:cNvPr id="38" name="Straight Arrow Connector 37"/>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69"/>
              <p:cNvGrpSpPr/>
              <p:nvPr/>
            </p:nvGrpSpPr>
            <p:grpSpPr>
              <a:xfrm>
                <a:off x="-1600200" y="4339357"/>
                <a:ext cx="2653502" cy="898225"/>
                <a:chOff x="-1600200" y="4339357"/>
                <a:chExt cx="2653502" cy="898225"/>
              </a:xfrm>
            </p:grpSpPr>
            <p:sp>
              <p:nvSpPr>
                <p:cNvPr id="43" name="Freeform 42"/>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stCxn id="43" idx="0"/>
                  <a:endCxn id="43"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grpSp>
      <p:sp>
        <p:nvSpPr>
          <p:cNvPr id="47" name="Oval 46"/>
          <p:cNvSpPr/>
          <p:nvPr/>
        </p:nvSpPr>
        <p:spPr>
          <a:xfrm>
            <a:off x="2999287" y="4034137"/>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8" name="TextBox 47"/>
          <p:cNvSpPr txBox="1"/>
          <p:nvPr/>
        </p:nvSpPr>
        <p:spPr>
          <a:xfrm>
            <a:off x="2958464" y="4090550"/>
            <a:ext cx="333375" cy="269304"/>
          </a:xfrm>
          <a:prstGeom prst="rect">
            <a:avLst/>
          </a:prstGeom>
          <a:noFill/>
        </p:spPr>
        <p:txBody>
          <a:bodyPr wrap="square" lIns="68580" tIns="34290" rIns="68580" bIns="34290" rtlCol="0">
            <a:spAutoFit/>
          </a:bodyPr>
          <a:lstStyle/>
          <a:p>
            <a:r>
              <a:rPr lang="en-US" sz="1300" dirty="0"/>
              <a:t>+2</a:t>
            </a:r>
          </a:p>
        </p:txBody>
      </p:sp>
      <p:cxnSp>
        <p:nvCxnSpPr>
          <p:cNvPr id="42" name="Straight Arrow Connector 41"/>
          <p:cNvCxnSpPr>
            <a:stCxn id="34" idx="2"/>
            <a:endCxn id="44" idx="6"/>
          </p:cNvCxnSpPr>
          <p:nvPr/>
        </p:nvCxnSpPr>
        <p:spPr>
          <a:xfrm rot="10800000">
            <a:off x="233754" y="3802351"/>
            <a:ext cx="4299055" cy="117123"/>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64456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5" name="Straight Connector 104"/>
          <p:cNvCxnSpPr>
            <a:endCxn id="102" idx="2"/>
          </p:cNvCxnSpPr>
          <p:nvPr/>
        </p:nvCxnSpPr>
        <p:spPr>
          <a:xfrm>
            <a:off x="242246" y="3805468"/>
            <a:ext cx="2765530" cy="297330"/>
          </a:xfrm>
          <a:prstGeom prst="line">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03" idx="2"/>
          </p:cNvCxnSpPr>
          <p:nvPr/>
        </p:nvCxnSpPr>
        <p:spPr>
          <a:xfrm rot="10800000" flipH="1" flipV="1">
            <a:off x="202181" y="3785925"/>
            <a:ext cx="4339120" cy="136663"/>
          </a:xfrm>
          <a:prstGeom prst="line">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60"/>
          <p:cNvGrpSpPr/>
          <p:nvPr/>
        </p:nvGrpSpPr>
        <p:grpSpPr>
          <a:xfrm>
            <a:off x="748991" y="3374668"/>
            <a:ext cx="3048000" cy="1005840"/>
            <a:chOff x="1451429" y="5217262"/>
            <a:chExt cx="4064000" cy="1341120"/>
          </a:xfrm>
        </p:grpSpPr>
        <p:cxnSp>
          <p:nvCxnSpPr>
            <p:cNvPr id="45" name="Straight Arrow Connector 44"/>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5" name="Group 59"/>
            <p:cNvGrpSpPr/>
            <p:nvPr/>
          </p:nvGrpSpPr>
          <p:grpSpPr>
            <a:xfrm>
              <a:off x="1451429" y="5217262"/>
              <a:ext cx="4064000" cy="1341120"/>
              <a:chOff x="1451429" y="5217262"/>
              <a:chExt cx="4064000" cy="1341120"/>
            </a:xfrm>
          </p:grpSpPr>
          <p:sp>
            <p:nvSpPr>
              <p:cNvPr id="48" name="Freeform 47"/>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a:stCxn id="48" idx="0"/>
                <a:endCxn id="48"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54" name="Straight Arrow Connector 53"/>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Shadow Volumes - concept</a:t>
            </a:r>
            <a:endParaRPr lang="en-US" dirty="0"/>
          </a:p>
        </p:txBody>
      </p:sp>
      <p:sp>
        <p:nvSpPr>
          <p:cNvPr id="3" name="Content Placeholder 2"/>
          <p:cNvSpPr>
            <a:spLocks noGrp="1"/>
          </p:cNvSpPr>
          <p:nvPr>
            <p:ph idx="1"/>
          </p:nvPr>
        </p:nvSpPr>
        <p:spPr/>
        <p:txBody>
          <a:bodyPr>
            <a:normAutofit/>
          </a:bodyPr>
          <a:lstStyle/>
          <a:p>
            <a:r>
              <a:rPr lang="en-US" dirty="0" smtClean="0"/>
              <a:t>A counter per pixel</a:t>
            </a:r>
          </a:p>
          <a:p>
            <a:r>
              <a:rPr lang="en-US" dirty="0" smtClean="0"/>
              <a:t>If we go through more </a:t>
            </a:r>
            <a:r>
              <a:rPr lang="en-US" dirty="0" err="1" smtClean="0"/>
              <a:t>frontfacing</a:t>
            </a:r>
            <a:r>
              <a:rPr lang="en-US" dirty="0" smtClean="0"/>
              <a:t> than </a:t>
            </a:r>
            <a:r>
              <a:rPr lang="en-US" dirty="0" err="1" smtClean="0"/>
              <a:t>backfacing</a:t>
            </a:r>
            <a:r>
              <a:rPr lang="en-US" dirty="0" smtClean="0"/>
              <a:t> polygons, then the point is in shadow</a:t>
            </a:r>
            <a:endParaRPr lang="en-US" dirty="0"/>
          </a:p>
        </p:txBody>
      </p:sp>
      <p:cxnSp>
        <p:nvCxnSpPr>
          <p:cNvPr id="10" name="Straight Connector 9"/>
          <p:cNvCxnSpPr/>
          <p:nvPr/>
        </p:nvCxnSpPr>
        <p:spPr>
          <a:xfrm flipV="1">
            <a:off x="1716731" y="2571848"/>
            <a:ext cx="814798" cy="81806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H="1">
            <a:off x="2404710" y="2698666"/>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 name="Sun 6"/>
          <p:cNvSpPr/>
          <p:nvPr/>
        </p:nvSpPr>
        <p:spPr>
          <a:xfrm>
            <a:off x="2388654" y="2428971"/>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57" name="Straight Connector 56"/>
          <p:cNvCxnSpPr/>
          <p:nvPr/>
        </p:nvCxnSpPr>
        <p:spPr>
          <a:xfrm rot="16200000" flipH="1">
            <a:off x="1990116" y="3113258"/>
            <a:ext cx="1219494" cy="13666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531529" y="2571846"/>
            <a:ext cx="1360713" cy="114980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6" name="Group 100"/>
          <p:cNvGrpSpPr/>
          <p:nvPr/>
        </p:nvGrpSpPr>
        <p:grpSpPr>
          <a:xfrm rot="1560000">
            <a:off x="117620" y="3679935"/>
            <a:ext cx="182335" cy="296635"/>
            <a:chOff x="609600" y="5624286"/>
            <a:chExt cx="243114" cy="395514"/>
          </a:xfrm>
        </p:grpSpPr>
        <p:sp>
          <p:nvSpPr>
            <p:cNvPr id="92" name="Arc 91"/>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 name="Group 99"/>
            <p:cNvGrpSpPr/>
            <p:nvPr/>
          </p:nvGrpSpPr>
          <p:grpSpPr>
            <a:xfrm>
              <a:off x="609600" y="5624286"/>
              <a:ext cx="243114" cy="243114"/>
              <a:chOff x="609600" y="5624286"/>
              <a:chExt cx="243114" cy="243114"/>
            </a:xfrm>
          </p:grpSpPr>
          <p:cxnSp>
            <p:nvCxnSpPr>
              <p:cNvPr id="94" name="Straight Connector 93"/>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3" name="Oval 102"/>
          <p:cNvSpPr/>
          <p:nvPr/>
        </p:nvSpPr>
        <p:spPr>
          <a:xfrm>
            <a:off x="4541302" y="3857040"/>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1" name="TextBox 110"/>
          <p:cNvSpPr txBox="1"/>
          <p:nvPr/>
        </p:nvSpPr>
        <p:spPr>
          <a:xfrm>
            <a:off x="4491635" y="3971701"/>
            <a:ext cx="333375" cy="269304"/>
          </a:xfrm>
          <a:prstGeom prst="rect">
            <a:avLst/>
          </a:prstGeom>
          <a:noFill/>
        </p:spPr>
        <p:txBody>
          <a:bodyPr wrap="square" lIns="68580" tIns="34290" rIns="68580" bIns="34290" rtlCol="0">
            <a:spAutoFit/>
          </a:bodyPr>
          <a:lstStyle/>
          <a:p>
            <a:r>
              <a:rPr lang="en-US" sz="1300" dirty="0"/>
              <a:t>0</a:t>
            </a:r>
          </a:p>
        </p:txBody>
      </p:sp>
      <p:grpSp>
        <p:nvGrpSpPr>
          <p:cNvPr id="9" name="Group 70"/>
          <p:cNvGrpSpPr/>
          <p:nvPr/>
        </p:nvGrpSpPr>
        <p:grpSpPr>
          <a:xfrm>
            <a:off x="2443999" y="3721651"/>
            <a:ext cx="2214324" cy="673669"/>
            <a:chOff x="-1899130" y="4339357"/>
            <a:chExt cx="2952432" cy="898225"/>
          </a:xfrm>
        </p:grpSpPr>
        <p:cxnSp>
          <p:nvCxnSpPr>
            <p:cNvPr id="43" name="Straight Arrow Connector 42"/>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1" name="Group 69"/>
            <p:cNvGrpSpPr/>
            <p:nvPr/>
          </p:nvGrpSpPr>
          <p:grpSpPr>
            <a:xfrm>
              <a:off x="-1600200" y="4339357"/>
              <a:ext cx="2653502" cy="898225"/>
              <a:chOff x="-1600200" y="4339357"/>
              <a:chExt cx="2653502" cy="898225"/>
            </a:xfrm>
          </p:grpSpPr>
          <p:sp>
            <p:nvSpPr>
              <p:cNvPr id="64" name="Freeform 63"/>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64" idx="0"/>
                <a:endCxn id="64"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02" name="Oval 101"/>
          <p:cNvSpPr/>
          <p:nvPr/>
        </p:nvSpPr>
        <p:spPr>
          <a:xfrm>
            <a:off x="3007778" y="4037250"/>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0" name="TextBox 109"/>
          <p:cNvSpPr txBox="1"/>
          <p:nvPr/>
        </p:nvSpPr>
        <p:spPr>
          <a:xfrm>
            <a:off x="2966955" y="4093663"/>
            <a:ext cx="333375" cy="269304"/>
          </a:xfrm>
          <a:prstGeom prst="rect">
            <a:avLst/>
          </a:prstGeom>
          <a:noFill/>
        </p:spPr>
        <p:txBody>
          <a:bodyPr wrap="square" lIns="68580" tIns="34290" rIns="68580" bIns="34290" rtlCol="0">
            <a:spAutoFit/>
          </a:bodyPr>
          <a:lstStyle/>
          <a:p>
            <a:r>
              <a:rPr lang="en-US" sz="1300" dirty="0"/>
              <a:t>+2</a:t>
            </a:r>
          </a:p>
        </p:txBody>
      </p:sp>
      <p:sp>
        <p:nvSpPr>
          <p:cNvPr id="34" name="Sun 33"/>
          <p:cNvSpPr/>
          <p:nvPr/>
        </p:nvSpPr>
        <p:spPr>
          <a:xfrm>
            <a:off x="2380161" y="2425855"/>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36" name="Straight Connector 35"/>
          <p:cNvCxnSpPr>
            <a:stCxn id="48" idx="0"/>
          </p:cNvCxnSpPr>
          <p:nvPr/>
        </p:nvCxnSpPr>
        <p:spPr>
          <a:xfrm flipH="1">
            <a:off x="748991" y="3389908"/>
            <a:ext cx="967740" cy="957671"/>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150119" y="3881168"/>
            <a:ext cx="333375" cy="269304"/>
          </a:xfrm>
          <a:prstGeom prst="rect">
            <a:avLst/>
          </a:prstGeom>
          <a:noFill/>
        </p:spPr>
        <p:txBody>
          <a:bodyPr wrap="square" lIns="68580" tIns="34290" rIns="68580" bIns="34290" rtlCol="0">
            <a:spAutoFit/>
          </a:bodyPr>
          <a:lstStyle/>
          <a:p>
            <a:r>
              <a:rPr lang="en-US" sz="1300" dirty="0"/>
              <a:t>+</a:t>
            </a:r>
          </a:p>
        </p:txBody>
      </p:sp>
      <p:cxnSp>
        <p:nvCxnSpPr>
          <p:cNvPr id="39" name="Straight Connector 38"/>
          <p:cNvCxnSpPr>
            <a:stCxn id="64" idx="3"/>
            <a:endCxn id="64" idx="2"/>
          </p:cNvCxnSpPr>
          <p:nvPr/>
        </p:nvCxnSpPr>
        <p:spPr>
          <a:xfrm>
            <a:off x="2668198" y="3791341"/>
            <a:ext cx="61949" cy="580749"/>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633580" y="3881168"/>
            <a:ext cx="333375" cy="269304"/>
          </a:xfrm>
          <a:prstGeom prst="rect">
            <a:avLst/>
          </a:prstGeom>
          <a:noFill/>
        </p:spPr>
        <p:txBody>
          <a:bodyPr wrap="square" lIns="68580" tIns="34290" rIns="68580" bIns="34290" rtlCol="0">
            <a:spAutoFit/>
          </a:bodyPr>
          <a:lstStyle/>
          <a:p>
            <a:r>
              <a:rPr lang="en-US" sz="1300" dirty="0"/>
              <a:t>+</a:t>
            </a:r>
          </a:p>
        </p:txBody>
      </p:sp>
      <p:cxnSp>
        <p:nvCxnSpPr>
          <p:cNvPr id="44" name="Straight Connector 43"/>
          <p:cNvCxnSpPr>
            <a:stCxn id="48" idx="3"/>
          </p:cNvCxnSpPr>
          <p:nvPr/>
        </p:nvCxnSpPr>
        <p:spPr>
          <a:xfrm>
            <a:off x="3080711" y="3374668"/>
            <a:ext cx="716280" cy="997421"/>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531728" y="3881168"/>
            <a:ext cx="333375" cy="269304"/>
          </a:xfrm>
          <a:prstGeom prst="rect">
            <a:avLst/>
          </a:prstGeom>
          <a:noFill/>
        </p:spPr>
        <p:txBody>
          <a:bodyPr wrap="square" lIns="68580" tIns="34290" rIns="68580" bIns="34290" rtlCol="0">
            <a:spAutoFit/>
          </a:bodyPr>
          <a:lstStyle/>
          <a:p>
            <a:r>
              <a:rPr lang="en-US" sz="1300" dirty="0"/>
              <a:t>-</a:t>
            </a:r>
          </a:p>
        </p:txBody>
      </p:sp>
      <p:cxnSp>
        <p:nvCxnSpPr>
          <p:cNvPr id="52" name="Straight Connector 51"/>
          <p:cNvCxnSpPr>
            <a:stCxn id="64" idx="0"/>
            <a:endCxn id="64" idx="1"/>
          </p:cNvCxnSpPr>
          <p:nvPr/>
        </p:nvCxnSpPr>
        <p:spPr>
          <a:xfrm>
            <a:off x="3883956" y="3721651"/>
            <a:ext cx="774369" cy="673669"/>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4238350" y="3886666"/>
            <a:ext cx="333375" cy="269304"/>
          </a:xfrm>
          <a:prstGeom prst="rect">
            <a:avLst/>
          </a:prstGeom>
          <a:noFill/>
        </p:spPr>
        <p:txBody>
          <a:bodyPr wrap="square" lIns="68580" tIns="34290" rIns="68580" bIns="34290" rtlCol="0">
            <a:spAutoFit/>
          </a:bodyPr>
          <a:lstStyle/>
          <a:p>
            <a:r>
              <a:rPr lang="en-US" sz="1300" dirty="0"/>
              <a:t>-</a:t>
            </a:r>
          </a:p>
        </p:txBody>
      </p:sp>
      <p:grpSp>
        <p:nvGrpSpPr>
          <p:cNvPr id="12" name="Group 73"/>
          <p:cNvGrpSpPr/>
          <p:nvPr/>
        </p:nvGrpSpPr>
        <p:grpSpPr>
          <a:xfrm>
            <a:off x="345945" y="3789810"/>
            <a:ext cx="797986" cy="84836"/>
            <a:chOff x="838199" y="1905398"/>
            <a:chExt cx="1600995" cy="305595"/>
          </a:xfrm>
          <a:scene3d>
            <a:camera prst="orthographicFront">
              <a:rot lat="0" lon="0" rev="5400000"/>
            </a:camera>
            <a:lightRig rig="threePt" dir="t"/>
          </a:scene3d>
        </p:grpSpPr>
        <p:cxnSp>
          <p:nvCxnSpPr>
            <p:cNvPr id="75" name="Straight Connector 74"/>
            <p:cNvCxnSpPr/>
            <p:nvPr/>
          </p:nvCxnSpPr>
          <p:spPr>
            <a:xfrm>
              <a:off x="838200" y="2057400"/>
              <a:ext cx="1600200" cy="1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2284678" y="2055284"/>
              <a:ext cx="304006" cy="502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688710" y="2055285"/>
              <a:ext cx="304006" cy="502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1486695" y="2056475"/>
              <a:ext cx="304006" cy="502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1752690" y="2054887"/>
              <a:ext cx="304006" cy="502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1220700" y="2054887"/>
              <a:ext cx="304006" cy="502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2018685" y="2054887"/>
              <a:ext cx="304006" cy="502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954705" y="2056476"/>
              <a:ext cx="304006" cy="502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3686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7"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 - concept</a:t>
            </a:r>
            <a:endParaRPr lang="en-US" dirty="0"/>
          </a:p>
        </p:txBody>
      </p:sp>
      <p:sp>
        <p:nvSpPr>
          <p:cNvPr id="3" name="Content Placeholder 2"/>
          <p:cNvSpPr>
            <a:spLocks noGrp="1"/>
          </p:cNvSpPr>
          <p:nvPr>
            <p:ph idx="1"/>
          </p:nvPr>
        </p:nvSpPr>
        <p:spPr>
          <a:xfrm>
            <a:off x="214290" y="1017974"/>
            <a:ext cx="8266471" cy="3750495"/>
          </a:xfrm>
        </p:spPr>
        <p:txBody>
          <a:bodyPr>
            <a:normAutofit/>
          </a:bodyPr>
          <a:lstStyle/>
          <a:p>
            <a:r>
              <a:rPr lang="en-US" dirty="0" smtClean="0"/>
              <a:t>Perform counting with the stencil buffer</a:t>
            </a:r>
          </a:p>
          <a:p>
            <a:pPr lvl="1"/>
            <a:r>
              <a:rPr lang="en-US" dirty="0" smtClean="0"/>
              <a:t>Render front facing shadow quads to the stencil buffer</a:t>
            </a:r>
          </a:p>
          <a:p>
            <a:pPr lvl="2"/>
            <a:r>
              <a:rPr lang="en-US" dirty="0" smtClean="0"/>
              <a:t>Inc stencil value, since those represents entering shadow volume</a:t>
            </a:r>
          </a:p>
          <a:p>
            <a:pPr lvl="1"/>
            <a:r>
              <a:rPr lang="en-US" dirty="0" smtClean="0"/>
              <a:t>Render back facing shadow quads to the stencil buffer</a:t>
            </a:r>
          </a:p>
          <a:p>
            <a:pPr lvl="2"/>
            <a:r>
              <a:rPr lang="en-US" dirty="0" smtClean="0"/>
              <a:t>Dec stencil value, since those represents exiting shadow volume</a:t>
            </a:r>
          </a:p>
          <a:p>
            <a:pPr lvl="1"/>
            <a:endParaRPr lang="en-US" dirty="0"/>
          </a:p>
        </p:txBody>
      </p:sp>
      <p:grpSp>
        <p:nvGrpSpPr>
          <p:cNvPr id="4" name="Group 100"/>
          <p:cNvGrpSpPr/>
          <p:nvPr/>
        </p:nvGrpSpPr>
        <p:grpSpPr>
          <a:xfrm rot="1560000">
            <a:off x="457200" y="4218215"/>
            <a:ext cx="182335" cy="296635"/>
            <a:chOff x="609600" y="5624286"/>
            <a:chExt cx="243114" cy="395514"/>
          </a:xfrm>
        </p:grpSpPr>
        <p:sp>
          <p:nvSpPr>
            <p:cNvPr id="92" name="Arc 91"/>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94" name="Straight Connector 93"/>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05" name="Straight Connector 104"/>
          <p:cNvCxnSpPr>
            <a:stCxn id="99" idx="6"/>
          </p:cNvCxnSpPr>
          <p:nvPr/>
        </p:nvCxnSpPr>
        <p:spPr>
          <a:xfrm>
            <a:off x="581828" y="4343746"/>
            <a:ext cx="2765530" cy="2973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9" idx="2"/>
          </p:cNvCxnSpPr>
          <p:nvPr/>
        </p:nvCxnSpPr>
        <p:spPr>
          <a:xfrm rot="10800000" flipH="1" flipV="1">
            <a:off x="541761" y="4324204"/>
            <a:ext cx="4339120" cy="136663"/>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 name="Cube 63"/>
          <p:cNvSpPr/>
          <p:nvPr/>
        </p:nvSpPr>
        <p:spPr>
          <a:xfrm>
            <a:off x="4975045" y="4196521"/>
            <a:ext cx="374196" cy="360736"/>
          </a:xfrm>
          <a:prstGeom prst="cube">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6" name="Group 81"/>
          <p:cNvGrpSpPr/>
          <p:nvPr/>
        </p:nvGrpSpPr>
        <p:grpSpPr>
          <a:xfrm>
            <a:off x="1088571" y="3912946"/>
            <a:ext cx="3048000" cy="1005840"/>
            <a:chOff x="1451429" y="5217262"/>
            <a:chExt cx="4064000" cy="1341120"/>
          </a:xfrm>
        </p:grpSpPr>
        <p:cxnSp>
          <p:nvCxnSpPr>
            <p:cNvPr id="83" name="Straight Arrow Connector 82"/>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59"/>
            <p:cNvGrpSpPr/>
            <p:nvPr/>
          </p:nvGrpSpPr>
          <p:grpSpPr>
            <a:xfrm>
              <a:off x="1451429" y="5217262"/>
              <a:ext cx="4064000" cy="1341120"/>
              <a:chOff x="1451429" y="5217262"/>
              <a:chExt cx="4064000" cy="1341120"/>
            </a:xfrm>
          </p:grpSpPr>
          <p:sp>
            <p:nvSpPr>
              <p:cNvPr id="88" name="Freeform 87"/>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88" idx="0"/>
                <a:endCxn id="88"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6" name="Straight Arrow Connector 85"/>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90" name="Straight Connector 89"/>
          <p:cNvCxnSpPr>
            <a:stCxn id="88" idx="0"/>
          </p:cNvCxnSpPr>
          <p:nvPr/>
        </p:nvCxnSpPr>
        <p:spPr>
          <a:xfrm flipV="1">
            <a:off x="2056311" y="3110126"/>
            <a:ext cx="814798" cy="81806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88" idx="3"/>
          </p:cNvCxnSpPr>
          <p:nvPr/>
        </p:nvCxnSpPr>
        <p:spPr>
          <a:xfrm rot="16200000" flipH="1">
            <a:off x="2744290" y="3236945"/>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3" name="Sun 92"/>
          <p:cNvSpPr/>
          <p:nvPr/>
        </p:nvSpPr>
        <p:spPr>
          <a:xfrm>
            <a:off x="2728234" y="2967251"/>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5" name="Straight Connector 94"/>
          <p:cNvCxnSpPr>
            <a:endCxn id="109" idx="3"/>
          </p:cNvCxnSpPr>
          <p:nvPr/>
        </p:nvCxnSpPr>
        <p:spPr>
          <a:xfrm rot="16200000" flipH="1">
            <a:off x="2329697" y="3651538"/>
            <a:ext cx="1219494" cy="13666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871110" y="3110126"/>
            <a:ext cx="1360713" cy="114980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8" name="Oval 97"/>
          <p:cNvSpPr/>
          <p:nvPr/>
        </p:nvSpPr>
        <p:spPr>
          <a:xfrm>
            <a:off x="4880883" y="4395320"/>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0" name="TextBox 99"/>
          <p:cNvSpPr txBox="1"/>
          <p:nvPr/>
        </p:nvSpPr>
        <p:spPr>
          <a:xfrm>
            <a:off x="4831216" y="4509980"/>
            <a:ext cx="333375" cy="269304"/>
          </a:xfrm>
          <a:prstGeom prst="rect">
            <a:avLst/>
          </a:prstGeom>
          <a:noFill/>
        </p:spPr>
        <p:txBody>
          <a:bodyPr wrap="square" lIns="68580" tIns="34290" rIns="68580" bIns="34290" rtlCol="0">
            <a:spAutoFit/>
          </a:bodyPr>
          <a:lstStyle/>
          <a:p>
            <a:r>
              <a:rPr lang="en-US" sz="1300" dirty="0"/>
              <a:t>0</a:t>
            </a:r>
          </a:p>
        </p:txBody>
      </p:sp>
      <p:grpSp>
        <p:nvGrpSpPr>
          <p:cNvPr id="8" name="Group 100"/>
          <p:cNvGrpSpPr/>
          <p:nvPr/>
        </p:nvGrpSpPr>
        <p:grpSpPr>
          <a:xfrm>
            <a:off x="2783581" y="4259929"/>
            <a:ext cx="2214324" cy="673669"/>
            <a:chOff x="-1899130" y="4339357"/>
            <a:chExt cx="2952432" cy="898225"/>
          </a:xfrm>
        </p:grpSpPr>
        <p:cxnSp>
          <p:nvCxnSpPr>
            <p:cNvPr id="104" name="Straight Arrow Connector 103"/>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69"/>
            <p:cNvGrpSpPr/>
            <p:nvPr/>
          </p:nvGrpSpPr>
          <p:grpSpPr>
            <a:xfrm>
              <a:off x="-1600200" y="4339357"/>
              <a:ext cx="2653502" cy="898225"/>
              <a:chOff x="-1600200" y="4339357"/>
              <a:chExt cx="2653502" cy="898225"/>
            </a:xfrm>
          </p:grpSpPr>
          <p:sp>
            <p:nvSpPr>
              <p:cNvPr id="109" name="Freeform 108"/>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2" name="Straight Connector 111"/>
              <p:cNvCxnSpPr>
                <a:stCxn id="109" idx="0"/>
                <a:endCxn id="109"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15" name="Can 114"/>
          <p:cNvSpPr/>
          <p:nvPr/>
        </p:nvSpPr>
        <p:spPr>
          <a:xfrm>
            <a:off x="3387362" y="4504896"/>
            <a:ext cx="265338" cy="340140"/>
          </a:xfrm>
          <a:prstGeom prst="can">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3" name="Oval 112"/>
          <p:cNvSpPr/>
          <p:nvPr/>
        </p:nvSpPr>
        <p:spPr>
          <a:xfrm>
            <a:off x="3347358" y="4575530"/>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4" name="TextBox 113"/>
          <p:cNvSpPr txBox="1"/>
          <p:nvPr/>
        </p:nvSpPr>
        <p:spPr>
          <a:xfrm>
            <a:off x="3306535" y="4631943"/>
            <a:ext cx="333375" cy="269304"/>
          </a:xfrm>
          <a:prstGeom prst="rect">
            <a:avLst/>
          </a:prstGeom>
          <a:noFill/>
        </p:spPr>
        <p:txBody>
          <a:bodyPr wrap="square" lIns="68580" tIns="34290" rIns="68580" bIns="34290" rtlCol="0">
            <a:spAutoFit/>
          </a:bodyPr>
          <a:lstStyle/>
          <a:p>
            <a:r>
              <a:rPr lang="en-US" sz="1300" dirty="0"/>
              <a:t>0</a:t>
            </a:r>
          </a:p>
        </p:txBody>
      </p:sp>
    </p:spTree>
    <p:extLst>
      <p:ext uri="{BB962C8B-B14F-4D97-AF65-F5344CB8AC3E}">
        <p14:creationId xmlns:p14="http://schemas.microsoft.com/office/powerpoint/2010/main" val="27250234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 - concept</a:t>
            </a:r>
            <a:endParaRPr lang="en-US" dirty="0"/>
          </a:p>
        </p:txBody>
      </p:sp>
      <p:sp>
        <p:nvSpPr>
          <p:cNvPr id="3" name="Content Placeholder 2"/>
          <p:cNvSpPr>
            <a:spLocks noGrp="1"/>
          </p:cNvSpPr>
          <p:nvPr>
            <p:ph idx="1"/>
          </p:nvPr>
        </p:nvSpPr>
        <p:spPr>
          <a:xfrm>
            <a:off x="214289" y="1017974"/>
            <a:ext cx="8299089" cy="3750495"/>
          </a:xfrm>
        </p:spPr>
        <p:txBody>
          <a:bodyPr>
            <a:normAutofit/>
          </a:bodyPr>
          <a:lstStyle/>
          <a:p>
            <a:r>
              <a:rPr lang="en-US" dirty="0" smtClean="0"/>
              <a:t>Perform counting with the stencil buffer</a:t>
            </a:r>
          </a:p>
          <a:p>
            <a:pPr lvl="1"/>
            <a:r>
              <a:rPr lang="en-US" dirty="0" smtClean="0"/>
              <a:t>Render front facing shadow quads to the stencil buffer</a:t>
            </a:r>
          </a:p>
          <a:p>
            <a:pPr lvl="2"/>
            <a:r>
              <a:rPr lang="en-US" dirty="0" smtClean="0"/>
              <a:t>Inc stencil value, since those represents entering shadow volume</a:t>
            </a:r>
          </a:p>
          <a:p>
            <a:pPr lvl="1"/>
            <a:r>
              <a:rPr lang="en-US" dirty="0" smtClean="0"/>
              <a:t>Render back facing shadow quads to the stencil buffer</a:t>
            </a:r>
          </a:p>
          <a:p>
            <a:pPr lvl="2"/>
            <a:r>
              <a:rPr lang="en-US" dirty="0" smtClean="0"/>
              <a:t>Dec stencil value, since those represents exiting shadow volume</a:t>
            </a:r>
          </a:p>
          <a:p>
            <a:pPr lvl="1"/>
            <a:endParaRPr lang="en-US" dirty="0"/>
          </a:p>
        </p:txBody>
      </p:sp>
      <p:grpSp>
        <p:nvGrpSpPr>
          <p:cNvPr id="4" name="Group 100"/>
          <p:cNvGrpSpPr/>
          <p:nvPr/>
        </p:nvGrpSpPr>
        <p:grpSpPr>
          <a:xfrm rot="1560000">
            <a:off x="457200" y="4218215"/>
            <a:ext cx="182335" cy="296635"/>
            <a:chOff x="609600" y="5624286"/>
            <a:chExt cx="243114" cy="395514"/>
          </a:xfrm>
        </p:grpSpPr>
        <p:sp>
          <p:nvSpPr>
            <p:cNvPr id="92" name="Arc 91"/>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94" name="Straight Connector 93"/>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05" name="Straight Connector 104"/>
          <p:cNvCxnSpPr>
            <a:stCxn id="99" idx="6"/>
          </p:cNvCxnSpPr>
          <p:nvPr/>
        </p:nvCxnSpPr>
        <p:spPr>
          <a:xfrm>
            <a:off x="581828" y="4343746"/>
            <a:ext cx="2765530" cy="2973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9" idx="2"/>
          </p:cNvCxnSpPr>
          <p:nvPr/>
        </p:nvCxnSpPr>
        <p:spPr>
          <a:xfrm rot="10800000" flipH="1" flipV="1">
            <a:off x="541761" y="4324204"/>
            <a:ext cx="4339120" cy="136663"/>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 name="Cube 63"/>
          <p:cNvSpPr/>
          <p:nvPr/>
        </p:nvSpPr>
        <p:spPr>
          <a:xfrm>
            <a:off x="4975045" y="4196521"/>
            <a:ext cx="374196" cy="360736"/>
          </a:xfrm>
          <a:prstGeom prst="cube">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6" name="Group 81"/>
          <p:cNvGrpSpPr/>
          <p:nvPr/>
        </p:nvGrpSpPr>
        <p:grpSpPr>
          <a:xfrm>
            <a:off x="1088571" y="3912946"/>
            <a:ext cx="3048000" cy="1005840"/>
            <a:chOff x="1451429" y="5217262"/>
            <a:chExt cx="4064000" cy="1341120"/>
          </a:xfrm>
        </p:grpSpPr>
        <p:cxnSp>
          <p:nvCxnSpPr>
            <p:cNvPr id="83" name="Straight Arrow Connector 82"/>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59"/>
            <p:cNvGrpSpPr/>
            <p:nvPr/>
          </p:nvGrpSpPr>
          <p:grpSpPr>
            <a:xfrm>
              <a:off x="1451429" y="5217262"/>
              <a:ext cx="4064000" cy="1341120"/>
              <a:chOff x="1451429" y="5217262"/>
              <a:chExt cx="4064000" cy="1341120"/>
            </a:xfrm>
          </p:grpSpPr>
          <p:sp>
            <p:nvSpPr>
              <p:cNvPr id="88" name="Freeform 87"/>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88" idx="0"/>
                <a:endCxn id="88"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6" name="Straight Arrow Connector 85"/>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90" name="Straight Connector 89"/>
          <p:cNvCxnSpPr>
            <a:stCxn id="88" idx="0"/>
          </p:cNvCxnSpPr>
          <p:nvPr/>
        </p:nvCxnSpPr>
        <p:spPr>
          <a:xfrm flipV="1">
            <a:off x="2056311" y="3110126"/>
            <a:ext cx="814798" cy="81806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88" idx="3"/>
          </p:cNvCxnSpPr>
          <p:nvPr/>
        </p:nvCxnSpPr>
        <p:spPr>
          <a:xfrm rot="16200000" flipH="1">
            <a:off x="2744290" y="3236945"/>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3" name="Sun 92"/>
          <p:cNvSpPr/>
          <p:nvPr/>
        </p:nvSpPr>
        <p:spPr>
          <a:xfrm>
            <a:off x="2728234" y="2967251"/>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5" name="Straight Connector 94"/>
          <p:cNvCxnSpPr>
            <a:endCxn id="109" idx="3"/>
          </p:cNvCxnSpPr>
          <p:nvPr/>
        </p:nvCxnSpPr>
        <p:spPr>
          <a:xfrm rot="16200000" flipH="1">
            <a:off x="2329697" y="3651538"/>
            <a:ext cx="1219494" cy="13666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871110" y="3110126"/>
            <a:ext cx="1360713" cy="114980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8" name="Oval 97"/>
          <p:cNvSpPr/>
          <p:nvPr/>
        </p:nvSpPr>
        <p:spPr>
          <a:xfrm>
            <a:off x="4880883" y="4395320"/>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0" name="TextBox 99"/>
          <p:cNvSpPr txBox="1"/>
          <p:nvPr/>
        </p:nvSpPr>
        <p:spPr>
          <a:xfrm>
            <a:off x="4831216" y="4509980"/>
            <a:ext cx="333375" cy="269304"/>
          </a:xfrm>
          <a:prstGeom prst="rect">
            <a:avLst/>
          </a:prstGeom>
          <a:noFill/>
        </p:spPr>
        <p:txBody>
          <a:bodyPr wrap="square" lIns="68580" tIns="34290" rIns="68580" bIns="34290" rtlCol="0">
            <a:spAutoFit/>
          </a:bodyPr>
          <a:lstStyle/>
          <a:p>
            <a:r>
              <a:rPr lang="en-US" sz="1300" dirty="0"/>
              <a:t>+1</a:t>
            </a:r>
          </a:p>
        </p:txBody>
      </p:sp>
      <p:grpSp>
        <p:nvGrpSpPr>
          <p:cNvPr id="8" name="Group 100"/>
          <p:cNvGrpSpPr/>
          <p:nvPr/>
        </p:nvGrpSpPr>
        <p:grpSpPr>
          <a:xfrm>
            <a:off x="2783581" y="4259929"/>
            <a:ext cx="2214324" cy="673669"/>
            <a:chOff x="-1899130" y="4339357"/>
            <a:chExt cx="2952432" cy="898225"/>
          </a:xfrm>
        </p:grpSpPr>
        <p:cxnSp>
          <p:nvCxnSpPr>
            <p:cNvPr id="104" name="Straight Arrow Connector 103"/>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69"/>
            <p:cNvGrpSpPr/>
            <p:nvPr/>
          </p:nvGrpSpPr>
          <p:grpSpPr>
            <a:xfrm>
              <a:off x="-1600200" y="4339357"/>
              <a:ext cx="2653502" cy="898225"/>
              <a:chOff x="-1600200" y="4339357"/>
              <a:chExt cx="2653502" cy="898225"/>
            </a:xfrm>
          </p:grpSpPr>
          <p:sp>
            <p:nvSpPr>
              <p:cNvPr id="109" name="Freeform 108"/>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2" name="Straight Connector 111"/>
              <p:cNvCxnSpPr>
                <a:stCxn id="109" idx="0"/>
                <a:endCxn id="109"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15" name="Can 114"/>
          <p:cNvSpPr/>
          <p:nvPr/>
        </p:nvSpPr>
        <p:spPr>
          <a:xfrm>
            <a:off x="3387362" y="4504896"/>
            <a:ext cx="265338" cy="340140"/>
          </a:xfrm>
          <a:prstGeom prst="can">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3" name="Oval 112"/>
          <p:cNvSpPr/>
          <p:nvPr/>
        </p:nvSpPr>
        <p:spPr>
          <a:xfrm>
            <a:off x="3347358" y="4575530"/>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4" name="TextBox 113"/>
          <p:cNvSpPr txBox="1"/>
          <p:nvPr/>
        </p:nvSpPr>
        <p:spPr>
          <a:xfrm>
            <a:off x="3306535" y="4631943"/>
            <a:ext cx="333375" cy="269304"/>
          </a:xfrm>
          <a:prstGeom prst="rect">
            <a:avLst/>
          </a:prstGeom>
          <a:noFill/>
        </p:spPr>
        <p:txBody>
          <a:bodyPr wrap="square" lIns="68580" tIns="34290" rIns="68580" bIns="34290" rtlCol="0">
            <a:spAutoFit/>
          </a:bodyPr>
          <a:lstStyle/>
          <a:p>
            <a:r>
              <a:rPr lang="en-US" sz="1300" dirty="0"/>
              <a:t>+1</a:t>
            </a:r>
          </a:p>
        </p:txBody>
      </p:sp>
      <p:cxnSp>
        <p:nvCxnSpPr>
          <p:cNvPr id="35" name="Straight Connector 34"/>
          <p:cNvCxnSpPr>
            <a:stCxn id="88" idx="0"/>
            <a:endCxn id="88" idx="1"/>
          </p:cNvCxnSpPr>
          <p:nvPr/>
        </p:nvCxnSpPr>
        <p:spPr>
          <a:xfrm flipH="1">
            <a:off x="1088571" y="3928186"/>
            <a:ext cx="967740" cy="96012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628118" y="4251314"/>
            <a:ext cx="234304" cy="300082"/>
          </a:xfrm>
          <a:prstGeom prst="rect">
            <a:avLst/>
          </a:prstGeom>
        </p:spPr>
        <p:txBody>
          <a:bodyPr wrap="none" lIns="68580" tIns="34290" rIns="68580" bIns="34290">
            <a:spAutoFit/>
          </a:bodyPr>
          <a:lstStyle/>
          <a:p>
            <a:r>
              <a:rPr lang="en-US" sz="1500" dirty="0"/>
              <a:t>+</a:t>
            </a:r>
            <a:endParaRPr lang="en-US" dirty="0"/>
          </a:p>
        </p:txBody>
      </p:sp>
      <p:sp>
        <p:nvSpPr>
          <p:cNvPr id="38" name="Rectangle 37"/>
          <p:cNvSpPr/>
          <p:nvPr/>
        </p:nvSpPr>
        <p:spPr>
          <a:xfrm>
            <a:off x="5837686" y="3218867"/>
            <a:ext cx="2703304" cy="377026"/>
          </a:xfrm>
          <a:prstGeom prst="rect">
            <a:avLst/>
          </a:prstGeom>
        </p:spPr>
        <p:txBody>
          <a:bodyPr wrap="none" lIns="68580" tIns="34290" rIns="68580" bIns="34290">
            <a:spAutoFit/>
          </a:bodyPr>
          <a:lstStyle/>
          <a:p>
            <a:pPr>
              <a:buFont typeface="Arial"/>
              <a:buChar char="•"/>
            </a:pPr>
            <a:r>
              <a:rPr lang="en-US" sz="2000" dirty="0"/>
              <a:t> No updating of </a:t>
            </a:r>
            <a:r>
              <a:rPr lang="en-US" sz="2000" dirty="0" err="1"/>
              <a:t>z</a:t>
            </a:r>
            <a:r>
              <a:rPr lang="en-US" sz="2000" dirty="0"/>
              <a:t>-buffer</a:t>
            </a:r>
          </a:p>
        </p:txBody>
      </p:sp>
    </p:spTree>
    <p:extLst>
      <p:ext uri="{BB962C8B-B14F-4D97-AF65-F5344CB8AC3E}">
        <p14:creationId xmlns:p14="http://schemas.microsoft.com/office/powerpoint/2010/main" val="269954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 - concept</a:t>
            </a:r>
            <a:endParaRPr lang="en-US" dirty="0"/>
          </a:p>
        </p:txBody>
      </p:sp>
      <p:sp>
        <p:nvSpPr>
          <p:cNvPr id="3" name="Content Placeholder 2"/>
          <p:cNvSpPr>
            <a:spLocks noGrp="1"/>
          </p:cNvSpPr>
          <p:nvPr>
            <p:ph idx="1"/>
          </p:nvPr>
        </p:nvSpPr>
        <p:spPr>
          <a:xfrm>
            <a:off x="214290" y="1017974"/>
            <a:ext cx="8320835" cy="3750495"/>
          </a:xfrm>
        </p:spPr>
        <p:txBody>
          <a:bodyPr>
            <a:normAutofit/>
          </a:bodyPr>
          <a:lstStyle/>
          <a:p>
            <a:r>
              <a:rPr lang="en-US" dirty="0" smtClean="0"/>
              <a:t>Perform counting with the stencil buffer</a:t>
            </a:r>
          </a:p>
          <a:p>
            <a:pPr lvl="1"/>
            <a:r>
              <a:rPr lang="en-US" dirty="0" smtClean="0"/>
              <a:t>Render front facing shadow quads to the stencil buffer</a:t>
            </a:r>
          </a:p>
          <a:p>
            <a:pPr lvl="2"/>
            <a:r>
              <a:rPr lang="en-US" dirty="0" smtClean="0"/>
              <a:t>Inc stencil value, since those represents entering shadow volume</a:t>
            </a:r>
          </a:p>
          <a:p>
            <a:pPr lvl="1"/>
            <a:r>
              <a:rPr lang="en-US" dirty="0" smtClean="0"/>
              <a:t>Render back facing shadow quads to the stencil buffer</a:t>
            </a:r>
          </a:p>
          <a:p>
            <a:pPr lvl="2"/>
            <a:r>
              <a:rPr lang="en-US" dirty="0" smtClean="0"/>
              <a:t>Dec stencil value, since those represents exiting shadow volume</a:t>
            </a:r>
          </a:p>
          <a:p>
            <a:pPr lvl="1"/>
            <a:endParaRPr lang="en-US" dirty="0"/>
          </a:p>
        </p:txBody>
      </p:sp>
      <p:grpSp>
        <p:nvGrpSpPr>
          <p:cNvPr id="4" name="Group 100"/>
          <p:cNvGrpSpPr/>
          <p:nvPr/>
        </p:nvGrpSpPr>
        <p:grpSpPr>
          <a:xfrm rot="1560000">
            <a:off x="457200" y="4218215"/>
            <a:ext cx="182335" cy="296635"/>
            <a:chOff x="609600" y="5624286"/>
            <a:chExt cx="243114" cy="395514"/>
          </a:xfrm>
        </p:grpSpPr>
        <p:sp>
          <p:nvSpPr>
            <p:cNvPr id="92" name="Arc 91"/>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94" name="Straight Connector 93"/>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05" name="Straight Connector 104"/>
          <p:cNvCxnSpPr>
            <a:stCxn id="99" idx="6"/>
          </p:cNvCxnSpPr>
          <p:nvPr/>
        </p:nvCxnSpPr>
        <p:spPr>
          <a:xfrm>
            <a:off x="581828" y="4343746"/>
            <a:ext cx="2765530" cy="2973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9" idx="2"/>
          </p:cNvCxnSpPr>
          <p:nvPr/>
        </p:nvCxnSpPr>
        <p:spPr>
          <a:xfrm rot="10800000" flipH="1" flipV="1">
            <a:off x="541761" y="4324204"/>
            <a:ext cx="4339120" cy="136663"/>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 name="Cube 63"/>
          <p:cNvSpPr/>
          <p:nvPr/>
        </p:nvSpPr>
        <p:spPr>
          <a:xfrm>
            <a:off x="4975045" y="4196521"/>
            <a:ext cx="374196" cy="360736"/>
          </a:xfrm>
          <a:prstGeom prst="cube">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6" name="Group 81"/>
          <p:cNvGrpSpPr/>
          <p:nvPr/>
        </p:nvGrpSpPr>
        <p:grpSpPr>
          <a:xfrm>
            <a:off x="1088571" y="3912946"/>
            <a:ext cx="3048000" cy="1005840"/>
            <a:chOff x="1451429" y="5217262"/>
            <a:chExt cx="4064000" cy="1341120"/>
          </a:xfrm>
        </p:grpSpPr>
        <p:cxnSp>
          <p:nvCxnSpPr>
            <p:cNvPr id="83" name="Straight Arrow Connector 82"/>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59"/>
            <p:cNvGrpSpPr/>
            <p:nvPr/>
          </p:nvGrpSpPr>
          <p:grpSpPr>
            <a:xfrm>
              <a:off x="1451429" y="5217262"/>
              <a:ext cx="4064000" cy="1341120"/>
              <a:chOff x="1451429" y="5217262"/>
              <a:chExt cx="4064000" cy="1341120"/>
            </a:xfrm>
          </p:grpSpPr>
          <p:sp>
            <p:nvSpPr>
              <p:cNvPr id="88" name="Freeform 87"/>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88" idx="0"/>
                <a:endCxn id="88"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6" name="Straight Arrow Connector 85"/>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90" name="Straight Connector 89"/>
          <p:cNvCxnSpPr>
            <a:stCxn id="88" idx="0"/>
          </p:cNvCxnSpPr>
          <p:nvPr/>
        </p:nvCxnSpPr>
        <p:spPr>
          <a:xfrm flipV="1">
            <a:off x="2056311" y="3110126"/>
            <a:ext cx="814798" cy="81806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88" idx="3"/>
          </p:cNvCxnSpPr>
          <p:nvPr/>
        </p:nvCxnSpPr>
        <p:spPr>
          <a:xfrm rot="16200000" flipH="1">
            <a:off x="2744290" y="3236945"/>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3" name="Sun 92"/>
          <p:cNvSpPr/>
          <p:nvPr/>
        </p:nvSpPr>
        <p:spPr>
          <a:xfrm>
            <a:off x="2728234" y="2967251"/>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5" name="Straight Connector 94"/>
          <p:cNvCxnSpPr>
            <a:endCxn id="109" idx="3"/>
          </p:cNvCxnSpPr>
          <p:nvPr/>
        </p:nvCxnSpPr>
        <p:spPr>
          <a:xfrm rot="16200000" flipH="1">
            <a:off x="2329697" y="3651538"/>
            <a:ext cx="1219494" cy="13666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871110" y="3110126"/>
            <a:ext cx="1360713" cy="114980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8" name="Oval 97"/>
          <p:cNvSpPr/>
          <p:nvPr/>
        </p:nvSpPr>
        <p:spPr>
          <a:xfrm>
            <a:off x="4880883" y="4395320"/>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0" name="TextBox 99"/>
          <p:cNvSpPr txBox="1"/>
          <p:nvPr/>
        </p:nvSpPr>
        <p:spPr>
          <a:xfrm>
            <a:off x="4831216" y="4509980"/>
            <a:ext cx="333375" cy="269304"/>
          </a:xfrm>
          <a:prstGeom prst="rect">
            <a:avLst/>
          </a:prstGeom>
          <a:noFill/>
        </p:spPr>
        <p:txBody>
          <a:bodyPr wrap="square" lIns="68580" tIns="34290" rIns="68580" bIns="34290" rtlCol="0">
            <a:spAutoFit/>
          </a:bodyPr>
          <a:lstStyle/>
          <a:p>
            <a:r>
              <a:rPr lang="en-US" sz="1300" dirty="0"/>
              <a:t>+2</a:t>
            </a:r>
          </a:p>
        </p:txBody>
      </p:sp>
      <p:grpSp>
        <p:nvGrpSpPr>
          <p:cNvPr id="8" name="Group 100"/>
          <p:cNvGrpSpPr/>
          <p:nvPr/>
        </p:nvGrpSpPr>
        <p:grpSpPr>
          <a:xfrm>
            <a:off x="2783581" y="4259929"/>
            <a:ext cx="2214324" cy="673669"/>
            <a:chOff x="-1899130" y="4339357"/>
            <a:chExt cx="2952432" cy="898225"/>
          </a:xfrm>
        </p:grpSpPr>
        <p:cxnSp>
          <p:nvCxnSpPr>
            <p:cNvPr id="104" name="Straight Arrow Connector 103"/>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69"/>
            <p:cNvGrpSpPr/>
            <p:nvPr/>
          </p:nvGrpSpPr>
          <p:grpSpPr>
            <a:xfrm>
              <a:off x="-1600200" y="4339357"/>
              <a:ext cx="2653502" cy="898225"/>
              <a:chOff x="-1600200" y="4339357"/>
              <a:chExt cx="2653502" cy="898225"/>
            </a:xfrm>
          </p:grpSpPr>
          <p:sp>
            <p:nvSpPr>
              <p:cNvPr id="109" name="Freeform 108"/>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2" name="Straight Connector 111"/>
              <p:cNvCxnSpPr>
                <a:stCxn id="109" idx="0"/>
                <a:endCxn id="109"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15" name="Can 114"/>
          <p:cNvSpPr/>
          <p:nvPr/>
        </p:nvSpPr>
        <p:spPr>
          <a:xfrm>
            <a:off x="3387362" y="4504896"/>
            <a:ext cx="265338" cy="340140"/>
          </a:xfrm>
          <a:prstGeom prst="can">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3" name="Oval 112"/>
          <p:cNvSpPr/>
          <p:nvPr/>
        </p:nvSpPr>
        <p:spPr>
          <a:xfrm>
            <a:off x="3347358" y="4575530"/>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4" name="TextBox 113"/>
          <p:cNvSpPr txBox="1"/>
          <p:nvPr/>
        </p:nvSpPr>
        <p:spPr>
          <a:xfrm>
            <a:off x="3306535" y="4631943"/>
            <a:ext cx="333375" cy="269304"/>
          </a:xfrm>
          <a:prstGeom prst="rect">
            <a:avLst/>
          </a:prstGeom>
          <a:noFill/>
        </p:spPr>
        <p:txBody>
          <a:bodyPr wrap="square" lIns="68580" tIns="34290" rIns="68580" bIns="34290" rtlCol="0">
            <a:spAutoFit/>
          </a:bodyPr>
          <a:lstStyle/>
          <a:p>
            <a:r>
              <a:rPr lang="en-US" sz="1300" dirty="0"/>
              <a:t>+2</a:t>
            </a:r>
          </a:p>
        </p:txBody>
      </p:sp>
      <p:cxnSp>
        <p:nvCxnSpPr>
          <p:cNvPr id="35" name="Straight Connector 34"/>
          <p:cNvCxnSpPr>
            <a:stCxn id="88" idx="0"/>
            <a:endCxn id="88" idx="1"/>
          </p:cNvCxnSpPr>
          <p:nvPr/>
        </p:nvCxnSpPr>
        <p:spPr>
          <a:xfrm flipH="1">
            <a:off x="1088571" y="3928186"/>
            <a:ext cx="967740" cy="96012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09" idx="3"/>
            <a:endCxn id="109" idx="2"/>
          </p:cNvCxnSpPr>
          <p:nvPr/>
        </p:nvCxnSpPr>
        <p:spPr>
          <a:xfrm>
            <a:off x="3007778" y="4329619"/>
            <a:ext cx="61949" cy="580749"/>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1628118" y="4251314"/>
            <a:ext cx="234304" cy="300082"/>
          </a:xfrm>
          <a:prstGeom prst="rect">
            <a:avLst/>
          </a:prstGeom>
        </p:spPr>
        <p:txBody>
          <a:bodyPr wrap="none" lIns="68580" tIns="34290" rIns="68580" bIns="34290">
            <a:spAutoFit/>
          </a:bodyPr>
          <a:lstStyle/>
          <a:p>
            <a:r>
              <a:rPr lang="en-US" sz="1500" dirty="0"/>
              <a:t>+</a:t>
            </a:r>
            <a:endParaRPr lang="en-US" dirty="0"/>
          </a:p>
        </p:txBody>
      </p:sp>
      <p:sp>
        <p:nvSpPr>
          <p:cNvPr id="38" name="Rectangle 37"/>
          <p:cNvSpPr/>
          <p:nvPr/>
        </p:nvSpPr>
        <p:spPr>
          <a:xfrm>
            <a:off x="3027321" y="4338545"/>
            <a:ext cx="234304" cy="300082"/>
          </a:xfrm>
          <a:prstGeom prst="rect">
            <a:avLst/>
          </a:prstGeom>
        </p:spPr>
        <p:txBody>
          <a:bodyPr wrap="none" lIns="68580" tIns="34290" rIns="68580" bIns="34290">
            <a:spAutoFit/>
          </a:bodyPr>
          <a:lstStyle/>
          <a:p>
            <a:r>
              <a:rPr lang="en-US" sz="1500" dirty="0"/>
              <a:t>+</a:t>
            </a:r>
            <a:endParaRPr lang="en-US" dirty="0"/>
          </a:p>
        </p:txBody>
      </p:sp>
      <p:sp>
        <p:nvSpPr>
          <p:cNvPr id="41" name="Rectangle 40"/>
          <p:cNvSpPr/>
          <p:nvPr/>
        </p:nvSpPr>
        <p:spPr>
          <a:xfrm>
            <a:off x="5837686" y="3218867"/>
            <a:ext cx="2703304" cy="377026"/>
          </a:xfrm>
          <a:prstGeom prst="rect">
            <a:avLst/>
          </a:prstGeom>
        </p:spPr>
        <p:txBody>
          <a:bodyPr wrap="none" lIns="68580" tIns="34290" rIns="68580" bIns="34290">
            <a:spAutoFit/>
          </a:bodyPr>
          <a:lstStyle/>
          <a:p>
            <a:pPr>
              <a:buFont typeface="Arial"/>
              <a:buChar char="•"/>
            </a:pPr>
            <a:r>
              <a:rPr lang="en-US" sz="2000" dirty="0"/>
              <a:t> No updating of </a:t>
            </a:r>
            <a:r>
              <a:rPr lang="en-US" sz="2000" dirty="0" err="1"/>
              <a:t>z</a:t>
            </a:r>
            <a:r>
              <a:rPr lang="en-US" sz="2000" dirty="0"/>
              <a:t>-buffer</a:t>
            </a:r>
          </a:p>
        </p:txBody>
      </p:sp>
    </p:spTree>
    <p:extLst>
      <p:ext uri="{BB962C8B-B14F-4D97-AF65-F5344CB8AC3E}">
        <p14:creationId xmlns:p14="http://schemas.microsoft.com/office/powerpoint/2010/main" val="24977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 - concept</a:t>
            </a:r>
            <a:endParaRPr lang="en-US" dirty="0"/>
          </a:p>
        </p:txBody>
      </p:sp>
      <p:sp>
        <p:nvSpPr>
          <p:cNvPr id="3" name="Content Placeholder 2"/>
          <p:cNvSpPr>
            <a:spLocks noGrp="1"/>
          </p:cNvSpPr>
          <p:nvPr>
            <p:ph idx="1"/>
          </p:nvPr>
        </p:nvSpPr>
        <p:spPr>
          <a:xfrm>
            <a:off x="214289" y="1017974"/>
            <a:ext cx="8179489" cy="3750495"/>
          </a:xfrm>
        </p:spPr>
        <p:txBody>
          <a:bodyPr>
            <a:normAutofit/>
          </a:bodyPr>
          <a:lstStyle/>
          <a:p>
            <a:r>
              <a:rPr lang="en-US" dirty="0" smtClean="0"/>
              <a:t>Perform counting with the stencil buffer</a:t>
            </a:r>
          </a:p>
          <a:p>
            <a:pPr lvl="1"/>
            <a:r>
              <a:rPr lang="en-US" dirty="0" smtClean="0"/>
              <a:t>Render front facing shadow quads to the stencil buffer</a:t>
            </a:r>
          </a:p>
          <a:p>
            <a:pPr lvl="2"/>
            <a:r>
              <a:rPr lang="en-US" dirty="0" smtClean="0"/>
              <a:t>Inc stencil value, since those represents entering shadow volume</a:t>
            </a:r>
          </a:p>
          <a:p>
            <a:pPr lvl="1"/>
            <a:r>
              <a:rPr lang="en-US" dirty="0" smtClean="0"/>
              <a:t>Render back facing shadow quads to the stencil buffer</a:t>
            </a:r>
          </a:p>
          <a:p>
            <a:pPr lvl="2"/>
            <a:r>
              <a:rPr lang="en-US" dirty="0" smtClean="0"/>
              <a:t>Dec stencil value, since those represents exiting shadow volume</a:t>
            </a:r>
          </a:p>
          <a:p>
            <a:pPr lvl="1"/>
            <a:endParaRPr lang="en-US" dirty="0"/>
          </a:p>
        </p:txBody>
      </p:sp>
      <p:grpSp>
        <p:nvGrpSpPr>
          <p:cNvPr id="4" name="Group 100"/>
          <p:cNvGrpSpPr/>
          <p:nvPr/>
        </p:nvGrpSpPr>
        <p:grpSpPr>
          <a:xfrm rot="1560000">
            <a:off x="457200" y="4218215"/>
            <a:ext cx="182335" cy="296635"/>
            <a:chOff x="609600" y="5624286"/>
            <a:chExt cx="243114" cy="395514"/>
          </a:xfrm>
        </p:grpSpPr>
        <p:sp>
          <p:nvSpPr>
            <p:cNvPr id="92" name="Arc 91"/>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94" name="Straight Connector 93"/>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05" name="Straight Connector 104"/>
          <p:cNvCxnSpPr>
            <a:stCxn id="99" idx="6"/>
          </p:cNvCxnSpPr>
          <p:nvPr/>
        </p:nvCxnSpPr>
        <p:spPr>
          <a:xfrm>
            <a:off x="581828" y="4343746"/>
            <a:ext cx="2765530" cy="2973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9" idx="2"/>
          </p:cNvCxnSpPr>
          <p:nvPr/>
        </p:nvCxnSpPr>
        <p:spPr>
          <a:xfrm rot="10800000" flipH="1" flipV="1">
            <a:off x="541761" y="4324204"/>
            <a:ext cx="4339120" cy="136663"/>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 name="Cube 63"/>
          <p:cNvSpPr/>
          <p:nvPr/>
        </p:nvSpPr>
        <p:spPr>
          <a:xfrm>
            <a:off x="4975045" y="4196521"/>
            <a:ext cx="374196" cy="360736"/>
          </a:xfrm>
          <a:prstGeom prst="cube">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6" name="Group 81"/>
          <p:cNvGrpSpPr/>
          <p:nvPr/>
        </p:nvGrpSpPr>
        <p:grpSpPr>
          <a:xfrm>
            <a:off x="1088571" y="3912946"/>
            <a:ext cx="3048000" cy="1005840"/>
            <a:chOff x="1451429" y="5217262"/>
            <a:chExt cx="4064000" cy="1341120"/>
          </a:xfrm>
        </p:grpSpPr>
        <p:cxnSp>
          <p:nvCxnSpPr>
            <p:cNvPr id="83" name="Straight Arrow Connector 82"/>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59"/>
            <p:cNvGrpSpPr/>
            <p:nvPr/>
          </p:nvGrpSpPr>
          <p:grpSpPr>
            <a:xfrm>
              <a:off x="1451429" y="5217262"/>
              <a:ext cx="4064000" cy="1341120"/>
              <a:chOff x="1451429" y="5217262"/>
              <a:chExt cx="4064000" cy="1341120"/>
            </a:xfrm>
          </p:grpSpPr>
          <p:sp>
            <p:nvSpPr>
              <p:cNvPr id="88" name="Freeform 87"/>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88" idx="0"/>
                <a:endCxn id="88"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6" name="Straight Arrow Connector 85"/>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90" name="Straight Connector 89"/>
          <p:cNvCxnSpPr>
            <a:stCxn id="88" idx="0"/>
          </p:cNvCxnSpPr>
          <p:nvPr/>
        </p:nvCxnSpPr>
        <p:spPr>
          <a:xfrm flipV="1">
            <a:off x="2056311" y="3110126"/>
            <a:ext cx="814798" cy="81806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88" idx="3"/>
          </p:cNvCxnSpPr>
          <p:nvPr/>
        </p:nvCxnSpPr>
        <p:spPr>
          <a:xfrm rot="16200000" flipH="1">
            <a:off x="2744290" y="3236945"/>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3" name="Sun 92"/>
          <p:cNvSpPr/>
          <p:nvPr/>
        </p:nvSpPr>
        <p:spPr>
          <a:xfrm>
            <a:off x="2728234" y="2967251"/>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5" name="Straight Connector 94"/>
          <p:cNvCxnSpPr>
            <a:endCxn id="109" idx="3"/>
          </p:cNvCxnSpPr>
          <p:nvPr/>
        </p:nvCxnSpPr>
        <p:spPr>
          <a:xfrm rot="16200000" flipH="1">
            <a:off x="2329697" y="3651538"/>
            <a:ext cx="1219494" cy="13666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871110" y="3110126"/>
            <a:ext cx="1360713" cy="114980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8" name="Oval 97"/>
          <p:cNvSpPr/>
          <p:nvPr/>
        </p:nvSpPr>
        <p:spPr>
          <a:xfrm>
            <a:off x="4880883" y="4395320"/>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0" name="TextBox 99"/>
          <p:cNvSpPr txBox="1"/>
          <p:nvPr/>
        </p:nvSpPr>
        <p:spPr>
          <a:xfrm>
            <a:off x="4831216" y="4509980"/>
            <a:ext cx="333375" cy="269304"/>
          </a:xfrm>
          <a:prstGeom prst="rect">
            <a:avLst/>
          </a:prstGeom>
          <a:noFill/>
        </p:spPr>
        <p:txBody>
          <a:bodyPr wrap="square" lIns="68580" tIns="34290" rIns="68580" bIns="34290" rtlCol="0">
            <a:spAutoFit/>
          </a:bodyPr>
          <a:lstStyle/>
          <a:p>
            <a:r>
              <a:rPr lang="en-US" sz="1300" dirty="0"/>
              <a:t>+1</a:t>
            </a:r>
          </a:p>
        </p:txBody>
      </p:sp>
      <p:grpSp>
        <p:nvGrpSpPr>
          <p:cNvPr id="8" name="Group 100"/>
          <p:cNvGrpSpPr/>
          <p:nvPr/>
        </p:nvGrpSpPr>
        <p:grpSpPr>
          <a:xfrm>
            <a:off x="2783581" y="4259929"/>
            <a:ext cx="2214324" cy="673669"/>
            <a:chOff x="-1899130" y="4339357"/>
            <a:chExt cx="2952432" cy="898225"/>
          </a:xfrm>
        </p:grpSpPr>
        <p:cxnSp>
          <p:nvCxnSpPr>
            <p:cNvPr id="104" name="Straight Arrow Connector 103"/>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69"/>
            <p:cNvGrpSpPr/>
            <p:nvPr/>
          </p:nvGrpSpPr>
          <p:grpSpPr>
            <a:xfrm>
              <a:off x="-1600200" y="4339357"/>
              <a:ext cx="2653502" cy="898225"/>
              <a:chOff x="-1600200" y="4339357"/>
              <a:chExt cx="2653502" cy="898225"/>
            </a:xfrm>
          </p:grpSpPr>
          <p:sp>
            <p:nvSpPr>
              <p:cNvPr id="109" name="Freeform 108"/>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2" name="Straight Connector 111"/>
              <p:cNvCxnSpPr>
                <a:stCxn id="109" idx="0"/>
                <a:endCxn id="109"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15" name="Can 114"/>
          <p:cNvSpPr/>
          <p:nvPr/>
        </p:nvSpPr>
        <p:spPr>
          <a:xfrm>
            <a:off x="3387362" y="4504896"/>
            <a:ext cx="265338" cy="340140"/>
          </a:xfrm>
          <a:prstGeom prst="can">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3" name="Oval 112"/>
          <p:cNvSpPr/>
          <p:nvPr/>
        </p:nvSpPr>
        <p:spPr>
          <a:xfrm>
            <a:off x="3347358" y="4575530"/>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4" name="TextBox 113"/>
          <p:cNvSpPr txBox="1"/>
          <p:nvPr/>
        </p:nvSpPr>
        <p:spPr>
          <a:xfrm>
            <a:off x="3306535" y="4631943"/>
            <a:ext cx="333375" cy="269304"/>
          </a:xfrm>
          <a:prstGeom prst="rect">
            <a:avLst/>
          </a:prstGeom>
          <a:noFill/>
        </p:spPr>
        <p:txBody>
          <a:bodyPr wrap="square" lIns="68580" tIns="34290" rIns="68580" bIns="34290" rtlCol="0">
            <a:spAutoFit/>
          </a:bodyPr>
          <a:lstStyle/>
          <a:p>
            <a:r>
              <a:rPr lang="en-US" sz="1300" dirty="0"/>
              <a:t>+2</a:t>
            </a:r>
          </a:p>
        </p:txBody>
      </p:sp>
      <p:cxnSp>
        <p:nvCxnSpPr>
          <p:cNvPr id="35" name="Straight Connector 34"/>
          <p:cNvCxnSpPr>
            <a:stCxn id="88" idx="0"/>
            <a:endCxn id="88" idx="1"/>
          </p:cNvCxnSpPr>
          <p:nvPr/>
        </p:nvCxnSpPr>
        <p:spPr>
          <a:xfrm flipH="1">
            <a:off x="1088571" y="3928186"/>
            <a:ext cx="967740" cy="96012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09" idx="3"/>
            <a:endCxn id="109" idx="2"/>
          </p:cNvCxnSpPr>
          <p:nvPr/>
        </p:nvCxnSpPr>
        <p:spPr>
          <a:xfrm>
            <a:off x="3007778" y="4329619"/>
            <a:ext cx="61949" cy="580749"/>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88" idx="3"/>
          </p:cNvCxnSpPr>
          <p:nvPr/>
        </p:nvCxnSpPr>
        <p:spPr>
          <a:xfrm>
            <a:off x="3420293" y="3912947"/>
            <a:ext cx="412569" cy="582854"/>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27321" y="4338545"/>
            <a:ext cx="234304" cy="300082"/>
          </a:xfrm>
          <a:prstGeom prst="rect">
            <a:avLst/>
          </a:prstGeom>
        </p:spPr>
        <p:txBody>
          <a:bodyPr wrap="none" lIns="68580" tIns="34290" rIns="68580" bIns="34290">
            <a:spAutoFit/>
          </a:bodyPr>
          <a:lstStyle/>
          <a:p>
            <a:r>
              <a:rPr lang="en-US" sz="1500" dirty="0"/>
              <a:t>+</a:t>
            </a:r>
            <a:endParaRPr lang="en-US" dirty="0"/>
          </a:p>
        </p:txBody>
      </p:sp>
      <p:sp>
        <p:nvSpPr>
          <p:cNvPr id="40" name="Rectangle 39"/>
          <p:cNvSpPr/>
          <p:nvPr/>
        </p:nvSpPr>
        <p:spPr>
          <a:xfrm>
            <a:off x="3713639" y="4204540"/>
            <a:ext cx="202558" cy="300083"/>
          </a:xfrm>
          <a:prstGeom prst="rect">
            <a:avLst/>
          </a:prstGeom>
        </p:spPr>
        <p:txBody>
          <a:bodyPr wrap="none" lIns="68580" tIns="34290" rIns="68580" bIns="34290">
            <a:spAutoFit/>
          </a:bodyPr>
          <a:lstStyle/>
          <a:p>
            <a:r>
              <a:rPr lang="en-US" sz="1500" dirty="0"/>
              <a:t>-</a:t>
            </a:r>
            <a:endParaRPr lang="en-US" dirty="0"/>
          </a:p>
        </p:txBody>
      </p:sp>
      <p:sp>
        <p:nvSpPr>
          <p:cNvPr id="42" name="Rectangle 41"/>
          <p:cNvSpPr/>
          <p:nvPr/>
        </p:nvSpPr>
        <p:spPr>
          <a:xfrm>
            <a:off x="5837686" y="3218866"/>
            <a:ext cx="2831544" cy="684803"/>
          </a:xfrm>
          <a:prstGeom prst="rect">
            <a:avLst/>
          </a:prstGeom>
        </p:spPr>
        <p:txBody>
          <a:bodyPr wrap="none" lIns="68580" tIns="34290" rIns="68580" bIns="34290">
            <a:spAutoFit/>
          </a:bodyPr>
          <a:lstStyle/>
          <a:p>
            <a:pPr>
              <a:buFont typeface="Arial"/>
              <a:buChar char="•"/>
            </a:pPr>
            <a:r>
              <a:rPr lang="en-US" sz="2000" dirty="0"/>
              <a:t> No updating of z-buffer</a:t>
            </a:r>
          </a:p>
          <a:p>
            <a:pPr>
              <a:buFont typeface="Arial"/>
              <a:buChar char="•"/>
            </a:pPr>
            <a:r>
              <a:rPr lang="en-US" sz="2000" dirty="0"/>
              <a:t>Z-test is enabled as usual</a:t>
            </a:r>
          </a:p>
        </p:txBody>
      </p:sp>
      <p:sp>
        <p:nvSpPr>
          <p:cNvPr id="41" name="Rectangle 40"/>
          <p:cNvSpPr/>
          <p:nvPr/>
        </p:nvSpPr>
        <p:spPr>
          <a:xfrm>
            <a:off x="1628118" y="4251314"/>
            <a:ext cx="234304" cy="300082"/>
          </a:xfrm>
          <a:prstGeom prst="rect">
            <a:avLst/>
          </a:prstGeom>
        </p:spPr>
        <p:txBody>
          <a:bodyPr wrap="none" lIns="68580" tIns="34290" rIns="68580" bIns="34290">
            <a:spAutoFit/>
          </a:bodyPr>
          <a:lstStyle/>
          <a:p>
            <a:r>
              <a:rPr lang="en-US" sz="1500" dirty="0"/>
              <a:t>+</a:t>
            </a:r>
            <a:endParaRPr lang="en-US" dirty="0"/>
          </a:p>
        </p:txBody>
      </p:sp>
    </p:spTree>
    <p:extLst>
      <p:ext uri="{BB962C8B-B14F-4D97-AF65-F5344CB8AC3E}">
        <p14:creationId xmlns:p14="http://schemas.microsoft.com/office/powerpoint/2010/main" val="72859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 - concept</a:t>
            </a:r>
            <a:endParaRPr lang="en-US" dirty="0"/>
          </a:p>
        </p:txBody>
      </p:sp>
      <p:sp>
        <p:nvSpPr>
          <p:cNvPr id="3" name="Content Placeholder 2"/>
          <p:cNvSpPr>
            <a:spLocks noGrp="1"/>
          </p:cNvSpPr>
          <p:nvPr>
            <p:ph idx="1"/>
          </p:nvPr>
        </p:nvSpPr>
        <p:spPr>
          <a:xfrm>
            <a:off x="214290" y="1017974"/>
            <a:ext cx="8266471" cy="3750495"/>
          </a:xfrm>
        </p:spPr>
        <p:txBody>
          <a:bodyPr>
            <a:normAutofit/>
          </a:bodyPr>
          <a:lstStyle/>
          <a:p>
            <a:r>
              <a:rPr lang="en-US" dirty="0" smtClean="0"/>
              <a:t>Perform counting with the stencil buffer</a:t>
            </a:r>
          </a:p>
          <a:p>
            <a:pPr lvl="1"/>
            <a:r>
              <a:rPr lang="en-US" dirty="0" smtClean="0"/>
              <a:t>Render front facing shadow quads to the stencil buffer</a:t>
            </a:r>
          </a:p>
          <a:p>
            <a:pPr lvl="2"/>
            <a:r>
              <a:rPr lang="en-US" dirty="0" smtClean="0"/>
              <a:t>Inc stencil value, since those represents entering shadow volume</a:t>
            </a:r>
          </a:p>
          <a:p>
            <a:pPr lvl="1"/>
            <a:r>
              <a:rPr lang="en-US" dirty="0" smtClean="0"/>
              <a:t>Render back facing shadow quads to the stencil buffer</a:t>
            </a:r>
          </a:p>
          <a:p>
            <a:pPr lvl="2"/>
            <a:r>
              <a:rPr lang="en-US" dirty="0" smtClean="0"/>
              <a:t>Dec stencil value, since those represents exiting shadow volume</a:t>
            </a:r>
          </a:p>
          <a:p>
            <a:pPr lvl="1"/>
            <a:endParaRPr lang="en-US" dirty="0"/>
          </a:p>
        </p:txBody>
      </p:sp>
      <p:grpSp>
        <p:nvGrpSpPr>
          <p:cNvPr id="4" name="Group 100"/>
          <p:cNvGrpSpPr/>
          <p:nvPr/>
        </p:nvGrpSpPr>
        <p:grpSpPr>
          <a:xfrm rot="1560000">
            <a:off x="457200" y="4218215"/>
            <a:ext cx="182335" cy="296635"/>
            <a:chOff x="609600" y="5624286"/>
            <a:chExt cx="243114" cy="395514"/>
          </a:xfrm>
        </p:grpSpPr>
        <p:sp>
          <p:nvSpPr>
            <p:cNvPr id="92" name="Arc 91"/>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94" name="Straight Connector 93"/>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05" name="Straight Connector 104"/>
          <p:cNvCxnSpPr>
            <a:stCxn id="99" idx="6"/>
          </p:cNvCxnSpPr>
          <p:nvPr/>
        </p:nvCxnSpPr>
        <p:spPr>
          <a:xfrm>
            <a:off x="581828" y="4343746"/>
            <a:ext cx="2765530" cy="2973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9" idx="2"/>
          </p:cNvCxnSpPr>
          <p:nvPr/>
        </p:nvCxnSpPr>
        <p:spPr>
          <a:xfrm rot="10800000" flipH="1" flipV="1">
            <a:off x="541761" y="4324204"/>
            <a:ext cx="4339120" cy="136663"/>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 name="Cube 63"/>
          <p:cNvSpPr/>
          <p:nvPr/>
        </p:nvSpPr>
        <p:spPr>
          <a:xfrm>
            <a:off x="4975045" y="4196521"/>
            <a:ext cx="374196" cy="360736"/>
          </a:xfrm>
          <a:prstGeom prst="cube">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grpSp>
        <p:nvGrpSpPr>
          <p:cNvPr id="6" name="Group 81"/>
          <p:cNvGrpSpPr/>
          <p:nvPr/>
        </p:nvGrpSpPr>
        <p:grpSpPr>
          <a:xfrm>
            <a:off x="1088571" y="3912946"/>
            <a:ext cx="3048000" cy="1005840"/>
            <a:chOff x="1451429" y="5217262"/>
            <a:chExt cx="4064000" cy="1341120"/>
          </a:xfrm>
        </p:grpSpPr>
        <p:cxnSp>
          <p:nvCxnSpPr>
            <p:cNvPr id="83" name="Straight Arrow Connector 82"/>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59"/>
            <p:cNvGrpSpPr/>
            <p:nvPr/>
          </p:nvGrpSpPr>
          <p:grpSpPr>
            <a:xfrm>
              <a:off x="1451429" y="5217262"/>
              <a:ext cx="4064000" cy="1341120"/>
              <a:chOff x="1451429" y="5217262"/>
              <a:chExt cx="4064000" cy="1341120"/>
            </a:xfrm>
          </p:grpSpPr>
          <p:sp>
            <p:nvSpPr>
              <p:cNvPr id="88" name="Freeform 87"/>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88" idx="0"/>
                <a:endCxn id="88"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6" name="Straight Arrow Connector 85"/>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90" name="Straight Connector 89"/>
          <p:cNvCxnSpPr>
            <a:stCxn id="88" idx="0"/>
          </p:cNvCxnSpPr>
          <p:nvPr/>
        </p:nvCxnSpPr>
        <p:spPr>
          <a:xfrm flipV="1">
            <a:off x="2056311" y="3110126"/>
            <a:ext cx="814798" cy="81806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88" idx="3"/>
          </p:cNvCxnSpPr>
          <p:nvPr/>
        </p:nvCxnSpPr>
        <p:spPr>
          <a:xfrm rot="16200000" flipH="1">
            <a:off x="2744290" y="3236945"/>
            <a:ext cx="802820"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3" name="Sun 92"/>
          <p:cNvSpPr/>
          <p:nvPr/>
        </p:nvSpPr>
        <p:spPr>
          <a:xfrm>
            <a:off x="2728234" y="2967251"/>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5" name="Straight Connector 94"/>
          <p:cNvCxnSpPr>
            <a:endCxn id="109" idx="3"/>
          </p:cNvCxnSpPr>
          <p:nvPr/>
        </p:nvCxnSpPr>
        <p:spPr>
          <a:xfrm rot="16200000" flipH="1">
            <a:off x="2329697" y="3651538"/>
            <a:ext cx="1219494" cy="13666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871110" y="3110126"/>
            <a:ext cx="1360713" cy="114980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8" name="Oval 97"/>
          <p:cNvSpPr/>
          <p:nvPr/>
        </p:nvSpPr>
        <p:spPr>
          <a:xfrm>
            <a:off x="4880883" y="4395320"/>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0" name="TextBox 99"/>
          <p:cNvSpPr txBox="1"/>
          <p:nvPr/>
        </p:nvSpPr>
        <p:spPr>
          <a:xfrm>
            <a:off x="4831216" y="4509980"/>
            <a:ext cx="333375" cy="269304"/>
          </a:xfrm>
          <a:prstGeom prst="rect">
            <a:avLst/>
          </a:prstGeom>
          <a:noFill/>
        </p:spPr>
        <p:txBody>
          <a:bodyPr wrap="square" lIns="68580" tIns="34290" rIns="68580" bIns="34290" rtlCol="0">
            <a:spAutoFit/>
          </a:bodyPr>
          <a:lstStyle/>
          <a:p>
            <a:r>
              <a:rPr lang="en-US" sz="1300" dirty="0"/>
              <a:t>0</a:t>
            </a:r>
          </a:p>
        </p:txBody>
      </p:sp>
      <p:grpSp>
        <p:nvGrpSpPr>
          <p:cNvPr id="8" name="Group 100"/>
          <p:cNvGrpSpPr/>
          <p:nvPr/>
        </p:nvGrpSpPr>
        <p:grpSpPr>
          <a:xfrm>
            <a:off x="2783581" y="4259929"/>
            <a:ext cx="2214324" cy="673669"/>
            <a:chOff x="-1899130" y="4339357"/>
            <a:chExt cx="2952432" cy="898225"/>
          </a:xfrm>
        </p:grpSpPr>
        <p:cxnSp>
          <p:nvCxnSpPr>
            <p:cNvPr id="104" name="Straight Arrow Connector 103"/>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69"/>
            <p:cNvGrpSpPr/>
            <p:nvPr/>
          </p:nvGrpSpPr>
          <p:grpSpPr>
            <a:xfrm>
              <a:off x="-1600200" y="4339357"/>
              <a:ext cx="2653502" cy="898225"/>
              <a:chOff x="-1600200" y="4339357"/>
              <a:chExt cx="2653502" cy="898225"/>
            </a:xfrm>
          </p:grpSpPr>
          <p:sp>
            <p:nvSpPr>
              <p:cNvPr id="109" name="Freeform 108"/>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2" name="Straight Connector 111"/>
              <p:cNvCxnSpPr>
                <a:stCxn id="109" idx="0"/>
                <a:endCxn id="109"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15" name="Can 114"/>
          <p:cNvSpPr/>
          <p:nvPr/>
        </p:nvSpPr>
        <p:spPr>
          <a:xfrm>
            <a:off x="3387362" y="4504896"/>
            <a:ext cx="265338" cy="340140"/>
          </a:xfrm>
          <a:prstGeom prst="can">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3" name="Oval 112"/>
          <p:cNvSpPr/>
          <p:nvPr/>
        </p:nvSpPr>
        <p:spPr>
          <a:xfrm>
            <a:off x="3347358" y="4575530"/>
            <a:ext cx="117021" cy="131096"/>
          </a:xfrm>
          <a:prstGeom prst="ellipse">
            <a:avLst/>
          </a:prstGeom>
          <a:solidFill>
            <a:schemeClr val="tx1">
              <a:alpha val="50000"/>
            </a:schemeClr>
          </a:solidFill>
          <a:ln>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4" name="TextBox 113"/>
          <p:cNvSpPr txBox="1"/>
          <p:nvPr/>
        </p:nvSpPr>
        <p:spPr>
          <a:xfrm>
            <a:off x="3306535" y="4631943"/>
            <a:ext cx="333375" cy="269304"/>
          </a:xfrm>
          <a:prstGeom prst="rect">
            <a:avLst/>
          </a:prstGeom>
          <a:noFill/>
        </p:spPr>
        <p:txBody>
          <a:bodyPr wrap="square" lIns="68580" tIns="34290" rIns="68580" bIns="34290" rtlCol="0">
            <a:spAutoFit/>
          </a:bodyPr>
          <a:lstStyle/>
          <a:p>
            <a:r>
              <a:rPr lang="en-US" sz="1300" dirty="0"/>
              <a:t>+2</a:t>
            </a:r>
          </a:p>
        </p:txBody>
      </p:sp>
      <p:cxnSp>
        <p:nvCxnSpPr>
          <p:cNvPr id="35" name="Straight Connector 34"/>
          <p:cNvCxnSpPr>
            <a:stCxn id="88" idx="0"/>
            <a:endCxn id="88" idx="1"/>
          </p:cNvCxnSpPr>
          <p:nvPr/>
        </p:nvCxnSpPr>
        <p:spPr>
          <a:xfrm flipH="1">
            <a:off x="1088571" y="3928186"/>
            <a:ext cx="967740" cy="96012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09" idx="3"/>
            <a:endCxn id="109" idx="2"/>
          </p:cNvCxnSpPr>
          <p:nvPr/>
        </p:nvCxnSpPr>
        <p:spPr>
          <a:xfrm>
            <a:off x="3007778" y="4329619"/>
            <a:ext cx="61949" cy="580749"/>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88" idx="3"/>
          </p:cNvCxnSpPr>
          <p:nvPr/>
        </p:nvCxnSpPr>
        <p:spPr>
          <a:xfrm>
            <a:off x="3420293" y="3912947"/>
            <a:ext cx="412569" cy="582854"/>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109" idx="0"/>
          </p:cNvCxnSpPr>
          <p:nvPr/>
        </p:nvCxnSpPr>
        <p:spPr>
          <a:xfrm>
            <a:off x="4223535" y="4259930"/>
            <a:ext cx="287505" cy="251111"/>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1628118" y="4251314"/>
            <a:ext cx="234304" cy="300082"/>
          </a:xfrm>
          <a:prstGeom prst="rect">
            <a:avLst/>
          </a:prstGeom>
        </p:spPr>
        <p:txBody>
          <a:bodyPr wrap="none" lIns="68580" tIns="34290" rIns="68580" bIns="34290">
            <a:spAutoFit/>
          </a:bodyPr>
          <a:lstStyle/>
          <a:p>
            <a:r>
              <a:rPr lang="en-US" sz="1500" dirty="0"/>
              <a:t>+</a:t>
            </a:r>
            <a:endParaRPr lang="en-US" dirty="0"/>
          </a:p>
        </p:txBody>
      </p:sp>
      <p:sp>
        <p:nvSpPr>
          <p:cNvPr id="41" name="Rectangle 40"/>
          <p:cNvSpPr/>
          <p:nvPr/>
        </p:nvSpPr>
        <p:spPr>
          <a:xfrm>
            <a:off x="3027321" y="4338545"/>
            <a:ext cx="234304" cy="300082"/>
          </a:xfrm>
          <a:prstGeom prst="rect">
            <a:avLst/>
          </a:prstGeom>
        </p:spPr>
        <p:txBody>
          <a:bodyPr wrap="none" lIns="68580" tIns="34290" rIns="68580" bIns="34290">
            <a:spAutoFit/>
          </a:bodyPr>
          <a:lstStyle/>
          <a:p>
            <a:r>
              <a:rPr lang="en-US" sz="1500" dirty="0"/>
              <a:t>+</a:t>
            </a:r>
            <a:endParaRPr lang="en-US" dirty="0"/>
          </a:p>
        </p:txBody>
      </p:sp>
      <p:sp>
        <p:nvSpPr>
          <p:cNvPr id="42" name="Rectangle 41"/>
          <p:cNvSpPr/>
          <p:nvPr/>
        </p:nvSpPr>
        <p:spPr>
          <a:xfrm>
            <a:off x="3713639" y="4204540"/>
            <a:ext cx="202558" cy="300083"/>
          </a:xfrm>
          <a:prstGeom prst="rect">
            <a:avLst/>
          </a:prstGeom>
        </p:spPr>
        <p:txBody>
          <a:bodyPr wrap="none" lIns="68580" tIns="34290" rIns="68580" bIns="34290">
            <a:spAutoFit/>
          </a:bodyPr>
          <a:lstStyle/>
          <a:p>
            <a:r>
              <a:rPr lang="en-US" sz="1500" dirty="0"/>
              <a:t>-</a:t>
            </a:r>
            <a:endParaRPr lang="en-US" dirty="0"/>
          </a:p>
        </p:txBody>
      </p:sp>
      <p:sp>
        <p:nvSpPr>
          <p:cNvPr id="43" name="Rectangle 42"/>
          <p:cNvSpPr/>
          <p:nvPr/>
        </p:nvSpPr>
        <p:spPr>
          <a:xfrm>
            <a:off x="4350534" y="4213009"/>
            <a:ext cx="202558" cy="300083"/>
          </a:xfrm>
          <a:prstGeom prst="rect">
            <a:avLst/>
          </a:prstGeom>
        </p:spPr>
        <p:txBody>
          <a:bodyPr wrap="none" lIns="68580" tIns="34290" rIns="68580" bIns="34290">
            <a:spAutoFit/>
          </a:bodyPr>
          <a:lstStyle/>
          <a:p>
            <a:r>
              <a:rPr lang="en-US" sz="1500" dirty="0"/>
              <a:t>-</a:t>
            </a:r>
            <a:endParaRPr lang="en-US" dirty="0"/>
          </a:p>
        </p:txBody>
      </p:sp>
      <p:sp>
        <p:nvSpPr>
          <p:cNvPr id="46" name="Rectangle 45"/>
          <p:cNvSpPr/>
          <p:nvPr/>
        </p:nvSpPr>
        <p:spPr>
          <a:xfrm>
            <a:off x="5837686" y="3218866"/>
            <a:ext cx="2831544" cy="684803"/>
          </a:xfrm>
          <a:prstGeom prst="rect">
            <a:avLst/>
          </a:prstGeom>
        </p:spPr>
        <p:txBody>
          <a:bodyPr wrap="none" lIns="68580" tIns="34290" rIns="68580" bIns="34290">
            <a:spAutoFit/>
          </a:bodyPr>
          <a:lstStyle/>
          <a:p>
            <a:pPr>
              <a:buFont typeface="Arial"/>
              <a:buChar char="•"/>
            </a:pPr>
            <a:r>
              <a:rPr lang="en-US" sz="2000" dirty="0"/>
              <a:t> No updating of z-buffer</a:t>
            </a:r>
          </a:p>
          <a:p>
            <a:pPr>
              <a:buFont typeface="Arial"/>
              <a:buChar char="•"/>
            </a:pPr>
            <a:r>
              <a:rPr lang="en-US" sz="2000" dirty="0"/>
              <a:t>Z-test is enabled as usual</a:t>
            </a:r>
          </a:p>
        </p:txBody>
      </p:sp>
    </p:spTree>
    <p:extLst>
      <p:ext uri="{BB962C8B-B14F-4D97-AF65-F5344CB8AC3E}">
        <p14:creationId xmlns:p14="http://schemas.microsoft.com/office/powerpoint/2010/main" val="229735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oter Placeholder 3"/>
          <p:cNvSpPr>
            <a:spLocks noGrp="1"/>
          </p:cNvSpPr>
          <p:nvPr>
            <p:ph type="ftr" sz="quarter" idx="4294967295"/>
          </p:nvPr>
        </p:nvSpPr>
        <p:spPr>
          <a:xfrm>
            <a:off x="457200" y="4767263"/>
            <a:ext cx="781050" cy="273844"/>
          </a:xfrm>
          <a:prstGeom prst="rect">
            <a:avLst/>
          </a:prstGeom>
          <a:noFill/>
        </p:spPr>
        <p:txBody>
          <a:bodyPr/>
          <a:lstStyle/>
          <a:p>
            <a:r>
              <a:rPr lang="en-US"/>
              <a:t>Tomas Akenine-Mőller © 2002</a:t>
            </a:r>
          </a:p>
        </p:txBody>
      </p:sp>
      <p:sp>
        <p:nvSpPr>
          <p:cNvPr id="212994" name="Rectangle 2"/>
          <p:cNvSpPr>
            <a:spLocks noGrp="1" noChangeArrowheads="1"/>
          </p:cNvSpPr>
          <p:nvPr>
            <p:ph type="title"/>
          </p:nvPr>
        </p:nvSpPr>
        <p:spPr/>
        <p:txBody>
          <a:bodyPr/>
          <a:lstStyle/>
          <a:p>
            <a:pPr eaLnBrk="1" hangingPunct="1">
              <a:defRPr/>
            </a:pPr>
            <a:endParaRPr lang="sv-SE" smtClean="0">
              <a:ea typeface="+mj-ea"/>
              <a:cs typeface="+mj-cs"/>
            </a:endParaRPr>
          </a:p>
        </p:txBody>
      </p:sp>
      <p:sp>
        <p:nvSpPr>
          <p:cNvPr id="120836" name="Rectangle 3"/>
          <p:cNvSpPr>
            <a:spLocks noGrp="1" noChangeArrowheads="1"/>
          </p:cNvSpPr>
          <p:nvPr>
            <p:ph type="body" idx="1"/>
          </p:nvPr>
        </p:nvSpPr>
        <p:spPr/>
        <p:txBody>
          <a:bodyPr/>
          <a:lstStyle/>
          <a:p>
            <a:pPr eaLnBrk="1" hangingPunct="1"/>
            <a:endParaRPr lang="sv-SE"/>
          </a:p>
        </p:txBody>
      </p:sp>
      <p:pic>
        <p:nvPicPr>
          <p:cNvPr id="120837" name="Picture 4"/>
          <p:cNvPicPr>
            <a:picLocks noChangeAspect="1" noChangeArrowheads="1"/>
          </p:cNvPicPr>
          <p:nvPr/>
        </p:nvPicPr>
        <p:blipFill>
          <a:blip r:embed="rId3"/>
          <a:srcRect/>
          <a:stretch>
            <a:fillRect/>
          </a:stretch>
        </p:blipFill>
        <p:spPr bwMode="auto">
          <a:xfrm>
            <a:off x="-154559" y="-74619"/>
            <a:ext cx="7364016" cy="5514975"/>
          </a:xfrm>
          <a:prstGeom prst="rect">
            <a:avLst/>
          </a:prstGeom>
          <a:noFill/>
          <a:ln w="9525">
            <a:noFill/>
            <a:miter lim="800000"/>
            <a:headEnd/>
            <a:tailEnd/>
          </a:ln>
        </p:spPr>
      </p:pic>
      <p:sp>
        <p:nvSpPr>
          <p:cNvPr id="2" name="Rectangle 1"/>
          <p:cNvSpPr/>
          <p:nvPr/>
        </p:nvSpPr>
        <p:spPr>
          <a:xfrm>
            <a:off x="6828100" y="-141365"/>
            <a:ext cx="2424628" cy="1457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14300" tIns="57150" rIns="114300" bIns="57150" rtlCol="0" anchor="ctr"/>
          <a:lstStyle/>
          <a:p>
            <a:pPr algn="ctr"/>
            <a:endParaRPr lang="en-US"/>
          </a:p>
        </p:txBody>
      </p:sp>
    </p:spTree>
    <p:extLst>
      <p:ext uri="{BB962C8B-B14F-4D97-AF65-F5344CB8AC3E}">
        <p14:creationId xmlns:p14="http://schemas.microsoft.com/office/powerpoint/2010/main" val="320036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60718"/>
            <a:ext cx="6300810" cy="535785"/>
          </a:xfrm>
        </p:spPr>
        <p:txBody>
          <a:bodyPr>
            <a:normAutofit fontScale="90000"/>
          </a:bodyPr>
          <a:lstStyle/>
          <a:p>
            <a:r>
              <a:rPr lang="en-US" dirty="0" smtClean="0"/>
              <a:t>Shadow Volumes with the Stencil Buffer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three pass process [Heidmann91]</a:t>
            </a:r>
          </a:p>
          <a:p>
            <a:pPr lvl="1"/>
            <a:r>
              <a:rPr lang="en-US" b="1" dirty="0"/>
              <a:t>1</a:t>
            </a:r>
            <a:r>
              <a:rPr lang="en-US" b="1" baseline="30000" dirty="0"/>
              <a:t>st</a:t>
            </a:r>
            <a:r>
              <a:rPr lang="en-US" b="1" dirty="0"/>
              <a:t> pass: </a:t>
            </a:r>
            <a:r>
              <a:rPr lang="en-US" dirty="0"/>
              <a:t>Render </a:t>
            </a:r>
            <a:r>
              <a:rPr lang="en-US" i="1" dirty="0"/>
              <a:t>ambient</a:t>
            </a:r>
            <a:r>
              <a:rPr lang="en-US" dirty="0"/>
              <a:t> lighting</a:t>
            </a:r>
          </a:p>
          <a:p>
            <a:pPr lvl="1"/>
            <a:r>
              <a:rPr lang="en-US" b="1" dirty="0"/>
              <a:t>2</a:t>
            </a:r>
            <a:r>
              <a:rPr lang="en-US" b="1" baseline="30000" dirty="0"/>
              <a:t>nd</a:t>
            </a:r>
            <a:r>
              <a:rPr lang="en-US" b="1" dirty="0"/>
              <a:t> pass:</a:t>
            </a:r>
            <a:endParaRPr lang="en-US" dirty="0"/>
          </a:p>
          <a:p>
            <a:pPr lvl="2"/>
            <a:r>
              <a:rPr lang="en-US" dirty="0"/>
              <a:t>Draw to stencil buffer only</a:t>
            </a:r>
          </a:p>
          <a:p>
            <a:pPr lvl="3"/>
            <a:r>
              <a:rPr lang="en-US" dirty="0"/>
              <a:t>Turn off updating of z-buffer and writing to color buffer but still use standard depth test</a:t>
            </a:r>
          </a:p>
          <a:p>
            <a:pPr lvl="3"/>
            <a:r>
              <a:rPr lang="en-US" dirty="0"/>
              <a:t>Set stencil operation to </a:t>
            </a:r>
          </a:p>
          <a:p>
            <a:pPr lvl="4"/>
            <a:r>
              <a:rPr lang="en-US" i="1" dirty="0"/>
              <a:t>incrementing </a:t>
            </a:r>
            <a:r>
              <a:rPr lang="en-US" dirty="0"/>
              <a:t>stencil buffer</a:t>
            </a:r>
            <a:r>
              <a:rPr lang="en-US" i="1" dirty="0"/>
              <a:t> </a:t>
            </a:r>
            <a:r>
              <a:rPr lang="en-US" dirty="0"/>
              <a:t>count for </a:t>
            </a:r>
            <a:r>
              <a:rPr lang="en-US" i="1" dirty="0" err="1"/>
              <a:t>frontfacing</a:t>
            </a:r>
            <a:r>
              <a:rPr lang="en-US" i="1" dirty="0"/>
              <a:t> </a:t>
            </a:r>
            <a:r>
              <a:rPr lang="en-US" dirty="0"/>
              <a:t>shadow volume quads, and</a:t>
            </a:r>
          </a:p>
          <a:p>
            <a:pPr lvl="4"/>
            <a:r>
              <a:rPr lang="en-US" i="1" dirty="0"/>
              <a:t>decrementing </a:t>
            </a:r>
            <a:r>
              <a:rPr lang="en-US" dirty="0"/>
              <a:t>stencil buffer</a:t>
            </a:r>
            <a:r>
              <a:rPr lang="en-US" i="1" dirty="0"/>
              <a:t> </a:t>
            </a:r>
            <a:r>
              <a:rPr lang="en-US" dirty="0"/>
              <a:t>count for </a:t>
            </a:r>
            <a:r>
              <a:rPr lang="en-US" i="1" dirty="0" err="1"/>
              <a:t>backfacing</a:t>
            </a:r>
            <a:r>
              <a:rPr lang="en-US" i="1" dirty="0"/>
              <a:t> </a:t>
            </a:r>
            <a:r>
              <a:rPr lang="en-US" dirty="0"/>
              <a:t>shadow volume quads</a:t>
            </a:r>
          </a:p>
          <a:p>
            <a:pPr marL="766616" lvl="2" indent="0">
              <a:buNone/>
            </a:pPr>
            <a:r>
              <a:rPr lang="en-US" b="1" dirty="0"/>
              <a:t>		</a:t>
            </a:r>
            <a:r>
              <a:rPr lang="en-US" dirty="0"/>
              <a:t>use </a:t>
            </a:r>
            <a:r>
              <a:rPr lang="en-US" b="1" dirty="0" err="1"/>
              <a:t>glStencilOpSeparate</a:t>
            </a:r>
            <a:r>
              <a:rPr lang="en-US" b="1" dirty="0"/>
              <a:t>(…)</a:t>
            </a:r>
            <a:endParaRPr lang="en-US" dirty="0"/>
          </a:p>
          <a:p>
            <a:pPr lvl="1"/>
            <a:r>
              <a:rPr lang="en-US" b="1" dirty="0"/>
              <a:t>3</a:t>
            </a:r>
            <a:r>
              <a:rPr lang="en-US" b="1" baseline="30000" dirty="0"/>
              <a:t>rd</a:t>
            </a:r>
            <a:r>
              <a:rPr lang="en-US" b="1" dirty="0"/>
              <a:t> pass: </a:t>
            </a:r>
            <a:r>
              <a:rPr lang="en-US" dirty="0"/>
              <a:t>Render </a:t>
            </a:r>
            <a:r>
              <a:rPr lang="en-US" i="1" dirty="0"/>
              <a:t>diffuse and specular </a:t>
            </a:r>
            <a:r>
              <a:rPr lang="en-US" dirty="0"/>
              <a:t>where stencil buffer is 0. </a:t>
            </a:r>
          </a:p>
        </p:txBody>
      </p:sp>
    </p:spTree>
    <p:extLst>
      <p:ext uri="{BB962C8B-B14F-4D97-AF65-F5344CB8AC3E}">
        <p14:creationId xmlns:p14="http://schemas.microsoft.com/office/powerpoint/2010/main" val="10197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 Location Problem</a:t>
            </a:r>
            <a:endParaRPr lang="en-US" dirty="0"/>
          </a:p>
        </p:txBody>
      </p:sp>
      <p:sp>
        <p:nvSpPr>
          <p:cNvPr id="3" name="Content Placeholder 2"/>
          <p:cNvSpPr>
            <a:spLocks noGrp="1"/>
          </p:cNvSpPr>
          <p:nvPr>
            <p:ph idx="1"/>
          </p:nvPr>
        </p:nvSpPr>
        <p:spPr/>
        <p:txBody>
          <a:bodyPr>
            <a:normAutofit/>
          </a:bodyPr>
          <a:lstStyle/>
          <a:p>
            <a:r>
              <a:rPr lang="en-US" sz="2000" dirty="0"/>
              <a:t>If the eye is located inside one or more shadow volumes, then the count will be wrong</a:t>
            </a:r>
          </a:p>
          <a:p>
            <a:r>
              <a:rPr lang="en-US" sz="2000" dirty="0"/>
              <a:t>Solution:</a:t>
            </a:r>
          </a:p>
          <a:p>
            <a:pPr lvl="1"/>
            <a:r>
              <a:rPr lang="en-US" sz="1800" dirty="0"/>
              <a:t>Offset stencil buffer with the #shadow volumes that the eye is located within</a:t>
            </a:r>
          </a:p>
          <a:p>
            <a:pPr lvl="1"/>
            <a:r>
              <a:rPr lang="en-US" sz="1800" dirty="0"/>
              <a:t>Or modify the way we do the counting…</a:t>
            </a:r>
          </a:p>
        </p:txBody>
      </p:sp>
      <p:cxnSp>
        <p:nvCxnSpPr>
          <p:cNvPr id="10" name="Straight Connector 9"/>
          <p:cNvCxnSpPr/>
          <p:nvPr/>
        </p:nvCxnSpPr>
        <p:spPr>
          <a:xfrm flipV="1">
            <a:off x="2030199" y="3077505"/>
            <a:ext cx="830038" cy="80282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H="1">
            <a:off x="2747978" y="3189765"/>
            <a:ext cx="782409" cy="55789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 name="Sun 6"/>
          <p:cNvSpPr/>
          <p:nvPr/>
        </p:nvSpPr>
        <p:spPr>
          <a:xfrm>
            <a:off x="2717361" y="2934630"/>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57" name="Straight Connector 56"/>
          <p:cNvCxnSpPr/>
          <p:nvPr/>
        </p:nvCxnSpPr>
        <p:spPr>
          <a:xfrm rot="16200000" flipH="1">
            <a:off x="2305745" y="3631996"/>
            <a:ext cx="1231445" cy="122464"/>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860237" y="3077505"/>
            <a:ext cx="1360713" cy="114980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4" name="Group 100"/>
          <p:cNvGrpSpPr/>
          <p:nvPr/>
        </p:nvGrpSpPr>
        <p:grpSpPr>
          <a:xfrm rot="1560000">
            <a:off x="1955359" y="4228400"/>
            <a:ext cx="182335" cy="296635"/>
            <a:chOff x="609600" y="5624286"/>
            <a:chExt cx="243114" cy="395514"/>
          </a:xfrm>
        </p:grpSpPr>
        <p:sp>
          <p:nvSpPr>
            <p:cNvPr id="92" name="Arc 91"/>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94" name="Straight Connector 93"/>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2" name="Oval 101"/>
          <p:cNvSpPr/>
          <p:nvPr/>
        </p:nvSpPr>
        <p:spPr>
          <a:xfrm>
            <a:off x="3336486" y="4542908"/>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3" name="Oval 102"/>
          <p:cNvSpPr/>
          <p:nvPr/>
        </p:nvSpPr>
        <p:spPr>
          <a:xfrm>
            <a:off x="4870011" y="4362698"/>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105" name="Straight Connector 104"/>
          <p:cNvCxnSpPr>
            <a:stCxn id="99" idx="6"/>
            <a:endCxn id="102" idx="2"/>
          </p:cNvCxnSpPr>
          <p:nvPr/>
        </p:nvCxnSpPr>
        <p:spPr>
          <a:xfrm>
            <a:off x="2079985" y="4353933"/>
            <a:ext cx="1256500" cy="254524"/>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9" idx="2"/>
            <a:endCxn id="103" idx="2"/>
          </p:cNvCxnSpPr>
          <p:nvPr/>
        </p:nvCxnSpPr>
        <p:spPr>
          <a:xfrm rot="10800000" flipH="1" flipV="1">
            <a:off x="2039921" y="4334390"/>
            <a:ext cx="2830089" cy="93856"/>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3295663" y="4599321"/>
            <a:ext cx="333375" cy="269304"/>
          </a:xfrm>
          <a:prstGeom prst="rect">
            <a:avLst/>
          </a:prstGeom>
          <a:noFill/>
        </p:spPr>
        <p:txBody>
          <a:bodyPr wrap="square" lIns="68580" tIns="34290" rIns="68580" bIns="34290" rtlCol="0">
            <a:spAutoFit/>
          </a:bodyPr>
          <a:lstStyle/>
          <a:p>
            <a:r>
              <a:rPr lang="en-US" sz="1300" dirty="0"/>
              <a:t>+1</a:t>
            </a:r>
          </a:p>
        </p:txBody>
      </p:sp>
      <p:sp>
        <p:nvSpPr>
          <p:cNvPr id="111" name="TextBox 110"/>
          <p:cNvSpPr txBox="1"/>
          <p:nvPr/>
        </p:nvSpPr>
        <p:spPr>
          <a:xfrm>
            <a:off x="4820344" y="4477359"/>
            <a:ext cx="333375" cy="269304"/>
          </a:xfrm>
          <a:prstGeom prst="rect">
            <a:avLst/>
          </a:prstGeom>
          <a:noFill/>
        </p:spPr>
        <p:txBody>
          <a:bodyPr wrap="square" lIns="68580" tIns="34290" rIns="68580" bIns="34290" rtlCol="0">
            <a:spAutoFit/>
          </a:bodyPr>
          <a:lstStyle/>
          <a:p>
            <a:r>
              <a:rPr lang="en-US" sz="1300" dirty="0"/>
              <a:t>-1</a:t>
            </a:r>
          </a:p>
        </p:txBody>
      </p:sp>
      <p:sp>
        <p:nvSpPr>
          <p:cNvPr id="42" name="TextBox 41"/>
          <p:cNvSpPr txBox="1"/>
          <p:nvPr/>
        </p:nvSpPr>
        <p:spPr>
          <a:xfrm>
            <a:off x="2193485" y="4493794"/>
            <a:ext cx="333375" cy="269304"/>
          </a:xfrm>
          <a:prstGeom prst="rect">
            <a:avLst/>
          </a:prstGeom>
          <a:noFill/>
        </p:spPr>
        <p:txBody>
          <a:bodyPr wrap="square" lIns="68580" tIns="34290" rIns="68580" bIns="34290" rtlCol="0">
            <a:spAutoFit/>
          </a:bodyPr>
          <a:lstStyle/>
          <a:p>
            <a:r>
              <a:rPr lang="en-US" sz="1300" dirty="0"/>
              <a:t>0</a:t>
            </a:r>
          </a:p>
        </p:txBody>
      </p:sp>
      <p:sp>
        <p:nvSpPr>
          <p:cNvPr id="43" name="TextBox 42"/>
          <p:cNvSpPr txBox="1"/>
          <p:nvPr/>
        </p:nvSpPr>
        <p:spPr>
          <a:xfrm>
            <a:off x="4125699" y="4493794"/>
            <a:ext cx="333375" cy="269304"/>
          </a:xfrm>
          <a:prstGeom prst="rect">
            <a:avLst/>
          </a:prstGeom>
          <a:noFill/>
        </p:spPr>
        <p:txBody>
          <a:bodyPr wrap="square" lIns="68580" tIns="34290" rIns="68580" bIns="34290" rtlCol="0">
            <a:spAutoFit/>
          </a:bodyPr>
          <a:lstStyle/>
          <a:p>
            <a:r>
              <a:rPr lang="en-US" sz="1300" dirty="0"/>
              <a:t>0</a:t>
            </a:r>
          </a:p>
        </p:txBody>
      </p:sp>
      <p:grpSp>
        <p:nvGrpSpPr>
          <p:cNvPr id="6" name="Group 44"/>
          <p:cNvGrpSpPr/>
          <p:nvPr/>
        </p:nvGrpSpPr>
        <p:grpSpPr>
          <a:xfrm>
            <a:off x="1077699" y="3880325"/>
            <a:ext cx="3048000" cy="1005840"/>
            <a:chOff x="1451429" y="5217262"/>
            <a:chExt cx="4064000" cy="1341120"/>
          </a:xfrm>
        </p:grpSpPr>
        <p:cxnSp>
          <p:nvCxnSpPr>
            <p:cNvPr id="46" name="Straight Arrow Connector 45"/>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8" name="Group 59"/>
            <p:cNvGrpSpPr/>
            <p:nvPr/>
          </p:nvGrpSpPr>
          <p:grpSpPr>
            <a:xfrm>
              <a:off x="1451429" y="5217262"/>
              <a:ext cx="4064000" cy="1341120"/>
              <a:chOff x="1451429" y="5217262"/>
              <a:chExt cx="4064000" cy="1341120"/>
            </a:xfrm>
          </p:grpSpPr>
          <p:sp>
            <p:nvSpPr>
              <p:cNvPr id="51" name="Freeform 50"/>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stCxn id="51" idx="0"/>
                <a:endCxn id="51"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49" name="Straight Arrow Connector 48"/>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53"/>
          <p:cNvGrpSpPr/>
          <p:nvPr/>
        </p:nvGrpSpPr>
        <p:grpSpPr>
          <a:xfrm>
            <a:off x="2772708" y="4227308"/>
            <a:ext cx="2214324" cy="673669"/>
            <a:chOff x="-1899130" y="4339357"/>
            <a:chExt cx="2952432" cy="898225"/>
          </a:xfrm>
        </p:grpSpPr>
        <p:cxnSp>
          <p:nvCxnSpPr>
            <p:cNvPr id="55" name="Straight Arrow Connector 54"/>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1" name="Group 69"/>
            <p:cNvGrpSpPr/>
            <p:nvPr/>
          </p:nvGrpSpPr>
          <p:grpSpPr>
            <a:xfrm>
              <a:off x="-1600200" y="4339357"/>
              <a:ext cx="2653502" cy="898225"/>
              <a:chOff x="-1600200" y="4339357"/>
              <a:chExt cx="2653502" cy="898225"/>
            </a:xfrm>
          </p:grpSpPr>
          <p:sp>
            <p:nvSpPr>
              <p:cNvPr id="60" name="Freeform 59"/>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a:stCxn id="60" idx="0"/>
                <a:endCxn id="60"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57183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As volumes of space that are dark</a:t>
            </a:r>
          </a:p>
          <a:p>
            <a:pPr lvl="1"/>
            <a:r>
              <a:rPr lang="en-US" dirty="0" smtClean="0"/>
              <a:t>Shadow Volumes [Franklin Crow 77]</a:t>
            </a:r>
          </a:p>
          <a:p>
            <a:r>
              <a:rPr lang="en-US" dirty="0" smtClean="0"/>
              <a:t>As places not seen by a light source looking at the scene</a:t>
            </a:r>
          </a:p>
          <a:p>
            <a:pPr lvl="1"/>
            <a:r>
              <a:rPr lang="en-US" dirty="0" smtClean="0"/>
              <a:t>Shadow Maps [Lance Williams 78]</a:t>
            </a:r>
          </a:p>
          <a:p>
            <a:pPr lvl="1"/>
            <a:endParaRPr lang="en-US" dirty="0" smtClean="0"/>
          </a:p>
        </p:txBody>
      </p:sp>
      <p:sp>
        <p:nvSpPr>
          <p:cNvPr id="4" name="Title 1"/>
          <p:cNvSpPr txBox="1">
            <a:spLocks/>
          </p:cNvSpPr>
          <p:nvPr/>
        </p:nvSpPr>
        <p:spPr>
          <a:xfrm>
            <a:off x="457200" y="160718"/>
            <a:ext cx="8229600" cy="535785"/>
          </a:xfrm>
          <a:prstGeom prst="rect">
            <a:avLst/>
          </a:prstGeom>
        </p:spPr>
        <p:txBody>
          <a:bodyPr vert="horz" lIns="81603" tIns="40801" rIns="81603" bIns="40801" rtlCol="0" anchor="ctr">
            <a:normAutofit/>
          </a:bodyPr>
          <a:lstStyle/>
          <a:p>
            <a:pPr algn="r" defTabSz="816070">
              <a:defRPr/>
            </a:pPr>
            <a:r>
              <a:rPr lang="en-US" sz="2500" b="1" dirty="0">
                <a:solidFill>
                  <a:srgbClr val="141313"/>
                </a:solidFill>
                <a:effectLst>
                  <a:outerShdw blurRad="50800" dist="38100" dir="2700000" algn="tl" rotWithShape="0">
                    <a:srgbClr val="FFFFFE">
                      <a:alpha val="43000"/>
                    </a:srgbClr>
                  </a:outerShdw>
                </a:effectLst>
                <a:latin typeface="Arial Bold" charset="0"/>
              </a:rPr>
              <a:t>Ways of Thinking about Shadows</a:t>
            </a:r>
            <a:endParaRPr lang="en-US" sz="3400" b="1" dirty="0">
              <a:solidFill>
                <a:srgbClr val="754C29"/>
              </a:solidFill>
              <a:latin typeface="Corbel" pitchFamily="34" charset="0"/>
              <a:ea typeface="+mj-ea"/>
              <a:cs typeface="+mj-cs"/>
            </a:endParaRPr>
          </a:p>
        </p:txBody>
      </p:sp>
    </p:spTree>
    <p:extLst>
      <p:ext uri="{BB962C8B-B14F-4D97-AF65-F5344CB8AC3E}">
        <p14:creationId xmlns:p14="http://schemas.microsoft.com/office/powerpoint/2010/main" val="177289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43490" y="4993957"/>
            <a:ext cx="5619750" cy="2365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p:txBody>
          <a:bodyPr/>
          <a:lstStyle/>
          <a:p>
            <a:r>
              <a:rPr lang="en-US" dirty="0" smtClean="0"/>
              <a:t>The Z-fail Algorithm</a:t>
            </a:r>
            <a:endParaRPr lang="en-US" dirty="0"/>
          </a:p>
        </p:txBody>
      </p:sp>
      <p:sp>
        <p:nvSpPr>
          <p:cNvPr id="3" name="Content Placeholder 2"/>
          <p:cNvSpPr>
            <a:spLocks noGrp="1"/>
          </p:cNvSpPr>
          <p:nvPr>
            <p:ph idx="1"/>
          </p:nvPr>
        </p:nvSpPr>
        <p:spPr>
          <a:xfrm>
            <a:off x="214289" y="696503"/>
            <a:ext cx="7766324" cy="4071966"/>
          </a:xfrm>
        </p:spPr>
        <p:txBody>
          <a:bodyPr>
            <a:normAutofit/>
          </a:bodyPr>
          <a:lstStyle/>
          <a:p>
            <a:r>
              <a:rPr lang="en-US" sz="2000" dirty="0"/>
              <a:t>By [Carmack00] and [</a:t>
            </a:r>
            <a:r>
              <a:rPr lang="en-US" sz="2000" dirty="0" err="1"/>
              <a:t>Bilodeau</a:t>
            </a:r>
            <a:r>
              <a:rPr lang="en-US" sz="2000" dirty="0"/>
              <a:t> and </a:t>
            </a:r>
            <a:r>
              <a:rPr lang="en-US" sz="2000" dirty="0" err="1"/>
              <a:t>Songy</a:t>
            </a:r>
            <a:r>
              <a:rPr lang="en-US" sz="2000" dirty="0"/>
              <a:t> 99]</a:t>
            </a:r>
          </a:p>
          <a:p>
            <a:pPr lvl="1"/>
            <a:r>
              <a:rPr lang="en-US" sz="1800" dirty="0"/>
              <a:t>“</a:t>
            </a:r>
            <a:r>
              <a:rPr lang="en-US" sz="1800" dirty="0" err="1"/>
              <a:t>Carmacks</a:t>
            </a:r>
            <a:r>
              <a:rPr lang="en-US" sz="1800" dirty="0"/>
              <a:t> Reverse”</a:t>
            </a:r>
          </a:p>
          <a:p>
            <a:r>
              <a:rPr lang="en-US" sz="2000" dirty="0"/>
              <a:t>Count to infinity instead of to the eye</a:t>
            </a:r>
          </a:p>
          <a:p>
            <a:pPr lvl="1"/>
            <a:r>
              <a:rPr lang="en-US" sz="1800" dirty="0"/>
              <a:t>We can choose any reference location for the counting</a:t>
            </a:r>
          </a:p>
          <a:p>
            <a:pPr lvl="1"/>
            <a:r>
              <a:rPr lang="en-US" sz="1800" dirty="0"/>
              <a:t>A point in light avoids any offset</a:t>
            </a:r>
          </a:p>
          <a:p>
            <a:pPr lvl="1"/>
            <a:r>
              <a:rPr lang="en-US" sz="1800" dirty="0"/>
              <a:t>Infinity is always in light – if we cap the shadow volumes at infinity</a:t>
            </a:r>
          </a:p>
          <a:p>
            <a:pPr lvl="1">
              <a:buNone/>
            </a:pPr>
            <a:r>
              <a:rPr lang="en-US" sz="1800" dirty="0"/>
              <a:t> </a:t>
            </a:r>
          </a:p>
        </p:txBody>
      </p:sp>
      <p:cxnSp>
        <p:nvCxnSpPr>
          <p:cNvPr id="10" name="Straight Connector 9"/>
          <p:cNvCxnSpPr>
            <a:stCxn id="117" idx="0"/>
          </p:cNvCxnSpPr>
          <p:nvPr/>
        </p:nvCxnSpPr>
        <p:spPr>
          <a:xfrm flipV="1">
            <a:off x="2052175" y="2996137"/>
            <a:ext cx="814798" cy="803334"/>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17" idx="3"/>
          </p:cNvCxnSpPr>
          <p:nvPr/>
        </p:nvCxnSpPr>
        <p:spPr>
          <a:xfrm rot="16200000" flipH="1">
            <a:off x="2747518" y="3115591"/>
            <a:ext cx="788094" cy="549183"/>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 name="Sun 6"/>
          <p:cNvSpPr/>
          <p:nvPr/>
        </p:nvSpPr>
        <p:spPr>
          <a:xfrm>
            <a:off x="2724098" y="2853260"/>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57" name="Straight Connector 56"/>
          <p:cNvCxnSpPr>
            <a:endCxn id="124" idx="3"/>
          </p:cNvCxnSpPr>
          <p:nvPr/>
        </p:nvCxnSpPr>
        <p:spPr>
          <a:xfrm rot="16200000" flipH="1">
            <a:off x="2332922" y="3530184"/>
            <a:ext cx="1204768" cy="13666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124" idx="0"/>
          </p:cNvCxnSpPr>
          <p:nvPr/>
        </p:nvCxnSpPr>
        <p:spPr>
          <a:xfrm>
            <a:off x="2866974" y="2996135"/>
            <a:ext cx="1352425" cy="113507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4" name="Group 100"/>
          <p:cNvGrpSpPr/>
          <p:nvPr/>
        </p:nvGrpSpPr>
        <p:grpSpPr>
          <a:xfrm rot="1560000">
            <a:off x="1859643" y="4259340"/>
            <a:ext cx="182335" cy="296635"/>
            <a:chOff x="609600" y="5624286"/>
            <a:chExt cx="243114" cy="395514"/>
          </a:xfrm>
        </p:grpSpPr>
        <p:sp>
          <p:nvSpPr>
            <p:cNvPr id="92" name="Arc 91"/>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94" name="Straight Connector 93"/>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2" name="Oval 101"/>
          <p:cNvSpPr/>
          <p:nvPr/>
        </p:nvSpPr>
        <p:spPr>
          <a:xfrm>
            <a:off x="3343222" y="4461538"/>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3" name="Oval 102"/>
          <p:cNvSpPr/>
          <p:nvPr/>
        </p:nvSpPr>
        <p:spPr>
          <a:xfrm>
            <a:off x="4876747" y="4281328"/>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105" name="Straight Connector 104"/>
          <p:cNvCxnSpPr/>
          <p:nvPr/>
        </p:nvCxnSpPr>
        <p:spPr>
          <a:xfrm>
            <a:off x="3460243" y="4527216"/>
            <a:ext cx="2822121" cy="244651"/>
          </a:xfrm>
          <a:prstGeom prst="line">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4993768" y="4315087"/>
            <a:ext cx="1502900" cy="33976"/>
          </a:xfrm>
          <a:prstGeom prst="line">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3302399" y="4517951"/>
            <a:ext cx="333375" cy="269304"/>
          </a:xfrm>
          <a:prstGeom prst="rect">
            <a:avLst/>
          </a:prstGeom>
          <a:noFill/>
        </p:spPr>
        <p:txBody>
          <a:bodyPr wrap="square" lIns="68580" tIns="34290" rIns="68580" bIns="34290" rtlCol="0">
            <a:spAutoFit/>
          </a:bodyPr>
          <a:lstStyle/>
          <a:p>
            <a:r>
              <a:rPr lang="en-US" sz="1300" dirty="0"/>
              <a:t>+2</a:t>
            </a:r>
          </a:p>
        </p:txBody>
      </p:sp>
      <p:sp>
        <p:nvSpPr>
          <p:cNvPr id="111" name="TextBox 110"/>
          <p:cNvSpPr txBox="1"/>
          <p:nvPr/>
        </p:nvSpPr>
        <p:spPr>
          <a:xfrm>
            <a:off x="4827079" y="4395990"/>
            <a:ext cx="333375" cy="269304"/>
          </a:xfrm>
          <a:prstGeom prst="rect">
            <a:avLst/>
          </a:prstGeom>
          <a:noFill/>
        </p:spPr>
        <p:txBody>
          <a:bodyPr wrap="square" lIns="68580" tIns="34290" rIns="68580" bIns="34290" rtlCol="0">
            <a:spAutoFit/>
          </a:bodyPr>
          <a:lstStyle/>
          <a:p>
            <a:r>
              <a:rPr lang="en-US" sz="1300" dirty="0"/>
              <a:t>0</a:t>
            </a:r>
          </a:p>
        </p:txBody>
      </p:sp>
      <p:cxnSp>
        <p:nvCxnSpPr>
          <p:cNvPr id="91" name="Straight Connector 90"/>
          <p:cNvCxnSpPr>
            <a:stCxn id="103" idx="6"/>
          </p:cNvCxnSpPr>
          <p:nvPr/>
        </p:nvCxnSpPr>
        <p:spPr>
          <a:xfrm flipH="1">
            <a:off x="2074732" y="4346877"/>
            <a:ext cx="2919036" cy="58981"/>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110" idx="0"/>
          </p:cNvCxnSpPr>
          <p:nvPr/>
        </p:nvCxnSpPr>
        <p:spPr>
          <a:xfrm flipH="1" flipV="1">
            <a:off x="2074732" y="4405860"/>
            <a:ext cx="1394355" cy="112091"/>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5800493" y="3073768"/>
            <a:ext cx="2451940" cy="623248"/>
          </a:xfrm>
          <a:prstGeom prst="rect">
            <a:avLst/>
          </a:prstGeom>
          <a:noFill/>
        </p:spPr>
        <p:txBody>
          <a:bodyPr wrap="square" lIns="68580" tIns="34290" rIns="68580" bIns="34290" rtlCol="0">
            <a:spAutoFit/>
          </a:bodyPr>
          <a:lstStyle/>
          <a:p>
            <a:r>
              <a:rPr lang="en-US" sz="1800" dirty="0"/>
              <a:t>Simply invert </a:t>
            </a:r>
            <a:r>
              <a:rPr lang="en-US" sz="1800" dirty="0" err="1"/>
              <a:t>z</a:t>
            </a:r>
            <a:r>
              <a:rPr lang="en-US" sz="1800" dirty="0"/>
              <a:t>-test and</a:t>
            </a:r>
          </a:p>
          <a:p>
            <a:r>
              <a:rPr lang="en-US" sz="1800" dirty="0"/>
              <a:t>invert stencil inc/</a:t>
            </a:r>
            <a:r>
              <a:rPr lang="en-US" sz="1800" dirty="0" err="1"/>
              <a:t>dec</a:t>
            </a:r>
            <a:endParaRPr lang="en-US" sz="1800" dirty="0"/>
          </a:p>
        </p:txBody>
      </p:sp>
      <p:grpSp>
        <p:nvGrpSpPr>
          <p:cNvPr id="6" name="Group 127"/>
          <p:cNvGrpSpPr/>
          <p:nvPr/>
        </p:nvGrpSpPr>
        <p:grpSpPr>
          <a:xfrm>
            <a:off x="347927" y="3565204"/>
            <a:ext cx="2743563" cy="577331"/>
            <a:chOff x="405917" y="4666618"/>
            <a:chExt cx="3658083" cy="769775"/>
          </a:xfrm>
        </p:grpSpPr>
        <p:sp>
          <p:nvSpPr>
            <p:cNvPr id="77" name="TextBox 76"/>
            <p:cNvSpPr txBox="1"/>
            <p:nvPr/>
          </p:nvSpPr>
          <p:spPr>
            <a:xfrm>
              <a:off x="405917" y="4666618"/>
              <a:ext cx="1778484" cy="430887"/>
            </a:xfrm>
            <a:prstGeom prst="rect">
              <a:avLst/>
            </a:prstGeom>
            <a:noFill/>
          </p:spPr>
          <p:txBody>
            <a:bodyPr wrap="square" rtlCol="0">
              <a:spAutoFit/>
            </a:bodyPr>
            <a:lstStyle/>
            <a:p>
              <a:r>
                <a:rPr lang="en-US" sz="1500" dirty="0"/>
                <a:t>Near capping</a:t>
              </a:r>
            </a:p>
          </p:txBody>
        </p:sp>
        <p:cxnSp>
          <p:nvCxnSpPr>
            <p:cNvPr id="83" name="Straight Arrow Connector 82"/>
            <p:cNvCxnSpPr>
              <a:stCxn id="77" idx="3"/>
            </p:cNvCxnSpPr>
            <p:nvPr/>
          </p:nvCxnSpPr>
          <p:spPr>
            <a:xfrm>
              <a:off x="2184401" y="4882062"/>
              <a:ext cx="440493" cy="14584"/>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77" idx="3"/>
            </p:cNvCxnSpPr>
            <p:nvPr/>
          </p:nvCxnSpPr>
          <p:spPr>
            <a:xfrm>
              <a:off x="2184401" y="4882062"/>
              <a:ext cx="1879599" cy="554331"/>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128"/>
          <p:cNvGrpSpPr/>
          <p:nvPr/>
        </p:nvGrpSpPr>
        <p:grpSpPr>
          <a:xfrm>
            <a:off x="260946" y="4833720"/>
            <a:ext cx="3163919" cy="323165"/>
            <a:chOff x="289940" y="6357959"/>
            <a:chExt cx="4218558" cy="430886"/>
          </a:xfrm>
        </p:grpSpPr>
        <p:sp>
          <p:nvSpPr>
            <p:cNvPr id="98" name="TextBox 97"/>
            <p:cNvSpPr txBox="1"/>
            <p:nvPr/>
          </p:nvSpPr>
          <p:spPr>
            <a:xfrm>
              <a:off x="289940" y="6357959"/>
              <a:ext cx="1549020" cy="430886"/>
            </a:xfrm>
            <a:prstGeom prst="rect">
              <a:avLst/>
            </a:prstGeom>
            <a:noFill/>
          </p:spPr>
          <p:txBody>
            <a:bodyPr wrap="square" rtlCol="0">
              <a:spAutoFit/>
            </a:bodyPr>
            <a:lstStyle/>
            <a:p>
              <a:r>
                <a:rPr lang="en-US" sz="1500" dirty="0"/>
                <a:t>Far capping</a:t>
              </a:r>
            </a:p>
          </p:txBody>
        </p:sp>
        <p:cxnSp>
          <p:nvCxnSpPr>
            <p:cNvPr id="100" name="Straight Arrow Connector 99"/>
            <p:cNvCxnSpPr>
              <a:stCxn id="98" idx="3"/>
            </p:cNvCxnSpPr>
            <p:nvPr/>
          </p:nvCxnSpPr>
          <p:spPr>
            <a:xfrm flipV="1">
              <a:off x="1838960" y="6357967"/>
              <a:ext cx="681677" cy="215436"/>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a:stCxn id="98" idx="3"/>
            </p:cNvCxnSpPr>
            <p:nvPr/>
          </p:nvCxnSpPr>
          <p:spPr>
            <a:xfrm flipV="1">
              <a:off x="1838960" y="6357967"/>
              <a:ext cx="2669538" cy="215436"/>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112"/>
          <p:cNvGrpSpPr/>
          <p:nvPr/>
        </p:nvGrpSpPr>
        <p:grpSpPr>
          <a:xfrm>
            <a:off x="1084435" y="3784230"/>
            <a:ext cx="3048000" cy="1005840"/>
            <a:chOff x="1451429" y="5217262"/>
            <a:chExt cx="4064000" cy="1341120"/>
          </a:xfrm>
        </p:grpSpPr>
        <p:cxnSp>
          <p:nvCxnSpPr>
            <p:cNvPr id="114" name="Straight Arrow Connector 113"/>
            <p:cNvCxnSpPr/>
            <p:nvPr/>
          </p:nvCxnSpPr>
          <p:spPr>
            <a:xfrm flipV="1">
              <a:off x="4816929" y="5428450"/>
              <a:ext cx="243840" cy="1625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1" name="Group 59"/>
            <p:cNvGrpSpPr/>
            <p:nvPr/>
          </p:nvGrpSpPr>
          <p:grpSpPr>
            <a:xfrm>
              <a:off x="1451429" y="5217262"/>
              <a:ext cx="4064000" cy="1341120"/>
              <a:chOff x="1451429" y="5217262"/>
              <a:chExt cx="4064000" cy="1341120"/>
            </a:xfrm>
          </p:grpSpPr>
          <p:sp>
            <p:nvSpPr>
              <p:cNvPr id="117" name="Freeform 116"/>
              <p:cNvSpPr/>
              <p:nvPr/>
            </p:nvSpPr>
            <p:spPr>
              <a:xfrm>
                <a:off x="1451429" y="5217262"/>
                <a:ext cx="4064000" cy="1341120"/>
              </a:xfrm>
              <a:custGeom>
                <a:avLst/>
                <a:gdLst>
                  <a:gd name="connsiteX0" fmla="*/ 1290320 w 4064000"/>
                  <a:gd name="connsiteY0" fmla="*/ 20320 h 1341120"/>
                  <a:gd name="connsiteX1" fmla="*/ 0 w 4064000"/>
                  <a:gd name="connsiteY1" fmla="*/ 1300480 h 1341120"/>
                  <a:gd name="connsiteX2" fmla="*/ 4064000 w 4064000"/>
                  <a:gd name="connsiteY2" fmla="*/ 1341120 h 1341120"/>
                  <a:gd name="connsiteX3" fmla="*/ 3108960 w 4064000"/>
                  <a:gd name="connsiteY3" fmla="*/ 0 h 1341120"/>
                  <a:gd name="connsiteX4" fmla="*/ 1290320 w 4064000"/>
                  <a:gd name="connsiteY4" fmla="*/ 2032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41120">
                    <a:moveTo>
                      <a:pt x="1290320" y="20320"/>
                    </a:moveTo>
                    <a:lnTo>
                      <a:pt x="0" y="1300480"/>
                    </a:lnTo>
                    <a:lnTo>
                      <a:pt x="4064000" y="1341120"/>
                    </a:lnTo>
                    <a:lnTo>
                      <a:pt x="3108960" y="0"/>
                    </a:lnTo>
                    <a:lnTo>
                      <a:pt x="1290320" y="2032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8" name="Straight Connector 117"/>
              <p:cNvCxnSpPr>
                <a:stCxn id="117" idx="0"/>
                <a:endCxn id="117" idx="3"/>
              </p:cNvCxnSpPr>
              <p:nvPr/>
            </p:nvCxnSpPr>
            <p:spPr>
              <a:xfrm flipV="1">
                <a:off x="2741749" y="5217262"/>
                <a:ext cx="1818640" cy="203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116" name="Straight Arrow Connector 115"/>
            <p:cNvCxnSpPr/>
            <p:nvPr/>
          </p:nvCxnSpPr>
          <p:spPr>
            <a:xfrm rot="10800000">
              <a:off x="2036480" y="5359505"/>
              <a:ext cx="304800" cy="2697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8"/>
          <p:cNvGrpSpPr/>
          <p:nvPr/>
        </p:nvGrpSpPr>
        <p:grpSpPr>
          <a:xfrm>
            <a:off x="2779443" y="4131213"/>
            <a:ext cx="2214324" cy="673669"/>
            <a:chOff x="-1899130" y="4339357"/>
            <a:chExt cx="2952432" cy="898225"/>
          </a:xfrm>
        </p:grpSpPr>
        <p:cxnSp>
          <p:nvCxnSpPr>
            <p:cNvPr id="120" name="Straight Arrow Connector 119"/>
            <p:cNvCxnSpPr/>
            <p:nvPr/>
          </p:nvCxnSpPr>
          <p:spPr>
            <a:xfrm rot="10800000" flipV="1">
              <a:off x="-1899130" y="4898930"/>
              <a:ext cx="343989" cy="447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V="1">
              <a:off x="341218" y="4404833"/>
              <a:ext cx="250734" cy="220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69"/>
            <p:cNvGrpSpPr/>
            <p:nvPr/>
          </p:nvGrpSpPr>
          <p:grpSpPr>
            <a:xfrm>
              <a:off x="-1600200" y="4339357"/>
              <a:ext cx="2653502" cy="898225"/>
              <a:chOff x="-1600200" y="4339357"/>
              <a:chExt cx="2653502" cy="898225"/>
            </a:xfrm>
          </p:grpSpPr>
          <p:sp>
            <p:nvSpPr>
              <p:cNvPr id="124" name="Freeform 123"/>
              <p:cNvSpPr/>
              <p:nvPr/>
            </p:nvSpPr>
            <p:spPr>
              <a:xfrm>
                <a:off x="-1600200" y="4339357"/>
                <a:ext cx="2653502" cy="898225"/>
              </a:xfrm>
              <a:custGeom>
                <a:avLst/>
                <a:gdLst>
                  <a:gd name="connsiteX0" fmla="*/ 1621011 w 2653502"/>
                  <a:gd name="connsiteY0" fmla="*/ 0 h 898225"/>
                  <a:gd name="connsiteX1" fmla="*/ 2653502 w 2653502"/>
                  <a:gd name="connsiteY1" fmla="*/ 898225 h 898225"/>
                  <a:gd name="connsiteX2" fmla="*/ 82599 w 2653502"/>
                  <a:gd name="connsiteY2" fmla="*/ 867252 h 898225"/>
                  <a:gd name="connsiteX3" fmla="*/ 0 w 2653502"/>
                  <a:gd name="connsiteY3" fmla="*/ 92920 h 898225"/>
                  <a:gd name="connsiteX4" fmla="*/ 1621011 w 2653502"/>
                  <a:gd name="connsiteY4" fmla="*/ 0 h 89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502" h="898225">
                    <a:moveTo>
                      <a:pt x="1621011" y="0"/>
                    </a:moveTo>
                    <a:lnTo>
                      <a:pt x="2653502" y="898225"/>
                    </a:lnTo>
                    <a:lnTo>
                      <a:pt x="82599" y="867252"/>
                    </a:lnTo>
                    <a:lnTo>
                      <a:pt x="0" y="92920"/>
                    </a:lnTo>
                    <a:lnTo>
                      <a:pt x="1621011" y="0"/>
                    </a:lnTo>
                    <a:close/>
                  </a:path>
                </a:pathLst>
              </a:custGeom>
              <a:solidFill>
                <a:schemeClr val="bg1">
                  <a:lumMod val="6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5" name="Straight Connector 124"/>
              <p:cNvCxnSpPr>
                <a:stCxn id="124" idx="0"/>
                <a:endCxn id="124" idx="3"/>
              </p:cNvCxnSpPr>
              <p:nvPr/>
            </p:nvCxnSpPr>
            <p:spPr>
              <a:xfrm flipH="1">
                <a:off x="-1600200" y="4339357"/>
                <a:ext cx="1621011" cy="9292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135" name="Straight Connector 134"/>
          <p:cNvCxnSpPr>
            <a:stCxn id="117" idx="1"/>
            <a:endCxn id="124" idx="1"/>
          </p:cNvCxnSpPr>
          <p:nvPr/>
        </p:nvCxnSpPr>
        <p:spPr>
          <a:xfrm>
            <a:off x="1084436" y="4759591"/>
            <a:ext cx="3909331" cy="45291"/>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a:stCxn id="117" idx="0"/>
            <a:endCxn id="117" idx="3"/>
          </p:cNvCxnSpPr>
          <p:nvPr/>
        </p:nvCxnSpPr>
        <p:spPr>
          <a:xfrm flipV="1">
            <a:off x="2052175" y="3784230"/>
            <a:ext cx="1363980" cy="15240"/>
          </a:xfrm>
          <a:prstGeom prst="line">
            <a:avLst/>
          </a:prstGeom>
          <a:ln w="3175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124" idx="3"/>
            <a:endCxn id="124" idx="0"/>
          </p:cNvCxnSpPr>
          <p:nvPr/>
        </p:nvCxnSpPr>
        <p:spPr>
          <a:xfrm flipV="1">
            <a:off x="3003641" y="4131213"/>
            <a:ext cx="1215759" cy="69690"/>
          </a:xfrm>
          <a:prstGeom prst="line">
            <a:avLst/>
          </a:prstGeom>
          <a:ln w="31750">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176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0" grpId="0"/>
      <p:bldP spid="111" grpId="0"/>
      <p:bldP spid="1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oter Placeholder 3"/>
          <p:cNvSpPr>
            <a:spLocks noGrp="1"/>
          </p:cNvSpPr>
          <p:nvPr>
            <p:ph type="ftr" sz="quarter" idx="4294967295"/>
          </p:nvPr>
        </p:nvSpPr>
        <p:spPr>
          <a:xfrm>
            <a:off x="457200" y="4767263"/>
            <a:ext cx="781050" cy="273844"/>
          </a:xfrm>
          <a:prstGeom prst="rect">
            <a:avLst/>
          </a:prstGeom>
          <a:noFill/>
        </p:spPr>
        <p:txBody>
          <a:bodyPr/>
          <a:lstStyle/>
          <a:p>
            <a:r>
              <a:rPr lang="en-US"/>
              <a:t>Tomas Akenine-Mőller © 2002</a:t>
            </a:r>
          </a:p>
        </p:txBody>
      </p:sp>
      <p:sp>
        <p:nvSpPr>
          <p:cNvPr id="129027" name="Rectangle 3"/>
          <p:cNvSpPr>
            <a:spLocks noGrp="1" noChangeArrowheads="1"/>
          </p:cNvSpPr>
          <p:nvPr>
            <p:ph type="body" idx="1"/>
          </p:nvPr>
        </p:nvSpPr>
        <p:spPr/>
        <p:txBody>
          <a:bodyPr/>
          <a:lstStyle/>
          <a:p>
            <a:pPr eaLnBrk="1" hangingPunct="1"/>
            <a:endParaRPr lang="sv-SE" dirty="0"/>
          </a:p>
        </p:txBody>
      </p:sp>
      <p:pic>
        <p:nvPicPr>
          <p:cNvPr id="129028" name="Picture 4"/>
          <p:cNvPicPr>
            <a:picLocks noChangeAspect="1" noChangeArrowheads="1"/>
          </p:cNvPicPr>
          <p:nvPr/>
        </p:nvPicPr>
        <p:blipFill>
          <a:blip r:embed="rId3"/>
          <a:srcRect/>
          <a:stretch>
            <a:fillRect/>
          </a:stretch>
        </p:blipFill>
        <p:spPr bwMode="auto">
          <a:xfrm>
            <a:off x="1" y="1"/>
            <a:ext cx="6993731" cy="5331619"/>
          </a:xfrm>
          <a:prstGeom prst="rect">
            <a:avLst/>
          </a:prstGeom>
          <a:noFill/>
          <a:ln w="9525">
            <a:noFill/>
            <a:miter lim="800000"/>
            <a:headEnd/>
            <a:tailEnd/>
          </a:ln>
        </p:spPr>
      </p:pic>
      <p:sp>
        <p:nvSpPr>
          <p:cNvPr id="129029" name="Text Box 5"/>
          <p:cNvSpPr txBox="1">
            <a:spLocks noChangeArrowheads="1"/>
          </p:cNvSpPr>
          <p:nvPr/>
        </p:nvSpPr>
        <p:spPr bwMode="auto">
          <a:xfrm>
            <a:off x="296467" y="3130890"/>
            <a:ext cx="4824609" cy="1762021"/>
          </a:xfrm>
          <a:prstGeom prst="rect">
            <a:avLst/>
          </a:prstGeom>
          <a:noFill/>
          <a:ln w="9525">
            <a:noFill/>
            <a:miter lim="800000"/>
            <a:headEnd/>
            <a:tailEnd/>
          </a:ln>
        </p:spPr>
        <p:txBody>
          <a:bodyPr wrap="square" lIns="68580" tIns="34290" rIns="68580" bIns="34290">
            <a:prstTxWarp prst="textNoShape">
              <a:avLst/>
            </a:prstTxWarp>
            <a:spAutoFit/>
          </a:bodyPr>
          <a:lstStyle/>
          <a:p>
            <a:pPr>
              <a:spcBef>
                <a:spcPct val="50000"/>
              </a:spcBef>
            </a:pPr>
            <a:r>
              <a:rPr lang="sv-SE" sz="2000" dirty="0" err="1">
                <a:solidFill>
                  <a:srgbClr val="000000"/>
                </a:solidFill>
              </a:rPr>
              <a:t>Compared</a:t>
            </a:r>
            <a:r>
              <a:rPr lang="sv-SE" sz="2000" dirty="0">
                <a:solidFill>
                  <a:srgbClr val="000000"/>
                </a:solidFill>
              </a:rPr>
              <a:t> to </a:t>
            </a:r>
            <a:r>
              <a:rPr lang="sv-SE" sz="2000" dirty="0" err="1">
                <a:solidFill>
                  <a:srgbClr val="000000"/>
                </a:solidFill>
              </a:rPr>
              <a:t>Z-pass</a:t>
            </a:r>
            <a:r>
              <a:rPr lang="sv-SE" sz="2000" dirty="0">
                <a:solidFill>
                  <a:srgbClr val="000000"/>
                </a:solidFill>
              </a:rPr>
              <a:t>:</a:t>
            </a:r>
          </a:p>
          <a:p>
            <a:pPr>
              <a:spcBef>
                <a:spcPct val="50000"/>
              </a:spcBef>
            </a:pPr>
            <a:r>
              <a:rPr lang="sv-SE" sz="2000" dirty="0">
                <a:solidFill>
                  <a:srgbClr val="000000"/>
                </a:solidFill>
              </a:rPr>
              <a:t>	</a:t>
            </a:r>
            <a:r>
              <a:rPr lang="sv-SE" sz="2000" dirty="0" err="1">
                <a:solidFill>
                  <a:srgbClr val="000000"/>
                </a:solidFill>
              </a:rPr>
              <a:t>Invert</a:t>
            </a:r>
            <a:r>
              <a:rPr lang="sv-SE" sz="2000" dirty="0">
                <a:solidFill>
                  <a:srgbClr val="000000"/>
                </a:solidFill>
              </a:rPr>
              <a:t> </a:t>
            </a:r>
            <a:r>
              <a:rPr lang="sv-SE" sz="2000" dirty="0" err="1">
                <a:solidFill>
                  <a:srgbClr val="000000"/>
                </a:solidFill>
              </a:rPr>
              <a:t>z-test</a:t>
            </a:r>
            <a:endParaRPr lang="sv-SE" sz="2000" dirty="0">
              <a:solidFill>
                <a:srgbClr val="000000"/>
              </a:solidFill>
            </a:endParaRPr>
          </a:p>
          <a:p>
            <a:pPr>
              <a:spcBef>
                <a:spcPct val="50000"/>
              </a:spcBef>
            </a:pPr>
            <a:r>
              <a:rPr lang="sv-SE" sz="2000" dirty="0">
                <a:solidFill>
                  <a:srgbClr val="000000"/>
                </a:solidFill>
              </a:rPr>
              <a:t>	</a:t>
            </a:r>
            <a:r>
              <a:rPr lang="sv-SE" sz="2000" dirty="0" err="1">
                <a:solidFill>
                  <a:srgbClr val="000000"/>
                </a:solidFill>
              </a:rPr>
              <a:t>Invert</a:t>
            </a:r>
            <a:r>
              <a:rPr lang="sv-SE" sz="2000" dirty="0">
                <a:solidFill>
                  <a:srgbClr val="000000"/>
                </a:solidFill>
              </a:rPr>
              <a:t> stencil </a:t>
            </a:r>
            <a:r>
              <a:rPr lang="sv-SE" sz="2000" dirty="0" err="1">
                <a:solidFill>
                  <a:srgbClr val="000000"/>
                </a:solidFill>
              </a:rPr>
              <a:t>inc/dec</a:t>
            </a:r>
            <a:endParaRPr lang="sv-SE" sz="2000" dirty="0">
              <a:solidFill>
                <a:srgbClr val="000000"/>
              </a:solidFill>
            </a:endParaRPr>
          </a:p>
          <a:p>
            <a:pPr>
              <a:spcBef>
                <a:spcPct val="50000"/>
              </a:spcBef>
            </a:pPr>
            <a:r>
              <a:rPr lang="sv-SE" sz="2000" dirty="0">
                <a:solidFill>
                  <a:srgbClr val="000000"/>
                </a:solidFill>
              </a:rPr>
              <a:t>I.e., </a:t>
            </a:r>
            <a:r>
              <a:rPr lang="sv-SE" sz="2000" dirty="0" err="1">
                <a:solidFill>
                  <a:srgbClr val="000000"/>
                </a:solidFill>
              </a:rPr>
              <a:t>count</a:t>
            </a:r>
            <a:r>
              <a:rPr lang="sv-SE" sz="2000" dirty="0">
                <a:solidFill>
                  <a:srgbClr val="000000"/>
                </a:solidFill>
              </a:rPr>
              <a:t> to </a:t>
            </a:r>
            <a:r>
              <a:rPr lang="sv-SE" sz="2000" dirty="0" err="1">
                <a:solidFill>
                  <a:srgbClr val="000000"/>
                </a:solidFill>
              </a:rPr>
              <a:t>infinity</a:t>
            </a:r>
            <a:r>
              <a:rPr lang="sv-SE" sz="2000" dirty="0">
                <a:solidFill>
                  <a:srgbClr val="000000"/>
                </a:solidFill>
              </a:rPr>
              <a:t> </a:t>
            </a:r>
            <a:r>
              <a:rPr lang="sv-SE" sz="2000" dirty="0" err="1">
                <a:solidFill>
                  <a:srgbClr val="000000"/>
                </a:solidFill>
              </a:rPr>
              <a:t>instead</a:t>
            </a:r>
            <a:r>
              <a:rPr lang="sv-SE" sz="2000" dirty="0">
                <a:solidFill>
                  <a:srgbClr val="000000"/>
                </a:solidFill>
              </a:rPr>
              <a:t> of from </a:t>
            </a:r>
            <a:r>
              <a:rPr lang="sv-SE" sz="2000" dirty="0" err="1">
                <a:solidFill>
                  <a:srgbClr val="000000"/>
                </a:solidFill>
              </a:rPr>
              <a:t>eye</a:t>
            </a:r>
            <a:r>
              <a:rPr lang="sv-SE" sz="2000" dirty="0">
                <a:solidFill>
                  <a:srgbClr val="000000"/>
                </a:solidFill>
              </a:rPr>
              <a:t>.</a:t>
            </a:r>
            <a:endParaRPr lang="en-US" sz="2000" dirty="0">
              <a:solidFill>
                <a:srgbClr val="000000"/>
              </a:solidFill>
            </a:endParaRPr>
          </a:p>
        </p:txBody>
      </p:sp>
      <p:sp>
        <p:nvSpPr>
          <p:cNvPr id="6" name="Rectangle 5"/>
          <p:cNvSpPr/>
          <p:nvPr/>
        </p:nvSpPr>
        <p:spPr>
          <a:xfrm>
            <a:off x="6925956" y="-141364"/>
            <a:ext cx="2326771" cy="102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14300" tIns="57150" rIns="114300" bIns="57150" rtlCol="0" anchor="ctr"/>
          <a:lstStyle/>
          <a:p>
            <a:pPr algn="ctr"/>
            <a:endParaRPr lang="en-US"/>
          </a:p>
        </p:txBody>
      </p:sp>
    </p:spTree>
    <p:extLst>
      <p:ext uri="{BB962C8B-B14F-4D97-AF65-F5344CB8AC3E}">
        <p14:creationId xmlns:p14="http://schemas.microsoft.com/office/powerpoint/2010/main" val="133155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dowVolumeCreation2.pdf"/>
          <p:cNvPicPr>
            <a:picLocks noChangeAspect="1"/>
          </p:cNvPicPr>
          <p:nvPr/>
        </p:nvPicPr>
        <p:blipFill>
          <a:blip r:embed="rId3"/>
          <a:srcRect l="831" t="8122" r="61478" b="20305"/>
          <a:stretch>
            <a:fillRect/>
          </a:stretch>
        </p:blipFill>
        <p:spPr>
          <a:xfrm>
            <a:off x="1542863" y="2290452"/>
            <a:ext cx="3143439" cy="2441538"/>
          </a:xfrm>
          <a:prstGeom prst="rect">
            <a:avLst/>
          </a:prstGeom>
        </p:spPr>
      </p:pic>
      <p:sp>
        <p:nvSpPr>
          <p:cNvPr id="2" name="Title 1"/>
          <p:cNvSpPr>
            <a:spLocks noGrp="1"/>
          </p:cNvSpPr>
          <p:nvPr>
            <p:ph type="title"/>
          </p:nvPr>
        </p:nvSpPr>
        <p:spPr/>
        <p:txBody>
          <a:bodyPr>
            <a:normAutofit/>
          </a:bodyPr>
          <a:lstStyle/>
          <a:p>
            <a:r>
              <a:rPr lang="en-US" dirty="0" smtClean="0"/>
              <a:t>Shadow Volumes from Silhouette Edges</a:t>
            </a:r>
            <a:endParaRPr lang="en-US" dirty="0"/>
          </a:p>
        </p:txBody>
      </p:sp>
      <p:sp>
        <p:nvSpPr>
          <p:cNvPr id="5" name="Text Box 20"/>
          <p:cNvSpPr txBox="1">
            <a:spLocks noChangeArrowheads="1"/>
          </p:cNvSpPr>
          <p:nvPr/>
        </p:nvSpPr>
        <p:spPr bwMode="auto">
          <a:xfrm>
            <a:off x="-1" y="4027659"/>
            <a:ext cx="3044376" cy="623248"/>
          </a:xfrm>
          <a:prstGeom prst="rect">
            <a:avLst/>
          </a:prstGeom>
          <a:noFill/>
          <a:ln w="9525">
            <a:noFill/>
            <a:miter lim="800000"/>
            <a:headEnd/>
            <a:tailEnd/>
          </a:ln>
        </p:spPr>
        <p:txBody>
          <a:bodyPr wrap="square" lIns="68580" tIns="34290" rIns="68580" bIns="34290" anchor="ctr">
            <a:prstTxWarp prst="textNoShape">
              <a:avLst/>
            </a:prstTxWarp>
            <a:spAutoFit/>
          </a:bodyPr>
          <a:lstStyle/>
          <a:p>
            <a:pPr algn="ctr"/>
            <a:r>
              <a:rPr lang="en-US" sz="1800" dirty="0"/>
              <a:t>This interior edge makes</a:t>
            </a:r>
          </a:p>
          <a:p>
            <a:pPr algn="ctr"/>
            <a:r>
              <a:rPr lang="en-US" sz="1800" dirty="0"/>
              <a:t>two quads, which cancel out</a:t>
            </a:r>
          </a:p>
        </p:txBody>
      </p:sp>
      <p:sp>
        <p:nvSpPr>
          <p:cNvPr id="9" name="Content Placeholder 2"/>
          <p:cNvSpPr>
            <a:spLocks noGrp="1"/>
          </p:cNvSpPr>
          <p:nvPr>
            <p:ph idx="1"/>
          </p:nvPr>
        </p:nvSpPr>
        <p:spPr>
          <a:xfrm>
            <a:off x="323528" y="1131590"/>
            <a:ext cx="8496944" cy="3672408"/>
          </a:xfrm>
        </p:spPr>
        <p:txBody>
          <a:bodyPr>
            <a:normAutofit/>
          </a:bodyPr>
          <a:lstStyle/>
          <a:p>
            <a:pPr>
              <a:buNone/>
            </a:pPr>
            <a:r>
              <a:rPr lang="en-US" sz="2000" dirty="0"/>
              <a:t>Merging shadow volumes:</a:t>
            </a:r>
          </a:p>
          <a:p>
            <a:pPr lvl="1"/>
            <a:r>
              <a:rPr lang="en-US" sz="1800" dirty="0"/>
              <a:t>An interior edge (non-silhouette edge as seen from the light position) creates two shadow quads that cancel each other out</a:t>
            </a:r>
            <a:r>
              <a:rPr lang="en-US" sz="1800" dirty="0" smtClean="0"/>
              <a:t>:</a:t>
            </a:r>
            <a:endParaRPr lang="en-US" sz="1800" dirty="0"/>
          </a:p>
        </p:txBody>
      </p:sp>
    </p:spTree>
    <p:extLst>
      <p:ext uri="{BB962C8B-B14F-4D97-AF65-F5344CB8AC3E}">
        <p14:creationId xmlns:p14="http://schemas.microsoft.com/office/powerpoint/2010/main" val="7351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dowVolumeCreation2.pdf"/>
          <p:cNvPicPr>
            <a:picLocks noChangeAspect="1"/>
          </p:cNvPicPr>
          <p:nvPr/>
        </p:nvPicPr>
        <p:blipFill>
          <a:blip r:embed="rId3"/>
          <a:srcRect l="831" t="8122" r="61478" b="20305"/>
          <a:stretch>
            <a:fillRect/>
          </a:stretch>
        </p:blipFill>
        <p:spPr>
          <a:xfrm>
            <a:off x="1542863" y="2290452"/>
            <a:ext cx="3143439" cy="2441538"/>
          </a:xfrm>
          <a:prstGeom prst="rect">
            <a:avLst/>
          </a:prstGeom>
        </p:spPr>
      </p:pic>
      <p:sp>
        <p:nvSpPr>
          <p:cNvPr id="13" name="Text Box 20"/>
          <p:cNvSpPr txBox="1">
            <a:spLocks noChangeArrowheads="1"/>
          </p:cNvSpPr>
          <p:nvPr/>
        </p:nvSpPr>
        <p:spPr bwMode="auto">
          <a:xfrm>
            <a:off x="-1" y="4027659"/>
            <a:ext cx="3044376" cy="623248"/>
          </a:xfrm>
          <a:prstGeom prst="rect">
            <a:avLst/>
          </a:prstGeom>
          <a:noFill/>
          <a:ln w="9525">
            <a:noFill/>
            <a:miter lim="800000"/>
            <a:headEnd/>
            <a:tailEnd/>
          </a:ln>
        </p:spPr>
        <p:txBody>
          <a:bodyPr wrap="square" lIns="68580" tIns="34290" rIns="68580" bIns="34290" anchor="ctr">
            <a:prstTxWarp prst="textNoShape">
              <a:avLst/>
            </a:prstTxWarp>
            <a:spAutoFit/>
          </a:bodyPr>
          <a:lstStyle/>
          <a:p>
            <a:pPr algn="ctr"/>
            <a:r>
              <a:rPr lang="en-US" sz="1800" dirty="0"/>
              <a:t>This interior edge makes</a:t>
            </a:r>
          </a:p>
          <a:p>
            <a:pPr algn="ctr"/>
            <a:r>
              <a:rPr lang="en-US" sz="1800" dirty="0"/>
              <a:t>two quads, which cancel out</a:t>
            </a:r>
          </a:p>
        </p:txBody>
      </p:sp>
      <p:sp>
        <p:nvSpPr>
          <p:cNvPr id="2" name="Title 1"/>
          <p:cNvSpPr>
            <a:spLocks noGrp="1"/>
          </p:cNvSpPr>
          <p:nvPr>
            <p:ph type="title"/>
          </p:nvPr>
        </p:nvSpPr>
        <p:spPr/>
        <p:txBody>
          <a:bodyPr>
            <a:normAutofit/>
          </a:bodyPr>
          <a:lstStyle/>
          <a:p>
            <a:r>
              <a:rPr lang="en-US" dirty="0" smtClean="0"/>
              <a:t>Shadow Volumes from Silhouette Edges</a:t>
            </a:r>
            <a:endParaRPr lang="en-US" dirty="0"/>
          </a:p>
        </p:txBody>
      </p:sp>
      <p:sp>
        <p:nvSpPr>
          <p:cNvPr id="3" name="Content Placeholder 2"/>
          <p:cNvSpPr>
            <a:spLocks noGrp="1"/>
          </p:cNvSpPr>
          <p:nvPr>
            <p:ph idx="1"/>
          </p:nvPr>
        </p:nvSpPr>
        <p:spPr>
          <a:xfrm>
            <a:off x="323528" y="1131589"/>
            <a:ext cx="8496944" cy="2763077"/>
          </a:xfrm>
          <a:solidFill>
            <a:schemeClr val="bg1">
              <a:alpha val="43000"/>
            </a:schemeClr>
          </a:solidFill>
        </p:spPr>
        <p:txBody>
          <a:bodyPr>
            <a:normAutofit/>
          </a:bodyPr>
          <a:lstStyle/>
          <a:p>
            <a:pPr>
              <a:buNone/>
            </a:pPr>
            <a:r>
              <a:rPr lang="en-US" sz="2000" dirty="0"/>
              <a:t>Merging shadow volumes:</a:t>
            </a:r>
          </a:p>
          <a:p>
            <a:pPr lvl="1"/>
            <a:r>
              <a:rPr lang="en-US" sz="1800" dirty="0"/>
              <a:t>An interior edge (non-silhouette edge as seen from the light position) creates two shadow quads that cancel each other out:</a:t>
            </a:r>
          </a:p>
          <a:p>
            <a:pPr lvl="1"/>
            <a:r>
              <a:rPr lang="en-US" sz="1800" dirty="0"/>
              <a:t>Thus, popular to create shadow volumes only from the silhouette edges.</a:t>
            </a:r>
          </a:p>
          <a:p>
            <a:pPr lvl="2"/>
            <a:r>
              <a:rPr lang="en-US" sz="1500" dirty="0"/>
              <a:t>Avoids rendering of many useless shadow quads</a:t>
            </a:r>
          </a:p>
        </p:txBody>
      </p:sp>
      <p:grpSp>
        <p:nvGrpSpPr>
          <p:cNvPr id="4" name="Group 4"/>
          <p:cNvGrpSpPr/>
          <p:nvPr/>
        </p:nvGrpSpPr>
        <p:grpSpPr>
          <a:xfrm>
            <a:off x="5580112" y="3147814"/>
            <a:ext cx="1714500" cy="1257300"/>
            <a:chOff x="457200" y="4419600"/>
            <a:chExt cx="2286000" cy="1676400"/>
          </a:xfrm>
        </p:grpSpPr>
        <p:sp>
          <p:nvSpPr>
            <p:cNvPr id="6" name="Rectangle 5"/>
            <p:cNvSpPr/>
            <p:nvPr/>
          </p:nvSpPr>
          <p:spPr>
            <a:xfrm>
              <a:off x="457200" y="4419600"/>
              <a:ext cx="2286000" cy="1676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19"/>
            <p:cNvGrpSpPr/>
            <p:nvPr/>
          </p:nvGrpSpPr>
          <p:grpSpPr>
            <a:xfrm>
              <a:off x="1021080" y="5351732"/>
              <a:ext cx="802640" cy="538480"/>
              <a:chOff x="1178560" y="4917484"/>
              <a:chExt cx="802640" cy="538480"/>
            </a:xfrm>
          </p:grpSpPr>
          <p:sp>
            <p:nvSpPr>
              <p:cNvPr id="10" name="Freeform 9"/>
              <p:cNvSpPr/>
              <p:nvPr/>
            </p:nvSpPr>
            <p:spPr>
              <a:xfrm>
                <a:off x="1178560" y="5008880"/>
                <a:ext cx="782320" cy="436880"/>
              </a:xfrm>
              <a:custGeom>
                <a:avLst/>
                <a:gdLst>
                  <a:gd name="connsiteX0" fmla="*/ 386080 w 782320"/>
                  <a:gd name="connsiteY0" fmla="*/ 436880 h 436880"/>
                  <a:gd name="connsiteX1" fmla="*/ 0 w 782320"/>
                  <a:gd name="connsiteY1" fmla="*/ 355600 h 436880"/>
                  <a:gd name="connsiteX2" fmla="*/ 782320 w 782320"/>
                  <a:gd name="connsiteY2" fmla="*/ 0 h 436880"/>
                  <a:gd name="connsiteX3" fmla="*/ 386080 w 782320"/>
                  <a:gd name="connsiteY3" fmla="*/ 436880 h 436880"/>
                </a:gdLst>
                <a:ahLst/>
                <a:cxnLst>
                  <a:cxn ang="0">
                    <a:pos x="connsiteX0" y="connsiteY0"/>
                  </a:cxn>
                  <a:cxn ang="0">
                    <a:pos x="connsiteX1" y="connsiteY1"/>
                  </a:cxn>
                  <a:cxn ang="0">
                    <a:pos x="connsiteX2" y="connsiteY2"/>
                  </a:cxn>
                  <a:cxn ang="0">
                    <a:pos x="connsiteX3" y="connsiteY3"/>
                  </a:cxn>
                </a:cxnLst>
                <a:rect l="l" t="t" r="r" b="b"/>
                <a:pathLst>
                  <a:path w="782320" h="436880">
                    <a:moveTo>
                      <a:pt x="386080" y="436880"/>
                    </a:moveTo>
                    <a:lnTo>
                      <a:pt x="0" y="355600"/>
                    </a:lnTo>
                    <a:lnTo>
                      <a:pt x="782320" y="0"/>
                    </a:lnTo>
                    <a:lnTo>
                      <a:pt x="386080" y="436880"/>
                    </a:lnTo>
                    <a:close/>
                  </a:path>
                </a:pathLst>
              </a:custGeom>
              <a:solidFill>
                <a:schemeClr val="accent6">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1442720" y="4917484"/>
                <a:ext cx="538480" cy="538480"/>
              </a:xfrm>
              <a:custGeom>
                <a:avLst/>
                <a:gdLst>
                  <a:gd name="connsiteX0" fmla="*/ 538480 w 538480"/>
                  <a:gd name="connsiteY0" fmla="*/ 91440 h 538480"/>
                  <a:gd name="connsiteX1" fmla="*/ 132080 w 538480"/>
                  <a:gd name="connsiteY1" fmla="*/ 538480 h 538480"/>
                  <a:gd name="connsiteX2" fmla="*/ 0 w 538480"/>
                  <a:gd name="connsiteY2" fmla="*/ 0 h 538480"/>
                  <a:gd name="connsiteX3" fmla="*/ 538480 w 538480"/>
                  <a:gd name="connsiteY3" fmla="*/ 91440 h 538480"/>
                </a:gdLst>
                <a:ahLst/>
                <a:cxnLst>
                  <a:cxn ang="0">
                    <a:pos x="connsiteX0" y="connsiteY0"/>
                  </a:cxn>
                  <a:cxn ang="0">
                    <a:pos x="connsiteX1" y="connsiteY1"/>
                  </a:cxn>
                  <a:cxn ang="0">
                    <a:pos x="connsiteX2" y="connsiteY2"/>
                  </a:cxn>
                  <a:cxn ang="0">
                    <a:pos x="connsiteX3" y="connsiteY3"/>
                  </a:cxn>
                </a:cxnLst>
                <a:rect l="l" t="t" r="r" b="b"/>
                <a:pathLst>
                  <a:path w="538480" h="538480">
                    <a:moveTo>
                      <a:pt x="538480" y="91440"/>
                    </a:moveTo>
                    <a:lnTo>
                      <a:pt x="132080" y="538480"/>
                    </a:lnTo>
                    <a:lnTo>
                      <a:pt x="0" y="0"/>
                    </a:lnTo>
                    <a:lnTo>
                      <a:pt x="538480" y="91440"/>
                    </a:lnTo>
                    <a:close/>
                  </a:path>
                </a:pathLst>
              </a:cu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Sun 8"/>
            <p:cNvSpPr/>
            <p:nvPr/>
          </p:nvSpPr>
          <p:spPr>
            <a:xfrm>
              <a:off x="2244120" y="4622985"/>
              <a:ext cx="365760" cy="330015"/>
            </a:xfrm>
            <a:prstGeom prst="sun">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962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Shadow Volumes from Silhouette Edges</a:t>
            </a:r>
            <a:endParaRPr lang="en-US" dirty="0"/>
          </a:p>
        </p:txBody>
      </p:sp>
      <p:sp>
        <p:nvSpPr>
          <p:cNvPr id="3" name="Content Placeholder 2"/>
          <p:cNvSpPr>
            <a:spLocks noGrp="1"/>
          </p:cNvSpPr>
          <p:nvPr>
            <p:ph idx="1"/>
          </p:nvPr>
        </p:nvSpPr>
        <p:spPr/>
        <p:txBody>
          <a:bodyPr>
            <a:normAutofit/>
          </a:bodyPr>
          <a:lstStyle/>
          <a:p>
            <a:pPr>
              <a:buNone/>
            </a:pPr>
            <a:r>
              <a:rPr lang="en-US" sz="2000" dirty="0"/>
              <a:t>Merging shadow volumes:</a:t>
            </a:r>
          </a:p>
          <a:p>
            <a:pPr lvl="1"/>
            <a:r>
              <a:rPr lang="en-US" sz="1800" dirty="0"/>
              <a:t>An interior edge (non-silhouette edge as seen from the light position) creates two shadow quads that cancel each other out:</a:t>
            </a:r>
          </a:p>
          <a:p>
            <a:pPr lvl="1"/>
            <a:r>
              <a:rPr lang="en-US" sz="1800" dirty="0"/>
              <a:t>Thus, popular to create shadow volumes only from the silhouette edges.</a:t>
            </a:r>
          </a:p>
          <a:p>
            <a:pPr lvl="2"/>
            <a:r>
              <a:rPr lang="en-US" sz="1500" dirty="0"/>
              <a:t>Avoids rendering of many useless shadow quads</a:t>
            </a:r>
          </a:p>
          <a:p>
            <a:pPr lvl="2"/>
            <a:r>
              <a:rPr lang="en-US" sz="1500" dirty="0"/>
              <a:t>A real example:</a:t>
            </a:r>
          </a:p>
        </p:txBody>
      </p:sp>
      <p:pic>
        <p:nvPicPr>
          <p:cNvPr id="5" name="Picture 4" descr="ShadowVolumeCreation.pdf"/>
          <p:cNvPicPr>
            <a:picLocks noChangeAspect="1"/>
          </p:cNvPicPr>
          <p:nvPr/>
        </p:nvPicPr>
        <p:blipFill>
          <a:blip r:embed="rId3"/>
          <a:srcRect l="24803"/>
          <a:stretch>
            <a:fillRect/>
          </a:stretch>
        </p:blipFill>
        <p:spPr>
          <a:xfrm>
            <a:off x="800102" y="3225419"/>
            <a:ext cx="5157044" cy="1543050"/>
          </a:xfrm>
          <a:prstGeom prst="rect">
            <a:avLst/>
          </a:prstGeom>
        </p:spPr>
      </p:pic>
      <p:sp>
        <p:nvSpPr>
          <p:cNvPr id="6" name="TextBox 5"/>
          <p:cNvSpPr txBox="1"/>
          <p:nvPr/>
        </p:nvSpPr>
        <p:spPr>
          <a:xfrm>
            <a:off x="6948264" y="2931790"/>
            <a:ext cx="1947144" cy="1477305"/>
          </a:xfrm>
          <a:prstGeom prst="rect">
            <a:avLst/>
          </a:prstGeom>
        </p:spPr>
        <p:style>
          <a:lnRef idx="1">
            <a:schemeClr val="dk1"/>
          </a:lnRef>
          <a:fillRef idx="2">
            <a:schemeClr val="dk1"/>
          </a:fillRef>
          <a:effectRef idx="1">
            <a:schemeClr val="dk1"/>
          </a:effectRef>
          <a:fontRef idx="minor">
            <a:schemeClr val="dk1"/>
          </a:fontRef>
        </p:style>
        <p:txBody>
          <a:bodyPr wrap="square" lIns="91417" tIns="45709" rIns="91417" bIns="45709" rtlCol="0">
            <a:spAutoFit/>
          </a:bodyPr>
          <a:lstStyle/>
          <a:p>
            <a:r>
              <a:rPr lang="en-US" dirty="0" smtClean="0"/>
              <a:t>This works like a charm for closed objects.</a:t>
            </a:r>
          </a:p>
          <a:p>
            <a:r>
              <a:rPr lang="en-US" dirty="0" smtClean="0"/>
              <a:t>What about non-closed objects?</a:t>
            </a:r>
            <a:endParaRPr lang="en-US" dirty="0"/>
          </a:p>
        </p:txBody>
      </p:sp>
    </p:spTree>
    <p:extLst>
      <p:ext uri="{BB962C8B-B14F-4D97-AF65-F5344CB8AC3E}">
        <p14:creationId xmlns:p14="http://schemas.microsoft.com/office/powerpoint/2010/main" val="325013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1456690" y="3789033"/>
            <a:ext cx="533400" cy="464820"/>
          </a:xfrm>
          <a:prstGeom prst="rect">
            <a:avLst/>
          </a:prstGeom>
          <a:noFill/>
          <a:ln w="38100"/>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p:txBody>
          <a:bodyPr>
            <a:normAutofit/>
          </a:bodyPr>
          <a:lstStyle/>
          <a:p>
            <a:r>
              <a:rPr lang="en-US" dirty="0" smtClean="0"/>
              <a:t>Shadow Volumes from Silhouette Edges</a:t>
            </a:r>
            <a:endParaRPr lang="en-US" dirty="0"/>
          </a:p>
        </p:txBody>
      </p:sp>
      <p:sp>
        <p:nvSpPr>
          <p:cNvPr id="3" name="Content Placeholder 2"/>
          <p:cNvSpPr>
            <a:spLocks noGrp="1"/>
          </p:cNvSpPr>
          <p:nvPr>
            <p:ph idx="1"/>
          </p:nvPr>
        </p:nvSpPr>
        <p:spPr/>
        <p:txBody>
          <a:bodyPr/>
          <a:lstStyle/>
          <a:p>
            <a:pPr>
              <a:buNone/>
            </a:pPr>
            <a:r>
              <a:rPr lang="en-US" dirty="0"/>
              <a:t>It is a misconception that objects </a:t>
            </a:r>
            <a:r>
              <a:rPr lang="en-US" b="1" dirty="0"/>
              <a:t>needs</a:t>
            </a:r>
            <a:r>
              <a:rPr lang="en-US" dirty="0"/>
              <a:t> to be closed to remove non-silhouette edges.</a:t>
            </a:r>
          </a:p>
        </p:txBody>
      </p:sp>
      <p:sp>
        <p:nvSpPr>
          <p:cNvPr id="6" name="Sun 5"/>
          <p:cNvSpPr/>
          <p:nvPr/>
        </p:nvSpPr>
        <p:spPr>
          <a:xfrm>
            <a:off x="742950" y="2788018"/>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9" name="Straight Connector 8"/>
          <p:cNvCxnSpPr/>
          <p:nvPr/>
        </p:nvCxnSpPr>
        <p:spPr>
          <a:xfrm>
            <a:off x="1988820" y="3787140"/>
            <a:ext cx="1287780" cy="102108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1307777" y="4401496"/>
            <a:ext cx="554368" cy="25908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100"/>
          <p:cNvGrpSpPr/>
          <p:nvPr/>
        </p:nvGrpSpPr>
        <p:grpSpPr>
          <a:xfrm rot="1560000">
            <a:off x="781906" y="4278808"/>
            <a:ext cx="182335" cy="296635"/>
            <a:chOff x="609600" y="5624286"/>
            <a:chExt cx="243114" cy="395514"/>
          </a:xfrm>
        </p:grpSpPr>
        <p:sp>
          <p:nvSpPr>
            <p:cNvPr id="21" name="Arc 20"/>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23" name="Straight Connector 22"/>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Oval 24"/>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6" name="Oval 25"/>
          <p:cNvSpPr/>
          <p:nvPr/>
        </p:nvSpPr>
        <p:spPr>
          <a:xfrm>
            <a:off x="2163035" y="4593316"/>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27" name="Oval 26"/>
          <p:cNvSpPr/>
          <p:nvPr/>
        </p:nvSpPr>
        <p:spPr>
          <a:xfrm>
            <a:off x="3696558" y="4413106"/>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28" name="Straight Connector 27"/>
          <p:cNvCxnSpPr>
            <a:endCxn id="26" idx="2"/>
          </p:cNvCxnSpPr>
          <p:nvPr/>
        </p:nvCxnSpPr>
        <p:spPr>
          <a:xfrm>
            <a:off x="906534" y="4404341"/>
            <a:ext cx="1256500" cy="254524"/>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27" idx="2"/>
          </p:cNvCxnSpPr>
          <p:nvPr/>
        </p:nvCxnSpPr>
        <p:spPr>
          <a:xfrm rot="10800000" flipH="1" flipV="1">
            <a:off x="866469" y="4384798"/>
            <a:ext cx="2830089" cy="93856"/>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280055" y="4554305"/>
            <a:ext cx="333375" cy="269304"/>
          </a:xfrm>
          <a:prstGeom prst="rect">
            <a:avLst/>
          </a:prstGeom>
          <a:noFill/>
        </p:spPr>
        <p:txBody>
          <a:bodyPr wrap="square" lIns="68580" tIns="34290" rIns="68580" bIns="34290" rtlCol="0">
            <a:spAutoFit/>
          </a:bodyPr>
          <a:lstStyle/>
          <a:p>
            <a:r>
              <a:rPr lang="en-US" sz="1300" dirty="0"/>
              <a:t>+1</a:t>
            </a:r>
          </a:p>
        </p:txBody>
      </p:sp>
      <p:sp>
        <p:nvSpPr>
          <p:cNvPr id="31" name="TextBox 30"/>
          <p:cNvSpPr txBox="1"/>
          <p:nvPr/>
        </p:nvSpPr>
        <p:spPr>
          <a:xfrm>
            <a:off x="3646891" y="4527768"/>
            <a:ext cx="333375" cy="269304"/>
          </a:xfrm>
          <a:prstGeom prst="rect">
            <a:avLst/>
          </a:prstGeom>
          <a:noFill/>
        </p:spPr>
        <p:txBody>
          <a:bodyPr wrap="square" lIns="68580" tIns="34290" rIns="68580" bIns="34290" rtlCol="0">
            <a:spAutoFit/>
          </a:bodyPr>
          <a:lstStyle/>
          <a:p>
            <a:r>
              <a:rPr lang="en-US" sz="1300" dirty="0"/>
              <a:t>0</a:t>
            </a:r>
          </a:p>
        </p:txBody>
      </p:sp>
      <p:cxnSp>
        <p:nvCxnSpPr>
          <p:cNvPr id="33" name="Straight Connector 32"/>
          <p:cNvCxnSpPr/>
          <p:nvPr/>
        </p:nvCxnSpPr>
        <p:spPr>
          <a:xfrm flipH="1" flipV="1">
            <a:off x="883920" y="2926080"/>
            <a:ext cx="571500" cy="132588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883920" y="2926082"/>
            <a:ext cx="1104903" cy="861061"/>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018186" y="3512802"/>
            <a:ext cx="1817234" cy="377026"/>
          </a:xfrm>
          <a:prstGeom prst="rect">
            <a:avLst/>
          </a:prstGeom>
          <a:noFill/>
        </p:spPr>
        <p:txBody>
          <a:bodyPr wrap="square" lIns="68580" tIns="34290" rIns="68580" bIns="34290" rtlCol="0">
            <a:spAutoFit/>
          </a:bodyPr>
          <a:lstStyle/>
          <a:p>
            <a:r>
              <a:rPr lang="en-US" sz="2000" dirty="0"/>
              <a:t>closed object</a:t>
            </a:r>
          </a:p>
        </p:txBody>
      </p:sp>
      <p:cxnSp>
        <p:nvCxnSpPr>
          <p:cNvPr id="34" name="Straight Connector 33"/>
          <p:cNvCxnSpPr/>
          <p:nvPr/>
        </p:nvCxnSpPr>
        <p:spPr>
          <a:xfrm rot="10800000" flipV="1">
            <a:off x="1379220" y="4629916"/>
            <a:ext cx="259080" cy="9144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654923" y="4145928"/>
            <a:ext cx="165125" cy="1638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148064" y="4155926"/>
            <a:ext cx="1947144" cy="646309"/>
          </a:xfrm>
          <a:prstGeom prst="rect">
            <a:avLst/>
          </a:prstGeom>
        </p:spPr>
        <p:style>
          <a:lnRef idx="1">
            <a:schemeClr val="dk1"/>
          </a:lnRef>
          <a:fillRef idx="2">
            <a:schemeClr val="dk1"/>
          </a:fillRef>
          <a:effectRef idx="1">
            <a:schemeClr val="dk1"/>
          </a:effectRef>
          <a:fontRef idx="minor">
            <a:schemeClr val="dk1"/>
          </a:fontRef>
        </p:style>
        <p:txBody>
          <a:bodyPr wrap="square" lIns="91417" tIns="45709" rIns="91417" bIns="45709" rtlCol="0">
            <a:spAutoFit/>
          </a:bodyPr>
          <a:lstStyle/>
          <a:p>
            <a:r>
              <a:rPr lang="en-US" dirty="0" smtClean="0"/>
              <a:t>Stencil value &gt;0 means shadow</a:t>
            </a:r>
            <a:endParaRPr lang="en-US" dirty="0"/>
          </a:p>
        </p:txBody>
      </p:sp>
    </p:spTree>
    <p:extLst>
      <p:ext uri="{BB962C8B-B14F-4D97-AF65-F5344CB8AC3E}">
        <p14:creationId xmlns:p14="http://schemas.microsoft.com/office/powerpoint/2010/main" val="389253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p:bldP spid="31" grpId="0"/>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Shadow Volumes from Silhouette Edges</a:t>
            </a:r>
            <a:endParaRPr lang="en-US" dirty="0"/>
          </a:p>
        </p:txBody>
      </p:sp>
      <p:sp>
        <p:nvSpPr>
          <p:cNvPr id="3" name="Content Placeholder 2"/>
          <p:cNvSpPr>
            <a:spLocks noGrp="1"/>
          </p:cNvSpPr>
          <p:nvPr>
            <p:ph idx="1"/>
          </p:nvPr>
        </p:nvSpPr>
        <p:spPr/>
        <p:txBody>
          <a:bodyPr/>
          <a:lstStyle/>
          <a:p>
            <a:pPr>
              <a:buNone/>
            </a:pPr>
            <a:r>
              <a:rPr lang="en-US" dirty="0"/>
              <a:t>It is a misconception that objects </a:t>
            </a:r>
            <a:r>
              <a:rPr lang="en-US" b="1" dirty="0"/>
              <a:t>needs</a:t>
            </a:r>
            <a:r>
              <a:rPr lang="en-US" dirty="0"/>
              <a:t> to be closed to remove non-silhouette edges</a:t>
            </a:r>
            <a:r>
              <a:rPr lang="en-US" dirty="0" smtClean="0"/>
              <a:t>.</a:t>
            </a:r>
          </a:p>
          <a:p>
            <a:pPr>
              <a:buNone/>
            </a:pPr>
            <a:r>
              <a:rPr lang="en-US" dirty="0" smtClean="0"/>
              <a:t>Problem:</a:t>
            </a:r>
            <a:endParaRPr lang="en-US" dirty="0"/>
          </a:p>
        </p:txBody>
      </p:sp>
      <p:sp>
        <p:nvSpPr>
          <p:cNvPr id="6" name="Sun 5"/>
          <p:cNvSpPr/>
          <p:nvPr/>
        </p:nvSpPr>
        <p:spPr>
          <a:xfrm>
            <a:off x="742950" y="2788018"/>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7" name="Freeform 6"/>
          <p:cNvSpPr/>
          <p:nvPr/>
        </p:nvSpPr>
        <p:spPr>
          <a:xfrm>
            <a:off x="1455420" y="3787140"/>
            <a:ext cx="541020" cy="464820"/>
          </a:xfrm>
          <a:custGeom>
            <a:avLst/>
            <a:gdLst>
              <a:gd name="connsiteX0" fmla="*/ 0 w 721360"/>
              <a:gd name="connsiteY0" fmla="*/ 0 h 619760"/>
              <a:gd name="connsiteX1" fmla="*/ 0 w 721360"/>
              <a:gd name="connsiteY1" fmla="*/ 619760 h 619760"/>
              <a:gd name="connsiteX2" fmla="*/ 721360 w 721360"/>
              <a:gd name="connsiteY2" fmla="*/ 619760 h 619760"/>
              <a:gd name="connsiteX3" fmla="*/ 711200 w 721360"/>
              <a:gd name="connsiteY3" fmla="*/ 0 h 619760"/>
              <a:gd name="connsiteX4" fmla="*/ 711200 w 721360"/>
              <a:gd name="connsiteY4" fmla="*/ 0 h 61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60" h="619760">
                <a:moveTo>
                  <a:pt x="0" y="0"/>
                </a:moveTo>
                <a:lnTo>
                  <a:pt x="0" y="619760"/>
                </a:lnTo>
                <a:lnTo>
                  <a:pt x="721360" y="619760"/>
                </a:lnTo>
                <a:lnTo>
                  <a:pt x="711200" y="0"/>
                </a:lnTo>
                <a:lnTo>
                  <a:pt x="711200" y="0"/>
                </a:lnTo>
              </a:path>
            </a:pathLst>
          </a:custGeom>
          <a:ln w="38100"/>
        </p:spPr>
        <p:style>
          <a:lnRef idx="2">
            <a:schemeClr val="accent1"/>
          </a:lnRef>
          <a:fillRef idx="0">
            <a:schemeClr val="accent1"/>
          </a:fillRef>
          <a:effectRef idx="1">
            <a:schemeClr val="accent1"/>
          </a:effectRef>
          <a:fontRef idx="minor">
            <a:schemeClr val="tx1"/>
          </a:fontRef>
        </p:style>
        <p:txBody>
          <a:bodyPr lIns="68580" tIns="34290" rIns="68580" bIns="34290" rtlCol="0" anchor="ctr"/>
          <a:lstStyle/>
          <a:p>
            <a:pPr algn="ctr"/>
            <a:endParaRPr lang="en-US"/>
          </a:p>
        </p:txBody>
      </p:sp>
      <p:cxnSp>
        <p:nvCxnSpPr>
          <p:cNvPr id="9" name="Straight Connector 8"/>
          <p:cNvCxnSpPr>
            <a:stCxn id="7" idx="3"/>
          </p:cNvCxnSpPr>
          <p:nvPr/>
        </p:nvCxnSpPr>
        <p:spPr>
          <a:xfrm>
            <a:off x="1988820" y="3787140"/>
            <a:ext cx="1287780" cy="102108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7" idx="1"/>
          </p:cNvCxnSpPr>
          <p:nvPr/>
        </p:nvCxnSpPr>
        <p:spPr>
          <a:xfrm>
            <a:off x="1455420" y="4251960"/>
            <a:ext cx="259080" cy="5562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7" idx="0"/>
          </p:cNvCxnSpPr>
          <p:nvPr/>
        </p:nvCxnSpPr>
        <p:spPr>
          <a:xfrm>
            <a:off x="1455420" y="3787140"/>
            <a:ext cx="678180" cy="102108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100"/>
          <p:cNvGrpSpPr/>
          <p:nvPr/>
        </p:nvGrpSpPr>
        <p:grpSpPr>
          <a:xfrm rot="1560000">
            <a:off x="781906" y="4278808"/>
            <a:ext cx="182335" cy="296635"/>
            <a:chOff x="609600" y="5624286"/>
            <a:chExt cx="243114" cy="395514"/>
          </a:xfrm>
        </p:grpSpPr>
        <p:sp>
          <p:nvSpPr>
            <p:cNvPr id="21" name="Arc 20"/>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23" name="Straight Connector 22"/>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Oval 24"/>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6" name="Oval 25"/>
          <p:cNvSpPr/>
          <p:nvPr/>
        </p:nvSpPr>
        <p:spPr>
          <a:xfrm>
            <a:off x="2163035" y="4593316"/>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27" name="Oval 26"/>
          <p:cNvSpPr/>
          <p:nvPr/>
        </p:nvSpPr>
        <p:spPr>
          <a:xfrm>
            <a:off x="3696558" y="4413106"/>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28" name="Straight Connector 27"/>
          <p:cNvCxnSpPr>
            <a:endCxn id="26" idx="2"/>
          </p:cNvCxnSpPr>
          <p:nvPr/>
        </p:nvCxnSpPr>
        <p:spPr>
          <a:xfrm>
            <a:off x="906534" y="4404341"/>
            <a:ext cx="1256500" cy="254524"/>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27" idx="2"/>
          </p:cNvCxnSpPr>
          <p:nvPr/>
        </p:nvCxnSpPr>
        <p:spPr>
          <a:xfrm rot="10800000" flipH="1" flipV="1">
            <a:off x="866469" y="4384798"/>
            <a:ext cx="2830089" cy="93856"/>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280055" y="4554305"/>
            <a:ext cx="333375" cy="269304"/>
          </a:xfrm>
          <a:prstGeom prst="rect">
            <a:avLst/>
          </a:prstGeom>
          <a:noFill/>
        </p:spPr>
        <p:txBody>
          <a:bodyPr wrap="square" lIns="68580" tIns="34290" rIns="68580" bIns="34290" rtlCol="0">
            <a:spAutoFit/>
          </a:bodyPr>
          <a:lstStyle/>
          <a:p>
            <a:r>
              <a:rPr lang="en-US" sz="1300" dirty="0"/>
              <a:t>0</a:t>
            </a:r>
          </a:p>
        </p:txBody>
      </p:sp>
      <p:sp>
        <p:nvSpPr>
          <p:cNvPr id="31" name="TextBox 30"/>
          <p:cNvSpPr txBox="1"/>
          <p:nvPr/>
        </p:nvSpPr>
        <p:spPr>
          <a:xfrm>
            <a:off x="3646891" y="4527768"/>
            <a:ext cx="333375" cy="269304"/>
          </a:xfrm>
          <a:prstGeom prst="rect">
            <a:avLst/>
          </a:prstGeom>
          <a:noFill/>
        </p:spPr>
        <p:txBody>
          <a:bodyPr wrap="square" lIns="68580" tIns="34290" rIns="68580" bIns="34290" rtlCol="0">
            <a:spAutoFit/>
          </a:bodyPr>
          <a:lstStyle/>
          <a:p>
            <a:r>
              <a:rPr lang="en-US" sz="1300" dirty="0"/>
              <a:t>-1</a:t>
            </a:r>
          </a:p>
        </p:txBody>
      </p:sp>
      <p:cxnSp>
        <p:nvCxnSpPr>
          <p:cNvPr id="33" name="Straight Connector 32"/>
          <p:cNvCxnSpPr>
            <a:stCxn id="7" idx="1"/>
          </p:cNvCxnSpPr>
          <p:nvPr/>
        </p:nvCxnSpPr>
        <p:spPr>
          <a:xfrm flipH="1" flipV="1">
            <a:off x="883920" y="2926080"/>
            <a:ext cx="571500" cy="132588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7" idx="0"/>
          </p:cNvCxnSpPr>
          <p:nvPr/>
        </p:nvCxnSpPr>
        <p:spPr>
          <a:xfrm flipH="1" flipV="1">
            <a:off x="883920" y="2933700"/>
            <a:ext cx="571500" cy="85344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883920" y="2933700"/>
            <a:ext cx="1104900" cy="85344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018186" y="3512802"/>
            <a:ext cx="2298304" cy="377026"/>
          </a:xfrm>
          <a:prstGeom prst="rect">
            <a:avLst/>
          </a:prstGeom>
          <a:noFill/>
        </p:spPr>
        <p:txBody>
          <a:bodyPr wrap="square" lIns="68580" tIns="34290" rIns="68580" bIns="34290" rtlCol="0">
            <a:spAutoFit/>
          </a:bodyPr>
          <a:lstStyle/>
          <a:p>
            <a:r>
              <a:rPr lang="en-US" sz="2000" dirty="0"/>
              <a:t>non-closed object</a:t>
            </a:r>
          </a:p>
        </p:txBody>
      </p:sp>
      <p:cxnSp>
        <p:nvCxnSpPr>
          <p:cNvPr id="34" name="Straight Connector 33"/>
          <p:cNvCxnSpPr/>
          <p:nvPr/>
        </p:nvCxnSpPr>
        <p:spPr>
          <a:xfrm rot="10800000" flipV="1">
            <a:off x="1379220" y="4629916"/>
            <a:ext cx="259080" cy="9144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935480" y="4396740"/>
            <a:ext cx="213360" cy="125598"/>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654923" y="4145928"/>
            <a:ext cx="165125" cy="1638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148064" y="4155926"/>
            <a:ext cx="1947144" cy="646309"/>
          </a:xfrm>
          <a:prstGeom prst="rect">
            <a:avLst/>
          </a:prstGeom>
        </p:spPr>
        <p:style>
          <a:lnRef idx="1">
            <a:schemeClr val="dk1"/>
          </a:lnRef>
          <a:fillRef idx="2">
            <a:schemeClr val="dk1"/>
          </a:fillRef>
          <a:effectRef idx="1">
            <a:schemeClr val="dk1"/>
          </a:effectRef>
          <a:fontRef idx="minor">
            <a:schemeClr val="dk1"/>
          </a:fontRef>
        </p:style>
        <p:txBody>
          <a:bodyPr wrap="square" lIns="91417" tIns="45709" rIns="91417" bIns="45709" rtlCol="0">
            <a:spAutoFit/>
          </a:bodyPr>
          <a:lstStyle/>
          <a:p>
            <a:r>
              <a:rPr lang="en-US" dirty="0" smtClean="0"/>
              <a:t>Stencil value &gt;0 means shadow</a:t>
            </a:r>
            <a:endParaRPr lang="en-US" dirty="0"/>
          </a:p>
        </p:txBody>
      </p:sp>
    </p:spTree>
    <p:extLst>
      <p:ext uri="{BB962C8B-B14F-4D97-AF65-F5344CB8AC3E}">
        <p14:creationId xmlns:p14="http://schemas.microsoft.com/office/powerpoint/2010/main" val="116347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Shadow Volumes from Silhouette Edges</a:t>
            </a:r>
            <a:endParaRPr lang="en-US" dirty="0"/>
          </a:p>
        </p:txBody>
      </p:sp>
      <p:sp>
        <p:nvSpPr>
          <p:cNvPr id="3" name="Content Placeholder 2"/>
          <p:cNvSpPr>
            <a:spLocks noGrp="1"/>
          </p:cNvSpPr>
          <p:nvPr>
            <p:ph idx="1"/>
          </p:nvPr>
        </p:nvSpPr>
        <p:spPr/>
        <p:txBody>
          <a:bodyPr/>
          <a:lstStyle/>
          <a:p>
            <a:pPr>
              <a:buNone/>
            </a:pPr>
            <a:r>
              <a:rPr lang="en-US" dirty="0"/>
              <a:t>It is a misconception that objects </a:t>
            </a:r>
            <a:r>
              <a:rPr lang="en-US" b="1" dirty="0"/>
              <a:t>needs</a:t>
            </a:r>
            <a:r>
              <a:rPr lang="en-US" dirty="0"/>
              <a:t> to be closed to remove non-silhouette edges.</a:t>
            </a:r>
          </a:p>
          <a:p>
            <a:pPr>
              <a:buNone/>
            </a:pPr>
            <a:r>
              <a:rPr lang="en-US" dirty="0" smtClean="0"/>
              <a:t>Fixed by:</a:t>
            </a:r>
            <a:endParaRPr lang="en-US" dirty="0"/>
          </a:p>
        </p:txBody>
      </p:sp>
      <p:sp>
        <p:nvSpPr>
          <p:cNvPr id="6" name="Sun 5"/>
          <p:cNvSpPr/>
          <p:nvPr/>
        </p:nvSpPr>
        <p:spPr>
          <a:xfrm>
            <a:off x="742950" y="2788018"/>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7" name="Freeform 6"/>
          <p:cNvSpPr/>
          <p:nvPr/>
        </p:nvSpPr>
        <p:spPr>
          <a:xfrm>
            <a:off x="1455420" y="3787140"/>
            <a:ext cx="541020" cy="464820"/>
          </a:xfrm>
          <a:custGeom>
            <a:avLst/>
            <a:gdLst>
              <a:gd name="connsiteX0" fmla="*/ 0 w 721360"/>
              <a:gd name="connsiteY0" fmla="*/ 0 h 619760"/>
              <a:gd name="connsiteX1" fmla="*/ 0 w 721360"/>
              <a:gd name="connsiteY1" fmla="*/ 619760 h 619760"/>
              <a:gd name="connsiteX2" fmla="*/ 721360 w 721360"/>
              <a:gd name="connsiteY2" fmla="*/ 619760 h 619760"/>
              <a:gd name="connsiteX3" fmla="*/ 711200 w 721360"/>
              <a:gd name="connsiteY3" fmla="*/ 0 h 619760"/>
              <a:gd name="connsiteX4" fmla="*/ 711200 w 721360"/>
              <a:gd name="connsiteY4" fmla="*/ 0 h 61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60" h="619760">
                <a:moveTo>
                  <a:pt x="0" y="0"/>
                </a:moveTo>
                <a:lnTo>
                  <a:pt x="0" y="619760"/>
                </a:lnTo>
                <a:lnTo>
                  <a:pt x="721360" y="619760"/>
                </a:lnTo>
                <a:lnTo>
                  <a:pt x="711200" y="0"/>
                </a:lnTo>
                <a:lnTo>
                  <a:pt x="711200" y="0"/>
                </a:lnTo>
              </a:path>
            </a:pathLst>
          </a:custGeom>
          <a:ln w="38100"/>
        </p:spPr>
        <p:style>
          <a:lnRef idx="2">
            <a:schemeClr val="accent1"/>
          </a:lnRef>
          <a:fillRef idx="0">
            <a:schemeClr val="accent1"/>
          </a:fillRef>
          <a:effectRef idx="1">
            <a:schemeClr val="accent1"/>
          </a:effectRef>
          <a:fontRef idx="minor">
            <a:schemeClr val="tx1"/>
          </a:fontRef>
        </p:style>
        <p:txBody>
          <a:bodyPr lIns="68580" tIns="34290" rIns="68580" bIns="34290" rtlCol="0" anchor="ctr"/>
          <a:lstStyle/>
          <a:p>
            <a:pPr algn="ctr"/>
            <a:endParaRPr lang="en-US"/>
          </a:p>
        </p:txBody>
      </p:sp>
      <p:cxnSp>
        <p:nvCxnSpPr>
          <p:cNvPr id="9" name="Straight Connector 8"/>
          <p:cNvCxnSpPr>
            <a:stCxn id="7" idx="3"/>
          </p:cNvCxnSpPr>
          <p:nvPr/>
        </p:nvCxnSpPr>
        <p:spPr>
          <a:xfrm>
            <a:off x="1988820" y="3787140"/>
            <a:ext cx="1287780" cy="102108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7" idx="1"/>
          </p:cNvCxnSpPr>
          <p:nvPr/>
        </p:nvCxnSpPr>
        <p:spPr>
          <a:xfrm>
            <a:off x="1455420" y="4251960"/>
            <a:ext cx="259080" cy="5562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7" idx="0"/>
          </p:cNvCxnSpPr>
          <p:nvPr/>
        </p:nvCxnSpPr>
        <p:spPr>
          <a:xfrm>
            <a:off x="1455420" y="3787140"/>
            <a:ext cx="678180" cy="102108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7" idx="1"/>
          </p:cNvCxnSpPr>
          <p:nvPr/>
        </p:nvCxnSpPr>
        <p:spPr>
          <a:xfrm flipH="1" flipV="1">
            <a:off x="883920" y="2926080"/>
            <a:ext cx="571500" cy="132588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7" idx="0"/>
          </p:cNvCxnSpPr>
          <p:nvPr/>
        </p:nvCxnSpPr>
        <p:spPr>
          <a:xfrm flipH="1" flipV="1">
            <a:off x="883920" y="2933700"/>
            <a:ext cx="571500" cy="85344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883920" y="2933700"/>
            <a:ext cx="1104900" cy="85344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409700" y="4210050"/>
            <a:ext cx="87630" cy="914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0" name="TextBox 39"/>
          <p:cNvSpPr txBox="1"/>
          <p:nvPr/>
        </p:nvSpPr>
        <p:spPr>
          <a:xfrm>
            <a:off x="1163955" y="4174533"/>
            <a:ext cx="333375" cy="269304"/>
          </a:xfrm>
          <a:prstGeom prst="rect">
            <a:avLst/>
          </a:prstGeom>
          <a:noFill/>
        </p:spPr>
        <p:txBody>
          <a:bodyPr wrap="square" lIns="68580" tIns="34290" rIns="68580" bIns="34290" rtlCol="0">
            <a:spAutoFit/>
          </a:bodyPr>
          <a:lstStyle/>
          <a:p>
            <a:r>
              <a:rPr lang="en-US" sz="1300" dirty="0"/>
              <a:t>+2</a:t>
            </a:r>
          </a:p>
        </p:txBody>
      </p:sp>
      <p:sp>
        <p:nvSpPr>
          <p:cNvPr id="41" name="Oval 40"/>
          <p:cNvSpPr/>
          <p:nvPr/>
        </p:nvSpPr>
        <p:spPr>
          <a:xfrm>
            <a:off x="1409700" y="3741420"/>
            <a:ext cx="87630" cy="914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3" name="TextBox 42"/>
          <p:cNvSpPr txBox="1"/>
          <p:nvPr/>
        </p:nvSpPr>
        <p:spPr>
          <a:xfrm>
            <a:off x="1444943" y="3660183"/>
            <a:ext cx="333375" cy="269304"/>
          </a:xfrm>
          <a:prstGeom prst="rect">
            <a:avLst/>
          </a:prstGeom>
          <a:noFill/>
        </p:spPr>
        <p:txBody>
          <a:bodyPr wrap="square" lIns="68580" tIns="34290" rIns="68580" bIns="34290" rtlCol="0">
            <a:spAutoFit/>
          </a:bodyPr>
          <a:lstStyle/>
          <a:p>
            <a:r>
              <a:rPr lang="en-US" sz="1300" dirty="0"/>
              <a:t>-1</a:t>
            </a:r>
          </a:p>
        </p:txBody>
      </p:sp>
      <p:sp>
        <p:nvSpPr>
          <p:cNvPr id="44" name="Oval 43"/>
          <p:cNvSpPr/>
          <p:nvPr/>
        </p:nvSpPr>
        <p:spPr>
          <a:xfrm>
            <a:off x="1945005" y="3741420"/>
            <a:ext cx="87630" cy="914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5" name="TextBox 44"/>
          <p:cNvSpPr txBox="1"/>
          <p:nvPr/>
        </p:nvSpPr>
        <p:spPr>
          <a:xfrm>
            <a:off x="1966913" y="3614463"/>
            <a:ext cx="333375" cy="269304"/>
          </a:xfrm>
          <a:prstGeom prst="rect">
            <a:avLst/>
          </a:prstGeom>
          <a:noFill/>
        </p:spPr>
        <p:txBody>
          <a:bodyPr wrap="square" lIns="68580" tIns="34290" rIns="68580" bIns="34290" rtlCol="0">
            <a:spAutoFit/>
          </a:bodyPr>
          <a:lstStyle/>
          <a:p>
            <a:r>
              <a:rPr lang="en-US" sz="1300" dirty="0"/>
              <a:t>-1</a:t>
            </a:r>
          </a:p>
        </p:txBody>
      </p:sp>
      <p:cxnSp>
        <p:nvCxnSpPr>
          <p:cNvPr id="46" name="Straight Connector 45"/>
          <p:cNvCxnSpPr/>
          <p:nvPr/>
        </p:nvCxnSpPr>
        <p:spPr>
          <a:xfrm>
            <a:off x="1455420" y="4251960"/>
            <a:ext cx="259080" cy="5562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100"/>
          <p:cNvGrpSpPr/>
          <p:nvPr/>
        </p:nvGrpSpPr>
        <p:grpSpPr>
          <a:xfrm rot="1560000">
            <a:off x="781906" y="4278808"/>
            <a:ext cx="182335" cy="296635"/>
            <a:chOff x="609600" y="5624286"/>
            <a:chExt cx="243114" cy="395514"/>
          </a:xfrm>
        </p:grpSpPr>
        <p:sp>
          <p:nvSpPr>
            <p:cNvPr id="48" name="Arc 47"/>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50" name="Straight Connector 49"/>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3" name="Oval 52"/>
          <p:cNvSpPr/>
          <p:nvPr/>
        </p:nvSpPr>
        <p:spPr>
          <a:xfrm>
            <a:off x="2163035" y="4593316"/>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54" name="Oval 53"/>
          <p:cNvSpPr/>
          <p:nvPr/>
        </p:nvSpPr>
        <p:spPr>
          <a:xfrm>
            <a:off x="3696558" y="4413106"/>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55" name="Straight Connector 54"/>
          <p:cNvCxnSpPr>
            <a:endCxn id="53" idx="2"/>
          </p:cNvCxnSpPr>
          <p:nvPr/>
        </p:nvCxnSpPr>
        <p:spPr>
          <a:xfrm>
            <a:off x="906534" y="4404341"/>
            <a:ext cx="1256500" cy="254524"/>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endCxn id="54" idx="2"/>
          </p:cNvCxnSpPr>
          <p:nvPr/>
        </p:nvCxnSpPr>
        <p:spPr>
          <a:xfrm rot="10800000" flipH="1" flipV="1">
            <a:off x="866469" y="4384798"/>
            <a:ext cx="2830089" cy="93856"/>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280055" y="4554305"/>
            <a:ext cx="333375" cy="269304"/>
          </a:xfrm>
          <a:prstGeom prst="rect">
            <a:avLst/>
          </a:prstGeom>
          <a:noFill/>
        </p:spPr>
        <p:txBody>
          <a:bodyPr wrap="square" lIns="68580" tIns="34290" rIns="68580" bIns="34290" rtlCol="0">
            <a:spAutoFit/>
          </a:bodyPr>
          <a:lstStyle/>
          <a:p>
            <a:r>
              <a:rPr lang="en-US" sz="1300" dirty="0"/>
              <a:t>+1</a:t>
            </a:r>
          </a:p>
        </p:txBody>
      </p:sp>
      <p:sp>
        <p:nvSpPr>
          <p:cNvPr id="58" name="TextBox 57"/>
          <p:cNvSpPr txBox="1"/>
          <p:nvPr/>
        </p:nvSpPr>
        <p:spPr>
          <a:xfrm>
            <a:off x="3646891" y="4527768"/>
            <a:ext cx="333375" cy="269304"/>
          </a:xfrm>
          <a:prstGeom prst="rect">
            <a:avLst/>
          </a:prstGeom>
          <a:noFill/>
        </p:spPr>
        <p:txBody>
          <a:bodyPr wrap="square" lIns="68580" tIns="34290" rIns="68580" bIns="34290" rtlCol="0">
            <a:spAutoFit/>
          </a:bodyPr>
          <a:lstStyle/>
          <a:p>
            <a:r>
              <a:rPr lang="en-US" sz="1300" dirty="0"/>
              <a:t>0</a:t>
            </a:r>
          </a:p>
        </p:txBody>
      </p:sp>
      <p:cxnSp>
        <p:nvCxnSpPr>
          <p:cNvPr id="42" name="Straight Connector 41"/>
          <p:cNvCxnSpPr/>
          <p:nvPr/>
        </p:nvCxnSpPr>
        <p:spPr>
          <a:xfrm rot="10800000" flipV="1">
            <a:off x="1379220" y="4629916"/>
            <a:ext cx="259080" cy="9144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1935480" y="4396740"/>
            <a:ext cx="213360" cy="125598"/>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2654923" y="4145928"/>
            <a:ext cx="165125" cy="1638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49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1" grpId="0" animBg="1"/>
      <p:bldP spid="43" grpId="0"/>
      <p:bldP spid="44" grpId="0" animBg="1"/>
      <p:bldP spid="45" grpId="0"/>
      <p:bldP spid="53" grpId="0" animBg="1"/>
      <p:bldP spid="54" grpId="0" animBg="1"/>
      <p:bldP spid="57" grpId="0"/>
      <p:bldP spid="5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Shadow Volumes from Silhouette Edges</a:t>
            </a:r>
            <a:endParaRPr lang="en-US" dirty="0"/>
          </a:p>
        </p:txBody>
      </p:sp>
      <p:sp>
        <p:nvSpPr>
          <p:cNvPr id="3" name="Content Placeholder 2"/>
          <p:cNvSpPr>
            <a:spLocks noGrp="1"/>
          </p:cNvSpPr>
          <p:nvPr>
            <p:ph idx="1"/>
          </p:nvPr>
        </p:nvSpPr>
        <p:spPr/>
        <p:txBody>
          <a:bodyPr/>
          <a:lstStyle/>
          <a:p>
            <a:pPr>
              <a:buNone/>
            </a:pPr>
            <a:r>
              <a:rPr lang="en-US" dirty="0"/>
              <a:t>It is a misconception that objects </a:t>
            </a:r>
            <a:r>
              <a:rPr lang="en-US" b="1" dirty="0"/>
              <a:t>needs</a:t>
            </a:r>
            <a:r>
              <a:rPr lang="en-US" dirty="0"/>
              <a:t> to be closed to remove non-silhouette edges.</a:t>
            </a:r>
          </a:p>
          <a:p>
            <a:pPr>
              <a:buNone/>
            </a:pPr>
            <a:r>
              <a:rPr lang="en-US" dirty="0" smtClean="0"/>
              <a:t>Fixed by:</a:t>
            </a:r>
            <a:endParaRPr lang="en-US" dirty="0"/>
          </a:p>
        </p:txBody>
      </p:sp>
      <p:sp>
        <p:nvSpPr>
          <p:cNvPr id="6" name="Sun 5"/>
          <p:cNvSpPr/>
          <p:nvPr/>
        </p:nvSpPr>
        <p:spPr>
          <a:xfrm>
            <a:off x="742950" y="2788018"/>
            <a:ext cx="285750" cy="28575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7" name="Freeform 6"/>
          <p:cNvSpPr/>
          <p:nvPr/>
        </p:nvSpPr>
        <p:spPr>
          <a:xfrm>
            <a:off x="1455420" y="3787140"/>
            <a:ext cx="541020" cy="464820"/>
          </a:xfrm>
          <a:custGeom>
            <a:avLst/>
            <a:gdLst>
              <a:gd name="connsiteX0" fmla="*/ 0 w 721360"/>
              <a:gd name="connsiteY0" fmla="*/ 0 h 619760"/>
              <a:gd name="connsiteX1" fmla="*/ 0 w 721360"/>
              <a:gd name="connsiteY1" fmla="*/ 619760 h 619760"/>
              <a:gd name="connsiteX2" fmla="*/ 721360 w 721360"/>
              <a:gd name="connsiteY2" fmla="*/ 619760 h 619760"/>
              <a:gd name="connsiteX3" fmla="*/ 711200 w 721360"/>
              <a:gd name="connsiteY3" fmla="*/ 0 h 619760"/>
              <a:gd name="connsiteX4" fmla="*/ 711200 w 721360"/>
              <a:gd name="connsiteY4" fmla="*/ 0 h 61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60" h="619760">
                <a:moveTo>
                  <a:pt x="0" y="0"/>
                </a:moveTo>
                <a:lnTo>
                  <a:pt x="0" y="619760"/>
                </a:lnTo>
                <a:lnTo>
                  <a:pt x="721360" y="619760"/>
                </a:lnTo>
                <a:lnTo>
                  <a:pt x="711200" y="0"/>
                </a:lnTo>
                <a:lnTo>
                  <a:pt x="711200" y="0"/>
                </a:lnTo>
              </a:path>
            </a:pathLst>
          </a:custGeom>
          <a:ln w="38100"/>
        </p:spPr>
        <p:style>
          <a:lnRef idx="2">
            <a:schemeClr val="accent1"/>
          </a:lnRef>
          <a:fillRef idx="0">
            <a:schemeClr val="accent1"/>
          </a:fillRef>
          <a:effectRef idx="1">
            <a:schemeClr val="accent1"/>
          </a:effectRef>
          <a:fontRef idx="minor">
            <a:schemeClr val="tx1"/>
          </a:fontRef>
        </p:style>
        <p:txBody>
          <a:bodyPr lIns="68580" tIns="34290" rIns="68580" bIns="34290" rtlCol="0" anchor="ctr"/>
          <a:lstStyle/>
          <a:p>
            <a:pPr algn="ctr"/>
            <a:endParaRPr lang="en-US"/>
          </a:p>
        </p:txBody>
      </p:sp>
      <p:cxnSp>
        <p:nvCxnSpPr>
          <p:cNvPr id="9" name="Straight Connector 8"/>
          <p:cNvCxnSpPr>
            <a:stCxn id="7" idx="3"/>
          </p:cNvCxnSpPr>
          <p:nvPr/>
        </p:nvCxnSpPr>
        <p:spPr>
          <a:xfrm>
            <a:off x="1988820" y="3787140"/>
            <a:ext cx="1287780" cy="102108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7" idx="1"/>
          </p:cNvCxnSpPr>
          <p:nvPr/>
        </p:nvCxnSpPr>
        <p:spPr>
          <a:xfrm>
            <a:off x="1455420" y="4251960"/>
            <a:ext cx="259080" cy="5562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7" idx="0"/>
          </p:cNvCxnSpPr>
          <p:nvPr/>
        </p:nvCxnSpPr>
        <p:spPr>
          <a:xfrm>
            <a:off x="1455420" y="3787140"/>
            <a:ext cx="678180" cy="102108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7" idx="1"/>
          </p:cNvCxnSpPr>
          <p:nvPr/>
        </p:nvCxnSpPr>
        <p:spPr>
          <a:xfrm flipH="1" flipV="1">
            <a:off x="883920" y="2926080"/>
            <a:ext cx="571500" cy="132588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7" idx="0"/>
          </p:cNvCxnSpPr>
          <p:nvPr/>
        </p:nvCxnSpPr>
        <p:spPr>
          <a:xfrm flipH="1" flipV="1">
            <a:off x="883920" y="2933700"/>
            <a:ext cx="571500" cy="85344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883920" y="2933700"/>
            <a:ext cx="1104900" cy="85344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409700" y="4210050"/>
            <a:ext cx="87630" cy="914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0" name="TextBox 39"/>
          <p:cNvSpPr txBox="1"/>
          <p:nvPr/>
        </p:nvSpPr>
        <p:spPr>
          <a:xfrm>
            <a:off x="1163955" y="4174533"/>
            <a:ext cx="333375" cy="269304"/>
          </a:xfrm>
          <a:prstGeom prst="rect">
            <a:avLst/>
          </a:prstGeom>
          <a:noFill/>
        </p:spPr>
        <p:txBody>
          <a:bodyPr wrap="square" lIns="68580" tIns="34290" rIns="68580" bIns="34290" rtlCol="0">
            <a:spAutoFit/>
          </a:bodyPr>
          <a:lstStyle/>
          <a:p>
            <a:r>
              <a:rPr lang="en-US" sz="1300" dirty="0"/>
              <a:t>+2</a:t>
            </a:r>
          </a:p>
        </p:txBody>
      </p:sp>
      <p:sp>
        <p:nvSpPr>
          <p:cNvPr id="41" name="Oval 40"/>
          <p:cNvSpPr/>
          <p:nvPr/>
        </p:nvSpPr>
        <p:spPr>
          <a:xfrm>
            <a:off x="1409700" y="3741420"/>
            <a:ext cx="87630" cy="914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3" name="TextBox 42"/>
          <p:cNvSpPr txBox="1"/>
          <p:nvPr/>
        </p:nvSpPr>
        <p:spPr>
          <a:xfrm>
            <a:off x="1444943" y="3660183"/>
            <a:ext cx="333375" cy="269304"/>
          </a:xfrm>
          <a:prstGeom prst="rect">
            <a:avLst/>
          </a:prstGeom>
          <a:noFill/>
        </p:spPr>
        <p:txBody>
          <a:bodyPr wrap="square" lIns="68580" tIns="34290" rIns="68580" bIns="34290" rtlCol="0">
            <a:spAutoFit/>
          </a:bodyPr>
          <a:lstStyle/>
          <a:p>
            <a:r>
              <a:rPr lang="en-US" sz="1300" dirty="0"/>
              <a:t>-1</a:t>
            </a:r>
          </a:p>
        </p:txBody>
      </p:sp>
      <p:sp>
        <p:nvSpPr>
          <p:cNvPr id="44" name="Oval 43"/>
          <p:cNvSpPr/>
          <p:nvPr/>
        </p:nvSpPr>
        <p:spPr>
          <a:xfrm>
            <a:off x="1945005" y="3741420"/>
            <a:ext cx="87630" cy="914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5" name="TextBox 44"/>
          <p:cNvSpPr txBox="1"/>
          <p:nvPr/>
        </p:nvSpPr>
        <p:spPr>
          <a:xfrm>
            <a:off x="1966913" y="3614463"/>
            <a:ext cx="333375" cy="269304"/>
          </a:xfrm>
          <a:prstGeom prst="rect">
            <a:avLst/>
          </a:prstGeom>
          <a:noFill/>
        </p:spPr>
        <p:txBody>
          <a:bodyPr wrap="square" lIns="68580" tIns="34290" rIns="68580" bIns="34290" rtlCol="0">
            <a:spAutoFit/>
          </a:bodyPr>
          <a:lstStyle/>
          <a:p>
            <a:r>
              <a:rPr lang="en-US" sz="1300" dirty="0"/>
              <a:t>-1</a:t>
            </a:r>
          </a:p>
        </p:txBody>
      </p:sp>
      <p:cxnSp>
        <p:nvCxnSpPr>
          <p:cNvPr id="46" name="Straight Connector 45"/>
          <p:cNvCxnSpPr/>
          <p:nvPr/>
        </p:nvCxnSpPr>
        <p:spPr>
          <a:xfrm>
            <a:off x="1455420" y="4251960"/>
            <a:ext cx="259080" cy="5562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100"/>
          <p:cNvGrpSpPr/>
          <p:nvPr/>
        </p:nvGrpSpPr>
        <p:grpSpPr>
          <a:xfrm rot="1560000">
            <a:off x="781906" y="4278808"/>
            <a:ext cx="182335" cy="296635"/>
            <a:chOff x="609600" y="5624286"/>
            <a:chExt cx="243114" cy="395514"/>
          </a:xfrm>
        </p:grpSpPr>
        <p:sp>
          <p:nvSpPr>
            <p:cNvPr id="48" name="Arc 47"/>
            <p:cNvSpPr/>
            <p:nvPr/>
          </p:nvSpPr>
          <p:spPr>
            <a:xfrm>
              <a:off x="609600" y="5687786"/>
              <a:ext cx="152400" cy="332014"/>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99"/>
            <p:cNvGrpSpPr/>
            <p:nvPr/>
          </p:nvGrpSpPr>
          <p:grpSpPr>
            <a:xfrm>
              <a:off x="609600" y="5624286"/>
              <a:ext cx="243114" cy="243114"/>
              <a:chOff x="609600" y="5624286"/>
              <a:chExt cx="243114" cy="243114"/>
            </a:xfrm>
          </p:grpSpPr>
          <p:cxnSp>
            <p:nvCxnSpPr>
              <p:cNvPr id="50" name="Straight Connector 49"/>
              <p:cNvCxnSpPr/>
              <p:nvPr/>
            </p:nvCxnSpPr>
            <p:spPr>
              <a:xfrm flipV="1">
                <a:off x="609600" y="5860143"/>
                <a:ext cx="243114" cy="72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546100" y="5687786"/>
                <a:ext cx="243114" cy="116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Oval 51"/>
              <p:cNvSpPr>
                <a:spLocks noChangeAspect="1"/>
              </p:cNvSpPr>
              <p:nvPr/>
            </p:nvSpPr>
            <p:spPr>
              <a:xfrm>
                <a:off x="698500" y="5744046"/>
                <a:ext cx="59436" cy="6226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3" name="Oval 52"/>
          <p:cNvSpPr/>
          <p:nvPr/>
        </p:nvSpPr>
        <p:spPr>
          <a:xfrm>
            <a:off x="2163035" y="4593316"/>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54" name="Oval 53"/>
          <p:cNvSpPr/>
          <p:nvPr/>
        </p:nvSpPr>
        <p:spPr>
          <a:xfrm>
            <a:off x="3696558" y="4413106"/>
            <a:ext cx="117021" cy="13109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55" name="Straight Connector 54"/>
          <p:cNvCxnSpPr>
            <a:endCxn id="53" idx="2"/>
          </p:cNvCxnSpPr>
          <p:nvPr/>
        </p:nvCxnSpPr>
        <p:spPr>
          <a:xfrm>
            <a:off x="906534" y="4404341"/>
            <a:ext cx="1256500" cy="254524"/>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endCxn id="54" idx="2"/>
          </p:cNvCxnSpPr>
          <p:nvPr/>
        </p:nvCxnSpPr>
        <p:spPr>
          <a:xfrm rot="10800000" flipH="1" flipV="1">
            <a:off x="866469" y="4384798"/>
            <a:ext cx="2830089" cy="93856"/>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280055" y="4554305"/>
            <a:ext cx="333375" cy="269304"/>
          </a:xfrm>
          <a:prstGeom prst="rect">
            <a:avLst/>
          </a:prstGeom>
          <a:noFill/>
        </p:spPr>
        <p:txBody>
          <a:bodyPr wrap="square" lIns="68580" tIns="34290" rIns="68580" bIns="34290" rtlCol="0">
            <a:spAutoFit/>
          </a:bodyPr>
          <a:lstStyle/>
          <a:p>
            <a:r>
              <a:rPr lang="en-US" sz="1300" dirty="0"/>
              <a:t>+1</a:t>
            </a:r>
          </a:p>
        </p:txBody>
      </p:sp>
      <p:sp>
        <p:nvSpPr>
          <p:cNvPr id="58" name="TextBox 57"/>
          <p:cNvSpPr txBox="1"/>
          <p:nvPr/>
        </p:nvSpPr>
        <p:spPr>
          <a:xfrm>
            <a:off x="3646891" y="4527768"/>
            <a:ext cx="333375" cy="269304"/>
          </a:xfrm>
          <a:prstGeom prst="rect">
            <a:avLst/>
          </a:prstGeom>
          <a:noFill/>
        </p:spPr>
        <p:txBody>
          <a:bodyPr wrap="square" lIns="68580" tIns="34290" rIns="68580" bIns="34290" rtlCol="0">
            <a:spAutoFit/>
          </a:bodyPr>
          <a:lstStyle/>
          <a:p>
            <a:r>
              <a:rPr lang="en-US" sz="1300" dirty="0"/>
              <a:t>0</a:t>
            </a:r>
          </a:p>
        </p:txBody>
      </p:sp>
      <p:sp>
        <p:nvSpPr>
          <p:cNvPr id="62" name="Rectangle 61"/>
          <p:cNvSpPr/>
          <p:nvPr/>
        </p:nvSpPr>
        <p:spPr>
          <a:xfrm>
            <a:off x="6489055" y="4829072"/>
            <a:ext cx="2654945" cy="300083"/>
          </a:xfrm>
          <a:prstGeom prst="rect">
            <a:avLst/>
          </a:prstGeom>
        </p:spPr>
        <p:txBody>
          <a:bodyPr wrap="square" lIns="68580" tIns="34290" rIns="68580" bIns="34290">
            <a:spAutoFit/>
          </a:bodyPr>
          <a:lstStyle/>
          <a:p>
            <a:r>
              <a:rPr lang="en-US" sz="1500" dirty="0"/>
              <a:t>Works identically for Z-fail</a:t>
            </a:r>
          </a:p>
        </p:txBody>
      </p:sp>
      <p:cxnSp>
        <p:nvCxnSpPr>
          <p:cNvPr id="42" name="Straight Connector 41"/>
          <p:cNvCxnSpPr/>
          <p:nvPr/>
        </p:nvCxnSpPr>
        <p:spPr>
          <a:xfrm rot="10800000" flipV="1">
            <a:off x="1379220" y="4629916"/>
            <a:ext cx="259080" cy="9144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1935480" y="4396740"/>
            <a:ext cx="213360" cy="125598"/>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2654923" y="4145928"/>
            <a:ext cx="165125" cy="16383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036517" y="1572024"/>
            <a:ext cx="5107484" cy="3303982"/>
          </a:xfrm>
          <a:prstGeom prst="rect">
            <a:avLst/>
          </a:prstGeom>
        </p:spPr>
        <p:style>
          <a:lnRef idx="1">
            <a:schemeClr val="dk1"/>
          </a:lnRef>
          <a:fillRef idx="2">
            <a:schemeClr val="dk1"/>
          </a:fillRef>
          <a:effectRef idx="1">
            <a:schemeClr val="dk1"/>
          </a:effectRef>
          <a:fontRef idx="minor">
            <a:schemeClr val="dk1"/>
          </a:fontRef>
        </p:style>
        <p:txBody>
          <a:bodyPr wrap="square" lIns="114300" tIns="57150" rIns="114300" bIns="57150">
            <a:spAutoFit/>
          </a:bodyPr>
          <a:lstStyle/>
          <a:p>
            <a:pPr defTabSz="816070">
              <a:spcBef>
                <a:spcPct val="20000"/>
              </a:spcBef>
              <a:buClr>
                <a:srgbClr val="B9C4CF"/>
              </a:buClr>
              <a:buSzPct val="90000"/>
            </a:pPr>
            <a:r>
              <a:rPr lang="en-US" sz="1400" dirty="0">
                <a:solidFill>
                  <a:prstClr val="black"/>
                </a:solidFill>
                <a:latin typeface="Calibri"/>
              </a:rPr>
              <a:t>Preprocess (or in geometry </a:t>
            </a:r>
            <a:r>
              <a:rPr lang="en-US" sz="1400" dirty="0" err="1">
                <a:solidFill>
                  <a:prstClr val="black"/>
                </a:solidFill>
                <a:latin typeface="Calibri"/>
              </a:rPr>
              <a:t>shader</a:t>
            </a:r>
            <a:r>
              <a:rPr lang="en-US" sz="1400" dirty="0">
                <a:solidFill>
                  <a:prstClr val="black"/>
                </a:solidFill>
                <a:latin typeface="Calibri"/>
              </a:rPr>
              <a:t>):</a:t>
            </a:r>
          </a:p>
          <a:p>
            <a:pPr marL="131698" indent="-250604" defTabSz="816070">
              <a:spcBef>
                <a:spcPct val="20000"/>
              </a:spcBef>
              <a:buClr>
                <a:srgbClr val="B9C4CF"/>
              </a:buClr>
              <a:buSzPct val="90000"/>
              <a:buFont typeface="Wingdings 2" pitchFamily="18" charset="2"/>
              <a:buChar char=""/>
            </a:pPr>
            <a:r>
              <a:rPr lang="en-US" sz="1400" dirty="0">
                <a:solidFill>
                  <a:prstClr val="black"/>
                </a:solidFill>
                <a:latin typeface="Calibri"/>
              </a:rPr>
              <a:t>For each triangle edge </a:t>
            </a:r>
            <a:r>
              <a:rPr lang="en-US" sz="1400" b="1" i="1" dirty="0">
                <a:solidFill>
                  <a:prstClr val="black"/>
                </a:solidFill>
                <a:latin typeface="Calibri"/>
              </a:rPr>
              <a:t>e</a:t>
            </a:r>
            <a:r>
              <a:rPr lang="en-US" sz="1400" dirty="0">
                <a:solidFill>
                  <a:prstClr val="black"/>
                </a:solidFill>
                <a:latin typeface="Calibri"/>
              </a:rPr>
              <a:t> in scene:</a:t>
            </a:r>
          </a:p>
          <a:p>
            <a:pPr marL="587954" lvl="1" indent="-250604" defTabSz="816070">
              <a:spcBef>
                <a:spcPct val="20000"/>
              </a:spcBef>
              <a:buClr>
                <a:srgbClr val="B9C4CF"/>
              </a:buClr>
              <a:buSzPct val="90000"/>
              <a:buFont typeface="Wingdings 2" pitchFamily="18" charset="2"/>
              <a:buChar char=""/>
            </a:pPr>
            <a:r>
              <a:rPr lang="en-US" sz="1400" dirty="0">
                <a:solidFill>
                  <a:prstClr val="black"/>
                </a:solidFill>
                <a:latin typeface="Calibri"/>
              </a:rPr>
              <a:t>Choose edge </a:t>
            </a:r>
            <a:r>
              <a:rPr lang="en-US" sz="1400" b="1" i="1" dirty="0">
                <a:solidFill>
                  <a:prstClr val="black"/>
                </a:solidFill>
                <a:latin typeface="Calibri"/>
              </a:rPr>
              <a:t>e</a:t>
            </a:r>
            <a:r>
              <a:rPr lang="en-US" sz="1400" dirty="0">
                <a:solidFill>
                  <a:prstClr val="black"/>
                </a:solidFill>
                <a:latin typeface="Calibri"/>
              </a:rPr>
              <a:t>’s direction</a:t>
            </a:r>
          </a:p>
          <a:p>
            <a:pPr marL="1044220" lvl="2" indent="-250604" defTabSz="816070">
              <a:spcBef>
                <a:spcPct val="20000"/>
              </a:spcBef>
              <a:buClr>
                <a:srgbClr val="B9C4CF"/>
              </a:buClr>
              <a:buSzPct val="90000"/>
              <a:buFont typeface="Wingdings 2" pitchFamily="18" charset="2"/>
              <a:buChar char=""/>
            </a:pPr>
            <a:r>
              <a:rPr lang="en-US" sz="1400" dirty="0">
                <a:solidFill>
                  <a:prstClr val="black"/>
                </a:solidFill>
                <a:latin typeface="Calibri"/>
              </a:rPr>
              <a:t>Create </a:t>
            </a:r>
            <a:r>
              <a:rPr lang="en-US" sz="1400" b="1" i="1" dirty="0">
                <a:solidFill>
                  <a:prstClr val="black"/>
                </a:solidFill>
                <a:latin typeface="Calibri"/>
              </a:rPr>
              <a:t>e</a:t>
            </a:r>
            <a:r>
              <a:rPr lang="en-US" sz="1400" dirty="0">
                <a:solidFill>
                  <a:prstClr val="black"/>
                </a:solidFill>
                <a:latin typeface="Calibri"/>
              </a:rPr>
              <a:t>’s shadow volume quad</a:t>
            </a:r>
          </a:p>
          <a:p>
            <a:pPr marL="1044220" lvl="2" indent="-250604" defTabSz="816070">
              <a:spcBef>
                <a:spcPct val="20000"/>
              </a:spcBef>
              <a:buClr>
                <a:srgbClr val="B9C4CF"/>
              </a:buClr>
              <a:buSzPct val="90000"/>
              <a:buFont typeface="Wingdings 2" pitchFamily="18" charset="2"/>
              <a:buChar char=""/>
            </a:pPr>
            <a:r>
              <a:rPr lang="en-US" sz="1400" dirty="0">
                <a:solidFill>
                  <a:prstClr val="black"/>
                </a:solidFill>
                <a:latin typeface="Calibri"/>
              </a:rPr>
              <a:t>For each adjacent triangle</a:t>
            </a:r>
          </a:p>
          <a:p>
            <a:pPr marL="1501420" lvl="3" indent="-250604" defTabSz="816070">
              <a:spcBef>
                <a:spcPct val="20000"/>
              </a:spcBef>
              <a:buClr>
                <a:srgbClr val="B9C4CF"/>
              </a:buClr>
              <a:buSzPct val="90000"/>
              <a:buFont typeface="Wingdings 2" pitchFamily="18" charset="2"/>
              <a:buChar char=""/>
            </a:pPr>
            <a:r>
              <a:rPr lang="en-US" sz="1400" dirty="0" err="1">
                <a:solidFill>
                  <a:prstClr val="black"/>
                </a:solidFill>
                <a:latin typeface="Calibri"/>
              </a:rPr>
              <a:t>Inc</a:t>
            </a:r>
            <a:r>
              <a:rPr lang="en-US" sz="1400" dirty="0">
                <a:solidFill>
                  <a:prstClr val="black"/>
                </a:solidFill>
                <a:latin typeface="Calibri"/>
              </a:rPr>
              <a:t>/</a:t>
            </a:r>
            <a:r>
              <a:rPr lang="en-US" sz="1400" dirty="0" err="1">
                <a:solidFill>
                  <a:prstClr val="black"/>
                </a:solidFill>
                <a:latin typeface="Calibri"/>
              </a:rPr>
              <a:t>dec</a:t>
            </a:r>
            <a:r>
              <a:rPr lang="en-US" sz="1400" dirty="0">
                <a:solidFill>
                  <a:prstClr val="black"/>
                </a:solidFill>
                <a:latin typeface="Calibri"/>
              </a:rPr>
              <a:t> edge counter </a:t>
            </a:r>
            <a:r>
              <a:rPr lang="en-US" sz="1400" i="1" dirty="0" err="1">
                <a:solidFill>
                  <a:prstClr val="black"/>
                </a:solidFill>
                <a:latin typeface="Calibri"/>
              </a:rPr>
              <a:t>c</a:t>
            </a:r>
            <a:r>
              <a:rPr lang="en-US" sz="1400" b="1" i="1" baseline="-25000" dirty="0" err="1">
                <a:solidFill>
                  <a:prstClr val="black"/>
                </a:solidFill>
                <a:latin typeface="Calibri"/>
              </a:rPr>
              <a:t>e</a:t>
            </a:r>
            <a:r>
              <a:rPr lang="en-US" sz="1400" dirty="0">
                <a:solidFill>
                  <a:prstClr val="black"/>
                </a:solidFill>
                <a:latin typeface="Calibri"/>
              </a:rPr>
              <a:t> depending on if triangle’s created shadow volume quad would have same/opposite facing of </a:t>
            </a:r>
            <a:r>
              <a:rPr lang="en-US" sz="1400" b="1" i="1" dirty="0">
                <a:solidFill>
                  <a:prstClr val="black"/>
                </a:solidFill>
                <a:latin typeface="Calibri"/>
              </a:rPr>
              <a:t>e</a:t>
            </a:r>
            <a:r>
              <a:rPr lang="en-US" sz="1400" dirty="0">
                <a:solidFill>
                  <a:prstClr val="black"/>
                </a:solidFill>
                <a:latin typeface="Calibri"/>
              </a:rPr>
              <a:t>’s quad.</a:t>
            </a:r>
          </a:p>
          <a:p>
            <a:pPr marL="1044220" lvl="2" indent="-250604" defTabSz="816070">
              <a:spcBef>
                <a:spcPct val="20000"/>
              </a:spcBef>
              <a:buClr>
                <a:srgbClr val="B9C4CF"/>
              </a:buClr>
              <a:buSzPct val="90000"/>
              <a:buFont typeface="Wingdings 2" pitchFamily="18" charset="2"/>
              <a:buChar char=""/>
            </a:pPr>
            <a:r>
              <a:rPr lang="en-US" sz="1400" dirty="0">
                <a:solidFill>
                  <a:prstClr val="black"/>
                </a:solidFill>
                <a:latin typeface="Calibri"/>
              </a:rPr>
              <a:t>Add quad to list L, if </a:t>
            </a:r>
            <a:r>
              <a:rPr lang="en-US" sz="1400" i="1" dirty="0" err="1">
                <a:solidFill>
                  <a:prstClr val="black"/>
                </a:solidFill>
              </a:rPr>
              <a:t>c</a:t>
            </a:r>
            <a:r>
              <a:rPr lang="en-US" sz="1400" b="1" i="1" baseline="-25000" dirty="0" err="1">
                <a:solidFill>
                  <a:prstClr val="black"/>
                </a:solidFill>
              </a:rPr>
              <a:t>e</a:t>
            </a:r>
            <a:r>
              <a:rPr lang="en-US" sz="1400" dirty="0">
                <a:solidFill>
                  <a:prstClr val="black"/>
                </a:solidFill>
                <a:latin typeface="Calibri"/>
              </a:rPr>
              <a:t> != 0.</a:t>
            </a:r>
          </a:p>
          <a:p>
            <a:pPr defTabSz="816070">
              <a:spcBef>
                <a:spcPct val="20000"/>
              </a:spcBef>
              <a:buClr>
                <a:srgbClr val="B9C4CF"/>
              </a:buClr>
              <a:buSzPct val="90000"/>
            </a:pPr>
            <a:r>
              <a:rPr lang="en-US" sz="1400" dirty="0">
                <a:solidFill>
                  <a:prstClr val="black"/>
                </a:solidFill>
                <a:latin typeface="Calibri"/>
              </a:rPr>
              <a:t>At rendering:</a:t>
            </a:r>
          </a:p>
          <a:p>
            <a:pPr marL="131698" indent="-250604" defTabSz="816070">
              <a:spcBef>
                <a:spcPct val="20000"/>
              </a:spcBef>
              <a:buClr>
                <a:srgbClr val="B9C4CF"/>
              </a:buClr>
              <a:buSzPct val="90000"/>
              <a:buFont typeface="Wingdings 2" pitchFamily="18" charset="2"/>
              <a:buChar char=""/>
            </a:pPr>
            <a:r>
              <a:rPr lang="en-US" sz="1400" dirty="0">
                <a:solidFill>
                  <a:prstClr val="black"/>
                </a:solidFill>
                <a:latin typeface="Calibri"/>
              </a:rPr>
              <a:t>Render all quads in L,  and </a:t>
            </a:r>
            <a:r>
              <a:rPr lang="en-US" sz="1400" dirty="0" err="1">
                <a:solidFill>
                  <a:prstClr val="black"/>
                </a:solidFill>
                <a:latin typeface="Calibri"/>
              </a:rPr>
              <a:t>inc</a:t>
            </a:r>
            <a:r>
              <a:rPr lang="en-US" sz="1400" dirty="0">
                <a:solidFill>
                  <a:prstClr val="black"/>
                </a:solidFill>
                <a:latin typeface="Calibri"/>
              </a:rPr>
              <a:t>/</a:t>
            </a:r>
            <a:r>
              <a:rPr lang="en-US" sz="1400" dirty="0" err="1">
                <a:solidFill>
                  <a:prstClr val="black"/>
                </a:solidFill>
                <a:latin typeface="Calibri"/>
              </a:rPr>
              <a:t>dec</a:t>
            </a:r>
            <a:r>
              <a:rPr lang="en-US" sz="1400" dirty="0">
                <a:solidFill>
                  <a:prstClr val="black"/>
                </a:solidFill>
                <a:latin typeface="Calibri"/>
              </a:rPr>
              <a:t> stencil by quad’s </a:t>
            </a:r>
            <a:r>
              <a:rPr lang="en-US" sz="1400" i="1" dirty="0" err="1">
                <a:solidFill>
                  <a:prstClr val="black"/>
                </a:solidFill>
                <a:latin typeface="Calibri"/>
              </a:rPr>
              <a:t>c</a:t>
            </a:r>
            <a:r>
              <a:rPr lang="en-US" sz="1400" b="1" i="1" baseline="-25000" dirty="0" err="1">
                <a:solidFill>
                  <a:prstClr val="black"/>
                </a:solidFill>
                <a:latin typeface="Calibri"/>
              </a:rPr>
              <a:t>e</a:t>
            </a:r>
            <a:r>
              <a:rPr lang="en-US" sz="1400" b="1" i="1" dirty="0">
                <a:solidFill>
                  <a:prstClr val="black"/>
                </a:solidFill>
                <a:latin typeface="Calibri"/>
              </a:rPr>
              <a:t>  </a:t>
            </a:r>
            <a:r>
              <a:rPr lang="en-US" sz="1400" dirty="0">
                <a:solidFill>
                  <a:prstClr val="black"/>
                </a:solidFill>
                <a:latin typeface="Calibri"/>
              </a:rPr>
              <a:t>depending on if quad is front/back-facing eye.</a:t>
            </a:r>
          </a:p>
          <a:p>
            <a:pPr marL="131698" lvl="2" indent="-250604" defTabSz="816070">
              <a:spcBef>
                <a:spcPct val="20000"/>
              </a:spcBef>
              <a:buClr>
                <a:srgbClr val="B9C4CF"/>
              </a:buClr>
              <a:buSzPct val="90000"/>
              <a:buFont typeface="Wingdings 2" pitchFamily="18" charset="2"/>
              <a:buChar char=""/>
            </a:pPr>
            <a:r>
              <a:rPr lang="en-US" sz="1400" dirty="0">
                <a:solidFill>
                  <a:prstClr val="black"/>
                </a:solidFill>
                <a:latin typeface="Calibri"/>
              </a:rPr>
              <a:t>For 100% robustness, see our </a:t>
            </a:r>
            <a:r>
              <a:rPr lang="en-US" sz="1400" i="1" dirty="0">
                <a:solidFill>
                  <a:prstClr val="black"/>
                </a:solidFill>
                <a:latin typeface="Calibri"/>
              </a:rPr>
              <a:t>book Real-Time Shadows</a:t>
            </a:r>
          </a:p>
        </p:txBody>
      </p:sp>
      <p:sp>
        <p:nvSpPr>
          <p:cNvPr id="10" name="TextBox 9"/>
          <p:cNvSpPr txBox="1"/>
          <p:nvPr/>
        </p:nvSpPr>
        <p:spPr>
          <a:xfrm>
            <a:off x="7236296" y="1563638"/>
            <a:ext cx="19077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err="1" smtClean="0"/>
              <a:t>uffe@chalmers.se</a:t>
            </a:r>
            <a:endParaRPr lang="en-US" dirty="0"/>
          </a:p>
        </p:txBody>
      </p:sp>
      <p:sp>
        <p:nvSpPr>
          <p:cNvPr id="59" name="Freeform 58"/>
          <p:cNvSpPr/>
          <p:nvPr/>
        </p:nvSpPr>
        <p:spPr>
          <a:xfrm>
            <a:off x="2181133" y="2124989"/>
            <a:ext cx="586740" cy="327660"/>
          </a:xfrm>
          <a:custGeom>
            <a:avLst/>
            <a:gdLst>
              <a:gd name="connsiteX0" fmla="*/ 386080 w 782320"/>
              <a:gd name="connsiteY0" fmla="*/ 436880 h 436880"/>
              <a:gd name="connsiteX1" fmla="*/ 0 w 782320"/>
              <a:gd name="connsiteY1" fmla="*/ 355600 h 436880"/>
              <a:gd name="connsiteX2" fmla="*/ 782320 w 782320"/>
              <a:gd name="connsiteY2" fmla="*/ 0 h 436880"/>
              <a:gd name="connsiteX3" fmla="*/ 386080 w 782320"/>
              <a:gd name="connsiteY3" fmla="*/ 436880 h 436880"/>
            </a:gdLst>
            <a:ahLst/>
            <a:cxnLst>
              <a:cxn ang="0">
                <a:pos x="connsiteX0" y="connsiteY0"/>
              </a:cxn>
              <a:cxn ang="0">
                <a:pos x="connsiteX1" y="connsiteY1"/>
              </a:cxn>
              <a:cxn ang="0">
                <a:pos x="connsiteX2" y="connsiteY2"/>
              </a:cxn>
              <a:cxn ang="0">
                <a:pos x="connsiteX3" y="connsiteY3"/>
              </a:cxn>
            </a:cxnLst>
            <a:rect l="l" t="t" r="r" b="b"/>
            <a:pathLst>
              <a:path w="782320" h="436880">
                <a:moveTo>
                  <a:pt x="386080" y="436880"/>
                </a:moveTo>
                <a:lnTo>
                  <a:pt x="0" y="355600"/>
                </a:lnTo>
                <a:lnTo>
                  <a:pt x="782320" y="0"/>
                </a:lnTo>
                <a:lnTo>
                  <a:pt x="386080" y="436880"/>
                </a:lnTo>
                <a:close/>
              </a:path>
            </a:pathLst>
          </a:custGeom>
          <a:solidFill>
            <a:schemeClr val="accent6">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14300" tIns="57150" rIns="114300" bIns="57150" rtlCol="0" anchor="ctr"/>
          <a:lstStyle/>
          <a:p>
            <a:pPr algn="ctr"/>
            <a:endParaRPr lang="en-US"/>
          </a:p>
        </p:txBody>
      </p:sp>
      <p:sp>
        <p:nvSpPr>
          <p:cNvPr id="65" name="Freeform 64"/>
          <p:cNvSpPr/>
          <p:nvPr/>
        </p:nvSpPr>
        <p:spPr>
          <a:xfrm>
            <a:off x="2379252" y="2056441"/>
            <a:ext cx="403860" cy="403860"/>
          </a:xfrm>
          <a:custGeom>
            <a:avLst/>
            <a:gdLst>
              <a:gd name="connsiteX0" fmla="*/ 538480 w 538480"/>
              <a:gd name="connsiteY0" fmla="*/ 91440 h 538480"/>
              <a:gd name="connsiteX1" fmla="*/ 132080 w 538480"/>
              <a:gd name="connsiteY1" fmla="*/ 538480 h 538480"/>
              <a:gd name="connsiteX2" fmla="*/ 0 w 538480"/>
              <a:gd name="connsiteY2" fmla="*/ 0 h 538480"/>
              <a:gd name="connsiteX3" fmla="*/ 538480 w 538480"/>
              <a:gd name="connsiteY3" fmla="*/ 91440 h 538480"/>
            </a:gdLst>
            <a:ahLst/>
            <a:cxnLst>
              <a:cxn ang="0">
                <a:pos x="connsiteX0" y="connsiteY0"/>
              </a:cxn>
              <a:cxn ang="0">
                <a:pos x="connsiteX1" y="connsiteY1"/>
              </a:cxn>
              <a:cxn ang="0">
                <a:pos x="connsiteX2" y="connsiteY2"/>
              </a:cxn>
              <a:cxn ang="0">
                <a:pos x="connsiteX3" y="connsiteY3"/>
              </a:cxn>
            </a:cxnLst>
            <a:rect l="l" t="t" r="r" b="b"/>
            <a:pathLst>
              <a:path w="538480" h="538480">
                <a:moveTo>
                  <a:pt x="538480" y="91440"/>
                </a:moveTo>
                <a:lnTo>
                  <a:pt x="132080" y="538480"/>
                </a:lnTo>
                <a:lnTo>
                  <a:pt x="0" y="0"/>
                </a:lnTo>
                <a:lnTo>
                  <a:pt x="538480" y="91440"/>
                </a:lnTo>
                <a:close/>
              </a:path>
            </a:pathLst>
          </a:cu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14300" tIns="57150" rIns="114300" bIns="57150" rtlCol="0" anchor="ctr"/>
          <a:lstStyle/>
          <a:p>
            <a:pPr algn="ctr"/>
            <a:endParaRPr lang="en-US"/>
          </a:p>
        </p:txBody>
      </p:sp>
      <p:sp>
        <p:nvSpPr>
          <p:cNvPr id="66" name="Freeform 65"/>
          <p:cNvSpPr/>
          <p:nvPr/>
        </p:nvSpPr>
        <p:spPr>
          <a:xfrm rot="3300000">
            <a:off x="2515899" y="2201931"/>
            <a:ext cx="403860" cy="440294"/>
          </a:xfrm>
          <a:custGeom>
            <a:avLst/>
            <a:gdLst>
              <a:gd name="connsiteX0" fmla="*/ 538480 w 538480"/>
              <a:gd name="connsiteY0" fmla="*/ 91440 h 538480"/>
              <a:gd name="connsiteX1" fmla="*/ 132080 w 538480"/>
              <a:gd name="connsiteY1" fmla="*/ 538480 h 538480"/>
              <a:gd name="connsiteX2" fmla="*/ 0 w 538480"/>
              <a:gd name="connsiteY2" fmla="*/ 0 h 538480"/>
              <a:gd name="connsiteX3" fmla="*/ 538480 w 538480"/>
              <a:gd name="connsiteY3" fmla="*/ 91440 h 538480"/>
            </a:gdLst>
            <a:ahLst/>
            <a:cxnLst>
              <a:cxn ang="0">
                <a:pos x="connsiteX0" y="connsiteY0"/>
              </a:cxn>
              <a:cxn ang="0">
                <a:pos x="connsiteX1" y="connsiteY1"/>
              </a:cxn>
              <a:cxn ang="0">
                <a:pos x="connsiteX2" y="connsiteY2"/>
              </a:cxn>
              <a:cxn ang="0">
                <a:pos x="connsiteX3" y="connsiteY3"/>
              </a:cxn>
            </a:cxnLst>
            <a:rect l="l" t="t" r="r" b="b"/>
            <a:pathLst>
              <a:path w="538480" h="538480">
                <a:moveTo>
                  <a:pt x="538480" y="91440"/>
                </a:moveTo>
                <a:lnTo>
                  <a:pt x="132080" y="538480"/>
                </a:lnTo>
                <a:lnTo>
                  <a:pt x="0" y="0"/>
                </a:lnTo>
                <a:lnTo>
                  <a:pt x="538480" y="91440"/>
                </a:lnTo>
                <a:close/>
              </a:path>
            </a:pathLst>
          </a:cu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14300" tIns="57150" rIns="114300" bIns="57150" rtlCol="0" anchor="ctr"/>
          <a:lstStyle/>
          <a:p>
            <a:pPr algn="ctr"/>
            <a:endParaRPr lang="en-US"/>
          </a:p>
        </p:txBody>
      </p:sp>
    </p:spTree>
    <p:extLst>
      <p:ext uri="{BB962C8B-B14F-4D97-AF65-F5344CB8AC3E}">
        <p14:creationId xmlns:p14="http://schemas.microsoft.com/office/powerpoint/2010/main" val="109464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 - Summary</a:t>
            </a:r>
            <a:endParaRPr lang="en-US" dirty="0"/>
          </a:p>
        </p:txBody>
      </p:sp>
      <p:sp>
        <p:nvSpPr>
          <p:cNvPr id="3" name="Content Placeholder 2"/>
          <p:cNvSpPr>
            <a:spLocks noGrp="1"/>
          </p:cNvSpPr>
          <p:nvPr>
            <p:ph idx="1"/>
          </p:nvPr>
        </p:nvSpPr>
        <p:spPr>
          <a:xfrm>
            <a:off x="424028" y="1017974"/>
            <a:ext cx="6429420" cy="3750495"/>
          </a:xfrm>
        </p:spPr>
        <p:txBody>
          <a:bodyPr/>
          <a:lstStyle/>
          <a:p>
            <a:r>
              <a:rPr lang="en-US" dirty="0" smtClean="0"/>
              <a:t>Pros:</a:t>
            </a:r>
          </a:p>
          <a:p>
            <a:pPr lvl="1"/>
            <a:r>
              <a:rPr lang="en-US" dirty="0" smtClean="0"/>
              <a:t>High quality </a:t>
            </a:r>
          </a:p>
          <a:p>
            <a:r>
              <a:rPr lang="en-US" dirty="0" smtClean="0"/>
              <a:t>Cons:</a:t>
            </a:r>
          </a:p>
          <a:p>
            <a:pPr lvl="1"/>
            <a:r>
              <a:rPr lang="en-US" dirty="0" smtClean="0"/>
              <a:t>OVERDRAW</a:t>
            </a:r>
            <a:endParaRPr lang="en-US" dirty="0"/>
          </a:p>
        </p:txBody>
      </p:sp>
      <p:pic>
        <p:nvPicPr>
          <p:cNvPr id="4" name="Picture 4" descr="md2shader"/>
          <p:cNvPicPr>
            <a:picLocks noChangeAspect="1" noChangeArrowheads="1"/>
          </p:cNvPicPr>
          <p:nvPr/>
        </p:nvPicPr>
        <p:blipFill>
          <a:blip r:embed="rId3"/>
          <a:srcRect/>
          <a:stretch>
            <a:fillRect/>
          </a:stretch>
        </p:blipFill>
        <p:spPr bwMode="auto">
          <a:xfrm>
            <a:off x="3362378" y="1015956"/>
            <a:ext cx="4828954" cy="3613231"/>
          </a:xfrm>
          <a:prstGeom prst="rect">
            <a:avLst/>
          </a:prstGeom>
          <a:noFill/>
          <a:ln w="9525">
            <a:noFill/>
            <a:miter lim="800000"/>
            <a:headEnd/>
            <a:tailEnd/>
          </a:ln>
        </p:spPr>
      </p:pic>
      <p:grpSp>
        <p:nvGrpSpPr>
          <p:cNvPr id="5" name="Group 29"/>
          <p:cNvGrpSpPr/>
          <p:nvPr/>
        </p:nvGrpSpPr>
        <p:grpSpPr>
          <a:xfrm>
            <a:off x="502511" y="2847987"/>
            <a:ext cx="2171700" cy="1929583"/>
            <a:chOff x="-107947" y="3603657"/>
            <a:chExt cx="2895600" cy="2572776"/>
          </a:xfrm>
        </p:grpSpPr>
        <p:sp>
          <p:nvSpPr>
            <p:cNvPr id="29" name="Freeform 28"/>
            <p:cNvSpPr/>
            <p:nvPr/>
          </p:nvSpPr>
          <p:spPr>
            <a:xfrm>
              <a:off x="-105833" y="4423833"/>
              <a:ext cx="2891366" cy="1752600"/>
            </a:xfrm>
            <a:custGeom>
              <a:avLst/>
              <a:gdLst>
                <a:gd name="connsiteX0" fmla="*/ 965200 w 2891366"/>
                <a:gd name="connsiteY0" fmla="*/ 4234 h 1752600"/>
                <a:gd name="connsiteX1" fmla="*/ 1257300 w 2891366"/>
                <a:gd name="connsiteY1" fmla="*/ 169334 h 1752600"/>
                <a:gd name="connsiteX2" fmla="*/ 1693333 w 2891366"/>
                <a:gd name="connsiteY2" fmla="*/ 186267 h 1752600"/>
                <a:gd name="connsiteX3" fmla="*/ 2040466 w 2891366"/>
                <a:gd name="connsiteY3" fmla="*/ 80434 h 1752600"/>
                <a:gd name="connsiteX4" fmla="*/ 2061633 w 2891366"/>
                <a:gd name="connsiteY4" fmla="*/ 0 h 1752600"/>
                <a:gd name="connsiteX5" fmla="*/ 2891366 w 2891366"/>
                <a:gd name="connsiteY5" fmla="*/ 1028700 h 1752600"/>
                <a:gd name="connsiteX6" fmla="*/ 2819400 w 2891366"/>
                <a:gd name="connsiteY6" fmla="*/ 1210734 h 1752600"/>
                <a:gd name="connsiteX7" fmla="*/ 2048933 w 2891366"/>
                <a:gd name="connsiteY7" fmla="*/ 1714500 h 1752600"/>
                <a:gd name="connsiteX8" fmla="*/ 846666 w 2891366"/>
                <a:gd name="connsiteY8" fmla="*/ 1752600 h 1752600"/>
                <a:gd name="connsiteX9" fmla="*/ 0 w 2891366"/>
                <a:gd name="connsiteY9" fmla="*/ 1299634 h 1752600"/>
                <a:gd name="connsiteX10" fmla="*/ 965200 w 2891366"/>
                <a:gd name="connsiteY10" fmla="*/ 4234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1366" h="1752600">
                  <a:moveTo>
                    <a:pt x="965200" y="4234"/>
                  </a:moveTo>
                  <a:lnTo>
                    <a:pt x="1257300" y="169334"/>
                  </a:lnTo>
                  <a:lnTo>
                    <a:pt x="1693333" y="186267"/>
                  </a:lnTo>
                  <a:lnTo>
                    <a:pt x="2040466" y="80434"/>
                  </a:lnTo>
                  <a:lnTo>
                    <a:pt x="2061633" y="0"/>
                  </a:lnTo>
                  <a:lnTo>
                    <a:pt x="2891366" y="1028700"/>
                  </a:lnTo>
                  <a:lnTo>
                    <a:pt x="2819400" y="1210734"/>
                  </a:lnTo>
                  <a:lnTo>
                    <a:pt x="2048933" y="1714500"/>
                  </a:lnTo>
                  <a:lnTo>
                    <a:pt x="846666" y="1752600"/>
                  </a:lnTo>
                  <a:lnTo>
                    <a:pt x="0" y="1299634"/>
                  </a:lnTo>
                  <a:lnTo>
                    <a:pt x="965200" y="4234"/>
                  </a:lnTo>
                  <a:close/>
                </a:path>
              </a:pathLst>
            </a:custGeom>
            <a:solidFill>
              <a:schemeClr val="bg1">
                <a:lumMod val="50000"/>
                <a:alpha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16200000" flipH="1">
              <a:off x="1223362" y="3890362"/>
              <a:ext cx="1737592" cy="139099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865372" y="4315399"/>
              <a:ext cx="1090143" cy="292188"/>
            </a:xfrm>
            <a:custGeom>
              <a:avLst/>
              <a:gdLst>
                <a:gd name="connsiteX0" fmla="*/ 0 w 1090143"/>
                <a:gd name="connsiteY0" fmla="*/ 112380 h 292188"/>
                <a:gd name="connsiteX1" fmla="*/ 292203 w 1090143"/>
                <a:gd name="connsiteY1" fmla="*/ 280950 h 292188"/>
                <a:gd name="connsiteX2" fmla="*/ 741747 w 1090143"/>
                <a:gd name="connsiteY2" fmla="*/ 292188 h 292188"/>
                <a:gd name="connsiteX3" fmla="*/ 1067666 w 1090143"/>
                <a:gd name="connsiteY3" fmla="*/ 191046 h 292188"/>
                <a:gd name="connsiteX4" fmla="*/ 1090143 w 1090143"/>
                <a:gd name="connsiteY4" fmla="*/ 112380 h 292188"/>
                <a:gd name="connsiteX5" fmla="*/ 831656 w 1090143"/>
                <a:gd name="connsiteY5" fmla="*/ 0 h 292188"/>
                <a:gd name="connsiteX6" fmla="*/ 561929 w 1090143"/>
                <a:gd name="connsiteY6" fmla="*/ 56190 h 292188"/>
                <a:gd name="connsiteX7" fmla="*/ 359635 w 1090143"/>
                <a:gd name="connsiteY7" fmla="*/ 0 h 292188"/>
                <a:gd name="connsiteX8" fmla="*/ 112386 w 1090143"/>
                <a:gd name="connsiteY8" fmla="*/ 22476 h 292188"/>
                <a:gd name="connsiteX9" fmla="*/ 0 w 1090143"/>
                <a:gd name="connsiteY9" fmla="*/ 112380 h 29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0143" h="292188">
                  <a:moveTo>
                    <a:pt x="0" y="112380"/>
                  </a:moveTo>
                  <a:lnTo>
                    <a:pt x="292203" y="280950"/>
                  </a:lnTo>
                  <a:lnTo>
                    <a:pt x="741747" y="292188"/>
                  </a:lnTo>
                  <a:lnTo>
                    <a:pt x="1067666" y="191046"/>
                  </a:lnTo>
                  <a:lnTo>
                    <a:pt x="1090143" y="112380"/>
                  </a:lnTo>
                  <a:lnTo>
                    <a:pt x="831656" y="0"/>
                  </a:lnTo>
                  <a:lnTo>
                    <a:pt x="561929" y="56190"/>
                  </a:lnTo>
                  <a:lnTo>
                    <a:pt x="359635" y="0"/>
                  </a:lnTo>
                  <a:lnTo>
                    <a:pt x="112386" y="22476"/>
                  </a:lnTo>
                  <a:lnTo>
                    <a:pt x="0" y="112380"/>
                  </a:lnTo>
                  <a:close/>
                </a:path>
              </a:pathLst>
            </a:custGeom>
            <a:solidFill>
              <a:schemeClr val="accent6">
                <a:lumMod val="75000"/>
              </a:scheme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flipH="1" flipV="1">
              <a:off x="-360962" y="3970078"/>
              <a:ext cx="2010640" cy="150461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161924" y="4619626"/>
              <a:ext cx="2457448" cy="64770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454028" y="4645027"/>
              <a:ext cx="2419348" cy="55879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1099536" y="4014186"/>
              <a:ext cx="1921744" cy="132749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Sun 10"/>
            <p:cNvSpPr/>
            <p:nvPr/>
          </p:nvSpPr>
          <p:spPr>
            <a:xfrm>
              <a:off x="1289679" y="3603657"/>
              <a:ext cx="213967" cy="226808"/>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617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Maps</a:t>
            </a:r>
            <a:endParaRPr lang="en-US" dirty="0"/>
          </a:p>
        </p:txBody>
      </p:sp>
      <p:sp>
        <p:nvSpPr>
          <p:cNvPr id="3" name="Content Placeholder 2"/>
          <p:cNvSpPr>
            <a:spLocks noGrp="1"/>
          </p:cNvSpPr>
          <p:nvPr>
            <p:ph idx="1"/>
          </p:nvPr>
        </p:nvSpPr>
        <p:spPr>
          <a:xfrm>
            <a:off x="457200" y="809626"/>
            <a:ext cx="7315200" cy="3810732"/>
          </a:xfrm>
        </p:spPr>
        <p:txBody>
          <a:bodyPr>
            <a:normAutofit/>
          </a:bodyPr>
          <a:lstStyle/>
          <a:p>
            <a:pPr>
              <a:buNone/>
            </a:pPr>
            <a:r>
              <a:rPr lang="en-US" dirty="0" smtClean="0"/>
              <a:t>Basic Algorithm – the simple explanation:</a:t>
            </a:r>
          </a:p>
          <a:p>
            <a:pPr>
              <a:buNone/>
            </a:pPr>
            <a:r>
              <a:rPr lang="en-US" dirty="0" smtClean="0"/>
              <a:t>Idea:</a:t>
            </a:r>
          </a:p>
          <a:p>
            <a:r>
              <a:rPr lang="en-US" dirty="0" smtClean="0"/>
              <a:t>Render image from light source</a:t>
            </a:r>
          </a:p>
          <a:p>
            <a:pPr lvl="1"/>
            <a:r>
              <a:rPr lang="en-US" dirty="0" smtClean="0"/>
              <a:t>Represents geometry in light</a:t>
            </a:r>
          </a:p>
          <a:p>
            <a:r>
              <a:rPr lang="en-US" dirty="0" smtClean="0"/>
              <a:t>Render from camera</a:t>
            </a:r>
          </a:p>
          <a:p>
            <a:pPr lvl="1"/>
            <a:r>
              <a:rPr lang="en-US" dirty="0" smtClean="0"/>
              <a:t>Test if rendered point is </a:t>
            </a:r>
          </a:p>
          <a:p>
            <a:pPr lvl="1">
              <a:buNone/>
            </a:pPr>
            <a:r>
              <a:rPr lang="en-US" dirty="0" smtClean="0"/>
              <a:t>    visible in the light’s view</a:t>
            </a:r>
          </a:p>
          <a:p>
            <a:pPr lvl="2"/>
            <a:r>
              <a:rPr lang="en-US" dirty="0" smtClean="0"/>
              <a:t>If so -&gt; point in light</a:t>
            </a:r>
          </a:p>
          <a:p>
            <a:pPr lvl="2"/>
            <a:r>
              <a:rPr lang="en-US" dirty="0" smtClean="0"/>
              <a:t>Else -&gt; point in shadow</a:t>
            </a:r>
          </a:p>
          <a:p>
            <a:pPr>
              <a:buNone/>
            </a:pPr>
            <a:endParaRPr lang="en-US" dirty="0"/>
          </a:p>
        </p:txBody>
      </p:sp>
      <p:grpSp>
        <p:nvGrpSpPr>
          <p:cNvPr id="13" name="Group 12"/>
          <p:cNvGrpSpPr/>
          <p:nvPr/>
        </p:nvGrpSpPr>
        <p:grpSpPr>
          <a:xfrm>
            <a:off x="5715000" y="714375"/>
            <a:ext cx="3048000" cy="4067175"/>
            <a:chOff x="4145280" y="571500"/>
            <a:chExt cx="3169920" cy="3375107"/>
          </a:xfrm>
        </p:grpSpPr>
        <p:sp>
          <p:nvSpPr>
            <p:cNvPr id="6" name="Sun 5"/>
            <p:cNvSpPr/>
            <p:nvPr/>
          </p:nvSpPr>
          <p:spPr>
            <a:xfrm>
              <a:off x="6675120" y="571500"/>
              <a:ext cx="304800" cy="228600"/>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65306" tIns="32653" rIns="65306" bIns="32653" rtlCol="0" anchor="ctr"/>
            <a:lstStyle/>
            <a:p>
              <a:pPr algn="ctr"/>
              <a:endParaRPr lang="en-US"/>
            </a:p>
          </p:txBody>
        </p:sp>
        <p:cxnSp>
          <p:nvCxnSpPr>
            <p:cNvPr id="22" name="Straight Connector 21"/>
            <p:cNvCxnSpPr/>
            <p:nvPr/>
          </p:nvCxnSpPr>
          <p:spPr>
            <a:xfrm rot="5400000">
              <a:off x="6485255" y="981075"/>
              <a:ext cx="628650" cy="4572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297295" y="650875"/>
              <a:ext cx="491490" cy="56896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pic>
          <p:nvPicPr>
            <p:cNvPr id="4" name="Picture 4" descr="shadfmlt"/>
            <p:cNvPicPr>
              <a:picLocks noChangeAspect="1" noChangeArrowheads="1"/>
            </p:cNvPicPr>
            <p:nvPr/>
          </p:nvPicPr>
          <p:blipFill>
            <a:blip r:embed="rId3"/>
            <a:srcRect/>
            <a:stretch>
              <a:fillRect/>
            </a:stretch>
          </p:blipFill>
          <p:spPr bwMode="auto">
            <a:xfrm>
              <a:off x="4145280" y="1874520"/>
              <a:ext cx="3169920" cy="1790700"/>
            </a:xfrm>
            <a:prstGeom prst="rect">
              <a:avLst/>
            </a:prstGeom>
            <a:noFill/>
            <a:ln w="9525">
              <a:noFill/>
              <a:miter lim="800000"/>
              <a:headEnd/>
              <a:tailEnd/>
            </a:ln>
          </p:spPr>
        </p:pic>
        <p:sp>
          <p:nvSpPr>
            <p:cNvPr id="5" name="TextBox 4"/>
            <p:cNvSpPr txBox="1"/>
            <p:nvPr/>
          </p:nvSpPr>
          <p:spPr>
            <a:xfrm>
              <a:off x="4409440" y="3665220"/>
              <a:ext cx="2677184" cy="281387"/>
            </a:xfrm>
            <a:prstGeom prst="rect">
              <a:avLst/>
            </a:prstGeom>
            <a:noFill/>
          </p:spPr>
          <p:txBody>
            <a:bodyPr wrap="square" lIns="65306" tIns="32653" rIns="65306" bIns="32653" rtlCol="0">
              <a:spAutoFit/>
            </a:bodyPr>
            <a:lstStyle/>
            <a:p>
              <a:r>
                <a:rPr lang="en-US" sz="1800" dirty="0">
                  <a:solidFill>
                    <a:srgbClr val="141313"/>
                  </a:solidFill>
                </a:rPr>
                <a:t>Shadow Map (light’s view)</a:t>
              </a:r>
            </a:p>
          </p:txBody>
        </p:sp>
        <p:sp>
          <p:nvSpPr>
            <p:cNvPr id="7" name="Cube 6"/>
            <p:cNvSpPr/>
            <p:nvPr/>
          </p:nvSpPr>
          <p:spPr>
            <a:xfrm>
              <a:off x="6217920" y="1234440"/>
              <a:ext cx="243840" cy="213360"/>
            </a:xfrm>
            <a:prstGeom prst="cube">
              <a:avLst/>
            </a:prstGeom>
          </p:spPr>
          <p:style>
            <a:lnRef idx="1">
              <a:schemeClr val="accent1"/>
            </a:lnRef>
            <a:fillRef idx="3">
              <a:schemeClr val="accent1"/>
            </a:fillRef>
            <a:effectRef idx="2">
              <a:schemeClr val="accent1"/>
            </a:effectRef>
            <a:fontRef idx="minor">
              <a:schemeClr val="lt1"/>
            </a:fontRef>
          </p:style>
          <p:txBody>
            <a:bodyPr lIns="65306" tIns="32653" rIns="65306" bIns="32653" rtlCol="0" anchor="ctr"/>
            <a:lstStyle/>
            <a:p>
              <a:pPr algn="ctr"/>
              <a:endParaRPr lang="en-US"/>
            </a:p>
          </p:txBody>
        </p:sp>
        <p:sp>
          <p:nvSpPr>
            <p:cNvPr id="8" name="Can 7"/>
            <p:cNvSpPr/>
            <p:nvPr/>
          </p:nvSpPr>
          <p:spPr>
            <a:xfrm>
              <a:off x="5974080" y="1143000"/>
              <a:ext cx="243840" cy="213360"/>
            </a:xfrm>
            <a:prstGeom prst="can">
              <a:avLst/>
            </a:prstGeom>
          </p:spPr>
          <p:style>
            <a:lnRef idx="1">
              <a:schemeClr val="accent1"/>
            </a:lnRef>
            <a:fillRef idx="3">
              <a:schemeClr val="accent1"/>
            </a:fillRef>
            <a:effectRef idx="2">
              <a:schemeClr val="accent1"/>
            </a:effectRef>
            <a:fontRef idx="minor">
              <a:schemeClr val="lt1"/>
            </a:fontRef>
          </p:style>
          <p:txBody>
            <a:bodyPr lIns="65306" tIns="32653" rIns="65306" bIns="32653" rtlCol="0" anchor="ctr"/>
            <a:lstStyle/>
            <a:p>
              <a:pPr algn="ctr"/>
              <a:endParaRPr lang="en-US"/>
            </a:p>
          </p:txBody>
        </p:sp>
        <p:sp>
          <p:nvSpPr>
            <p:cNvPr id="9" name="Freeform 8"/>
            <p:cNvSpPr/>
            <p:nvPr/>
          </p:nvSpPr>
          <p:spPr>
            <a:xfrm>
              <a:off x="6302272" y="826008"/>
              <a:ext cx="479552" cy="316992"/>
            </a:xfrm>
            <a:custGeom>
              <a:avLst/>
              <a:gdLst>
                <a:gd name="connsiteX0" fmla="*/ 0 w 599440"/>
                <a:gd name="connsiteY0" fmla="*/ 0 h 528320"/>
                <a:gd name="connsiteX1" fmla="*/ 477520 w 599440"/>
                <a:gd name="connsiteY1" fmla="*/ 193040 h 528320"/>
                <a:gd name="connsiteX2" fmla="*/ 599440 w 599440"/>
                <a:gd name="connsiteY2" fmla="*/ 528320 h 528320"/>
                <a:gd name="connsiteX3" fmla="*/ 152400 w 599440"/>
                <a:gd name="connsiteY3" fmla="*/ 355600 h 528320"/>
                <a:gd name="connsiteX4" fmla="*/ 0 w 599440"/>
                <a:gd name="connsiteY4" fmla="*/ 0 h 52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40" h="528320">
                  <a:moveTo>
                    <a:pt x="0" y="0"/>
                  </a:moveTo>
                  <a:lnTo>
                    <a:pt x="477520" y="193040"/>
                  </a:lnTo>
                  <a:lnTo>
                    <a:pt x="599440" y="528320"/>
                  </a:lnTo>
                  <a:lnTo>
                    <a:pt x="152400" y="355600"/>
                  </a:lnTo>
                  <a:lnTo>
                    <a:pt x="0" y="0"/>
                  </a:lnTo>
                  <a:close/>
                </a:path>
              </a:pathLst>
            </a:custGeom>
            <a:solidFill>
              <a:schemeClr val="bg1">
                <a:alpha val="46000"/>
              </a:schemeClr>
            </a:solidFill>
            <a:ln w="19050"/>
          </p:spPr>
          <p:style>
            <a:lnRef idx="1">
              <a:schemeClr val="accent1"/>
            </a:lnRef>
            <a:fillRef idx="3">
              <a:schemeClr val="accent1"/>
            </a:fillRef>
            <a:effectRef idx="2">
              <a:schemeClr val="accent1"/>
            </a:effectRef>
            <a:fontRef idx="minor">
              <a:schemeClr val="lt1"/>
            </a:fontRef>
          </p:style>
          <p:txBody>
            <a:bodyPr lIns="65306" tIns="32653" rIns="65306" bIns="32653" rtlCol="0" anchor="ctr"/>
            <a:lstStyle/>
            <a:p>
              <a:pPr algn="ctr"/>
              <a:endParaRPr lang="en-US"/>
            </a:p>
          </p:txBody>
        </p:sp>
        <p:cxnSp>
          <p:nvCxnSpPr>
            <p:cNvPr id="11" name="Straight Connector 10"/>
            <p:cNvCxnSpPr/>
            <p:nvPr/>
          </p:nvCxnSpPr>
          <p:spPr>
            <a:xfrm rot="10800000" flipV="1">
              <a:off x="6014720" y="689610"/>
              <a:ext cx="807720" cy="21717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476365" y="796925"/>
              <a:ext cx="453390" cy="23876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6087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Culling and Clamping</a:t>
            </a:r>
            <a:endParaRPr lang="en-US" dirty="0"/>
          </a:p>
        </p:txBody>
      </p:sp>
      <p:pic>
        <p:nvPicPr>
          <p:cNvPr id="5" name="Picture 4" descr="CullingAndClamping.pdf"/>
          <p:cNvPicPr>
            <a:picLocks noChangeAspect="1"/>
          </p:cNvPicPr>
          <p:nvPr/>
        </p:nvPicPr>
        <p:blipFill>
          <a:blip r:embed="rId3"/>
          <a:srcRect r="66732"/>
          <a:stretch>
            <a:fillRect/>
          </a:stretch>
        </p:blipFill>
        <p:spPr>
          <a:xfrm>
            <a:off x="1485901" y="2571750"/>
            <a:ext cx="3257551" cy="2203125"/>
          </a:xfrm>
          <a:prstGeom prst="rect">
            <a:avLst/>
          </a:prstGeom>
        </p:spPr>
      </p:pic>
      <p:sp>
        <p:nvSpPr>
          <p:cNvPr id="6" name="Content Placeholder 5"/>
          <p:cNvSpPr>
            <a:spLocks noGrp="1"/>
          </p:cNvSpPr>
          <p:nvPr>
            <p:ph idx="1"/>
          </p:nvPr>
        </p:nvSpPr>
        <p:spPr>
          <a:xfrm>
            <a:off x="214289" y="1017975"/>
            <a:ext cx="8505674" cy="1382326"/>
          </a:xfrm>
        </p:spPr>
        <p:txBody>
          <a:bodyPr>
            <a:normAutofit/>
          </a:bodyPr>
          <a:lstStyle/>
          <a:p>
            <a:r>
              <a:rPr lang="en-US" b="1" dirty="0" smtClean="0"/>
              <a:t>Culling of Shadow Volumes </a:t>
            </a:r>
            <a:r>
              <a:rPr lang="en-US" dirty="0" smtClean="0"/>
              <a:t>[Lloyd et al. 2004][Stich et al. 2007]</a:t>
            </a:r>
          </a:p>
          <a:p>
            <a:pPr lvl="1"/>
            <a:r>
              <a:rPr lang="en-US" b="1" dirty="0" smtClean="0"/>
              <a:t>Culling of Shadow Casters </a:t>
            </a:r>
            <a:r>
              <a:rPr lang="en-US" dirty="0" smtClean="0"/>
              <a:t>if it is located totally within shadow </a:t>
            </a:r>
          </a:p>
          <a:p>
            <a:pPr lvl="2"/>
            <a:r>
              <a:rPr lang="en-US" dirty="0" smtClean="0"/>
              <a:t>Tested against a shadow depth map</a:t>
            </a:r>
            <a:endParaRPr lang="en-US" dirty="0"/>
          </a:p>
        </p:txBody>
      </p:sp>
      <p:sp>
        <p:nvSpPr>
          <p:cNvPr id="7" name="Oval 6"/>
          <p:cNvSpPr/>
          <p:nvPr/>
        </p:nvSpPr>
        <p:spPr>
          <a:xfrm>
            <a:off x="3158490" y="3573780"/>
            <a:ext cx="742950" cy="6858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0303762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Culling and Clamping</a:t>
            </a:r>
            <a:endParaRPr lang="en-US" dirty="0"/>
          </a:p>
        </p:txBody>
      </p:sp>
      <p:pic>
        <p:nvPicPr>
          <p:cNvPr id="5" name="Picture 4" descr="CullingAndClamping.pdf"/>
          <p:cNvPicPr>
            <a:picLocks noChangeAspect="1"/>
          </p:cNvPicPr>
          <p:nvPr/>
        </p:nvPicPr>
        <p:blipFill>
          <a:blip r:embed="rId3"/>
          <a:srcRect l="33661" r="33071"/>
          <a:stretch>
            <a:fillRect/>
          </a:stretch>
        </p:blipFill>
        <p:spPr>
          <a:xfrm>
            <a:off x="1257301" y="2514601"/>
            <a:ext cx="3332809" cy="2253991"/>
          </a:xfrm>
          <a:prstGeom prst="rect">
            <a:avLst/>
          </a:prstGeom>
        </p:spPr>
      </p:pic>
      <p:sp>
        <p:nvSpPr>
          <p:cNvPr id="6" name="Content Placeholder 5"/>
          <p:cNvSpPr>
            <a:spLocks noGrp="1"/>
          </p:cNvSpPr>
          <p:nvPr>
            <p:ph idx="1"/>
          </p:nvPr>
        </p:nvSpPr>
        <p:spPr>
          <a:xfrm>
            <a:off x="225162" y="1028848"/>
            <a:ext cx="8255599" cy="1496626"/>
          </a:xfrm>
        </p:spPr>
        <p:txBody>
          <a:bodyPr>
            <a:normAutofit/>
          </a:bodyPr>
          <a:lstStyle/>
          <a:p>
            <a:r>
              <a:rPr lang="en-US" b="1" dirty="0" smtClean="0"/>
              <a:t>Clamping of Shadow Volumes </a:t>
            </a:r>
            <a:br>
              <a:rPr lang="en-US" b="1" dirty="0" smtClean="0"/>
            </a:br>
            <a:r>
              <a:rPr lang="en-US" dirty="0" smtClean="0"/>
              <a:t>[Lloyd et al. 2004] [Eisemann and </a:t>
            </a:r>
            <a:r>
              <a:rPr lang="en-US" dirty="0" err="1" smtClean="0"/>
              <a:t>Decoret</a:t>
            </a:r>
            <a:r>
              <a:rPr lang="en-US" dirty="0" smtClean="0"/>
              <a:t> 2006]</a:t>
            </a:r>
          </a:p>
          <a:p>
            <a:pPr lvl="1"/>
            <a:r>
              <a:rPr lang="en-US" dirty="0" smtClean="0"/>
              <a:t>Idea: Only render parts of shadow quads that affects a shadow receiver</a:t>
            </a:r>
          </a:p>
          <a:p>
            <a:pPr lvl="2"/>
            <a:r>
              <a:rPr lang="en-US" dirty="0" smtClean="0"/>
              <a:t>Tested against AABB around shadow receivers</a:t>
            </a:r>
            <a:endParaRPr lang="en-US" dirty="0"/>
          </a:p>
        </p:txBody>
      </p:sp>
      <p:cxnSp>
        <p:nvCxnSpPr>
          <p:cNvPr id="8" name="Straight Connector 7"/>
          <p:cNvCxnSpPr/>
          <p:nvPr/>
        </p:nvCxnSpPr>
        <p:spPr>
          <a:xfrm rot="5400000">
            <a:off x="2971802" y="3740945"/>
            <a:ext cx="159544" cy="500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2908698" y="3949302"/>
            <a:ext cx="150019" cy="523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101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Culling and Clamping</a:t>
            </a:r>
            <a:endParaRPr lang="en-US" dirty="0"/>
          </a:p>
        </p:txBody>
      </p:sp>
      <p:pic>
        <p:nvPicPr>
          <p:cNvPr id="5" name="Picture 4" descr="CullingAndClamping.pdf"/>
          <p:cNvPicPr>
            <a:picLocks noChangeAspect="1"/>
          </p:cNvPicPr>
          <p:nvPr/>
        </p:nvPicPr>
        <p:blipFill>
          <a:blip r:embed="rId3"/>
          <a:srcRect l="67323"/>
          <a:stretch>
            <a:fillRect/>
          </a:stretch>
        </p:blipFill>
        <p:spPr>
          <a:xfrm>
            <a:off x="1885951" y="2514601"/>
            <a:ext cx="3273551" cy="2253991"/>
          </a:xfrm>
          <a:prstGeom prst="rect">
            <a:avLst/>
          </a:prstGeom>
        </p:spPr>
      </p:pic>
      <p:sp>
        <p:nvSpPr>
          <p:cNvPr id="8" name="Oval 7"/>
          <p:cNvSpPr/>
          <p:nvPr/>
        </p:nvSpPr>
        <p:spPr>
          <a:xfrm>
            <a:off x="4065271" y="3893820"/>
            <a:ext cx="987551" cy="71628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 name="Content Placeholder 5"/>
          <p:cNvSpPr txBox="1">
            <a:spLocks/>
          </p:cNvSpPr>
          <p:nvPr/>
        </p:nvSpPr>
        <p:spPr>
          <a:xfrm>
            <a:off x="214290" y="1017974"/>
            <a:ext cx="8201235" cy="1782376"/>
          </a:xfrm>
          <a:prstGeom prst="rect">
            <a:avLst/>
          </a:prstGeom>
        </p:spPr>
        <p:txBody>
          <a:bodyPr vert="horz" lIns="68580" tIns="34290" rIns="68580" bIns="34290" rtlCol="0">
            <a:normAutofit/>
          </a:bodyPr>
          <a:lstStyle/>
          <a:p>
            <a:pPr marL="216000" indent="-216000">
              <a:spcBef>
                <a:spcPct val="20000"/>
              </a:spcBef>
              <a:buClr>
                <a:srgbClr val="E4D1B2"/>
              </a:buClr>
              <a:buSzPct val="90000"/>
              <a:buFont typeface="Wingdings 2" pitchFamily="18" charset="2"/>
              <a:buChar char=""/>
              <a:defRPr/>
            </a:pPr>
            <a:r>
              <a:rPr lang="en-US" sz="2100" b="1" dirty="0"/>
              <a:t>Culling of Shadow Volumes </a:t>
            </a:r>
            <a:br>
              <a:rPr lang="en-US" sz="2100" b="1" dirty="0"/>
            </a:br>
            <a:r>
              <a:rPr lang="en-US" sz="2100" dirty="0"/>
              <a:t>[Lloyd et al. 2004] [</a:t>
            </a:r>
            <a:r>
              <a:rPr lang="en-US" sz="2100" dirty="0" err="1"/>
              <a:t>Eisemann</a:t>
            </a:r>
            <a:r>
              <a:rPr lang="en-US" sz="2100" dirty="0"/>
              <a:t> and </a:t>
            </a:r>
            <a:r>
              <a:rPr lang="en-US" sz="2100" dirty="0" err="1"/>
              <a:t>Decoret</a:t>
            </a:r>
            <a:r>
              <a:rPr lang="en-US" sz="2100" dirty="0"/>
              <a:t> 2006]</a:t>
            </a:r>
          </a:p>
          <a:p>
            <a:pPr marL="494100" lvl="1" indent="-210600" defTabSz="685800">
              <a:spcBef>
                <a:spcPct val="20000"/>
              </a:spcBef>
              <a:buClr>
                <a:srgbClr val="E4D1B2"/>
              </a:buClr>
              <a:buSzPct val="90000"/>
              <a:buFont typeface="Wingdings 2" pitchFamily="18" charset="2"/>
              <a:buChar char=""/>
              <a:defRPr/>
            </a:pPr>
            <a:r>
              <a:rPr lang="en-US" sz="1800" b="1" dirty="0"/>
              <a:t>Receiver Culling</a:t>
            </a:r>
          </a:p>
          <a:p>
            <a:pPr marL="837000" lvl="2" indent="-210600">
              <a:spcBef>
                <a:spcPct val="20000"/>
              </a:spcBef>
              <a:buClr>
                <a:srgbClr val="E4D1B2"/>
              </a:buClr>
              <a:buSzPct val="90000"/>
              <a:buFont typeface="Wingdings" charset="2"/>
              <a:buChar char="§"/>
              <a:defRPr/>
            </a:pPr>
            <a:r>
              <a:rPr lang="en-US" sz="1800" dirty="0"/>
              <a:t>Idea: Cull part of shadow volumes where shadow r</a:t>
            </a:r>
            <a:r>
              <a:rPr lang="en-US" sz="1800" dirty="0" err="1"/>
              <a:t>eceivers</a:t>
            </a:r>
            <a:r>
              <a:rPr lang="en-US" sz="1800" dirty="0"/>
              <a:t> are not visible from the eye</a:t>
            </a:r>
          </a:p>
        </p:txBody>
      </p:sp>
      <p:cxnSp>
        <p:nvCxnSpPr>
          <p:cNvPr id="7" name="Straight Connector 6"/>
          <p:cNvCxnSpPr/>
          <p:nvPr/>
        </p:nvCxnSpPr>
        <p:spPr>
          <a:xfrm rot="5400000">
            <a:off x="3455195" y="3921921"/>
            <a:ext cx="280988" cy="904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51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Culling and Clamping</a:t>
            </a:r>
            <a:endParaRPr lang="en-US" dirty="0"/>
          </a:p>
        </p:txBody>
      </p:sp>
      <p:pic>
        <p:nvPicPr>
          <p:cNvPr id="4" name="Content Placeholder 3" descr="CullingAndClampingResult.pdf"/>
          <p:cNvPicPr>
            <a:picLocks noGrp="1" noChangeAspect="1"/>
          </p:cNvPicPr>
          <p:nvPr>
            <p:ph idx="1"/>
          </p:nvPr>
        </p:nvPicPr>
        <p:blipFill rotWithShape="1">
          <a:blip r:embed="rId3"/>
          <a:srcRect l="30205" t="-47221" r="-13121" b="-47221"/>
          <a:stretch/>
        </p:blipFill>
        <p:spPr>
          <a:xfrm>
            <a:off x="785142" y="-413220"/>
            <a:ext cx="8163149" cy="5742953"/>
          </a:xfrm>
        </p:spPr>
      </p:pic>
      <p:sp>
        <p:nvSpPr>
          <p:cNvPr id="6" name="TextBox 5"/>
          <p:cNvSpPr txBox="1"/>
          <p:nvPr/>
        </p:nvSpPr>
        <p:spPr>
          <a:xfrm>
            <a:off x="1885951" y="4229100"/>
            <a:ext cx="4996514" cy="684803"/>
          </a:xfrm>
          <a:prstGeom prst="rect">
            <a:avLst/>
          </a:prstGeom>
          <a:noFill/>
        </p:spPr>
        <p:txBody>
          <a:bodyPr wrap="square" lIns="68580" tIns="34290" rIns="68580" bIns="34290" rtlCol="0">
            <a:spAutoFit/>
          </a:bodyPr>
          <a:lstStyle/>
          <a:p>
            <a:r>
              <a:rPr lang="en-US" sz="2000" dirty="0"/>
              <a:t>Illustrates reduced depth complexity when using Culling and Clamping </a:t>
            </a:r>
          </a:p>
        </p:txBody>
      </p:sp>
    </p:spTree>
    <p:extLst>
      <p:ext uri="{BB962C8B-B14F-4D97-AF65-F5344CB8AC3E}">
        <p14:creationId xmlns:p14="http://schemas.microsoft.com/office/powerpoint/2010/main" val="55200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d00sint.NET\Documents\Code\graphics_svn\erik projects\RobustZPass\paper\screenshots\treescreenshot_13m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7259" y="3101062"/>
            <a:ext cx="2052498" cy="2042439"/>
          </a:xfrm>
          <a:prstGeom prst="rect">
            <a:avLst/>
          </a:prstGeom>
          <a:noFill/>
          <a:ln>
            <a:solidFill>
              <a:schemeClr val="tx1">
                <a:lumMod val="65000"/>
                <a:lumOff val="35000"/>
              </a:schemeClr>
            </a:solidFill>
          </a:ln>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Per-Triangle Shadow Volumes</a:t>
            </a:r>
            <a:endParaRPr lang="en-US" dirty="0"/>
          </a:p>
        </p:txBody>
      </p:sp>
      <p:pic>
        <p:nvPicPr>
          <p:cNvPr id="6" name="Picture 3" descr="C:\Users\d00sint.NET\Documents\Code\graphics_svn\erik projects\RobustZPass\paper\screenshots\bottlesteas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741" y="1966088"/>
            <a:ext cx="1885460" cy="188546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5" name="Picture 2" descr="C:\Users\d00sint.NET\Documents\Code\graphics_svn\erik projects\RobustZPass\paper\screenshots\teasercitadel_7_2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7199" y="604748"/>
            <a:ext cx="1885460" cy="188546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3528" y="987574"/>
            <a:ext cx="5472608" cy="3672408"/>
          </a:xfrm>
        </p:spPr>
        <p:txBody>
          <a:bodyPr>
            <a:normAutofit/>
          </a:bodyPr>
          <a:lstStyle/>
          <a:p>
            <a:r>
              <a:rPr lang="en-US" sz="2100" b="1" dirty="0" smtClean="0"/>
              <a:t>Per-triangle Shadow Volumes </a:t>
            </a:r>
            <a:r>
              <a:rPr lang="en-US" sz="2100" dirty="0" smtClean="0"/>
              <a:t/>
            </a:r>
            <a:br>
              <a:rPr lang="en-US" sz="2100" dirty="0" smtClean="0"/>
            </a:br>
            <a:r>
              <a:rPr lang="en-US" sz="2100" dirty="0" smtClean="0"/>
              <a:t>[</a:t>
            </a:r>
            <a:r>
              <a:rPr lang="en-US" sz="2100" dirty="0" err="1" smtClean="0"/>
              <a:t>Sintorn</a:t>
            </a:r>
            <a:r>
              <a:rPr lang="en-US" sz="2100" dirty="0" smtClean="0"/>
              <a:t> et al., 2011]</a:t>
            </a:r>
          </a:p>
          <a:p>
            <a:pPr lvl="1"/>
            <a:r>
              <a:rPr lang="en-US" dirty="0" smtClean="0"/>
              <a:t>Idea:</a:t>
            </a:r>
          </a:p>
          <a:p>
            <a:pPr lvl="2"/>
            <a:r>
              <a:rPr lang="en-US" dirty="0" smtClean="0"/>
              <a:t>Return </a:t>
            </a:r>
            <a:r>
              <a:rPr lang="en-US" dirty="0"/>
              <a:t>to </a:t>
            </a:r>
            <a:r>
              <a:rPr lang="en-US" dirty="0" smtClean="0"/>
              <a:t>using one </a:t>
            </a:r>
            <a:r>
              <a:rPr lang="en-US" dirty="0"/>
              <a:t>shadow volume per </a:t>
            </a:r>
            <a:r>
              <a:rPr lang="en-US" dirty="0" smtClean="0"/>
              <a:t>triangle</a:t>
            </a:r>
            <a:endParaRPr lang="en-US" dirty="0"/>
          </a:p>
          <a:p>
            <a:pPr lvl="3"/>
            <a:r>
              <a:rPr lang="en-US" sz="1600" dirty="0" smtClean="0"/>
              <a:t>100</a:t>
            </a:r>
            <a:r>
              <a:rPr lang="en-US" sz="1600" dirty="0"/>
              <a:t>% robust + </a:t>
            </a:r>
            <a:r>
              <a:rPr lang="en-US" sz="1600" dirty="0" smtClean="0"/>
              <a:t>easiest.</a:t>
            </a:r>
            <a:endParaRPr lang="en-US" sz="1600" dirty="0"/>
          </a:p>
          <a:p>
            <a:pPr lvl="2"/>
            <a:r>
              <a:rPr lang="en-US" dirty="0"/>
              <a:t>Achieve efficiency by changing </a:t>
            </a:r>
            <a:r>
              <a:rPr lang="en-US" dirty="0" err="1"/>
              <a:t>rasterization</a:t>
            </a:r>
            <a:r>
              <a:rPr lang="en-US" dirty="0"/>
              <a:t> primitive from shadow </a:t>
            </a:r>
            <a:r>
              <a:rPr lang="en-US" b="1" dirty="0"/>
              <a:t>quad</a:t>
            </a:r>
            <a:r>
              <a:rPr lang="en-US" dirty="0"/>
              <a:t> to</a:t>
            </a:r>
            <a:r>
              <a:rPr lang="en-US" b="1" dirty="0"/>
              <a:t> triangle shadow volume</a:t>
            </a:r>
            <a:r>
              <a:rPr lang="en-US" dirty="0"/>
              <a:t> against </a:t>
            </a:r>
            <a:r>
              <a:rPr lang="en-US" b="1" dirty="0"/>
              <a:t>hierarchical shadow buffer</a:t>
            </a:r>
          </a:p>
          <a:p>
            <a:pPr lvl="2"/>
            <a:r>
              <a:rPr lang="en-US" dirty="0"/>
              <a:t>Using CUDA </a:t>
            </a:r>
            <a:r>
              <a:rPr lang="en-US" dirty="0" err="1"/>
              <a:t>rasterization</a:t>
            </a:r>
            <a:endParaRPr lang="en-US" dirty="0"/>
          </a:p>
          <a:p>
            <a:pPr lvl="1"/>
            <a:r>
              <a:rPr lang="en-US" dirty="0"/>
              <a:t>Allows for a much more general and robust algorithm</a:t>
            </a:r>
          </a:p>
          <a:p>
            <a:pPr lvl="1"/>
            <a:endParaRPr lang="en-US" dirty="0"/>
          </a:p>
        </p:txBody>
      </p:sp>
    </p:spTree>
    <p:extLst>
      <p:ext uri="{BB962C8B-B14F-4D97-AF65-F5344CB8AC3E}">
        <p14:creationId xmlns:p14="http://schemas.microsoft.com/office/powerpoint/2010/main" val="212616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ot01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31353" y="1412575"/>
            <a:ext cx="3729416" cy="27970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428750"/>
            <a:ext cx="3733800" cy="2800350"/>
          </a:xfrm>
          <a:prstGeom prst="rect">
            <a:avLst/>
          </a:prstGeom>
        </p:spPr>
      </p:pic>
      <p:sp>
        <p:nvSpPr>
          <p:cNvPr id="2" name="TextBox 1"/>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8" name="TextBox 7"/>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9" name="Title 1"/>
          <p:cNvSpPr>
            <a:spLocks noGrp="1"/>
          </p:cNvSpPr>
          <p:nvPr>
            <p:ph type="title"/>
          </p:nvPr>
        </p:nvSpPr>
        <p:spPr>
          <a:xfrm>
            <a:off x="319088" y="258366"/>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0093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ot02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31001" y="1454867"/>
            <a:ext cx="3729131" cy="2796849"/>
          </a:xfrm>
          <a:prstGeom prst="rect">
            <a:avLst/>
          </a:prstGeom>
        </p:spPr>
      </p:pic>
      <p:sp>
        <p:nvSpPr>
          <p:cNvPr id="4"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Building the depth hierarchy</a:t>
            </a:r>
            <a:endParaRPr lang="en-US" sz="1800" dirty="0">
              <a:latin typeface="Verdana" pitchFamily="34" charset="0"/>
              <a:ea typeface="Verdana" pitchFamily="34" charset="0"/>
              <a:cs typeface="Verdana"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466451"/>
            <a:ext cx="3733800" cy="2800350"/>
          </a:xfrm>
          <a:prstGeom prst="rect">
            <a:avLst/>
          </a:prstGeom>
        </p:spPr>
      </p:pic>
      <p:sp>
        <p:nvSpPr>
          <p:cNvPr id="5" name="TextBox 4"/>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8525" y="1165254"/>
            <a:ext cx="3733800" cy="328650"/>
          </a:xfrm>
          <a:prstGeom prst="rect">
            <a:avLst/>
          </a:prstGeom>
          <a:solidFill>
            <a:schemeClr val="tx1">
              <a:lumMod val="85000"/>
              <a:lumOff val="15000"/>
            </a:schemeClr>
          </a:solidFill>
          <a:ln>
            <a:noFill/>
          </a:ln>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Tree>
    <p:extLst>
      <p:ext uri="{BB962C8B-B14F-4D97-AF65-F5344CB8AC3E}">
        <p14:creationId xmlns:p14="http://schemas.microsoft.com/office/powerpoint/2010/main" val="342559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ot03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28519" y="1460945"/>
            <a:ext cx="3732244" cy="2799185"/>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3000" contrast="46000"/>
                    </a14:imgEffect>
                  </a14:imgLayer>
                </a14:imgProps>
              </a:ext>
              <a:ext uri="{28A0092B-C50C-407E-A947-70E740481C1C}">
                <a14:useLocalDpi xmlns:a14="http://schemas.microsoft.com/office/drawing/2010/main" val="0"/>
              </a:ext>
            </a:extLst>
          </a:blip>
          <a:stretch>
            <a:fillRect/>
          </a:stretch>
        </p:blipFill>
        <p:spPr>
          <a:xfrm>
            <a:off x="457200" y="1466451"/>
            <a:ext cx="3733800" cy="2800350"/>
          </a:xfrm>
          <a:prstGeom prst="rect">
            <a:avLst/>
          </a:prstGeom>
        </p:spPr>
      </p:pic>
      <p:sp>
        <p:nvSpPr>
          <p:cNvPr id="5" name="TextBox 4"/>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7965"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10"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Building the depth hierarchy</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419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66451"/>
            <a:ext cx="3733800" cy="2800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3" y="1442253"/>
            <a:ext cx="3733799" cy="2824550"/>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9"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Building the depth hierarchy</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861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66451"/>
            <a:ext cx="3733800" cy="2800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1" y="1442253"/>
            <a:ext cx="3733800" cy="2824550"/>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cxnSp>
        <p:nvCxnSpPr>
          <p:cNvPr id="9" name="Straight Connector 8"/>
          <p:cNvCxnSpPr>
            <a:stCxn id="13" idx="0"/>
          </p:cNvCxnSpPr>
          <p:nvPr/>
        </p:nvCxnSpPr>
        <p:spPr>
          <a:xfrm>
            <a:off x="2091801" y="1846184"/>
            <a:ext cx="607509" cy="1725463"/>
          </a:xfrm>
          <a:prstGeom prst="line">
            <a:avLst/>
          </a:prstGeom>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676400" y="1733552"/>
            <a:ext cx="564738" cy="112634"/>
          </a:xfrm>
          <a:custGeom>
            <a:avLst/>
            <a:gdLst>
              <a:gd name="connsiteX0" fmla="*/ 387350 w 558800"/>
              <a:gd name="connsiteY0" fmla="*/ 133350 h 133350"/>
              <a:gd name="connsiteX1" fmla="*/ 558800 w 558800"/>
              <a:gd name="connsiteY1" fmla="*/ 0 h 133350"/>
              <a:gd name="connsiteX2" fmla="*/ 0 w 558800"/>
              <a:gd name="connsiteY2" fmla="*/ 25400 h 133350"/>
              <a:gd name="connsiteX3" fmla="*/ 387350 w 558800"/>
              <a:gd name="connsiteY3" fmla="*/ 133350 h 133350"/>
              <a:gd name="connsiteX0" fmla="*/ 404180 w 558800"/>
              <a:gd name="connsiteY0" fmla="*/ 110911 h 110911"/>
              <a:gd name="connsiteX1" fmla="*/ 558800 w 558800"/>
              <a:gd name="connsiteY1" fmla="*/ 0 h 110911"/>
              <a:gd name="connsiteX2" fmla="*/ 0 w 558800"/>
              <a:gd name="connsiteY2" fmla="*/ 25400 h 110911"/>
              <a:gd name="connsiteX3" fmla="*/ 404180 w 558800"/>
              <a:gd name="connsiteY3" fmla="*/ 110911 h 110911"/>
              <a:gd name="connsiteX0" fmla="*/ 415400 w 558800"/>
              <a:gd name="connsiteY0" fmla="*/ 150180 h 150180"/>
              <a:gd name="connsiteX1" fmla="*/ 558800 w 558800"/>
              <a:gd name="connsiteY1" fmla="*/ 0 h 150180"/>
              <a:gd name="connsiteX2" fmla="*/ 0 w 558800"/>
              <a:gd name="connsiteY2" fmla="*/ 25400 h 150180"/>
              <a:gd name="connsiteX3" fmla="*/ 415400 w 558800"/>
              <a:gd name="connsiteY3" fmla="*/ 150180 h 150180"/>
              <a:gd name="connsiteX0" fmla="*/ 415400 w 564738"/>
              <a:gd name="connsiteY0" fmla="*/ 144242 h 144242"/>
              <a:gd name="connsiteX1" fmla="*/ 564738 w 564738"/>
              <a:gd name="connsiteY1" fmla="*/ 0 h 144242"/>
              <a:gd name="connsiteX2" fmla="*/ 0 w 564738"/>
              <a:gd name="connsiteY2" fmla="*/ 19462 h 144242"/>
              <a:gd name="connsiteX3" fmla="*/ 415400 w 564738"/>
              <a:gd name="connsiteY3" fmla="*/ 144242 h 144242"/>
              <a:gd name="connsiteX0" fmla="*/ 415400 w 564738"/>
              <a:gd name="connsiteY0" fmla="*/ 150179 h 150179"/>
              <a:gd name="connsiteX1" fmla="*/ 564738 w 564738"/>
              <a:gd name="connsiteY1" fmla="*/ 0 h 150179"/>
              <a:gd name="connsiteX2" fmla="*/ 0 w 564738"/>
              <a:gd name="connsiteY2" fmla="*/ 25399 h 150179"/>
              <a:gd name="connsiteX3" fmla="*/ 415400 w 564738"/>
              <a:gd name="connsiteY3" fmla="*/ 150179 h 150179"/>
            </a:gdLst>
            <a:ahLst/>
            <a:cxnLst>
              <a:cxn ang="0">
                <a:pos x="connsiteX0" y="connsiteY0"/>
              </a:cxn>
              <a:cxn ang="0">
                <a:pos x="connsiteX1" y="connsiteY1"/>
              </a:cxn>
              <a:cxn ang="0">
                <a:pos x="connsiteX2" y="connsiteY2"/>
              </a:cxn>
              <a:cxn ang="0">
                <a:pos x="connsiteX3" y="connsiteY3"/>
              </a:cxn>
            </a:cxnLst>
            <a:rect l="l" t="t" r="r" b="b"/>
            <a:pathLst>
              <a:path w="564738" h="150179">
                <a:moveTo>
                  <a:pt x="415400" y="150179"/>
                </a:moveTo>
                <a:lnTo>
                  <a:pt x="564738" y="0"/>
                </a:lnTo>
                <a:lnTo>
                  <a:pt x="0" y="25399"/>
                </a:lnTo>
                <a:lnTo>
                  <a:pt x="415400" y="150179"/>
                </a:lnTo>
                <a:close/>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lIns="81633" tIns="40816" rIns="81633" bIns="40816" rtlCol="0" anchor="ctr"/>
          <a:lstStyle/>
          <a:p>
            <a:pPr algn="ctr"/>
            <a:endParaRPr lang="en-US"/>
          </a:p>
        </p:txBody>
      </p:sp>
      <p:cxnSp>
        <p:nvCxnSpPr>
          <p:cNvPr id="16" name="Straight Connector 15"/>
          <p:cNvCxnSpPr>
            <a:stCxn id="13" idx="2"/>
          </p:cNvCxnSpPr>
          <p:nvPr/>
        </p:nvCxnSpPr>
        <p:spPr>
          <a:xfrm>
            <a:off x="1676401" y="1752600"/>
            <a:ext cx="193964" cy="1587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44436" y="1736766"/>
            <a:ext cx="807523" cy="113112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Traversing the hierarchy</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3320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Maps</a:t>
            </a:r>
            <a:endParaRPr lang="en-US" dirty="0"/>
          </a:p>
        </p:txBody>
      </p:sp>
      <p:pic>
        <p:nvPicPr>
          <p:cNvPr id="4" name="Picture 4" descr="shadmap"/>
          <p:cNvPicPr>
            <a:picLocks noChangeAspect="1" noChangeArrowheads="1"/>
          </p:cNvPicPr>
          <p:nvPr/>
        </p:nvPicPr>
        <p:blipFill>
          <a:blip r:embed="rId3"/>
          <a:srcRect/>
          <a:stretch>
            <a:fillRect/>
          </a:stretch>
        </p:blipFill>
        <p:spPr bwMode="auto">
          <a:xfrm>
            <a:off x="411480" y="1051668"/>
            <a:ext cx="3677919" cy="2724150"/>
          </a:xfrm>
          <a:prstGeom prst="rect">
            <a:avLst/>
          </a:prstGeom>
          <a:noFill/>
          <a:ln w="9525">
            <a:noFill/>
            <a:miter lim="800000"/>
            <a:headEnd/>
            <a:tailEnd/>
          </a:ln>
        </p:spPr>
      </p:pic>
      <p:pic>
        <p:nvPicPr>
          <p:cNvPr id="5" name="Picture 4" descr="shadfmlt"/>
          <p:cNvPicPr>
            <a:picLocks noChangeAspect="1" noChangeArrowheads="1"/>
          </p:cNvPicPr>
          <p:nvPr/>
        </p:nvPicPr>
        <p:blipFill>
          <a:blip r:embed="rId4"/>
          <a:srcRect/>
          <a:stretch>
            <a:fillRect/>
          </a:stretch>
        </p:blipFill>
        <p:spPr bwMode="auto">
          <a:xfrm>
            <a:off x="5593080" y="1527918"/>
            <a:ext cx="3169920" cy="2286000"/>
          </a:xfrm>
          <a:prstGeom prst="rect">
            <a:avLst/>
          </a:prstGeom>
          <a:noFill/>
          <a:ln w="9525">
            <a:noFill/>
            <a:miter lim="800000"/>
            <a:headEnd/>
            <a:tailEnd/>
          </a:ln>
        </p:spPr>
      </p:pic>
      <p:sp>
        <p:nvSpPr>
          <p:cNvPr id="6" name="TextBox 5"/>
          <p:cNvSpPr txBox="1"/>
          <p:nvPr/>
        </p:nvSpPr>
        <p:spPr>
          <a:xfrm>
            <a:off x="6400800" y="3790950"/>
            <a:ext cx="1614854" cy="574841"/>
          </a:xfrm>
          <a:prstGeom prst="rect">
            <a:avLst/>
          </a:prstGeom>
          <a:noFill/>
        </p:spPr>
        <p:txBody>
          <a:bodyPr wrap="square" lIns="81603" tIns="40801" rIns="81603" bIns="40801" rtlCol="0">
            <a:spAutoFit/>
          </a:bodyPr>
          <a:lstStyle/>
          <a:p>
            <a:r>
              <a:rPr lang="en-US" dirty="0" smtClean="0">
                <a:solidFill>
                  <a:srgbClr val="141313"/>
                </a:solidFill>
              </a:rPr>
              <a:t>Light’s </a:t>
            </a:r>
            <a:r>
              <a:rPr lang="en-US" dirty="0">
                <a:solidFill>
                  <a:srgbClr val="141313"/>
                </a:solidFill>
              </a:rPr>
              <a:t>view </a:t>
            </a:r>
          </a:p>
          <a:p>
            <a:r>
              <a:rPr lang="en-US" dirty="0">
                <a:solidFill>
                  <a:srgbClr val="141313"/>
                </a:solidFill>
              </a:rPr>
              <a:t>(Shadow Map)</a:t>
            </a:r>
          </a:p>
        </p:txBody>
      </p:sp>
      <p:sp>
        <p:nvSpPr>
          <p:cNvPr id="7" name="TextBox 6"/>
          <p:cNvSpPr txBox="1"/>
          <p:nvPr/>
        </p:nvSpPr>
        <p:spPr>
          <a:xfrm>
            <a:off x="1371600" y="3790950"/>
            <a:ext cx="1614854" cy="328620"/>
          </a:xfrm>
          <a:prstGeom prst="rect">
            <a:avLst/>
          </a:prstGeom>
          <a:noFill/>
        </p:spPr>
        <p:txBody>
          <a:bodyPr wrap="square" lIns="81603" tIns="40801" rIns="81603" bIns="40801" rtlCol="0">
            <a:spAutoFit/>
          </a:bodyPr>
          <a:lstStyle/>
          <a:p>
            <a:r>
              <a:rPr lang="en-US" dirty="0" smtClean="0">
                <a:solidFill>
                  <a:srgbClr val="141313"/>
                </a:solidFill>
              </a:rPr>
              <a:t>Camera’s view</a:t>
            </a:r>
            <a:endParaRPr lang="en-US" dirty="0">
              <a:solidFill>
                <a:srgbClr val="141313"/>
              </a:solidFill>
            </a:endParaRPr>
          </a:p>
        </p:txBody>
      </p:sp>
      <p:sp>
        <p:nvSpPr>
          <p:cNvPr id="8" name="Oval 7"/>
          <p:cNvSpPr/>
          <p:nvPr/>
        </p:nvSpPr>
        <p:spPr>
          <a:xfrm>
            <a:off x="2057400" y="3486150"/>
            <a:ext cx="99424" cy="110454"/>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9" name="Oval 8"/>
          <p:cNvSpPr/>
          <p:nvPr/>
        </p:nvSpPr>
        <p:spPr>
          <a:xfrm>
            <a:off x="6537206" y="2419350"/>
            <a:ext cx="92194" cy="98373"/>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10" name="Oval 9"/>
          <p:cNvSpPr/>
          <p:nvPr/>
        </p:nvSpPr>
        <p:spPr>
          <a:xfrm>
            <a:off x="2285995" y="3028950"/>
            <a:ext cx="99424" cy="11045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11" name="Oval 10"/>
          <p:cNvSpPr/>
          <p:nvPr/>
        </p:nvSpPr>
        <p:spPr>
          <a:xfrm>
            <a:off x="6781800" y="2647950"/>
            <a:ext cx="92194" cy="98373"/>
          </a:xfrm>
          <a:prstGeom prst="ellipse">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12" name="TextBox 11"/>
          <p:cNvSpPr txBox="1"/>
          <p:nvPr/>
        </p:nvSpPr>
        <p:spPr>
          <a:xfrm>
            <a:off x="5791200" y="819150"/>
            <a:ext cx="2777343" cy="544064"/>
          </a:xfrm>
          <a:prstGeom prst="rect">
            <a:avLst/>
          </a:prstGeom>
          <a:noFill/>
        </p:spPr>
        <p:txBody>
          <a:bodyPr wrap="square" lIns="81603" tIns="40801" rIns="81603" bIns="40801" rtlCol="0">
            <a:spAutoFit/>
          </a:bodyPr>
          <a:lstStyle/>
          <a:p>
            <a:r>
              <a:rPr lang="en-US" sz="1500" dirty="0">
                <a:solidFill>
                  <a:srgbClr val="141313"/>
                </a:solidFill>
              </a:rPr>
              <a:t>Point not represented in shadow map (point is behind box)</a:t>
            </a:r>
          </a:p>
        </p:txBody>
      </p:sp>
      <p:cxnSp>
        <p:nvCxnSpPr>
          <p:cNvPr id="14" name="Straight Arrow Connector 13"/>
          <p:cNvCxnSpPr>
            <a:stCxn id="12" idx="2"/>
            <a:endCxn id="11" idx="0"/>
          </p:cNvCxnSpPr>
          <p:nvPr/>
        </p:nvCxnSpPr>
        <p:spPr>
          <a:xfrm flipH="1">
            <a:off x="6827897" y="1363214"/>
            <a:ext cx="351975" cy="12847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244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466453"/>
            <a:ext cx="3733801" cy="280035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3" y="1442253"/>
            <a:ext cx="3733800" cy="2824550"/>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cxnSp>
        <p:nvCxnSpPr>
          <p:cNvPr id="9" name="Straight Connector 8"/>
          <p:cNvCxnSpPr>
            <a:stCxn id="10" idx="0"/>
          </p:cNvCxnSpPr>
          <p:nvPr/>
        </p:nvCxnSpPr>
        <p:spPr>
          <a:xfrm>
            <a:off x="2091801" y="1846184"/>
            <a:ext cx="607509" cy="1725463"/>
          </a:xfrm>
          <a:prstGeom prst="line">
            <a:avLst/>
          </a:prstGeom>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1676400" y="1733552"/>
            <a:ext cx="564738" cy="112634"/>
          </a:xfrm>
          <a:custGeom>
            <a:avLst/>
            <a:gdLst>
              <a:gd name="connsiteX0" fmla="*/ 387350 w 558800"/>
              <a:gd name="connsiteY0" fmla="*/ 133350 h 133350"/>
              <a:gd name="connsiteX1" fmla="*/ 558800 w 558800"/>
              <a:gd name="connsiteY1" fmla="*/ 0 h 133350"/>
              <a:gd name="connsiteX2" fmla="*/ 0 w 558800"/>
              <a:gd name="connsiteY2" fmla="*/ 25400 h 133350"/>
              <a:gd name="connsiteX3" fmla="*/ 387350 w 558800"/>
              <a:gd name="connsiteY3" fmla="*/ 133350 h 133350"/>
              <a:gd name="connsiteX0" fmla="*/ 404180 w 558800"/>
              <a:gd name="connsiteY0" fmla="*/ 110911 h 110911"/>
              <a:gd name="connsiteX1" fmla="*/ 558800 w 558800"/>
              <a:gd name="connsiteY1" fmla="*/ 0 h 110911"/>
              <a:gd name="connsiteX2" fmla="*/ 0 w 558800"/>
              <a:gd name="connsiteY2" fmla="*/ 25400 h 110911"/>
              <a:gd name="connsiteX3" fmla="*/ 404180 w 558800"/>
              <a:gd name="connsiteY3" fmla="*/ 110911 h 110911"/>
              <a:gd name="connsiteX0" fmla="*/ 415400 w 558800"/>
              <a:gd name="connsiteY0" fmla="*/ 150180 h 150180"/>
              <a:gd name="connsiteX1" fmla="*/ 558800 w 558800"/>
              <a:gd name="connsiteY1" fmla="*/ 0 h 150180"/>
              <a:gd name="connsiteX2" fmla="*/ 0 w 558800"/>
              <a:gd name="connsiteY2" fmla="*/ 25400 h 150180"/>
              <a:gd name="connsiteX3" fmla="*/ 415400 w 558800"/>
              <a:gd name="connsiteY3" fmla="*/ 150180 h 150180"/>
              <a:gd name="connsiteX0" fmla="*/ 415400 w 564738"/>
              <a:gd name="connsiteY0" fmla="*/ 144242 h 144242"/>
              <a:gd name="connsiteX1" fmla="*/ 564738 w 564738"/>
              <a:gd name="connsiteY1" fmla="*/ 0 h 144242"/>
              <a:gd name="connsiteX2" fmla="*/ 0 w 564738"/>
              <a:gd name="connsiteY2" fmla="*/ 19462 h 144242"/>
              <a:gd name="connsiteX3" fmla="*/ 415400 w 564738"/>
              <a:gd name="connsiteY3" fmla="*/ 144242 h 144242"/>
              <a:gd name="connsiteX0" fmla="*/ 415400 w 564738"/>
              <a:gd name="connsiteY0" fmla="*/ 150179 h 150179"/>
              <a:gd name="connsiteX1" fmla="*/ 564738 w 564738"/>
              <a:gd name="connsiteY1" fmla="*/ 0 h 150179"/>
              <a:gd name="connsiteX2" fmla="*/ 0 w 564738"/>
              <a:gd name="connsiteY2" fmla="*/ 25399 h 150179"/>
              <a:gd name="connsiteX3" fmla="*/ 415400 w 564738"/>
              <a:gd name="connsiteY3" fmla="*/ 150179 h 150179"/>
            </a:gdLst>
            <a:ahLst/>
            <a:cxnLst>
              <a:cxn ang="0">
                <a:pos x="connsiteX0" y="connsiteY0"/>
              </a:cxn>
              <a:cxn ang="0">
                <a:pos x="connsiteX1" y="connsiteY1"/>
              </a:cxn>
              <a:cxn ang="0">
                <a:pos x="connsiteX2" y="connsiteY2"/>
              </a:cxn>
              <a:cxn ang="0">
                <a:pos x="connsiteX3" y="connsiteY3"/>
              </a:cxn>
            </a:cxnLst>
            <a:rect l="l" t="t" r="r" b="b"/>
            <a:pathLst>
              <a:path w="564738" h="150179">
                <a:moveTo>
                  <a:pt x="415400" y="150179"/>
                </a:moveTo>
                <a:lnTo>
                  <a:pt x="564738" y="0"/>
                </a:lnTo>
                <a:lnTo>
                  <a:pt x="0" y="25399"/>
                </a:lnTo>
                <a:lnTo>
                  <a:pt x="415400" y="150179"/>
                </a:lnTo>
                <a:close/>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lIns="81633" tIns="40816" rIns="81633" bIns="40816" rtlCol="0" anchor="ctr"/>
          <a:lstStyle/>
          <a:p>
            <a:pPr algn="ctr"/>
            <a:endParaRPr lang="en-US"/>
          </a:p>
        </p:txBody>
      </p:sp>
      <p:cxnSp>
        <p:nvCxnSpPr>
          <p:cNvPr id="11" name="Straight Connector 10"/>
          <p:cNvCxnSpPr>
            <a:stCxn id="10" idx="2"/>
          </p:cNvCxnSpPr>
          <p:nvPr/>
        </p:nvCxnSpPr>
        <p:spPr>
          <a:xfrm>
            <a:off x="1676401" y="1752600"/>
            <a:ext cx="193964" cy="1587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44436" y="1736766"/>
            <a:ext cx="807523" cy="113112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Traversing the hierarchy – Cull 4x4 tiles</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7641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42253"/>
            <a:ext cx="3733800" cy="2800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1" y="1442253"/>
            <a:ext cx="3733800" cy="2800350"/>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9"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Traversing the hierarchy – Cull 4x4 tiles</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6080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66451"/>
            <a:ext cx="3733800" cy="2800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1" y="1442253"/>
            <a:ext cx="3733800" cy="2824550"/>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9"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Traversing the hierarchy – Cull 4x4 tiles</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633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74038"/>
            <a:ext cx="3733800" cy="2800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3" y="1442253"/>
            <a:ext cx="3733800" cy="2832136"/>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9"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Traversing the hierarchy – Trivial Accept</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2679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66451"/>
            <a:ext cx="3733800" cy="2800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1" y="1442253"/>
            <a:ext cx="3733800" cy="2824550"/>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9"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Traversing the hierarchy – Trivial Accept</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5906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66451"/>
            <a:ext cx="3733800" cy="2800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1" y="1442253"/>
            <a:ext cx="3733800" cy="2824550"/>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9"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r>
              <a:rPr lang="en-US" sz="1800" dirty="0">
                <a:latin typeface="Helvetica" pitchFamily="34" charset="0"/>
                <a:ea typeface="Verdana" pitchFamily="34" charset="0"/>
                <a:cs typeface="Verdana" pitchFamily="34" charset="0"/>
              </a:rPr>
              <a:t>Traversing the hierarchy – Test samples</a:t>
            </a: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4175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66451"/>
            <a:ext cx="3733800" cy="2800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851" y="1442253"/>
            <a:ext cx="3733800" cy="2824550"/>
          </a:xfrm>
          <a:prstGeom prst="rect">
            <a:avLst/>
          </a:prstGeom>
        </p:spPr>
      </p:pic>
      <p:sp>
        <p:nvSpPr>
          <p:cNvPr id="6" name="TextBox 5"/>
          <p:cNvSpPr txBox="1"/>
          <p:nvPr/>
        </p:nvSpPr>
        <p:spPr>
          <a:xfrm>
            <a:off x="457200" y="1189453"/>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View from camera</a:t>
            </a:r>
            <a:endParaRPr lang="sv-SE" b="1" dirty="0">
              <a:solidFill>
                <a:schemeClr val="bg1"/>
              </a:solidFill>
            </a:endParaRPr>
          </a:p>
        </p:txBody>
      </p:sp>
      <p:sp>
        <p:nvSpPr>
          <p:cNvPr id="7" name="TextBox 6"/>
          <p:cNvSpPr txBox="1"/>
          <p:nvPr/>
        </p:nvSpPr>
        <p:spPr>
          <a:xfrm>
            <a:off x="5027851" y="1165254"/>
            <a:ext cx="3733800" cy="328650"/>
          </a:xfrm>
          <a:prstGeom prst="rect">
            <a:avLst/>
          </a:prstGeom>
          <a:solidFill>
            <a:schemeClr val="tx1">
              <a:lumMod val="85000"/>
              <a:lumOff val="15000"/>
            </a:schemeClr>
          </a:solidFill>
        </p:spPr>
        <p:txBody>
          <a:bodyPr wrap="square" lIns="81633" tIns="40816" rIns="81633" bIns="40816" rtlCol="0">
            <a:spAutoFit/>
          </a:bodyPr>
          <a:lstStyle/>
          <a:p>
            <a:r>
              <a:rPr lang="en-US" b="1" dirty="0" smtClean="0">
                <a:solidFill>
                  <a:schemeClr val="bg1"/>
                </a:solidFill>
              </a:rPr>
              <a:t>Alternative view</a:t>
            </a:r>
            <a:endParaRPr lang="sv-SE" b="1" dirty="0">
              <a:solidFill>
                <a:schemeClr val="bg1"/>
              </a:solidFill>
            </a:endParaRPr>
          </a:p>
        </p:txBody>
      </p:sp>
      <p:sp>
        <p:nvSpPr>
          <p:cNvPr id="10" name="Title 1"/>
          <p:cNvSpPr>
            <a:spLocks noGrp="1"/>
          </p:cNvSpPr>
          <p:nvPr>
            <p:ph type="title"/>
          </p:nvPr>
        </p:nvSpPr>
        <p:spPr>
          <a:xfrm>
            <a:off x="319088" y="-35590"/>
            <a:ext cx="8229600" cy="857250"/>
          </a:xfrm>
        </p:spPr>
        <p:txBody>
          <a:bodyPr>
            <a:normAutofit/>
          </a:bodyPr>
          <a:lstStyle/>
          <a:p>
            <a:pPr eaLnBrk="1" hangingPunct="1"/>
            <a:r>
              <a:rPr lang="en-US" sz="2100" dirty="0">
                <a:latin typeface="Helvetica" pitchFamily="34" charset="0"/>
                <a:ea typeface="Verdana" pitchFamily="34" charset="0"/>
                <a:cs typeface="Verdana" pitchFamily="34" charset="0"/>
              </a:rPr>
              <a:t>Algorithm Overview</a:t>
            </a:r>
            <a:r>
              <a:rPr lang="en-US" sz="2000" dirty="0">
                <a:latin typeface="Helvetica" pitchFamily="34" charset="0"/>
                <a:ea typeface="Verdana" pitchFamily="34" charset="0"/>
                <a:cs typeface="Verdana" pitchFamily="34" charset="0"/>
              </a:rPr>
              <a:t/>
            </a:r>
            <a:br>
              <a:rPr lang="en-US" sz="2000" dirty="0">
                <a:latin typeface="Helvetica" pitchFamily="34" charset="0"/>
                <a:ea typeface="Verdana" pitchFamily="34" charset="0"/>
                <a:cs typeface="Verdana" pitchFamily="34" charset="0"/>
              </a:rPr>
            </a:br>
            <a:endParaRPr 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7607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Semi-Transparent Textured Shadows</a:t>
            </a:r>
            <a:endParaRPr lang="sv-S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835" y="1028701"/>
            <a:ext cx="4572000" cy="3429000"/>
          </a:xfrm>
          <a:prstGeom prst="rect">
            <a:avLst/>
          </a:prstGeom>
        </p:spPr>
      </p:pic>
      <p:sp>
        <p:nvSpPr>
          <p:cNvPr id="30" name="TextBox 29"/>
          <p:cNvSpPr txBox="1"/>
          <p:nvPr/>
        </p:nvSpPr>
        <p:spPr>
          <a:xfrm>
            <a:off x="152400" y="1428749"/>
            <a:ext cx="3962400" cy="2371518"/>
          </a:xfrm>
          <a:prstGeom prst="rect">
            <a:avLst/>
          </a:prstGeom>
          <a:noFill/>
        </p:spPr>
        <p:txBody>
          <a:bodyPr wrap="square" lIns="81633" tIns="40816" rIns="81633" bIns="40816" rtlCol="0">
            <a:spAutoFit/>
          </a:bodyPr>
          <a:lstStyle/>
          <a:p>
            <a:pPr marL="255104" indent="-255104">
              <a:buFont typeface="Arial" pitchFamily="34" charset="0"/>
              <a:buChar char="•"/>
            </a:pPr>
            <a:r>
              <a:rPr lang="en-US" sz="2100" dirty="0"/>
              <a:t>Distances from SV planes yield </a:t>
            </a:r>
            <a:r>
              <a:rPr lang="en-US" sz="2100" dirty="0" err="1"/>
              <a:t>barycentric</a:t>
            </a:r>
            <a:r>
              <a:rPr lang="en-US" sz="2100" dirty="0"/>
              <a:t> coordinates</a:t>
            </a:r>
          </a:p>
          <a:p>
            <a:pPr marL="255104" indent="-255104">
              <a:buFont typeface="Arial" pitchFamily="34" charset="0"/>
              <a:buChar char="•"/>
            </a:pPr>
            <a:r>
              <a:rPr lang="en-US" sz="2100" dirty="0"/>
              <a:t>Lets us interpolate texture </a:t>
            </a:r>
            <a:r>
              <a:rPr lang="en-US" sz="2100" dirty="0" err="1"/>
              <a:t>coords</a:t>
            </a:r>
            <a:endParaRPr lang="en-US" sz="2100" dirty="0"/>
          </a:p>
          <a:p>
            <a:pPr marL="255104" indent="-255104">
              <a:buFont typeface="Arial" pitchFamily="34" charset="0"/>
              <a:buChar char="•"/>
            </a:pPr>
            <a:r>
              <a:rPr lang="en-US" sz="2100" dirty="0"/>
              <a:t>Can fetch opacity before deciding if the view sample is shadowed</a:t>
            </a:r>
            <a:endParaRPr lang="sv-SE" sz="2100" dirty="0"/>
          </a:p>
        </p:txBody>
      </p:sp>
    </p:spTree>
    <p:extLst>
      <p:ext uri="{BB962C8B-B14F-4D97-AF65-F5344CB8AC3E}">
        <p14:creationId xmlns:p14="http://schemas.microsoft.com/office/powerpoint/2010/main" val="38352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Semi-Transparent Textured </a:t>
            </a:r>
            <a:r>
              <a:rPr lang="en-US" dirty="0" smtClean="0"/>
              <a:t>Shadows</a:t>
            </a:r>
            <a:endParaRPr lang="sv-S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835" y="1028701"/>
            <a:ext cx="4572000" cy="3429000"/>
          </a:xfrm>
          <a:prstGeom prst="rect">
            <a:avLst/>
          </a:prstGeom>
        </p:spPr>
      </p:pic>
      <p:sp>
        <p:nvSpPr>
          <p:cNvPr id="3" name="Oval 2"/>
          <p:cNvSpPr/>
          <p:nvPr/>
        </p:nvSpPr>
        <p:spPr>
          <a:xfrm>
            <a:off x="6185535" y="3393283"/>
            <a:ext cx="114300" cy="833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1633" tIns="40816" rIns="81633" bIns="40816" rtlCol="0" anchor="ctr"/>
          <a:lstStyle/>
          <a:p>
            <a:pPr algn="ctr"/>
            <a:endParaRPr lang="sv-SE"/>
          </a:p>
        </p:txBody>
      </p:sp>
      <p:grpSp>
        <p:nvGrpSpPr>
          <p:cNvPr id="10" name="Group 9"/>
          <p:cNvGrpSpPr/>
          <p:nvPr/>
        </p:nvGrpSpPr>
        <p:grpSpPr>
          <a:xfrm>
            <a:off x="6245860" y="2738439"/>
            <a:ext cx="365125" cy="1331119"/>
            <a:chOff x="4343400" y="3651250"/>
            <a:chExt cx="365125" cy="1774825"/>
          </a:xfrm>
        </p:grpSpPr>
        <p:cxnSp>
          <p:nvCxnSpPr>
            <p:cNvPr id="6" name="Straight Connector 5"/>
            <p:cNvCxnSpPr/>
            <p:nvPr/>
          </p:nvCxnSpPr>
          <p:spPr>
            <a:xfrm flipH="1">
              <a:off x="4425950" y="3651250"/>
              <a:ext cx="282575" cy="1774825"/>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343400" y="4581525"/>
              <a:ext cx="212725" cy="34925"/>
            </a:xfrm>
            <a:prstGeom prst="line">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rot="7932070">
            <a:off x="5386936" y="3181439"/>
            <a:ext cx="896270" cy="962771"/>
            <a:chOff x="3991745" y="3927839"/>
            <a:chExt cx="1195026" cy="962771"/>
          </a:xfrm>
        </p:grpSpPr>
        <p:cxnSp>
          <p:nvCxnSpPr>
            <p:cNvPr id="12" name="Straight Connector 11"/>
            <p:cNvCxnSpPr/>
            <p:nvPr/>
          </p:nvCxnSpPr>
          <p:spPr>
            <a:xfrm rot="13667930" flipH="1" flipV="1">
              <a:off x="4107872" y="3811712"/>
              <a:ext cx="962771" cy="119502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3667930" flipV="1">
              <a:off x="4151420" y="4192651"/>
              <a:ext cx="377826" cy="294132"/>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rot="14079794">
            <a:off x="5722451" y="2436358"/>
            <a:ext cx="682486" cy="1257300"/>
            <a:chOff x="3995461" y="3768147"/>
            <a:chExt cx="909981" cy="1257300"/>
          </a:xfrm>
        </p:grpSpPr>
        <p:cxnSp>
          <p:nvCxnSpPr>
            <p:cNvPr id="17" name="Straight Connector 16"/>
            <p:cNvCxnSpPr/>
            <p:nvPr/>
          </p:nvCxnSpPr>
          <p:spPr>
            <a:xfrm rot="7520206" flipV="1">
              <a:off x="3962467" y="4082472"/>
              <a:ext cx="1257300" cy="62865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7520206">
              <a:off x="4099442" y="3993672"/>
              <a:ext cx="355601" cy="563563"/>
            </a:xfrm>
            <a:prstGeom prst="line">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614035" y="1947864"/>
            <a:ext cx="628650" cy="1487090"/>
            <a:chOff x="3711575" y="2597150"/>
            <a:chExt cx="628650" cy="1982787"/>
          </a:xfrm>
        </p:grpSpPr>
        <p:cxnSp>
          <p:nvCxnSpPr>
            <p:cNvPr id="27" name="Straight Connector 26"/>
            <p:cNvCxnSpPr/>
            <p:nvPr/>
          </p:nvCxnSpPr>
          <p:spPr>
            <a:xfrm flipH="1" flipV="1">
              <a:off x="3778250" y="2644775"/>
              <a:ext cx="561975" cy="193516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3711575" y="2597150"/>
              <a:ext cx="133350" cy="79375"/>
            </a:xfrm>
            <a:custGeom>
              <a:avLst/>
              <a:gdLst>
                <a:gd name="connsiteX0" fmla="*/ 69850 w 133350"/>
                <a:gd name="connsiteY0" fmla="*/ 0 h 79375"/>
                <a:gd name="connsiteX1" fmla="*/ 0 w 133350"/>
                <a:gd name="connsiteY1" fmla="*/ 57150 h 79375"/>
                <a:gd name="connsiteX2" fmla="*/ 73025 w 133350"/>
                <a:gd name="connsiteY2" fmla="*/ 79375 h 79375"/>
                <a:gd name="connsiteX3" fmla="*/ 133350 w 133350"/>
                <a:gd name="connsiteY3" fmla="*/ 15875 h 79375"/>
                <a:gd name="connsiteX4" fmla="*/ 69850 w 133350"/>
                <a:gd name="connsiteY4" fmla="*/ 0 h 7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79375">
                  <a:moveTo>
                    <a:pt x="69850" y="0"/>
                  </a:moveTo>
                  <a:lnTo>
                    <a:pt x="0" y="57150"/>
                  </a:lnTo>
                  <a:lnTo>
                    <a:pt x="73025" y="79375"/>
                  </a:lnTo>
                  <a:lnTo>
                    <a:pt x="133350" y="15875"/>
                  </a:lnTo>
                  <a:lnTo>
                    <a:pt x="6985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0" name="TextBox 29"/>
          <p:cNvSpPr txBox="1"/>
          <p:nvPr/>
        </p:nvSpPr>
        <p:spPr>
          <a:xfrm>
            <a:off x="152400" y="1428749"/>
            <a:ext cx="3962400" cy="2371518"/>
          </a:xfrm>
          <a:prstGeom prst="rect">
            <a:avLst/>
          </a:prstGeom>
          <a:noFill/>
        </p:spPr>
        <p:txBody>
          <a:bodyPr wrap="square" lIns="81633" tIns="40816" rIns="81633" bIns="40816" rtlCol="0">
            <a:spAutoFit/>
          </a:bodyPr>
          <a:lstStyle/>
          <a:p>
            <a:pPr marL="255104" indent="-255104">
              <a:buFont typeface="Arial" pitchFamily="34" charset="0"/>
              <a:buChar char="•"/>
            </a:pPr>
            <a:r>
              <a:rPr lang="en-US" sz="2100" dirty="0"/>
              <a:t>Distances from SV planes yield </a:t>
            </a:r>
            <a:r>
              <a:rPr lang="en-US" sz="2100" dirty="0" err="1"/>
              <a:t>barycentric</a:t>
            </a:r>
            <a:r>
              <a:rPr lang="en-US" sz="2100" dirty="0"/>
              <a:t> coordinates</a:t>
            </a:r>
          </a:p>
          <a:p>
            <a:pPr marL="255104" indent="-255104">
              <a:buFont typeface="Arial" pitchFamily="34" charset="0"/>
              <a:buChar char="•"/>
            </a:pPr>
            <a:r>
              <a:rPr lang="en-US" sz="2100" dirty="0"/>
              <a:t>Lets us interpolate texture </a:t>
            </a:r>
            <a:r>
              <a:rPr lang="en-US" sz="2100" dirty="0" err="1"/>
              <a:t>coords</a:t>
            </a:r>
            <a:endParaRPr lang="en-US" sz="2100" dirty="0"/>
          </a:p>
          <a:p>
            <a:pPr marL="255104" indent="-255104">
              <a:buFont typeface="Arial" pitchFamily="34" charset="0"/>
              <a:buChar char="•"/>
            </a:pPr>
            <a:r>
              <a:rPr lang="en-US" sz="2100" dirty="0"/>
              <a:t>Can fetch opacity before deciding if the view sample is shadowed</a:t>
            </a:r>
            <a:endParaRPr lang="sv-SE" sz="2100" dirty="0"/>
          </a:p>
        </p:txBody>
      </p:sp>
    </p:spTree>
    <p:extLst>
      <p:ext uri="{BB962C8B-B14F-4D97-AF65-F5344CB8AC3E}">
        <p14:creationId xmlns:p14="http://schemas.microsoft.com/office/powerpoint/2010/main" val="63791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Maps </a:t>
            </a:r>
            <a:r>
              <a:rPr lang="en-US" dirty="0" err="1" smtClean="0"/>
              <a:t>vs</a:t>
            </a:r>
            <a:r>
              <a:rPr lang="en-US" dirty="0" smtClean="0"/>
              <a:t> Shadow Volumes</a:t>
            </a:r>
            <a:endParaRPr lang="en-US" dirty="0"/>
          </a:p>
        </p:txBody>
      </p:sp>
      <p:pic>
        <p:nvPicPr>
          <p:cNvPr id="4" name="Picture 4" descr="md2shader"/>
          <p:cNvPicPr>
            <a:picLocks noChangeAspect="1" noChangeArrowheads="1"/>
          </p:cNvPicPr>
          <p:nvPr/>
        </p:nvPicPr>
        <p:blipFill>
          <a:blip r:embed="rId3"/>
          <a:srcRect/>
          <a:stretch>
            <a:fillRect/>
          </a:stretch>
        </p:blipFill>
        <p:spPr bwMode="auto">
          <a:xfrm>
            <a:off x="4610056" y="768321"/>
            <a:ext cx="3761978" cy="2480201"/>
          </a:xfrm>
          <a:prstGeom prst="rect">
            <a:avLst/>
          </a:prstGeom>
          <a:noFill/>
          <a:ln w="9525">
            <a:noFill/>
            <a:miter lim="800000"/>
            <a:headEnd/>
            <a:tailEnd/>
          </a:ln>
        </p:spPr>
      </p:pic>
      <p:sp>
        <p:nvSpPr>
          <p:cNvPr id="6" name="TextBox 5"/>
          <p:cNvSpPr txBox="1"/>
          <p:nvPr/>
        </p:nvSpPr>
        <p:spPr>
          <a:xfrm>
            <a:off x="2113467" y="3244809"/>
            <a:ext cx="1573164" cy="300083"/>
          </a:xfrm>
          <a:prstGeom prst="rect">
            <a:avLst/>
          </a:prstGeom>
          <a:noFill/>
        </p:spPr>
        <p:txBody>
          <a:bodyPr wrap="square" lIns="68580" tIns="34290" rIns="68580" bIns="34290" rtlCol="0">
            <a:spAutoFit/>
          </a:bodyPr>
          <a:lstStyle/>
          <a:p>
            <a:r>
              <a:rPr lang="en-US" sz="1500" dirty="0"/>
              <a:t>Shadow Maps</a:t>
            </a:r>
          </a:p>
        </p:txBody>
      </p:sp>
      <p:sp>
        <p:nvSpPr>
          <p:cNvPr id="7" name="TextBox 6"/>
          <p:cNvSpPr txBox="1"/>
          <p:nvPr/>
        </p:nvSpPr>
        <p:spPr>
          <a:xfrm>
            <a:off x="5588464" y="3248521"/>
            <a:ext cx="1848509" cy="300083"/>
          </a:xfrm>
          <a:prstGeom prst="rect">
            <a:avLst/>
          </a:prstGeom>
          <a:noFill/>
        </p:spPr>
        <p:txBody>
          <a:bodyPr wrap="square" lIns="68580" tIns="34290" rIns="68580" bIns="34290" rtlCol="0">
            <a:spAutoFit/>
          </a:bodyPr>
          <a:lstStyle/>
          <a:p>
            <a:r>
              <a:rPr lang="en-US" sz="1500" dirty="0"/>
              <a:t>Shadow Volumes</a:t>
            </a:r>
          </a:p>
        </p:txBody>
      </p:sp>
      <p:pic>
        <p:nvPicPr>
          <p:cNvPr id="8" name="Picture 7"/>
          <p:cNvPicPr>
            <a:picLocks noChangeAspect="1"/>
          </p:cNvPicPr>
          <p:nvPr/>
        </p:nvPicPr>
        <p:blipFill>
          <a:blip r:embed="rId4"/>
          <a:stretch>
            <a:fillRect/>
          </a:stretch>
        </p:blipFill>
        <p:spPr>
          <a:xfrm>
            <a:off x="913316" y="768321"/>
            <a:ext cx="3664120" cy="2476489"/>
          </a:xfrm>
          <a:prstGeom prst="rect">
            <a:avLst/>
          </a:prstGeom>
        </p:spPr>
      </p:pic>
      <p:sp>
        <p:nvSpPr>
          <p:cNvPr id="10" name="Rectangle 9"/>
          <p:cNvSpPr/>
          <p:nvPr/>
        </p:nvSpPr>
        <p:spPr>
          <a:xfrm>
            <a:off x="4674065" y="3569993"/>
            <a:ext cx="3763205" cy="1619674"/>
          </a:xfrm>
          <a:prstGeom prst="rect">
            <a:avLst/>
          </a:prstGeom>
        </p:spPr>
        <p:txBody>
          <a:bodyPr wrap="square" lIns="68580" tIns="34290" rIns="68580" bIns="34290">
            <a:spAutoFit/>
          </a:bodyPr>
          <a:lstStyle/>
          <a:p>
            <a:pPr marL="314325" indent="-314325">
              <a:lnSpc>
                <a:spcPct val="90000"/>
              </a:lnSpc>
              <a:spcBef>
                <a:spcPct val="20000"/>
              </a:spcBef>
              <a:buClr>
                <a:srgbClr val="B9C4CF"/>
              </a:buClr>
              <a:buSzPct val="90000"/>
              <a:buFont typeface="Wingdings 2" pitchFamily="18" charset="2"/>
              <a:buChar char=""/>
              <a:defRPr/>
            </a:pPr>
            <a:r>
              <a:rPr lang="en-US" sz="1500" i="1" dirty="0">
                <a:solidFill>
                  <a:prstClr val="black"/>
                </a:solidFill>
              </a:rPr>
              <a:t>Good</a:t>
            </a:r>
            <a:r>
              <a:rPr lang="en-US" sz="1500" dirty="0">
                <a:solidFill>
                  <a:prstClr val="black"/>
                </a:solidFill>
              </a:rPr>
              <a:t>: shadows are </a:t>
            </a:r>
            <a:r>
              <a:rPr lang="en-US" sz="1500" b="1" dirty="0">
                <a:solidFill>
                  <a:prstClr val="black"/>
                </a:solidFill>
              </a:rPr>
              <a:t>sharp</a:t>
            </a:r>
            <a:r>
              <a:rPr lang="en-US" sz="1500" dirty="0">
                <a:solidFill>
                  <a:prstClr val="black"/>
                </a:solidFill>
              </a:rPr>
              <a:t>. Handles </a:t>
            </a:r>
            <a:r>
              <a:rPr lang="en-US" sz="1500" dirty="0" err="1">
                <a:solidFill>
                  <a:prstClr val="black"/>
                </a:solidFill>
              </a:rPr>
              <a:t>omni</a:t>
            </a:r>
            <a:r>
              <a:rPr lang="en-US" sz="1500" dirty="0">
                <a:solidFill>
                  <a:prstClr val="black"/>
                </a:solidFill>
              </a:rPr>
              <a:t>-directional lights.</a:t>
            </a:r>
          </a:p>
          <a:p>
            <a:pPr marL="314325" indent="-314325">
              <a:lnSpc>
                <a:spcPct val="90000"/>
              </a:lnSpc>
              <a:spcBef>
                <a:spcPct val="20000"/>
              </a:spcBef>
              <a:buClr>
                <a:srgbClr val="B9C4CF"/>
              </a:buClr>
              <a:buSzPct val="90000"/>
              <a:buFont typeface="Wingdings 2" pitchFamily="18" charset="2"/>
              <a:buChar char=""/>
              <a:defRPr/>
            </a:pPr>
            <a:r>
              <a:rPr lang="en-US" sz="1500" i="1" dirty="0">
                <a:solidFill>
                  <a:prstClr val="black"/>
                </a:solidFill>
              </a:rPr>
              <a:t>Bad</a:t>
            </a:r>
            <a:r>
              <a:rPr lang="en-US" sz="1500" dirty="0">
                <a:solidFill>
                  <a:prstClr val="black"/>
                </a:solidFill>
              </a:rPr>
              <a:t>: </a:t>
            </a:r>
            <a:r>
              <a:rPr lang="en-US" sz="1500" b="1" dirty="0" smtClean="0">
                <a:solidFill>
                  <a:prstClr val="black"/>
                </a:solidFill>
              </a:rPr>
              <a:t>3 passes. </a:t>
            </a:r>
            <a:r>
              <a:rPr lang="en-US" sz="1500" dirty="0">
                <a:solidFill>
                  <a:prstClr val="black"/>
                </a:solidFill>
              </a:rPr>
              <a:t>S</a:t>
            </a:r>
            <a:r>
              <a:rPr lang="en-US" sz="1500" dirty="0" smtClean="0">
                <a:solidFill>
                  <a:prstClr val="black"/>
                </a:solidFill>
              </a:rPr>
              <a:t>hadow </a:t>
            </a:r>
            <a:r>
              <a:rPr lang="en-US" sz="1500" dirty="0">
                <a:solidFill>
                  <a:prstClr val="black"/>
                </a:solidFill>
              </a:rPr>
              <a:t>polygons must be generated and rendered </a:t>
            </a:r>
            <a:r>
              <a:rPr lang="en-US" sz="1500" dirty="0">
                <a:solidFill>
                  <a:prstClr val="black"/>
                </a:solidFill>
                <a:sym typeface="Symbol" charset="2"/>
              </a:rPr>
              <a:t> </a:t>
            </a:r>
            <a:r>
              <a:rPr lang="en-US" sz="1500" dirty="0">
                <a:solidFill>
                  <a:prstClr val="black"/>
                </a:solidFill>
              </a:rPr>
              <a:t>lots of polygons &amp; </a:t>
            </a:r>
            <a:r>
              <a:rPr lang="en-US" sz="1500" b="1" dirty="0">
                <a:solidFill>
                  <a:prstClr val="black"/>
                </a:solidFill>
              </a:rPr>
              <a:t>fill</a:t>
            </a:r>
            <a:endParaRPr lang="en-US" sz="1500" dirty="0">
              <a:solidFill>
                <a:prstClr val="black"/>
              </a:solidFill>
            </a:endParaRPr>
          </a:p>
          <a:p>
            <a:pPr marL="770581" lvl="1" indent="-314325">
              <a:lnSpc>
                <a:spcPct val="90000"/>
              </a:lnSpc>
              <a:spcBef>
                <a:spcPct val="20000"/>
              </a:spcBef>
              <a:buClr>
                <a:srgbClr val="B9C4CF"/>
              </a:buClr>
              <a:buSzPct val="90000"/>
              <a:buFont typeface="Wingdings 2" pitchFamily="18" charset="2"/>
              <a:buChar char=""/>
              <a:defRPr/>
            </a:pPr>
            <a:r>
              <a:rPr lang="en-US" sz="1500" dirty="0">
                <a:solidFill>
                  <a:prstClr val="black"/>
                </a:solidFill>
              </a:rPr>
              <a:t>Solution: Culling &amp; Clamping or </a:t>
            </a:r>
            <a:br>
              <a:rPr lang="en-US" sz="1500" dirty="0">
                <a:solidFill>
                  <a:prstClr val="black"/>
                </a:solidFill>
              </a:rPr>
            </a:br>
            <a:r>
              <a:rPr lang="en-US" sz="1500" dirty="0" smtClean="0">
                <a:solidFill>
                  <a:prstClr val="black"/>
                </a:solidFill>
              </a:rPr>
              <a:t>Per</a:t>
            </a:r>
            <a:r>
              <a:rPr lang="en-US" sz="1500" dirty="0">
                <a:solidFill>
                  <a:prstClr val="black"/>
                </a:solidFill>
              </a:rPr>
              <a:t>-triangle SV using </a:t>
            </a:r>
            <a:r>
              <a:rPr lang="en-US" sz="1500" dirty="0" smtClean="0">
                <a:solidFill>
                  <a:prstClr val="black"/>
                </a:solidFill>
              </a:rPr>
              <a:t>CUDA.</a:t>
            </a:r>
            <a:endParaRPr lang="en-US" sz="1500" dirty="0">
              <a:solidFill>
                <a:prstClr val="black"/>
              </a:solidFill>
            </a:endParaRPr>
          </a:p>
        </p:txBody>
      </p:sp>
      <p:sp>
        <p:nvSpPr>
          <p:cNvPr id="11" name="Rectangle 10"/>
          <p:cNvSpPr/>
          <p:nvPr/>
        </p:nvSpPr>
        <p:spPr>
          <a:xfrm>
            <a:off x="826331" y="3569993"/>
            <a:ext cx="3630286" cy="1619674"/>
          </a:xfrm>
          <a:prstGeom prst="rect">
            <a:avLst/>
          </a:prstGeom>
        </p:spPr>
        <p:txBody>
          <a:bodyPr wrap="square" lIns="68580" tIns="34290" rIns="68580" bIns="34290">
            <a:spAutoFit/>
          </a:bodyPr>
          <a:lstStyle/>
          <a:p>
            <a:pPr marL="314325" indent="-314325">
              <a:lnSpc>
                <a:spcPct val="90000"/>
              </a:lnSpc>
              <a:spcBef>
                <a:spcPct val="20000"/>
              </a:spcBef>
              <a:buClr>
                <a:srgbClr val="B9C4CF"/>
              </a:buClr>
              <a:buSzPct val="90000"/>
              <a:buFont typeface="Wingdings 2" pitchFamily="18" charset="2"/>
              <a:buChar char=""/>
              <a:defRPr/>
            </a:pPr>
            <a:r>
              <a:rPr lang="en-US" sz="1500" i="1" dirty="0">
                <a:solidFill>
                  <a:prstClr val="black"/>
                </a:solidFill>
              </a:rPr>
              <a:t>Good</a:t>
            </a:r>
            <a:r>
              <a:rPr lang="en-US" sz="1500" dirty="0">
                <a:solidFill>
                  <a:prstClr val="black"/>
                </a:solidFill>
              </a:rPr>
              <a:t>: Handles any </a:t>
            </a:r>
            <a:r>
              <a:rPr lang="en-US" sz="1500" dirty="0" err="1">
                <a:solidFill>
                  <a:prstClr val="black"/>
                </a:solidFill>
              </a:rPr>
              <a:t>rasterizable</a:t>
            </a:r>
            <a:r>
              <a:rPr lang="en-US" sz="1500" dirty="0">
                <a:solidFill>
                  <a:prstClr val="black"/>
                </a:solidFill>
              </a:rPr>
              <a:t> geometry</a:t>
            </a:r>
            <a:r>
              <a:rPr lang="en-US" sz="1500" dirty="0" smtClean="0">
                <a:solidFill>
                  <a:prstClr val="black"/>
                </a:solidFill>
              </a:rPr>
              <a:t>, lookup: </a:t>
            </a:r>
            <a:r>
              <a:rPr lang="en-US" sz="1500" b="1" dirty="0">
                <a:solidFill>
                  <a:prstClr val="black"/>
                </a:solidFill>
              </a:rPr>
              <a:t>constant cost</a:t>
            </a:r>
            <a:r>
              <a:rPr lang="en-US" sz="1500" dirty="0">
                <a:solidFill>
                  <a:prstClr val="black"/>
                </a:solidFill>
              </a:rPr>
              <a:t> regardless of complexity, map can sometimes be reused</a:t>
            </a:r>
            <a:r>
              <a:rPr lang="en-US" sz="1500" dirty="0" smtClean="0">
                <a:solidFill>
                  <a:prstClr val="black"/>
                </a:solidFill>
              </a:rPr>
              <a:t>. </a:t>
            </a:r>
            <a:r>
              <a:rPr lang="en-US" sz="1500" b="1" dirty="0" smtClean="0">
                <a:solidFill>
                  <a:prstClr val="black"/>
                </a:solidFill>
              </a:rPr>
              <a:t>Very fast.</a:t>
            </a:r>
            <a:endParaRPr lang="en-US" sz="1500" dirty="0">
              <a:solidFill>
                <a:prstClr val="black"/>
              </a:solidFill>
            </a:endParaRPr>
          </a:p>
          <a:p>
            <a:pPr marL="314325" indent="-314325">
              <a:lnSpc>
                <a:spcPct val="90000"/>
              </a:lnSpc>
              <a:spcBef>
                <a:spcPct val="20000"/>
              </a:spcBef>
              <a:buClr>
                <a:srgbClr val="B9C4CF"/>
              </a:buClr>
              <a:buSzPct val="90000"/>
              <a:buFont typeface="Wingdings 2" pitchFamily="18" charset="2"/>
              <a:buChar char=""/>
              <a:defRPr/>
            </a:pPr>
            <a:r>
              <a:rPr lang="en-US" sz="1500" i="1" dirty="0">
                <a:solidFill>
                  <a:prstClr val="black"/>
                </a:solidFill>
              </a:rPr>
              <a:t>Bad</a:t>
            </a:r>
            <a:r>
              <a:rPr lang="en-US" sz="1500" dirty="0">
                <a:solidFill>
                  <a:prstClr val="black"/>
                </a:solidFill>
              </a:rPr>
              <a:t>: Frustum limited. </a:t>
            </a:r>
            <a:r>
              <a:rPr lang="en-US" sz="1500" b="1" dirty="0">
                <a:solidFill>
                  <a:prstClr val="black"/>
                </a:solidFill>
              </a:rPr>
              <a:t>Jagged shadows</a:t>
            </a:r>
            <a:r>
              <a:rPr lang="en-US" sz="1500" dirty="0">
                <a:solidFill>
                  <a:prstClr val="black"/>
                </a:solidFill>
              </a:rPr>
              <a:t> if res too low,</a:t>
            </a:r>
            <a:r>
              <a:rPr lang="en-US" sz="1500" b="1" dirty="0">
                <a:solidFill>
                  <a:prstClr val="black"/>
                </a:solidFill>
                <a:effectLst>
                  <a:outerShdw blurRad="38100" dist="38100" dir="2700000" algn="tl">
                    <a:srgbClr val="000000"/>
                  </a:outerShdw>
                </a:effectLst>
              </a:rPr>
              <a:t> </a:t>
            </a:r>
            <a:r>
              <a:rPr lang="en-US" sz="1500" b="1" dirty="0">
                <a:solidFill>
                  <a:prstClr val="black"/>
                </a:solidFill>
              </a:rPr>
              <a:t>biasing</a:t>
            </a:r>
            <a:r>
              <a:rPr lang="en-US" sz="1500" dirty="0">
                <a:solidFill>
                  <a:prstClr val="black"/>
                </a:solidFill>
              </a:rPr>
              <a:t> headaches.</a:t>
            </a:r>
            <a:endParaRPr lang="en-US" dirty="0">
              <a:solidFill>
                <a:prstClr val="black"/>
              </a:solidFill>
              <a:latin typeface="+mn-lt"/>
            </a:endParaRPr>
          </a:p>
          <a:p>
            <a:pPr marL="770581" lvl="1" indent="-314325">
              <a:lnSpc>
                <a:spcPct val="90000"/>
              </a:lnSpc>
              <a:spcBef>
                <a:spcPct val="20000"/>
              </a:spcBef>
              <a:buClr>
                <a:srgbClr val="B9C4CF"/>
              </a:buClr>
              <a:buSzPct val="90000"/>
              <a:buFont typeface="Wingdings 2" pitchFamily="18" charset="2"/>
              <a:buChar char=""/>
              <a:defRPr/>
            </a:pPr>
            <a:r>
              <a:rPr lang="en-US" sz="1500" dirty="0">
                <a:solidFill>
                  <a:prstClr val="black"/>
                </a:solidFill>
              </a:rPr>
              <a:t>Solution: next talk…</a:t>
            </a:r>
          </a:p>
        </p:txBody>
      </p:sp>
      <p:cxnSp>
        <p:nvCxnSpPr>
          <p:cNvPr id="13" name="Straight Connector 12"/>
          <p:cNvCxnSpPr/>
          <p:nvPr/>
        </p:nvCxnSpPr>
        <p:spPr>
          <a:xfrm flipH="1">
            <a:off x="4588310" y="3259992"/>
            <a:ext cx="10246" cy="1883511"/>
          </a:xfrm>
          <a:prstGeom prst="line">
            <a:avLst/>
          </a:prstGeom>
          <a:ln w="9525">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907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Comparison</a:t>
            </a:r>
            <a:endParaRPr lang="en-US" dirty="0"/>
          </a:p>
        </p:txBody>
      </p:sp>
      <p:sp>
        <p:nvSpPr>
          <p:cNvPr id="29" name="Content Placeholder 2"/>
          <p:cNvSpPr>
            <a:spLocks noGrp="1"/>
          </p:cNvSpPr>
          <p:nvPr>
            <p:ph idx="1"/>
          </p:nvPr>
        </p:nvSpPr>
        <p:spPr>
          <a:xfrm>
            <a:off x="4953000" y="1047750"/>
            <a:ext cx="3810000" cy="1333500"/>
          </a:xfrm>
        </p:spPr>
        <p:txBody>
          <a:bodyPr>
            <a:normAutofit/>
          </a:bodyPr>
          <a:lstStyle/>
          <a:p>
            <a:pPr marL="0">
              <a:buNone/>
            </a:pPr>
            <a:r>
              <a:rPr lang="en-US" sz="2000" dirty="0">
                <a:solidFill>
                  <a:srgbClr val="141313"/>
                </a:solidFill>
              </a:rPr>
              <a:t>A fragment is in shadow if its </a:t>
            </a:r>
            <a:r>
              <a:rPr lang="en-US" sz="2000" dirty="0" smtClean="0">
                <a:solidFill>
                  <a:srgbClr val="141313"/>
                </a:solidFill>
              </a:rPr>
              <a:t>depth is </a:t>
            </a:r>
            <a:r>
              <a:rPr lang="en-US" sz="2000" dirty="0">
                <a:solidFill>
                  <a:srgbClr val="141313"/>
                </a:solidFill>
              </a:rPr>
              <a:t>greater than the corresponding depth value in the shadow map</a:t>
            </a:r>
          </a:p>
        </p:txBody>
      </p:sp>
      <p:sp>
        <p:nvSpPr>
          <p:cNvPr id="24" name="TextBox 23"/>
          <p:cNvSpPr txBox="1"/>
          <p:nvPr/>
        </p:nvSpPr>
        <p:spPr>
          <a:xfrm>
            <a:off x="566059" y="658252"/>
            <a:ext cx="3548741" cy="359398"/>
          </a:xfrm>
          <a:prstGeom prst="rect">
            <a:avLst/>
          </a:prstGeom>
          <a:noFill/>
        </p:spPr>
        <p:txBody>
          <a:bodyPr wrap="square" lIns="81603" tIns="40801" rIns="81603" bIns="40801" rtlCol="0">
            <a:spAutoFit/>
          </a:bodyPr>
          <a:lstStyle/>
          <a:p>
            <a:r>
              <a:rPr lang="en-US" sz="1800" dirty="0">
                <a:solidFill>
                  <a:srgbClr val="141313"/>
                </a:solidFill>
              </a:rPr>
              <a:t>Render depth image from light</a:t>
            </a:r>
          </a:p>
        </p:txBody>
      </p:sp>
      <p:pic>
        <p:nvPicPr>
          <p:cNvPr id="4" name="Picture 3"/>
          <p:cNvPicPr>
            <a:picLocks noChangeAspect="1"/>
          </p:cNvPicPr>
          <p:nvPr/>
        </p:nvPicPr>
        <p:blipFill rotWithShape="1">
          <a:blip r:embed="rId3"/>
          <a:srcRect l="4704" r="-4704"/>
          <a:stretch/>
        </p:blipFill>
        <p:spPr>
          <a:xfrm>
            <a:off x="406800" y="2535431"/>
            <a:ext cx="4597661" cy="2166878"/>
          </a:xfrm>
          <a:prstGeom prst="rect">
            <a:avLst/>
          </a:prstGeom>
        </p:spPr>
      </p:pic>
      <p:pic>
        <p:nvPicPr>
          <p:cNvPr id="5" name="Picture 4"/>
          <p:cNvPicPr>
            <a:picLocks noChangeAspect="1"/>
          </p:cNvPicPr>
          <p:nvPr/>
        </p:nvPicPr>
        <p:blipFill>
          <a:blip r:embed="rId4"/>
          <a:stretch>
            <a:fillRect/>
          </a:stretch>
        </p:blipFill>
        <p:spPr>
          <a:xfrm>
            <a:off x="826294" y="1828186"/>
            <a:ext cx="3320256" cy="707245"/>
          </a:xfrm>
          <a:prstGeom prst="rect">
            <a:avLst/>
          </a:prstGeom>
        </p:spPr>
      </p:pic>
      <p:sp>
        <p:nvSpPr>
          <p:cNvPr id="7" name="Freeform 6"/>
          <p:cNvSpPr/>
          <p:nvPr/>
        </p:nvSpPr>
        <p:spPr>
          <a:xfrm>
            <a:off x="913759" y="1867597"/>
            <a:ext cx="3170558" cy="616243"/>
          </a:xfrm>
          <a:custGeom>
            <a:avLst/>
            <a:gdLst>
              <a:gd name="connsiteX0" fmla="*/ 489857 w 3419928"/>
              <a:gd name="connsiteY0" fmla="*/ 0 h 780143"/>
              <a:gd name="connsiteX1" fmla="*/ 2939143 w 3419928"/>
              <a:gd name="connsiteY1" fmla="*/ 9071 h 780143"/>
              <a:gd name="connsiteX2" fmla="*/ 3419928 w 3419928"/>
              <a:gd name="connsiteY2" fmla="*/ 771071 h 780143"/>
              <a:gd name="connsiteX3" fmla="*/ 0 w 3419928"/>
              <a:gd name="connsiteY3" fmla="*/ 780143 h 780143"/>
              <a:gd name="connsiteX4" fmla="*/ 489857 w 3419928"/>
              <a:gd name="connsiteY4" fmla="*/ 0 h 780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928" h="780143">
                <a:moveTo>
                  <a:pt x="489857" y="0"/>
                </a:moveTo>
                <a:lnTo>
                  <a:pt x="2939143" y="9071"/>
                </a:lnTo>
                <a:lnTo>
                  <a:pt x="3419928" y="771071"/>
                </a:lnTo>
                <a:lnTo>
                  <a:pt x="0" y="780143"/>
                </a:lnTo>
                <a:lnTo>
                  <a:pt x="489857" y="0"/>
                </a:lnTo>
                <a:close/>
              </a:path>
            </a:pathLst>
          </a:custGeom>
          <a:noFill/>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8" name="Straight Connector 7"/>
          <p:cNvCxnSpPr>
            <a:endCxn id="7" idx="0"/>
          </p:cNvCxnSpPr>
          <p:nvPr/>
        </p:nvCxnSpPr>
        <p:spPr>
          <a:xfrm flipH="1">
            <a:off x="1367897" y="1151037"/>
            <a:ext cx="1202626" cy="716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7" idx="3"/>
          </p:cNvCxnSpPr>
          <p:nvPr/>
        </p:nvCxnSpPr>
        <p:spPr>
          <a:xfrm flipH="1">
            <a:off x="913759" y="1151039"/>
            <a:ext cx="1656766" cy="1332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endCxn id="7" idx="1"/>
          </p:cNvCxnSpPr>
          <p:nvPr/>
        </p:nvCxnSpPr>
        <p:spPr>
          <a:xfrm>
            <a:off x="2570526" y="1151039"/>
            <a:ext cx="1068063" cy="723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570525" y="1151039"/>
            <a:ext cx="1544275" cy="1344511"/>
          </a:xfrm>
          <a:prstGeom prst="line">
            <a:avLst/>
          </a:prstGeom>
        </p:spPr>
        <p:style>
          <a:lnRef idx="2">
            <a:schemeClr val="accent1"/>
          </a:lnRef>
          <a:fillRef idx="0">
            <a:schemeClr val="accent1"/>
          </a:fillRef>
          <a:effectRef idx="1">
            <a:schemeClr val="accent1"/>
          </a:effectRef>
          <a:fontRef idx="minor">
            <a:schemeClr val="tx1"/>
          </a:fontRef>
        </p:style>
      </p:cxnSp>
      <p:sp>
        <p:nvSpPr>
          <p:cNvPr id="6" name="Sun 5"/>
          <p:cNvSpPr/>
          <p:nvPr/>
        </p:nvSpPr>
        <p:spPr>
          <a:xfrm>
            <a:off x="2392233" y="991961"/>
            <a:ext cx="353219" cy="300955"/>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15" name="Rectangle 14"/>
          <p:cNvSpPr/>
          <p:nvPr/>
        </p:nvSpPr>
        <p:spPr>
          <a:xfrm>
            <a:off x="2444036" y="2231969"/>
            <a:ext cx="42385" cy="1805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grpSp>
        <p:nvGrpSpPr>
          <p:cNvPr id="3" name="Group 25"/>
          <p:cNvGrpSpPr/>
          <p:nvPr/>
        </p:nvGrpSpPr>
        <p:grpSpPr>
          <a:xfrm>
            <a:off x="2442220" y="2224674"/>
            <a:ext cx="6225530" cy="2537829"/>
            <a:chOff x="2428822" y="2883188"/>
            <a:chExt cx="6715180" cy="3212812"/>
          </a:xfrm>
        </p:grpSpPr>
        <p:pic>
          <p:nvPicPr>
            <p:cNvPr id="12" name="Picture 11"/>
            <p:cNvPicPr>
              <a:picLocks noChangeAspect="1"/>
            </p:cNvPicPr>
            <p:nvPr/>
          </p:nvPicPr>
          <p:blipFill>
            <a:blip r:embed="rId5"/>
            <a:stretch>
              <a:fillRect/>
            </a:stretch>
          </p:blipFill>
          <p:spPr>
            <a:xfrm>
              <a:off x="5249718" y="3258457"/>
              <a:ext cx="3894284" cy="2837543"/>
            </a:xfrm>
            <a:prstGeom prst="rect">
              <a:avLst/>
            </a:prstGeom>
          </p:spPr>
        </p:pic>
        <p:sp>
          <p:nvSpPr>
            <p:cNvPr id="16" name="Freeform 15"/>
            <p:cNvSpPr/>
            <p:nvPr/>
          </p:nvSpPr>
          <p:spPr>
            <a:xfrm>
              <a:off x="2428822" y="2883188"/>
              <a:ext cx="2818173" cy="3207662"/>
            </a:xfrm>
            <a:custGeom>
              <a:avLst/>
              <a:gdLst>
                <a:gd name="connsiteX0" fmla="*/ 46351 w 2818173"/>
                <a:gd name="connsiteY0" fmla="*/ 0 h 3207662"/>
                <a:gd name="connsiteX1" fmla="*/ 2818173 w 2818173"/>
                <a:gd name="connsiteY1" fmla="*/ 370828 h 3207662"/>
                <a:gd name="connsiteX2" fmla="*/ 2808903 w 2818173"/>
                <a:gd name="connsiteY2" fmla="*/ 3207662 h 3207662"/>
                <a:gd name="connsiteX3" fmla="*/ 0 w 2818173"/>
                <a:gd name="connsiteY3" fmla="*/ 27812 h 3207662"/>
                <a:gd name="connsiteX4" fmla="*/ 46351 w 2818173"/>
                <a:gd name="connsiteY4" fmla="*/ 0 h 320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173" h="3207662">
                  <a:moveTo>
                    <a:pt x="46351" y="0"/>
                  </a:moveTo>
                  <a:lnTo>
                    <a:pt x="2818173" y="370828"/>
                  </a:lnTo>
                  <a:lnTo>
                    <a:pt x="2808903" y="3207662"/>
                  </a:lnTo>
                  <a:lnTo>
                    <a:pt x="0" y="27812"/>
                  </a:lnTo>
                  <a:lnTo>
                    <a:pt x="46351" y="0"/>
                  </a:lnTo>
                  <a:close/>
                </a:path>
              </a:pathLst>
            </a:custGeom>
            <a:gradFill flip="none" rotWithShape="1">
              <a:gsLst>
                <a:gs pos="100000">
                  <a:schemeClr val="tx1">
                    <a:lumMod val="65000"/>
                    <a:lumOff val="35000"/>
                    <a:alpha val="38000"/>
                  </a:schemeClr>
                </a:gs>
                <a:gs pos="0">
                  <a:srgbClr val="FFFFFF">
                    <a:alpha val="38000"/>
                  </a:srgb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5237724" y="3235474"/>
              <a:ext cx="3902801" cy="2860526"/>
            </a:xfrm>
            <a:custGeom>
              <a:avLst/>
              <a:gdLst>
                <a:gd name="connsiteX0" fmla="*/ 0 w 3902800"/>
                <a:gd name="connsiteY0" fmla="*/ 0 h 2836834"/>
                <a:gd name="connsiteX1" fmla="*/ 3902800 w 3902800"/>
                <a:gd name="connsiteY1" fmla="*/ 27812 h 2836834"/>
                <a:gd name="connsiteX2" fmla="*/ 3902800 w 3902800"/>
                <a:gd name="connsiteY2" fmla="*/ 2827564 h 2836834"/>
                <a:gd name="connsiteX3" fmla="*/ 0 w 3902800"/>
                <a:gd name="connsiteY3" fmla="*/ 2836834 h 2836834"/>
                <a:gd name="connsiteX4" fmla="*/ 0 w 3902800"/>
                <a:gd name="connsiteY4" fmla="*/ 0 h 283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00" h="2836834">
                  <a:moveTo>
                    <a:pt x="0" y="0"/>
                  </a:moveTo>
                  <a:lnTo>
                    <a:pt x="3902800" y="27812"/>
                  </a:lnTo>
                  <a:lnTo>
                    <a:pt x="3902800" y="2827564"/>
                  </a:lnTo>
                  <a:lnTo>
                    <a:pt x="0" y="2836834"/>
                  </a:lnTo>
                  <a:lnTo>
                    <a:pt x="0" y="0"/>
                  </a:lnTo>
                  <a:close/>
                </a:path>
              </a:pathLst>
            </a:cu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Arrow Connector 18"/>
          <p:cNvCxnSpPr/>
          <p:nvPr/>
        </p:nvCxnSpPr>
        <p:spPr>
          <a:xfrm rot="5400000">
            <a:off x="1924843" y="3786479"/>
            <a:ext cx="799591" cy="632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2243095" y="4177312"/>
            <a:ext cx="98116" cy="50159"/>
          </a:xfrm>
          <a:custGeom>
            <a:avLst/>
            <a:gdLst>
              <a:gd name="connsiteX0" fmla="*/ 0 w 105834"/>
              <a:gd name="connsiteY0" fmla="*/ 0 h 63500"/>
              <a:gd name="connsiteX1" fmla="*/ 105834 w 105834"/>
              <a:gd name="connsiteY1" fmla="*/ 0 h 63500"/>
              <a:gd name="connsiteX2" fmla="*/ 105834 w 105834"/>
              <a:gd name="connsiteY2" fmla="*/ 63500 h 63500"/>
              <a:gd name="connsiteX3" fmla="*/ 4234 w 105834"/>
              <a:gd name="connsiteY3" fmla="*/ 63500 h 63500"/>
              <a:gd name="connsiteX4" fmla="*/ 0 w 105834"/>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34" h="63500">
                <a:moveTo>
                  <a:pt x="0" y="0"/>
                </a:moveTo>
                <a:lnTo>
                  <a:pt x="105834" y="0"/>
                </a:lnTo>
                <a:lnTo>
                  <a:pt x="105834" y="63500"/>
                </a:lnTo>
                <a:lnTo>
                  <a:pt x="4234" y="63500"/>
                </a:lnTo>
                <a:lnTo>
                  <a:pt x="0" y="0"/>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cxnSp>
        <p:nvCxnSpPr>
          <p:cNvPr id="23" name="Straight Connector 22"/>
          <p:cNvCxnSpPr/>
          <p:nvPr/>
        </p:nvCxnSpPr>
        <p:spPr>
          <a:xfrm rot="5400000">
            <a:off x="1456826" y="2068795"/>
            <a:ext cx="2031449" cy="19595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952785" y="2231967"/>
            <a:ext cx="1617743" cy="313263"/>
          </a:xfrm>
          <a:prstGeom prst="rect">
            <a:avLst/>
          </a:prstGeom>
          <a:noFill/>
        </p:spPr>
        <p:txBody>
          <a:bodyPr wrap="square" lIns="81603" tIns="40801" rIns="81603" bIns="40801" rtlCol="0">
            <a:spAutoFit/>
          </a:bodyPr>
          <a:lstStyle/>
          <a:p>
            <a:r>
              <a:rPr lang="en-US" sz="1500" dirty="0">
                <a:solidFill>
                  <a:srgbClr val="141313"/>
                </a:solidFill>
              </a:rPr>
              <a:t>Shadow Map</a:t>
            </a:r>
          </a:p>
        </p:txBody>
      </p:sp>
      <p:cxnSp>
        <p:nvCxnSpPr>
          <p:cNvPr id="22" name="Straight Connector 21"/>
          <p:cNvCxnSpPr/>
          <p:nvPr/>
        </p:nvCxnSpPr>
        <p:spPr>
          <a:xfrm rot="5400000">
            <a:off x="1463504" y="2068796"/>
            <a:ext cx="2031449" cy="195956"/>
          </a:xfrm>
          <a:prstGeom prst="line">
            <a:avLst/>
          </a:prstGeom>
          <a:ln>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sp>
        <p:nvSpPr>
          <p:cNvPr id="25" name="Oval 24"/>
          <p:cNvSpPr>
            <a:spLocks noChangeAspect="1"/>
          </p:cNvSpPr>
          <p:nvPr/>
        </p:nvSpPr>
        <p:spPr>
          <a:xfrm>
            <a:off x="2179590" y="4071562"/>
            <a:ext cx="226810" cy="211493"/>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30" name="Oval 29"/>
          <p:cNvSpPr>
            <a:spLocks noChangeAspect="1"/>
          </p:cNvSpPr>
          <p:nvPr/>
        </p:nvSpPr>
        <p:spPr>
          <a:xfrm>
            <a:off x="2278826" y="2970992"/>
            <a:ext cx="226810" cy="211493"/>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lIns="81603" tIns="40801" rIns="81603" bIns="40801" rtlCol="0" anchor="ctr"/>
          <a:lstStyle/>
          <a:p>
            <a:pPr algn="ctr"/>
            <a:endParaRPr lang="en-US"/>
          </a:p>
        </p:txBody>
      </p:sp>
      <p:sp>
        <p:nvSpPr>
          <p:cNvPr id="28" name="TextBox 27"/>
          <p:cNvSpPr txBox="1"/>
          <p:nvPr/>
        </p:nvSpPr>
        <p:spPr>
          <a:xfrm>
            <a:off x="1371600" y="4400550"/>
            <a:ext cx="2209800" cy="328620"/>
          </a:xfrm>
          <a:prstGeom prst="rect">
            <a:avLst/>
          </a:prstGeom>
          <a:noFill/>
        </p:spPr>
        <p:txBody>
          <a:bodyPr wrap="square" lIns="81603" tIns="40801" rIns="81603" bIns="40801" rtlCol="0">
            <a:spAutoFit/>
          </a:bodyPr>
          <a:lstStyle/>
          <a:p>
            <a:r>
              <a:rPr lang="en-US" dirty="0" smtClean="0">
                <a:solidFill>
                  <a:srgbClr val="141313"/>
                </a:solidFill>
              </a:rPr>
              <a:t>Camera’s view</a:t>
            </a:r>
            <a:endParaRPr lang="en-US" dirty="0">
              <a:solidFill>
                <a:srgbClr val="141313"/>
              </a:solidFill>
            </a:endParaRPr>
          </a:p>
        </p:txBody>
      </p:sp>
    </p:spTree>
    <p:extLst>
      <p:ext uri="{BB962C8B-B14F-4D97-AF65-F5344CB8AC3E}">
        <p14:creationId xmlns:p14="http://schemas.microsoft.com/office/powerpoint/2010/main" val="21322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15" grpId="0" animBg="1"/>
      <p:bldP spid="20" grpId="0" animBg="1"/>
      <p:bldP spid="25" grpId="0" animBg="1"/>
      <p:bldP spid="3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End</a:t>
            </a:r>
            <a:br>
              <a:rPr lang="en-US" dirty="0" smtClean="0"/>
            </a:br>
            <a:r>
              <a:rPr lang="en-US" dirty="0" smtClean="0"/>
              <a:t>  - of Basic </a:t>
            </a:r>
            <a:r>
              <a:rPr lang="en-US" dirty="0"/>
              <a:t>Shadow </a:t>
            </a:r>
            <a:r>
              <a:rPr lang="en-US" dirty="0" smtClean="0"/>
              <a:t>Techniques:</a:t>
            </a:r>
            <a:br>
              <a:rPr lang="en-US" dirty="0" smtClean="0"/>
            </a:br>
            <a:r>
              <a:rPr lang="en-US" dirty="0" smtClean="0">
                <a:solidFill>
                  <a:schemeClr val="tx1">
                    <a:lumMod val="75000"/>
                    <a:lumOff val="25000"/>
                  </a:schemeClr>
                </a:solidFill>
              </a:rPr>
              <a:t>          </a:t>
            </a:r>
            <a:r>
              <a:rPr lang="en-US" sz="2400" dirty="0" smtClean="0">
                <a:solidFill>
                  <a:schemeClr val="tx1">
                    <a:lumMod val="75000"/>
                    <a:lumOff val="25000"/>
                  </a:schemeClr>
                </a:solidFill>
              </a:rPr>
              <a:t>Shadow </a:t>
            </a:r>
            <a:r>
              <a:rPr lang="en-US" sz="2400" dirty="0">
                <a:solidFill>
                  <a:schemeClr val="tx1">
                    <a:lumMod val="75000"/>
                    <a:lumOff val="25000"/>
                  </a:schemeClr>
                </a:solidFill>
              </a:rPr>
              <a:t>Maps and Shadow </a:t>
            </a:r>
            <a:r>
              <a:rPr lang="en-US" sz="2400" dirty="0" smtClean="0">
                <a:solidFill>
                  <a:schemeClr val="tx1">
                    <a:lumMod val="75000"/>
                    <a:lumOff val="25000"/>
                  </a:schemeClr>
                </a:solidFill>
              </a:rPr>
              <a:t>Volumes</a:t>
            </a:r>
            <a:endParaRPr lang="en-US" dirty="0">
              <a:solidFill>
                <a:schemeClr val="tx1">
                  <a:lumMod val="75000"/>
                  <a:lumOff val="25000"/>
                </a:schemeClr>
              </a:solidFill>
            </a:endParaRPr>
          </a:p>
        </p:txBody>
      </p:sp>
      <p:sp>
        <p:nvSpPr>
          <p:cNvPr id="3" name="Text Placeholder 2"/>
          <p:cNvSpPr>
            <a:spLocks noGrp="1"/>
          </p:cNvSpPr>
          <p:nvPr>
            <p:ph type="body" idx="1"/>
          </p:nvPr>
        </p:nvSpPr>
        <p:spPr/>
        <p:txBody>
          <a:bodyPr/>
          <a:lstStyle/>
          <a:p>
            <a:r>
              <a:rPr lang="de-DE" dirty="0" smtClean="0"/>
              <a:t>Ulf Assarsson</a:t>
            </a:r>
            <a:endParaRPr lang="en-US" dirty="0"/>
          </a:p>
        </p:txBody>
      </p:sp>
      <p:pic>
        <p:nvPicPr>
          <p:cNvPr id="4" name="Picture 3"/>
          <p:cNvPicPr>
            <a:picLocks noChangeAspect="1"/>
          </p:cNvPicPr>
          <p:nvPr/>
        </p:nvPicPr>
        <p:blipFill>
          <a:blip r:embed="rId2"/>
          <a:stretch>
            <a:fillRect/>
          </a:stretch>
        </p:blipFill>
        <p:spPr>
          <a:xfrm>
            <a:off x="6084168" y="-56034"/>
            <a:ext cx="3059832" cy="3059832"/>
          </a:xfrm>
          <a:prstGeom prst="rect">
            <a:avLst/>
          </a:prstGeom>
        </p:spPr>
      </p:pic>
    </p:spTree>
    <p:extLst>
      <p:ext uri="{BB962C8B-B14F-4D97-AF65-F5344CB8AC3E}">
        <p14:creationId xmlns:p14="http://schemas.microsoft.com/office/powerpoint/2010/main" val="6804430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Maps</a:t>
            </a:r>
            <a:endParaRPr lang="en-US" dirty="0"/>
          </a:p>
        </p:txBody>
      </p:sp>
      <p:sp>
        <p:nvSpPr>
          <p:cNvPr id="3" name="Content Placeholder 2"/>
          <p:cNvSpPr>
            <a:spLocks noGrp="1"/>
          </p:cNvSpPr>
          <p:nvPr>
            <p:ph idx="1"/>
          </p:nvPr>
        </p:nvSpPr>
        <p:spPr/>
        <p:txBody>
          <a:bodyPr/>
          <a:lstStyle/>
          <a:p>
            <a:r>
              <a:rPr lang="en-US" dirty="0" smtClean="0"/>
              <a:t>Pros</a:t>
            </a:r>
          </a:p>
          <a:p>
            <a:pPr lvl="1"/>
            <a:r>
              <a:rPr lang="en-US" dirty="0" smtClean="0"/>
              <a:t>Very efficient: “This is as fast as it gets”</a:t>
            </a:r>
          </a:p>
          <a:p>
            <a:pPr lvl="1"/>
            <a:endParaRPr lang="en-US" dirty="0" smtClean="0"/>
          </a:p>
          <a:p>
            <a:r>
              <a:rPr lang="en-US" dirty="0" smtClean="0"/>
              <a:t>Cons…</a:t>
            </a:r>
            <a:endParaRPr lang="en-US" dirty="0"/>
          </a:p>
        </p:txBody>
      </p:sp>
    </p:spTree>
    <p:extLst>
      <p:ext uri="{BB962C8B-B14F-4D97-AF65-F5344CB8AC3E}">
        <p14:creationId xmlns:p14="http://schemas.microsoft.com/office/powerpoint/2010/main" val="67421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cameraview_with_shadow.TIF"/>
          <p:cNvPicPr>
            <a:picLocks noChangeAspect="1"/>
          </p:cNvPicPr>
          <p:nvPr/>
        </p:nvPicPr>
        <p:blipFill>
          <a:blip r:embed="rId3"/>
          <a:stretch>
            <a:fillRect/>
          </a:stretch>
        </p:blipFill>
        <p:spPr>
          <a:xfrm>
            <a:off x="993198" y="1352520"/>
            <a:ext cx="2967580" cy="2969605"/>
          </a:xfrm>
          <a:prstGeom prst="rect">
            <a:avLst/>
          </a:prstGeom>
        </p:spPr>
      </p:pic>
      <p:sp>
        <p:nvSpPr>
          <p:cNvPr id="2" name="Title 1"/>
          <p:cNvSpPr>
            <a:spLocks noGrp="1"/>
          </p:cNvSpPr>
          <p:nvPr>
            <p:ph type="title"/>
          </p:nvPr>
        </p:nvSpPr>
        <p:spPr/>
        <p:txBody>
          <a:bodyPr/>
          <a:lstStyle/>
          <a:p>
            <a:r>
              <a:rPr lang="en-US" dirty="0" smtClean="0"/>
              <a:t>Shadow Maps - Problems</a:t>
            </a:r>
            <a:endParaRPr lang="en-US" dirty="0"/>
          </a:p>
        </p:txBody>
      </p:sp>
      <p:sp>
        <p:nvSpPr>
          <p:cNvPr id="3" name="Content Placeholder 2"/>
          <p:cNvSpPr>
            <a:spLocks noGrp="1"/>
          </p:cNvSpPr>
          <p:nvPr>
            <p:ph idx="1"/>
          </p:nvPr>
        </p:nvSpPr>
        <p:spPr>
          <a:xfrm>
            <a:off x="381000" y="800103"/>
            <a:ext cx="8382000" cy="3829047"/>
          </a:xfrm>
        </p:spPr>
        <p:txBody>
          <a:bodyPr>
            <a:normAutofit/>
          </a:bodyPr>
          <a:lstStyle/>
          <a:p>
            <a:r>
              <a:rPr lang="en-US" sz="2400" dirty="0" smtClean="0"/>
              <a:t>Low Shadow Map resolution results in jagged shadows</a:t>
            </a:r>
            <a:endParaRPr lang="en-US" sz="2400" dirty="0"/>
          </a:p>
        </p:txBody>
      </p:sp>
      <p:pic>
        <p:nvPicPr>
          <p:cNvPr id="4" name="Picture 6" descr="intro light view.jpg"/>
          <p:cNvPicPr>
            <a:picLocks noChangeAspect="1"/>
          </p:cNvPicPr>
          <p:nvPr/>
        </p:nvPicPr>
        <p:blipFill>
          <a:blip r:embed="rId4"/>
          <a:stretch>
            <a:fillRect/>
          </a:stretch>
        </p:blipFill>
        <p:spPr>
          <a:xfrm>
            <a:off x="5358121" y="1657350"/>
            <a:ext cx="2795279" cy="2667000"/>
          </a:xfrm>
          <a:prstGeom prst="rect">
            <a:avLst/>
          </a:prstGeom>
        </p:spPr>
      </p:pic>
      <p:pic>
        <p:nvPicPr>
          <p:cNvPr id="5" name="Picture 13" descr="shadowmap.tif"/>
          <p:cNvPicPr>
            <a:picLocks noChangeAspect="1"/>
          </p:cNvPicPr>
          <p:nvPr/>
        </p:nvPicPr>
        <p:blipFill>
          <a:blip r:embed="rId5"/>
          <a:srcRect l="16749" t="14889" r="16254" b="18114"/>
          <a:stretch>
            <a:fillRect/>
          </a:stretch>
        </p:blipFill>
        <p:spPr>
          <a:xfrm>
            <a:off x="5715000" y="2038350"/>
            <a:ext cx="2057400" cy="1904999"/>
          </a:xfrm>
          <a:prstGeom prst="rect">
            <a:avLst/>
          </a:prstGeom>
        </p:spPr>
      </p:pic>
      <p:sp>
        <p:nvSpPr>
          <p:cNvPr id="6" name="TextBox 5"/>
          <p:cNvSpPr txBox="1"/>
          <p:nvPr/>
        </p:nvSpPr>
        <p:spPr>
          <a:xfrm>
            <a:off x="1012235" y="4248150"/>
            <a:ext cx="2919848" cy="405564"/>
          </a:xfrm>
          <a:prstGeom prst="rect">
            <a:avLst/>
          </a:prstGeom>
          <a:noFill/>
        </p:spPr>
        <p:txBody>
          <a:bodyPr wrap="square" lIns="81603" tIns="40801" rIns="81603" bIns="40801" rtlCol="0">
            <a:spAutoFit/>
          </a:bodyPr>
          <a:lstStyle/>
          <a:p>
            <a:pPr algn="ctr"/>
            <a:r>
              <a:rPr lang="en-US" sz="2100" dirty="0"/>
              <a:t>from viewpoint</a:t>
            </a:r>
          </a:p>
        </p:txBody>
      </p:sp>
      <p:sp>
        <p:nvSpPr>
          <p:cNvPr id="7" name="TextBox 6"/>
          <p:cNvSpPr txBox="1"/>
          <p:nvPr/>
        </p:nvSpPr>
        <p:spPr>
          <a:xfrm>
            <a:off x="5452399" y="4248150"/>
            <a:ext cx="2974940" cy="405564"/>
          </a:xfrm>
          <a:prstGeom prst="rect">
            <a:avLst/>
          </a:prstGeom>
          <a:noFill/>
        </p:spPr>
        <p:txBody>
          <a:bodyPr wrap="square" lIns="81603" tIns="40801" rIns="81603" bIns="40801" rtlCol="0">
            <a:spAutoFit/>
          </a:bodyPr>
          <a:lstStyle/>
          <a:p>
            <a:pPr algn="ctr"/>
            <a:r>
              <a:rPr lang="en-US" sz="2100" dirty="0"/>
              <a:t>from light</a:t>
            </a:r>
          </a:p>
        </p:txBody>
      </p:sp>
      <p:sp>
        <p:nvSpPr>
          <p:cNvPr id="8" name="Ellipse 15"/>
          <p:cNvSpPr/>
          <p:nvPr/>
        </p:nvSpPr>
        <p:spPr>
          <a:xfrm>
            <a:off x="2520956" y="1434916"/>
            <a:ext cx="140080" cy="14623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1603" tIns="40801" rIns="81603" bIns="40801" rtlCol="0" anchor="ctr"/>
          <a:lstStyle/>
          <a:p>
            <a:pPr algn="ctr"/>
            <a:endParaRPr lang="en-US"/>
          </a:p>
        </p:txBody>
      </p:sp>
      <p:pic>
        <p:nvPicPr>
          <p:cNvPr id="9" name="Picture 3"/>
          <p:cNvPicPr>
            <a:picLocks noChangeAspect="1" noChangeArrowheads="1"/>
          </p:cNvPicPr>
          <p:nvPr/>
        </p:nvPicPr>
        <p:blipFill>
          <a:blip r:embed="rId6"/>
          <a:srcRect/>
          <a:stretch>
            <a:fillRect/>
          </a:stretch>
        </p:blipFill>
        <p:spPr bwMode="auto">
          <a:xfrm>
            <a:off x="5562600" y="1809750"/>
            <a:ext cx="2387683" cy="2370548"/>
          </a:xfrm>
          <a:prstGeom prst="rect">
            <a:avLst/>
          </a:prstGeom>
          <a:noFill/>
          <a:ln w="9525">
            <a:noFill/>
            <a:miter lim="800000"/>
            <a:headEnd/>
            <a:tailEnd/>
          </a:ln>
          <a:effectLst>
            <a:outerShdw blurRad="317500" dist="38100" dir="2700000" sx="104000" sy="104000" algn="tl" rotWithShape="0">
              <a:prstClr val="black">
                <a:alpha val="40000"/>
              </a:prstClr>
            </a:outerShdw>
          </a:effectLst>
        </p:spPr>
      </p:pic>
      <p:pic>
        <p:nvPicPr>
          <p:cNvPr id="10" name="Picture 1"/>
          <p:cNvPicPr>
            <a:picLocks noChangeAspect="1" noChangeArrowheads="1"/>
          </p:cNvPicPr>
          <p:nvPr/>
        </p:nvPicPr>
        <p:blipFill>
          <a:blip r:embed="rId7"/>
          <a:srcRect/>
          <a:stretch>
            <a:fillRect/>
          </a:stretch>
        </p:blipFill>
        <p:spPr bwMode="auto">
          <a:xfrm>
            <a:off x="1321449" y="1885950"/>
            <a:ext cx="2259951" cy="2286414"/>
          </a:xfrm>
          <a:prstGeom prst="rect">
            <a:avLst/>
          </a:prstGeom>
          <a:noFill/>
          <a:ln w="9525">
            <a:noFill/>
            <a:miter lim="800000"/>
            <a:headEnd/>
            <a:tailEnd/>
          </a:ln>
          <a:effectLst>
            <a:outerShdw blurRad="419100" dist="88900" dir="3900000" sx="104000" sy="104000" algn="l" rotWithShape="0">
              <a:prstClr val="black">
                <a:alpha val="40000"/>
              </a:prstClr>
            </a:outerShdw>
          </a:effectLst>
        </p:spPr>
      </p:pic>
    </p:spTree>
    <p:extLst>
      <p:ext uri="{BB962C8B-B14F-4D97-AF65-F5344CB8AC3E}">
        <p14:creationId xmlns:p14="http://schemas.microsoft.com/office/powerpoint/2010/main" val="297918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Maps - Problems</a:t>
            </a:r>
            <a:endParaRPr lang="en-US" dirty="0"/>
          </a:p>
        </p:txBody>
      </p:sp>
      <p:sp>
        <p:nvSpPr>
          <p:cNvPr id="3" name="Content Placeholder 2"/>
          <p:cNvSpPr>
            <a:spLocks noGrp="1"/>
          </p:cNvSpPr>
          <p:nvPr>
            <p:ph idx="1"/>
          </p:nvPr>
        </p:nvSpPr>
        <p:spPr/>
        <p:txBody>
          <a:bodyPr/>
          <a:lstStyle/>
          <a:p>
            <a:pPr>
              <a:buNone/>
            </a:pPr>
            <a:r>
              <a:rPr lang="en-US" dirty="0" smtClean="0"/>
              <a:t>In addition:</a:t>
            </a:r>
          </a:p>
          <a:p>
            <a:r>
              <a:rPr lang="en-US" dirty="0" smtClean="0"/>
              <a:t>A tolerance threshold (bias) needs to be tuned for each scene for the depth comparison</a:t>
            </a:r>
            <a:endParaRPr lang="en-US" dirty="0"/>
          </a:p>
        </p:txBody>
      </p:sp>
    </p:spTree>
    <p:extLst>
      <p:ext uri="{BB962C8B-B14F-4D97-AF65-F5344CB8AC3E}">
        <p14:creationId xmlns:p14="http://schemas.microsoft.com/office/powerpoint/2010/main" val="256622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IGGRAPH 2013 m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8129</Words>
  <Application>Microsoft Macintosh PowerPoint</Application>
  <PresentationFormat>On-screen Show (16:9)</PresentationFormat>
  <Paragraphs>764</Paragraphs>
  <Slides>60</Slides>
  <Notes>58</Notes>
  <HiddenSlides>0</HiddenSlides>
  <MMClips>3</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SIGGRAPH 2013 ms</vt:lpstr>
      <vt:lpstr>Efficient Real-Time Shadows</vt:lpstr>
      <vt:lpstr>Basic Shadow Techniques:  - Shadow Maps and Shadow Volumes (15 min)</vt:lpstr>
      <vt:lpstr>PowerPoint Presentation</vt:lpstr>
      <vt:lpstr>Shadow Maps</vt:lpstr>
      <vt:lpstr>Shadow Maps</vt:lpstr>
      <vt:lpstr>Depth Comparison</vt:lpstr>
      <vt:lpstr>Shadow Maps</vt:lpstr>
      <vt:lpstr>Shadow Maps - Problems</vt:lpstr>
      <vt:lpstr>Shadow Maps - Problems</vt:lpstr>
      <vt:lpstr>Bias</vt:lpstr>
      <vt:lpstr>Bias</vt:lpstr>
      <vt:lpstr>Bias</vt:lpstr>
      <vt:lpstr>Ameliorating the Bias</vt:lpstr>
      <vt:lpstr>Ameliorating the Bias</vt:lpstr>
      <vt:lpstr>Shadow Maps</vt:lpstr>
      <vt:lpstr>Shadow Volumes</vt:lpstr>
      <vt:lpstr>Shadow Volumes</vt:lpstr>
      <vt:lpstr>Shadow Volumes</vt:lpstr>
      <vt:lpstr>Shadow Volumes</vt:lpstr>
      <vt:lpstr>Shadow Volumes</vt:lpstr>
      <vt:lpstr>Shadow Volumes - concept</vt:lpstr>
      <vt:lpstr>Shadow Volumes - concept</vt:lpstr>
      <vt:lpstr>Shadow Volumes - concept</vt:lpstr>
      <vt:lpstr>Shadow Volumes - concept</vt:lpstr>
      <vt:lpstr>Shadow Volumes - concept</vt:lpstr>
      <vt:lpstr>Shadow Volumes - concept</vt:lpstr>
      <vt:lpstr>PowerPoint Presentation</vt:lpstr>
      <vt:lpstr>Shadow Volumes with the Stencil Buffer</vt:lpstr>
      <vt:lpstr>Eye Location Problem</vt:lpstr>
      <vt:lpstr>The Z-fail Algorithm</vt:lpstr>
      <vt:lpstr>PowerPoint Presentation</vt:lpstr>
      <vt:lpstr>Shadow Volumes from Silhouette Edges</vt:lpstr>
      <vt:lpstr>Shadow Volumes from Silhouette Edges</vt:lpstr>
      <vt:lpstr>Shadow Volumes from Silhouette Edges</vt:lpstr>
      <vt:lpstr>Shadow Volumes from Silhouette Edges</vt:lpstr>
      <vt:lpstr>Shadow Volumes from Silhouette Edges</vt:lpstr>
      <vt:lpstr>Shadow Volumes from Silhouette Edges</vt:lpstr>
      <vt:lpstr>Shadow Volumes from Silhouette Edges</vt:lpstr>
      <vt:lpstr>Shadow Volumes - Summary</vt:lpstr>
      <vt:lpstr>Culling and Clamping</vt:lpstr>
      <vt:lpstr>Culling and Clamping</vt:lpstr>
      <vt:lpstr>Culling and Clamping</vt:lpstr>
      <vt:lpstr>Culling and Clamping</vt:lpstr>
      <vt:lpstr>Per-Triangle Shadow Volumes</vt:lpstr>
      <vt:lpstr>Algorithm Overview </vt:lpstr>
      <vt:lpstr>Algorithm Overview Building the depth hierarchy</vt:lpstr>
      <vt:lpstr>Algorithm Overview Building the depth hierarchy</vt:lpstr>
      <vt:lpstr>Algorithm Overview Building the depth hierarchy</vt:lpstr>
      <vt:lpstr>Algorithm Overview Traversing the hierarchy</vt:lpstr>
      <vt:lpstr>Algorithm Overview Traversing the hierarchy – Cull 4x4 tiles</vt:lpstr>
      <vt:lpstr>Algorithm Overview Traversing the hierarchy – Cull 4x4 tiles</vt:lpstr>
      <vt:lpstr>Algorithm Overview Traversing the hierarchy – Cull 4x4 tiles</vt:lpstr>
      <vt:lpstr>Algorithm Overview Traversing the hierarchy – Trivial Accept</vt:lpstr>
      <vt:lpstr>Algorithm Overview Traversing the hierarchy – Trivial Accept</vt:lpstr>
      <vt:lpstr>Algorithm Overview Traversing the hierarchy – Test samples</vt:lpstr>
      <vt:lpstr>Algorithm Overview </vt:lpstr>
      <vt:lpstr>Semi-Transparent Textured Shadows</vt:lpstr>
      <vt:lpstr>Semi-Transparent Textured Shadows</vt:lpstr>
      <vt:lpstr>Shadow Maps vs Shadow Volumes</vt:lpstr>
      <vt:lpstr>The End   - of Basic Shadow Techniques:           Shadow Maps and Shadow Volumes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2013-07-09T22:11:45Z</dcterms:created>
  <dcterms:modified xsi:type="dcterms:W3CDTF">2013-07-30T07:26:24Z</dcterms:modified>
</cp:coreProperties>
</file>