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63" r:id="rId2"/>
    <p:sldId id="267" r:id="rId3"/>
    <p:sldId id="264" r:id="rId4"/>
    <p:sldId id="269" r:id="rId5"/>
    <p:sldId id="270" r:id="rId6"/>
    <p:sldId id="287" r:id="rId7"/>
    <p:sldId id="271" r:id="rId8"/>
    <p:sldId id="289" r:id="rId9"/>
    <p:sldId id="304" r:id="rId10"/>
    <p:sldId id="268" r:id="rId11"/>
    <p:sldId id="305" r:id="rId12"/>
    <p:sldId id="307" r:id="rId13"/>
    <p:sldId id="306" r:id="rId14"/>
    <p:sldId id="274" r:id="rId15"/>
    <p:sldId id="308" r:id="rId16"/>
    <p:sldId id="309" r:id="rId17"/>
    <p:sldId id="310" r:id="rId18"/>
    <p:sldId id="276"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277" r:id="rId33"/>
    <p:sldId id="280" r:id="rId34"/>
    <p:sldId id="281" r:id="rId35"/>
    <p:sldId id="340" r:id="rId36"/>
    <p:sldId id="282" r:id="rId37"/>
    <p:sldId id="283" r:id="rId38"/>
    <p:sldId id="291" r:id="rId39"/>
    <p:sldId id="294" r:id="rId40"/>
    <p:sldId id="292" r:id="rId41"/>
    <p:sldId id="293" r:id="rId42"/>
    <p:sldId id="295" r:id="rId43"/>
    <p:sldId id="296"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00" r:id="rId60"/>
    <p:sldId id="344" r:id="rId61"/>
    <p:sldId id="301" r:id="rId62"/>
    <p:sldId id="341" r:id="rId63"/>
    <p:sldId id="297" r:id="rId64"/>
    <p:sldId id="299" r:id="rId65"/>
    <p:sldId id="28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69" autoAdjust="0"/>
  </p:normalViewPr>
  <p:slideViewPr>
    <p:cSldViewPr snapToGrid="0">
      <p:cViewPr varScale="1">
        <p:scale>
          <a:sx n="72" d="100"/>
          <a:sy n="72" d="100"/>
        </p:scale>
        <p:origin x="97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39645-B27F-4BEF-AFB0-8448F3BF754F}"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3DEC7-7620-4300-A5C5-1A2C40A908EB}" type="slidenum">
              <a:rPr lang="en-US" smtClean="0"/>
              <a:t>‹#›</a:t>
            </a:fld>
            <a:endParaRPr lang="en-US"/>
          </a:p>
        </p:txBody>
      </p:sp>
    </p:spTree>
    <p:extLst>
      <p:ext uri="{BB962C8B-B14F-4D97-AF65-F5344CB8AC3E}">
        <p14:creationId xmlns:p14="http://schemas.microsoft.com/office/powerpoint/2010/main" val="240058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previous presentation, Erik </a:t>
            </a:r>
            <a:r>
              <a:rPr lang="en-GB" baseline="0" dirty="0" err="1" smtClean="0"/>
              <a:t>Sintorn</a:t>
            </a:r>
            <a:r>
              <a:rPr lang="en-GB" baseline="0" dirty="0" smtClean="0"/>
              <a:t> presented methods for practically constructing a DAG structure from a voxel data set. This presentation presents how such a DAG structure can be accessed immediately – without decompressing it first – for ray casting.</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a:t>
            </a:fld>
            <a:endParaRPr lang="en-US"/>
          </a:p>
        </p:txBody>
      </p:sp>
    </p:spTree>
    <p:extLst>
      <p:ext uri="{BB962C8B-B14F-4D97-AF65-F5344CB8AC3E}">
        <p14:creationId xmlns:p14="http://schemas.microsoft.com/office/powerpoint/2010/main" val="30475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As mentioned in the beginning, one</a:t>
            </a:r>
            <a:r>
              <a:rPr lang="en-GB" i="1" baseline="0" dirty="0" smtClean="0"/>
              <a:t> an intersection has been found, we need to identify the corresponding voxel somehow. As we have seen in earlier presentations, the path through the DAG to the node uniquely identifies a leaf (or interior node). </a:t>
            </a:r>
          </a:p>
          <a:p>
            <a:endParaRPr lang="en-GB" i="1" baseline="0" dirty="0" smtClean="0"/>
          </a:p>
          <a:p>
            <a:r>
              <a:rPr lang="en-GB" i="1" baseline="0" dirty="0" smtClean="0"/>
              <a:t>For example, in a binary DAG (as shown in the figure), at each level we may decide to either go left or right in the tree. We record either a zero or one at each step based on the decision.</a:t>
            </a:r>
            <a:endParaRPr lang="en-US" i="1" dirty="0" smtClean="0"/>
          </a:p>
          <a:p>
            <a:endParaRPr lang="en-GB" dirty="0" smtClean="0"/>
          </a:p>
          <a:p>
            <a:r>
              <a:rPr lang="en-GB" i="0" dirty="0" smtClean="0"/>
              <a:t>In</a:t>
            </a:r>
            <a:r>
              <a:rPr lang="en-GB" i="0" baseline="0" dirty="0" smtClean="0"/>
              <a:t> this case, in order to reach the highlighted node, we first go left (=0) … </a:t>
            </a:r>
            <a:endParaRPr lang="en-US" i="0" dirty="0"/>
          </a:p>
        </p:txBody>
      </p:sp>
      <p:sp>
        <p:nvSpPr>
          <p:cNvPr id="4" name="Slide Number Placeholder 3"/>
          <p:cNvSpPr>
            <a:spLocks noGrp="1"/>
          </p:cNvSpPr>
          <p:nvPr>
            <p:ph type="sldNum" sz="quarter" idx="10"/>
          </p:nvPr>
        </p:nvSpPr>
        <p:spPr/>
        <p:txBody>
          <a:bodyPr/>
          <a:lstStyle/>
          <a:p>
            <a:fld id="{9003DEC7-7620-4300-A5C5-1A2C40A908EB}" type="slidenum">
              <a:rPr lang="en-US" smtClean="0"/>
              <a:t>11</a:t>
            </a:fld>
            <a:endParaRPr lang="en-US"/>
          </a:p>
        </p:txBody>
      </p:sp>
    </p:spTree>
    <p:extLst>
      <p:ext uri="{BB962C8B-B14F-4D97-AF65-F5344CB8AC3E}">
        <p14:creationId xmlns:p14="http://schemas.microsoft.com/office/powerpoint/2010/main" val="402756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As mentioned in the beginning, one</a:t>
            </a:r>
            <a:r>
              <a:rPr lang="en-GB" i="1" baseline="0" dirty="0" smtClean="0"/>
              <a:t> an intersection has been found, we need to identify the corresponding voxel somehow. As we have seen in earlier presentations, the path through the DAG to the node uniquely identifies a leaf (or interior node). </a:t>
            </a:r>
          </a:p>
          <a:p>
            <a:endParaRPr lang="en-GB" i="1" baseline="0" dirty="0" smtClean="0"/>
          </a:p>
          <a:p>
            <a:r>
              <a:rPr lang="en-GB" i="1" baseline="0" dirty="0" smtClean="0"/>
              <a:t>For example, in a binary DAG (as shown in the figure), at each level we may decide to either go left or right in the tree. We record either a zero or one at each step based on the decision.</a:t>
            </a:r>
            <a:endParaRPr lang="en-US" i="1" dirty="0" smtClean="0"/>
          </a:p>
          <a:p>
            <a:endParaRPr lang="en-GB" i="1" dirty="0" smtClean="0"/>
          </a:p>
          <a:p>
            <a:r>
              <a:rPr lang="en-GB" i="1" dirty="0" smtClean="0"/>
              <a:t>In</a:t>
            </a:r>
            <a:r>
              <a:rPr lang="en-GB" i="1" baseline="0" dirty="0" smtClean="0"/>
              <a:t> this case, in order to reach the highlighted node, we first go left (=0) … </a:t>
            </a:r>
            <a:r>
              <a:rPr lang="en-GB" i="0" baseline="0" dirty="0" smtClean="0"/>
              <a:t>then right (=1)</a:t>
            </a:r>
            <a:endParaRPr lang="en-US" i="0"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12</a:t>
            </a:fld>
            <a:endParaRPr lang="en-US"/>
          </a:p>
        </p:txBody>
      </p:sp>
    </p:spTree>
    <p:extLst>
      <p:ext uri="{BB962C8B-B14F-4D97-AF65-F5344CB8AC3E}">
        <p14:creationId xmlns:p14="http://schemas.microsoft.com/office/powerpoint/2010/main" val="1751409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As mentioned in the beginning, one</a:t>
            </a:r>
            <a:r>
              <a:rPr lang="en-GB" i="1" baseline="0" dirty="0" smtClean="0"/>
              <a:t> an intersection has been found, we need to identify the corresponding voxel somehow. As we have seen in earlier presentations, the path through the DAG to the node uniquely identifies a leaf (or interior node). </a:t>
            </a:r>
          </a:p>
          <a:p>
            <a:endParaRPr lang="en-GB" i="1" baseline="0" dirty="0" smtClean="0"/>
          </a:p>
          <a:p>
            <a:r>
              <a:rPr lang="en-GB" i="1" baseline="0" dirty="0" smtClean="0"/>
              <a:t>For example, in a binary DAG (as shown in the figure), at each level we may decide to either go left or right in the tree. We record either a zero or one at each step based on the decision.</a:t>
            </a:r>
            <a:endParaRPr lang="en-US" i="1" dirty="0" smtClean="0"/>
          </a:p>
          <a:p>
            <a:endParaRPr lang="en-GB" i="1" dirty="0" smtClean="0"/>
          </a:p>
          <a:p>
            <a:r>
              <a:rPr lang="en-GB" i="1" dirty="0" smtClean="0"/>
              <a:t>In</a:t>
            </a:r>
            <a:r>
              <a:rPr lang="en-GB" i="1" baseline="0" dirty="0" smtClean="0"/>
              <a:t> this case, in order to reach the highlighted node, we first go left (=0) … then right (=1) </a:t>
            </a:r>
            <a:r>
              <a:rPr lang="en-GB" i="0" baseline="0" dirty="0" smtClean="0"/>
              <a:t>and then right (=1) again, giving us the final path of 011. </a:t>
            </a:r>
          </a:p>
          <a:p>
            <a:endParaRPr lang="en-GB" i="0" baseline="0" dirty="0" smtClean="0"/>
          </a:p>
          <a:p>
            <a:r>
              <a:rPr lang="en-GB" i="0" baseline="0" dirty="0" smtClean="0"/>
              <a:t>To extend this to a octree (or </a:t>
            </a:r>
            <a:r>
              <a:rPr lang="en-GB" i="0" baseline="0" dirty="0" err="1" smtClean="0"/>
              <a:t>quadtree</a:t>
            </a:r>
            <a:r>
              <a:rPr lang="en-GB" i="0" baseline="0" dirty="0" smtClean="0"/>
              <a:t>), we simply treat each axis separately…</a:t>
            </a:r>
            <a:endParaRPr lang="en-US" i="0"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13</a:t>
            </a:fld>
            <a:endParaRPr lang="en-US"/>
          </a:p>
        </p:txBody>
      </p:sp>
    </p:spTree>
    <p:extLst>
      <p:ext uri="{BB962C8B-B14F-4D97-AF65-F5344CB8AC3E}">
        <p14:creationId xmlns:p14="http://schemas.microsoft.com/office/powerpoint/2010/main" val="2460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so, for the voxel DAG we end up with tree bit strings,</a:t>
            </a:r>
            <a:r>
              <a:rPr lang="en-GB" baseline="0" dirty="0" smtClean="0"/>
              <a:t> one for each axis.</a:t>
            </a:r>
          </a:p>
          <a:p>
            <a:endParaRPr lang="en-GB" baseline="0" dirty="0" smtClean="0"/>
          </a:p>
          <a:p>
            <a:r>
              <a:rPr lang="en-GB" baseline="0" dirty="0" smtClean="0"/>
              <a:t>These uniquely identify voxel. But they are also equivalent to a position.</a:t>
            </a:r>
          </a:p>
          <a:p>
            <a:endParaRPr lang="en-GB" baseline="0" dirty="0" smtClean="0"/>
          </a:p>
          <a:p>
            <a:r>
              <a:rPr lang="en-GB" baseline="0" dirty="0" smtClean="0"/>
              <a:t>If we interpret the bit string as an integer, it corresponds to the integer position of the voxel on the corresponding axis…</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14</a:t>
            </a:fld>
            <a:endParaRPr lang="en-US"/>
          </a:p>
        </p:txBody>
      </p:sp>
    </p:spTree>
    <p:extLst>
      <p:ext uri="{BB962C8B-B14F-4D97-AF65-F5344CB8AC3E}">
        <p14:creationId xmlns:p14="http://schemas.microsoft.com/office/powerpoint/2010/main" val="408172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 so, for the voxel DAG we end up with tree bit strings,</a:t>
            </a:r>
            <a:r>
              <a:rPr lang="en-GB" i="1" baseline="0" dirty="0" smtClean="0"/>
              <a:t> one for each axis.</a:t>
            </a:r>
          </a:p>
          <a:p>
            <a:endParaRPr lang="en-GB" i="1" baseline="0" dirty="0" smtClean="0"/>
          </a:p>
          <a:p>
            <a:r>
              <a:rPr lang="en-GB" i="1" baseline="0" dirty="0" smtClean="0"/>
              <a:t>These uniquely identify voxel. But they are also equivalent to a position.</a:t>
            </a:r>
          </a:p>
          <a:p>
            <a:endParaRPr lang="en-GB" i="1" baseline="0" dirty="0" smtClean="0"/>
          </a:p>
          <a:p>
            <a:r>
              <a:rPr lang="en-GB" i="1" baseline="0" dirty="0" smtClean="0"/>
              <a:t>If we interpret the bit string as an integer, it corresponds to the integer position of the voxel on the corresponding axis…</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15</a:t>
            </a:fld>
            <a:endParaRPr lang="en-US"/>
          </a:p>
        </p:txBody>
      </p:sp>
    </p:spTree>
    <p:extLst>
      <p:ext uri="{BB962C8B-B14F-4D97-AF65-F5344CB8AC3E}">
        <p14:creationId xmlns:p14="http://schemas.microsoft.com/office/powerpoint/2010/main" val="318960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 so, for the voxel DAG we end up with tree bit strings,</a:t>
            </a:r>
            <a:r>
              <a:rPr lang="en-GB" i="1" baseline="0" dirty="0" smtClean="0"/>
              <a:t> one for each axis.</a:t>
            </a:r>
          </a:p>
          <a:p>
            <a:endParaRPr lang="en-GB" i="1" baseline="0" dirty="0" smtClean="0"/>
          </a:p>
          <a:p>
            <a:r>
              <a:rPr lang="en-GB" i="1" baseline="0" dirty="0" smtClean="0"/>
              <a:t>These uniquely identify voxel. But they are also equivalent to a position.</a:t>
            </a:r>
          </a:p>
          <a:p>
            <a:endParaRPr lang="en-GB" i="1" baseline="0" dirty="0" smtClean="0"/>
          </a:p>
          <a:p>
            <a:r>
              <a:rPr lang="en-GB" i="1" baseline="0" dirty="0" smtClean="0"/>
              <a:t>If we interpret the bit string as an integer, it corresponds to the integer position of the voxel on the corresponding axis…</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16</a:t>
            </a:fld>
            <a:endParaRPr lang="en-US"/>
          </a:p>
        </p:txBody>
      </p:sp>
    </p:spTree>
    <p:extLst>
      <p:ext uri="{BB962C8B-B14F-4D97-AF65-F5344CB8AC3E}">
        <p14:creationId xmlns:p14="http://schemas.microsoft.com/office/powerpoint/2010/main" val="220058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 so, for the voxel DAG we end up with tree bit strings,</a:t>
            </a:r>
            <a:r>
              <a:rPr lang="en-GB" i="1" baseline="0" dirty="0" smtClean="0"/>
              <a:t> one for each axis.</a:t>
            </a:r>
          </a:p>
          <a:p>
            <a:endParaRPr lang="en-GB" i="1" baseline="0" dirty="0" smtClean="0"/>
          </a:p>
          <a:p>
            <a:r>
              <a:rPr lang="en-GB" i="1" baseline="0" dirty="0" smtClean="0"/>
              <a:t>These uniquely identify voxel. But they are also equivalent to a position.</a:t>
            </a:r>
          </a:p>
          <a:p>
            <a:endParaRPr lang="en-GB" i="1" baseline="0" dirty="0" smtClean="0"/>
          </a:p>
          <a:p>
            <a:r>
              <a:rPr lang="en-GB" i="1" baseline="0" dirty="0" smtClean="0"/>
              <a:t>If we interpret the bit string as an integer, it corresponds to the integer position of the voxel on the corresponding axis…</a:t>
            </a:r>
            <a:endParaRPr lang="en-US" i="1" dirty="0" smtClean="0"/>
          </a:p>
          <a:p>
            <a:endParaRPr lang="en-GB" dirty="0" smtClean="0"/>
          </a:p>
          <a:p>
            <a:r>
              <a:rPr lang="en-GB" i="1" dirty="0" smtClean="0"/>
              <a:t>…</a:t>
            </a:r>
            <a:r>
              <a:rPr lang="en-GB" i="0" baseline="0" dirty="0" smtClean="0"/>
              <a:t> We can obviously convert the position to any other space if we know the DAGs root bounding box/volume.</a:t>
            </a:r>
            <a:endParaRPr lang="en-US" i="1" dirty="0"/>
          </a:p>
        </p:txBody>
      </p:sp>
      <p:sp>
        <p:nvSpPr>
          <p:cNvPr id="4" name="Slide Number Placeholder 3"/>
          <p:cNvSpPr>
            <a:spLocks noGrp="1"/>
          </p:cNvSpPr>
          <p:nvPr>
            <p:ph type="sldNum" sz="quarter" idx="10"/>
          </p:nvPr>
        </p:nvSpPr>
        <p:spPr/>
        <p:txBody>
          <a:bodyPr/>
          <a:lstStyle/>
          <a:p>
            <a:fld id="{9003DEC7-7620-4300-A5C5-1A2C40A908EB}" type="slidenum">
              <a:rPr lang="en-US" smtClean="0"/>
              <a:t>17</a:t>
            </a:fld>
            <a:endParaRPr lang="en-US"/>
          </a:p>
        </p:txBody>
      </p:sp>
    </p:spTree>
    <p:extLst>
      <p:ext uri="{BB962C8B-B14F-4D97-AF65-F5344CB8AC3E}">
        <p14:creationId xmlns:p14="http://schemas.microsoft.com/office/powerpoint/2010/main" val="375416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Traversing</a:t>
            </a:r>
            <a:r>
              <a:rPr lang="en-GB" baseline="0" dirty="0" smtClean="0"/>
              <a:t> a voxel DAG is, in general terms, the same as any other tree traversal…</a:t>
            </a:r>
          </a:p>
        </p:txBody>
      </p:sp>
      <p:sp>
        <p:nvSpPr>
          <p:cNvPr id="4" name="Slide Number Placeholder 3"/>
          <p:cNvSpPr>
            <a:spLocks noGrp="1"/>
          </p:cNvSpPr>
          <p:nvPr>
            <p:ph type="sldNum" sz="quarter" idx="10"/>
          </p:nvPr>
        </p:nvSpPr>
        <p:spPr/>
        <p:txBody>
          <a:bodyPr/>
          <a:lstStyle/>
          <a:p>
            <a:fld id="{9003DEC7-7620-4300-A5C5-1A2C40A908EB}" type="slidenum">
              <a:rPr lang="en-US" smtClean="0"/>
              <a:t>18</a:t>
            </a:fld>
            <a:endParaRPr lang="en-US"/>
          </a:p>
        </p:txBody>
      </p:sp>
    </p:spTree>
    <p:extLst>
      <p:ext uri="{BB962C8B-B14F-4D97-AF65-F5344CB8AC3E}">
        <p14:creationId xmlns:p14="http://schemas.microsoft.com/office/powerpoint/2010/main" val="216149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dirty="0" smtClean="0"/>
          </a:p>
          <a:p>
            <a:pPr marL="171450" indent="-171450">
              <a:buFontTx/>
              <a:buChar char="-"/>
            </a:pPr>
            <a:r>
              <a:rPr lang="en-GB" baseline="0" dirty="0" smtClean="0"/>
              <a:t>We start at the root node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19</a:t>
            </a:fld>
            <a:endParaRPr lang="en-US"/>
          </a:p>
        </p:txBody>
      </p:sp>
    </p:spTree>
    <p:extLst>
      <p:ext uri="{BB962C8B-B14F-4D97-AF65-F5344CB8AC3E}">
        <p14:creationId xmlns:p14="http://schemas.microsoft.com/office/powerpoint/2010/main" val="1966873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dirty="0" smtClean="0"/>
              <a:t>… and we want to vis</a:t>
            </a:r>
            <a:r>
              <a:rPr lang="en-GB" baseline="0" dirty="0" smtClean="0"/>
              <a:t>it the children that (a) exist …</a:t>
            </a:r>
            <a:endParaRPr lang="en-US" dirty="0" smtClean="0"/>
          </a:p>
        </p:txBody>
      </p:sp>
      <p:sp>
        <p:nvSpPr>
          <p:cNvPr id="4" name="Slide Number Placeholder 3"/>
          <p:cNvSpPr>
            <a:spLocks noGrp="1"/>
          </p:cNvSpPr>
          <p:nvPr>
            <p:ph type="sldNum" sz="quarter" idx="10"/>
          </p:nvPr>
        </p:nvSpPr>
        <p:spPr/>
        <p:txBody>
          <a:bodyPr/>
          <a:lstStyle/>
          <a:p>
            <a:fld id="{9003DEC7-7620-4300-A5C5-1A2C40A908EB}" type="slidenum">
              <a:rPr lang="en-US" smtClean="0"/>
              <a:t>20</a:t>
            </a:fld>
            <a:endParaRPr lang="en-US"/>
          </a:p>
        </p:txBody>
      </p:sp>
    </p:spTree>
    <p:extLst>
      <p:ext uri="{BB962C8B-B14F-4D97-AF65-F5344CB8AC3E}">
        <p14:creationId xmlns:p14="http://schemas.microsoft.com/office/powerpoint/2010/main" val="182287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setup is just like any other ray casting problem: Given</a:t>
            </a:r>
            <a:r>
              <a:rPr lang="en-GB" baseline="0" dirty="0" smtClean="0"/>
              <a:t> a ray, the goal is to find its intersection(s). More specifically, we want to identify whether a ray intersects with the voxel geometry and if so, we want to retrieve the position of the intersection and the identity of the intersected voxel.</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a:t>
            </a:fld>
            <a:endParaRPr lang="en-US"/>
          </a:p>
        </p:txBody>
      </p:sp>
    </p:spTree>
    <p:extLst>
      <p:ext uri="{BB962C8B-B14F-4D97-AF65-F5344CB8AC3E}">
        <p14:creationId xmlns:p14="http://schemas.microsoft.com/office/powerpoint/2010/main" val="636387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baseline="0" dirty="0" smtClean="0"/>
              <a:t>… and (b) intersect the ray</a:t>
            </a:r>
            <a:endParaRPr lang="en-US" dirty="0" smtClean="0"/>
          </a:p>
        </p:txBody>
      </p:sp>
      <p:sp>
        <p:nvSpPr>
          <p:cNvPr id="4" name="Slide Number Placeholder 3"/>
          <p:cNvSpPr>
            <a:spLocks noGrp="1"/>
          </p:cNvSpPr>
          <p:nvPr>
            <p:ph type="sldNum" sz="quarter" idx="10"/>
          </p:nvPr>
        </p:nvSpPr>
        <p:spPr/>
        <p:txBody>
          <a:bodyPr/>
          <a:lstStyle/>
          <a:p>
            <a:fld id="{9003DEC7-7620-4300-A5C5-1A2C40A908EB}" type="slidenum">
              <a:rPr lang="en-US" smtClean="0"/>
              <a:t>21</a:t>
            </a:fld>
            <a:endParaRPr lang="en-US"/>
          </a:p>
        </p:txBody>
      </p:sp>
    </p:spTree>
    <p:extLst>
      <p:ext uri="{BB962C8B-B14F-4D97-AF65-F5344CB8AC3E}">
        <p14:creationId xmlns:p14="http://schemas.microsoft.com/office/powerpoint/2010/main" val="98184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22</a:t>
            </a:fld>
            <a:endParaRPr lang="en-US"/>
          </a:p>
        </p:txBody>
      </p:sp>
    </p:spTree>
    <p:extLst>
      <p:ext uri="{BB962C8B-B14F-4D97-AF65-F5344CB8AC3E}">
        <p14:creationId xmlns:p14="http://schemas.microsoft.com/office/powerpoint/2010/main" val="177069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dirty="0" smtClean="0"/>
          </a:p>
          <a:p>
            <a:r>
              <a:rPr lang="en-GB" dirty="0" smtClean="0"/>
              <a:t>This</a:t>
            </a:r>
            <a:r>
              <a:rPr lang="en-GB" baseline="0" dirty="0" smtClean="0"/>
              <a:t> is repeated until we either ..</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23</a:t>
            </a:fld>
            <a:endParaRPr lang="en-US"/>
          </a:p>
        </p:txBody>
      </p:sp>
    </p:spTree>
    <p:extLst>
      <p:ext uri="{BB962C8B-B14F-4D97-AF65-F5344CB8AC3E}">
        <p14:creationId xmlns:p14="http://schemas.microsoft.com/office/powerpoint/2010/main" val="396627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24</a:t>
            </a:fld>
            <a:endParaRPr lang="en-US"/>
          </a:p>
        </p:txBody>
      </p:sp>
    </p:spTree>
    <p:extLst>
      <p:ext uri="{BB962C8B-B14F-4D97-AF65-F5344CB8AC3E}">
        <p14:creationId xmlns:p14="http://schemas.microsoft.com/office/powerpoint/2010/main" val="748777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25</a:t>
            </a:fld>
            <a:endParaRPr lang="en-US"/>
          </a:p>
        </p:txBody>
      </p:sp>
    </p:spTree>
    <p:extLst>
      <p:ext uri="{BB962C8B-B14F-4D97-AF65-F5344CB8AC3E}">
        <p14:creationId xmlns:p14="http://schemas.microsoft.com/office/powerpoint/2010/main" val="430681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26</a:t>
            </a:fld>
            <a:endParaRPr lang="en-US"/>
          </a:p>
        </p:txBody>
      </p:sp>
    </p:spTree>
    <p:extLst>
      <p:ext uri="{BB962C8B-B14F-4D97-AF65-F5344CB8AC3E}">
        <p14:creationId xmlns:p14="http://schemas.microsoft.com/office/powerpoint/2010/main" val="3143604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27</a:t>
            </a:fld>
            <a:endParaRPr lang="en-US"/>
          </a:p>
        </p:txBody>
      </p:sp>
    </p:spTree>
    <p:extLst>
      <p:ext uri="{BB962C8B-B14F-4D97-AF65-F5344CB8AC3E}">
        <p14:creationId xmlns:p14="http://schemas.microsoft.com/office/powerpoint/2010/main" val="409039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28</a:t>
            </a:fld>
            <a:endParaRPr lang="en-US"/>
          </a:p>
        </p:txBody>
      </p:sp>
    </p:spTree>
    <p:extLst>
      <p:ext uri="{BB962C8B-B14F-4D97-AF65-F5344CB8AC3E}">
        <p14:creationId xmlns:p14="http://schemas.microsoft.com/office/powerpoint/2010/main" val="4038555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29</a:t>
            </a:fld>
            <a:endParaRPr lang="en-US"/>
          </a:p>
        </p:txBody>
      </p:sp>
    </p:spTree>
    <p:extLst>
      <p:ext uri="{BB962C8B-B14F-4D97-AF65-F5344CB8AC3E}">
        <p14:creationId xmlns:p14="http://schemas.microsoft.com/office/powerpoint/2010/main" val="487752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30</a:t>
            </a:fld>
            <a:endParaRPr lang="en-US"/>
          </a:p>
        </p:txBody>
      </p:sp>
    </p:spTree>
    <p:extLst>
      <p:ext uri="{BB962C8B-B14F-4D97-AF65-F5344CB8AC3E}">
        <p14:creationId xmlns:p14="http://schemas.microsoft.com/office/powerpoint/2010/main" val="159543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review the DAG structure</a:t>
            </a:r>
            <a:r>
              <a:rPr lang="en-GB" baseline="0" dirty="0" smtClean="0"/>
              <a:t>. For the purpose of ray casting, we need to know the following:</a:t>
            </a:r>
          </a:p>
          <a:p>
            <a:endParaRPr lang="en-GB" baseline="0" dirty="0" smtClean="0"/>
          </a:p>
          <a:p>
            <a:pPr marL="171450" indent="-171450">
              <a:buFontTx/>
              <a:buChar char="-"/>
            </a:pPr>
            <a:r>
              <a:rPr lang="en-GB" baseline="0" dirty="0" smtClean="0"/>
              <a:t>Each node has between one and eight children.</a:t>
            </a:r>
          </a:p>
        </p:txBody>
      </p:sp>
      <p:sp>
        <p:nvSpPr>
          <p:cNvPr id="4" name="Slide Number Placeholder 3"/>
          <p:cNvSpPr>
            <a:spLocks noGrp="1"/>
          </p:cNvSpPr>
          <p:nvPr>
            <p:ph type="sldNum" sz="quarter" idx="10"/>
          </p:nvPr>
        </p:nvSpPr>
        <p:spPr/>
        <p:txBody>
          <a:bodyPr/>
          <a:lstStyle/>
          <a:p>
            <a:fld id="{9003DEC7-7620-4300-A5C5-1A2C40A908EB}" type="slidenum">
              <a:rPr lang="en-US" smtClean="0"/>
              <a:t>4</a:t>
            </a:fld>
            <a:endParaRPr lang="en-US"/>
          </a:p>
        </p:txBody>
      </p:sp>
    </p:spTree>
    <p:extLst>
      <p:ext uri="{BB962C8B-B14F-4D97-AF65-F5344CB8AC3E}">
        <p14:creationId xmlns:p14="http://schemas.microsoft.com/office/powerpoint/2010/main" val="3559212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Traversing</a:t>
            </a:r>
            <a:r>
              <a:rPr lang="en-GB" i="1" baseline="0" dirty="0" smtClean="0"/>
              <a:t> a voxel DAG is, in general terms, the same as any other tree traversal…</a:t>
            </a:r>
          </a:p>
          <a:p>
            <a:endParaRPr lang="en-GB" i="1" dirty="0" smtClean="0"/>
          </a:p>
          <a:p>
            <a:pPr marL="171450" indent="-171450">
              <a:buFontTx/>
              <a:buChar char="-"/>
            </a:pPr>
            <a:r>
              <a:rPr lang="en-GB" i="1" baseline="0" dirty="0" smtClean="0"/>
              <a:t>We start at the root node</a:t>
            </a:r>
            <a:endParaRPr lang="en-US" i="1" baseline="0" dirty="0" smtClean="0"/>
          </a:p>
          <a:p>
            <a:pPr marL="171450" indent="-171450">
              <a:buFontTx/>
              <a:buChar char="-"/>
            </a:pPr>
            <a:r>
              <a:rPr lang="en-GB" i="1" dirty="0" smtClean="0"/>
              <a:t>… and we want to vis</a:t>
            </a:r>
            <a:r>
              <a:rPr lang="en-GB" i="1" baseline="0" dirty="0" smtClean="0"/>
              <a:t>it the children that (a) exist …</a:t>
            </a:r>
            <a:endParaRPr lang="en-US" i="1" baseline="0" dirty="0" smtClean="0"/>
          </a:p>
          <a:p>
            <a:pPr marL="171450" indent="-171450">
              <a:buFontTx/>
              <a:buChar char="-"/>
            </a:pPr>
            <a:r>
              <a:rPr lang="en-GB" i="1" baseline="0" dirty="0" smtClean="0"/>
              <a:t>… and (b) intersect the ray</a:t>
            </a:r>
            <a:endParaRPr lang="en-US" i="1" dirty="0" smtClean="0"/>
          </a:p>
          <a:p>
            <a:endParaRPr lang="en-GB" i="1" dirty="0" smtClean="0"/>
          </a:p>
          <a:p>
            <a:r>
              <a:rPr lang="en-GB" i="1" dirty="0" smtClean="0"/>
              <a:t>This</a:t>
            </a:r>
            <a:r>
              <a:rPr lang="en-GB" i="1" baseline="0" dirty="0" smtClean="0"/>
              <a:t> is repeated until we either ..</a:t>
            </a:r>
            <a:endParaRPr lang="en-US" i="1" dirty="0" smtClean="0"/>
          </a:p>
          <a:p>
            <a:r>
              <a:rPr lang="en-GB" dirty="0" smtClean="0"/>
              <a:t>… hit a leaf node (or a node at the desired level), as illustrated</a:t>
            </a:r>
            <a:r>
              <a:rPr lang="en-GB" baseline="0" dirty="0" smtClean="0"/>
              <a:t> here, or leave the root node, at which point we know that the ray did not intersect with the voxel geometry.</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31</a:t>
            </a:fld>
            <a:endParaRPr lang="en-US"/>
          </a:p>
        </p:txBody>
      </p:sp>
    </p:spTree>
    <p:extLst>
      <p:ext uri="{BB962C8B-B14F-4D97-AF65-F5344CB8AC3E}">
        <p14:creationId xmlns:p14="http://schemas.microsoft.com/office/powerpoint/2010/main" val="51053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illustrated, the traversal is depth first (and thus fairly</a:t>
            </a:r>
            <a:r>
              <a:rPr lang="en-GB" baseline="0" dirty="0" smtClean="0"/>
              <a:t> cheap in terms of memory requirements).</a:t>
            </a:r>
          </a:p>
          <a:p>
            <a:endParaRPr lang="en-GB" baseline="0" dirty="0" smtClean="0"/>
          </a:p>
          <a:p>
            <a:r>
              <a:rPr lang="en-GB" baseline="0" dirty="0" smtClean="0"/>
              <a:t>If we want to find the first intersection (as opposed to just any), we need to visit the children in the right order at each level; that is, we want to descend into the child closest to the rays origin first. In the illustration here, this is the left child. Only after determining that the is no intersection in this left child, will we descend into the right child.</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32</a:t>
            </a:fld>
            <a:endParaRPr lang="en-US"/>
          </a:p>
        </p:txBody>
      </p:sp>
    </p:spTree>
    <p:extLst>
      <p:ext uri="{BB962C8B-B14F-4D97-AF65-F5344CB8AC3E}">
        <p14:creationId xmlns:p14="http://schemas.microsoft.com/office/powerpoint/2010/main" val="2988551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a:t>
            </a:r>
            <a:r>
              <a:rPr lang="en-GB" baseline="0" dirty="0" smtClean="0"/>
              <a:t> traversal, there are essentially two phases:</a:t>
            </a:r>
            <a:endParaRPr lang="en-US" baseline="0" dirty="0" smtClean="0"/>
          </a:p>
          <a:p>
            <a:pPr marL="171450" indent="-171450">
              <a:buFontTx/>
              <a:buChar char="-"/>
            </a:pPr>
            <a:r>
              <a:rPr lang="en-GB" baseline="0" dirty="0" smtClean="0"/>
              <a:t>Descending further down into the DAG</a:t>
            </a:r>
          </a:p>
          <a:p>
            <a:pPr marL="171450" indent="-171450">
              <a:buFontTx/>
              <a:buChar char="-"/>
            </a:pPr>
            <a:r>
              <a:rPr lang="en-GB" baseline="0" dirty="0" smtClean="0"/>
              <a:t>Ascending to higher-level nodes when no intersections are found</a:t>
            </a:r>
          </a:p>
        </p:txBody>
      </p:sp>
      <p:sp>
        <p:nvSpPr>
          <p:cNvPr id="4" name="Slide Number Placeholder 3"/>
          <p:cNvSpPr>
            <a:spLocks noGrp="1"/>
          </p:cNvSpPr>
          <p:nvPr>
            <p:ph type="sldNum" sz="quarter" idx="10"/>
          </p:nvPr>
        </p:nvSpPr>
        <p:spPr/>
        <p:txBody>
          <a:bodyPr/>
          <a:lstStyle/>
          <a:p>
            <a:fld id="{9003DEC7-7620-4300-A5C5-1A2C40A908EB}" type="slidenum">
              <a:rPr lang="en-US" smtClean="0"/>
              <a:t>33</a:t>
            </a:fld>
            <a:endParaRPr lang="en-US"/>
          </a:p>
        </p:txBody>
      </p:sp>
    </p:spTree>
    <p:extLst>
      <p:ext uri="{BB962C8B-B14F-4D97-AF65-F5344CB8AC3E}">
        <p14:creationId xmlns:p14="http://schemas.microsoft.com/office/powerpoint/2010/main" val="3275369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descending,</a:t>
            </a:r>
            <a:r>
              <a:rPr lang="en-GB" baseline="0" dirty="0" smtClean="0"/>
              <a:t> we need to figure out which child we should visit according to our ordering requirements. We then need to figure out the pointer corresponding to this child, fetch it and follow it. Finally, when doing this, we need to record the decision to build up the path.</a:t>
            </a:r>
          </a:p>
        </p:txBody>
      </p:sp>
      <p:sp>
        <p:nvSpPr>
          <p:cNvPr id="4" name="Slide Number Placeholder 3"/>
          <p:cNvSpPr>
            <a:spLocks noGrp="1"/>
          </p:cNvSpPr>
          <p:nvPr>
            <p:ph type="sldNum" sz="quarter" idx="10"/>
          </p:nvPr>
        </p:nvSpPr>
        <p:spPr/>
        <p:txBody>
          <a:bodyPr/>
          <a:lstStyle/>
          <a:p>
            <a:fld id="{9003DEC7-7620-4300-A5C5-1A2C40A908EB}" type="slidenum">
              <a:rPr lang="en-US" smtClean="0"/>
              <a:t>34</a:t>
            </a:fld>
            <a:endParaRPr lang="en-US"/>
          </a:p>
        </p:txBody>
      </p:sp>
    </p:spTree>
    <p:extLst>
      <p:ext uri="{BB962C8B-B14F-4D97-AF65-F5344CB8AC3E}">
        <p14:creationId xmlns:p14="http://schemas.microsoft.com/office/powerpoint/2010/main" val="2048205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index of the pointer varies a bit, as it depends on the number of present children “preceding” the selected one. An efficient implementation to solve this will be shown later.</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35</a:t>
            </a:fld>
            <a:endParaRPr lang="en-US"/>
          </a:p>
        </p:txBody>
      </p:sp>
    </p:spTree>
    <p:extLst>
      <p:ext uri="{BB962C8B-B14F-4D97-AF65-F5344CB8AC3E}">
        <p14:creationId xmlns:p14="http://schemas.microsoft.com/office/powerpoint/2010/main" val="4202274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we arrive at a node with no intersecting children, or where we’ve visited all intersecting children, we need to ascend to the parent node, that is, the node from which we earlier descended into the current node. To do this, well, we need to figure out where we came from.</a:t>
            </a:r>
          </a:p>
          <a:p>
            <a:endParaRPr lang="en-GB" baseline="0" dirty="0" smtClean="0"/>
          </a:p>
          <a:p>
            <a:r>
              <a:rPr lang="en-GB" baseline="0" dirty="0" smtClean="0"/>
              <a:t>There are essentially two options:</a:t>
            </a:r>
          </a:p>
          <a:p>
            <a:pPr marL="171450" indent="-171450">
              <a:buFontTx/>
              <a:buChar char="-"/>
            </a:pPr>
            <a:r>
              <a:rPr lang="en-GB" baseline="0" dirty="0" smtClean="0"/>
              <a:t>Explicitly store where we have come from (using e.g., a stack)</a:t>
            </a:r>
          </a:p>
          <a:p>
            <a:pPr marL="171450" indent="-171450">
              <a:buFontTx/>
              <a:buChar char="-"/>
            </a:pPr>
            <a:r>
              <a:rPr lang="en-GB" baseline="0" dirty="0" smtClean="0"/>
              <a:t>Or by repeating the steps that we’ve taken to get us here.</a:t>
            </a:r>
          </a:p>
          <a:p>
            <a:pPr marL="171450" indent="-171450">
              <a:buFontTx/>
              <a:buChar char="-"/>
            </a:pPr>
            <a:endParaRPr lang="en-GB" baseline="0" dirty="0" smtClean="0"/>
          </a:p>
          <a:p>
            <a:pPr marL="0" indent="0">
              <a:buFontTx/>
              <a:buNone/>
            </a:pPr>
            <a:r>
              <a:rPr lang="en-GB" baseline="0" dirty="0" smtClean="0"/>
              <a:t>The latter information is available via the path that we’ve been recording, so we just need to replay it up to the second-to-last decision.</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36</a:t>
            </a:fld>
            <a:endParaRPr lang="en-US"/>
          </a:p>
        </p:txBody>
      </p:sp>
    </p:spTree>
    <p:extLst>
      <p:ext uri="{BB962C8B-B14F-4D97-AF65-F5344CB8AC3E}">
        <p14:creationId xmlns:p14="http://schemas.microsoft.com/office/powerpoint/2010/main" val="1130343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When</a:t>
            </a:r>
            <a:r>
              <a:rPr lang="en-GB" i="1" baseline="0" dirty="0" smtClean="0"/>
              <a:t> we arrive at a node with no intersecting children, or where we’ve visited all intersecting children, we need to ascend to the parent node, that is, the node from which we earlier descended into the current node. To do this, well, we need to figure out where we came from.</a:t>
            </a:r>
          </a:p>
          <a:p>
            <a:endParaRPr lang="en-GB" i="1" baseline="0" dirty="0" smtClean="0"/>
          </a:p>
          <a:p>
            <a:r>
              <a:rPr lang="en-GB" i="1" baseline="0" dirty="0" smtClean="0"/>
              <a:t>There are essentially two options:</a:t>
            </a:r>
          </a:p>
          <a:p>
            <a:pPr marL="171450" indent="-171450">
              <a:buFontTx/>
              <a:buChar char="-"/>
            </a:pPr>
            <a:r>
              <a:rPr lang="en-GB" i="1" baseline="0" dirty="0" smtClean="0"/>
              <a:t>Explicitly store where we have come from (using e.g., a stack)</a:t>
            </a:r>
          </a:p>
          <a:p>
            <a:pPr marL="171450" indent="-171450">
              <a:buFontTx/>
              <a:buChar char="-"/>
            </a:pPr>
            <a:r>
              <a:rPr lang="en-GB" i="1" baseline="0" dirty="0" smtClean="0"/>
              <a:t>Or by repeating the steps that we’ve taken to get us here.</a:t>
            </a:r>
          </a:p>
          <a:p>
            <a:pPr marL="171450" indent="-171450">
              <a:buFontTx/>
              <a:buChar char="-"/>
            </a:pPr>
            <a:endParaRPr lang="en-GB" i="1" baseline="0" dirty="0" smtClean="0"/>
          </a:p>
          <a:p>
            <a:pPr marL="0" indent="0">
              <a:buFontTx/>
              <a:buNone/>
            </a:pPr>
            <a:r>
              <a:rPr lang="en-GB" i="1" baseline="0" dirty="0" smtClean="0"/>
              <a:t>The latter information is available via the path that we’ve been recording, so we just need to replay it up to the second-to-last decision.</a:t>
            </a:r>
            <a:endParaRPr lang="en-US" i="1" dirty="0" smtClean="0"/>
          </a:p>
          <a:p>
            <a:endParaRPr lang="en-GB" i="1" dirty="0" smtClean="0"/>
          </a:p>
          <a:p>
            <a:r>
              <a:rPr lang="en-GB" i="0" dirty="0" smtClean="0"/>
              <a:t>Additionally,</a:t>
            </a:r>
            <a:r>
              <a:rPr lang="en-GB" i="0" baseline="0" dirty="0" smtClean="0"/>
              <a:t> we need to keep track of which children we’ve already visited at each node, as to avoid revisiting certain subtrees. There are a few options available. One option is to store this explicitly somewhere. A different one is to store a coordinate along the ray and update it during traversal as well, essentially indicating which nodes we’ve already “left behind”.</a:t>
            </a:r>
          </a:p>
        </p:txBody>
      </p:sp>
      <p:sp>
        <p:nvSpPr>
          <p:cNvPr id="4" name="Slide Number Placeholder 3"/>
          <p:cNvSpPr>
            <a:spLocks noGrp="1"/>
          </p:cNvSpPr>
          <p:nvPr>
            <p:ph type="sldNum" sz="quarter" idx="10"/>
          </p:nvPr>
        </p:nvSpPr>
        <p:spPr/>
        <p:txBody>
          <a:bodyPr/>
          <a:lstStyle/>
          <a:p>
            <a:fld id="{9003DEC7-7620-4300-A5C5-1A2C40A908EB}" type="slidenum">
              <a:rPr lang="en-US" smtClean="0"/>
              <a:t>37</a:t>
            </a:fld>
            <a:endParaRPr lang="en-US"/>
          </a:p>
        </p:txBody>
      </p:sp>
    </p:spTree>
    <p:extLst>
      <p:ext uri="{BB962C8B-B14F-4D97-AF65-F5344CB8AC3E}">
        <p14:creationId xmlns:p14="http://schemas.microsoft.com/office/powerpoint/2010/main" val="2706949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will now move on to describe one particular implementation in somewhat more detail. This particular method has been used Chalmers for a couple of years now.</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38</a:t>
            </a:fld>
            <a:endParaRPr lang="en-US"/>
          </a:p>
        </p:txBody>
      </p:sp>
    </p:spTree>
    <p:extLst>
      <p:ext uri="{BB962C8B-B14F-4D97-AF65-F5344CB8AC3E}">
        <p14:creationId xmlns:p14="http://schemas.microsoft.com/office/powerpoint/2010/main" val="644611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a GPU-based method, implemented in CUDA. However,</a:t>
            </a:r>
            <a:r>
              <a:rPr lang="en-GB" baseline="0" dirty="0" smtClean="0"/>
              <a:t> there are no CUDA specific operations, so the general idea should be implementable in most modern </a:t>
            </a:r>
            <a:r>
              <a:rPr lang="en-GB" baseline="0" dirty="0" err="1" smtClean="0"/>
              <a:t>shader</a:t>
            </a:r>
            <a:r>
              <a:rPr lang="en-GB" baseline="0" dirty="0" smtClean="0"/>
              <a:t> environments.</a:t>
            </a:r>
          </a:p>
          <a:p>
            <a:endParaRPr lang="en-GB" baseline="0" dirty="0" smtClean="0"/>
          </a:p>
          <a:p>
            <a:r>
              <a:rPr lang="en-GB" i="1" baseline="0" dirty="0" smtClean="0"/>
              <a:t>Additional information:</a:t>
            </a:r>
            <a:endParaRPr lang="en-GB" i="0" baseline="0" dirty="0" smtClean="0"/>
          </a:p>
          <a:p>
            <a:r>
              <a:rPr lang="en-GB" i="0" baseline="0" dirty="0" smtClean="0"/>
              <a:t>As mentioned by Ulf </a:t>
            </a:r>
            <a:r>
              <a:rPr lang="en-GB" i="0" baseline="0" dirty="0" err="1" smtClean="0"/>
              <a:t>Assarsson</a:t>
            </a:r>
            <a:r>
              <a:rPr lang="en-GB" i="0" baseline="0" dirty="0" smtClean="0"/>
              <a:t> after the talk, we implemented a DAG ray caster in GLSL targeting </a:t>
            </a:r>
            <a:r>
              <a:rPr lang="en-GB" i="0" baseline="0" dirty="0" err="1" smtClean="0"/>
              <a:t>WebGL</a:t>
            </a:r>
            <a:r>
              <a:rPr lang="en-GB" i="0" baseline="0" dirty="0" smtClean="0"/>
              <a:t> 2.0. The DAG structure can be encoded into textures (rather than simple buffers/arrays) should this be necessary. The tricky part is storing the stack, should local memory not be an option. In such a case, replaying the path + advancing along the ray might be a more appropriate option.</a:t>
            </a:r>
            <a:endParaRPr lang="en-GB" i="1" dirty="0" smtClean="0"/>
          </a:p>
        </p:txBody>
      </p:sp>
      <p:sp>
        <p:nvSpPr>
          <p:cNvPr id="4" name="Slide Number Placeholder 3"/>
          <p:cNvSpPr>
            <a:spLocks noGrp="1"/>
          </p:cNvSpPr>
          <p:nvPr>
            <p:ph type="sldNum" sz="quarter" idx="10"/>
          </p:nvPr>
        </p:nvSpPr>
        <p:spPr/>
        <p:txBody>
          <a:bodyPr/>
          <a:lstStyle/>
          <a:p>
            <a:fld id="{9003DEC7-7620-4300-A5C5-1A2C40A908EB}" type="slidenum">
              <a:rPr lang="en-US" smtClean="0"/>
              <a:t>39</a:t>
            </a:fld>
            <a:endParaRPr lang="en-US"/>
          </a:p>
        </p:txBody>
      </p:sp>
    </p:spTree>
    <p:extLst>
      <p:ext uri="{BB962C8B-B14F-4D97-AF65-F5344CB8AC3E}">
        <p14:creationId xmlns:p14="http://schemas.microsoft.com/office/powerpoint/2010/main" val="1432773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implementation uses a small per-thread array to implement a per-thread stack.</a:t>
            </a:r>
          </a:p>
          <a:p>
            <a:endParaRPr lang="en-GB" baseline="0" dirty="0" smtClean="0"/>
          </a:p>
          <a:p>
            <a:r>
              <a:rPr lang="en-GB" baseline="0" dirty="0" smtClean="0"/>
              <a:t>Each entry on the stack contains two 32-bit values: the node’s base index (i.e., the index of the word containing the child mask), and an intersection mask, which indicates the children that are present, </a:t>
            </a:r>
            <a:r>
              <a:rPr lang="en-GB" b="1" baseline="0" dirty="0" smtClean="0"/>
              <a:t>and</a:t>
            </a:r>
            <a:r>
              <a:rPr lang="en-GB" b="0" baseline="0" dirty="0" smtClean="0"/>
              <a:t> intersected by the ray </a:t>
            </a:r>
            <a:r>
              <a:rPr lang="en-GB" b="1" baseline="0" dirty="0" smtClean="0"/>
              <a:t>and </a:t>
            </a:r>
            <a:r>
              <a:rPr lang="en-GB" b="0" baseline="0" dirty="0" smtClean="0"/>
              <a:t>not yet visited. This intersection mask is the explicitly stored state mentioned earlier. We also store a copy of the original child mask; this avoids having to re-fetch it from the DAGs memory.</a:t>
            </a:r>
          </a:p>
          <a:p>
            <a:endParaRPr lang="en-GB" b="0" baseline="0" dirty="0" smtClean="0"/>
          </a:p>
          <a:p>
            <a:r>
              <a:rPr lang="en-GB" b="0" baseline="0" dirty="0" smtClean="0"/>
              <a:t>Paths are recoded pretty much as described earlier, specifically in three 32-bit unsigned integers.</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40</a:t>
            </a:fld>
            <a:endParaRPr lang="en-US"/>
          </a:p>
        </p:txBody>
      </p:sp>
    </p:spTree>
    <p:extLst>
      <p:ext uri="{BB962C8B-B14F-4D97-AF65-F5344CB8AC3E}">
        <p14:creationId xmlns:p14="http://schemas.microsoft.com/office/powerpoint/2010/main" val="381128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Let’s review the DAG structure</a:t>
            </a:r>
            <a:r>
              <a:rPr lang="en-GB" i="1" baseline="0" dirty="0" smtClean="0"/>
              <a:t>. For the purpose of ray casting, we need to know the following:</a:t>
            </a:r>
          </a:p>
          <a:p>
            <a:endParaRPr lang="en-GB" i="1" baseline="0" dirty="0" smtClean="0"/>
          </a:p>
          <a:p>
            <a:pPr marL="171450" indent="-171450">
              <a:buFontTx/>
              <a:buChar char="-"/>
            </a:pPr>
            <a:r>
              <a:rPr lang="en-GB" i="1" baseline="0" dirty="0" smtClean="0"/>
              <a:t>Each node has between one and eight children.</a:t>
            </a:r>
          </a:p>
          <a:p>
            <a:pPr marL="171450" indent="-171450">
              <a:buFontTx/>
              <a:buChar char="-"/>
            </a:pPr>
            <a:r>
              <a:rPr lang="en-GB" baseline="0" dirty="0" smtClean="0"/>
              <a:t>It is not a complete, balanced or otherwise “nice” tree …</a:t>
            </a:r>
          </a:p>
          <a:p>
            <a:pPr marL="171450" indent="-171450">
              <a:buFontTx/>
              <a:buChar char="-"/>
            </a:pPr>
            <a:r>
              <a:rPr lang="en-GB" baseline="0" dirty="0" smtClean="0"/>
              <a:t>… and it uses pointers internally, which we will need to fetch and follow.</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a:t>
            </a:fld>
            <a:endParaRPr lang="en-US"/>
          </a:p>
        </p:txBody>
      </p:sp>
    </p:spTree>
    <p:extLst>
      <p:ext uri="{BB962C8B-B14F-4D97-AF65-F5344CB8AC3E}">
        <p14:creationId xmlns:p14="http://schemas.microsoft.com/office/powerpoint/2010/main" val="1453705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This</a:t>
            </a:r>
            <a:r>
              <a:rPr lang="en-GB" i="1" baseline="0" dirty="0" smtClean="0"/>
              <a:t> implementation uses a small per-thread array to implement a per-thread stack.</a:t>
            </a:r>
          </a:p>
          <a:p>
            <a:endParaRPr lang="en-GB" i="1" baseline="0" dirty="0" smtClean="0"/>
          </a:p>
          <a:p>
            <a:r>
              <a:rPr lang="en-GB" i="1" baseline="0" dirty="0" smtClean="0"/>
              <a:t>Each entry on the stack contains two 32-bit values: the node’s base index (i.e., the index of the word containing the child mask), and an intersection mask, which indicates the children that are present, </a:t>
            </a:r>
            <a:r>
              <a:rPr lang="en-GB" b="1" i="1" baseline="0" dirty="0" smtClean="0"/>
              <a:t>and</a:t>
            </a:r>
            <a:r>
              <a:rPr lang="en-GB" b="0" i="1" baseline="0" dirty="0" smtClean="0"/>
              <a:t> intersected by the ray </a:t>
            </a:r>
            <a:r>
              <a:rPr lang="en-GB" b="1" i="1" baseline="0" dirty="0" smtClean="0"/>
              <a:t>and </a:t>
            </a:r>
            <a:r>
              <a:rPr lang="en-GB" b="0" i="1" baseline="0" dirty="0" smtClean="0"/>
              <a:t>not yet visited. This intersection mask is the explicitly stored state mentioned earlier. We also store a copy of the original child mask; this avoids having to re-fetch it from the DAGs memory.</a:t>
            </a:r>
          </a:p>
          <a:p>
            <a:endParaRPr lang="en-GB" b="0" i="1" baseline="0" dirty="0" smtClean="0"/>
          </a:p>
          <a:p>
            <a:r>
              <a:rPr lang="en-GB" b="0" i="1" baseline="0" dirty="0" smtClean="0"/>
              <a:t>Paths are recoded pretty much as described earlier, specifically in three 32-bit unsigned integers.</a:t>
            </a:r>
            <a:endParaRPr lang="en-GB" b="0" i="0" baseline="0" dirty="0" smtClean="0"/>
          </a:p>
          <a:p>
            <a:endParaRPr lang="en-GB" b="0" i="0" baseline="0" dirty="0" smtClean="0"/>
          </a:p>
          <a:p>
            <a:r>
              <a:rPr lang="en-GB" b="0" i="0" baseline="0" dirty="0" smtClean="0"/>
              <a:t>As indicated in earlier talks, the last two levels of the DAG are stored differently. Instead of storing the DAG structure, the full 4x4x4 voxel sub-volume is packed into a single 64-bit mask (using two 32-bit words).</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41</a:t>
            </a:fld>
            <a:endParaRPr lang="en-US"/>
          </a:p>
        </p:txBody>
      </p:sp>
    </p:spTree>
    <p:extLst>
      <p:ext uri="{BB962C8B-B14F-4D97-AF65-F5344CB8AC3E}">
        <p14:creationId xmlns:p14="http://schemas.microsoft.com/office/powerpoint/2010/main" val="2275117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a:t>
            </a:r>
            <a:r>
              <a:rPr lang="en-GB" baseline="0" dirty="0" smtClean="0"/>
              <a:t> let’s look at the descending-phase of the traversal in a bit more detail.</a:t>
            </a:r>
          </a:p>
          <a:p>
            <a:endParaRPr lang="en-GB" baseline="0" dirty="0" smtClean="0"/>
          </a:p>
          <a:p>
            <a:r>
              <a:rPr lang="en-GB" baseline="0" dirty="0" smtClean="0"/>
              <a:t>When we descend into a node, we need to</a:t>
            </a:r>
          </a:p>
          <a:p>
            <a:pPr marL="171450" indent="-171450">
              <a:buFontTx/>
              <a:buChar char="-"/>
            </a:pPr>
            <a:r>
              <a:rPr lang="en-GB" baseline="0" dirty="0" smtClean="0"/>
              <a:t>Push the parent index and intersection mask (+ child mask) onto the stack, in case we should later return to it</a:t>
            </a:r>
          </a:p>
          <a:p>
            <a:pPr marL="171450" indent="-171450">
              <a:buFontTx/>
              <a:buChar char="-"/>
            </a:pPr>
            <a:r>
              <a:rPr lang="en-GB" baseline="0" dirty="0" smtClean="0"/>
              <a:t>Then we need to fetch the child mask of the new node</a:t>
            </a:r>
          </a:p>
          <a:p>
            <a:pPr marL="171450" indent="-171450">
              <a:buFontTx/>
              <a:buChar char="-"/>
            </a:pPr>
            <a:r>
              <a:rPr lang="en-GB" baseline="0" dirty="0" smtClean="0"/>
              <a:t>Based on this, we want to compute the initial intersection mask, which tells us which children we need to visit</a:t>
            </a:r>
          </a:p>
          <a:p>
            <a:pPr marL="0" indent="0">
              <a:buFontTx/>
              <a:buNone/>
            </a:pPr>
            <a:endParaRPr lang="en-GB" baseline="0" dirty="0" smtClean="0"/>
          </a:p>
          <a:p>
            <a:pPr marL="0" indent="0">
              <a:buFontTx/>
              <a:buNone/>
            </a:pPr>
            <a:r>
              <a:rPr lang="en-GB" baseline="0" dirty="0" smtClean="0"/>
              <a:t>If the intersection mask is zero, we should ascend to the parent node (described later). If it is non-zero, we need to identify the child closest along the ray. We then want to update the intersection mask to indicate that we’ve already visited that child. Then, we need to find correct pointer and so that we can fetch and follow it to descend further into the DAG.</a:t>
            </a:r>
          </a:p>
          <a:p>
            <a:pPr marL="0" indent="0">
              <a:buFontTx/>
              <a:buNone/>
            </a:pPr>
            <a:endParaRPr lang="en-GB" baseline="0" dirty="0" smtClean="0"/>
          </a:p>
          <a:p>
            <a:pPr marL="0" indent="0">
              <a:buFontTx/>
              <a:buNone/>
            </a:pPr>
            <a:r>
              <a:rPr lang="en-GB" baseline="0" dirty="0" smtClean="0"/>
              <a:t>I will briefly detail three operations in the following slides:</a:t>
            </a:r>
          </a:p>
          <a:p>
            <a:pPr marL="228600" indent="-228600">
              <a:buFontTx/>
              <a:buAutoNum type="arabicPeriod"/>
            </a:pPr>
            <a:r>
              <a:rPr lang="en-GB" baseline="0" dirty="0" smtClean="0"/>
              <a:t>Computing the intersection mask</a:t>
            </a:r>
          </a:p>
          <a:p>
            <a:pPr marL="228600" indent="-228600">
              <a:buFontTx/>
              <a:buAutoNum type="arabicPeriod"/>
            </a:pPr>
            <a:r>
              <a:rPr lang="en-GB" baseline="0" dirty="0" smtClean="0"/>
              <a:t>Identifying the closest child</a:t>
            </a:r>
          </a:p>
          <a:p>
            <a:pPr marL="228600" indent="-228600">
              <a:buFontTx/>
              <a:buAutoNum type="arabicPeriod"/>
            </a:pPr>
            <a:r>
              <a:rPr lang="en-GB" baseline="0" dirty="0" smtClean="0"/>
              <a:t>Computing the index of the pointer</a:t>
            </a:r>
          </a:p>
        </p:txBody>
      </p:sp>
      <p:sp>
        <p:nvSpPr>
          <p:cNvPr id="4" name="Slide Number Placeholder 3"/>
          <p:cNvSpPr>
            <a:spLocks noGrp="1"/>
          </p:cNvSpPr>
          <p:nvPr>
            <p:ph type="sldNum" sz="quarter" idx="10"/>
          </p:nvPr>
        </p:nvSpPr>
        <p:spPr/>
        <p:txBody>
          <a:bodyPr/>
          <a:lstStyle/>
          <a:p>
            <a:fld id="{9003DEC7-7620-4300-A5C5-1A2C40A908EB}" type="slidenum">
              <a:rPr lang="en-US" smtClean="0"/>
              <a:t>42</a:t>
            </a:fld>
            <a:endParaRPr lang="en-US"/>
          </a:p>
        </p:txBody>
      </p:sp>
    </p:spTree>
    <p:extLst>
      <p:ext uri="{BB962C8B-B14F-4D97-AF65-F5344CB8AC3E}">
        <p14:creationId xmlns:p14="http://schemas.microsoft.com/office/powerpoint/2010/main" val="209521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intersection mask tells us which children</a:t>
            </a:r>
            <a:r>
              <a:rPr lang="en-GB" baseline="0" dirty="0" smtClean="0"/>
              <a:t> we need to visit. Initially it is constructed by combining</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43</a:t>
            </a:fld>
            <a:endParaRPr lang="en-US"/>
          </a:p>
        </p:txBody>
      </p:sp>
    </p:spTree>
    <p:extLst>
      <p:ext uri="{BB962C8B-B14F-4D97-AF65-F5344CB8AC3E}">
        <p14:creationId xmlns:p14="http://schemas.microsoft.com/office/powerpoint/2010/main" val="1745656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intersection mask tells us which children</a:t>
            </a:r>
            <a:r>
              <a:rPr lang="en-GB" i="1" baseline="0" dirty="0" smtClean="0"/>
              <a:t> we need to visit. Initially it is constructed by combining</a:t>
            </a:r>
          </a:p>
          <a:p>
            <a:pPr marL="171450" indent="-171450">
              <a:buFontTx/>
              <a:buChar char="-"/>
            </a:pPr>
            <a:r>
              <a:rPr lang="en-GB" baseline="0" dirty="0" smtClean="0"/>
              <a:t>The bit mask indicating which children then the ray intersects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44</a:t>
            </a:fld>
            <a:endParaRPr lang="en-US"/>
          </a:p>
        </p:txBody>
      </p:sp>
    </p:spTree>
    <p:extLst>
      <p:ext uri="{BB962C8B-B14F-4D97-AF65-F5344CB8AC3E}">
        <p14:creationId xmlns:p14="http://schemas.microsoft.com/office/powerpoint/2010/main" val="1065153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intersection mask tells us which children</a:t>
            </a:r>
            <a:r>
              <a:rPr lang="en-GB" i="1" baseline="0" dirty="0" smtClean="0"/>
              <a:t> we need to visit. Initially it is constructed by combining</a:t>
            </a:r>
          </a:p>
          <a:p>
            <a:pPr marL="171450" indent="-171450">
              <a:buFontTx/>
              <a:buChar char="-"/>
            </a:pPr>
            <a:r>
              <a:rPr lang="en-GB" i="1" baseline="0" dirty="0" smtClean="0"/>
              <a:t>The bit mask indicating which children then the ray intersects</a:t>
            </a:r>
            <a:endParaRPr lang="en-US" i="1" baseline="0" dirty="0" smtClean="0"/>
          </a:p>
          <a:p>
            <a:pPr marL="171450" indent="-171450">
              <a:buFontTx/>
              <a:buChar char="-"/>
            </a:pPr>
            <a:r>
              <a:rPr lang="en-GB" baseline="0" dirty="0" smtClean="0"/>
              <a:t>The bit mask indicating the present children (i.e., the child mask)</a:t>
            </a:r>
          </a:p>
        </p:txBody>
      </p:sp>
      <p:sp>
        <p:nvSpPr>
          <p:cNvPr id="4" name="Slide Number Placeholder 3"/>
          <p:cNvSpPr>
            <a:spLocks noGrp="1"/>
          </p:cNvSpPr>
          <p:nvPr>
            <p:ph type="sldNum" sz="quarter" idx="10"/>
          </p:nvPr>
        </p:nvSpPr>
        <p:spPr/>
        <p:txBody>
          <a:bodyPr/>
          <a:lstStyle/>
          <a:p>
            <a:fld id="{9003DEC7-7620-4300-A5C5-1A2C40A908EB}" type="slidenum">
              <a:rPr lang="en-US" smtClean="0"/>
              <a:t>45</a:t>
            </a:fld>
            <a:endParaRPr lang="en-US"/>
          </a:p>
        </p:txBody>
      </p:sp>
    </p:spTree>
    <p:extLst>
      <p:ext uri="{BB962C8B-B14F-4D97-AF65-F5344CB8AC3E}">
        <p14:creationId xmlns:p14="http://schemas.microsoft.com/office/powerpoint/2010/main" val="2002415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intersection mask tells us which children</a:t>
            </a:r>
            <a:r>
              <a:rPr lang="en-GB" i="1" baseline="0" dirty="0" smtClean="0"/>
              <a:t> we need to visit. Initially it is constructed by combining</a:t>
            </a:r>
          </a:p>
          <a:p>
            <a:pPr marL="171450" indent="-171450">
              <a:buFontTx/>
              <a:buChar char="-"/>
            </a:pPr>
            <a:r>
              <a:rPr lang="en-GB" i="1" baseline="0" dirty="0" smtClean="0"/>
              <a:t>The bit mask indicating which children then the ray intersects</a:t>
            </a:r>
            <a:endParaRPr lang="en-US" i="1" baseline="0" dirty="0" smtClean="0"/>
          </a:p>
          <a:p>
            <a:pPr marL="171450" indent="-171450">
              <a:buFontTx/>
              <a:buChar char="-"/>
            </a:pPr>
            <a:r>
              <a:rPr lang="en-GB" i="1" baseline="0" dirty="0" smtClean="0"/>
              <a:t>The bit mask indicating the present children (i.e., the child mask)</a:t>
            </a:r>
          </a:p>
          <a:p>
            <a:r>
              <a:rPr lang="en-GB" dirty="0" smtClean="0"/>
              <a:t>using bit-wise and.</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46</a:t>
            </a:fld>
            <a:endParaRPr lang="en-US"/>
          </a:p>
        </p:txBody>
      </p:sp>
    </p:spTree>
    <p:extLst>
      <p:ext uri="{BB962C8B-B14F-4D97-AF65-F5344CB8AC3E}">
        <p14:creationId xmlns:p14="http://schemas.microsoft.com/office/powerpoint/2010/main" val="548595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first bit-mask may be computed from a number of points, as follows.</a:t>
            </a:r>
          </a:p>
          <a:p>
            <a:endParaRPr lang="en-GB" baseline="0" dirty="0" smtClean="0"/>
          </a:p>
          <a:p>
            <a:r>
              <a:rPr lang="en-GB" baseline="0" dirty="0" smtClean="0"/>
              <a:t>First, we need the intersection points between the ray and the bounding box of the current node, as shown here.</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47</a:t>
            </a:fld>
            <a:endParaRPr lang="en-US"/>
          </a:p>
        </p:txBody>
      </p:sp>
    </p:spTree>
    <p:extLst>
      <p:ext uri="{BB962C8B-B14F-4D97-AF65-F5344CB8AC3E}">
        <p14:creationId xmlns:p14="http://schemas.microsoft.com/office/powerpoint/2010/main" val="4060564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a:t>
            </a:r>
            <a:r>
              <a:rPr lang="en-GB" i="1" baseline="0" dirty="0" smtClean="0"/>
              <a:t> first bit-mask may be computed from a number of points, as follows.</a:t>
            </a:r>
          </a:p>
          <a:p>
            <a:endParaRPr lang="en-GB" i="1" baseline="0" dirty="0" smtClean="0"/>
          </a:p>
          <a:p>
            <a:r>
              <a:rPr lang="en-GB" i="1" baseline="0" dirty="0" smtClean="0"/>
              <a:t>First, we need the intersection points between the ray and the bounding box of the current node, as shown here.</a:t>
            </a:r>
            <a:endParaRPr lang="en-US" i="1" dirty="0" smtClean="0"/>
          </a:p>
          <a:p>
            <a:r>
              <a:rPr lang="en-GB" dirty="0" smtClean="0"/>
              <a:t>Second, we need the intersection points between the ray</a:t>
            </a:r>
            <a:r>
              <a:rPr lang="en-GB" baseline="0" dirty="0" smtClean="0"/>
              <a:t> and the axis aligned planes bisecting the current node; that is, intersections with the planes that go through the middle of the node. This figure shows two of them, the final </a:t>
            </a:r>
            <a:r>
              <a:rPr lang="en-GB" baseline="0" dirty="0" err="1" smtClean="0"/>
              <a:t>t_z</a:t>
            </a:r>
            <a:r>
              <a:rPr lang="en-GB" baseline="0" dirty="0" smtClean="0"/>
              <a:t> is not shown here.</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48</a:t>
            </a:fld>
            <a:endParaRPr lang="en-US"/>
          </a:p>
        </p:txBody>
      </p:sp>
    </p:spTree>
    <p:extLst>
      <p:ext uri="{BB962C8B-B14F-4D97-AF65-F5344CB8AC3E}">
        <p14:creationId xmlns:p14="http://schemas.microsoft.com/office/powerpoint/2010/main" val="1759590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We</a:t>
            </a:r>
            <a:r>
              <a:rPr lang="en-GB" i="0" baseline="0" dirty="0" smtClean="0"/>
              <a:t> then perform checks for each axis. In this example, I will begin with the X-axis.</a:t>
            </a:r>
            <a:endParaRPr lang="en-US" i="0"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49</a:t>
            </a:fld>
            <a:endParaRPr lang="en-US"/>
          </a:p>
        </p:txBody>
      </p:sp>
    </p:spTree>
    <p:extLst>
      <p:ext uri="{BB962C8B-B14F-4D97-AF65-F5344CB8AC3E}">
        <p14:creationId xmlns:p14="http://schemas.microsoft.com/office/powerpoint/2010/main" val="4037487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dirty="0" smtClean="0"/>
          </a:p>
          <a:p>
            <a:r>
              <a:rPr lang="en-GB" dirty="0" smtClean="0"/>
              <a:t>If the intersection point (</a:t>
            </a:r>
            <a:r>
              <a:rPr lang="en-GB" dirty="0" err="1" smtClean="0"/>
              <a:t>t_x</a:t>
            </a:r>
            <a:r>
              <a:rPr lang="en-GB" dirty="0" smtClean="0"/>
              <a:t>)</a:t>
            </a:r>
            <a:r>
              <a:rPr lang="en-GB" baseline="0" dirty="0" smtClean="0"/>
              <a:t> is in the range of </a:t>
            </a:r>
            <a:r>
              <a:rPr lang="en-GB" baseline="0" dirty="0" err="1" smtClean="0"/>
              <a:t>t_min</a:t>
            </a:r>
            <a:r>
              <a:rPr lang="en-GB" baseline="0" dirty="0" smtClean="0"/>
              <a:t> and </a:t>
            </a:r>
            <a:r>
              <a:rPr lang="en-GB" baseline="0" dirty="0" err="1" smtClean="0"/>
              <a:t>t_max</a:t>
            </a:r>
            <a:r>
              <a:rPr lang="en-GB" baseline="0" dirty="0" smtClean="0"/>
              <a:t>, </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50</a:t>
            </a:fld>
            <a:endParaRPr lang="en-US"/>
          </a:p>
        </p:txBody>
      </p:sp>
    </p:spTree>
    <p:extLst>
      <p:ext uri="{BB962C8B-B14F-4D97-AF65-F5344CB8AC3E}">
        <p14:creationId xmlns:p14="http://schemas.microsoft.com/office/powerpoint/2010/main" val="145630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Let’s review the DAG structure</a:t>
            </a:r>
            <a:r>
              <a:rPr lang="en-GB" i="1" baseline="0" dirty="0" smtClean="0"/>
              <a:t>. For the purpose of ray casting, we need to know the following:</a:t>
            </a:r>
          </a:p>
          <a:p>
            <a:endParaRPr lang="en-GB" i="1" baseline="0" dirty="0" smtClean="0"/>
          </a:p>
          <a:p>
            <a:pPr marL="171450" indent="-171450">
              <a:buFontTx/>
              <a:buChar char="-"/>
            </a:pPr>
            <a:r>
              <a:rPr lang="en-GB" i="1" baseline="0" dirty="0" smtClean="0"/>
              <a:t>Each node has between one and eight children.</a:t>
            </a:r>
          </a:p>
          <a:p>
            <a:pPr marL="171450" indent="-171450">
              <a:buFontTx/>
              <a:buChar char="-"/>
            </a:pPr>
            <a:r>
              <a:rPr lang="en-GB" i="1" baseline="0" dirty="0" smtClean="0"/>
              <a:t>It is not a complete, balanced or otherwise “nice” tree …</a:t>
            </a:r>
          </a:p>
          <a:p>
            <a:pPr marL="171450" indent="-171450">
              <a:buFontTx/>
              <a:buChar char="-"/>
            </a:pPr>
            <a:r>
              <a:rPr lang="en-GB" i="1" baseline="0" dirty="0" smtClean="0"/>
              <a:t>… and it uses pointers internally, which we will need to fetch and follow.</a:t>
            </a:r>
          </a:p>
          <a:p>
            <a:pPr marL="0" indent="0">
              <a:buFontTx/>
              <a:buNone/>
            </a:pPr>
            <a:endParaRPr lang="en-GB" baseline="0" dirty="0" smtClean="0"/>
          </a:p>
          <a:p>
            <a:pPr marL="0" indent="0">
              <a:buFontTx/>
              <a:buNone/>
            </a:pPr>
            <a:r>
              <a:rPr lang="en-GB" baseline="0" dirty="0" smtClean="0"/>
              <a:t>This is very similar to an ordinary sparse voxel octree with the exception that the DAG cannot store backwards links (i.e., links towards the root node). This is because, unlike the SVO, each sub-tree of the DAG can potentially be reached from multiple different sources. A second consequence of this is that up to eight distinct pointers are required per node, whereas a single pointer per node suffices for an SVO.</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6</a:t>
            </a:fld>
            <a:endParaRPr lang="en-US"/>
          </a:p>
        </p:txBody>
      </p:sp>
    </p:spTree>
    <p:extLst>
      <p:ext uri="{BB962C8B-B14F-4D97-AF65-F5344CB8AC3E}">
        <p14:creationId xmlns:p14="http://schemas.microsoft.com/office/powerpoint/2010/main" val="2842250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a:t>
            </a:r>
            <a:r>
              <a:rPr lang="en-GB" baseline="0" dirty="0" smtClean="0"/>
              <a:t>we will add the children that are located in the same half of the node as the </a:t>
            </a:r>
            <a:r>
              <a:rPr lang="en-GB" baseline="0" dirty="0" err="1" smtClean="0"/>
              <a:t>t_y</a:t>
            </a:r>
            <a:r>
              <a:rPr lang="en-GB" baseline="0" dirty="0" smtClean="0"/>
              <a:t> intersection </a:t>
            </a:r>
            <a:r>
              <a:rPr lang="en-GB" b="1" baseline="0" dirty="0" smtClean="0"/>
              <a:t>and</a:t>
            </a:r>
            <a:r>
              <a:rPr lang="en-GB" b="0" baseline="0" dirty="0" smtClean="0"/>
              <a:t> in the same half as the </a:t>
            </a:r>
            <a:r>
              <a:rPr lang="en-GB" b="0" baseline="0" dirty="0" err="1" smtClean="0"/>
              <a:t>t_z</a:t>
            </a:r>
            <a:r>
              <a:rPr lang="en-GB" b="0" baseline="0" dirty="0" smtClean="0"/>
              <a:t> intersection, giving us the children in one quarter of the node. These will be added to the intersection mask.</a:t>
            </a:r>
          </a:p>
          <a:p>
            <a:endParaRPr lang="en-GB" b="0" baseline="0" dirty="0" smtClean="0"/>
          </a:p>
          <a:p>
            <a:endParaRPr lang="en-GB" b="0" baseline="0" dirty="0" smtClean="0"/>
          </a:p>
          <a:p>
            <a:r>
              <a:rPr lang="en-GB" b="0" i="1" baseline="0" dirty="0" smtClean="0"/>
              <a:t>Additional notes:</a:t>
            </a:r>
          </a:p>
          <a:p>
            <a:r>
              <a:rPr lang="en-GB" b="0" i="0" baseline="0" dirty="0" smtClean="0"/>
              <a:t>We include a small epsilon to the check for which half of the node the intersection lies in – this avoids some numerical problems. Essentially, the nodes in the top figure are added if </a:t>
            </a:r>
            <a:r>
              <a:rPr lang="en-GB" b="0" i="0" baseline="0" dirty="0" err="1" smtClean="0"/>
              <a:t>t_y</a:t>
            </a:r>
            <a:r>
              <a:rPr lang="en-GB" b="0" i="0" baseline="0" dirty="0" smtClean="0"/>
              <a:t> is larger than (</a:t>
            </a:r>
            <a:r>
              <a:rPr lang="en-GB" b="0" i="0" baseline="0" dirty="0" err="1" smtClean="0"/>
              <a:t>MidPlane_y</a:t>
            </a:r>
            <a:r>
              <a:rPr lang="en-GB" b="0" i="0" baseline="0" dirty="0" smtClean="0"/>
              <a:t> – epsilon); the nodes in the bottom would have been added if </a:t>
            </a:r>
            <a:r>
              <a:rPr lang="en-GB" b="0" i="0" baseline="0" dirty="0" err="1" smtClean="0"/>
              <a:t>t_y</a:t>
            </a:r>
            <a:r>
              <a:rPr lang="en-GB" b="0" i="0" baseline="0" dirty="0" smtClean="0"/>
              <a:t> was smaller than (</a:t>
            </a:r>
            <a:r>
              <a:rPr lang="en-GB" b="0" i="0" baseline="0" dirty="0" err="1" smtClean="0"/>
              <a:t>MidPlane_y</a:t>
            </a:r>
            <a:r>
              <a:rPr lang="en-GB" b="0" i="0" baseline="0" dirty="0" smtClean="0"/>
              <a:t> + epsilon). This can be implemented efficiently using bitwise operations (</a:t>
            </a:r>
            <a:r>
              <a:rPr lang="en-GB" b="0" i="0" baseline="0" dirty="0" err="1" smtClean="0"/>
              <a:t>ORing</a:t>
            </a:r>
            <a:r>
              <a:rPr lang="en-GB" b="0" i="0" baseline="0" dirty="0" smtClean="0"/>
              <a:t> the cases for each axis and </a:t>
            </a:r>
            <a:r>
              <a:rPr lang="en-GB" b="0" i="0" baseline="0" dirty="0" err="1" smtClean="0"/>
              <a:t>ANDing</a:t>
            </a:r>
            <a:r>
              <a:rPr lang="en-GB" b="0" i="0" baseline="0" dirty="0" smtClean="0"/>
              <a:t> the results). More than a quarter of the node can be added for each axis, though. </a:t>
            </a:r>
          </a:p>
        </p:txBody>
      </p:sp>
      <p:sp>
        <p:nvSpPr>
          <p:cNvPr id="4" name="Slide Number Placeholder 3"/>
          <p:cNvSpPr>
            <a:spLocks noGrp="1"/>
          </p:cNvSpPr>
          <p:nvPr>
            <p:ph type="sldNum" sz="quarter" idx="10"/>
          </p:nvPr>
        </p:nvSpPr>
        <p:spPr/>
        <p:txBody>
          <a:bodyPr/>
          <a:lstStyle/>
          <a:p>
            <a:fld id="{9003DEC7-7620-4300-A5C5-1A2C40A908EB}" type="slidenum">
              <a:rPr lang="en-US" smtClean="0"/>
              <a:t>51</a:t>
            </a:fld>
            <a:endParaRPr lang="en-US"/>
          </a:p>
        </p:txBody>
      </p:sp>
    </p:spTree>
    <p:extLst>
      <p:ext uri="{BB962C8B-B14F-4D97-AF65-F5344CB8AC3E}">
        <p14:creationId xmlns:p14="http://schemas.microsoft.com/office/powerpoint/2010/main" val="2468445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dirty="0" smtClean="0"/>
          </a:p>
          <a:p>
            <a:r>
              <a:rPr lang="en-GB" dirty="0" smtClean="0"/>
              <a:t>The same operation is repeated for the other axes.</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52</a:t>
            </a:fld>
            <a:endParaRPr lang="en-US"/>
          </a:p>
        </p:txBody>
      </p:sp>
    </p:spTree>
    <p:extLst>
      <p:ext uri="{BB962C8B-B14F-4D97-AF65-F5344CB8AC3E}">
        <p14:creationId xmlns:p14="http://schemas.microsoft.com/office/powerpoint/2010/main" val="2756500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i="1" dirty="0" smtClean="0"/>
          </a:p>
          <a:p>
            <a:r>
              <a:rPr lang="en-GB" i="1" dirty="0" smtClean="0"/>
              <a:t>The same operation is repeated for the other axes.</a:t>
            </a:r>
            <a:r>
              <a:rPr lang="en-US" i="1" baseline="0" dirty="0" smtClean="0"/>
              <a:t> </a:t>
            </a:r>
            <a:r>
              <a:rPr lang="en-US" baseline="0" dirty="0" smtClean="0"/>
              <a:t>I will briefly illustrate the Y-axis as well.</a:t>
            </a:r>
            <a:endParaRPr lang="en-US" dirty="0" smtClean="0"/>
          </a:p>
        </p:txBody>
      </p:sp>
      <p:sp>
        <p:nvSpPr>
          <p:cNvPr id="4" name="Slide Number Placeholder 3"/>
          <p:cNvSpPr>
            <a:spLocks noGrp="1"/>
          </p:cNvSpPr>
          <p:nvPr>
            <p:ph type="sldNum" sz="quarter" idx="10"/>
          </p:nvPr>
        </p:nvSpPr>
        <p:spPr/>
        <p:txBody>
          <a:bodyPr/>
          <a:lstStyle/>
          <a:p>
            <a:fld id="{9003DEC7-7620-4300-A5C5-1A2C40A908EB}" type="slidenum">
              <a:rPr lang="en-US" smtClean="0"/>
              <a:t>53</a:t>
            </a:fld>
            <a:endParaRPr lang="en-US"/>
          </a:p>
        </p:txBody>
      </p:sp>
    </p:spTree>
    <p:extLst>
      <p:ext uri="{BB962C8B-B14F-4D97-AF65-F5344CB8AC3E}">
        <p14:creationId xmlns:p14="http://schemas.microsoft.com/office/powerpoint/2010/main" val="4287626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i="1" dirty="0" smtClean="0"/>
          </a:p>
          <a:p>
            <a:r>
              <a:rPr lang="en-GB" i="1" dirty="0" smtClean="0"/>
              <a:t>The same operation is repeated for the other axes.</a:t>
            </a:r>
            <a:r>
              <a:rPr lang="en-US" i="1" baseline="0" dirty="0" smtClean="0"/>
              <a:t> I will briefly illustrate the Y-axis as well, </a:t>
            </a:r>
            <a:r>
              <a:rPr lang="en-US" baseline="0" dirty="0" smtClean="0"/>
              <a:t>which adds the node as indicated. I will omit the Z-axis here, but one would have to repeat the same operations for it too.</a:t>
            </a:r>
            <a:endParaRPr lang="en-US"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54</a:t>
            </a:fld>
            <a:endParaRPr lang="en-US"/>
          </a:p>
        </p:txBody>
      </p:sp>
    </p:spTree>
    <p:extLst>
      <p:ext uri="{BB962C8B-B14F-4D97-AF65-F5344CB8AC3E}">
        <p14:creationId xmlns:p14="http://schemas.microsoft.com/office/powerpoint/2010/main" val="1895789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i="1" dirty="0" smtClean="0"/>
          </a:p>
          <a:p>
            <a:r>
              <a:rPr lang="en-GB" i="1" dirty="0" smtClean="0"/>
              <a:t>The same operation is repeated for the other axes.</a:t>
            </a:r>
            <a:r>
              <a:rPr lang="en-US" i="1" baseline="0" dirty="0" smtClean="0"/>
              <a:t> I will briefly illustrate the Y-axis as well, which adds the node as indicated. I will omit the Z-axis here, but one would have to repeat the same operations for it too.</a:t>
            </a:r>
            <a:endParaRPr lang="en-US" i="1" dirty="0" smtClean="0"/>
          </a:p>
          <a:p>
            <a:endParaRPr lang="en-GB" dirty="0" smtClean="0"/>
          </a:p>
          <a:p>
            <a:r>
              <a:rPr lang="en-GB" i="0" dirty="0" smtClean="0"/>
              <a:t>As</a:t>
            </a:r>
            <a:r>
              <a:rPr lang="en-GB" i="0" baseline="0" dirty="0" smtClean="0"/>
              <a:t> we see, there is a problematic case that has been illustrated in the bottom figure: the previous steps added no children to the mask, despite the ray intersecting with one of them.</a:t>
            </a:r>
            <a:endParaRPr lang="en-US" i="0" dirty="0"/>
          </a:p>
        </p:txBody>
      </p:sp>
      <p:sp>
        <p:nvSpPr>
          <p:cNvPr id="4" name="Slide Number Placeholder 3"/>
          <p:cNvSpPr>
            <a:spLocks noGrp="1"/>
          </p:cNvSpPr>
          <p:nvPr>
            <p:ph type="sldNum" sz="quarter" idx="10"/>
          </p:nvPr>
        </p:nvSpPr>
        <p:spPr/>
        <p:txBody>
          <a:bodyPr/>
          <a:lstStyle/>
          <a:p>
            <a:fld id="{9003DEC7-7620-4300-A5C5-1A2C40A908EB}" type="slidenum">
              <a:rPr lang="en-US" smtClean="0"/>
              <a:t>55</a:t>
            </a:fld>
            <a:endParaRPr lang="en-US"/>
          </a:p>
        </p:txBody>
      </p:sp>
    </p:spTree>
    <p:extLst>
      <p:ext uri="{BB962C8B-B14F-4D97-AF65-F5344CB8AC3E}">
        <p14:creationId xmlns:p14="http://schemas.microsoft.com/office/powerpoint/2010/main" val="3846625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i="1" dirty="0" smtClean="0"/>
          </a:p>
          <a:p>
            <a:r>
              <a:rPr lang="en-GB" i="1" dirty="0" smtClean="0"/>
              <a:t>The same operation is repeated for the other axes.</a:t>
            </a:r>
            <a:r>
              <a:rPr lang="en-US" i="1" baseline="0" dirty="0" smtClean="0"/>
              <a:t> I will briefly illustrate the Y-axis as well, which adds the node as indicated. I will omit the Z-axis here, but one would have to repeat the same operations for it too.</a:t>
            </a:r>
            <a:endParaRPr lang="en-US" i="1" dirty="0" smtClean="0"/>
          </a:p>
          <a:p>
            <a:endParaRPr lang="en-GB" i="1" dirty="0" smtClean="0"/>
          </a:p>
          <a:p>
            <a:r>
              <a:rPr lang="en-GB" i="1" dirty="0" smtClean="0"/>
              <a:t>As</a:t>
            </a:r>
            <a:r>
              <a:rPr lang="en-GB" i="1" baseline="0" dirty="0" smtClean="0"/>
              <a:t> we see, there is a problematic case that has been illustrated in the bottom figure: the previous steps added no children to the mask, despite the ray intersecting with one of them.</a:t>
            </a:r>
            <a:endParaRPr lang="en-US" i="1"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56</a:t>
            </a:fld>
            <a:endParaRPr lang="en-US"/>
          </a:p>
        </p:txBody>
      </p:sp>
    </p:spTree>
    <p:extLst>
      <p:ext uri="{BB962C8B-B14F-4D97-AF65-F5344CB8AC3E}">
        <p14:creationId xmlns:p14="http://schemas.microsoft.com/office/powerpoint/2010/main" val="1037213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i="1" dirty="0" smtClean="0"/>
          </a:p>
          <a:p>
            <a:r>
              <a:rPr lang="en-GB" i="1" dirty="0" smtClean="0"/>
              <a:t>The same operation is repeated for the other axes.</a:t>
            </a:r>
            <a:r>
              <a:rPr lang="en-US" i="1" baseline="0" dirty="0" smtClean="0"/>
              <a:t> I will briefly illustrate the Y-axis as well, which adds the node as indicated. I will omit the Z-axis here, but one would have to repeat the same operations for it too.</a:t>
            </a:r>
            <a:endParaRPr lang="en-US" i="1" dirty="0" smtClean="0"/>
          </a:p>
          <a:p>
            <a:endParaRPr lang="en-GB" i="1" dirty="0" smtClean="0"/>
          </a:p>
          <a:p>
            <a:r>
              <a:rPr lang="en-GB" i="1" dirty="0" smtClean="0"/>
              <a:t>As</a:t>
            </a:r>
            <a:r>
              <a:rPr lang="en-GB" i="1" baseline="0" dirty="0" smtClean="0"/>
              <a:t> we see, there is a problematic case that has been illustrated in the bottom figure: the previous steps added no children to the mask, despite the ray intersecting with one of them.</a:t>
            </a:r>
            <a:endParaRPr lang="en-US" i="1" dirty="0" smtClean="0"/>
          </a:p>
          <a:p>
            <a:endParaRPr lang="en-GB" dirty="0" smtClean="0"/>
          </a:p>
          <a:p>
            <a:r>
              <a:rPr lang="en-GB" dirty="0" smtClean="0"/>
              <a:t>Thi</a:t>
            </a:r>
            <a:r>
              <a:rPr lang="en-GB" baseline="0" dirty="0" smtClean="0"/>
              <a:t>s is fixed by computing the mid point between </a:t>
            </a:r>
            <a:r>
              <a:rPr lang="en-GB" baseline="0" dirty="0" err="1" smtClean="0"/>
              <a:t>t_min</a:t>
            </a:r>
            <a:r>
              <a:rPr lang="en-GB" baseline="0" dirty="0" smtClean="0"/>
              <a:t> and </a:t>
            </a:r>
            <a:r>
              <a:rPr lang="en-GB" baseline="0" dirty="0" err="1" smtClean="0"/>
              <a:t>t_max</a:t>
            </a:r>
            <a:r>
              <a:rPr lang="en-GB" baseline="0" dirty="0" smtClean="0"/>
              <a:t>.</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57</a:t>
            </a:fld>
            <a:endParaRPr lang="en-US"/>
          </a:p>
        </p:txBody>
      </p:sp>
    </p:spTree>
    <p:extLst>
      <p:ext uri="{BB962C8B-B14F-4D97-AF65-F5344CB8AC3E}">
        <p14:creationId xmlns:p14="http://schemas.microsoft.com/office/powerpoint/2010/main" val="38370871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We</a:t>
            </a:r>
            <a:r>
              <a:rPr lang="en-GB" i="1" baseline="0" dirty="0" smtClean="0"/>
              <a:t> then perform checks for each axis. In this example, I will begin with the X-axis.</a:t>
            </a:r>
            <a:endParaRPr lang="en-US" i="1" dirty="0" smtClean="0"/>
          </a:p>
          <a:p>
            <a:endParaRPr lang="en-GB" i="1" dirty="0" smtClean="0"/>
          </a:p>
          <a:p>
            <a:r>
              <a:rPr lang="en-GB" i="1" dirty="0" smtClean="0"/>
              <a:t>If the intersection point (</a:t>
            </a:r>
            <a:r>
              <a:rPr lang="en-GB" i="1" dirty="0" err="1" smtClean="0"/>
              <a:t>t_x</a:t>
            </a:r>
            <a:r>
              <a:rPr lang="en-GB" i="1" dirty="0" smtClean="0"/>
              <a:t>)</a:t>
            </a:r>
            <a:r>
              <a:rPr lang="en-GB" i="1" baseline="0" dirty="0" smtClean="0"/>
              <a:t> is in the range of </a:t>
            </a:r>
            <a:r>
              <a:rPr lang="en-GB" i="1" baseline="0" dirty="0" err="1" smtClean="0"/>
              <a:t>t_min</a:t>
            </a:r>
            <a:r>
              <a:rPr lang="en-GB" i="1" baseline="0" dirty="0" smtClean="0"/>
              <a:t> and </a:t>
            </a:r>
            <a:r>
              <a:rPr lang="en-GB" i="1" baseline="0" dirty="0" err="1" smtClean="0"/>
              <a:t>t_max</a:t>
            </a:r>
            <a:r>
              <a:rPr lang="en-GB" i="1" baseline="0" dirty="0" smtClean="0"/>
              <a:t>, we will add the children that are located in the same half of the node as the </a:t>
            </a:r>
            <a:r>
              <a:rPr lang="en-GB" i="1" baseline="0" dirty="0" err="1" smtClean="0"/>
              <a:t>t_y</a:t>
            </a:r>
            <a:r>
              <a:rPr lang="en-GB" i="1" baseline="0" dirty="0" smtClean="0"/>
              <a:t> intersection </a:t>
            </a:r>
            <a:r>
              <a:rPr lang="en-GB" b="1" i="1" baseline="0" dirty="0" smtClean="0"/>
              <a:t>and</a:t>
            </a:r>
            <a:r>
              <a:rPr lang="en-GB" b="0" i="1" baseline="0" dirty="0" smtClean="0"/>
              <a:t> in the same half as the </a:t>
            </a:r>
            <a:r>
              <a:rPr lang="en-GB" b="0" i="1" baseline="0" dirty="0" err="1" smtClean="0"/>
              <a:t>t_z</a:t>
            </a:r>
            <a:r>
              <a:rPr lang="en-GB" b="0" i="1" baseline="0" dirty="0" smtClean="0"/>
              <a:t> intersection, giving us the children in one quarter of the node. These will be added to the intersection mask.</a:t>
            </a:r>
          </a:p>
          <a:p>
            <a:endParaRPr lang="en-GB" i="1" dirty="0" smtClean="0"/>
          </a:p>
          <a:p>
            <a:r>
              <a:rPr lang="en-GB" i="1" dirty="0" smtClean="0"/>
              <a:t>The same operation is repeated for the other axes.</a:t>
            </a:r>
            <a:r>
              <a:rPr lang="en-US" i="1" baseline="0" dirty="0" smtClean="0"/>
              <a:t> I will briefly illustrate the Y-axis as well, which adds the node as indicated. I will omit the Z-axis here, but one would have to repeat the same operations for it too.</a:t>
            </a:r>
            <a:endParaRPr lang="en-US" i="1" dirty="0" smtClean="0"/>
          </a:p>
          <a:p>
            <a:endParaRPr lang="en-GB" i="1" dirty="0" smtClean="0"/>
          </a:p>
          <a:p>
            <a:r>
              <a:rPr lang="en-GB" i="1" dirty="0" smtClean="0"/>
              <a:t>As</a:t>
            </a:r>
            <a:r>
              <a:rPr lang="en-GB" i="1" baseline="0" dirty="0" smtClean="0"/>
              <a:t> we see, there is a problematic case that has been illustrated in the bottom figure: the previous steps added no children to the mask, despite the ray intersecting with one of them.</a:t>
            </a:r>
            <a:endParaRPr lang="en-US" i="1" dirty="0" smtClean="0"/>
          </a:p>
          <a:p>
            <a:endParaRPr lang="en-GB" i="1" dirty="0" smtClean="0"/>
          </a:p>
          <a:p>
            <a:r>
              <a:rPr lang="en-GB" i="1" dirty="0" smtClean="0"/>
              <a:t>Thi</a:t>
            </a:r>
            <a:r>
              <a:rPr lang="en-GB" i="1" baseline="0" dirty="0" smtClean="0"/>
              <a:t>s is fixed by computing the mid point between </a:t>
            </a:r>
            <a:r>
              <a:rPr lang="en-GB" i="1" baseline="0" dirty="0" err="1" smtClean="0"/>
              <a:t>t_min</a:t>
            </a:r>
            <a:r>
              <a:rPr lang="en-GB" i="1" baseline="0" dirty="0" smtClean="0"/>
              <a:t> and </a:t>
            </a:r>
            <a:r>
              <a:rPr lang="en-GB" i="1" baseline="0" dirty="0" err="1" smtClean="0"/>
              <a:t>t_max</a:t>
            </a:r>
            <a:r>
              <a:rPr lang="en-GB" i="1" baseline="0" dirty="0" smtClean="0"/>
              <a:t>,</a:t>
            </a:r>
            <a:r>
              <a:rPr lang="en-GB" baseline="0" dirty="0" smtClean="0"/>
              <a:t> and simply adding the child in the octant where this midpoint resides. In the top figure, no new children were added – this doesn’t generate any false positives.</a:t>
            </a:r>
          </a:p>
          <a:p>
            <a:endParaRPr lang="en-GB" baseline="0" dirty="0" smtClean="0"/>
          </a:p>
          <a:p>
            <a:r>
              <a:rPr lang="en-GB" baseline="0" dirty="0" smtClean="0"/>
              <a:t>The computed intersection mask is combined with the child mask to give final intersection mask indicating which children should be visited.</a:t>
            </a:r>
            <a:endParaRPr lang="en-US"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58</a:t>
            </a:fld>
            <a:endParaRPr lang="en-US"/>
          </a:p>
        </p:txBody>
      </p:sp>
    </p:spTree>
    <p:extLst>
      <p:ext uri="{BB962C8B-B14F-4D97-AF65-F5344CB8AC3E}">
        <p14:creationId xmlns:p14="http://schemas.microsoft.com/office/powerpoint/2010/main" val="1863956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item</a:t>
            </a:r>
            <a:r>
              <a:rPr lang="en-GB" baseline="0" dirty="0" smtClean="0"/>
              <a:t> I wanted to highlight is the order in which children are visited.</a:t>
            </a:r>
          </a:p>
          <a:p>
            <a:endParaRPr lang="en-GB" baseline="0" dirty="0" smtClean="0"/>
          </a:p>
          <a:p>
            <a:r>
              <a:rPr lang="en-GB" baseline="0" dirty="0" smtClean="0"/>
              <a:t>There are eight different possibilities, and these are determined by the signs of the components of the ray’s direction vector.</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59</a:t>
            </a:fld>
            <a:endParaRPr lang="en-US"/>
          </a:p>
        </p:txBody>
      </p:sp>
    </p:spTree>
    <p:extLst>
      <p:ext uri="{BB962C8B-B14F-4D97-AF65-F5344CB8AC3E}">
        <p14:creationId xmlns:p14="http://schemas.microsoft.com/office/powerpoint/2010/main" val="1779440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The second item</a:t>
            </a:r>
            <a:r>
              <a:rPr lang="en-GB" i="1" baseline="0" dirty="0" smtClean="0"/>
              <a:t> I wanted to highlight is the order in which children are visited.</a:t>
            </a:r>
          </a:p>
          <a:p>
            <a:endParaRPr lang="en-GB" i="1" baseline="0" dirty="0" smtClean="0"/>
          </a:p>
          <a:p>
            <a:r>
              <a:rPr lang="en-GB" i="1" baseline="0" dirty="0" smtClean="0"/>
              <a:t>There are eight different possibilities, and these are determined by the signs of the components of the ray’s direction vector.</a:t>
            </a:r>
            <a:endParaRPr lang="en-US" i="1" dirty="0" smtClean="0"/>
          </a:p>
          <a:p>
            <a:endParaRPr lang="en-GB" dirty="0" smtClean="0"/>
          </a:p>
          <a:p>
            <a:r>
              <a:rPr lang="en-GB" dirty="0" smtClean="0"/>
              <a:t>So</a:t>
            </a:r>
            <a:r>
              <a:rPr lang="en-GB" baseline="0" dirty="0" smtClean="0"/>
              <a:t> far, the most efficient way seems to be the use of a pre-computed table. The table gives the index of the next child that we should descend into, given the discretized ray direction (8 values) and the current intersection mask (256 values). The final table contains 8*256 (=2 k) entries; each entry can be packed into a single byte.</a:t>
            </a:r>
          </a:p>
          <a:p>
            <a:endParaRPr lang="en-GB" baseline="0" dirty="0" smtClean="0"/>
          </a:p>
          <a:p>
            <a:r>
              <a:rPr lang="en-GB" i="1" baseline="0" dirty="0" smtClean="0"/>
              <a:t>Additional Information:</a:t>
            </a:r>
          </a:p>
          <a:p>
            <a:r>
              <a:rPr lang="en-GB" i="0" baseline="0" dirty="0" smtClean="0"/>
              <a:t>The direction can be stored as a bit mask with 3 bits. Bit 3 is set to one if the x-component of the ray’s direction is negative. Bit 2 is set to one if the y-component is negative, and bit 1 is set to one if the z-component is negative. Call this the </a:t>
            </a:r>
            <a:r>
              <a:rPr lang="en-GB" i="0" baseline="0" dirty="0" err="1" smtClean="0"/>
              <a:t>directionMask</a:t>
            </a:r>
            <a:r>
              <a:rPr lang="en-GB" i="0" baseline="0" dirty="0" smtClean="0"/>
              <a:t>.</a:t>
            </a:r>
          </a:p>
          <a:p>
            <a:endParaRPr lang="en-GB" i="0" baseline="0" dirty="0" smtClean="0"/>
          </a:p>
          <a:p>
            <a:r>
              <a:rPr lang="en-GB" i="0" baseline="0" dirty="0" smtClean="0"/>
              <a:t>The lookup table may then be computed as follows:</a:t>
            </a:r>
          </a:p>
          <a:p>
            <a:r>
              <a:rPr lang="en-GB" i="0" baseline="0" dirty="0" smtClean="0"/>
              <a:t> - For each direction d in [0, 8)</a:t>
            </a:r>
          </a:p>
          <a:p>
            <a:r>
              <a:rPr lang="en-GB" i="0" baseline="0" dirty="0" smtClean="0"/>
              <a:t> - For each intersection mask m in [0,256)</a:t>
            </a:r>
          </a:p>
          <a:p>
            <a:r>
              <a:rPr lang="en-GB" i="0" baseline="0" dirty="0" smtClean="0"/>
              <a:t> - for( </a:t>
            </a:r>
            <a:r>
              <a:rPr lang="en-GB" i="0" baseline="0" dirty="0" err="1" smtClean="0"/>
              <a:t>i</a:t>
            </a:r>
            <a:r>
              <a:rPr lang="en-GB" i="0" baseline="0" dirty="0" smtClean="0"/>
              <a:t> = 0; </a:t>
            </a:r>
            <a:r>
              <a:rPr lang="en-GB" i="0" baseline="0" dirty="0" err="1" smtClean="0"/>
              <a:t>i</a:t>
            </a:r>
            <a:r>
              <a:rPr lang="en-GB" i="0" baseline="0" dirty="0" smtClean="0"/>
              <a:t> &lt; 8; ++</a:t>
            </a:r>
            <a:r>
              <a:rPr lang="en-GB" i="0" baseline="0" dirty="0" err="1" smtClean="0"/>
              <a:t>i</a:t>
            </a:r>
            <a:r>
              <a:rPr lang="en-GB" i="0" baseline="0" dirty="0" smtClean="0"/>
              <a:t> ) { j = </a:t>
            </a:r>
            <a:r>
              <a:rPr lang="en-GB" i="0" baseline="0" dirty="0" err="1" smtClean="0"/>
              <a:t>directionMask</a:t>
            </a:r>
            <a:r>
              <a:rPr lang="en-GB" i="0" baseline="0" dirty="0" smtClean="0"/>
              <a:t> ^ </a:t>
            </a:r>
            <a:r>
              <a:rPr lang="en-GB" i="0" baseline="0" dirty="0" err="1" smtClean="0"/>
              <a:t>i</a:t>
            </a:r>
            <a:r>
              <a:rPr lang="en-GB" i="0" baseline="0" dirty="0" smtClean="0"/>
              <a:t>; if bit j in is set in m, set </a:t>
            </a:r>
            <a:r>
              <a:rPr lang="en-GB" i="0" baseline="0" dirty="0" err="1" smtClean="0"/>
              <a:t>lut</a:t>
            </a:r>
            <a:r>
              <a:rPr lang="en-GB" i="0" baseline="0" dirty="0" smtClean="0"/>
              <a:t>[d*256+mask] = j; }</a:t>
            </a:r>
          </a:p>
          <a:p>
            <a:r>
              <a:rPr lang="en-GB" i="0" baseline="0" dirty="0" smtClean="0"/>
              <a:t>(technically, m = 0 has no bits set, but we should never ask for the next child of an intersection mask with no bits set.)</a:t>
            </a:r>
          </a:p>
        </p:txBody>
      </p:sp>
      <p:sp>
        <p:nvSpPr>
          <p:cNvPr id="4" name="Slide Number Placeholder 3"/>
          <p:cNvSpPr>
            <a:spLocks noGrp="1"/>
          </p:cNvSpPr>
          <p:nvPr>
            <p:ph type="sldNum" sz="quarter" idx="10"/>
          </p:nvPr>
        </p:nvSpPr>
        <p:spPr/>
        <p:txBody>
          <a:bodyPr/>
          <a:lstStyle/>
          <a:p>
            <a:fld id="{9003DEC7-7620-4300-A5C5-1A2C40A908EB}" type="slidenum">
              <a:rPr lang="en-US" smtClean="0"/>
              <a:t>60</a:t>
            </a:fld>
            <a:endParaRPr lang="en-US"/>
          </a:p>
        </p:txBody>
      </p:sp>
    </p:spTree>
    <p:extLst>
      <p:ext uri="{BB962C8B-B14F-4D97-AF65-F5344CB8AC3E}">
        <p14:creationId xmlns:p14="http://schemas.microsoft.com/office/powerpoint/2010/main" val="229157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simple way to store a DAG is to place all the nodes consecutively in an array. </a:t>
            </a:r>
          </a:p>
          <a:p>
            <a:endParaRPr lang="en-GB" b="0" i="1" baseline="0" dirty="0" smtClean="0"/>
          </a:p>
          <a:p>
            <a:r>
              <a:rPr lang="en-GB" b="0" i="1" baseline="0" dirty="0" smtClean="0"/>
              <a:t>Additional notes: </a:t>
            </a:r>
            <a:endParaRPr lang="en-GB" b="0" i="0" baseline="0" dirty="0" smtClean="0"/>
          </a:p>
          <a:p>
            <a:r>
              <a:rPr lang="en-GB" b="0" i="0" baseline="0" dirty="0" smtClean="0"/>
              <a:t>While simple, explicitly separating nodes from different levels into distinct arrays or ranges in a single array may be a good idea (this isn’t done here, nodes can appear in any order). The current level is generally known during traversal, so there is little-to-no overhead for doing so. On the other hand, this enables a few different things: lower levels could be streamed in on demand. Since there are fewer nodes per level compared to the whole tree, it’s also possible to have shorter child-pointers (see next slide) at the various levels.</a:t>
            </a:r>
          </a:p>
          <a:p>
            <a:endParaRPr lang="en-GB" b="0" i="0" baseline="0" dirty="0" smtClean="0"/>
          </a:p>
          <a:p>
            <a:r>
              <a:rPr lang="en-GB" b="0" i="0" baseline="0" dirty="0" smtClean="0"/>
              <a:t>Nodes may be sorted arbitrarily either within the single array or within each level. For example if there is a well-known initial view of a scene, one could pack all nodes visible in this initial setup compactly at the beginning of the array/arrays, and initially only upload these to the GPU.</a:t>
            </a:r>
            <a:endParaRPr lang="en-US" b="0" i="1" dirty="0"/>
          </a:p>
        </p:txBody>
      </p:sp>
      <p:sp>
        <p:nvSpPr>
          <p:cNvPr id="4" name="Slide Number Placeholder 3"/>
          <p:cNvSpPr>
            <a:spLocks noGrp="1"/>
          </p:cNvSpPr>
          <p:nvPr>
            <p:ph type="sldNum" sz="quarter" idx="10"/>
          </p:nvPr>
        </p:nvSpPr>
        <p:spPr/>
        <p:txBody>
          <a:bodyPr/>
          <a:lstStyle/>
          <a:p>
            <a:fld id="{9003DEC7-7620-4300-A5C5-1A2C40A908EB}" type="slidenum">
              <a:rPr lang="en-US" smtClean="0"/>
              <a:t>7</a:t>
            </a:fld>
            <a:endParaRPr lang="en-US"/>
          </a:p>
        </p:txBody>
      </p:sp>
    </p:spTree>
    <p:extLst>
      <p:ext uri="{BB962C8B-B14F-4D97-AF65-F5344CB8AC3E}">
        <p14:creationId xmlns:p14="http://schemas.microsoft.com/office/powerpoint/2010/main" val="214983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we know the (bit index) of the child we should visit next, we need to figure out which pointer corresponds to that child. This depends on the number of children present before the selected child (in the figure, this is the number of children present to the right of the selected one – zero in the upper figure and one in the lower one).</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61</a:t>
            </a:fld>
            <a:endParaRPr lang="en-US"/>
          </a:p>
        </p:txBody>
      </p:sp>
    </p:spTree>
    <p:extLst>
      <p:ext uri="{BB962C8B-B14F-4D97-AF65-F5344CB8AC3E}">
        <p14:creationId xmlns:p14="http://schemas.microsoft.com/office/powerpoint/2010/main" val="1511386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Once</a:t>
            </a:r>
            <a:r>
              <a:rPr lang="en-GB" i="1" baseline="0" dirty="0" smtClean="0"/>
              <a:t> we know the (bit index) of the child we should visit next, we need to figure out which pointer corresponds to that child. This depends on the number of children present before the selected child (in the figure, this is the number of children present to the right of the selected one – zero in the upper figure and one in the lower one).</a:t>
            </a:r>
            <a:endParaRPr lang="en-US" i="1" dirty="0" smtClean="0"/>
          </a:p>
          <a:p>
            <a:endParaRPr lang="en-GB" dirty="0" smtClean="0"/>
          </a:p>
          <a:p>
            <a:r>
              <a:rPr lang="en-GB" dirty="0" smtClean="0"/>
              <a:t>The</a:t>
            </a:r>
            <a:r>
              <a:rPr lang="en-GB" baseline="0" dirty="0" smtClean="0"/>
              <a:t> pointer’s index can be computed in three steps:</a:t>
            </a:r>
          </a:p>
          <a:p>
            <a:pPr marL="171450" indent="-171450">
              <a:buFontTx/>
              <a:buChar char="-"/>
            </a:pPr>
            <a:r>
              <a:rPr lang="en-GB" baseline="0" dirty="0" smtClean="0"/>
              <a:t>First, we build a mask with the bits below the selected child set</a:t>
            </a:r>
          </a:p>
          <a:p>
            <a:pPr marL="171450" indent="-171450">
              <a:buFontTx/>
              <a:buChar char="-"/>
            </a:pPr>
            <a:r>
              <a:rPr lang="en-GB" baseline="0" dirty="0" smtClean="0"/>
              <a:t>Second, we AND it with the child mask – this is where the cached child mask is required!</a:t>
            </a:r>
          </a:p>
          <a:p>
            <a:pPr marL="171450" indent="-171450">
              <a:buFontTx/>
              <a:buChar char="-"/>
            </a:pPr>
            <a:r>
              <a:rPr lang="en-GB" baseline="0" dirty="0" smtClean="0"/>
              <a:t>Finally, we count the number of set bits using e.g., the __</a:t>
            </a:r>
            <a:r>
              <a:rPr lang="en-GB" baseline="0" dirty="0" err="1" smtClean="0"/>
              <a:t>popc</a:t>
            </a:r>
            <a:r>
              <a:rPr lang="en-GB" baseline="0" dirty="0" smtClean="0"/>
              <a:t>() intrinsic in CUDA. Similar </a:t>
            </a:r>
            <a:r>
              <a:rPr lang="en-GB" baseline="0" dirty="0" err="1" smtClean="0"/>
              <a:t>intrinsics</a:t>
            </a:r>
            <a:r>
              <a:rPr lang="en-GB" baseline="0" dirty="0" smtClean="0"/>
              <a:t> are available elsewhere (alternatively </a:t>
            </a:r>
            <a:r>
              <a:rPr lang="en-GB" baseline="0" dirty="0" err="1" smtClean="0"/>
              <a:t>BitTwiddlingHacks</a:t>
            </a:r>
            <a:r>
              <a:rPr lang="en-GB" baseline="0" dirty="0" smtClean="0"/>
              <a:t> has a reasonable implementation).</a:t>
            </a:r>
            <a:endParaRPr lang="en-GB" dirty="0" smtClean="0"/>
          </a:p>
          <a:p>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62</a:t>
            </a:fld>
            <a:endParaRPr lang="en-US"/>
          </a:p>
        </p:txBody>
      </p:sp>
    </p:spTree>
    <p:extLst>
      <p:ext uri="{BB962C8B-B14F-4D97-AF65-F5344CB8AC3E}">
        <p14:creationId xmlns:p14="http://schemas.microsoft.com/office/powerpoint/2010/main" val="1742402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Whenever</a:t>
            </a:r>
            <a:r>
              <a:rPr lang="en-GB" baseline="0" dirty="0" smtClean="0"/>
              <a:t> the child mask becomes zero, we need to ascend.</a:t>
            </a:r>
          </a:p>
          <a:p>
            <a:endParaRPr lang="en-GB" baseline="0" dirty="0" smtClean="0"/>
          </a:p>
          <a:p>
            <a:r>
              <a:rPr lang="en-GB" baseline="0" dirty="0" smtClean="0"/>
              <a:t>This is fairly simple: all the information we need is stored on the stack. First, we retrieve the intersection mask for the parent node from the stack. If it is zero, we will continue ascending. If it is non-zero, we want to descend into the next child, as indicated by the mask. We do this by passing the retrieved intersection mask to the lookup-table, get the child number, mask out the corresponding bit in the intersection mask … and so on, as described earlier.</a:t>
            </a:r>
          </a:p>
          <a:p>
            <a:endParaRPr lang="en-GB" baseline="0" dirty="0" smtClean="0"/>
          </a:p>
          <a:p>
            <a:r>
              <a:rPr lang="en-GB" baseline="0" dirty="0" smtClean="0"/>
              <a:t>If we ascend “out of the root node”, we’ve finished – there were no intersections with the voxel geometry.</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63</a:t>
            </a:fld>
            <a:endParaRPr lang="en-US"/>
          </a:p>
        </p:txBody>
      </p:sp>
    </p:spTree>
    <p:extLst>
      <p:ext uri="{BB962C8B-B14F-4D97-AF65-F5344CB8AC3E}">
        <p14:creationId xmlns:p14="http://schemas.microsoft.com/office/powerpoint/2010/main" val="904604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during descending, we reach the second-to-last level, we need to something slightly different.</a:t>
            </a:r>
          </a:p>
          <a:p>
            <a:endParaRPr lang="en-GB" baseline="0" dirty="0" smtClean="0"/>
          </a:p>
          <a:p>
            <a:r>
              <a:rPr lang="en-GB" baseline="0" dirty="0" smtClean="0"/>
              <a:t>First, we fetch the two 32-bit words that contain the leaf geometry for the 4x4x4 voxel sub-volume represented by the current node.</a:t>
            </a:r>
          </a:p>
          <a:p>
            <a:endParaRPr lang="en-GB" baseline="0" dirty="0" smtClean="0"/>
          </a:p>
          <a:p>
            <a:r>
              <a:rPr lang="en-GB" baseline="0" dirty="0" smtClean="0"/>
              <a:t>From these two 32-bit words, it is possible to reconstruct a 8 bit child mask for the current level. By doing this, we can just reuse the machinery described so far … i.e., we can just plug the reconstructed child mask into the function for computing the intersection mask and then “descend” into the last level nodes. At this point, we don’t need to touch the stack, which avoids some reads and writes to potentially slow memory.</a:t>
            </a:r>
          </a:p>
          <a:p>
            <a:endParaRPr lang="en-GB" baseline="0" dirty="0" smtClean="0"/>
          </a:p>
          <a:p>
            <a:r>
              <a:rPr lang="en-GB" baseline="0" dirty="0" smtClean="0"/>
              <a:t>At the last level, we do the same again – we extract the eight bits corresponding to the geometry of the selected child, and compute the intersection mask for this. If the mask is non-zero, the first child in the order along the ray is the intersection that we’re looking for. If the mask is zero, we need to visit the other children from the parent node, or, if none remain, enter the ascending phase.</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64</a:t>
            </a:fld>
            <a:endParaRPr lang="en-US"/>
          </a:p>
        </p:txBody>
      </p:sp>
    </p:spTree>
    <p:extLst>
      <p:ext uri="{BB962C8B-B14F-4D97-AF65-F5344CB8AC3E}">
        <p14:creationId xmlns:p14="http://schemas.microsoft.com/office/powerpoint/2010/main" val="5262043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concludes the presentation on practical ray casting against the DAG structure.</a:t>
            </a:r>
          </a:p>
          <a:p>
            <a:endParaRPr lang="en-GB" baseline="0" dirty="0" smtClean="0"/>
          </a:p>
          <a:p>
            <a:r>
              <a:rPr lang="en-GB" baseline="0" dirty="0" smtClean="0"/>
              <a:t>To summarize: DAGs behave a lot like an ordinary tree during ray casting – we did not consider merged sub-trees specially. Thus, if you have a traversal code, it shouldn’t be too hard to adapt to a DAG (which is also one of the DAGs strengths). I also presented one possible traversal method that is fairly well tested at this point, and that should be fairly efficient on modern GPUs.</a:t>
            </a:r>
          </a:p>
          <a:p>
            <a:endParaRPr lang="en-GB" baseline="0" dirty="0" smtClean="0"/>
          </a:p>
          <a:p>
            <a:r>
              <a:rPr lang="en-GB" i="1" baseline="0" dirty="0" smtClean="0"/>
              <a:t>Additional Information:</a:t>
            </a:r>
            <a:endParaRPr lang="en-GB" i="0" baseline="0" dirty="0" smtClean="0"/>
          </a:p>
          <a:p>
            <a:r>
              <a:rPr lang="en-GB" i="0" baseline="0" dirty="0" smtClean="0"/>
              <a:t>Code will be made available in the coming weeks (i.e. after </a:t>
            </a:r>
            <a:r>
              <a:rPr lang="en-GB" i="0" baseline="0" dirty="0" err="1" smtClean="0"/>
              <a:t>Eurographics</a:t>
            </a:r>
            <a:r>
              <a:rPr lang="en-GB" i="0" baseline="0" dirty="0" smtClean="0"/>
              <a:t> 2018 concludes). I will link to the code from my homepage at</a:t>
            </a:r>
          </a:p>
          <a:p>
            <a:r>
              <a:rPr lang="en-GB" i="0" baseline="0" dirty="0" smtClean="0"/>
              <a:t>  https://newq.net/publications/more/eg2018-voxel-dag-tutorial</a:t>
            </a:r>
          </a:p>
          <a:p>
            <a:r>
              <a:rPr lang="en-GB" i="0" baseline="0" dirty="0" smtClean="0"/>
              <a:t>(It will likely be on GitHub – but these slides might or might not get updated with the finalized information.)</a:t>
            </a:r>
            <a:endParaRPr lang="en-US" i="1" dirty="0"/>
          </a:p>
        </p:txBody>
      </p:sp>
      <p:sp>
        <p:nvSpPr>
          <p:cNvPr id="4" name="Slide Number Placeholder 3"/>
          <p:cNvSpPr>
            <a:spLocks noGrp="1"/>
          </p:cNvSpPr>
          <p:nvPr>
            <p:ph type="sldNum" sz="quarter" idx="10"/>
          </p:nvPr>
        </p:nvSpPr>
        <p:spPr/>
        <p:txBody>
          <a:bodyPr/>
          <a:lstStyle/>
          <a:p>
            <a:fld id="{9003DEC7-7620-4300-A5C5-1A2C40A908EB}" type="slidenum">
              <a:rPr lang="en-US" smtClean="0"/>
              <a:t>65</a:t>
            </a:fld>
            <a:endParaRPr lang="en-US"/>
          </a:p>
        </p:txBody>
      </p:sp>
    </p:spTree>
    <p:extLst>
      <p:ext uri="{BB962C8B-B14F-4D97-AF65-F5344CB8AC3E}">
        <p14:creationId xmlns:p14="http://schemas.microsoft.com/office/powerpoint/2010/main" val="7328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node contains two parts:</a:t>
            </a:r>
          </a:p>
          <a:p>
            <a:pPr marL="171450" indent="-171450">
              <a:buFontTx/>
              <a:buChar char="-"/>
            </a:pPr>
            <a:r>
              <a:rPr lang="en-GB" baseline="0" dirty="0" smtClean="0"/>
              <a:t>The child mask, which describes which children are present for the current node. This is typically a bit mask with eight bits – one per potential child.</a:t>
            </a:r>
          </a:p>
          <a:p>
            <a:pPr marL="171450" indent="-171450">
              <a:buFontTx/>
              <a:buChar char="-"/>
            </a:pPr>
            <a:r>
              <a:rPr lang="en-GB" baseline="0" dirty="0" smtClean="0"/>
              <a:t>One or more pointers to the child-nodes</a:t>
            </a:r>
          </a:p>
          <a:p>
            <a:pPr marL="171450" indent="-171450">
              <a:buFontTx/>
              <a:buChar char="-"/>
            </a:pPr>
            <a:endParaRPr lang="en-GB" baseline="0" dirty="0" smtClean="0"/>
          </a:p>
          <a:p>
            <a:pPr marL="0" indent="0">
              <a:buFontTx/>
              <a:buNone/>
            </a:pPr>
            <a:r>
              <a:rPr lang="en-GB" baseline="0" dirty="0" smtClean="0"/>
              <a:t>The number of points is equal to the number of present children, i.e., it may vary between different nodes.</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8</a:t>
            </a:fld>
            <a:endParaRPr lang="en-US"/>
          </a:p>
        </p:txBody>
      </p:sp>
    </p:spTree>
    <p:extLst>
      <p:ext uri="{BB962C8B-B14F-4D97-AF65-F5344CB8AC3E}">
        <p14:creationId xmlns:p14="http://schemas.microsoft.com/office/powerpoint/2010/main" val="32137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storing the DAG in a single array, the pointers just become indices into this array. For example, we store the DAG in an array of 32 bit words. A pointer points to the word containing the child mask. The 8-bit child mask is padded to 32 bits, which seems wasteful on first glance, but the other 24 bits can be used to store additional information that applies to the whole subtree. Examples include opacity information (see later presentations on Shadows) or information required to access attributes. </a:t>
            </a:r>
          </a:p>
          <a:p>
            <a:endParaRPr lang="en-GB" baseline="0" dirty="0" smtClean="0"/>
          </a:p>
          <a:p>
            <a:r>
              <a:rPr lang="en-GB" baseline="0" dirty="0" smtClean="0"/>
              <a:t>Immediately following the child mask are the pointers. These are simply 32-bit (unsigned) integers containing the index of the word containing the corresponding child-node’s child mask.</a:t>
            </a:r>
          </a:p>
          <a:p>
            <a:endParaRPr lang="en-GB" baseline="0" dirty="0" smtClean="0"/>
          </a:p>
          <a:p>
            <a:r>
              <a:rPr lang="en-GB" baseline="0" dirty="0" smtClean="0"/>
              <a:t>Using only 32-bit aligned 32-bit words makes reading data from the DAG memory much simpler/efficient.</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9</a:t>
            </a:fld>
            <a:endParaRPr lang="en-US"/>
          </a:p>
        </p:txBody>
      </p:sp>
    </p:spTree>
    <p:extLst>
      <p:ext uri="{BB962C8B-B14F-4D97-AF65-F5344CB8AC3E}">
        <p14:creationId xmlns:p14="http://schemas.microsoft.com/office/powerpoint/2010/main" val="311078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mentioned in the beginning, one</a:t>
            </a:r>
            <a:r>
              <a:rPr lang="en-GB" baseline="0" dirty="0" smtClean="0"/>
              <a:t> an intersection has been found, we need to identify the corresponding voxel somehow. As we have seen in earlier presentations, the path through the DAG to the node uniquely identifies a leaf (or interior node). </a:t>
            </a:r>
          </a:p>
          <a:p>
            <a:endParaRPr lang="en-GB" baseline="0" dirty="0" smtClean="0"/>
          </a:p>
          <a:p>
            <a:r>
              <a:rPr lang="en-GB" baseline="0" dirty="0" smtClean="0"/>
              <a:t>For example, in a binary DAG (as shown in the figure), at each level we may decide to either go left or right in the tree. We record either a zero or one at each step based on the decision.</a:t>
            </a:r>
            <a:endParaRPr lang="en-US" dirty="0"/>
          </a:p>
        </p:txBody>
      </p:sp>
      <p:sp>
        <p:nvSpPr>
          <p:cNvPr id="4" name="Slide Number Placeholder 3"/>
          <p:cNvSpPr>
            <a:spLocks noGrp="1"/>
          </p:cNvSpPr>
          <p:nvPr>
            <p:ph type="sldNum" sz="quarter" idx="10"/>
          </p:nvPr>
        </p:nvSpPr>
        <p:spPr/>
        <p:txBody>
          <a:bodyPr/>
          <a:lstStyle/>
          <a:p>
            <a:fld id="{9003DEC7-7620-4300-A5C5-1A2C40A908EB}" type="slidenum">
              <a:rPr lang="en-US" smtClean="0"/>
              <a:t>10</a:t>
            </a:fld>
            <a:endParaRPr lang="en-US"/>
          </a:p>
        </p:txBody>
      </p:sp>
    </p:spTree>
    <p:extLst>
      <p:ext uri="{BB962C8B-B14F-4D97-AF65-F5344CB8AC3E}">
        <p14:creationId xmlns:p14="http://schemas.microsoft.com/office/powerpoint/2010/main" val="3151086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1195"/>
            <a:ext cx="12192000" cy="6860389"/>
          </a:xfrm>
          <a:prstGeom prst="rect">
            <a:avLst/>
          </a:prstGeom>
        </p:spPr>
      </p:pic>
      <p:sp>
        <p:nvSpPr>
          <p:cNvPr id="2" name="Title 1"/>
          <p:cNvSpPr>
            <a:spLocks noGrp="1"/>
          </p:cNvSpPr>
          <p:nvPr>
            <p:ph type="ctrTitle"/>
          </p:nvPr>
        </p:nvSpPr>
        <p:spPr>
          <a:xfrm>
            <a:off x="236307" y="316534"/>
            <a:ext cx="11694436" cy="1703964"/>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26729" y="2298276"/>
            <a:ext cx="11704014" cy="760139"/>
          </a:xfrm>
        </p:spPr>
        <p:txBody>
          <a:bodyPr anchor="t">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64" y="4864984"/>
            <a:ext cx="6605369" cy="224582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4994" y="4554443"/>
            <a:ext cx="2865120" cy="2303557"/>
          </a:xfrm>
          <a:prstGeom prst="rect">
            <a:avLst/>
          </a:prstGeom>
        </p:spPr>
      </p:pic>
      <p:sp>
        <p:nvSpPr>
          <p:cNvPr id="10" name="Text Placeholder 8"/>
          <p:cNvSpPr>
            <a:spLocks noGrp="1"/>
          </p:cNvSpPr>
          <p:nvPr>
            <p:ph type="body" sz="quarter" idx="13"/>
          </p:nvPr>
        </p:nvSpPr>
        <p:spPr>
          <a:xfrm>
            <a:off x="226729" y="3336193"/>
            <a:ext cx="9997134" cy="2020498"/>
          </a:xfrm>
        </p:spPr>
        <p:txBody>
          <a:bodyPr>
            <a:normAutofit/>
          </a:bodyPr>
          <a:lstStyle>
            <a:lvl1pPr marL="0" indent="0">
              <a:buNone/>
              <a:defRPr sz="2000"/>
            </a:lvl1pPr>
          </a:lstStyle>
          <a:p>
            <a:pPr lvl="0"/>
            <a:r>
              <a:rPr lang="en-US" dirty="0" smtClean="0"/>
              <a:t>Edit Master text styles</a:t>
            </a:r>
            <a:endParaRPr lang="en-US" dirty="0"/>
          </a:p>
        </p:txBody>
      </p:sp>
    </p:spTree>
    <p:extLst>
      <p:ext uri="{BB962C8B-B14F-4D97-AF65-F5344CB8AC3E}">
        <p14:creationId xmlns:p14="http://schemas.microsoft.com/office/powerpoint/2010/main" val="1963108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1195"/>
            <a:ext cx="12192000" cy="6860389"/>
          </a:xfrm>
          <a:prstGeom prst="rect">
            <a:avLst/>
          </a:prstGeom>
        </p:spPr>
      </p:pic>
      <p:sp>
        <p:nvSpPr>
          <p:cNvPr id="2" name="Title 1"/>
          <p:cNvSpPr>
            <a:spLocks noGrp="1"/>
          </p:cNvSpPr>
          <p:nvPr>
            <p:ph type="ctrTitle"/>
          </p:nvPr>
        </p:nvSpPr>
        <p:spPr>
          <a:xfrm>
            <a:off x="236307" y="316534"/>
            <a:ext cx="11694436" cy="1703964"/>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26729" y="2298276"/>
            <a:ext cx="11704014" cy="760139"/>
          </a:xfrm>
        </p:spPr>
        <p:txBody>
          <a:bodyPr anchor="t">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64" y="4864984"/>
            <a:ext cx="6605369" cy="2245825"/>
          </a:xfrm>
          <a:prstGeom prst="rect">
            <a:avLst/>
          </a:prstGeom>
          <a:effectLst>
            <a:outerShdw blurRad="50800" dist="38100" dir="2700000" algn="tl" rotWithShape="0">
              <a:prstClr val="black">
                <a:alpha val="40000"/>
              </a:prstClr>
            </a:outerShdw>
          </a:effectLst>
        </p:spPr>
      </p:pic>
      <p:sp>
        <p:nvSpPr>
          <p:cNvPr id="10" name="Text Placeholder 8"/>
          <p:cNvSpPr>
            <a:spLocks noGrp="1"/>
          </p:cNvSpPr>
          <p:nvPr>
            <p:ph type="body" sz="quarter" idx="13"/>
          </p:nvPr>
        </p:nvSpPr>
        <p:spPr>
          <a:xfrm>
            <a:off x="226729" y="3336193"/>
            <a:ext cx="9997134" cy="2020498"/>
          </a:xfrm>
        </p:spPr>
        <p:txBody>
          <a:bodyPr>
            <a:normAutofit/>
          </a:bodyPr>
          <a:lstStyle>
            <a:lvl1pPr marL="0" indent="0">
              <a:buNone/>
              <a:defRPr sz="2000"/>
            </a:lvl1pPr>
          </a:lstStyle>
          <a:p>
            <a:pPr lvl="0"/>
            <a:r>
              <a:rPr lang="en-US" dirty="0" smtClean="0"/>
              <a:t>Edit Master text styles</a:t>
            </a:r>
            <a:endParaRPr lang="en-US" dirty="0"/>
          </a:p>
        </p:txBody>
      </p:sp>
      <p:sp>
        <p:nvSpPr>
          <p:cNvPr id="8" name="Picture Placeholder 8"/>
          <p:cNvSpPr>
            <a:spLocks noGrp="1"/>
          </p:cNvSpPr>
          <p:nvPr>
            <p:ph type="pic" sz="quarter" idx="12"/>
          </p:nvPr>
        </p:nvSpPr>
        <p:spPr>
          <a:xfrm>
            <a:off x="7505700" y="3914283"/>
            <a:ext cx="4374904" cy="2644828"/>
          </a:xfrm>
          <a:ln w="57150">
            <a:noFill/>
          </a:ln>
          <a:effectLst>
            <a:outerShdw blurRad="50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18808829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7" name="Title 6"/>
          <p:cNvSpPr>
            <a:spLocks noGrp="1"/>
          </p:cNvSpPr>
          <p:nvPr>
            <p:ph type="title"/>
          </p:nvPr>
        </p:nvSpPr>
        <p:spPr>
          <a:xfrm>
            <a:off x="2124363" y="2051316"/>
            <a:ext cx="7943274" cy="1396155"/>
          </a:xfrm>
        </p:spPr>
        <p:txBody>
          <a:bodyPr anchor="b">
            <a:normAutofit/>
          </a:bodyPr>
          <a:lstStyle>
            <a:lvl1pPr algn="ct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124363" y="3834389"/>
            <a:ext cx="7943274" cy="140436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8487" t="50050" r="8549" b="9639"/>
          <a:stretch/>
        </p:blipFill>
        <p:spPr>
          <a:xfrm rot="10800000">
            <a:off x="0" y="-18555"/>
            <a:ext cx="12192000" cy="1155391"/>
          </a:xfrm>
          <a:prstGeom prst="rect">
            <a:avLst/>
          </a:prstGeom>
        </p:spPr>
      </p:pic>
      <p:sp>
        <p:nvSpPr>
          <p:cNvPr id="12" name="Rectangle 11"/>
          <p:cNvSpPr/>
          <p:nvPr userDrawn="1"/>
        </p:nvSpPr>
        <p:spPr>
          <a:xfrm rot="10800000">
            <a:off x="0" y="409575"/>
            <a:ext cx="12192000" cy="727262"/>
          </a:xfrm>
          <a:prstGeom prst="rect">
            <a:avLst/>
          </a:prstGeom>
          <a:gradFill>
            <a:gsLst>
              <a:gs pos="24000">
                <a:schemeClr val="bg1">
                  <a:alpha val="13000"/>
                </a:schemeClr>
              </a:gs>
              <a:gs pos="0">
                <a:schemeClr val="accent1">
                  <a:lumMod val="5000"/>
                  <a:lumOff val="9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13" y="-115117"/>
            <a:ext cx="3486113" cy="1185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03152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Alt">
    <p:spTree>
      <p:nvGrpSpPr>
        <p:cNvPr id="1" name=""/>
        <p:cNvGrpSpPr/>
        <p:nvPr/>
      </p:nvGrpSpPr>
      <p:grpSpPr>
        <a:xfrm>
          <a:off x="0" y="0"/>
          <a:ext cx="0" cy="0"/>
          <a:chOff x="0" y="0"/>
          <a:chExt cx="0" cy="0"/>
        </a:xfrm>
      </p:grpSpPr>
      <p:sp>
        <p:nvSpPr>
          <p:cNvPr id="7" name="Title 6"/>
          <p:cNvSpPr>
            <a:spLocks noGrp="1"/>
          </p:cNvSpPr>
          <p:nvPr>
            <p:ph type="title"/>
          </p:nvPr>
        </p:nvSpPr>
        <p:spPr>
          <a:xfrm>
            <a:off x="733426" y="2356117"/>
            <a:ext cx="6076950" cy="1396155"/>
          </a:xfrm>
        </p:spPr>
        <p:txBody>
          <a:bodyPr anchor="b">
            <a:normAutofit/>
          </a:bodyPr>
          <a:lstStyle>
            <a:lvl1pPr algn="r">
              <a:defRPr sz="3200"/>
            </a:lvl1pPr>
          </a:lstStyle>
          <a:p>
            <a:r>
              <a:rPr lang="en-US" dirty="0" smtClean="0"/>
              <a:t>Click to edit Master title style</a:t>
            </a:r>
            <a:endParaRPr lang="en-US" dirty="0"/>
          </a:p>
        </p:txBody>
      </p:sp>
      <p:sp>
        <p:nvSpPr>
          <p:cNvPr id="13" name="Subtitle 2"/>
          <p:cNvSpPr>
            <a:spLocks noGrp="1"/>
          </p:cNvSpPr>
          <p:nvPr>
            <p:ph type="subTitle" idx="1"/>
          </p:nvPr>
        </p:nvSpPr>
        <p:spPr>
          <a:xfrm>
            <a:off x="733426" y="3872489"/>
            <a:ext cx="6076950" cy="1404361"/>
          </a:xfrm>
        </p:spPr>
        <p:txBody>
          <a:bodyPr>
            <a:normAutofit/>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8487" t="50050" r="8549" b="9639"/>
          <a:stretch/>
        </p:blipFill>
        <p:spPr>
          <a:xfrm rot="10800000">
            <a:off x="0" y="-18555"/>
            <a:ext cx="12192000" cy="1155391"/>
          </a:xfrm>
          <a:prstGeom prst="rect">
            <a:avLst/>
          </a:prstGeom>
        </p:spPr>
      </p:pic>
      <p:sp>
        <p:nvSpPr>
          <p:cNvPr id="12" name="Rectangle 11"/>
          <p:cNvSpPr/>
          <p:nvPr userDrawn="1"/>
        </p:nvSpPr>
        <p:spPr>
          <a:xfrm rot="10800000">
            <a:off x="0" y="409575"/>
            <a:ext cx="12192000" cy="727262"/>
          </a:xfrm>
          <a:prstGeom prst="rect">
            <a:avLst/>
          </a:prstGeom>
          <a:gradFill>
            <a:gsLst>
              <a:gs pos="24000">
                <a:schemeClr val="bg1">
                  <a:alpha val="13000"/>
                </a:schemeClr>
              </a:gs>
              <a:gs pos="0">
                <a:schemeClr val="accent1">
                  <a:lumMod val="5000"/>
                  <a:lumOff val="9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p:cNvSpPr>
            <a:spLocks noGrp="1"/>
          </p:cNvSpPr>
          <p:nvPr>
            <p:ph type="pic" sz="quarter" idx="12"/>
          </p:nvPr>
        </p:nvSpPr>
        <p:spPr>
          <a:xfrm>
            <a:off x="7245898" y="2040058"/>
            <a:ext cx="3664862" cy="3664862"/>
          </a:xfrm>
          <a:ln w="57150">
            <a:solidFill>
              <a:schemeClr val="accent2"/>
            </a:solidFill>
          </a:ln>
          <a:effectLst>
            <a:outerShdw blurRad="50800" dist="63500" dir="2700000" algn="tl" rotWithShape="0">
              <a:prstClr val="black">
                <a:alpha val="40000"/>
              </a:prstClr>
            </a:outerShdw>
          </a:effectLst>
        </p:spPr>
        <p:txBody>
          <a:bodyPr/>
          <a:lstStyle/>
          <a:p>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13" y="-115117"/>
            <a:ext cx="3486113" cy="11852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34810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a:solidFill>
                  <a:schemeClr val="tx1">
                    <a:lumMod val="60000"/>
                    <a:lumOff val="40000"/>
                  </a:schemeClr>
                </a:solidFill>
              </a:defRPr>
            </a:lvl3pPr>
            <a:lvl4pPr>
              <a:defRPr>
                <a:solidFill>
                  <a:schemeClr val="tx1">
                    <a:lumMod val="60000"/>
                    <a:lumOff val="40000"/>
                  </a:schemeClr>
                </a:solidFill>
              </a:defRPr>
            </a:lvl4pPr>
            <a:lvl5pPr>
              <a:defRPr>
                <a:solidFill>
                  <a:schemeClr val="tx1">
                    <a:lumMod val="60000"/>
                    <a:lumOff val="4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lang="en-US" smtClean="0"/>
            </a:lvl1pPr>
          </a:lstStyle>
          <a:p>
            <a:r>
              <a:rPr lang="en-US" dirty="0" smtClean="0"/>
              <a:t>Voxel DAGs and Multiresolution Hierarchies: </a:t>
            </a:r>
            <a:br>
              <a:rPr lang="en-US" dirty="0" smtClean="0"/>
            </a:br>
            <a:r>
              <a:rPr lang="en-US" dirty="0" smtClean="0"/>
              <a:t>From Large-Scale Scenes to Pre-computed Shadows </a:t>
            </a:r>
            <a:endParaRPr lang="en-US" dirty="0"/>
          </a:p>
        </p:txBody>
      </p:sp>
      <p:sp>
        <p:nvSpPr>
          <p:cNvPr id="6" name="Slide Number Placeholder 5"/>
          <p:cNvSpPr>
            <a:spLocks noGrp="1"/>
          </p:cNvSpPr>
          <p:nvPr>
            <p:ph type="sldNum" sz="quarter" idx="12"/>
          </p:nvPr>
        </p:nvSpPr>
        <p:spPr/>
        <p:txBody>
          <a:bodyPr/>
          <a:lstStyle>
            <a:lvl1pPr>
              <a:defRPr lang="en-US" smtClean="0"/>
            </a:lvl1pPr>
          </a:lstStyle>
          <a:p>
            <a:fld id="{7AD14076-261D-44E2-B486-4068BDBB861D}" type="slidenum">
              <a:rPr lang="en-US" smtClean="0"/>
              <a:pPr/>
              <a:t>‹#›</a:t>
            </a:fld>
            <a:endParaRPr lang="en-US"/>
          </a:p>
        </p:txBody>
      </p:sp>
    </p:spTree>
    <p:extLst>
      <p:ext uri="{BB962C8B-B14F-4D97-AF65-F5344CB8AC3E}">
        <p14:creationId xmlns:p14="http://schemas.microsoft.com/office/powerpoint/2010/main" val="1741617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7" cstate="print">
            <a:extLst>
              <a:ext uri="{28A0092B-C50C-407E-A947-70E740481C1C}">
                <a14:useLocalDpi xmlns:a14="http://schemas.microsoft.com/office/drawing/2010/main" val="0"/>
              </a:ext>
            </a:extLst>
          </a:blip>
          <a:srcRect l="8487" t="50050" r="8549" b="9639"/>
          <a:stretch/>
        </p:blipFill>
        <p:spPr>
          <a:xfrm>
            <a:off x="0" y="6142892"/>
            <a:ext cx="12192000" cy="715108"/>
          </a:xfrm>
          <a:prstGeom prst="rect">
            <a:avLst/>
          </a:prstGeom>
        </p:spPr>
      </p:pic>
      <p:sp>
        <p:nvSpPr>
          <p:cNvPr id="11" name="Rectangle 10"/>
          <p:cNvSpPr/>
          <p:nvPr userDrawn="1"/>
        </p:nvSpPr>
        <p:spPr>
          <a:xfrm>
            <a:off x="0" y="6142892"/>
            <a:ext cx="12192000" cy="715108"/>
          </a:xfrm>
          <a:prstGeom prst="rect">
            <a:avLst/>
          </a:prstGeom>
          <a:gradFill>
            <a:gsLst>
              <a:gs pos="24000">
                <a:schemeClr val="bg1">
                  <a:alpha val="13000"/>
                </a:schemeClr>
              </a:gs>
              <a:gs pos="0">
                <a:schemeClr val="accent1">
                  <a:lumMod val="5000"/>
                  <a:lumOff val="9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924413"/>
          </a:xfrm>
          <a:prstGeom prst="rect">
            <a:avLst/>
          </a:prstGeom>
        </p:spPr>
        <p:txBody>
          <a:bodyPr vert="horz" lIns="91440" tIns="45720" rIns="91440" bIns="45720" rtlCol="0" anchor="ctr">
            <a:norm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838200" y="1438031"/>
            <a:ext cx="10515600" cy="4510187"/>
          </a:xfrm>
          <a:prstGeom prst="rect">
            <a:avLst/>
          </a:prstGeom>
        </p:spPr>
        <p:txBody>
          <a:bodyPr vert="horz" lIns="91440" tIns="45720" rIns="91440" bIns="45720" rtlCol="0">
            <a:norm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Footer Placeholder 4"/>
          <p:cNvSpPr>
            <a:spLocks noGrp="1"/>
          </p:cNvSpPr>
          <p:nvPr>
            <p:ph type="ftr" sz="quarter" idx="3"/>
          </p:nvPr>
        </p:nvSpPr>
        <p:spPr>
          <a:xfrm>
            <a:off x="3379177" y="6411204"/>
            <a:ext cx="5433646" cy="304625"/>
          </a:xfrm>
          <a:prstGeom prst="rect">
            <a:avLst/>
          </a:prstGeom>
        </p:spPr>
        <p:txBody>
          <a:bodyPr vert="horz" lIns="91440" tIns="45720" rIns="91440" bIns="45720" rtlCol="0" anchor="ctr"/>
          <a:lstStyle>
            <a:lvl1pPr algn="ctr">
              <a:defRPr sz="1200">
                <a:solidFill>
                  <a:schemeClr val="bg1"/>
                </a:solidFill>
              </a:defRPr>
            </a:lvl1pPr>
          </a:lstStyle>
          <a:p>
            <a:r>
              <a:rPr lang="en-US" smtClean="0"/>
              <a:t>Footer: paper name, authors, presenter ...</a:t>
            </a:r>
            <a:endParaRPr lang="en-US" dirty="0"/>
          </a:p>
        </p:txBody>
      </p:sp>
      <p:sp>
        <p:nvSpPr>
          <p:cNvPr id="6" name="Slide Number Placeholder 5"/>
          <p:cNvSpPr>
            <a:spLocks noGrp="1"/>
          </p:cNvSpPr>
          <p:nvPr>
            <p:ph type="sldNum" sz="quarter" idx="4"/>
          </p:nvPr>
        </p:nvSpPr>
        <p:spPr>
          <a:xfrm>
            <a:off x="9753599" y="6411203"/>
            <a:ext cx="2259227" cy="304625"/>
          </a:xfrm>
          <a:prstGeom prst="rect">
            <a:avLst/>
          </a:prstGeom>
        </p:spPr>
        <p:txBody>
          <a:bodyPr vert="horz" lIns="91440" tIns="45720" rIns="91440" bIns="45720" rtlCol="0" anchor="ctr"/>
          <a:lstStyle>
            <a:lvl1pPr algn="r">
              <a:defRPr sz="1400">
                <a:solidFill>
                  <a:schemeClr val="bg1"/>
                </a:solidFill>
              </a:defRPr>
            </a:lvl1pPr>
          </a:lstStyle>
          <a:p>
            <a:fld id="{7AD14076-261D-44E2-B486-4068BDBB861D}" type="slidenum">
              <a:rPr lang="en-US" smtClean="0"/>
              <a:pPr/>
              <a:t>‹#›</a:t>
            </a:fld>
            <a:endParaRPr lang="en-US" dirty="0"/>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r="57495"/>
          <a:stretch/>
        </p:blipFill>
        <p:spPr>
          <a:xfrm>
            <a:off x="33356" y="6282834"/>
            <a:ext cx="684194" cy="547294"/>
          </a:xfrm>
          <a:prstGeom prst="rect">
            <a:avLst/>
          </a:prstGeom>
          <a:effectLst/>
        </p:spPr>
      </p:pic>
    </p:spTree>
    <p:extLst>
      <p:ext uri="{BB962C8B-B14F-4D97-AF65-F5344CB8AC3E}">
        <p14:creationId xmlns:p14="http://schemas.microsoft.com/office/powerpoint/2010/main" val="388648235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1" r:id="rId3"/>
    <p:sldLayoutId id="2147483653" r:id="rId4"/>
    <p:sldLayoutId id="2147483650"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en-GB" dirty="0" smtClean="0"/>
              <a:t>Implementation: Ray-Tracing DAGs</a:t>
            </a:r>
            <a:endParaRPr lang="en-US" dirty="0"/>
          </a:p>
        </p:txBody>
      </p:sp>
      <p:sp>
        <p:nvSpPr>
          <p:cNvPr id="6" name="Ondertitel 5"/>
          <p:cNvSpPr>
            <a:spLocks noGrp="1"/>
          </p:cNvSpPr>
          <p:nvPr>
            <p:ph type="subTitle" idx="1"/>
          </p:nvPr>
        </p:nvSpPr>
        <p:spPr/>
        <p:txBody>
          <a:bodyPr>
            <a:normAutofit/>
          </a:bodyPr>
          <a:lstStyle/>
          <a:p>
            <a:r>
              <a:rPr lang="en-US" sz="2400" dirty="0" smtClean="0"/>
              <a:t>Markus Billeter</a:t>
            </a:r>
            <a:r>
              <a:rPr lang="en-US" sz="2400" baseline="30000" dirty="0" smtClean="0"/>
              <a:t>1</a:t>
            </a:r>
            <a:endParaRPr lang="en-US" sz="2400" dirty="0"/>
          </a:p>
        </p:txBody>
      </p:sp>
      <p:sp>
        <p:nvSpPr>
          <p:cNvPr id="7" name="Tijdelijke aanduiding voor tekst 6"/>
          <p:cNvSpPr>
            <a:spLocks noGrp="1"/>
          </p:cNvSpPr>
          <p:nvPr>
            <p:ph type="body" sz="quarter" idx="13"/>
          </p:nvPr>
        </p:nvSpPr>
        <p:spPr/>
        <p:txBody>
          <a:bodyPr>
            <a:normAutofit/>
          </a:bodyPr>
          <a:lstStyle/>
          <a:p>
            <a:r>
              <a:rPr lang="en-US" sz="1800" baseline="30000" dirty="0" smtClean="0"/>
              <a:t>1 </a:t>
            </a:r>
            <a:r>
              <a:rPr lang="en-US" sz="1800" dirty="0" smtClean="0"/>
              <a:t>Delft University of Technology, The Netherlands</a:t>
            </a:r>
          </a:p>
          <a:p>
            <a:endParaRPr lang="en-US" dirty="0"/>
          </a:p>
        </p:txBody>
      </p:sp>
      <p:sp>
        <p:nvSpPr>
          <p:cNvPr id="8" name="Title 1"/>
          <p:cNvSpPr txBox="1">
            <a:spLocks/>
          </p:cNvSpPr>
          <p:nvPr/>
        </p:nvSpPr>
        <p:spPr>
          <a:xfrm>
            <a:off x="246996" y="38756"/>
            <a:ext cx="11694436" cy="17039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000" dirty="0" smtClean="0"/>
              <a:t>Voxel DAGs and Multiresolution Hierarchies</a:t>
            </a:r>
            <a:br>
              <a:rPr lang="en-US" sz="2000" dirty="0" smtClean="0"/>
            </a:br>
            <a:r>
              <a:rPr lang="en-US" sz="2000" dirty="0" smtClean="0"/>
              <a:t>From Large-Scale Scenes to Pre-computed Shadows</a:t>
            </a:r>
            <a:br>
              <a:rPr lang="en-US" sz="2000" dirty="0" smtClean="0"/>
            </a:br>
            <a:endParaRPr lang="en-US" dirty="0"/>
          </a:p>
        </p:txBody>
      </p:sp>
    </p:spTree>
    <p:extLst>
      <p:ext uri="{BB962C8B-B14F-4D97-AF65-F5344CB8AC3E}">
        <p14:creationId xmlns:p14="http://schemas.microsoft.com/office/powerpoint/2010/main" val="3345652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a:t>
            </a:r>
            <a:endParaRPr lang="en-US" dirty="0"/>
          </a:p>
        </p:txBody>
      </p:sp>
      <p:sp>
        <p:nvSpPr>
          <p:cNvPr id="3" name="Content Placeholder 2"/>
          <p:cNvSpPr>
            <a:spLocks noGrp="1"/>
          </p:cNvSpPr>
          <p:nvPr>
            <p:ph idx="1"/>
          </p:nvPr>
        </p:nvSpPr>
        <p:spPr/>
        <p:txBody>
          <a:bodyPr/>
          <a:lstStyle/>
          <a:p>
            <a:r>
              <a:rPr lang="en-GB" dirty="0" smtClean="0"/>
              <a:t>Identify a voxel by the path through the DAG to it.</a:t>
            </a:r>
          </a:p>
          <a:p>
            <a:pPr lvl="1"/>
            <a:r>
              <a:rPr lang="en-GB" dirty="0" smtClean="0"/>
              <a:t>Binary DAG: left = 0, right = 1</a:t>
            </a:r>
          </a:p>
          <a:p>
            <a:pPr lvl="1"/>
            <a:r>
              <a:rPr lang="en-GB" dirty="0" smtClean="0"/>
              <a:t>Extend to octree by treating each axis separately</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199" y="2861080"/>
            <a:ext cx="3549349" cy="3412719"/>
          </a:xfrm>
          <a:prstGeom prst="rect">
            <a:avLst/>
          </a:prstGeom>
        </p:spPr>
      </p:pic>
    </p:spTree>
    <p:extLst>
      <p:ext uri="{BB962C8B-B14F-4D97-AF65-F5344CB8AC3E}">
        <p14:creationId xmlns:p14="http://schemas.microsoft.com/office/powerpoint/2010/main" val="1265381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a:t>
            </a:r>
            <a:endParaRPr lang="en-US" dirty="0"/>
          </a:p>
        </p:txBody>
      </p:sp>
      <p:sp>
        <p:nvSpPr>
          <p:cNvPr id="3" name="Content Placeholder 2"/>
          <p:cNvSpPr>
            <a:spLocks noGrp="1"/>
          </p:cNvSpPr>
          <p:nvPr>
            <p:ph idx="1"/>
          </p:nvPr>
        </p:nvSpPr>
        <p:spPr/>
        <p:txBody>
          <a:bodyPr/>
          <a:lstStyle/>
          <a:p>
            <a:r>
              <a:rPr lang="en-GB" dirty="0" smtClean="0"/>
              <a:t>Identify a voxel by the path through the DAG to it.</a:t>
            </a:r>
          </a:p>
          <a:p>
            <a:pPr lvl="1"/>
            <a:r>
              <a:rPr lang="en-GB" dirty="0" smtClean="0"/>
              <a:t>Binary DAG: left = 0, right = 1</a:t>
            </a:r>
          </a:p>
          <a:p>
            <a:pPr lvl="1"/>
            <a:r>
              <a:rPr lang="en-GB" dirty="0" smtClean="0"/>
              <a:t>Extend to octree by treating each axis separately</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11</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199" y="2861080"/>
            <a:ext cx="3549349" cy="3412718"/>
          </a:xfrm>
          <a:prstGeom prst="rect">
            <a:avLst/>
          </a:prstGeom>
        </p:spPr>
      </p:pic>
    </p:spTree>
    <p:extLst>
      <p:ext uri="{BB962C8B-B14F-4D97-AF65-F5344CB8AC3E}">
        <p14:creationId xmlns:p14="http://schemas.microsoft.com/office/powerpoint/2010/main" val="2445817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a:t>
            </a:r>
            <a:endParaRPr lang="en-US" dirty="0"/>
          </a:p>
        </p:txBody>
      </p:sp>
      <p:sp>
        <p:nvSpPr>
          <p:cNvPr id="3" name="Content Placeholder 2"/>
          <p:cNvSpPr>
            <a:spLocks noGrp="1"/>
          </p:cNvSpPr>
          <p:nvPr>
            <p:ph idx="1"/>
          </p:nvPr>
        </p:nvSpPr>
        <p:spPr/>
        <p:txBody>
          <a:bodyPr/>
          <a:lstStyle/>
          <a:p>
            <a:r>
              <a:rPr lang="en-GB" dirty="0" smtClean="0"/>
              <a:t>Identify a voxel by the path through the DAG to it.</a:t>
            </a:r>
          </a:p>
          <a:p>
            <a:pPr lvl="1"/>
            <a:r>
              <a:rPr lang="en-GB" dirty="0" smtClean="0"/>
              <a:t>Binary DAG: left = 0, right = 1</a:t>
            </a:r>
          </a:p>
          <a:p>
            <a:pPr lvl="1"/>
            <a:r>
              <a:rPr lang="en-GB" dirty="0" smtClean="0"/>
              <a:t>Extend to octree by treating each axis separately</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199" y="2861080"/>
            <a:ext cx="3549348" cy="3412718"/>
          </a:xfrm>
          <a:prstGeom prst="rect">
            <a:avLst/>
          </a:prstGeom>
        </p:spPr>
      </p:pic>
    </p:spTree>
    <p:extLst>
      <p:ext uri="{BB962C8B-B14F-4D97-AF65-F5344CB8AC3E}">
        <p14:creationId xmlns:p14="http://schemas.microsoft.com/office/powerpoint/2010/main" val="184768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a:t>
            </a:r>
            <a:endParaRPr lang="en-US" dirty="0"/>
          </a:p>
        </p:txBody>
      </p:sp>
      <p:sp>
        <p:nvSpPr>
          <p:cNvPr id="3" name="Content Placeholder 2"/>
          <p:cNvSpPr>
            <a:spLocks noGrp="1"/>
          </p:cNvSpPr>
          <p:nvPr>
            <p:ph idx="1"/>
          </p:nvPr>
        </p:nvSpPr>
        <p:spPr/>
        <p:txBody>
          <a:bodyPr/>
          <a:lstStyle/>
          <a:p>
            <a:r>
              <a:rPr lang="en-GB" dirty="0" smtClean="0"/>
              <a:t>Identify a voxel by the path through the DAG to it.</a:t>
            </a:r>
          </a:p>
          <a:p>
            <a:pPr lvl="1"/>
            <a:r>
              <a:rPr lang="en-GB" dirty="0" smtClean="0"/>
              <a:t>Binary DAG: left = 0, right = 1</a:t>
            </a:r>
          </a:p>
          <a:p>
            <a:pPr lvl="1"/>
            <a:r>
              <a:rPr lang="en-GB" dirty="0" smtClean="0"/>
              <a:t>Extend to octree by treating each axis separately</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199" y="2861080"/>
            <a:ext cx="3549348" cy="3412718"/>
          </a:xfrm>
          <a:prstGeom prst="rect">
            <a:avLst/>
          </a:prstGeom>
        </p:spPr>
      </p:pic>
    </p:spTree>
    <p:extLst>
      <p:ext uri="{BB962C8B-B14F-4D97-AF65-F5344CB8AC3E}">
        <p14:creationId xmlns:p14="http://schemas.microsoft.com/office/powerpoint/2010/main" val="2167862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 II</a:t>
            </a:r>
            <a:endParaRPr lang="en-US" dirty="0"/>
          </a:p>
        </p:txBody>
      </p:sp>
      <p:sp>
        <p:nvSpPr>
          <p:cNvPr id="3" name="Content Placeholder 2"/>
          <p:cNvSpPr>
            <a:spLocks noGrp="1"/>
          </p:cNvSpPr>
          <p:nvPr>
            <p:ph idx="1"/>
          </p:nvPr>
        </p:nvSpPr>
        <p:spPr/>
        <p:txBody>
          <a:bodyPr/>
          <a:lstStyle/>
          <a:p>
            <a:r>
              <a:rPr lang="en-GB" dirty="0" smtClean="0"/>
              <a:t>End up with three bit strings</a:t>
            </a:r>
          </a:p>
          <a:p>
            <a:pPr lvl="1"/>
            <a:r>
              <a:rPr lang="en-GB" dirty="0" smtClean="0"/>
              <a:t>One for each axis</a:t>
            </a:r>
          </a:p>
          <a:p>
            <a:pPr lvl="1"/>
            <a:endParaRPr lang="en-GB" dirty="0" smtClean="0"/>
          </a:p>
          <a:p>
            <a:r>
              <a:rPr lang="en-GB" dirty="0" smtClean="0"/>
              <a:t>This path uniquely identifies a voxel</a:t>
            </a:r>
            <a:endParaRPr lang="en-GB" dirty="0"/>
          </a:p>
          <a:p>
            <a:r>
              <a:rPr lang="en-GB" dirty="0" smtClean="0"/>
              <a:t>It’s also a position</a:t>
            </a:r>
          </a:p>
          <a:p>
            <a:pPr lvl="1"/>
            <a:r>
              <a:rPr lang="en-GB" dirty="0" smtClean="0"/>
              <a:t>The path bit-string is the integer coordinate of the voxel</a:t>
            </a:r>
          </a:p>
          <a:p>
            <a:pPr lvl="1"/>
            <a:r>
              <a:rPr lang="en-GB" dirty="0" smtClean="0"/>
              <a:t>Convert to position in e.g. world space via the DAGs bounding volume</a:t>
            </a:r>
          </a:p>
          <a:p>
            <a:pPr lvl="1"/>
            <a:endParaRPr lang="en-GB"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33" y="4902186"/>
            <a:ext cx="6468533" cy="851683"/>
          </a:xfrm>
          <a:prstGeom prst="rect">
            <a:avLst/>
          </a:prstGeom>
        </p:spPr>
      </p:pic>
    </p:spTree>
    <p:extLst>
      <p:ext uri="{BB962C8B-B14F-4D97-AF65-F5344CB8AC3E}">
        <p14:creationId xmlns:p14="http://schemas.microsoft.com/office/powerpoint/2010/main" val="309921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 II</a:t>
            </a:r>
            <a:endParaRPr lang="en-US" dirty="0"/>
          </a:p>
        </p:txBody>
      </p:sp>
      <p:sp>
        <p:nvSpPr>
          <p:cNvPr id="3" name="Content Placeholder 2"/>
          <p:cNvSpPr>
            <a:spLocks noGrp="1"/>
          </p:cNvSpPr>
          <p:nvPr>
            <p:ph idx="1"/>
          </p:nvPr>
        </p:nvSpPr>
        <p:spPr/>
        <p:txBody>
          <a:bodyPr/>
          <a:lstStyle/>
          <a:p>
            <a:r>
              <a:rPr lang="en-GB" dirty="0" smtClean="0"/>
              <a:t>End up with three bit strings</a:t>
            </a:r>
          </a:p>
          <a:p>
            <a:pPr lvl="1"/>
            <a:r>
              <a:rPr lang="en-GB" dirty="0" smtClean="0"/>
              <a:t>One for each axis</a:t>
            </a:r>
          </a:p>
          <a:p>
            <a:pPr lvl="1"/>
            <a:endParaRPr lang="en-GB" dirty="0" smtClean="0"/>
          </a:p>
          <a:p>
            <a:r>
              <a:rPr lang="en-GB" dirty="0" smtClean="0"/>
              <a:t>This path uniquely identifies a voxel</a:t>
            </a:r>
            <a:endParaRPr lang="en-GB" dirty="0"/>
          </a:p>
          <a:p>
            <a:r>
              <a:rPr lang="en-GB" dirty="0" smtClean="0"/>
              <a:t>It’s also a position</a:t>
            </a:r>
          </a:p>
          <a:p>
            <a:pPr lvl="1"/>
            <a:r>
              <a:rPr lang="en-GB" dirty="0" smtClean="0"/>
              <a:t>The path bit-string is the integer coordinate of the voxel</a:t>
            </a:r>
          </a:p>
          <a:p>
            <a:pPr lvl="1"/>
            <a:r>
              <a:rPr lang="en-GB" dirty="0" smtClean="0"/>
              <a:t>Convert to position in e.g. world space via the DAGs bounding volume</a:t>
            </a:r>
          </a:p>
          <a:p>
            <a:pPr lvl="1"/>
            <a:endParaRPr lang="en-GB"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33" y="4902186"/>
            <a:ext cx="6468532" cy="851683"/>
          </a:xfrm>
          <a:prstGeom prst="rect">
            <a:avLst/>
          </a:prstGeom>
        </p:spPr>
      </p:pic>
    </p:spTree>
    <p:extLst>
      <p:ext uri="{BB962C8B-B14F-4D97-AF65-F5344CB8AC3E}">
        <p14:creationId xmlns:p14="http://schemas.microsoft.com/office/powerpoint/2010/main" val="3602884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 II</a:t>
            </a:r>
            <a:endParaRPr lang="en-US" dirty="0"/>
          </a:p>
        </p:txBody>
      </p:sp>
      <p:sp>
        <p:nvSpPr>
          <p:cNvPr id="3" name="Content Placeholder 2"/>
          <p:cNvSpPr>
            <a:spLocks noGrp="1"/>
          </p:cNvSpPr>
          <p:nvPr>
            <p:ph idx="1"/>
          </p:nvPr>
        </p:nvSpPr>
        <p:spPr/>
        <p:txBody>
          <a:bodyPr/>
          <a:lstStyle/>
          <a:p>
            <a:r>
              <a:rPr lang="en-GB" dirty="0" smtClean="0"/>
              <a:t>End up with three bit strings</a:t>
            </a:r>
          </a:p>
          <a:p>
            <a:pPr lvl="1"/>
            <a:r>
              <a:rPr lang="en-GB" dirty="0" smtClean="0"/>
              <a:t>One for each axis</a:t>
            </a:r>
          </a:p>
          <a:p>
            <a:pPr lvl="1"/>
            <a:endParaRPr lang="en-GB" dirty="0" smtClean="0"/>
          </a:p>
          <a:p>
            <a:r>
              <a:rPr lang="en-GB" dirty="0" smtClean="0"/>
              <a:t>This path uniquely identifies a voxel</a:t>
            </a:r>
            <a:endParaRPr lang="en-GB" dirty="0"/>
          </a:p>
          <a:p>
            <a:r>
              <a:rPr lang="en-GB" dirty="0" smtClean="0"/>
              <a:t>It’s also a position</a:t>
            </a:r>
          </a:p>
          <a:p>
            <a:pPr lvl="1"/>
            <a:r>
              <a:rPr lang="en-GB" dirty="0" smtClean="0"/>
              <a:t>The path bit-string is the integer coordinate of the voxel</a:t>
            </a:r>
          </a:p>
          <a:p>
            <a:pPr lvl="1"/>
            <a:r>
              <a:rPr lang="en-GB" dirty="0" smtClean="0"/>
              <a:t>Convert to position in e.g. world space via the DAGs bounding volume</a:t>
            </a:r>
          </a:p>
          <a:p>
            <a:pPr lvl="1"/>
            <a:endParaRPr lang="en-GB"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33" y="4902186"/>
            <a:ext cx="6468532" cy="851682"/>
          </a:xfrm>
          <a:prstGeom prst="rect">
            <a:avLst/>
          </a:prstGeom>
        </p:spPr>
      </p:pic>
    </p:spTree>
    <p:extLst>
      <p:ext uri="{BB962C8B-B14F-4D97-AF65-F5344CB8AC3E}">
        <p14:creationId xmlns:p14="http://schemas.microsoft.com/office/powerpoint/2010/main" val="1782375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Voxels &amp; Paths, II</a:t>
            </a:r>
            <a:endParaRPr lang="en-US" dirty="0"/>
          </a:p>
        </p:txBody>
      </p:sp>
      <p:sp>
        <p:nvSpPr>
          <p:cNvPr id="3" name="Content Placeholder 2"/>
          <p:cNvSpPr>
            <a:spLocks noGrp="1"/>
          </p:cNvSpPr>
          <p:nvPr>
            <p:ph idx="1"/>
          </p:nvPr>
        </p:nvSpPr>
        <p:spPr/>
        <p:txBody>
          <a:bodyPr/>
          <a:lstStyle/>
          <a:p>
            <a:r>
              <a:rPr lang="en-GB" dirty="0" smtClean="0"/>
              <a:t>End up with three bit strings</a:t>
            </a:r>
          </a:p>
          <a:p>
            <a:pPr lvl="1"/>
            <a:r>
              <a:rPr lang="en-GB" dirty="0" smtClean="0"/>
              <a:t>One for each axis</a:t>
            </a:r>
          </a:p>
          <a:p>
            <a:pPr lvl="1"/>
            <a:endParaRPr lang="en-GB" dirty="0" smtClean="0"/>
          </a:p>
          <a:p>
            <a:r>
              <a:rPr lang="en-GB" dirty="0" smtClean="0"/>
              <a:t>This path uniquely identifies a voxel</a:t>
            </a:r>
            <a:endParaRPr lang="en-GB" dirty="0"/>
          </a:p>
          <a:p>
            <a:r>
              <a:rPr lang="en-GB" dirty="0" smtClean="0"/>
              <a:t>It’s also a position</a:t>
            </a:r>
          </a:p>
          <a:p>
            <a:pPr lvl="1"/>
            <a:r>
              <a:rPr lang="en-GB" dirty="0" smtClean="0"/>
              <a:t>The path bit-string is the integer coordinate of the voxel</a:t>
            </a:r>
          </a:p>
          <a:p>
            <a:pPr lvl="1"/>
            <a:r>
              <a:rPr lang="en-GB" dirty="0" smtClean="0"/>
              <a:t>Convert to position in e.g. world space via the DAGs bounding volume</a:t>
            </a:r>
          </a:p>
          <a:p>
            <a:pPr lvl="1"/>
            <a:endParaRPr lang="en-GB"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37" y="4902186"/>
            <a:ext cx="6468524" cy="851682"/>
          </a:xfrm>
          <a:prstGeom prst="rect">
            <a:avLst/>
          </a:prstGeom>
        </p:spPr>
      </p:pic>
    </p:spTree>
    <p:extLst>
      <p:ext uri="{BB962C8B-B14F-4D97-AF65-F5344CB8AC3E}">
        <p14:creationId xmlns:p14="http://schemas.microsoft.com/office/powerpoint/2010/main" val="376292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7" cy="4792133"/>
          </a:xfrm>
          <a:prstGeom prst="rect">
            <a:avLst/>
          </a:prstGeom>
        </p:spPr>
      </p:pic>
    </p:spTree>
    <p:extLst>
      <p:ext uri="{BB962C8B-B14F-4D97-AF65-F5344CB8AC3E}">
        <p14:creationId xmlns:p14="http://schemas.microsoft.com/office/powerpoint/2010/main" val="3343612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19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6" cy="4792133"/>
          </a:xfrm>
          <a:prstGeom prst="rect">
            <a:avLst/>
          </a:prstGeom>
        </p:spPr>
      </p:pic>
    </p:spTree>
    <p:extLst>
      <p:ext uri="{BB962C8B-B14F-4D97-AF65-F5344CB8AC3E}">
        <p14:creationId xmlns:p14="http://schemas.microsoft.com/office/powerpoint/2010/main" val="3825107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995" y="1438031"/>
            <a:ext cx="5736831" cy="3206924"/>
          </a:xfrm>
          <a:prstGeom prst="rect">
            <a:avLst/>
          </a:prstGeom>
        </p:spPr>
      </p:pic>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788501" y="1438031"/>
            <a:ext cx="5264426" cy="4510187"/>
          </a:xfrm>
        </p:spPr>
        <p:txBody>
          <a:bodyPr/>
          <a:lstStyle/>
          <a:p>
            <a:r>
              <a:rPr lang="en-GB" dirty="0" smtClean="0"/>
              <a:t>Have a DAG</a:t>
            </a:r>
          </a:p>
          <a:p>
            <a:r>
              <a:rPr lang="en-GB" dirty="0" smtClean="0"/>
              <a:t>Now: ray-cast against it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a:t>
            </a:fld>
            <a:endParaRPr lang="en-US" dirty="0"/>
          </a:p>
        </p:txBody>
      </p:sp>
      <p:sp>
        <p:nvSpPr>
          <p:cNvPr id="6" name="Content Placeholder 2"/>
          <p:cNvSpPr txBox="1">
            <a:spLocks/>
          </p:cNvSpPr>
          <p:nvPr/>
        </p:nvSpPr>
        <p:spPr>
          <a:xfrm>
            <a:off x="6180610" y="1390163"/>
            <a:ext cx="5264426" cy="451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0000"/>
                    <a:lumOff val="4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2906312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6" cy="4792132"/>
          </a:xfrm>
          <a:prstGeom prst="rect">
            <a:avLst/>
          </a:prstGeom>
        </p:spPr>
      </p:pic>
    </p:spTree>
    <p:extLst>
      <p:ext uri="{BB962C8B-B14F-4D97-AF65-F5344CB8AC3E}">
        <p14:creationId xmlns:p14="http://schemas.microsoft.com/office/powerpoint/2010/main" val="3080396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5" cy="4792132"/>
          </a:xfrm>
          <a:prstGeom prst="rect">
            <a:avLst/>
          </a:prstGeom>
        </p:spPr>
      </p:pic>
      <p:sp>
        <p:nvSpPr>
          <p:cNvPr id="6" name="Rectangle 5"/>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87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5" cy="4792131"/>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727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4" cy="4792131"/>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786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4" cy="4792130"/>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899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3" cy="4792130"/>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186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3" cy="4792129"/>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788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2" cy="4792129"/>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61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2" cy="4792128"/>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301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29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1" cy="4792128"/>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622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GB" dirty="0" smtClean="0"/>
              <a:t>Given a ray r(t) = x + t*d</a:t>
            </a:r>
          </a:p>
          <a:p>
            <a:r>
              <a:rPr lang="en-GB" dirty="0" smtClean="0"/>
              <a:t>Find (first) intersection with a voxel</a:t>
            </a:r>
          </a:p>
          <a:p>
            <a:pPr lvl="1"/>
            <a:r>
              <a:rPr lang="en-GB" dirty="0" smtClean="0"/>
              <a:t>Position of intersection</a:t>
            </a:r>
          </a:p>
          <a:p>
            <a:pPr lvl="1"/>
            <a:r>
              <a:rPr lang="en-GB" dirty="0" smtClean="0"/>
              <a:t>Identity of intersected voxel</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7699179" y="77221"/>
            <a:ext cx="4108839" cy="308971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179" y="3154811"/>
            <a:ext cx="4108839" cy="2941899"/>
          </a:xfrm>
          <a:prstGeom prst="rect">
            <a:avLst/>
          </a:prstGeom>
        </p:spPr>
      </p:pic>
    </p:spTree>
    <p:extLst>
      <p:ext uri="{BB962C8B-B14F-4D97-AF65-F5344CB8AC3E}">
        <p14:creationId xmlns:p14="http://schemas.microsoft.com/office/powerpoint/2010/main" val="3013702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1" cy="4792127"/>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046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node</a:t>
            </a:r>
          </a:p>
          <a:p>
            <a:pPr marL="0" indent="0">
              <a:buNone/>
            </a:pPr>
            <a:endParaRPr lang="en-GB" sz="2400" dirty="0" smtClean="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738" y="736600"/>
            <a:ext cx="4886090" cy="4792127"/>
          </a:xfrm>
          <a:prstGeom prst="rect">
            <a:avLst/>
          </a:prstGeom>
        </p:spPr>
      </p:pic>
      <p:sp>
        <p:nvSpPr>
          <p:cNvPr id="8" name="Rectangle 7"/>
          <p:cNvSpPr/>
          <p:nvPr/>
        </p:nvSpPr>
        <p:spPr>
          <a:xfrm>
            <a:off x="7374467" y="465667"/>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686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a:t>
            </a:r>
            <a:endParaRPr lang="en-US" dirty="0"/>
          </a:p>
        </p:txBody>
      </p:sp>
      <p:sp>
        <p:nvSpPr>
          <p:cNvPr id="3" name="Content Placeholder 2"/>
          <p:cNvSpPr>
            <a:spLocks noGrp="1"/>
          </p:cNvSpPr>
          <p:nvPr>
            <p:ph idx="1"/>
          </p:nvPr>
        </p:nvSpPr>
        <p:spPr/>
        <p:txBody>
          <a:bodyPr>
            <a:normAutofit/>
          </a:bodyPr>
          <a:lstStyle/>
          <a:p>
            <a:r>
              <a:rPr lang="en-GB" dirty="0" smtClean="0"/>
              <a:t>Start at the root</a:t>
            </a:r>
          </a:p>
          <a:p>
            <a:r>
              <a:rPr lang="en-GB" dirty="0" smtClean="0"/>
              <a:t>Visit the children that </a:t>
            </a:r>
            <a:br>
              <a:rPr lang="en-GB" dirty="0" smtClean="0"/>
            </a:br>
            <a:r>
              <a:rPr lang="en-GB" sz="2400" dirty="0" smtClean="0"/>
              <a:t>(a) exist</a:t>
            </a:r>
            <a:r>
              <a:rPr lang="en-US" sz="2400" dirty="0"/>
              <a:t/>
            </a:r>
            <a:br>
              <a:rPr lang="en-US" sz="2400" dirty="0"/>
            </a:br>
            <a:r>
              <a:rPr lang="en-US" sz="2400" dirty="0" smtClean="0"/>
              <a:t>(b) are intersected by the ray</a:t>
            </a:r>
          </a:p>
          <a:p>
            <a:pPr lvl="0"/>
            <a:r>
              <a:rPr lang="en-GB" dirty="0">
                <a:solidFill>
                  <a:srgbClr val="3F3F3F"/>
                </a:solidFill>
              </a:rPr>
              <a:t>Repeat until intersect a leaf</a:t>
            </a:r>
          </a:p>
          <a:p>
            <a:pPr lvl="0"/>
            <a:r>
              <a:rPr lang="en-GB" dirty="0">
                <a:solidFill>
                  <a:srgbClr val="3F3F3F"/>
                </a:solidFill>
              </a:rPr>
              <a:t>Or until we leave the root </a:t>
            </a:r>
            <a:r>
              <a:rPr lang="en-GB" dirty="0" smtClean="0">
                <a:solidFill>
                  <a:srgbClr val="3F3F3F"/>
                </a:solidFill>
              </a:rPr>
              <a:t>node</a:t>
            </a:r>
            <a:endParaRPr lang="en-US" sz="2400" dirty="0" smtClean="0"/>
          </a:p>
          <a:p>
            <a:pPr lvl="1"/>
            <a:endParaRPr lang="en-GB" dirty="0"/>
          </a:p>
          <a:p>
            <a:r>
              <a:rPr lang="en-GB" dirty="0" smtClean="0"/>
              <a:t>Depth first</a:t>
            </a:r>
            <a:endParaRPr lang="en-GB" dirty="0"/>
          </a:p>
          <a:p>
            <a:r>
              <a:rPr lang="en-GB" dirty="0" smtClean="0"/>
              <a:t>First intersection: visit children in order along the ray</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529" y="1600200"/>
            <a:ext cx="3988297" cy="3911598"/>
          </a:xfrm>
          <a:prstGeom prst="rect">
            <a:avLst/>
          </a:prstGeom>
        </p:spPr>
      </p:pic>
      <p:sp>
        <p:nvSpPr>
          <p:cNvPr id="7" name="Rectangle 6"/>
          <p:cNvSpPr/>
          <p:nvPr/>
        </p:nvSpPr>
        <p:spPr>
          <a:xfrm>
            <a:off x="7620000" y="1191521"/>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13334" y="2756038"/>
            <a:ext cx="592666" cy="685800"/>
          </a:xfrm>
          <a:prstGeom prst="rect">
            <a:avLst/>
          </a:prstGeom>
        </p:spPr>
        <p:txBody>
          <a:bodyPr vert="horz" wrap="square" lIns="91440" tIns="45720" rIns="91440" bIns="45720" rtlCol="0" anchor="t">
            <a:normAutofit fontScale="85000" lnSpcReduction="10000"/>
          </a:bodyPr>
          <a:lstStyle/>
          <a:p>
            <a:r>
              <a:rPr lang="en-GB" sz="4400" dirty="0" smtClean="0">
                <a:solidFill>
                  <a:srgbClr val="C00000"/>
                </a:solidFill>
              </a:rPr>
              <a:t>1.</a:t>
            </a:r>
            <a:endParaRPr lang="en-US" sz="4400" dirty="0" smtClean="0">
              <a:solidFill>
                <a:srgbClr val="C00000"/>
              </a:solidFill>
            </a:endParaRPr>
          </a:p>
        </p:txBody>
      </p:sp>
      <p:sp>
        <p:nvSpPr>
          <p:cNvPr id="9" name="TextBox 8"/>
          <p:cNvSpPr txBox="1"/>
          <p:nvPr/>
        </p:nvSpPr>
        <p:spPr>
          <a:xfrm>
            <a:off x="10586879" y="2756038"/>
            <a:ext cx="592666" cy="685800"/>
          </a:xfrm>
          <a:prstGeom prst="rect">
            <a:avLst/>
          </a:prstGeom>
        </p:spPr>
        <p:txBody>
          <a:bodyPr vert="horz" wrap="square" lIns="91440" tIns="45720" rIns="91440" bIns="45720" rtlCol="0" anchor="t">
            <a:normAutofit fontScale="85000" lnSpcReduction="10000"/>
          </a:bodyPr>
          <a:lstStyle/>
          <a:p>
            <a:r>
              <a:rPr lang="en-GB" sz="4400" dirty="0" smtClean="0">
                <a:solidFill>
                  <a:srgbClr val="C00000"/>
                </a:solidFill>
              </a:rPr>
              <a:t>2.</a:t>
            </a:r>
            <a:endParaRPr lang="en-US" sz="4400" dirty="0" smtClean="0">
              <a:solidFill>
                <a:srgbClr val="C00000"/>
              </a:solidFill>
            </a:endParaRPr>
          </a:p>
        </p:txBody>
      </p:sp>
    </p:spTree>
    <p:extLst>
      <p:ext uri="{BB962C8B-B14F-4D97-AF65-F5344CB8AC3E}">
        <p14:creationId xmlns:p14="http://schemas.microsoft.com/office/powerpoint/2010/main" val="35307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 II</a:t>
            </a:r>
            <a:endParaRPr lang="en-US" dirty="0"/>
          </a:p>
        </p:txBody>
      </p:sp>
      <p:sp>
        <p:nvSpPr>
          <p:cNvPr id="3" name="Content Placeholder 2"/>
          <p:cNvSpPr>
            <a:spLocks noGrp="1"/>
          </p:cNvSpPr>
          <p:nvPr>
            <p:ph idx="1"/>
          </p:nvPr>
        </p:nvSpPr>
        <p:spPr/>
        <p:txBody>
          <a:bodyPr/>
          <a:lstStyle/>
          <a:p>
            <a:r>
              <a:rPr lang="en-GB" dirty="0" smtClean="0"/>
              <a:t>At each node</a:t>
            </a:r>
          </a:p>
          <a:p>
            <a:pPr lvl="1"/>
            <a:r>
              <a:rPr lang="en-GB" dirty="0" smtClean="0"/>
              <a:t>Check each child, possibly </a:t>
            </a:r>
            <a:r>
              <a:rPr lang="en-GB" b="1" dirty="0" smtClean="0"/>
              <a:t>descend</a:t>
            </a:r>
            <a:endParaRPr lang="en-GB" dirty="0" smtClean="0"/>
          </a:p>
          <a:p>
            <a:pPr lvl="1"/>
            <a:r>
              <a:rPr lang="en-GB" dirty="0" smtClean="0"/>
              <a:t>Or if no children left, </a:t>
            </a:r>
            <a:r>
              <a:rPr lang="en-GB" b="1" dirty="0" smtClean="0"/>
              <a:t>ascend</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33</a:t>
            </a:fld>
            <a:endParaRPr lang="en-US" dirty="0"/>
          </a:p>
        </p:txBody>
      </p:sp>
    </p:spTree>
    <p:extLst>
      <p:ext uri="{BB962C8B-B14F-4D97-AF65-F5344CB8AC3E}">
        <p14:creationId xmlns:p14="http://schemas.microsoft.com/office/powerpoint/2010/main" val="2575701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 III</a:t>
            </a:r>
            <a:endParaRPr lang="en-US" dirty="0"/>
          </a:p>
        </p:txBody>
      </p:sp>
      <p:sp>
        <p:nvSpPr>
          <p:cNvPr id="3" name="Content Placeholder 2"/>
          <p:cNvSpPr>
            <a:spLocks noGrp="1"/>
          </p:cNvSpPr>
          <p:nvPr>
            <p:ph idx="1"/>
          </p:nvPr>
        </p:nvSpPr>
        <p:spPr/>
        <p:txBody>
          <a:bodyPr/>
          <a:lstStyle/>
          <a:p>
            <a:r>
              <a:rPr lang="en-GB" dirty="0" smtClean="0"/>
              <a:t>When </a:t>
            </a:r>
            <a:r>
              <a:rPr lang="en-GB" b="1" dirty="0" smtClean="0"/>
              <a:t>descending</a:t>
            </a:r>
            <a:endParaRPr lang="en-GB" dirty="0" smtClean="0"/>
          </a:p>
          <a:p>
            <a:pPr lvl="1"/>
            <a:r>
              <a:rPr lang="en-GB" dirty="0" smtClean="0"/>
              <a:t>Figure out which child (number)</a:t>
            </a:r>
          </a:p>
          <a:p>
            <a:pPr lvl="1"/>
            <a:r>
              <a:rPr lang="en-GB" dirty="0" smtClean="0"/>
              <a:t>Fetch and follow corresponding pointer</a:t>
            </a:r>
          </a:p>
          <a:p>
            <a:pPr lvl="1"/>
            <a:r>
              <a:rPr lang="en-GB" dirty="0" smtClean="0"/>
              <a:t>Record this decision to build up the path</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34</a:t>
            </a:fld>
            <a:endParaRPr lang="en-US" dirty="0"/>
          </a:p>
        </p:txBody>
      </p:sp>
    </p:spTree>
    <p:extLst>
      <p:ext uri="{BB962C8B-B14F-4D97-AF65-F5344CB8AC3E}">
        <p14:creationId xmlns:p14="http://schemas.microsoft.com/office/powerpoint/2010/main" val="2120689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 III</a:t>
            </a:r>
            <a:endParaRPr lang="en-US" dirty="0"/>
          </a:p>
        </p:txBody>
      </p:sp>
      <p:sp>
        <p:nvSpPr>
          <p:cNvPr id="3" name="Content Placeholder 2"/>
          <p:cNvSpPr>
            <a:spLocks noGrp="1"/>
          </p:cNvSpPr>
          <p:nvPr>
            <p:ph idx="1"/>
          </p:nvPr>
        </p:nvSpPr>
        <p:spPr/>
        <p:txBody>
          <a:bodyPr/>
          <a:lstStyle/>
          <a:p>
            <a:r>
              <a:rPr lang="en-GB" dirty="0" smtClean="0"/>
              <a:t>When </a:t>
            </a:r>
            <a:r>
              <a:rPr lang="en-GB" b="1" dirty="0" smtClean="0"/>
              <a:t>descending</a:t>
            </a:r>
            <a:endParaRPr lang="en-GB" dirty="0" smtClean="0"/>
          </a:p>
          <a:p>
            <a:pPr lvl="1"/>
            <a:r>
              <a:rPr lang="en-GB" dirty="0" smtClean="0"/>
              <a:t>Figure out which child (number)</a:t>
            </a:r>
          </a:p>
          <a:p>
            <a:pPr lvl="1"/>
            <a:r>
              <a:rPr lang="en-GB" dirty="0" smtClean="0"/>
              <a:t>Fetch and follow corresponding pointer</a:t>
            </a:r>
          </a:p>
          <a:p>
            <a:pPr lvl="1"/>
            <a:r>
              <a:rPr lang="en-GB" dirty="0" smtClean="0"/>
              <a:t>Record this decision to build up the path</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769" y="493077"/>
            <a:ext cx="2929744" cy="5350234"/>
          </a:xfrm>
          <a:prstGeom prst="rect">
            <a:avLst/>
          </a:prstGeom>
        </p:spPr>
      </p:pic>
    </p:spTree>
    <p:extLst>
      <p:ext uri="{BB962C8B-B14F-4D97-AF65-F5344CB8AC3E}">
        <p14:creationId xmlns:p14="http://schemas.microsoft.com/office/powerpoint/2010/main" val="3629911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 III</a:t>
            </a:r>
            <a:endParaRPr lang="en-US" dirty="0"/>
          </a:p>
        </p:txBody>
      </p:sp>
      <p:sp>
        <p:nvSpPr>
          <p:cNvPr id="3" name="Content Placeholder 2"/>
          <p:cNvSpPr>
            <a:spLocks noGrp="1"/>
          </p:cNvSpPr>
          <p:nvPr>
            <p:ph idx="1"/>
          </p:nvPr>
        </p:nvSpPr>
        <p:spPr/>
        <p:txBody>
          <a:bodyPr/>
          <a:lstStyle/>
          <a:p>
            <a:r>
              <a:rPr lang="en-GB" dirty="0" smtClean="0"/>
              <a:t>When </a:t>
            </a:r>
            <a:r>
              <a:rPr lang="en-GB" b="1" dirty="0" smtClean="0"/>
              <a:t>descending</a:t>
            </a:r>
            <a:endParaRPr lang="en-GB" dirty="0" smtClean="0"/>
          </a:p>
          <a:p>
            <a:pPr lvl="1"/>
            <a:r>
              <a:rPr lang="en-GB" dirty="0" smtClean="0"/>
              <a:t>Figure out which child (number)</a:t>
            </a:r>
          </a:p>
          <a:p>
            <a:pPr lvl="1"/>
            <a:r>
              <a:rPr lang="en-GB" dirty="0" smtClean="0"/>
              <a:t>Fetch and follow corresponding pointer</a:t>
            </a:r>
          </a:p>
          <a:p>
            <a:pPr lvl="1"/>
            <a:r>
              <a:rPr lang="en-GB" dirty="0"/>
              <a:t>Record this decision to build up the </a:t>
            </a:r>
            <a:r>
              <a:rPr lang="en-GB" dirty="0" smtClean="0"/>
              <a:t>path</a:t>
            </a:r>
          </a:p>
          <a:p>
            <a:pPr lvl="1"/>
            <a:endParaRPr lang="en-GB" dirty="0"/>
          </a:p>
          <a:p>
            <a:r>
              <a:rPr lang="en-GB" dirty="0" smtClean="0"/>
              <a:t>When </a:t>
            </a:r>
            <a:r>
              <a:rPr lang="en-GB" b="1" dirty="0" smtClean="0"/>
              <a:t>ascending</a:t>
            </a:r>
            <a:endParaRPr lang="en-GB" dirty="0" smtClean="0"/>
          </a:p>
          <a:p>
            <a:pPr lvl="1"/>
            <a:r>
              <a:rPr lang="en-GB" dirty="0" smtClean="0"/>
              <a:t>Need to figure out where we came from earlier</a:t>
            </a:r>
          </a:p>
          <a:p>
            <a:pPr lvl="1"/>
            <a:r>
              <a:rPr lang="en-GB" dirty="0" smtClean="0"/>
              <a:t>Either having stored that somewhere</a:t>
            </a:r>
          </a:p>
          <a:p>
            <a:pPr lvl="1"/>
            <a:r>
              <a:rPr lang="en-GB" dirty="0" smtClean="0"/>
              <a:t>Or by repeating the steps taken so far (replay the path)</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36</a:t>
            </a:fld>
            <a:endParaRPr lang="en-US" dirty="0"/>
          </a:p>
        </p:txBody>
      </p:sp>
    </p:spTree>
    <p:extLst>
      <p:ext uri="{BB962C8B-B14F-4D97-AF65-F5344CB8AC3E}">
        <p14:creationId xmlns:p14="http://schemas.microsoft.com/office/powerpoint/2010/main" val="2018123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Traversal, III</a:t>
            </a:r>
            <a:endParaRPr lang="en-US" dirty="0"/>
          </a:p>
        </p:txBody>
      </p:sp>
      <p:sp>
        <p:nvSpPr>
          <p:cNvPr id="3" name="Content Placeholder 2"/>
          <p:cNvSpPr>
            <a:spLocks noGrp="1"/>
          </p:cNvSpPr>
          <p:nvPr>
            <p:ph idx="1"/>
          </p:nvPr>
        </p:nvSpPr>
        <p:spPr>
          <a:xfrm>
            <a:off x="838200" y="1438031"/>
            <a:ext cx="10515600" cy="4744493"/>
          </a:xfrm>
        </p:spPr>
        <p:txBody>
          <a:bodyPr>
            <a:normAutofit/>
          </a:bodyPr>
          <a:lstStyle/>
          <a:p>
            <a:r>
              <a:rPr lang="en-GB" dirty="0" smtClean="0"/>
              <a:t>When </a:t>
            </a:r>
            <a:r>
              <a:rPr lang="en-GB" b="1" dirty="0" smtClean="0"/>
              <a:t>descending</a:t>
            </a:r>
            <a:endParaRPr lang="en-GB" dirty="0" smtClean="0"/>
          </a:p>
          <a:p>
            <a:pPr lvl="1"/>
            <a:r>
              <a:rPr lang="en-GB" dirty="0" smtClean="0"/>
              <a:t>Figure out which child (number)</a:t>
            </a:r>
          </a:p>
          <a:p>
            <a:pPr lvl="1"/>
            <a:r>
              <a:rPr lang="en-GB" dirty="0" smtClean="0"/>
              <a:t>Fetch and follow corresponding pointer</a:t>
            </a:r>
          </a:p>
          <a:p>
            <a:pPr lvl="1"/>
            <a:r>
              <a:rPr lang="en-GB" dirty="0"/>
              <a:t>Record this decision to build up the </a:t>
            </a:r>
            <a:r>
              <a:rPr lang="en-GB" dirty="0" smtClean="0"/>
              <a:t>path</a:t>
            </a:r>
          </a:p>
          <a:p>
            <a:pPr lvl="1"/>
            <a:endParaRPr lang="en-GB" dirty="0"/>
          </a:p>
          <a:p>
            <a:r>
              <a:rPr lang="en-GB" dirty="0" smtClean="0"/>
              <a:t>When </a:t>
            </a:r>
            <a:r>
              <a:rPr lang="en-GB" b="1" dirty="0" smtClean="0"/>
              <a:t>ascending</a:t>
            </a:r>
            <a:endParaRPr lang="en-GB" dirty="0" smtClean="0"/>
          </a:p>
          <a:p>
            <a:pPr lvl="1"/>
            <a:r>
              <a:rPr lang="en-GB" dirty="0" smtClean="0"/>
              <a:t>Need to figure out where we came from earlier</a:t>
            </a:r>
          </a:p>
          <a:p>
            <a:pPr lvl="1"/>
            <a:r>
              <a:rPr lang="en-GB" dirty="0" smtClean="0"/>
              <a:t>Either having stored that somewhere</a:t>
            </a:r>
          </a:p>
          <a:p>
            <a:pPr lvl="1"/>
            <a:r>
              <a:rPr lang="en-GB" dirty="0" smtClean="0"/>
              <a:t>Or by repeating the steps taken so far (replay the path)</a:t>
            </a:r>
          </a:p>
          <a:p>
            <a:pPr lvl="1"/>
            <a:endParaRPr lang="en-GB" dirty="0"/>
          </a:p>
          <a:p>
            <a:r>
              <a:rPr lang="en-GB" dirty="0" smtClean="0"/>
              <a:t>Need to know which children were visited already</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37</a:t>
            </a:fld>
            <a:endParaRPr lang="en-US" dirty="0"/>
          </a:p>
        </p:txBody>
      </p:sp>
    </p:spTree>
    <p:extLst>
      <p:ext uri="{BB962C8B-B14F-4D97-AF65-F5344CB8AC3E}">
        <p14:creationId xmlns:p14="http://schemas.microsoft.com/office/powerpoint/2010/main" val="3132626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GB" dirty="0" smtClean="0"/>
              <a:t>Now that we’ve gone over the general things</a:t>
            </a:r>
          </a:p>
          <a:p>
            <a:r>
              <a:rPr lang="en-GB" dirty="0" smtClean="0"/>
              <a:t>Let’s look at one particular implementation</a:t>
            </a:r>
          </a:p>
          <a:p>
            <a:pPr lvl="1"/>
            <a:r>
              <a:rPr lang="en-GB" dirty="0" smtClean="0"/>
              <a:t>Method used at Chalmers</a:t>
            </a:r>
          </a:p>
          <a:p>
            <a:pPr lvl="1"/>
            <a:r>
              <a:rPr lang="en-GB" dirty="0" smtClean="0"/>
              <a:t>Built up over a few years now</a:t>
            </a:r>
          </a:p>
          <a:p>
            <a:pPr lvl="1"/>
            <a:r>
              <a:rPr lang="en-GB" dirty="0" smtClean="0"/>
              <a:t>Credit goes to the people there</a:t>
            </a:r>
          </a:p>
          <a:p>
            <a:pPr lvl="1"/>
            <a:r>
              <a:rPr lang="en-GB" dirty="0" smtClean="0"/>
              <a:t>A few minor changes for this presentation. :-)</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38</a:t>
            </a:fld>
            <a:endParaRPr lang="en-US" dirty="0"/>
          </a:p>
        </p:txBody>
      </p:sp>
    </p:spTree>
    <p:extLst>
      <p:ext uri="{BB962C8B-B14F-4D97-AF65-F5344CB8AC3E}">
        <p14:creationId xmlns:p14="http://schemas.microsoft.com/office/powerpoint/2010/main" val="1318589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a:bodyPr>
          <a:lstStyle/>
          <a:p>
            <a:r>
              <a:rPr lang="en-GB" dirty="0" smtClean="0"/>
              <a:t>Now that we’ve gone over the general things</a:t>
            </a:r>
          </a:p>
          <a:p>
            <a:r>
              <a:rPr lang="en-GB" dirty="0" smtClean="0"/>
              <a:t>Let’s look at one particular implementation</a:t>
            </a:r>
          </a:p>
          <a:p>
            <a:pPr lvl="1"/>
            <a:r>
              <a:rPr lang="en-GB" dirty="0" smtClean="0"/>
              <a:t>Method used at Chalmers</a:t>
            </a:r>
          </a:p>
          <a:p>
            <a:pPr lvl="1"/>
            <a:r>
              <a:rPr lang="en-GB" dirty="0" smtClean="0"/>
              <a:t>Built up over a few years now</a:t>
            </a:r>
          </a:p>
          <a:p>
            <a:pPr lvl="1"/>
            <a:r>
              <a:rPr lang="en-GB" dirty="0" smtClean="0"/>
              <a:t>Credit goes to the people there</a:t>
            </a:r>
          </a:p>
          <a:p>
            <a:pPr lvl="1"/>
            <a:r>
              <a:rPr lang="en-GB" dirty="0"/>
              <a:t>A few minor changes for this presentation. </a:t>
            </a:r>
            <a:r>
              <a:rPr lang="en-GB" dirty="0" smtClean="0"/>
              <a:t>:-)</a:t>
            </a:r>
            <a:endParaRPr lang="en-GB" dirty="0"/>
          </a:p>
          <a:p>
            <a:pPr lvl="1"/>
            <a:endParaRPr lang="en-GB" dirty="0" smtClean="0"/>
          </a:p>
          <a:p>
            <a:r>
              <a:rPr lang="en-GB" dirty="0" smtClean="0"/>
              <a:t>GPU method, implemented in CUDA</a:t>
            </a:r>
          </a:p>
          <a:p>
            <a:pPr lvl="1"/>
            <a:r>
              <a:rPr lang="en-GB" dirty="0" smtClean="0"/>
              <a:t>Avoid standard recursion</a:t>
            </a:r>
          </a:p>
          <a:p>
            <a:pPr lvl="1"/>
            <a:r>
              <a:rPr lang="en-GB" dirty="0" smtClean="0"/>
              <a:t>Should be portable to GLSL etc.</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39</a:t>
            </a:fld>
            <a:endParaRPr lang="en-US" dirty="0"/>
          </a:p>
        </p:txBody>
      </p:sp>
    </p:spTree>
    <p:extLst>
      <p:ext uri="{BB962C8B-B14F-4D97-AF65-F5344CB8AC3E}">
        <p14:creationId xmlns:p14="http://schemas.microsoft.com/office/powerpoint/2010/main" val="376074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DAG</a:t>
            </a:r>
            <a:endParaRPr lang="en-US" dirty="0"/>
          </a:p>
        </p:txBody>
      </p:sp>
      <p:sp>
        <p:nvSpPr>
          <p:cNvPr id="3" name="Content Placeholder 2"/>
          <p:cNvSpPr>
            <a:spLocks noGrp="1"/>
          </p:cNvSpPr>
          <p:nvPr>
            <p:ph idx="1"/>
          </p:nvPr>
        </p:nvSpPr>
        <p:spPr/>
        <p:txBody>
          <a:bodyPr/>
          <a:lstStyle/>
          <a:p>
            <a:r>
              <a:rPr lang="en-GB" dirty="0" smtClean="0"/>
              <a:t>Each node has up to 2^3 = 8 children</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771" y="153525"/>
            <a:ext cx="6326414" cy="3527674"/>
          </a:xfrm>
          <a:prstGeom prst="rect">
            <a:avLst/>
          </a:prstGeom>
        </p:spPr>
      </p:pic>
    </p:spTree>
    <p:extLst>
      <p:ext uri="{BB962C8B-B14F-4D97-AF65-F5344CB8AC3E}">
        <p14:creationId xmlns:p14="http://schemas.microsoft.com/office/powerpoint/2010/main" val="414793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II</a:t>
            </a:r>
            <a:endParaRPr lang="en-US" dirty="0"/>
          </a:p>
        </p:txBody>
      </p:sp>
      <p:sp>
        <p:nvSpPr>
          <p:cNvPr id="3" name="Content Placeholder 2"/>
          <p:cNvSpPr>
            <a:spLocks noGrp="1"/>
          </p:cNvSpPr>
          <p:nvPr>
            <p:ph idx="1"/>
          </p:nvPr>
        </p:nvSpPr>
        <p:spPr/>
        <p:txBody>
          <a:bodyPr/>
          <a:lstStyle/>
          <a:p>
            <a:r>
              <a:rPr lang="en-GB" dirty="0" smtClean="0"/>
              <a:t>Uses an array to store a per-thread stack</a:t>
            </a:r>
          </a:p>
          <a:p>
            <a:r>
              <a:rPr lang="en-GB" dirty="0" smtClean="0"/>
              <a:t>Each entry on the stack contains two 32-bit values</a:t>
            </a:r>
          </a:p>
          <a:p>
            <a:pPr lvl="1"/>
            <a:r>
              <a:rPr lang="en-GB" dirty="0" smtClean="0"/>
              <a:t>The node’s base index </a:t>
            </a:r>
          </a:p>
          <a:p>
            <a:pPr lvl="1"/>
            <a:r>
              <a:rPr lang="en-GB" dirty="0" smtClean="0"/>
              <a:t>Intersection </a:t>
            </a:r>
            <a:r>
              <a:rPr lang="en-GB" dirty="0"/>
              <a:t>m</a:t>
            </a:r>
            <a:r>
              <a:rPr lang="en-GB" dirty="0" smtClean="0"/>
              <a:t>ask indicating remaining children (+ cached child mask)</a:t>
            </a:r>
          </a:p>
          <a:p>
            <a:r>
              <a:rPr lang="en-GB" dirty="0" smtClean="0"/>
              <a:t>Records </a:t>
            </a:r>
            <a:r>
              <a:rPr lang="en-GB" dirty="0"/>
              <a:t>path in </a:t>
            </a:r>
            <a:r>
              <a:rPr lang="en-GB" dirty="0" smtClean="0"/>
              <a:t>uint3 (3x 32 bits)</a:t>
            </a:r>
            <a:endParaRPr lang="en-GB" dirty="0"/>
          </a:p>
          <a:p>
            <a:pPr lvl="1"/>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40</a:t>
            </a:fld>
            <a:endParaRPr lang="en-US" dirty="0"/>
          </a:p>
        </p:txBody>
      </p:sp>
    </p:spTree>
    <p:extLst>
      <p:ext uri="{BB962C8B-B14F-4D97-AF65-F5344CB8AC3E}">
        <p14:creationId xmlns:p14="http://schemas.microsoft.com/office/powerpoint/2010/main" val="3423684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II</a:t>
            </a:r>
            <a:endParaRPr lang="en-US" dirty="0"/>
          </a:p>
        </p:txBody>
      </p:sp>
      <p:sp>
        <p:nvSpPr>
          <p:cNvPr id="3" name="Content Placeholder 2"/>
          <p:cNvSpPr>
            <a:spLocks noGrp="1"/>
          </p:cNvSpPr>
          <p:nvPr>
            <p:ph idx="1"/>
          </p:nvPr>
        </p:nvSpPr>
        <p:spPr/>
        <p:txBody>
          <a:bodyPr/>
          <a:lstStyle/>
          <a:p>
            <a:r>
              <a:rPr lang="en-GB" dirty="0"/>
              <a:t>Uses an array to store a per-thread stack</a:t>
            </a:r>
          </a:p>
          <a:p>
            <a:r>
              <a:rPr lang="en-GB" dirty="0"/>
              <a:t>Each entry on the stack contains two 32-bit values</a:t>
            </a:r>
          </a:p>
          <a:p>
            <a:pPr lvl="1"/>
            <a:r>
              <a:rPr lang="en-GB" dirty="0"/>
              <a:t>The node’s base index </a:t>
            </a:r>
          </a:p>
          <a:p>
            <a:pPr lvl="1"/>
            <a:r>
              <a:rPr lang="en-GB" dirty="0"/>
              <a:t>Intersection mask indicating remaining children (+ cached child mask)</a:t>
            </a:r>
          </a:p>
          <a:p>
            <a:r>
              <a:rPr lang="en-GB" dirty="0"/>
              <a:t>Records path in uint3 (3x 32 bits)</a:t>
            </a:r>
          </a:p>
          <a:p>
            <a:pPr marL="457200" lvl="1" indent="0">
              <a:buNone/>
            </a:pPr>
            <a:endParaRPr lang="en-GB" dirty="0"/>
          </a:p>
          <a:p>
            <a:r>
              <a:rPr lang="en-GB" dirty="0" smtClean="0"/>
              <a:t>Last two levels of the DAG are special</a:t>
            </a:r>
          </a:p>
          <a:p>
            <a:pPr lvl="1"/>
            <a:r>
              <a:rPr lang="en-GB" dirty="0" smtClean="0"/>
              <a:t>Single 64-bit mask containing the 4^3 voxel geometry</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41</a:t>
            </a:fld>
            <a:endParaRPr lang="en-US" dirty="0"/>
          </a:p>
        </p:txBody>
      </p:sp>
    </p:spTree>
    <p:extLst>
      <p:ext uri="{BB962C8B-B14F-4D97-AF65-F5344CB8AC3E}">
        <p14:creationId xmlns:p14="http://schemas.microsoft.com/office/powerpoint/2010/main" val="2383459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a:t>
            </a:r>
            <a:endParaRPr lang="en-US" dirty="0"/>
          </a:p>
        </p:txBody>
      </p:sp>
      <p:sp>
        <p:nvSpPr>
          <p:cNvPr id="3" name="Content Placeholder 2"/>
          <p:cNvSpPr>
            <a:spLocks noGrp="1"/>
          </p:cNvSpPr>
          <p:nvPr>
            <p:ph idx="1"/>
          </p:nvPr>
        </p:nvSpPr>
        <p:spPr/>
        <p:txBody>
          <a:bodyPr>
            <a:normAutofit/>
          </a:bodyPr>
          <a:lstStyle/>
          <a:p>
            <a:r>
              <a:rPr lang="en-GB" dirty="0" smtClean="0"/>
              <a:t>When descending into a node</a:t>
            </a:r>
          </a:p>
          <a:p>
            <a:pPr lvl="1"/>
            <a:r>
              <a:rPr lang="en-GB" dirty="0" smtClean="0"/>
              <a:t>Push parent index + intersection &amp; child masks to the stack</a:t>
            </a:r>
          </a:p>
          <a:p>
            <a:pPr lvl="1"/>
            <a:r>
              <a:rPr lang="en-GB" dirty="0" smtClean="0"/>
              <a:t>Fetch the child mask of the node</a:t>
            </a:r>
          </a:p>
          <a:p>
            <a:pPr lvl="1"/>
            <a:r>
              <a:rPr lang="en-GB" dirty="0" smtClean="0"/>
              <a:t>Compute intersection mask</a:t>
            </a:r>
          </a:p>
          <a:p>
            <a:pPr lvl="1"/>
            <a:endParaRPr lang="en-GB" dirty="0"/>
          </a:p>
          <a:p>
            <a:r>
              <a:rPr lang="en-GB" dirty="0" smtClean="0"/>
              <a:t>If the intersection mask is non-zero</a:t>
            </a:r>
          </a:p>
          <a:p>
            <a:pPr lvl="1"/>
            <a:r>
              <a:rPr lang="en-GB" dirty="0" smtClean="0"/>
              <a:t>Identify closest child along the ray</a:t>
            </a:r>
          </a:p>
          <a:p>
            <a:pPr lvl="1"/>
            <a:r>
              <a:rPr lang="en-GB" dirty="0"/>
              <a:t>Zero out bit representing this child in the intersection </a:t>
            </a:r>
            <a:r>
              <a:rPr lang="en-GB" dirty="0" smtClean="0"/>
              <a:t>mask</a:t>
            </a:r>
          </a:p>
          <a:p>
            <a:pPr lvl="1"/>
            <a:r>
              <a:rPr lang="en-GB" dirty="0" smtClean="0"/>
              <a:t>Compute index of and fetch the child’s pointer</a:t>
            </a:r>
          </a:p>
          <a:p>
            <a:pPr lvl="1"/>
            <a:r>
              <a:rPr lang="en-GB" dirty="0" smtClean="0"/>
              <a:t>Follow the pointer to descend further</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42</a:t>
            </a:fld>
            <a:endParaRPr lang="en-US" dirty="0"/>
          </a:p>
        </p:txBody>
      </p:sp>
    </p:spTree>
    <p:extLst>
      <p:ext uri="{BB962C8B-B14F-4D97-AF65-F5344CB8AC3E}">
        <p14:creationId xmlns:p14="http://schemas.microsoft.com/office/powerpoint/2010/main" val="2747090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a:t>
            </a:r>
            <a:endParaRPr lang="en-US" dirty="0"/>
          </a:p>
        </p:txBody>
      </p:sp>
      <p:sp>
        <p:nvSpPr>
          <p:cNvPr id="3" name="Content Placeholder 2"/>
          <p:cNvSpPr>
            <a:spLocks noGrp="1"/>
          </p:cNvSpPr>
          <p:nvPr>
            <p:ph idx="1"/>
          </p:nvPr>
        </p:nvSpPr>
        <p:spPr/>
        <p:txBody>
          <a:bodyPr/>
          <a:lstStyle/>
          <a:p>
            <a:r>
              <a:rPr lang="en-GB" dirty="0" smtClean="0"/>
              <a:t>Which children does the ray intersect?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729" y="646575"/>
            <a:ext cx="3266616" cy="3203796"/>
          </a:xfrm>
          <a:prstGeom prst="rect">
            <a:avLst/>
          </a:prstGeom>
        </p:spPr>
      </p:pic>
    </p:spTree>
    <p:extLst>
      <p:ext uri="{BB962C8B-B14F-4D97-AF65-F5344CB8AC3E}">
        <p14:creationId xmlns:p14="http://schemas.microsoft.com/office/powerpoint/2010/main" val="3852876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a:t>
            </a:r>
            <a:endParaRPr lang="en-US" dirty="0"/>
          </a:p>
        </p:txBody>
      </p:sp>
      <p:sp>
        <p:nvSpPr>
          <p:cNvPr id="3" name="Content Placeholder 2"/>
          <p:cNvSpPr>
            <a:spLocks noGrp="1"/>
          </p:cNvSpPr>
          <p:nvPr>
            <p:ph idx="1"/>
          </p:nvPr>
        </p:nvSpPr>
        <p:spPr/>
        <p:txBody>
          <a:bodyPr/>
          <a:lstStyle/>
          <a:p>
            <a:r>
              <a:rPr lang="en-GB" dirty="0" smtClean="0"/>
              <a:t>Which children does the ray intersect?</a:t>
            </a:r>
          </a:p>
          <a:p>
            <a:r>
              <a:rPr lang="en-GB" dirty="0" smtClean="0"/>
              <a:t>Compute a bit mask</a:t>
            </a:r>
          </a:p>
          <a:p>
            <a:pPr lvl="1"/>
            <a:r>
              <a:rPr lang="en-GB" dirty="0" smtClean="0"/>
              <a:t>Combine (and) with the child mask</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729" y="646575"/>
            <a:ext cx="3266615" cy="3203796"/>
          </a:xfrm>
          <a:prstGeom prst="rect">
            <a:avLst/>
          </a:prstGeom>
        </p:spPr>
      </p:pic>
      <p:sp>
        <p:nvSpPr>
          <p:cNvPr id="8" name="Rectangle 7"/>
          <p:cNvSpPr/>
          <p:nvPr/>
        </p:nvSpPr>
        <p:spPr>
          <a:xfrm>
            <a:off x="7620000" y="216632"/>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441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a:t>
            </a:r>
            <a:endParaRPr lang="en-US" dirty="0"/>
          </a:p>
        </p:txBody>
      </p:sp>
      <p:sp>
        <p:nvSpPr>
          <p:cNvPr id="3" name="Content Placeholder 2"/>
          <p:cNvSpPr>
            <a:spLocks noGrp="1"/>
          </p:cNvSpPr>
          <p:nvPr>
            <p:ph idx="1"/>
          </p:nvPr>
        </p:nvSpPr>
        <p:spPr/>
        <p:txBody>
          <a:bodyPr/>
          <a:lstStyle/>
          <a:p>
            <a:r>
              <a:rPr lang="en-GB" dirty="0" smtClean="0"/>
              <a:t>Which children does the ray intersect?</a:t>
            </a:r>
          </a:p>
          <a:p>
            <a:r>
              <a:rPr lang="en-GB" dirty="0"/>
              <a:t>Compute a bit </a:t>
            </a:r>
            <a:r>
              <a:rPr lang="en-GB" dirty="0" smtClean="0"/>
              <a:t>mask</a:t>
            </a:r>
          </a:p>
          <a:p>
            <a:pPr lvl="1"/>
            <a:r>
              <a:rPr lang="en-GB" dirty="0" smtClean="0"/>
              <a:t>Combine (and) with the child mask</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729" y="646575"/>
            <a:ext cx="3266615" cy="3203795"/>
          </a:xfrm>
          <a:prstGeom prst="rect">
            <a:avLst/>
          </a:prstGeom>
        </p:spPr>
      </p:pic>
      <p:sp>
        <p:nvSpPr>
          <p:cNvPr id="8" name="Rectangle 7"/>
          <p:cNvSpPr/>
          <p:nvPr/>
        </p:nvSpPr>
        <p:spPr>
          <a:xfrm>
            <a:off x="7620000" y="216632"/>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690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a:t>
            </a:r>
            <a:endParaRPr lang="en-US" dirty="0"/>
          </a:p>
        </p:txBody>
      </p:sp>
      <p:sp>
        <p:nvSpPr>
          <p:cNvPr id="3" name="Content Placeholder 2"/>
          <p:cNvSpPr>
            <a:spLocks noGrp="1"/>
          </p:cNvSpPr>
          <p:nvPr>
            <p:ph idx="1"/>
          </p:nvPr>
        </p:nvSpPr>
        <p:spPr/>
        <p:txBody>
          <a:bodyPr/>
          <a:lstStyle/>
          <a:p>
            <a:r>
              <a:rPr lang="en-GB" dirty="0" smtClean="0"/>
              <a:t>Which children does the ray intersect?</a:t>
            </a:r>
          </a:p>
          <a:p>
            <a:r>
              <a:rPr lang="en-GB" dirty="0"/>
              <a:t>Compute a bit mask</a:t>
            </a:r>
          </a:p>
          <a:p>
            <a:pPr lvl="1"/>
            <a:r>
              <a:rPr lang="en-GB" dirty="0" smtClean="0"/>
              <a:t>Combine (and) with the child mask</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46</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729" y="646575"/>
            <a:ext cx="3266614" cy="3203795"/>
          </a:xfrm>
          <a:prstGeom prst="rect">
            <a:avLst/>
          </a:prstGeom>
        </p:spPr>
      </p:pic>
      <p:sp>
        <p:nvSpPr>
          <p:cNvPr id="8" name="Rectangle 7"/>
          <p:cNvSpPr/>
          <p:nvPr/>
        </p:nvSpPr>
        <p:spPr>
          <a:xfrm>
            <a:off x="7620000" y="216632"/>
            <a:ext cx="4572000" cy="668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224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a:t>
            </a:r>
            <a:endParaRPr lang="en-US" dirty="0"/>
          </a:p>
        </p:txBody>
      </p:sp>
      <p:sp>
        <p:nvSpPr>
          <p:cNvPr id="3" name="Content Placeholder 2"/>
          <p:cNvSpPr>
            <a:spLocks noGrp="1"/>
          </p:cNvSpPr>
          <p:nvPr>
            <p:ph idx="1"/>
          </p:nvPr>
        </p:nvSpPr>
        <p:spPr/>
        <p:txBody>
          <a:bodyPr/>
          <a:lstStyle/>
          <a:p>
            <a:r>
              <a:rPr lang="en-GB" dirty="0" smtClean="0"/>
              <a:t>Which children does the ray intersect?</a:t>
            </a:r>
          </a:p>
          <a:p>
            <a:r>
              <a:rPr lang="en-GB" dirty="0"/>
              <a:t>Compute a bit mask</a:t>
            </a:r>
          </a:p>
          <a:p>
            <a:pPr lvl="1"/>
            <a:r>
              <a:rPr lang="en-GB" dirty="0" smtClean="0"/>
              <a:t>Combine (and) with the child mask</a:t>
            </a:r>
          </a:p>
          <a:p>
            <a:pPr lvl="1"/>
            <a:endParaRPr lang="en-GB" dirty="0"/>
          </a:p>
          <a:p>
            <a:r>
              <a:rPr lang="en-GB" dirty="0" smtClean="0"/>
              <a:t>Constructed from</a:t>
            </a:r>
          </a:p>
          <a:p>
            <a:pPr lvl="1"/>
            <a:r>
              <a:rPr lang="en-GB" dirty="0" smtClean="0"/>
              <a:t>Intersection points with the current node</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904" y="1845734"/>
            <a:ext cx="4069390" cy="3835400"/>
          </a:xfrm>
          <a:prstGeom prst="rect">
            <a:avLst/>
          </a:prstGeom>
        </p:spPr>
      </p:pic>
    </p:spTree>
    <p:extLst>
      <p:ext uri="{BB962C8B-B14F-4D97-AF65-F5344CB8AC3E}">
        <p14:creationId xmlns:p14="http://schemas.microsoft.com/office/powerpoint/2010/main" val="28900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a:t>
            </a:r>
            <a:endParaRPr lang="en-US" dirty="0"/>
          </a:p>
        </p:txBody>
      </p:sp>
      <p:sp>
        <p:nvSpPr>
          <p:cNvPr id="3" name="Content Placeholder 2"/>
          <p:cNvSpPr>
            <a:spLocks noGrp="1"/>
          </p:cNvSpPr>
          <p:nvPr>
            <p:ph idx="1"/>
          </p:nvPr>
        </p:nvSpPr>
        <p:spPr/>
        <p:txBody>
          <a:bodyPr/>
          <a:lstStyle/>
          <a:p>
            <a:r>
              <a:rPr lang="en-GB" dirty="0" smtClean="0"/>
              <a:t>Which children does the ray intersect?</a:t>
            </a:r>
          </a:p>
          <a:p>
            <a:r>
              <a:rPr lang="en-GB" dirty="0"/>
              <a:t>Compute a bit mask</a:t>
            </a:r>
          </a:p>
          <a:p>
            <a:pPr lvl="1"/>
            <a:r>
              <a:rPr lang="en-GB" dirty="0" smtClean="0"/>
              <a:t>Combine (and) with the child mask</a:t>
            </a:r>
          </a:p>
          <a:p>
            <a:pPr lvl="1"/>
            <a:endParaRPr lang="en-GB" dirty="0"/>
          </a:p>
          <a:p>
            <a:r>
              <a:rPr lang="en-GB" dirty="0" smtClean="0"/>
              <a:t>Constructed from</a:t>
            </a:r>
          </a:p>
          <a:p>
            <a:pPr lvl="1"/>
            <a:r>
              <a:rPr lang="en-GB" dirty="0" smtClean="0"/>
              <a:t>Intersection points with the current node</a:t>
            </a:r>
          </a:p>
          <a:p>
            <a:pPr lvl="1"/>
            <a:r>
              <a:rPr lang="en-GB" dirty="0" smtClean="0"/>
              <a:t>Intersections with axis aligned planes bisecting</a:t>
            </a:r>
            <a:br>
              <a:rPr lang="en-GB" dirty="0" smtClean="0"/>
            </a:br>
            <a:r>
              <a:rPr lang="en-GB" dirty="0" smtClean="0"/>
              <a:t>the current node. (</a:t>
            </a:r>
            <a:r>
              <a:rPr lang="en-GB" dirty="0" err="1" smtClean="0"/>
              <a:t>t</a:t>
            </a:r>
            <a:r>
              <a:rPr lang="en-GB" baseline="-25000" dirty="0" err="1" smtClean="0"/>
              <a:t>z</a:t>
            </a:r>
            <a:r>
              <a:rPr lang="en-GB" dirty="0" smtClean="0"/>
              <a:t> not shown)</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904" y="1845734"/>
            <a:ext cx="4069390" cy="3835399"/>
          </a:xfrm>
          <a:prstGeom prst="rect">
            <a:avLst/>
          </a:prstGeom>
        </p:spPr>
      </p:pic>
    </p:spTree>
    <p:extLst>
      <p:ext uri="{BB962C8B-B14F-4D97-AF65-F5344CB8AC3E}">
        <p14:creationId xmlns:p14="http://schemas.microsoft.com/office/powerpoint/2010/main" val="3126536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smtClean="0"/>
              <a:t>t</a:t>
            </a:r>
            <a:r>
              <a:rPr lang="en-GB" baseline="-25000" dirty="0" err="1" smtClean="0"/>
              <a:t>x</a:t>
            </a:r>
            <a:r>
              <a:rPr lang="en-GB" dirty="0" smtClean="0"/>
              <a:t> is in the range [</a:t>
            </a:r>
            <a:r>
              <a:rPr lang="en-GB" dirty="0" err="1" smtClean="0"/>
              <a:t>t</a:t>
            </a:r>
            <a:r>
              <a:rPr lang="en-GB" baseline="-25000" dirty="0" err="1" smtClean="0"/>
              <a:t>min</a:t>
            </a:r>
            <a:r>
              <a:rPr lang="en-GB" dirty="0" smtClean="0"/>
              <a:t>, </a:t>
            </a:r>
            <a:r>
              <a:rPr lang="en-GB" dirty="0" err="1" smtClean="0"/>
              <a:t>t</a:t>
            </a:r>
            <a:r>
              <a:rPr lang="en-GB" baseline="-25000" dirty="0" err="1" smtClean="0"/>
              <a:t>max</a:t>
            </a:r>
            <a:r>
              <a:rPr lang="en-GB" dirty="0" smtClean="0"/>
              <a: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49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0"/>
            <a:ext cx="3241120" cy="30547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0498"/>
            <a:ext cx="3241119" cy="3054755"/>
          </a:xfrm>
          <a:prstGeom prst="rect">
            <a:avLst/>
          </a:prstGeom>
        </p:spPr>
      </p:pic>
    </p:spTree>
    <p:extLst>
      <p:ext uri="{BB962C8B-B14F-4D97-AF65-F5344CB8AC3E}">
        <p14:creationId xmlns:p14="http://schemas.microsoft.com/office/powerpoint/2010/main" val="3148089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708" y="576278"/>
            <a:ext cx="7668100" cy="4710896"/>
          </a:xfrm>
          <a:prstGeom prst="rect">
            <a:avLst/>
          </a:prstGeom>
        </p:spPr>
      </p:pic>
      <p:sp>
        <p:nvSpPr>
          <p:cNvPr id="2" name="Title 1"/>
          <p:cNvSpPr>
            <a:spLocks noGrp="1"/>
          </p:cNvSpPr>
          <p:nvPr>
            <p:ph type="title"/>
          </p:nvPr>
        </p:nvSpPr>
        <p:spPr/>
        <p:txBody>
          <a:bodyPr/>
          <a:lstStyle/>
          <a:p>
            <a:r>
              <a:rPr lang="en-US" dirty="0" smtClean="0"/>
              <a:t>Review: the DAG</a:t>
            </a:r>
            <a:endParaRPr lang="en-US" dirty="0"/>
          </a:p>
        </p:txBody>
      </p:sp>
      <p:sp>
        <p:nvSpPr>
          <p:cNvPr id="3" name="Content Placeholder 2"/>
          <p:cNvSpPr>
            <a:spLocks noGrp="1"/>
          </p:cNvSpPr>
          <p:nvPr>
            <p:ph idx="1"/>
          </p:nvPr>
        </p:nvSpPr>
        <p:spPr/>
        <p:txBody>
          <a:bodyPr/>
          <a:lstStyle/>
          <a:p>
            <a:r>
              <a:rPr lang="en-GB" dirty="0" smtClean="0"/>
              <a:t>Each node has up to 2^3 = 8 children</a:t>
            </a:r>
          </a:p>
          <a:p>
            <a:endParaRPr lang="en-GB" dirty="0"/>
          </a:p>
          <a:p>
            <a:r>
              <a:rPr lang="en-GB" dirty="0" smtClean="0"/>
              <a:t>Not a complete/balanced/… tree</a:t>
            </a:r>
          </a:p>
          <a:p>
            <a:r>
              <a:rPr lang="en-GB" dirty="0" smtClean="0"/>
              <a:t>Use pointers internally</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a:t>
            </a:fld>
            <a:endParaRPr lang="en-US" dirty="0"/>
          </a:p>
        </p:txBody>
      </p:sp>
      <p:sp>
        <p:nvSpPr>
          <p:cNvPr id="7" name="Rectangle 6"/>
          <p:cNvSpPr/>
          <p:nvPr/>
        </p:nvSpPr>
        <p:spPr>
          <a:xfrm>
            <a:off x="6918290" y="2919046"/>
            <a:ext cx="5273710" cy="2260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206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0"/>
            <a:ext cx="3241119" cy="30547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0498"/>
            <a:ext cx="3241119" cy="3054754"/>
          </a:xfrm>
          <a:prstGeom prst="rect">
            <a:avLst/>
          </a:prstGeom>
        </p:spPr>
      </p:pic>
    </p:spTree>
    <p:extLst>
      <p:ext uri="{BB962C8B-B14F-4D97-AF65-F5344CB8AC3E}">
        <p14:creationId xmlns:p14="http://schemas.microsoft.com/office/powerpoint/2010/main" val="4080540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t</a:t>
            </a:r>
            <a:r>
              <a:rPr lang="en-GB" baseline="-25000" dirty="0" smtClean="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0"/>
            <a:ext cx="3241119" cy="3054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2302"/>
            <a:ext cx="3241118" cy="3054754"/>
          </a:xfrm>
          <a:prstGeom prst="rect">
            <a:avLst/>
          </a:prstGeom>
        </p:spPr>
      </p:pic>
    </p:spTree>
    <p:extLst>
      <p:ext uri="{BB962C8B-B14F-4D97-AF65-F5344CB8AC3E}">
        <p14:creationId xmlns:p14="http://schemas.microsoft.com/office/powerpoint/2010/main" val="3371441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a:p>
            <a:pPr lvl="1"/>
            <a:endParaRPr lang="en-GB" dirty="0"/>
          </a:p>
          <a:p>
            <a:r>
              <a:rPr lang="en-GB" dirty="0" smtClean="0"/>
              <a:t>Repeat for other axes</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0"/>
            <a:ext cx="3241119" cy="3054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2302"/>
            <a:ext cx="3241118" cy="3054754"/>
          </a:xfrm>
          <a:prstGeom prst="rect">
            <a:avLst/>
          </a:prstGeom>
        </p:spPr>
      </p:pic>
    </p:spTree>
    <p:extLst>
      <p:ext uri="{BB962C8B-B14F-4D97-AF65-F5344CB8AC3E}">
        <p14:creationId xmlns:p14="http://schemas.microsoft.com/office/powerpoint/2010/main" val="3279724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a:p>
            <a:pPr lvl="1"/>
            <a:endParaRPr lang="en-GB" dirty="0"/>
          </a:p>
          <a:p>
            <a:r>
              <a:rPr lang="en-GB" dirty="0" smtClean="0"/>
              <a:t>Repeat for other axes</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1804"/>
            <a:ext cx="3241118" cy="3054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2302"/>
            <a:ext cx="3241118" cy="3054753"/>
          </a:xfrm>
          <a:prstGeom prst="rect">
            <a:avLst/>
          </a:prstGeom>
        </p:spPr>
      </p:pic>
    </p:spTree>
    <p:extLst>
      <p:ext uri="{BB962C8B-B14F-4D97-AF65-F5344CB8AC3E}">
        <p14:creationId xmlns:p14="http://schemas.microsoft.com/office/powerpoint/2010/main" val="2467091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a:p>
            <a:pPr lvl="1"/>
            <a:endParaRPr lang="en-GB" dirty="0"/>
          </a:p>
          <a:p>
            <a:r>
              <a:rPr lang="en-GB" dirty="0" smtClean="0"/>
              <a:t>Repeat for other axes</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1804"/>
            <a:ext cx="3241118" cy="30547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2302"/>
            <a:ext cx="3241117" cy="3054753"/>
          </a:xfrm>
          <a:prstGeom prst="rect">
            <a:avLst/>
          </a:prstGeom>
        </p:spPr>
      </p:pic>
    </p:spTree>
    <p:extLst>
      <p:ext uri="{BB962C8B-B14F-4D97-AF65-F5344CB8AC3E}">
        <p14:creationId xmlns:p14="http://schemas.microsoft.com/office/powerpoint/2010/main" val="255667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a:p>
            <a:pPr lvl="1"/>
            <a:endParaRPr lang="en-GB" dirty="0"/>
          </a:p>
          <a:p>
            <a:r>
              <a:rPr lang="en-GB" dirty="0" smtClean="0"/>
              <a:t>Repeat for other axes</a:t>
            </a:r>
          </a:p>
          <a:p>
            <a:endParaRPr lang="en-GB" dirty="0"/>
          </a:p>
          <a:p>
            <a:r>
              <a:rPr lang="en-GB" dirty="0" smtClean="0"/>
              <a:t>Problematic case (bottom)</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1804"/>
            <a:ext cx="3241118" cy="30547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2302"/>
            <a:ext cx="3241117" cy="3054753"/>
          </a:xfrm>
          <a:prstGeom prst="rect">
            <a:avLst/>
          </a:prstGeom>
        </p:spPr>
      </p:pic>
    </p:spTree>
    <p:extLst>
      <p:ext uri="{BB962C8B-B14F-4D97-AF65-F5344CB8AC3E}">
        <p14:creationId xmlns:p14="http://schemas.microsoft.com/office/powerpoint/2010/main" val="3436684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a:p>
            <a:pPr lvl="1"/>
            <a:endParaRPr lang="en-GB" dirty="0"/>
          </a:p>
          <a:p>
            <a:r>
              <a:rPr lang="en-GB" dirty="0" smtClean="0"/>
              <a:t>Repeat for other axes</a:t>
            </a:r>
          </a:p>
          <a:p>
            <a:endParaRPr lang="en-GB" dirty="0"/>
          </a:p>
          <a:p>
            <a:r>
              <a:rPr lang="en-GB" dirty="0" smtClean="0"/>
              <a:t>Problematic case (bottom)</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56</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1804"/>
            <a:ext cx="3241118" cy="30547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2302"/>
            <a:ext cx="3241117" cy="3054752"/>
          </a:xfrm>
          <a:prstGeom prst="rect">
            <a:avLst/>
          </a:prstGeom>
        </p:spPr>
      </p:pic>
    </p:spTree>
    <p:extLst>
      <p:ext uri="{BB962C8B-B14F-4D97-AF65-F5344CB8AC3E}">
        <p14:creationId xmlns:p14="http://schemas.microsoft.com/office/powerpoint/2010/main" val="14262934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a:t>t</a:t>
            </a:r>
            <a:r>
              <a:rPr lang="en-GB" baseline="-25000" dirty="0" err="1"/>
              <a:t>z</a:t>
            </a:r>
            <a:r>
              <a:rPr lang="en-GB" dirty="0" smtClean="0"/>
              <a:t>.</a:t>
            </a:r>
          </a:p>
          <a:p>
            <a:pPr lvl="1"/>
            <a:endParaRPr lang="en-GB" dirty="0"/>
          </a:p>
          <a:p>
            <a:r>
              <a:rPr lang="en-GB" dirty="0" smtClean="0"/>
              <a:t>Repeat for other axes</a:t>
            </a:r>
          </a:p>
          <a:p>
            <a:endParaRPr lang="en-GB" dirty="0"/>
          </a:p>
          <a:p>
            <a:r>
              <a:rPr lang="en-GB" dirty="0" smtClean="0"/>
              <a:t>Problematic case (bottom)</a:t>
            </a:r>
          </a:p>
          <a:p>
            <a:pPr lvl="1"/>
            <a:r>
              <a:rPr lang="en-GB" dirty="0" smtClean="0"/>
              <a:t>Compute mid point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57</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1804"/>
            <a:ext cx="3241117" cy="30547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8201"/>
            <a:ext cx="3241116" cy="3054752"/>
          </a:xfrm>
          <a:prstGeom prst="rect">
            <a:avLst/>
          </a:prstGeom>
        </p:spPr>
      </p:pic>
    </p:spTree>
    <p:extLst>
      <p:ext uri="{BB962C8B-B14F-4D97-AF65-F5344CB8AC3E}">
        <p14:creationId xmlns:p14="http://schemas.microsoft.com/office/powerpoint/2010/main" val="1401510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Intersection Mask, II</a:t>
            </a:r>
            <a:endParaRPr lang="en-US" dirty="0"/>
          </a:p>
        </p:txBody>
      </p:sp>
      <p:sp>
        <p:nvSpPr>
          <p:cNvPr id="3" name="Content Placeholder 2"/>
          <p:cNvSpPr>
            <a:spLocks noGrp="1"/>
          </p:cNvSpPr>
          <p:nvPr>
            <p:ph idx="1"/>
          </p:nvPr>
        </p:nvSpPr>
        <p:spPr/>
        <p:txBody>
          <a:bodyPr/>
          <a:lstStyle/>
          <a:p>
            <a:r>
              <a:rPr lang="en-GB" dirty="0" smtClean="0"/>
              <a:t>If </a:t>
            </a:r>
            <a:r>
              <a:rPr lang="en-GB" dirty="0" err="1"/>
              <a:t>t</a:t>
            </a:r>
            <a:r>
              <a:rPr lang="en-GB" baseline="-25000" dirty="0" err="1"/>
              <a:t>x</a:t>
            </a:r>
            <a:r>
              <a:rPr lang="en-GB" dirty="0"/>
              <a:t> is </a:t>
            </a:r>
            <a:r>
              <a:rPr lang="en-GB" dirty="0" smtClean="0"/>
              <a:t>in the range </a:t>
            </a:r>
            <a:r>
              <a:rPr lang="en-GB" dirty="0"/>
              <a:t>[</a:t>
            </a:r>
            <a:r>
              <a:rPr lang="en-GB" dirty="0" err="1"/>
              <a:t>t</a:t>
            </a:r>
            <a:r>
              <a:rPr lang="en-GB" baseline="-25000" dirty="0" err="1"/>
              <a:t>min</a:t>
            </a:r>
            <a:r>
              <a:rPr lang="en-GB" dirty="0" smtClean="0"/>
              <a:t>, </a:t>
            </a:r>
            <a:r>
              <a:rPr lang="en-GB" dirty="0" err="1"/>
              <a:t>t</a:t>
            </a:r>
            <a:r>
              <a:rPr lang="en-GB" baseline="-25000" dirty="0" err="1"/>
              <a:t>max</a:t>
            </a:r>
            <a:r>
              <a:rPr lang="en-GB" dirty="0" smtClean="0"/>
              <a:t>]</a:t>
            </a:r>
          </a:p>
          <a:p>
            <a:pPr lvl="1"/>
            <a:r>
              <a:rPr lang="en-GB" dirty="0" smtClean="0"/>
              <a:t>Add children to the intersection mask which are</a:t>
            </a:r>
            <a:br>
              <a:rPr lang="en-GB" dirty="0" smtClean="0"/>
            </a:br>
            <a:r>
              <a:rPr lang="en-GB" dirty="0" smtClean="0"/>
              <a:t>located in the same half as </a:t>
            </a:r>
            <a:r>
              <a:rPr lang="en-GB" dirty="0"/>
              <a:t>t</a:t>
            </a:r>
            <a:r>
              <a:rPr lang="en-GB" baseline="-25000" dirty="0"/>
              <a:t>y</a:t>
            </a:r>
            <a:r>
              <a:rPr lang="en-GB" dirty="0" smtClean="0"/>
              <a:t> and in the same </a:t>
            </a:r>
            <a:br>
              <a:rPr lang="en-GB" dirty="0" smtClean="0"/>
            </a:br>
            <a:r>
              <a:rPr lang="en-GB" dirty="0" smtClean="0"/>
              <a:t>half as </a:t>
            </a:r>
            <a:r>
              <a:rPr lang="en-GB" dirty="0" err="1" smtClean="0"/>
              <a:t>t</a:t>
            </a:r>
            <a:r>
              <a:rPr lang="en-GB" baseline="-25000" dirty="0" err="1" smtClean="0"/>
              <a:t>z</a:t>
            </a:r>
            <a:r>
              <a:rPr lang="en-GB" dirty="0" smtClean="0"/>
              <a:t>.</a:t>
            </a:r>
          </a:p>
          <a:p>
            <a:pPr lvl="1"/>
            <a:endParaRPr lang="en-GB" dirty="0"/>
          </a:p>
          <a:p>
            <a:r>
              <a:rPr lang="en-GB" dirty="0" smtClean="0"/>
              <a:t>Repeat for other axes</a:t>
            </a:r>
          </a:p>
          <a:p>
            <a:endParaRPr lang="en-GB" dirty="0"/>
          </a:p>
          <a:p>
            <a:r>
              <a:rPr lang="en-GB" dirty="0" smtClean="0"/>
              <a:t>Problematic case (bottom)</a:t>
            </a:r>
          </a:p>
          <a:p>
            <a:pPr lvl="1"/>
            <a:r>
              <a:rPr lang="en-GB" dirty="0" smtClean="0"/>
              <a:t>Compute mid point</a:t>
            </a:r>
          </a:p>
          <a:p>
            <a:pPr lvl="1"/>
            <a:r>
              <a:rPr lang="en-GB" dirty="0" smtClean="0"/>
              <a:t>Add voxel in octant of midpoint to intersection mask</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239" y="-1804"/>
            <a:ext cx="3241117" cy="30547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240" y="3228201"/>
            <a:ext cx="3241116" cy="3054751"/>
          </a:xfrm>
          <a:prstGeom prst="rect">
            <a:avLst/>
          </a:prstGeom>
        </p:spPr>
      </p:pic>
    </p:spTree>
    <p:extLst>
      <p:ext uri="{BB962C8B-B14F-4D97-AF65-F5344CB8AC3E}">
        <p14:creationId xmlns:p14="http://schemas.microsoft.com/office/powerpoint/2010/main" val="3173430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Child Order</a:t>
            </a:r>
            <a:endParaRPr lang="en-US" dirty="0"/>
          </a:p>
        </p:txBody>
      </p:sp>
      <p:sp>
        <p:nvSpPr>
          <p:cNvPr id="3" name="Content Placeholder 2"/>
          <p:cNvSpPr>
            <a:spLocks noGrp="1"/>
          </p:cNvSpPr>
          <p:nvPr>
            <p:ph idx="1"/>
          </p:nvPr>
        </p:nvSpPr>
        <p:spPr/>
        <p:txBody>
          <a:bodyPr/>
          <a:lstStyle/>
          <a:p>
            <a:r>
              <a:rPr lang="en-GB" dirty="0" smtClean="0"/>
              <a:t>Depends on the ray’s direction</a:t>
            </a:r>
          </a:p>
          <a:p>
            <a:pPr lvl="1"/>
            <a:r>
              <a:rPr lang="en-GB" dirty="0"/>
              <a:t>8</a:t>
            </a:r>
            <a:r>
              <a:rPr lang="en-GB" dirty="0" smtClean="0"/>
              <a:t> different possibilities</a:t>
            </a:r>
          </a:p>
          <a:p>
            <a:pPr lvl="1"/>
            <a:r>
              <a:rPr lang="en-GB" dirty="0" smtClean="0"/>
              <a:t>Signs of the components of the ray’s direction vector</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59</a:t>
            </a:fld>
            <a:endParaRPr lang="en-US" dirty="0"/>
          </a:p>
        </p:txBody>
      </p:sp>
    </p:spTree>
    <p:extLst>
      <p:ext uri="{BB962C8B-B14F-4D97-AF65-F5344CB8AC3E}">
        <p14:creationId xmlns:p14="http://schemas.microsoft.com/office/powerpoint/2010/main" val="1019560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708" y="576278"/>
            <a:ext cx="7668100" cy="4710896"/>
          </a:xfrm>
          <a:prstGeom prst="rect">
            <a:avLst/>
          </a:prstGeom>
        </p:spPr>
      </p:pic>
      <p:sp>
        <p:nvSpPr>
          <p:cNvPr id="2" name="Title 1"/>
          <p:cNvSpPr>
            <a:spLocks noGrp="1"/>
          </p:cNvSpPr>
          <p:nvPr>
            <p:ph type="title"/>
          </p:nvPr>
        </p:nvSpPr>
        <p:spPr/>
        <p:txBody>
          <a:bodyPr/>
          <a:lstStyle/>
          <a:p>
            <a:r>
              <a:rPr lang="en-US" dirty="0" smtClean="0"/>
              <a:t>Review: the DAG</a:t>
            </a:r>
            <a:endParaRPr lang="en-US" dirty="0"/>
          </a:p>
        </p:txBody>
      </p:sp>
      <p:sp>
        <p:nvSpPr>
          <p:cNvPr id="3" name="Content Placeholder 2"/>
          <p:cNvSpPr>
            <a:spLocks noGrp="1"/>
          </p:cNvSpPr>
          <p:nvPr>
            <p:ph idx="1"/>
          </p:nvPr>
        </p:nvSpPr>
        <p:spPr/>
        <p:txBody>
          <a:bodyPr/>
          <a:lstStyle/>
          <a:p>
            <a:r>
              <a:rPr lang="en-GB" dirty="0" smtClean="0"/>
              <a:t>Each node has up to 2^3 = 8 children</a:t>
            </a:r>
          </a:p>
          <a:p>
            <a:endParaRPr lang="en-GB" dirty="0"/>
          </a:p>
          <a:p>
            <a:r>
              <a:rPr lang="en-GB" dirty="0" smtClean="0"/>
              <a:t>Not a complete/balanced/… tree</a:t>
            </a:r>
          </a:p>
          <a:p>
            <a:r>
              <a:rPr lang="en-GB" dirty="0" smtClean="0"/>
              <a:t>Use pointers internally</a:t>
            </a:r>
          </a:p>
          <a:p>
            <a:endParaRPr lang="en-GB" dirty="0"/>
          </a:p>
          <a:p>
            <a:r>
              <a:rPr lang="en-GB" dirty="0" smtClean="0"/>
              <a:t>Looks a lot like a Sparse Voxel Octree</a:t>
            </a:r>
          </a:p>
          <a:p>
            <a:r>
              <a:rPr lang="en-GB" dirty="0" smtClean="0"/>
              <a:t>Except: </a:t>
            </a:r>
            <a:r>
              <a:rPr lang="en-GB" dirty="0"/>
              <a:t>can’t store backward links in the DAG</a:t>
            </a:r>
          </a:p>
          <a:p>
            <a:pPr lvl="1"/>
            <a:r>
              <a:rPr lang="en-GB" dirty="0"/>
              <a:t>Sub-trees can be reached from different parents</a:t>
            </a:r>
            <a:endParaRPr lang="en-US" dirty="0"/>
          </a:p>
          <a:p>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a:t>
            </a:fld>
            <a:endParaRPr lang="en-US" dirty="0"/>
          </a:p>
        </p:txBody>
      </p:sp>
    </p:spTree>
    <p:extLst>
      <p:ext uri="{BB962C8B-B14F-4D97-AF65-F5344CB8AC3E}">
        <p14:creationId xmlns:p14="http://schemas.microsoft.com/office/powerpoint/2010/main" val="1344169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Child Order</a:t>
            </a:r>
            <a:endParaRPr lang="en-US" dirty="0"/>
          </a:p>
        </p:txBody>
      </p:sp>
      <p:sp>
        <p:nvSpPr>
          <p:cNvPr id="3" name="Content Placeholder 2"/>
          <p:cNvSpPr>
            <a:spLocks noGrp="1"/>
          </p:cNvSpPr>
          <p:nvPr>
            <p:ph idx="1"/>
          </p:nvPr>
        </p:nvSpPr>
        <p:spPr/>
        <p:txBody>
          <a:bodyPr/>
          <a:lstStyle/>
          <a:p>
            <a:r>
              <a:rPr lang="en-GB" dirty="0" smtClean="0"/>
              <a:t>Depends on the ray’s direction</a:t>
            </a:r>
          </a:p>
          <a:p>
            <a:pPr lvl="1"/>
            <a:r>
              <a:rPr lang="en-GB" dirty="0"/>
              <a:t>8</a:t>
            </a:r>
            <a:r>
              <a:rPr lang="en-GB" dirty="0" smtClean="0"/>
              <a:t> different possibilities</a:t>
            </a:r>
          </a:p>
          <a:p>
            <a:pPr lvl="1"/>
            <a:r>
              <a:rPr lang="en-GB" dirty="0" smtClean="0"/>
              <a:t>Signs of the components of the ray’s direction vector</a:t>
            </a:r>
          </a:p>
          <a:p>
            <a:pPr lvl="1"/>
            <a:endParaRPr lang="en-GB" dirty="0"/>
          </a:p>
          <a:p>
            <a:r>
              <a:rPr lang="en-GB" dirty="0" smtClean="0"/>
              <a:t>Precompute table (</a:t>
            </a:r>
            <a:r>
              <a:rPr lang="en-GB" dirty="0" err="1" smtClean="0"/>
              <a:t>direction,intersection</a:t>
            </a:r>
            <a:r>
              <a:rPr lang="en-GB" dirty="0" smtClean="0"/>
              <a:t> mask)</a:t>
            </a:r>
          </a:p>
          <a:p>
            <a:pPr lvl="1"/>
            <a:r>
              <a:rPr lang="en-GB" dirty="0" smtClean="0"/>
              <a:t>Contains the next child’s number</a:t>
            </a:r>
          </a:p>
          <a:p>
            <a:pPr lvl="1"/>
            <a:r>
              <a:rPr lang="en-GB" dirty="0" smtClean="0"/>
              <a:t>Based on direction and remaining children</a:t>
            </a:r>
          </a:p>
          <a:p>
            <a:pPr lvl="1"/>
            <a:r>
              <a:rPr lang="en-GB" dirty="0" smtClean="0"/>
              <a:t>8*256 entries</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60</a:t>
            </a:fld>
            <a:endParaRPr lang="en-US" dirty="0"/>
          </a:p>
        </p:txBody>
      </p:sp>
    </p:spTree>
    <p:extLst>
      <p:ext uri="{BB962C8B-B14F-4D97-AF65-F5344CB8AC3E}">
        <p14:creationId xmlns:p14="http://schemas.microsoft.com/office/powerpoint/2010/main" val="2940136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Fetch pointer</a:t>
            </a:r>
            <a:endParaRPr lang="en-US" dirty="0"/>
          </a:p>
        </p:txBody>
      </p:sp>
      <p:sp>
        <p:nvSpPr>
          <p:cNvPr id="3" name="Content Placeholder 2"/>
          <p:cNvSpPr>
            <a:spLocks noGrp="1"/>
          </p:cNvSpPr>
          <p:nvPr>
            <p:ph idx="1"/>
          </p:nvPr>
        </p:nvSpPr>
        <p:spPr/>
        <p:txBody>
          <a:bodyPr/>
          <a:lstStyle/>
          <a:p>
            <a:r>
              <a:rPr lang="en-GB" dirty="0" smtClean="0"/>
              <a:t>Figure out which pointer belongs to a certain child</a:t>
            </a:r>
          </a:p>
          <a:p>
            <a:r>
              <a:rPr lang="en-GB" dirty="0" smtClean="0"/>
              <a:t>Right side: fourth child (from right)</a:t>
            </a:r>
          </a:p>
          <a:p>
            <a:pPr lvl="1"/>
            <a:r>
              <a:rPr lang="en-GB" dirty="0" smtClean="0"/>
              <a:t>Depends on the number of present children</a:t>
            </a:r>
            <a:r>
              <a:rPr lang="en-GB" dirty="0"/>
              <a:t/>
            </a:r>
            <a:br>
              <a:rPr lang="en-GB" dirty="0"/>
            </a:br>
            <a:r>
              <a:rPr lang="en-GB" dirty="0" smtClean="0"/>
              <a:t>preceding it</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61</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8340" y="597984"/>
            <a:ext cx="2929744" cy="5350234"/>
          </a:xfrm>
          <a:prstGeom prst="rect">
            <a:avLst/>
          </a:prstGeom>
        </p:spPr>
      </p:pic>
    </p:spTree>
    <p:extLst>
      <p:ext uri="{BB962C8B-B14F-4D97-AF65-F5344CB8AC3E}">
        <p14:creationId xmlns:p14="http://schemas.microsoft.com/office/powerpoint/2010/main" val="1848702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Descending – Fetch pointer</a:t>
            </a:r>
            <a:endParaRPr lang="en-US" dirty="0"/>
          </a:p>
        </p:txBody>
      </p:sp>
      <p:sp>
        <p:nvSpPr>
          <p:cNvPr id="3" name="Content Placeholder 2"/>
          <p:cNvSpPr>
            <a:spLocks noGrp="1"/>
          </p:cNvSpPr>
          <p:nvPr>
            <p:ph idx="1"/>
          </p:nvPr>
        </p:nvSpPr>
        <p:spPr/>
        <p:txBody>
          <a:bodyPr/>
          <a:lstStyle/>
          <a:p>
            <a:r>
              <a:rPr lang="en-GB" dirty="0" smtClean="0"/>
              <a:t>Figure out which pointer belongs to a certain child</a:t>
            </a:r>
          </a:p>
          <a:p>
            <a:r>
              <a:rPr lang="en-GB" dirty="0" smtClean="0"/>
              <a:t>Right side: fourth child (from right)</a:t>
            </a:r>
          </a:p>
          <a:p>
            <a:pPr lvl="1"/>
            <a:r>
              <a:rPr lang="en-GB" dirty="0" smtClean="0"/>
              <a:t>Depends on the number of present children</a:t>
            </a:r>
            <a:r>
              <a:rPr lang="en-GB" dirty="0"/>
              <a:t/>
            </a:r>
            <a:br>
              <a:rPr lang="en-GB" dirty="0"/>
            </a:br>
            <a:r>
              <a:rPr lang="en-GB" dirty="0" smtClean="0"/>
              <a:t>preceding it</a:t>
            </a:r>
          </a:p>
          <a:p>
            <a:pPr lvl="1"/>
            <a:endParaRPr lang="en-GB" dirty="0"/>
          </a:p>
          <a:p>
            <a:r>
              <a:rPr lang="en-GB" dirty="0" smtClean="0"/>
              <a:t>Mask with lower bits: </a:t>
            </a:r>
            <a:r>
              <a:rPr lang="en-GB" sz="2000" dirty="0" smtClean="0">
                <a:latin typeface="Droid Sans Mono Dotted" panose="020B0609030804020204" pitchFamily="49" charset="0"/>
                <a:ea typeface="Droid Sans Mono Dotted" panose="020B0609030804020204" pitchFamily="49" charset="0"/>
                <a:cs typeface="Droid Sans Mono Dotted" panose="020B0609030804020204" pitchFamily="49" charset="0"/>
              </a:rPr>
              <a:t>lower = (1 &lt;&lt; </a:t>
            </a:r>
            <a:r>
              <a:rPr lang="en-GB" sz="2000" dirty="0" err="1" smtClean="0">
                <a:latin typeface="Droid Sans Mono Dotted" panose="020B0609030804020204" pitchFamily="49" charset="0"/>
                <a:ea typeface="Droid Sans Mono Dotted" panose="020B0609030804020204" pitchFamily="49" charset="0"/>
                <a:cs typeface="Droid Sans Mono Dotted" panose="020B0609030804020204" pitchFamily="49" charset="0"/>
              </a:rPr>
              <a:t>childNumber</a:t>
            </a:r>
            <a:r>
              <a:rPr lang="en-GB" sz="2000" dirty="0" smtClean="0">
                <a:latin typeface="Droid Sans Mono Dotted" panose="020B0609030804020204" pitchFamily="49" charset="0"/>
                <a:ea typeface="Droid Sans Mono Dotted" panose="020B0609030804020204" pitchFamily="49" charset="0"/>
                <a:cs typeface="Droid Sans Mono Dotted" panose="020B0609030804020204" pitchFamily="49" charset="0"/>
              </a:rPr>
              <a:t>) - 1</a:t>
            </a:r>
          </a:p>
          <a:p>
            <a:r>
              <a:rPr lang="en-GB" dirty="0" smtClean="0"/>
              <a:t>And with child mask: </a:t>
            </a:r>
            <a:r>
              <a:rPr lang="en-GB" sz="2000" dirty="0" smtClean="0">
                <a:latin typeface="Droid Sans Mono Dotted" panose="020B0609030804020204" pitchFamily="49" charset="0"/>
                <a:ea typeface="Droid Sans Mono Dotted" panose="020B0609030804020204" pitchFamily="49" charset="0"/>
                <a:cs typeface="Droid Sans Mono Dotted" panose="020B0609030804020204" pitchFamily="49" charset="0"/>
              </a:rPr>
              <a:t>preceding = (</a:t>
            </a:r>
            <a:r>
              <a:rPr lang="en-GB" sz="2000" dirty="0" err="1" smtClean="0">
                <a:latin typeface="Droid Sans Mono Dotted" panose="020B0609030804020204" pitchFamily="49" charset="0"/>
                <a:ea typeface="Droid Sans Mono Dotted" panose="020B0609030804020204" pitchFamily="49" charset="0"/>
                <a:cs typeface="Droid Sans Mono Dotted" panose="020B0609030804020204" pitchFamily="49" charset="0"/>
              </a:rPr>
              <a:t>childMask</a:t>
            </a:r>
            <a:r>
              <a:rPr lang="en-GB" sz="2000" dirty="0" smtClean="0">
                <a:latin typeface="Droid Sans Mono Dotted" panose="020B0609030804020204" pitchFamily="49" charset="0"/>
                <a:ea typeface="Droid Sans Mono Dotted" panose="020B0609030804020204" pitchFamily="49" charset="0"/>
                <a:cs typeface="Droid Sans Mono Dotted" panose="020B0609030804020204" pitchFamily="49" charset="0"/>
              </a:rPr>
              <a:t> &amp; lower)</a:t>
            </a:r>
          </a:p>
          <a:p>
            <a:r>
              <a:rPr lang="en-GB" dirty="0" smtClean="0"/>
              <a:t>Count set bits:  </a:t>
            </a:r>
            <a:r>
              <a:rPr lang="en-GB" sz="2000" dirty="0" err="1" smtClean="0">
                <a:latin typeface="Droid Sans Mono Dotted" panose="020B0609030804020204" pitchFamily="49" charset="0"/>
                <a:ea typeface="Droid Sans Mono Dotted" panose="020B0609030804020204" pitchFamily="49" charset="0"/>
                <a:cs typeface="Droid Sans Mono Dotted" panose="020B0609030804020204" pitchFamily="49" charset="0"/>
              </a:rPr>
              <a:t>pointerNumber</a:t>
            </a:r>
            <a:r>
              <a:rPr lang="en-GB" sz="2000" dirty="0" smtClean="0">
                <a:latin typeface="Droid Sans Mono Dotted" panose="020B0609030804020204" pitchFamily="49" charset="0"/>
                <a:ea typeface="Droid Sans Mono Dotted" panose="020B0609030804020204" pitchFamily="49" charset="0"/>
                <a:cs typeface="Droid Sans Mono Dotted" panose="020B0609030804020204" pitchFamily="49" charset="0"/>
              </a:rPr>
              <a:t> = __</a:t>
            </a:r>
            <a:r>
              <a:rPr lang="en-GB" sz="2000" dirty="0" err="1" smtClean="0">
                <a:latin typeface="Droid Sans Mono Dotted" panose="020B0609030804020204" pitchFamily="49" charset="0"/>
                <a:ea typeface="Droid Sans Mono Dotted" panose="020B0609030804020204" pitchFamily="49" charset="0"/>
                <a:cs typeface="Droid Sans Mono Dotted" panose="020B0609030804020204" pitchFamily="49" charset="0"/>
              </a:rPr>
              <a:t>popc</a:t>
            </a:r>
            <a:r>
              <a:rPr lang="en-GB" sz="2000" dirty="0" smtClean="0">
                <a:latin typeface="Droid Sans Mono Dotted" panose="020B0609030804020204" pitchFamily="49" charset="0"/>
                <a:ea typeface="Droid Sans Mono Dotted" panose="020B0609030804020204" pitchFamily="49" charset="0"/>
                <a:cs typeface="Droid Sans Mono Dotted" panose="020B0609030804020204" pitchFamily="49" charset="0"/>
              </a:rPr>
              <a:t>(preceding)</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8340" y="597984"/>
            <a:ext cx="2929744" cy="5350234"/>
          </a:xfrm>
          <a:prstGeom prst="rect">
            <a:avLst/>
          </a:prstGeom>
        </p:spPr>
      </p:pic>
    </p:spTree>
    <p:extLst>
      <p:ext uri="{BB962C8B-B14F-4D97-AF65-F5344CB8AC3E}">
        <p14:creationId xmlns:p14="http://schemas.microsoft.com/office/powerpoint/2010/main" val="42068568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Ascending</a:t>
            </a:r>
            <a:endParaRPr lang="en-US" dirty="0"/>
          </a:p>
        </p:txBody>
      </p:sp>
      <p:sp>
        <p:nvSpPr>
          <p:cNvPr id="3" name="Content Placeholder 2"/>
          <p:cNvSpPr>
            <a:spLocks noGrp="1"/>
          </p:cNvSpPr>
          <p:nvPr>
            <p:ph idx="1"/>
          </p:nvPr>
        </p:nvSpPr>
        <p:spPr/>
        <p:txBody>
          <a:bodyPr/>
          <a:lstStyle/>
          <a:p>
            <a:r>
              <a:rPr lang="en-GB" dirty="0" smtClean="0"/>
              <a:t>If the intersection mask is zero, ascend</a:t>
            </a:r>
          </a:p>
          <a:p>
            <a:r>
              <a:rPr lang="en-GB" dirty="0" smtClean="0"/>
              <a:t>To ascend</a:t>
            </a:r>
          </a:p>
          <a:p>
            <a:pPr lvl="1"/>
            <a:r>
              <a:rPr lang="en-GB" dirty="0" smtClean="0"/>
              <a:t>Retrieve intersection mask from parent node on stack</a:t>
            </a:r>
          </a:p>
          <a:p>
            <a:pPr lvl="1"/>
            <a:r>
              <a:rPr lang="en-GB" dirty="0" smtClean="0"/>
              <a:t>If zero: continue ascending</a:t>
            </a:r>
          </a:p>
          <a:p>
            <a:pPr lvl="1"/>
            <a:r>
              <a:rPr lang="en-GB" dirty="0" smtClean="0"/>
              <a:t>If non-zero: continue to next child in the mask</a:t>
            </a:r>
            <a:br>
              <a:rPr lang="en-GB" dirty="0" smtClean="0"/>
            </a:br>
            <a:r>
              <a:rPr lang="en-GB" dirty="0" smtClean="0"/>
              <a:t>(Restore current node’s base index from the stack)</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63</a:t>
            </a:fld>
            <a:endParaRPr lang="en-US" dirty="0"/>
          </a:p>
        </p:txBody>
      </p:sp>
    </p:spTree>
    <p:extLst>
      <p:ext uri="{BB962C8B-B14F-4D97-AF65-F5344CB8AC3E}">
        <p14:creationId xmlns:p14="http://schemas.microsoft.com/office/powerpoint/2010/main" val="41958774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two levels</a:t>
            </a:r>
            <a:endParaRPr lang="en-US" dirty="0"/>
          </a:p>
        </p:txBody>
      </p:sp>
      <p:sp>
        <p:nvSpPr>
          <p:cNvPr id="3" name="Content Placeholder 2"/>
          <p:cNvSpPr>
            <a:spLocks noGrp="1"/>
          </p:cNvSpPr>
          <p:nvPr>
            <p:ph idx="1"/>
          </p:nvPr>
        </p:nvSpPr>
        <p:spPr/>
        <p:txBody>
          <a:bodyPr/>
          <a:lstStyle/>
          <a:p>
            <a:r>
              <a:rPr lang="en-GB" dirty="0" smtClean="0"/>
              <a:t>Upon descending to the second-to-last level</a:t>
            </a:r>
          </a:p>
          <a:p>
            <a:pPr lvl="1"/>
            <a:r>
              <a:rPr lang="en-GB" dirty="0" smtClean="0"/>
              <a:t>Fetch 2x32 bits leaf geometry bit masks</a:t>
            </a:r>
          </a:p>
          <a:p>
            <a:pPr lvl="1"/>
            <a:r>
              <a:rPr lang="en-GB" dirty="0" smtClean="0"/>
              <a:t>Reconstruct the 8 bit child mask for the current level</a:t>
            </a:r>
          </a:p>
          <a:p>
            <a:pPr lvl="1"/>
            <a:r>
              <a:rPr lang="en-GB" dirty="0" smtClean="0"/>
              <a:t>Compute intersection mask and “descend” into last-level child nodes</a:t>
            </a:r>
          </a:p>
          <a:p>
            <a:pPr lvl="1"/>
            <a:endParaRPr lang="en-GB" dirty="0"/>
          </a:p>
          <a:p>
            <a:r>
              <a:rPr lang="en-GB" dirty="0" smtClean="0"/>
              <a:t>Last level</a:t>
            </a:r>
          </a:p>
          <a:p>
            <a:pPr lvl="1"/>
            <a:r>
              <a:rPr lang="en-GB" dirty="0" smtClean="0"/>
              <a:t>Extract the correct 8 bits of geometry</a:t>
            </a:r>
          </a:p>
          <a:p>
            <a:pPr lvl="1"/>
            <a:r>
              <a:rPr lang="en-GB" dirty="0" smtClean="0"/>
              <a:t>Compute intersection mask</a:t>
            </a:r>
          </a:p>
          <a:p>
            <a:pPr lvl="1"/>
            <a:r>
              <a:rPr lang="en-GB" dirty="0" smtClean="0"/>
              <a:t>If the mask is non-zero, the first child in the ray order is the intersection </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64</a:t>
            </a:fld>
            <a:endParaRPr lang="en-US" dirty="0"/>
          </a:p>
        </p:txBody>
      </p:sp>
    </p:spTree>
    <p:extLst>
      <p:ext uri="{BB962C8B-B14F-4D97-AF65-F5344CB8AC3E}">
        <p14:creationId xmlns:p14="http://schemas.microsoft.com/office/powerpoint/2010/main" val="30410754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GB" dirty="0" smtClean="0"/>
              <a:t>DAGs behave a lot like trees when ray casting</a:t>
            </a:r>
          </a:p>
          <a:p>
            <a:pPr lvl="1"/>
            <a:r>
              <a:rPr lang="en-GB" dirty="0" smtClean="0"/>
              <a:t>Can’t have backwards links encoded into the structure</a:t>
            </a:r>
          </a:p>
          <a:p>
            <a:pPr lvl="1"/>
            <a:r>
              <a:rPr lang="en-GB" dirty="0" smtClean="0"/>
              <a:t>But otherwise don’t need to special case merged sub-trees</a:t>
            </a:r>
          </a:p>
          <a:p>
            <a:pPr lvl="1"/>
            <a:r>
              <a:rPr lang="en-GB" dirty="0" smtClean="0"/>
              <a:t>Many existing methods should work</a:t>
            </a:r>
          </a:p>
          <a:p>
            <a:pPr lvl="1"/>
            <a:endParaRPr lang="en-GB" dirty="0"/>
          </a:p>
          <a:p>
            <a:r>
              <a:rPr lang="en-GB" dirty="0" smtClean="0"/>
              <a:t>Presented one option</a:t>
            </a:r>
          </a:p>
          <a:p>
            <a:pPr lvl="1"/>
            <a:r>
              <a:rPr lang="en-GB" dirty="0" smtClean="0"/>
              <a:t>Fairly well tested at this point</a:t>
            </a:r>
          </a:p>
          <a:p>
            <a:pPr lvl="1"/>
            <a:r>
              <a:rPr lang="en-GB" dirty="0" smtClean="0"/>
              <a:t>Code will be made available</a:t>
            </a:r>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65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479" y="3071176"/>
            <a:ext cx="5114740" cy="2877042"/>
          </a:xfrm>
          <a:prstGeom prst="rect">
            <a:avLst/>
          </a:prstGeom>
        </p:spPr>
      </p:pic>
    </p:spTree>
    <p:extLst>
      <p:ext uri="{BB962C8B-B14F-4D97-AF65-F5344CB8AC3E}">
        <p14:creationId xmlns:p14="http://schemas.microsoft.com/office/powerpoint/2010/main" val="385019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DAG stored in an array</a:t>
            </a:r>
          </a:p>
          <a:p>
            <a:pPr lvl="1"/>
            <a:r>
              <a:rPr lang="en-GB" dirty="0" smtClean="0"/>
              <a:t>Consecutive list of nodes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275" y="643479"/>
            <a:ext cx="7160725" cy="5767647"/>
          </a:xfrm>
          <a:prstGeom prst="rect">
            <a:avLst/>
          </a:prstGeom>
        </p:spPr>
      </p:pic>
      <p:sp>
        <p:nvSpPr>
          <p:cNvPr id="2" name="Title 1"/>
          <p:cNvSpPr>
            <a:spLocks noGrp="1"/>
          </p:cNvSpPr>
          <p:nvPr>
            <p:ph type="title"/>
          </p:nvPr>
        </p:nvSpPr>
        <p:spPr/>
        <p:txBody>
          <a:bodyPr/>
          <a:lstStyle/>
          <a:p>
            <a:r>
              <a:rPr lang="en-US" dirty="0" smtClean="0"/>
              <a:t>Review: the DAG, II</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7</a:t>
            </a:fld>
            <a:endParaRPr lang="en-US" dirty="0"/>
          </a:p>
        </p:txBody>
      </p:sp>
    </p:spTree>
    <p:extLst>
      <p:ext uri="{BB962C8B-B14F-4D97-AF65-F5344CB8AC3E}">
        <p14:creationId xmlns:p14="http://schemas.microsoft.com/office/powerpoint/2010/main" val="2760991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275" y="643479"/>
            <a:ext cx="7160724" cy="5767647"/>
          </a:xfrm>
          <a:prstGeom prst="rect">
            <a:avLst/>
          </a:prstGeom>
        </p:spPr>
      </p:pic>
      <p:sp>
        <p:nvSpPr>
          <p:cNvPr id="2" name="Title 1"/>
          <p:cNvSpPr>
            <a:spLocks noGrp="1"/>
          </p:cNvSpPr>
          <p:nvPr>
            <p:ph type="title"/>
          </p:nvPr>
        </p:nvSpPr>
        <p:spPr/>
        <p:txBody>
          <a:bodyPr/>
          <a:lstStyle/>
          <a:p>
            <a:r>
              <a:rPr lang="en-US" dirty="0" smtClean="0"/>
              <a:t>Review: the DAG, II</a:t>
            </a:r>
            <a:endParaRPr lang="en-US" dirty="0"/>
          </a:p>
        </p:txBody>
      </p:sp>
      <p:sp>
        <p:nvSpPr>
          <p:cNvPr id="3" name="Content Placeholder 2"/>
          <p:cNvSpPr>
            <a:spLocks noGrp="1"/>
          </p:cNvSpPr>
          <p:nvPr>
            <p:ph idx="1"/>
          </p:nvPr>
        </p:nvSpPr>
        <p:spPr/>
        <p:txBody>
          <a:bodyPr/>
          <a:lstStyle/>
          <a:p>
            <a:r>
              <a:rPr lang="en-GB" dirty="0"/>
              <a:t>DAG stored in an array</a:t>
            </a:r>
          </a:p>
          <a:p>
            <a:pPr lvl="1"/>
            <a:r>
              <a:rPr lang="en-GB" dirty="0"/>
              <a:t>Consecutive list of </a:t>
            </a:r>
            <a:r>
              <a:rPr lang="en-GB" dirty="0" smtClean="0"/>
              <a:t>nodes</a:t>
            </a:r>
            <a:endParaRPr lang="en-GB" dirty="0"/>
          </a:p>
          <a:p>
            <a:r>
              <a:rPr lang="en-GB" dirty="0" smtClean="0"/>
              <a:t>Each node contains</a:t>
            </a:r>
          </a:p>
          <a:p>
            <a:pPr lvl="1"/>
            <a:r>
              <a:rPr lang="en-GB" dirty="0" smtClean="0"/>
              <a:t>8 bits: present children</a:t>
            </a:r>
            <a:br>
              <a:rPr lang="en-GB" dirty="0" smtClean="0"/>
            </a:br>
            <a:r>
              <a:rPr lang="en-GB" dirty="0" smtClean="0"/>
              <a:t>(the “child mask”)</a:t>
            </a:r>
          </a:p>
          <a:p>
            <a:pPr lvl="1"/>
            <a:r>
              <a:rPr lang="en-GB" dirty="0" smtClean="0"/>
              <a:t>One or more pointers to </a:t>
            </a:r>
            <a:br>
              <a:rPr lang="en-GB" dirty="0" smtClean="0"/>
            </a:br>
            <a:r>
              <a:rPr lang="en-GB" dirty="0" smtClean="0"/>
              <a:t>child nodes</a:t>
            </a:r>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8</a:t>
            </a:fld>
            <a:endParaRPr lang="en-US" dirty="0"/>
          </a:p>
        </p:txBody>
      </p:sp>
    </p:spTree>
    <p:extLst>
      <p:ext uri="{BB962C8B-B14F-4D97-AF65-F5344CB8AC3E}">
        <p14:creationId xmlns:p14="http://schemas.microsoft.com/office/powerpoint/2010/main" val="2736574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275" y="643479"/>
            <a:ext cx="7160724" cy="5767646"/>
          </a:xfrm>
          <a:prstGeom prst="rect">
            <a:avLst/>
          </a:prstGeom>
        </p:spPr>
      </p:pic>
      <p:sp>
        <p:nvSpPr>
          <p:cNvPr id="2" name="Title 1"/>
          <p:cNvSpPr>
            <a:spLocks noGrp="1"/>
          </p:cNvSpPr>
          <p:nvPr>
            <p:ph type="title"/>
          </p:nvPr>
        </p:nvSpPr>
        <p:spPr/>
        <p:txBody>
          <a:bodyPr/>
          <a:lstStyle/>
          <a:p>
            <a:r>
              <a:rPr lang="en-US" dirty="0" smtClean="0"/>
              <a:t>Review: the DAG, II</a:t>
            </a:r>
            <a:endParaRPr lang="en-US" dirty="0"/>
          </a:p>
        </p:txBody>
      </p:sp>
      <p:sp>
        <p:nvSpPr>
          <p:cNvPr id="3" name="Content Placeholder 2"/>
          <p:cNvSpPr>
            <a:spLocks noGrp="1"/>
          </p:cNvSpPr>
          <p:nvPr>
            <p:ph idx="1"/>
          </p:nvPr>
        </p:nvSpPr>
        <p:spPr/>
        <p:txBody>
          <a:bodyPr/>
          <a:lstStyle/>
          <a:p>
            <a:r>
              <a:rPr lang="en-GB" dirty="0"/>
              <a:t>DAG stored in an array</a:t>
            </a:r>
          </a:p>
          <a:p>
            <a:pPr lvl="1"/>
            <a:r>
              <a:rPr lang="en-GB" dirty="0"/>
              <a:t>Consecutive list of </a:t>
            </a:r>
            <a:r>
              <a:rPr lang="en-GB" dirty="0" smtClean="0"/>
              <a:t>nodes</a:t>
            </a:r>
            <a:endParaRPr lang="en-GB" dirty="0"/>
          </a:p>
          <a:p>
            <a:r>
              <a:rPr lang="en-GB" dirty="0" smtClean="0"/>
              <a:t>Each node contains</a:t>
            </a:r>
          </a:p>
          <a:p>
            <a:pPr lvl="1"/>
            <a:r>
              <a:rPr lang="en-GB" dirty="0" smtClean="0"/>
              <a:t>8 bits: present children</a:t>
            </a:r>
            <a:br>
              <a:rPr lang="en-GB" dirty="0" smtClean="0"/>
            </a:br>
            <a:r>
              <a:rPr lang="en-GB" dirty="0" smtClean="0"/>
              <a:t>(the “child mask”)</a:t>
            </a:r>
          </a:p>
          <a:p>
            <a:pPr lvl="1"/>
            <a:r>
              <a:rPr lang="en-GB" dirty="0" smtClean="0"/>
              <a:t>One or more pointers to </a:t>
            </a:r>
            <a:br>
              <a:rPr lang="en-GB" dirty="0" smtClean="0"/>
            </a:br>
            <a:r>
              <a:rPr lang="en-GB" dirty="0" smtClean="0"/>
              <a:t>child nodes</a:t>
            </a:r>
          </a:p>
          <a:p>
            <a:r>
              <a:rPr lang="en-GB" dirty="0"/>
              <a:t>Pointers are just </a:t>
            </a:r>
            <a:r>
              <a:rPr lang="en-GB" dirty="0" smtClean="0"/>
              <a:t>indices</a:t>
            </a:r>
            <a:br>
              <a:rPr lang="en-GB" dirty="0" smtClean="0"/>
            </a:br>
            <a:r>
              <a:rPr lang="en-GB" dirty="0" smtClean="0"/>
              <a:t> </a:t>
            </a:r>
            <a:r>
              <a:rPr lang="en-GB" dirty="0"/>
              <a:t>into this array</a:t>
            </a:r>
            <a:endParaRPr lang="en-US" dirty="0"/>
          </a:p>
          <a:p>
            <a:endParaRPr lang="en-US" dirty="0"/>
          </a:p>
        </p:txBody>
      </p:sp>
      <p:sp>
        <p:nvSpPr>
          <p:cNvPr id="4" name="Footer Placeholder 3"/>
          <p:cNvSpPr>
            <a:spLocks noGrp="1"/>
          </p:cNvSpPr>
          <p:nvPr>
            <p:ph type="ftr" sz="quarter" idx="11"/>
          </p:nvPr>
        </p:nvSpPr>
        <p:spPr/>
        <p:txBody>
          <a:bodyPr/>
          <a:lstStyle/>
          <a:p>
            <a:r>
              <a:rPr lang="en-US" dirty="0"/>
              <a:t>Voxel DAGs and Multiresolution Hierarchies: </a:t>
            </a:r>
            <a:br>
              <a:rPr lang="en-US" dirty="0"/>
            </a:br>
            <a:r>
              <a:rPr lang="en-US" dirty="0"/>
              <a:t>From Large-Scale Scenes to Pre-computed Shadows </a:t>
            </a:r>
          </a:p>
        </p:txBody>
      </p:sp>
      <p:sp>
        <p:nvSpPr>
          <p:cNvPr id="5" name="Slide Number Placeholder 4"/>
          <p:cNvSpPr>
            <a:spLocks noGrp="1"/>
          </p:cNvSpPr>
          <p:nvPr>
            <p:ph type="sldNum" sz="quarter" idx="12"/>
          </p:nvPr>
        </p:nvSpPr>
        <p:spPr/>
        <p:txBody>
          <a:bodyPr/>
          <a:lstStyle/>
          <a:p>
            <a:fld id="{7AD14076-261D-44E2-B486-4068BDBB861D}" type="slidenum">
              <a:rPr lang="en-US" smtClean="0"/>
              <a:pPr/>
              <a:t>9</a:t>
            </a:fld>
            <a:endParaRPr lang="en-US" dirty="0"/>
          </a:p>
        </p:txBody>
      </p:sp>
    </p:spTree>
    <p:extLst>
      <p:ext uri="{BB962C8B-B14F-4D97-AF65-F5344CB8AC3E}">
        <p14:creationId xmlns:p14="http://schemas.microsoft.com/office/powerpoint/2010/main" val="4066747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EG18">
      <a:dk1>
        <a:srgbClr val="3F3F3F"/>
      </a:dk1>
      <a:lt1>
        <a:sysClr val="window" lastClr="FFFFFF"/>
      </a:lt1>
      <a:dk2>
        <a:srgbClr val="004558"/>
      </a:dk2>
      <a:lt2>
        <a:srgbClr val="C9F3FF"/>
      </a:lt2>
      <a:accent1>
        <a:srgbClr val="00A6D6"/>
      </a:accent1>
      <a:accent2>
        <a:srgbClr val="E18C1B"/>
      </a:accent2>
      <a:accent3>
        <a:srgbClr val="A2CA1A"/>
      </a:accent3>
      <a:accent4>
        <a:srgbClr val="6D177F"/>
      </a:accent4>
      <a:accent5>
        <a:srgbClr val="6EBBD5"/>
      </a:accent5>
      <a:accent6>
        <a:srgbClr val="E21A1A"/>
      </a:accent6>
      <a:hlink>
        <a:srgbClr val="0563C1"/>
      </a:hlink>
      <a:folHlink>
        <a:srgbClr val="954F72"/>
      </a:folHlink>
    </a:clrScheme>
    <a:fontScheme name="Custom EG18">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dirty="0" smtClean="0">
            <a:solidFill>
              <a:schemeClr val="tx1">
                <a:lumMod val="40000"/>
                <a:lumOff val="6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18850</TotalTime>
  <Words>8097</Words>
  <Application>Microsoft Office PowerPoint</Application>
  <PresentationFormat>Widescreen</PresentationFormat>
  <Paragraphs>908</Paragraphs>
  <Slides>65</Slides>
  <Notes>64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Droid Sans Mono Dotted</vt:lpstr>
      <vt:lpstr>Tahoma</vt:lpstr>
      <vt:lpstr>Office Theme</vt:lpstr>
      <vt:lpstr>Implementation: Ray-Tracing DAGs</vt:lpstr>
      <vt:lpstr>Previously.</vt:lpstr>
      <vt:lpstr>Goals</vt:lpstr>
      <vt:lpstr>Review: the DAG</vt:lpstr>
      <vt:lpstr>Review: the DAG</vt:lpstr>
      <vt:lpstr>Review: the DAG</vt:lpstr>
      <vt:lpstr>Review: the DAG, II</vt:lpstr>
      <vt:lpstr>Review: the DAG, II</vt:lpstr>
      <vt:lpstr>Review: the DAG, II</vt:lpstr>
      <vt:lpstr>Voxels &amp; Paths</vt:lpstr>
      <vt:lpstr>Voxels &amp; Paths</vt:lpstr>
      <vt:lpstr>Voxels &amp; Paths</vt:lpstr>
      <vt:lpstr>Voxels &amp; Paths</vt:lpstr>
      <vt:lpstr>Voxels &amp; Paths, II</vt:lpstr>
      <vt:lpstr>Voxels &amp; Paths, II</vt:lpstr>
      <vt:lpstr>Voxels &amp; Paths, II</vt:lpstr>
      <vt:lpstr>Voxels &amp; Paths, II</vt:lpstr>
      <vt:lpstr>Traversal</vt:lpstr>
      <vt:lpstr>Traversal</vt:lpstr>
      <vt:lpstr>Traversal</vt:lpstr>
      <vt:lpstr>Traversal</vt:lpstr>
      <vt:lpstr>Traversal</vt:lpstr>
      <vt:lpstr>Traversal</vt:lpstr>
      <vt:lpstr>Traversal</vt:lpstr>
      <vt:lpstr>Traversal</vt:lpstr>
      <vt:lpstr>Traversal</vt:lpstr>
      <vt:lpstr>Traversal</vt:lpstr>
      <vt:lpstr>Traversal</vt:lpstr>
      <vt:lpstr>Traversal</vt:lpstr>
      <vt:lpstr>Traversal</vt:lpstr>
      <vt:lpstr>Traversal</vt:lpstr>
      <vt:lpstr>Traversal</vt:lpstr>
      <vt:lpstr>Traversal, II</vt:lpstr>
      <vt:lpstr>Traversal, III</vt:lpstr>
      <vt:lpstr>Traversal, III</vt:lpstr>
      <vt:lpstr>Traversal, III</vt:lpstr>
      <vt:lpstr>Traversal, III</vt:lpstr>
      <vt:lpstr>Implementation</vt:lpstr>
      <vt:lpstr>Implementation</vt:lpstr>
      <vt:lpstr>Implementation, II</vt:lpstr>
      <vt:lpstr>Implementation, II</vt:lpstr>
      <vt:lpstr>Descending</vt:lpstr>
      <vt:lpstr>Descending – Intersection Mask</vt:lpstr>
      <vt:lpstr>Descending – Intersection Mask</vt:lpstr>
      <vt:lpstr>Descending – Intersection Mask</vt:lpstr>
      <vt:lpstr>Descending – Intersection Mask</vt:lpstr>
      <vt:lpstr>Descending – Intersection Mask</vt:lpstr>
      <vt:lpstr>Descending – Intersection Mask</vt:lpstr>
      <vt:lpstr>Descending – Intersection Mask, II</vt:lpstr>
      <vt:lpstr>Descending – Intersection Mask, II</vt:lpstr>
      <vt:lpstr>Descending – Intersection Mask, II</vt:lpstr>
      <vt:lpstr>Descending – Intersection Mask, II</vt:lpstr>
      <vt:lpstr>Descending – Intersection Mask, II</vt:lpstr>
      <vt:lpstr>Descending – Intersection Mask, II</vt:lpstr>
      <vt:lpstr>Descending – Intersection Mask, II</vt:lpstr>
      <vt:lpstr>Descending – Intersection Mask, II</vt:lpstr>
      <vt:lpstr>Descending – Intersection Mask, II</vt:lpstr>
      <vt:lpstr>Descending – Intersection Mask, II</vt:lpstr>
      <vt:lpstr>Descending – Child Order</vt:lpstr>
      <vt:lpstr>Descending – Child Order</vt:lpstr>
      <vt:lpstr>Descending – Fetch pointer</vt:lpstr>
      <vt:lpstr>Descending – Fetch pointer</vt:lpstr>
      <vt:lpstr>Ascending</vt:lpstr>
      <vt:lpstr>Last two levels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Markus Billeter</dc:creator>
  <cp:lastModifiedBy>Markus Billeter</cp:lastModifiedBy>
  <cp:revision>314</cp:revision>
  <dcterms:created xsi:type="dcterms:W3CDTF">2017-10-20T09:20:57Z</dcterms:created>
  <dcterms:modified xsi:type="dcterms:W3CDTF">2018-04-24T21:34:24Z</dcterms:modified>
</cp:coreProperties>
</file>