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48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2A20-36C3-E948-835C-C65383EA872B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EE2C-1971-F44F-BE95-7F0F4D7124BA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Missing:</a:t>
            </a:r>
            <a:r>
              <a:rPr lang="en-GB" baseline="0" dirty="0" smtClean="0"/>
              <a:t> </a:t>
            </a:r>
            <a:r>
              <a:rPr lang="en-GB" dirty="0" smtClean="0"/>
              <a:t>DEM, DCM, Ethernet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1EE2C-1971-F44F-BE95-7F0F4D7124BA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1,800 lines. XML is 10,000</a:t>
            </a:r>
            <a:r>
              <a:rPr lang="en-GB" baseline="0" dirty="0" smtClean="0"/>
              <a:t> lines (6 times longer)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1EE2C-1971-F44F-BE95-7F0F4D7124BA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ktangel 8"/>
          <p:cNvSpPr/>
          <p:nvPr/>
        </p:nvSpPr>
        <p:spPr>
          <a:xfrm>
            <a:off x="7358082" y="71438"/>
            <a:ext cx="1714480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Quviq logo 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214290"/>
            <a:ext cx="1890128" cy="696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9173-CF41-2F4C-AE02-788176DEBDAA}" type="datetimeFigureOut">
              <a:rPr lang="sv-SE" smtClean="0"/>
              <a:t>11-05-19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E38-DC06-234A-8852-D76FD92CCE3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Bildobjekt 8" descr="Quviq logo smal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2999" y="214290"/>
            <a:ext cx="1218157" cy="9286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Testing automotive software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Ulf </a:t>
            </a:r>
            <a:r>
              <a:rPr lang="en-GB" dirty="0" err="1" smtClean="0"/>
              <a:t>Norell</a:t>
            </a:r>
            <a:endParaRPr lang="en-GB" dirty="0" smtClean="0"/>
          </a:p>
          <a:p>
            <a:r>
              <a:rPr lang="en-GB" dirty="0" err="1" smtClean="0"/>
              <a:t>RawFP</a:t>
            </a:r>
            <a:r>
              <a:rPr lang="en-GB" dirty="0" smtClean="0"/>
              <a:t> Meeting May 20,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model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callouts(Call</a:t>
            </a:r>
            <a:r>
              <a:rPr lang="en-GB" dirty="0" smtClean="0"/>
              <a:t>) -&gt; Callouts</a:t>
            </a:r>
          </a:p>
          <a:p>
            <a:r>
              <a:rPr lang="en-GB" dirty="0" err="1" smtClean="0"/>
              <a:t>precondition(Call</a:t>
            </a:r>
            <a:r>
              <a:rPr lang="en-GB" dirty="0" smtClean="0"/>
              <a:t>, Callouts) -&gt; </a:t>
            </a:r>
            <a:r>
              <a:rPr lang="en-GB" dirty="0" err="1" smtClean="0"/>
              <a:t>Bool</a:t>
            </a:r>
            <a:endParaRPr lang="en-GB" dirty="0" smtClean="0"/>
          </a:p>
          <a:p>
            <a:r>
              <a:rPr lang="en-GB" dirty="0" err="1" smtClean="0"/>
              <a:t>next_state(S</a:t>
            </a:r>
            <a:r>
              <a:rPr lang="en-GB" dirty="0" smtClean="0"/>
              <a:t>, Res, Call, Callouts) -&gt; S</a:t>
            </a:r>
          </a:p>
          <a:p>
            <a:r>
              <a:rPr lang="en-GB" dirty="0" err="1" smtClean="0"/>
              <a:t>postcondition(S</a:t>
            </a:r>
            <a:r>
              <a:rPr lang="en-GB" dirty="0" smtClean="0"/>
              <a:t>, Call, Res, Callouts) -&gt; </a:t>
            </a:r>
            <a:r>
              <a:rPr lang="en-GB" dirty="0" err="1" smtClean="0"/>
              <a:t>Bool</a:t>
            </a:r>
            <a:endParaRPr lang="en-GB" dirty="0"/>
          </a:p>
        </p:txBody>
      </p:sp>
      <p:sp>
        <p:nvSpPr>
          <p:cNvPr id="4" name="Rektangulär 3"/>
          <p:cNvSpPr/>
          <p:nvPr/>
        </p:nvSpPr>
        <p:spPr>
          <a:xfrm>
            <a:off x="6145234" y="1229519"/>
            <a:ext cx="1766866" cy="741362"/>
          </a:xfrm>
          <a:prstGeom prst="wedgeRectCallout">
            <a:avLst>
              <a:gd name="adj1" fmla="val -106938"/>
              <a:gd name="adj2" fmla="val 46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Generators for results</a:t>
            </a:r>
            <a:endParaRPr lang="en-GB" dirty="0"/>
          </a:p>
        </p:txBody>
      </p:sp>
      <p:grpSp>
        <p:nvGrpSpPr>
          <p:cNvPr id="7" name="Grupp 6"/>
          <p:cNvGrpSpPr/>
          <p:nvPr/>
        </p:nvGrpSpPr>
        <p:grpSpPr>
          <a:xfrm>
            <a:off x="3741491" y="2392043"/>
            <a:ext cx="4653209" cy="2408557"/>
            <a:chOff x="3741491" y="2392043"/>
            <a:chExt cx="4653209" cy="2408557"/>
          </a:xfrm>
        </p:grpSpPr>
        <p:sp>
          <p:nvSpPr>
            <p:cNvPr id="5" name="Rektangulär 4"/>
            <p:cNvSpPr/>
            <p:nvPr/>
          </p:nvSpPr>
          <p:spPr>
            <a:xfrm>
              <a:off x="6723889" y="4227915"/>
              <a:ext cx="1670811" cy="572685"/>
            </a:xfrm>
            <a:prstGeom prst="wedgeRectCallout">
              <a:avLst>
                <a:gd name="adj1" fmla="val -72350"/>
                <a:gd name="adj2" fmla="val -6297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Actual results</a:t>
              </a:r>
              <a:endParaRPr lang="en-GB" dirty="0"/>
            </a:p>
          </p:txBody>
        </p:sp>
        <p:sp>
          <p:nvSpPr>
            <p:cNvPr id="6" name="Ellips 5"/>
            <p:cNvSpPr/>
            <p:nvPr/>
          </p:nvSpPr>
          <p:spPr>
            <a:xfrm rot="2107073">
              <a:off x="3741491" y="2392043"/>
              <a:ext cx="2956452" cy="149198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a cluster</a:t>
            </a:r>
            <a:endParaRPr lang="en-GB" dirty="0"/>
          </a:p>
        </p:txBody>
      </p:sp>
      <p:sp>
        <p:nvSpPr>
          <p:cNvPr id="5" name="Rektangel 4"/>
          <p:cNvSpPr/>
          <p:nvPr/>
        </p:nvSpPr>
        <p:spPr>
          <a:xfrm>
            <a:off x="1225572" y="2921794"/>
            <a:ext cx="1701800" cy="16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100" dirty="0"/>
              <a:t>A</a:t>
            </a:r>
          </a:p>
        </p:txBody>
      </p:sp>
      <p:sp>
        <p:nvSpPr>
          <p:cNvPr id="6" name="Rektangel 5"/>
          <p:cNvSpPr/>
          <p:nvPr/>
        </p:nvSpPr>
        <p:spPr>
          <a:xfrm>
            <a:off x="3829072" y="2921794"/>
            <a:ext cx="1701800" cy="16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100" dirty="0" smtClean="0"/>
              <a:t>B</a:t>
            </a:r>
            <a:endParaRPr lang="en-GB" sz="4100" dirty="0"/>
          </a:p>
        </p:txBody>
      </p:sp>
      <p:sp>
        <p:nvSpPr>
          <p:cNvPr id="7" name="Rektangel 6"/>
          <p:cNvSpPr/>
          <p:nvPr/>
        </p:nvSpPr>
        <p:spPr>
          <a:xfrm>
            <a:off x="6419872" y="2921794"/>
            <a:ext cx="1701800" cy="16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100" dirty="0"/>
              <a:t>C</a:t>
            </a:r>
          </a:p>
        </p:txBody>
      </p:sp>
      <p:cxnSp>
        <p:nvCxnSpPr>
          <p:cNvPr id="8" name="Rak pil 7"/>
          <p:cNvCxnSpPr/>
          <p:nvPr/>
        </p:nvCxnSpPr>
        <p:spPr>
          <a:xfrm rot="5400000">
            <a:off x="1225950" y="2470547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rot="5400000">
            <a:off x="6521846" y="2471341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5400000">
            <a:off x="4489846" y="5023245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2927372" y="3327401"/>
            <a:ext cx="9017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V="1">
            <a:off x="5518172" y="3327402"/>
            <a:ext cx="9017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rot="10800000">
            <a:off x="2927372" y="4076700"/>
            <a:ext cx="90170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rot="10800000">
            <a:off x="5530872" y="4229098"/>
            <a:ext cx="90170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 rot="5400000">
            <a:off x="2013346" y="5023245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ktangulär 19"/>
          <p:cNvSpPr/>
          <p:nvPr/>
        </p:nvSpPr>
        <p:spPr>
          <a:xfrm>
            <a:off x="6089646" y="5162549"/>
            <a:ext cx="1625626" cy="463551"/>
          </a:xfrm>
          <a:prstGeom prst="wedgeRectCallout">
            <a:avLst>
              <a:gd name="adj1" fmla="val -58570"/>
              <a:gd name="adj2" fmla="val -2308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 observable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Return value </a:t>
            </a:r>
            <a:r>
              <a:rPr lang="en-GB" dirty="0" err="1" smtClean="0"/>
              <a:t>callback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return values for internal function calls</a:t>
            </a:r>
          </a:p>
          <a:p>
            <a:pPr lvl="1"/>
            <a:r>
              <a:rPr lang="en-GB" dirty="0" err="1" smtClean="0"/>
              <a:t>return_value(S</a:t>
            </a:r>
            <a:r>
              <a:rPr lang="en-GB" dirty="0" smtClean="0"/>
              <a:t>, Call, Callouts) -&gt; Result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a cluster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components() -&gt; </a:t>
            </a:r>
            <a:r>
              <a:rPr lang="en-GB" dirty="0" err="1" smtClean="0"/>
              <a:t>list(Component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classify_callout(Call</a:t>
            </a:r>
            <a:r>
              <a:rPr lang="en-GB" dirty="0" smtClean="0"/>
              <a:t>) -&gt;</a:t>
            </a:r>
            <a:br>
              <a:rPr lang="en-GB" dirty="0" smtClean="0"/>
            </a:br>
            <a:r>
              <a:rPr lang="en-GB" dirty="0" smtClean="0"/>
              <a:t>	external | {internal, Component}</a:t>
            </a:r>
          </a:p>
          <a:p>
            <a:r>
              <a:rPr lang="en-GB" dirty="0" err="1" smtClean="0"/>
              <a:t>interface_functions</a:t>
            </a:r>
            <a:r>
              <a:rPr lang="en-GB" dirty="0" smtClean="0"/>
              <a:t>() -&gt; </a:t>
            </a:r>
            <a:r>
              <a:rPr lang="en-GB" dirty="0" err="1" smtClean="0"/>
              <a:t>list(Call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I’ve got this running on a toy example</a:t>
            </a:r>
          </a:p>
          <a:p>
            <a:r>
              <a:rPr lang="en-GB" dirty="0" smtClean="0"/>
              <a:t>I’m currently adapting one of our AUTOSAR cluster models with encouraging results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AUTOSAR?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for the operating system running in your car.</a:t>
            </a:r>
          </a:p>
          <a:p>
            <a:r>
              <a:rPr lang="en-GB" dirty="0" smtClean="0"/>
              <a:t>A modern car contains lots of computers that need to communicate with each other.</a:t>
            </a:r>
          </a:p>
          <a:p>
            <a:r>
              <a:rPr lang="en-GB" dirty="0" smtClean="0"/>
              <a:t>Much of the standard defines the numerous network protocols used.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(Some) AUTOSAR components</a:t>
            </a:r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3" y="1600200"/>
            <a:ext cx="7810817" cy="433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Highly configurable</a:t>
            </a:r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6" y="1417638"/>
            <a:ext cx="7609009" cy="5105400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3556000" y="2070100"/>
            <a:ext cx="5308600" cy="4452939"/>
            <a:chOff x="3556000" y="2070100"/>
            <a:chExt cx="5308600" cy="4452939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300" y="4033838"/>
              <a:ext cx="4305300" cy="248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/>
            <p:cNvSpPr/>
            <p:nvPr/>
          </p:nvSpPr>
          <p:spPr>
            <a:xfrm>
              <a:off x="3556000" y="2070100"/>
              <a:ext cx="469900" cy="279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Rak 8"/>
            <p:cNvCxnSpPr/>
            <p:nvPr/>
          </p:nvCxnSpPr>
          <p:spPr>
            <a:xfrm>
              <a:off x="4025900" y="2070100"/>
              <a:ext cx="4838700" cy="196373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 rot="16200000" flipH="1">
              <a:off x="1970881" y="3934618"/>
              <a:ext cx="4173541" cy="100330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a developer is implementing several components they may choose to violate internal interfaces</a:t>
            </a:r>
          </a:p>
          <a:p>
            <a:r>
              <a:rPr lang="en-GB" dirty="0" smtClean="0"/>
              <a:t>Sometimes this might even be necessary to get acceptable performance</a:t>
            </a:r>
          </a:p>
          <a:p>
            <a:r>
              <a:rPr lang="sv-SE" dirty="0" smtClean="0">
                <a:sym typeface="Wingdings"/>
              </a:rPr>
              <a:t>Testing </a:t>
            </a:r>
            <a:r>
              <a:rPr lang="sv-SE" dirty="0" err="1" smtClean="0">
                <a:sym typeface="Wingdings"/>
              </a:rPr>
              <a:t>nightmare</a:t>
            </a:r>
            <a:r>
              <a:rPr lang="sv-SE" dirty="0" smtClean="0">
                <a:sym typeface="Wingdings"/>
              </a:rPr>
              <a:t>!</a:t>
            </a:r>
            <a:endParaRPr lang="en-GB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127500"/>
            <a:ext cx="14478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Solution 1: Write a test model for the cluster</a:t>
            </a:r>
          </a:p>
          <a:p>
            <a:r>
              <a:rPr lang="en-GB" dirty="0" smtClean="0"/>
              <a:t>Problems:</a:t>
            </a:r>
          </a:p>
          <a:p>
            <a:pPr lvl="1"/>
            <a:r>
              <a:rPr lang="en-GB" dirty="0" smtClean="0"/>
              <a:t> A different developer might not have implemented all components in the cluster</a:t>
            </a:r>
          </a:p>
          <a:p>
            <a:pPr lvl="1"/>
            <a:r>
              <a:rPr lang="en-GB" dirty="0" smtClean="0"/>
              <a:t>Hard figure out what the specification is</a:t>
            </a:r>
          </a:p>
          <a:p>
            <a:pPr lvl="1"/>
            <a:r>
              <a:rPr lang="en-GB" dirty="0" smtClean="0"/>
              <a:t>Models get big and clunky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Clusters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Solution 2: Write </a:t>
            </a:r>
            <a:r>
              <a:rPr lang="en-GB" dirty="0" err="1" smtClean="0"/>
              <a:t>composable</a:t>
            </a:r>
            <a:r>
              <a:rPr lang="en-GB" dirty="0" smtClean="0"/>
              <a:t> models for the components</a:t>
            </a:r>
          </a:p>
          <a:p>
            <a:r>
              <a:rPr lang="en-GB" dirty="0" smtClean="0"/>
              <a:t>Problems: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QuickCheck</a:t>
            </a:r>
            <a:r>
              <a:rPr lang="en-GB" dirty="0" smtClean="0"/>
              <a:t> state machine models aren’t </a:t>
            </a:r>
            <a:r>
              <a:rPr lang="en-GB" dirty="0" err="1" smtClean="0"/>
              <a:t>composable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a single component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6716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Test case: sequence of commands</a:t>
            </a:r>
          </a:p>
          <a:p>
            <a:pPr lvl="1"/>
            <a:r>
              <a:rPr lang="en-GB" dirty="0" smtClean="0"/>
              <a:t>a call to an interface function</a:t>
            </a:r>
          </a:p>
          <a:p>
            <a:pPr lvl="1"/>
            <a:r>
              <a:rPr lang="en-GB" dirty="0" smtClean="0"/>
              <a:t>return values for the callouts</a:t>
            </a:r>
          </a:p>
          <a:p>
            <a:r>
              <a:rPr lang="en-GB" dirty="0" smtClean="0"/>
              <a:t>The model</a:t>
            </a:r>
          </a:p>
          <a:p>
            <a:pPr lvl="1"/>
            <a:r>
              <a:rPr lang="en-GB" dirty="0" smtClean="0"/>
              <a:t>keeps track of the state of the system</a:t>
            </a:r>
          </a:p>
          <a:p>
            <a:pPr lvl="1"/>
            <a:r>
              <a:rPr lang="en-GB" dirty="0" smtClean="0"/>
              <a:t>predicts which callouts will be called</a:t>
            </a:r>
          </a:p>
        </p:txBody>
      </p:sp>
      <p:sp>
        <p:nvSpPr>
          <p:cNvPr id="4" name="Rektangel 3"/>
          <p:cNvSpPr/>
          <p:nvPr/>
        </p:nvSpPr>
        <p:spPr>
          <a:xfrm>
            <a:off x="7270772" y="2921794"/>
            <a:ext cx="1701800" cy="16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100" dirty="0"/>
              <a:t>A</a:t>
            </a:r>
          </a:p>
        </p:txBody>
      </p:sp>
      <p:cxnSp>
        <p:nvCxnSpPr>
          <p:cNvPr id="6" name="Rak pil 5"/>
          <p:cNvCxnSpPr/>
          <p:nvPr/>
        </p:nvCxnSpPr>
        <p:spPr>
          <a:xfrm rot="5400000">
            <a:off x="7352528" y="2470150"/>
            <a:ext cx="901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5400000">
            <a:off x="7989516" y="2470547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5400000">
            <a:off x="7397772" y="4977606"/>
            <a:ext cx="812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rot="5400000">
            <a:off x="8032375" y="4978003"/>
            <a:ext cx="813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7173934" y="1289050"/>
            <a:ext cx="1257300" cy="622300"/>
          </a:xfrm>
          <a:prstGeom prst="wedgeRectCallout">
            <a:avLst>
              <a:gd name="adj1" fmla="val -3661"/>
              <a:gd name="adj2" fmla="val 1047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Interface functions</a:t>
            </a:r>
            <a:endParaRPr lang="en-GB" dirty="0"/>
          </a:p>
        </p:txBody>
      </p:sp>
      <p:sp>
        <p:nvSpPr>
          <p:cNvPr id="14" name="Rektangulär 13"/>
          <p:cNvSpPr/>
          <p:nvPr/>
        </p:nvSpPr>
        <p:spPr>
          <a:xfrm>
            <a:off x="7715272" y="5580063"/>
            <a:ext cx="1257300" cy="546100"/>
          </a:xfrm>
          <a:prstGeom prst="wedgeRectCallout">
            <a:avLst>
              <a:gd name="adj1" fmla="val -33965"/>
              <a:gd name="adj2" fmla="val -1046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Callouts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a single component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6716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Running a test: for each command</a:t>
            </a:r>
          </a:p>
          <a:p>
            <a:pPr lvl="1"/>
            <a:r>
              <a:rPr lang="en-GB" dirty="0" smtClean="0"/>
              <a:t>tell the callout functions what to return</a:t>
            </a:r>
          </a:p>
          <a:p>
            <a:pPr lvl="1"/>
            <a:r>
              <a:rPr lang="en-GB" dirty="0" smtClean="0"/>
              <a:t>call the interface function</a:t>
            </a:r>
          </a:p>
          <a:p>
            <a:pPr lvl="1"/>
            <a:r>
              <a:rPr lang="en-GB" dirty="0" smtClean="0"/>
              <a:t>check that the callouts were called with the right arguments</a:t>
            </a:r>
          </a:p>
          <a:p>
            <a:pPr lvl="1"/>
            <a:r>
              <a:rPr lang="en-GB" dirty="0" smtClean="0"/>
              <a:t>check that the function returned the right result</a:t>
            </a:r>
          </a:p>
        </p:txBody>
      </p:sp>
      <p:sp>
        <p:nvSpPr>
          <p:cNvPr id="4" name="Rektangel 3"/>
          <p:cNvSpPr/>
          <p:nvPr/>
        </p:nvSpPr>
        <p:spPr>
          <a:xfrm>
            <a:off x="7270772" y="2921794"/>
            <a:ext cx="1701800" cy="165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100" dirty="0"/>
              <a:t>A</a:t>
            </a:r>
          </a:p>
        </p:txBody>
      </p:sp>
      <p:cxnSp>
        <p:nvCxnSpPr>
          <p:cNvPr id="6" name="Rak pil 5"/>
          <p:cNvCxnSpPr/>
          <p:nvPr/>
        </p:nvCxnSpPr>
        <p:spPr>
          <a:xfrm rot="5400000">
            <a:off x="7352528" y="2470150"/>
            <a:ext cx="901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5400000">
            <a:off x="7989516" y="2470547"/>
            <a:ext cx="90090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rot="5400000">
            <a:off x="7397772" y="4977606"/>
            <a:ext cx="812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rot="5400000">
            <a:off x="8032375" y="4978003"/>
            <a:ext cx="813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ktangulär 12"/>
          <p:cNvSpPr/>
          <p:nvPr/>
        </p:nvSpPr>
        <p:spPr>
          <a:xfrm>
            <a:off x="7173934" y="1276350"/>
            <a:ext cx="1257300" cy="622300"/>
          </a:xfrm>
          <a:prstGeom prst="wedgeRectCallout">
            <a:avLst>
              <a:gd name="adj1" fmla="val -3661"/>
              <a:gd name="adj2" fmla="val 1047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Interface functions</a:t>
            </a:r>
            <a:endParaRPr lang="en-GB" dirty="0"/>
          </a:p>
        </p:txBody>
      </p:sp>
      <p:sp>
        <p:nvSpPr>
          <p:cNvPr id="14" name="Rektangulär 13"/>
          <p:cNvSpPr/>
          <p:nvPr/>
        </p:nvSpPr>
        <p:spPr>
          <a:xfrm>
            <a:off x="7715272" y="5580063"/>
            <a:ext cx="1257300" cy="546100"/>
          </a:xfrm>
          <a:prstGeom prst="wedgeRectCallout">
            <a:avLst>
              <a:gd name="adj1" fmla="val -33965"/>
              <a:gd name="adj2" fmla="val -1046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Callouts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ware Testing with Quick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Software Testing with QuickCheck.pptx</Template>
  <TotalTime>1330</TotalTime>
  <Words>386</Words>
  <Application>Microsoft Macintosh PowerPoint</Application>
  <PresentationFormat>Bildspel på skärmen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Software Testing with QuickCheck</vt:lpstr>
      <vt:lpstr>Testing automotive software</vt:lpstr>
      <vt:lpstr>What is AUTOSAR?</vt:lpstr>
      <vt:lpstr>(Some) AUTOSAR components</vt:lpstr>
      <vt:lpstr>Highly configurable</vt:lpstr>
      <vt:lpstr>Clusters</vt:lpstr>
      <vt:lpstr>Clusters</vt:lpstr>
      <vt:lpstr>Clusters</vt:lpstr>
      <vt:lpstr>Testing a single component</vt:lpstr>
      <vt:lpstr>Testing a single component</vt:lpstr>
      <vt:lpstr>Component model</vt:lpstr>
      <vt:lpstr>Testing a cluster</vt:lpstr>
      <vt:lpstr>Return value callback</vt:lpstr>
      <vt:lpstr>Specifying a cluster</vt:lpstr>
      <vt:lpstr>Current state</vt:lpstr>
    </vt:vector>
  </TitlesOfParts>
  <Company>Quviq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AUTOSAR with QuickCheck</dc:title>
  <dc:creator>Ulf Norell</dc:creator>
  <cp:lastModifiedBy>Ulf Norell</cp:lastModifiedBy>
  <cp:revision>6</cp:revision>
  <dcterms:created xsi:type="dcterms:W3CDTF">2011-05-19T13:37:16Z</dcterms:created>
  <dcterms:modified xsi:type="dcterms:W3CDTF">2011-05-20T11:47:38Z</dcterms:modified>
</cp:coreProperties>
</file>