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35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8C084B-7047-4F69-A78E-60BC252BCC3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235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96" charset="-128"/>
        <a:cs typeface="ＭＳ Ｐゴシック" pitchFamily="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21526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66700" y="838200"/>
            <a:ext cx="63055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pic>
        <p:nvPicPr>
          <p:cNvPr id="10" name="Bildobjekt 9" descr="Chalmers Univ logo_svart.em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8600" y="152400"/>
            <a:ext cx="1295400" cy="250102"/>
          </a:xfrm>
          <a:prstGeom prst="rect">
            <a:avLst/>
          </a:prstGeom>
        </p:spPr>
      </p:pic>
      <p:cxnSp>
        <p:nvCxnSpPr>
          <p:cNvPr id="12" name="Rak 11"/>
          <p:cNvCxnSpPr/>
          <p:nvPr/>
        </p:nvCxnSpPr>
        <p:spPr bwMode="auto">
          <a:xfrm>
            <a:off x="0" y="457200"/>
            <a:ext cx="9144000" cy="1588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ＭＳ Ｐゴシック" pitchFamily="96" charset="-128"/>
          <a:cs typeface="Akzidenz-Bd for Chalmer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•"/>
        <a:defRPr sz="2000" b="0" i="0">
          <a:solidFill>
            <a:schemeClr val="tx1"/>
          </a:solidFill>
          <a:latin typeface="+mn-lt"/>
          <a:ea typeface="ＭＳ Ｐゴシック" pitchFamily="96" charset="-128"/>
          <a:cs typeface="Akzidenz for Chalmers Regular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–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•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–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3"/>
          <p:cNvSpPr>
            <a:spLocks noGrp="1"/>
          </p:cNvSpPr>
          <p:nvPr>
            <p:ph type="title"/>
          </p:nvPr>
        </p:nvSpPr>
        <p:spPr>
          <a:xfrm>
            <a:off x="18955" y="620688"/>
            <a:ext cx="9144000" cy="792088"/>
          </a:xfrm>
        </p:spPr>
        <p:txBody>
          <a:bodyPr/>
          <a:lstStyle/>
          <a:p>
            <a:pPr eaLnBrk="1" hangingPunct="1"/>
            <a:r>
              <a:rPr lang="sv-SE" sz="2000" dirty="0" smtClean="0">
                <a:latin typeface="Myriad Web Pro" pitchFamily="34" charset="0"/>
              </a:rPr>
              <a:t>HSV-utvärderingen</a:t>
            </a:r>
            <a:br>
              <a:rPr lang="sv-SE" sz="2000" dirty="0" smtClean="0">
                <a:latin typeface="Myriad Web Pro" pitchFamily="34" charset="0"/>
              </a:rPr>
            </a:br>
            <a:r>
              <a:rPr lang="sv-SE" sz="1600" dirty="0" smtClean="0">
                <a:latin typeface="Myriad Web Pro" pitchFamily="34" charset="0"/>
              </a:rPr>
              <a:t>Självvärderingsrapport</a:t>
            </a:r>
            <a:r>
              <a:rPr lang="sv-SE" sz="2000" dirty="0" smtClean="0">
                <a:latin typeface="Myriad Web Pro" pitchFamily="34" charset="0"/>
              </a:rPr>
              <a:t/>
            </a:r>
            <a:br>
              <a:rPr lang="sv-SE" sz="2000" dirty="0" smtClean="0">
                <a:latin typeface="Myriad Web Pro" pitchFamily="34" charset="0"/>
              </a:rPr>
            </a:br>
            <a:r>
              <a:rPr lang="sv-SE" sz="1200" i="1" u="sng" dirty="0" smtClean="0">
                <a:solidFill>
                  <a:srgbClr val="0070C0"/>
                </a:solidFill>
                <a:latin typeface="Myriad Web Pro" pitchFamily="34" charset="0"/>
              </a:rPr>
              <a:t>Vad</a:t>
            </a:r>
            <a:r>
              <a:rPr lang="sv-SE" sz="1200" i="1" dirty="0" smtClean="0">
                <a:solidFill>
                  <a:srgbClr val="0070C0"/>
                </a:solidFill>
                <a:latin typeface="Myriad Web Pro" pitchFamily="34" charset="0"/>
              </a:rPr>
              <a:t> händer </a:t>
            </a:r>
            <a:r>
              <a:rPr lang="sv-SE" sz="1200" i="1" u="sng" dirty="0" smtClean="0">
                <a:solidFill>
                  <a:srgbClr val="0070C0"/>
                </a:solidFill>
                <a:latin typeface="Myriad Web Pro" pitchFamily="34" charset="0"/>
              </a:rPr>
              <a:t>när</a:t>
            </a:r>
            <a:r>
              <a:rPr lang="sv-SE" sz="1200" i="1" dirty="0" smtClean="0">
                <a:solidFill>
                  <a:srgbClr val="0070C0"/>
                </a:solidFill>
                <a:latin typeface="Myriad Web Pro" pitchFamily="34" charset="0"/>
              </a:rPr>
              <a:t> under våren 2012?</a:t>
            </a:r>
          </a:p>
        </p:txBody>
      </p:sp>
      <p:sp>
        <p:nvSpPr>
          <p:cNvPr id="25" name="V-form 9"/>
          <p:cNvSpPr>
            <a:spLocks noGrp="1" noChangeArrowheads="1"/>
          </p:cNvSpPr>
          <p:nvPr>
            <p:ph idx="1"/>
          </p:nvPr>
        </p:nvSpPr>
        <p:spPr bwMode="auto">
          <a:xfrm>
            <a:off x="719572" y="4141440"/>
            <a:ext cx="7416824" cy="367680"/>
          </a:xfrm>
          <a:prstGeom prst="chevron">
            <a:avLst>
              <a:gd name="adj" fmla="val 50122"/>
            </a:avLst>
          </a:prstGeom>
          <a:solidFill>
            <a:srgbClr val="92D050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sv-SE" sz="1600" b="1" dirty="0" smtClean="0">
                <a:latin typeface="Myriad Web Pro" pitchFamily="34" charset="0"/>
              </a:rPr>
              <a:t>mars                     april                     maj                         juni      </a:t>
            </a:r>
            <a:endParaRPr lang="sv-SE" sz="1600" b="1" dirty="0">
              <a:latin typeface="Myriad Web Pro" pitchFamily="34" charset="0"/>
            </a:endParaRPr>
          </a:p>
        </p:txBody>
      </p:sp>
      <p:cxnSp>
        <p:nvCxnSpPr>
          <p:cNvPr id="6" name="Rak 5"/>
          <p:cNvCxnSpPr/>
          <p:nvPr/>
        </p:nvCxnSpPr>
        <p:spPr bwMode="auto">
          <a:xfrm flipV="1">
            <a:off x="1043608" y="2476715"/>
            <a:ext cx="31143" cy="16452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ruta 7"/>
          <p:cNvSpPr txBox="1"/>
          <p:nvPr/>
        </p:nvSpPr>
        <p:spPr>
          <a:xfrm>
            <a:off x="395535" y="1984272"/>
            <a:ext cx="21789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/>
              <a:t>Workshop </a:t>
            </a:r>
            <a:r>
              <a:rPr lang="sv-SE" sz="1400" b="1" dirty="0" smtClean="0"/>
              <a:t>1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9 och 14 mars </a:t>
            </a:r>
          </a:p>
          <a:p>
            <a:r>
              <a:rPr lang="sv-SE" sz="1200" dirty="0" smtClean="0"/>
              <a:t>Kunskap och förståelse</a:t>
            </a:r>
            <a:endParaRPr lang="sv-SE" sz="1200" dirty="0"/>
          </a:p>
        </p:txBody>
      </p:sp>
      <p:cxnSp>
        <p:nvCxnSpPr>
          <p:cNvPr id="11" name="Rak 10"/>
          <p:cNvCxnSpPr/>
          <p:nvPr/>
        </p:nvCxnSpPr>
        <p:spPr bwMode="auto">
          <a:xfrm>
            <a:off x="3631389" y="4509120"/>
            <a:ext cx="364547" cy="18722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ruta 30"/>
          <p:cNvSpPr txBox="1"/>
          <p:nvPr/>
        </p:nvSpPr>
        <p:spPr>
          <a:xfrm>
            <a:off x="2507944" y="6381328"/>
            <a:ext cx="2678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/>
              <a:t>Rapportgranskarworkshop,</a:t>
            </a:r>
            <a:r>
              <a:rPr lang="sv-SE" sz="1200" b="1" dirty="0" smtClean="0">
                <a:solidFill>
                  <a:srgbClr val="C00000"/>
                </a:solidFill>
              </a:rPr>
              <a:t> april/maj</a:t>
            </a:r>
            <a:endParaRPr lang="sv-SE" sz="1200" b="1" dirty="0">
              <a:solidFill>
                <a:srgbClr val="C00000"/>
              </a:solidFill>
            </a:endParaRPr>
          </a:p>
        </p:txBody>
      </p:sp>
      <p:cxnSp>
        <p:nvCxnSpPr>
          <p:cNvPr id="13" name="Rak 12"/>
          <p:cNvCxnSpPr/>
          <p:nvPr/>
        </p:nvCxnSpPr>
        <p:spPr bwMode="auto">
          <a:xfrm flipV="1">
            <a:off x="1907704" y="3299364"/>
            <a:ext cx="288032" cy="8226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ruta 35"/>
          <p:cNvSpPr txBox="1"/>
          <p:nvPr/>
        </p:nvSpPr>
        <p:spPr>
          <a:xfrm>
            <a:off x="1282972" y="2835132"/>
            <a:ext cx="25829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rgbClr val="7030A0"/>
                </a:solidFill>
              </a:rPr>
              <a:t>Inlämning av övningsmål </a:t>
            </a:r>
            <a:r>
              <a:rPr lang="sv-SE" sz="1400" b="1" dirty="0" smtClean="0">
                <a:solidFill>
                  <a:srgbClr val="7030A0"/>
                </a:solidFill>
              </a:rPr>
              <a:t>1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30 mars </a:t>
            </a:r>
          </a:p>
          <a:p>
            <a:r>
              <a:rPr lang="sv-SE" sz="1200" dirty="0" smtClean="0"/>
              <a:t>Kunskap och förståelse</a:t>
            </a:r>
            <a:endParaRPr lang="sv-SE" sz="1200" dirty="0"/>
          </a:p>
        </p:txBody>
      </p:sp>
      <p:sp>
        <p:nvSpPr>
          <p:cNvPr id="39" name="textruta 38"/>
          <p:cNvSpPr txBox="1"/>
          <p:nvPr/>
        </p:nvSpPr>
        <p:spPr>
          <a:xfrm>
            <a:off x="3680863" y="1984272"/>
            <a:ext cx="16381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/>
              <a:t>Workshop </a:t>
            </a:r>
            <a:r>
              <a:rPr lang="sv-SE" sz="1400" b="1" dirty="0" smtClean="0"/>
              <a:t>2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12 april </a:t>
            </a:r>
          </a:p>
          <a:p>
            <a:r>
              <a:rPr lang="sv-SE" sz="1200" dirty="0" smtClean="0"/>
              <a:t>Färdighet och förmåga</a:t>
            </a:r>
            <a:endParaRPr lang="sv-SE" sz="1200" dirty="0"/>
          </a:p>
        </p:txBody>
      </p:sp>
      <p:cxnSp>
        <p:nvCxnSpPr>
          <p:cNvPr id="19" name="Rak 18"/>
          <p:cNvCxnSpPr/>
          <p:nvPr/>
        </p:nvCxnSpPr>
        <p:spPr bwMode="auto">
          <a:xfrm flipV="1">
            <a:off x="2966308" y="2476715"/>
            <a:ext cx="1317660" cy="16452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ruta 46"/>
          <p:cNvSpPr txBox="1"/>
          <p:nvPr/>
        </p:nvSpPr>
        <p:spPr>
          <a:xfrm>
            <a:off x="5732346" y="1977818"/>
            <a:ext cx="28000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/>
              <a:t>Workshop </a:t>
            </a:r>
            <a:r>
              <a:rPr lang="sv-SE" sz="1400" b="1" dirty="0" smtClean="0"/>
              <a:t>3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12 juni </a:t>
            </a:r>
          </a:p>
          <a:p>
            <a:r>
              <a:rPr lang="sv-SE" sz="1200" dirty="0" smtClean="0"/>
              <a:t>Värderingsförmåga och förhållningssätt</a:t>
            </a:r>
            <a:endParaRPr lang="sv-SE" sz="1200" dirty="0"/>
          </a:p>
        </p:txBody>
      </p:sp>
      <p:cxnSp>
        <p:nvCxnSpPr>
          <p:cNvPr id="32" name="Rak 31"/>
          <p:cNvCxnSpPr/>
          <p:nvPr/>
        </p:nvCxnSpPr>
        <p:spPr bwMode="auto">
          <a:xfrm flipV="1">
            <a:off x="6156176" y="2460736"/>
            <a:ext cx="419722" cy="16399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ruta 64"/>
          <p:cNvSpPr txBox="1"/>
          <p:nvPr/>
        </p:nvSpPr>
        <p:spPr>
          <a:xfrm>
            <a:off x="4047548" y="2835133"/>
            <a:ext cx="27456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rgbClr val="7030A0"/>
                </a:solidFill>
              </a:rPr>
              <a:t>Inlämning av övningsmål </a:t>
            </a:r>
            <a:r>
              <a:rPr lang="sv-SE" sz="1400" b="1" dirty="0" smtClean="0">
                <a:solidFill>
                  <a:srgbClr val="7030A0"/>
                </a:solidFill>
              </a:rPr>
              <a:t>2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maj?</a:t>
            </a:r>
            <a:r>
              <a:rPr lang="sv-SE" sz="1200" b="1" dirty="0" smtClean="0"/>
              <a:t> </a:t>
            </a:r>
            <a:r>
              <a:rPr lang="sv-SE" sz="1200" dirty="0"/>
              <a:t>Färdighet och förmåga</a:t>
            </a:r>
          </a:p>
        </p:txBody>
      </p:sp>
      <p:cxnSp>
        <p:nvCxnSpPr>
          <p:cNvPr id="66" name="Rak 65"/>
          <p:cNvCxnSpPr/>
          <p:nvPr/>
        </p:nvCxnSpPr>
        <p:spPr bwMode="auto">
          <a:xfrm flipV="1">
            <a:off x="4139952" y="3327576"/>
            <a:ext cx="792088" cy="7944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ruta 73"/>
          <p:cNvSpPr txBox="1"/>
          <p:nvPr/>
        </p:nvSpPr>
        <p:spPr>
          <a:xfrm>
            <a:off x="6543081" y="2835131"/>
            <a:ext cx="27456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rgbClr val="7030A0"/>
                </a:solidFill>
              </a:rPr>
              <a:t>Inlämning av övningsmål </a:t>
            </a:r>
            <a:r>
              <a:rPr lang="sv-SE" sz="1400" b="1" dirty="0" smtClean="0">
                <a:solidFill>
                  <a:srgbClr val="7030A0"/>
                </a:solidFill>
              </a:rPr>
              <a:t>3</a:t>
            </a:r>
            <a:r>
              <a:rPr lang="sv-SE" sz="1200" b="1" dirty="0" smtClean="0">
                <a:solidFill>
                  <a:srgbClr val="7030A0"/>
                </a:solidFill>
              </a:rPr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datum? </a:t>
            </a:r>
            <a:endParaRPr lang="sv-SE" sz="1200" dirty="0">
              <a:solidFill>
                <a:srgbClr val="C00000"/>
              </a:solidFill>
            </a:endParaRPr>
          </a:p>
          <a:p>
            <a:r>
              <a:rPr lang="sv-SE" sz="1200" dirty="0" smtClean="0"/>
              <a:t>Värderingsförmåga och </a:t>
            </a:r>
            <a:r>
              <a:rPr lang="sv-SE" sz="1200" dirty="0"/>
              <a:t>förhållningssätt</a:t>
            </a:r>
          </a:p>
        </p:txBody>
      </p:sp>
      <p:cxnSp>
        <p:nvCxnSpPr>
          <p:cNvPr id="75" name="Rak 74"/>
          <p:cNvCxnSpPr/>
          <p:nvPr/>
        </p:nvCxnSpPr>
        <p:spPr bwMode="auto">
          <a:xfrm flipV="1">
            <a:off x="6543081" y="3333785"/>
            <a:ext cx="1125263" cy="7882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ruta 17"/>
          <p:cNvSpPr txBox="1"/>
          <p:nvPr/>
        </p:nvSpPr>
        <p:spPr>
          <a:xfrm>
            <a:off x="116410" y="5733254"/>
            <a:ext cx="17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solidFill>
                  <a:srgbClr val="009900"/>
                </a:solidFill>
              </a:rPr>
              <a:t>Vägledning 0.1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mars </a:t>
            </a:r>
          </a:p>
          <a:p>
            <a:r>
              <a:rPr lang="sv-SE" sz="1200" dirty="0" smtClean="0"/>
              <a:t>Workshopdokumentation</a:t>
            </a:r>
            <a:endParaRPr lang="sv-SE" sz="1200" dirty="0"/>
          </a:p>
        </p:txBody>
      </p:sp>
      <p:cxnSp>
        <p:nvCxnSpPr>
          <p:cNvPr id="3" name="Rak 2"/>
          <p:cNvCxnSpPr>
            <a:endCxn id="18" idx="0"/>
          </p:cNvCxnSpPr>
          <p:nvPr/>
        </p:nvCxnSpPr>
        <p:spPr bwMode="auto">
          <a:xfrm flipH="1">
            <a:off x="986456" y="4509122"/>
            <a:ext cx="201168" cy="12241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ruta 20"/>
          <p:cNvSpPr txBox="1"/>
          <p:nvPr/>
        </p:nvSpPr>
        <p:spPr>
          <a:xfrm>
            <a:off x="4900017" y="5754289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solidFill>
                  <a:srgbClr val="009900"/>
                </a:solidFill>
              </a:rPr>
              <a:t>Vägledning 0.x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maj/juni</a:t>
            </a:r>
          </a:p>
          <a:p>
            <a:endParaRPr lang="sv-SE" sz="1200" dirty="0"/>
          </a:p>
        </p:txBody>
      </p:sp>
      <p:cxnSp>
        <p:nvCxnSpPr>
          <p:cNvPr id="5" name="Rak 4"/>
          <p:cNvCxnSpPr>
            <a:endCxn id="21" idx="0"/>
          </p:cNvCxnSpPr>
          <p:nvPr/>
        </p:nvCxnSpPr>
        <p:spPr bwMode="auto">
          <a:xfrm>
            <a:off x="5486407" y="4545124"/>
            <a:ext cx="317864" cy="12091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ruta 23"/>
          <p:cNvSpPr txBox="1"/>
          <p:nvPr/>
        </p:nvSpPr>
        <p:spPr>
          <a:xfrm>
            <a:off x="7316753" y="5781700"/>
            <a:ext cx="1786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solidFill>
                  <a:srgbClr val="009900"/>
                </a:solidFill>
              </a:rPr>
              <a:t>Vägledning 1.0</a:t>
            </a:r>
            <a:r>
              <a:rPr lang="sv-SE" sz="1200" b="1" dirty="0" smtClean="0"/>
              <a:t>,  </a:t>
            </a:r>
            <a:r>
              <a:rPr lang="sv-SE" sz="1200" b="1" dirty="0" smtClean="0">
                <a:solidFill>
                  <a:srgbClr val="C00000"/>
                </a:solidFill>
              </a:rPr>
              <a:t>datum?</a:t>
            </a:r>
          </a:p>
          <a:p>
            <a:endParaRPr lang="sv-SE" sz="1200" dirty="0"/>
          </a:p>
        </p:txBody>
      </p:sp>
      <p:cxnSp>
        <p:nvCxnSpPr>
          <p:cNvPr id="9" name="Rak 8"/>
          <p:cNvCxnSpPr/>
          <p:nvPr/>
        </p:nvCxnSpPr>
        <p:spPr bwMode="auto">
          <a:xfrm>
            <a:off x="7528233" y="4509120"/>
            <a:ext cx="860191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ruta 34"/>
          <p:cNvSpPr txBox="1"/>
          <p:nvPr/>
        </p:nvSpPr>
        <p:spPr>
          <a:xfrm>
            <a:off x="2239898" y="5733255"/>
            <a:ext cx="1900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rgbClr val="009900"/>
                </a:solidFill>
              </a:rPr>
              <a:t>Vägledning 0.5</a:t>
            </a:r>
            <a:r>
              <a:rPr lang="sv-SE" sz="1200" b="1" dirty="0" smtClean="0"/>
              <a:t>, </a:t>
            </a:r>
            <a:r>
              <a:rPr lang="sv-SE" sz="1200" b="1" dirty="0" smtClean="0">
                <a:solidFill>
                  <a:srgbClr val="C00000"/>
                </a:solidFill>
              </a:rPr>
              <a:t>april</a:t>
            </a:r>
          </a:p>
          <a:p>
            <a:endParaRPr lang="sv-SE" sz="1200" dirty="0"/>
          </a:p>
        </p:txBody>
      </p:sp>
      <p:cxnSp>
        <p:nvCxnSpPr>
          <p:cNvPr id="26" name="Rak 25"/>
          <p:cNvCxnSpPr/>
          <p:nvPr/>
        </p:nvCxnSpPr>
        <p:spPr bwMode="auto">
          <a:xfrm>
            <a:off x="2771800" y="4509120"/>
            <a:ext cx="418125" cy="11693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ruta 39"/>
          <p:cNvSpPr txBox="1"/>
          <p:nvPr/>
        </p:nvSpPr>
        <p:spPr>
          <a:xfrm>
            <a:off x="3995936" y="4989523"/>
            <a:ext cx="1599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>
                <a:solidFill>
                  <a:srgbClr val="0070C0"/>
                </a:solidFill>
              </a:rPr>
              <a:t>Peer respons </a:t>
            </a:r>
            <a:r>
              <a:rPr lang="sv-SE" sz="1200" b="1" dirty="0" smtClean="0">
                <a:solidFill>
                  <a:srgbClr val="0070C0"/>
                </a:solidFill>
              </a:rPr>
              <a:t>UO-vis</a:t>
            </a:r>
            <a:r>
              <a:rPr lang="sv-SE" sz="1200" b="1" dirty="0" smtClean="0"/>
              <a:t>, </a:t>
            </a:r>
          </a:p>
          <a:p>
            <a:r>
              <a:rPr lang="sv-SE" sz="1200" b="1" dirty="0" smtClean="0">
                <a:solidFill>
                  <a:srgbClr val="C00000"/>
                </a:solidFill>
              </a:rPr>
              <a:t>UO bestämmer tid</a:t>
            </a:r>
            <a:endParaRPr lang="sv-SE" sz="1200" b="1" dirty="0">
              <a:solidFill>
                <a:srgbClr val="C00000"/>
              </a:solidFill>
            </a:endParaRPr>
          </a:p>
        </p:txBody>
      </p:sp>
      <p:cxnSp>
        <p:nvCxnSpPr>
          <p:cNvPr id="30" name="Rak 29"/>
          <p:cNvCxnSpPr>
            <a:endCxn id="40" idx="0"/>
          </p:cNvCxnSpPr>
          <p:nvPr/>
        </p:nvCxnSpPr>
        <p:spPr bwMode="auto">
          <a:xfrm>
            <a:off x="4499933" y="4509120"/>
            <a:ext cx="295709" cy="4804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ruta 45"/>
          <p:cNvSpPr txBox="1"/>
          <p:nvPr/>
        </p:nvSpPr>
        <p:spPr>
          <a:xfrm>
            <a:off x="6012861" y="4989523"/>
            <a:ext cx="1599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>
                <a:solidFill>
                  <a:srgbClr val="0070C0"/>
                </a:solidFill>
              </a:rPr>
              <a:t>Peer respons UO-vis</a:t>
            </a:r>
            <a:r>
              <a:rPr lang="sv-SE" sz="1200" b="1" dirty="0"/>
              <a:t>, </a:t>
            </a:r>
          </a:p>
          <a:p>
            <a:r>
              <a:rPr lang="sv-SE" sz="1200" b="1" dirty="0">
                <a:solidFill>
                  <a:srgbClr val="C00000"/>
                </a:solidFill>
              </a:rPr>
              <a:t>UO bestämmer tid</a:t>
            </a:r>
          </a:p>
        </p:txBody>
      </p:sp>
      <p:cxnSp>
        <p:nvCxnSpPr>
          <p:cNvPr id="41" name="Rak 40"/>
          <p:cNvCxnSpPr>
            <a:endCxn id="46" idx="0"/>
          </p:cNvCxnSpPr>
          <p:nvPr/>
        </p:nvCxnSpPr>
        <p:spPr bwMode="auto">
          <a:xfrm>
            <a:off x="6733582" y="4509120"/>
            <a:ext cx="78985" cy="4804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ruta 79"/>
          <p:cNvSpPr txBox="1"/>
          <p:nvPr/>
        </p:nvSpPr>
        <p:spPr>
          <a:xfrm>
            <a:off x="1427824" y="4989523"/>
            <a:ext cx="1750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0070C0"/>
                </a:solidFill>
              </a:rPr>
              <a:t>Peer respons UO-vis</a:t>
            </a:r>
            <a:r>
              <a:rPr lang="sv-SE" sz="1200" b="1" dirty="0"/>
              <a:t>, </a:t>
            </a:r>
          </a:p>
          <a:p>
            <a:r>
              <a:rPr lang="sv-SE" sz="1200" b="1" dirty="0">
                <a:solidFill>
                  <a:srgbClr val="C00000"/>
                </a:solidFill>
              </a:rPr>
              <a:t>UO bestämmer </a:t>
            </a:r>
            <a:r>
              <a:rPr lang="sv-SE" sz="1200" b="1" dirty="0" smtClean="0">
                <a:solidFill>
                  <a:srgbClr val="C00000"/>
                </a:solidFill>
              </a:rPr>
              <a:t>tid</a:t>
            </a:r>
            <a:endParaRPr lang="sv-SE" sz="1200" dirty="0">
              <a:solidFill>
                <a:srgbClr val="C00000"/>
              </a:solidFill>
            </a:endParaRPr>
          </a:p>
        </p:txBody>
      </p:sp>
      <p:cxnSp>
        <p:nvCxnSpPr>
          <p:cNvPr id="83" name="Rak 82"/>
          <p:cNvCxnSpPr>
            <a:stCxn id="80" idx="0"/>
          </p:cNvCxnSpPr>
          <p:nvPr/>
        </p:nvCxnSpPr>
        <p:spPr bwMode="auto">
          <a:xfrm flipH="1" flipV="1">
            <a:off x="2195736" y="4509122"/>
            <a:ext cx="107559" cy="4804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206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LMERS_ppt-mall_svensk-eng_okt2010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CHALMERS_ppt-mall_svensk-eng_okt2010</Template>
  <TotalTime>294</TotalTime>
  <Words>103</Words>
  <Application>Microsoft Office PowerPoint</Application>
  <PresentationFormat>Bildspel på skärmen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CHALMERS_ppt-mall_svensk-eng_okt2010</vt:lpstr>
      <vt:lpstr>HSV-utvärderingen Självvärderingsrapport Vad händer när under våren 2012?</vt:lpstr>
    </vt:vector>
  </TitlesOfParts>
  <Company>Chalmers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asek</dc:creator>
  <cp:lastModifiedBy>Erika Hansson</cp:lastModifiedBy>
  <cp:revision>43</cp:revision>
  <cp:lastPrinted>2012-03-07T14:30:59Z</cp:lastPrinted>
  <dcterms:created xsi:type="dcterms:W3CDTF">2012-03-05T12:49:09Z</dcterms:created>
  <dcterms:modified xsi:type="dcterms:W3CDTF">2012-03-12T12:59:31Z</dcterms:modified>
</cp:coreProperties>
</file>