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4"/>
  </p:sldMasterIdLst>
  <p:notesMasterIdLst>
    <p:notesMasterId r:id="rId18"/>
  </p:notesMasterIdLst>
  <p:handoutMasterIdLst>
    <p:handoutMasterId r:id="rId19"/>
  </p:handoutMasterIdLst>
  <p:sldIdLst>
    <p:sldId id="256" r:id="rId5"/>
    <p:sldId id="257" r:id="rId6"/>
    <p:sldId id="272" r:id="rId7"/>
    <p:sldId id="274" r:id="rId8"/>
    <p:sldId id="260" r:id="rId9"/>
    <p:sldId id="263" r:id="rId10"/>
    <p:sldId id="276" r:id="rId11"/>
    <p:sldId id="277" r:id="rId12"/>
    <p:sldId id="278" r:id="rId13"/>
    <p:sldId id="279" r:id="rId14"/>
    <p:sldId id="280" r:id="rId15"/>
    <p:sldId id="267" r:id="rId16"/>
    <p:sldId id="275" r:id="rId17"/>
  </p:sldIdLst>
  <p:sldSz cx="9144000" cy="5143500" type="screen16x9"/>
  <p:notesSz cx="6858000" cy="9144000"/>
  <p:custDataLst>
    <p:tags r:id="rId2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705">
          <p15:clr>
            <a:srgbClr val="A4A3A4"/>
          </p15:clr>
        </p15:guide>
        <p15:guide id="2" pos="29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93F8C4C-BDD6-42B0-A0FF-5AA1867511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39" autoAdjust="0"/>
  </p:normalViewPr>
  <p:slideViewPr>
    <p:cSldViewPr snapToGrid="0">
      <p:cViewPr varScale="1">
        <p:scale>
          <a:sx n="87" d="100"/>
          <a:sy n="87" d="100"/>
        </p:scale>
        <p:origin x="96" y="2796"/>
      </p:cViewPr>
      <p:guideLst>
        <p:guide orient="horz" pos="1705"/>
        <p:guide pos="29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AEC5FB-2331-4FBE-96BE-2D3855941648}" type="datetimeFigureOut">
              <a:rPr lang="zh-CN" altLang="en-US" smtClean="0"/>
              <a:t>2024/6/22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251FF2-5A49-488B-9F09-28B3B532AB0E}"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5ad4b2f0c8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15ad4b2f0c8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dirty="0"/>
              <a:t>Hello, everyone. I’m </a:t>
            </a:r>
            <a:r>
              <a:rPr lang="en-US" altLang="zh-CN" dirty="0" err="1"/>
              <a:t>zekai</a:t>
            </a:r>
            <a:r>
              <a:rPr lang="en-US" altLang="zh-CN" dirty="0"/>
              <a:t> sun, a third year PhD student co supervised by Professor Cui Heming from The University of Hong Kong We are more than happy to share our paper that appeared in this year’s MICRO, which is titled, ROG A High Performance and Robust Distributed Training System for Robotic IoT.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408659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234343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5ad4b2f0c8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15ad4b2f0c8_2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In conclusion, we presented ROG, a </a:t>
            </a:r>
            <a:r>
              <a:rPr lang="en-US" altLang="zh-CN" sz="1800" kern="100" dirty="0" err="1">
                <a:solidFill>
                  <a:srgbClr val="000000"/>
                </a:solidFill>
                <a:effectLst/>
                <a:latin typeface="Arial" panose="020B0604020202020204" pitchFamily="34" charset="0"/>
                <a:ea typeface="宋体" panose="02010600030101010101" pitchFamily="2" charset="-122"/>
                <a:cs typeface="Times New Roman" panose="02020603050405020304" pitchFamily="18" charset="0"/>
              </a:rPr>
              <a:t>ROw</a:t>
            </a: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-Granulated distributed training system optimized for robotic IoT networks.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It breaks up the granularity of model synchronization into rows and applies adaptive scheduling to the transmission of each row.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By better trading off between high training throughput and high statistical efficiency under the bandwidth fluctuation in wireless networks</a:t>
            </a: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 ROG will nurture diverse ML applications deployed on mobile robots in the field and it has broad future work.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Thanks a lot for your attention and any questions are welcome.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5ad4b2f0c8_2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15ad4b2f0c8_2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In conclusion, we presented ROG, a </a:t>
            </a:r>
            <a:r>
              <a:rPr lang="en-US" altLang="zh-CN" sz="1800" kern="100" dirty="0" err="1">
                <a:solidFill>
                  <a:srgbClr val="000000"/>
                </a:solidFill>
                <a:effectLst/>
                <a:latin typeface="Arial" panose="020B0604020202020204" pitchFamily="34" charset="0"/>
                <a:ea typeface="宋体" panose="02010600030101010101" pitchFamily="2" charset="-122"/>
                <a:cs typeface="Times New Roman" panose="02020603050405020304" pitchFamily="18" charset="0"/>
              </a:rPr>
              <a:t>ROw</a:t>
            </a: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-Granulated distributed training system optimized for robotic IoT networks.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It breaks up the granularity of model synchronization into rows and applies adaptive scheduling to the transmission of each row.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By better trading off between high training throughput and high statistical efficiency under the bandwidth fluctuation in wireless networks</a:t>
            </a: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 ROG will nurture diverse ML applications deployed on mobile robots in the field and it has broad future work. </a:t>
            </a: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en-US" altLang="zh-CN" sz="18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Thanks a lot for your attention and any questions are welcome.</a:t>
            </a:r>
            <a:endParaRPr dirty="0"/>
          </a:p>
        </p:txBody>
      </p:sp>
    </p:spTree>
    <p:extLst>
      <p:ext uri="{BB962C8B-B14F-4D97-AF65-F5344CB8AC3E}">
        <p14:creationId xmlns:p14="http://schemas.microsoft.com/office/powerpoint/2010/main" val="274025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ad4b2f0c8_2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5ad4b2f0c8_2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just"/>
            <a:r>
              <a:rPr lang="en-US" altLang="zh-CN" sz="11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Nowadays, many intelligent robotic tasks such as rescue and disaster response involve recognition or action control with machine learning models, and they are typically cooperatively deployed over a team of robots to leverage the limited computation resources on robots. </a:t>
            </a:r>
          </a:p>
          <a:p>
            <a:pPr algn="just"/>
            <a:r>
              <a:rPr lang="en-US" altLang="zh-CN" sz="11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Since the models cannot be pretrained against every possible situations, such ML models often require real-time training to adapt to changing environments.</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1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However, robots in the filed lack stable internet access to a cloud data center and could only communicate with other robots via the robotic IoT networks. </a:t>
            </a:r>
          </a:p>
          <a:p>
            <a:pPr algn="just"/>
            <a:r>
              <a:rPr lang="en-US" altLang="zh-CN" sz="1100" kern="100" dirty="0">
                <a:solidFill>
                  <a:srgbClr val="000000"/>
                </a:solidFill>
                <a:effectLst/>
                <a:latin typeface="Arial" panose="020B0604020202020204" pitchFamily="34" charset="0"/>
                <a:ea typeface="宋体" panose="02010600030101010101" pitchFamily="2" charset="-122"/>
                <a:cs typeface="Times New Roman" panose="02020603050405020304" pitchFamily="18" charset="0"/>
              </a:rPr>
              <a:t>This motivates distributed training among the robot team via the robotic IoT to accelerate the real-time training.</a:t>
            </a:r>
            <a:endParaRPr lang="zh-CN" altLang="zh-CN" dirty="0"/>
          </a:p>
          <a:p>
            <a:pPr marL="0" lvl="0" indent="0" algn="l" rtl="0">
              <a:lnSpc>
                <a:spcPct val="100000"/>
              </a:lnSpc>
              <a:spcBef>
                <a:spcPts val="0"/>
              </a:spcBef>
              <a:spcAft>
                <a:spcPts val="0"/>
              </a:spcAft>
              <a:buSzPts val="1100"/>
              <a:buNone/>
            </a:pPr>
            <a:endParaRPr 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230537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3603244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5cb89cb94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15cb89cb94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300" dirty="0">
                <a:solidFill>
                  <a:schemeClr val="dk1"/>
                </a:solidFill>
              </a:rPr>
              <a:t>All the above problems lead us into thinking, why existing work cannot achieve the two goals.</a:t>
            </a:r>
          </a:p>
          <a:p>
            <a:pPr marL="285750" lvl="0" indent="-285750" algn="l" rtl="0">
              <a:lnSpc>
                <a:spcPct val="100000"/>
              </a:lnSpc>
              <a:spcBef>
                <a:spcPts val="0"/>
              </a:spcBef>
              <a:spcAft>
                <a:spcPts val="0"/>
              </a:spcAft>
              <a:buSzPts val="1100"/>
            </a:pPr>
            <a:r>
              <a:rPr lang="en-US" sz="1300" dirty="0">
                <a:solidFill>
                  <a:schemeClr val="dk1"/>
                </a:solidFill>
              </a:rPr>
              <a:t>We show that the key reason is that their </a:t>
            </a:r>
            <a:r>
              <a:rPr lang="en-US" altLang="zh-CN" sz="1300" dirty="0">
                <a:solidFill>
                  <a:schemeClr val="dk1"/>
                </a:solidFill>
              </a:rPr>
              <a:t>model update</a:t>
            </a:r>
            <a:r>
              <a:rPr lang="en-US" sz="1300" dirty="0">
                <a:solidFill>
                  <a:schemeClr val="dk1"/>
                </a:solidFill>
              </a:rPr>
              <a:t> synchronization in the granularity of a whole model is too coarse grained to adapt to the bandwidth fluctuation in robotic IoT.</a:t>
            </a:r>
          </a:p>
          <a:p>
            <a:pPr marL="285750" lvl="0" indent="-285750" algn="l" rtl="0">
              <a:lnSpc>
                <a:spcPct val="100000"/>
              </a:lnSpc>
              <a:spcBef>
                <a:spcPts val="0"/>
              </a:spcBef>
              <a:spcAft>
                <a:spcPts val="0"/>
              </a:spcAft>
              <a:buSzPts val="1100"/>
            </a:pPr>
            <a:r>
              <a:rPr lang="en-US" sz="1300" dirty="0">
                <a:solidFill>
                  <a:schemeClr val="dk1"/>
                </a:solidFill>
              </a:rPr>
              <a:t>We compare the real-time fluctuating bandwidth capacity of a worker against its computation and transmission of model updates in the upper right chart. </a:t>
            </a:r>
          </a:p>
          <a:p>
            <a:pPr marL="285750" lvl="0" indent="-285750" algn="l" rtl="0">
              <a:lnSpc>
                <a:spcPct val="100000"/>
              </a:lnSpc>
              <a:spcBef>
                <a:spcPts val="0"/>
              </a:spcBef>
              <a:spcAft>
                <a:spcPts val="0"/>
              </a:spcAft>
              <a:buSzPts val="1100"/>
            </a:pPr>
            <a:r>
              <a:rPr lang="en-US" sz="1300" dirty="0">
                <a:solidFill>
                  <a:schemeClr val="dk1"/>
                </a:solidFill>
              </a:rPr>
              <a:t>From the chart we can see that, as the coarse-grained whole model transmission cannot fit in the fluctuating bandwidth, the worker must wait until the transmission of a whole model finishes, and it has no chance to balance its transmission time with other workers adaptively against the real-time bandwidth. </a:t>
            </a:r>
          </a:p>
          <a:p>
            <a:pPr marL="285750" lvl="0" indent="-285750" algn="l" rtl="0">
              <a:lnSpc>
                <a:spcPct val="100000"/>
              </a:lnSpc>
              <a:spcBef>
                <a:spcPts val="0"/>
              </a:spcBef>
              <a:spcAft>
                <a:spcPts val="0"/>
              </a:spcAft>
              <a:buSzPts val="1100"/>
            </a:pPr>
            <a:r>
              <a:rPr lang="en-US" sz="1300" dirty="0">
                <a:solidFill>
                  <a:schemeClr val="dk1"/>
                </a:solidFill>
              </a:rPr>
              <a:t>This leads to inevitable imbalanced transmission time among the workers and stall. </a:t>
            </a:r>
            <a:endParaRPr sz="1300"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ad4b2f0c8_2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15ad4b2f0c8_2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tLang="zh-CN" dirty="0"/>
              <a:t>We implemented ROG as an easy to use </a:t>
            </a:r>
            <a:r>
              <a:rPr lang="en-US" altLang="zh-CN" dirty="0" err="1"/>
              <a:t>pytorch</a:t>
            </a:r>
            <a:r>
              <a:rPr lang="en-US" altLang="zh-CN" dirty="0"/>
              <a:t> optimizer and it is extensible to any imperative deep learning frameworks.</a:t>
            </a:r>
          </a:p>
          <a:p>
            <a:pPr marL="0" lvl="0" indent="0" algn="l" rtl="0">
              <a:lnSpc>
                <a:spcPct val="100000"/>
              </a:lnSpc>
              <a:spcBef>
                <a:spcPts val="0"/>
              </a:spcBef>
              <a:spcAft>
                <a:spcPts val="0"/>
              </a:spcAft>
              <a:buSzPts val="1100"/>
              <a:buNone/>
            </a:pPr>
            <a:r>
              <a:rPr lang="en-US" altLang="zh-CN" dirty="0"/>
              <a:t>We evaluated ROG against the baselines such as SSP and FLOWN on real world four wheel robots equipped with high end NVIDIA Jetson Chips optimized for AI computing.</a:t>
            </a:r>
          </a:p>
          <a:p>
            <a:pPr marL="0" lvl="0" indent="0" algn="l" rtl="0">
              <a:lnSpc>
                <a:spcPct val="100000"/>
              </a:lnSpc>
              <a:spcBef>
                <a:spcPts val="0"/>
              </a:spcBef>
              <a:spcAft>
                <a:spcPts val="0"/>
              </a:spcAft>
              <a:buSzPts val="1100"/>
              <a:buNone/>
            </a:pPr>
            <a:r>
              <a:rPr lang="en-US" altLang="zh-CN" dirty="0"/>
              <a:t>We formed the robotic IoT networks by building a mesh network among the robots based on WiFi5.</a:t>
            </a:r>
          </a:p>
          <a:p>
            <a:pPr marL="0" lvl="0" indent="0" algn="l" rtl="0">
              <a:lnSpc>
                <a:spcPct val="100000"/>
              </a:lnSpc>
              <a:spcBef>
                <a:spcPts val="0"/>
              </a:spcBef>
              <a:spcAft>
                <a:spcPts val="0"/>
              </a:spcAft>
              <a:buSzPts val="1100"/>
              <a:buNone/>
            </a:pPr>
            <a:r>
              <a:rPr lang="en-US" altLang="zh-CN" dirty="0"/>
              <a:t>The evaluated applications include domain adaptation and implicit mapping that require real-time training of the machine learning models.</a:t>
            </a:r>
          </a:p>
          <a:p>
            <a:pPr marL="0" lvl="0" indent="0" algn="l" rtl="0">
              <a:lnSpc>
                <a:spcPct val="100000"/>
              </a:lnSpc>
              <a:spcBef>
                <a:spcPts val="0"/>
              </a:spcBef>
              <a:spcAft>
                <a:spcPts val="0"/>
              </a:spcAft>
              <a:buSzPts val="1100"/>
              <a:buNone/>
            </a:pPr>
            <a:r>
              <a:rPr lang="en-US" altLang="zh-CN" dirty="0"/>
              <a:t>We selected two representative environments for the robotic tasks, which is indoors in our laboratory with desks and separators and outdoors in our campus garden with trees and bushes.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19251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3667149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All reduce</a:t>
            </a:r>
          </a:p>
          <a:p>
            <a:r>
              <a:rPr lang="en-US" altLang="zh-CN" dirty="0"/>
              <a:t>Gradient compression</a:t>
            </a:r>
            <a:endParaRPr lang="zh-CN" altLang="en-US" dirty="0"/>
          </a:p>
        </p:txBody>
      </p:sp>
    </p:spTree>
    <p:extLst>
      <p:ext uri="{BB962C8B-B14F-4D97-AF65-F5344CB8AC3E}">
        <p14:creationId xmlns:p14="http://schemas.microsoft.com/office/powerpoint/2010/main" val="202203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panose="020B0604020202020204"/>
              <a:buChar char="●"/>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115000"/>
              </a:lnSpc>
              <a:spcBef>
                <a:spcPts val="0"/>
              </a:spcBef>
              <a:spcAft>
                <a:spcPts val="0"/>
              </a:spcAft>
              <a:buClr>
                <a:schemeClr val="dk2"/>
              </a:buClr>
              <a:buSzPts val="1400"/>
              <a:buFont typeface="Arial" panose="020B0604020202020204"/>
              <a:buChar char="■"/>
              <a:defRPr sz="1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000"/>
              <a:buFont typeface="Arial" panose="020B0604020202020204"/>
              <a:buNone/>
              <a:defRPr sz="10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ltLang="zh-CN"/>
              <a:t>‹#›</a:t>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4"/><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video" Target="../media/media2.mp4"/><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0" y="1098600"/>
            <a:ext cx="8520600" cy="115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US" altLang="zh-CN" sz="2980" b="1" dirty="0"/>
              <a:t>New Problems in Distributed Inference for DNN Models on Robotic IoT</a:t>
            </a:r>
            <a:endParaRPr lang="en-US" sz="2980" dirty="0"/>
          </a:p>
        </p:txBody>
      </p:sp>
      <p:sp>
        <p:nvSpPr>
          <p:cNvPr id="100" name="Google Shape;100;p25"/>
          <p:cNvSpPr txBox="1">
            <a:spLocks noGrp="1"/>
          </p:cNvSpPr>
          <p:nvPr>
            <p:ph type="subTitle" idx="1"/>
          </p:nvPr>
        </p:nvSpPr>
        <p:spPr>
          <a:xfrm>
            <a:off x="1274550" y="2425750"/>
            <a:ext cx="64518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40"/>
              <a:buNone/>
            </a:pPr>
            <a:r>
              <a:rPr lang="zh-CN" sz="1520" b="1" dirty="0">
                <a:solidFill>
                  <a:schemeClr val="dk1"/>
                </a:solidFill>
              </a:rPr>
              <a:t>Zekai Sun, </a:t>
            </a:r>
            <a:r>
              <a:rPr lang="zh-CN" altLang="zh-CN" sz="1520" dirty="0">
                <a:solidFill>
                  <a:schemeClr val="dk1"/>
                </a:solidFill>
              </a:rPr>
              <a:t>Xiuxian Guan, </a:t>
            </a:r>
            <a:r>
              <a:rPr lang="en-US" altLang="zh-CN" sz="1520" dirty="0" err="1">
                <a:solidFill>
                  <a:schemeClr val="dk1"/>
                </a:solidFill>
              </a:rPr>
              <a:t>Junming</a:t>
            </a:r>
            <a:r>
              <a:rPr lang="en-US" altLang="zh-CN" sz="1520" dirty="0">
                <a:solidFill>
                  <a:schemeClr val="dk1"/>
                </a:solidFill>
              </a:rPr>
              <a:t> Wang</a:t>
            </a:r>
            <a:r>
              <a:rPr lang="zh-CN" sz="1520" dirty="0">
                <a:solidFill>
                  <a:schemeClr val="dk1"/>
                </a:solidFill>
              </a:rPr>
              <a:t>, </a:t>
            </a:r>
            <a:r>
              <a:rPr lang="en-US" altLang="zh-CN" sz="1520" dirty="0" err="1">
                <a:solidFill>
                  <a:schemeClr val="accent4"/>
                </a:solidFill>
              </a:rPr>
              <a:t>Fangming</a:t>
            </a:r>
            <a:r>
              <a:rPr lang="en-US" altLang="zh-CN" sz="1520" dirty="0">
                <a:solidFill>
                  <a:schemeClr val="accent4"/>
                </a:solidFill>
              </a:rPr>
              <a:t> Liu</a:t>
            </a:r>
            <a:r>
              <a:rPr lang="zh-CN" sz="1520" dirty="0">
                <a:solidFill>
                  <a:schemeClr val="accent4"/>
                </a:solidFill>
              </a:rPr>
              <a:t>,</a:t>
            </a:r>
            <a:r>
              <a:rPr lang="zh-CN" sz="1520" dirty="0">
                <a:solidFill>
                  <a:schemeClr val="accent1"/>
                </a:solidFill>
              </a:rPr>
              <a:t> </a:t>
            </a:r>
            <a:r>
              <a:rPr lang="zh-CN" sz="1520" dirty="0">
                <a:solidFill>
                  <a:schemeClr val="dk1"/>
                </a:solidFill>
              </a:rPr>
              <a:t>Heming Cui</a:t>
            </a:r>
            <a:endParaRPr sz="1520" dirty="0">
              <a:solidFill>
                <a:schemeClr val="dk1"/>
              </a:solidFill>
            </a:endParaRPr>
          </a:p>
        </p:txBody>
      </p:sp>
      <p:pic>
        <p:nvPicPr>
          <p:cNvPr id="104" name="Google Shape;104;p25"/>
          <p:cNvPicPr preferRelativeResize="0"/>
          <p:nvPr/>
        </p:nvPicPr>
        <p:blipFill rotWithShape="1">
          <a:blip r:embed="rId3" cstate="email">
            <a:extLst>
              <a:ext uri="{28A0092B-C50C-407E-A947-70E740481C1C}">
                <a14:useLocalDpi xmlns:a14="http://schemas.microsoft.com/office/drawing/2010/main"/>
              </a:ext>
            </a:extLst>
          </a:blip>
          <a:srcRect/>
          <a:stretch>
            <a:fillRect/>
          </a:stretch>
        </p:blipFill>
        <p:spPr>
          <a:xfrm>
            <a:off x="2406385" y="3318675"/>
            <a:ext cx="801000" cy="899999"/>
          </a:xfrm>
          <a:prstGeom prst="rect">
            <a:avLst/>
          </a:prstGeom>
          <a:noFill/>
          <a:ln>
            <a:noFill/>
          </a:ln>
        </p:spPr>
      </p:pic>
      <p:sp>
        <p:nvSpPr>
          <p:cNvPr id="105" name="Google Shape;105;p25"/>
          <p:cNvSpPr txBox="1"/>
          <p:nvPr/>
        </p:nvSpPr>
        <p:spPr>
          <a:xfrm>
            <a:off x="1760636" y="4399790"/>
            <a:ext cx="2092497" cy="3462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panose="020B0604020202020204"/>
              <a:buNone/>
            </a:pPr>
            <a:r>
              <a:rPr lang="zh-CN" sz="1050" b="0" i="0" u="none" strike="noStrike" cap="none" dirty="0">
                <a:solidFill>
                  <a:schemeClr val="dk1"/>
                </a:solidFill>
                <a:latin typeface="Arial" panose="020B0604020202020204"/>
                <a:ea typeface="Arial" panose="020B0604020202020204"/>
                <a:cs typeface="Arial" panose="020B0604020202020204"/>
                <a:sym typeface="Arial" panose="020B0604020202020204"/>
              </a:rPr>
              <a:t>The University of Hong Kong</a:t>
            </a:r>
            <a:endParaRPr sz="1050" b="0" i="0" u="none" strike="noStrike" cap="none"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107" name="Google Shape;107;p25"/>
          <p:cNvSpPr txBox="1"/>
          <p:nvPr/>
        </p:nvSpPr>
        <p:spPr>
          <a:xfrm>
            <a:off x="4242494" y="4315906"/>
            <a:ext cx="2602586" cy="50780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20"/>
              <a:buFont typeface="Arial" panose="020B0604020202020204"/>
              <a:buNone/>
            </a:pPr>
            <a:r>
              <a:rPr lang="en-US" altLang="zh-CN" sz="1050" b="0" i="0" u="none" strike="noStrike" cap="none" dirty="0">
                <a:solidFill>
                  <a:schemeClr val="accent4"/>
                </a:solidFill>
                <a:latin typeface="Arial" panose="020B0604020202020204"/>
                <a:ea typeface="Arial" panose="020B0604020202020204"/>
                <a:cs typeface="Arial" panose="020B0604020202020204"/>
                <a:sym typeface="Arial" panose="020B0604020202020204"/>
              </a:rPr>
              <a:t>Huazhong University of Science and</a:t>
            </a:r>
          </a:p>
          <a:p>
            <a:pPr marL="0" marR="0" lvl="0" indent="0" algn="ctr" rtl="0">
              <a:lnSpc>
                <a:spcPct val="100000"/>
              </a:lnSpc>
              <a:spcBef>
                <a:spcPts val="0"/>
              </a:spcBef>
              <a:spcAft>
                <a:spcPts val="0"/>
              </a:spcAft>
              <a:buClr>
                <a:srgbClr val="000000"/>
              </a:buClr>
              <a:buSzPts val="820"/>
              <a:buFont typeface="Arial" panose="020B0604020202020204"/>
              <a:buNone/>
            </a:pPr>
            <a:r>
              <a:rPr lang="en-US" altLang="zh-CN" sz="1050" b="0" i="0" u="none" strike="noStrike" cap="none" dirty="0">
                <a:solidFill>
                  <a:schemeClr val="accent4"/>
                </a:solidFill>
                <a:latin typeface="Arial" panose="020B0604020202020204"/>
                <a:ea typeface="Arial" panose="020B0604020202020204"/>
                <a:cs typeface="Arial" panose="020B0604020202020204"/>
                <a:sym typeface="Arial" panose="020B0604020202020204"/>
              </a:rPr>
              <a:t>Technology</a:t>
            </a:r>
            <a:r>
              <a:rPr lang="zh-CN" sz="1050" b="0" i="0" u="none" strike="noStrike" cap="none" dirty="0">
                <a:solidFill>
                  <a:schemeClr val="accent4"/>
                </a:solidFill>
                <a:latin typeface="Arial" panose="020B0604020202020204"/>
                <a:ea typeface="Arial" panose="020B0604020202020204"/>
                <a:cs typeface="Arial" panose="020B0604020202020204"/>
                <a:sym typeface="Arial" panose="020B0604020202020204"/>
              </a:rPr>
              <a:t> University</a:t>
            </a:r>
            <a:endParaRPr sz="1050" b="0" i="0" u="none" strike="noStrike" cap="none" dirty="0">
              <a:solidFill>
                <a:schemeClr val="accent4"/>
              </a:solidFill>
              <a:latin typeface="Arial" panose="020B0604020202020204"/>
              <a:ea typeface="Arial" panose="020B0604020202020204"/>
              <a:cs typeface="Arial" panose="020B0604020202020204"/>
              <a:sym typeface="Arial" panose="020B0604020202020204"/>
            </a:endParaRPr>
          </a:p>
        </p:txBody>
      </p:sp>
      <p:sp>
        <p:nvSpPr>
          <p:cNvPr id="3" name="灯片编号占位符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1</a:t>
            </a:fld>
            <a:endParaRPr lang="zh-CN"/>
          </a:p>
        </p:txBody>
      </p:sp>
      <p:sp>
        <p:nvSpPr>
          <p:cNvPr id="2" name="文本框 1">
            <a:extLst>
              <a:ext uri="{FF2B5EF4-FFF2-40B4-BE49-F238E27FC236}">
                <a16:creationId xmlns:a16="http://schemas.microsoft.com/office/drawing/2014/main" id="{8A9B423C-C3C4-BD69-1478-B0B1496F9E7E}"/>
              </a:ext>
            </a:extLst>
          </p:cNvPr>
          <p:cNvSpPr txBox="1"/>
          <p:nvPr/>
        </p:nvSpPr>
        <p:spPr>
          <a:xfrm>
            <a:off x="404501" y="535979"/>
            <a:ext cx="5359940" cy="369332"/>
          </a:xfrm>
          <a:prstGeom prst="rect">
            <a:avLst/>
          </a:prstGeom>
          <a:noFill/>
        </p:spPr>
        <p:txBody>
          <a:bodyPr wrap="square" rtlCol="0">
            <a:spAutoFit/>
          </a:bodyPr>
          <a:lstStyle/>
          <a:p>
            <a:r>
              <a:rPr lang="en-US" altLang="zh-CN" sz="1800" b="1" dirty="0"/>
              <a:t> </a:t>
            </a:r>
            <a:r>
              <a:rPr lang="fr-FR" altLang="zh-CN" sz="1800" b="1" dirty="0"/>
              <a:t>ApPLIED ’24, June 17, 2024, Nantes, France</a:t>
            </a:r>
            <a:endParaRPr lang="zh-CN" altLang="en-US" sz="1800" b="1" dirty="0"/>
          </a:p>
        </p:txBody>
      </p:sp>
      <p:pic>
        <p:nvPicPr>
          <p:cNvPr id="4" name="图片 3">
            <a:extLst>
              <a:ext uri="{FF2B5EF4-FFF2-40B4-BE49-F238E27FC236}">
                <a16:creationId xmlns:a16="http://schemas.microsoft.com/office/drawing/2014/main" id="{790F24C0-0716-691C-27F9-DFCECD110F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2197" y="3317128"/>
            <a:ext cx="1192200" cy="9030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Problem 3 (Pipeline parallelism)</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10</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Autofit/>
          </a:bodyPr>
          <a:lstStyle/>
          <a:p>
            <a:pPr marL="317500" indent="-171450">
              <a:buClr>
                <a:schemeClr val="dk1"/>
              </a:buClr>
              <a:buSzPts val="1300"/>
            </a:pPr>
            <a:r>
              <a:rPr lang="en-US" altLang="zh-CN" sz="1400" dirty="0"/>
              <a:t>Such transmission overhead not only leads to prolonged inference time but also to high energy consumption during the data transmission phase, referred to as transmission energy consumption</a:t>
            </a: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p>
          <a:p>
            <a:pPr marL="317500" indent="-171450">
              <a:buClr>
                <a:schemeClr val="dk1"/>
              </a:buClr>
              <a:buSzPts val="1300"/>
            </a:pPr>
            <a:endParaRPr lang="en-US" altLang="zh-CN" sz="1400" dirty="0"/>
          </a:p>
          <a:p>
            <a:pPr marL="317500" indent="-171450">
              <a:buClr>
                <a:schemeClr val="dk1"/>
              </a:buClr>
              <a:buSzPts val="1300"/>
            </a:pPr>
            <a:endParaRPr lang="en-US" altLang="zh-CN" sz="1400" dirty="0"/>
          </a:p>
          <a:p>
            <a:pPr marL="317500" indent="-171450">
              <a:buClr>
                <a:schemeClr val="dk1"/>
              </a:buClr>
              <a:buSzPts val="1300"/>
            </a:pPr>
            <a:endParaRPr lang="en-US" altLang="zh-CN" sz="1400" dirty="0"/>
          </a:p>
          <a:p>
            <a:pPr marL="317500" indent="-171450">
              <a:buClr>
                <a:schemeClr val="dk1"/>
              </a:buClr>
              <a:buSzPts val="1300"/>
            </a:pPr>
            <a:r>
              <a:rPr lang="en-US" altLang="zh-CN" sz="1400" dirty="0"/>
              <a:t>PP is unable to overlap the transmission and computation phases within the same inference to alleviate the transmission overhead, as it can only overlap these phases across multiple inferences via pipeline execution, which increases inference throughput but not the completion time of a single inference </a:t>
            </a: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p:txBody>
      </p:sp>
      <p:pic>
        <p:nvPicPr>
          <p:cNvPr id="5" name="图片 4">
            <a:extLst>
              <a:ext uri="{FF2B5EF4-FFF2-40B4-BE49-F238E27FC236}">
                <a16:creationId xmlns:a16="http://schemas.microsoft.com/office/drawing/2014/main" id="{6722CC4E-3478-AB80-F89C-5689D85978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7047" y="2184580"/>
            <a:ext cx="6473757" cy="1352190"/>
          </a:xfrm>
          <a:prstGeom prst="rect">
            <a:avLst/>
          </a:prstGeom>
        </p:spPr>
      </p:pic>
    </p:spTree>
    <p:extLst>
      <p:ext uri="{BB962C8B-B14F-4D97-AF65-F5344CB8AC3E}">
        <p14:creationId xmlns:p14="http://schemas.microsoft.com/office/powerpoint/2010/main" val="281604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Problem 3 (Pipeline parallelism)</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11</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Autofit/>
          </a:bodyPr>
          <a:lstStyle/>
          <a:p>
            <a:pPr marL="317500" indent="-171450">
              <a:buClr>
                <a:schemeClr val="dk1"/>
              </a:buClr>
              <a:buSzPts val="1300"/>
            </a:pPr>
            <a:r>
              <a:rPr lang="en-US" altLang="zh-CN" sz="1400" dirty="0"/>
              <a:t>Validation on a larger range of models</a:t>
            </a:r>
          </a:p>
          <a:p>
            <a:pPr marL="774700" lvl="1" indent="-171450">
              <a:buClr>
                <a:schemeClr val="dk1"/>
              </a:buClr>
              <a:buSzPts val="1300"/>
            </a:pPr>
            <a:r>
              <a:rPr lang="en-US" altLang="zh-CN" dirty="0"/>
              <a:t>transmission time constitutes a significant portion of the total inference time in robotic IoT when using PP</a:t>
            </a:r>
          </a:p>
          <a:p>
            <a:pPr marL="774700" lvl="1" indent="-171450">
              <a:buClr>
                <a:schemeClr val="dk1"/>
              </a:buClr>
              <a:buSzPts val="1300"/>
            </a:pPr>
            <a:r>
              <a:rPr lang="en-US" altLang="zh-CN" dirty="0"/>
              <a:t>The inherent transmission overhead of PP’s scheduling mechanism significantly wastes both inference time and energy. </a:t>
            </a:r>
            <a:endParaRPr lang="en-US" altLang="zh-CN" dirty="0">
              <a:solidFill>
                <a:schemeClr val="dk1"/>
              </a:solidFill>
            </a:endParaRPr>
          </a:p>
          <a:p>
            <a:pPr marL="146050" indent="0">
              <a:buClr>
                <a:schemeClr val="dk1"/>
              </a:buClr>
              <a:buSzPts val="1300"/>
              <a:buNone/>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p:txBody>
      </p:sp>
      <p:pic>
        <p:nvPicPr>
          <p:cNvPr id="6" name="图片 5">
            <a:extLst>
              <a:ext uri="{FF2B5EF4-FFF2-40B4-BE49-F238E27FC236}">
                <a16:creationId xmlns:a16="http://schemas.microsoft.com/office/drawing/2014/main" id="{6D1C41CC-7803-C719-3D0C-8900B8F652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857" y="2736273"/>
            <a:ext cx="4183904" cy="1621720"/>
          </a:xfrm>
          <a:prstGeom prst="rect">
            <a:avLst/>
          </a:prstGeom>
        </p:spPr>
      </p:pic>
      <p:pic>
        <p:nvPicPr>
          <p:cNvPr id="9" name="图片 8">
            <a:extLst>
              <a:ext uri="{FF2B5EF4-FFF2-40B4-BE49-F238E27FC236}">
                <a16:creationId xmlns:a16="http://schemas.microsoft.com/office/drawing/2014/main" id="{D7FA3EE2-1528-51E7-750F-E6680CA94E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7254" y="2736273"/>
            <a:ext cx="4183904" cy="1538984"/>
          </a:xfrm>
          <a:prstGeom prst="rect">
            <a:avLst/>
          </a:prstGeom>
        </p:spPr>
      </p:pic>
    </p:spTree>
    <p:extLst>
      <p:ext uri="{BB962C8B-B14F-4D97-AF65-F5344CB8AC3E}">
        <p14:creationId xmlns:p14="http://schemas.microsoft.com/office/powerpoint/2010/main" val="1046244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en-US" altLang="zh-CN" sz="2320" dirty="0"/>
              <a:t>Possible Solutions</a:t>
            </a:r>
            <a:endParaRPr sz="2320" dirty="0"/>
          </a:p>
        </p:txBody>
      </p:sp>
      <p:sp>
        <p:nvSpPr>
          <p:cNvPr id="218" name="Google Shape;218;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Clr>
                <a:schemeClr val="dk1"/>
              </a:buClr>
              <a:buSzPts val="1300"/>
              <a:buChar char="➢"/>
            </a:pPr>
            <a:r>
              <a:rPr lang="en-US" altLang="zh-CN" sz="1600" dirty="0">
                <a:solidFill>
                  <a:schemeClr val="dk1"/>
                </a:solidFill>
              </a:rPr>
              <a:t>Approaches that can reduce communication costs within a single inference task appear to be viable solutions.</a:t>
            </a:r>
          </a:p>
          <a:p>
            <a:pPr marL="457200" lvl="0" indent="-311150" algn="l" rtl="0">
              <a:lnSpc>
                <a:spcPct val="115000"/>
              </a:lnSpc>
              <a:spcBef>
                <a:spcPts val="0"/>
              </a:spcBef>
              <a:spcAft>
                <a:spcPts val="0"/>
              </a:spcAft>
              <a:buClr>
                <a:schemeClr val="dk1"/>
              </a:buClr>
              <a:buSzPts val="1300"/>
              <a:buChar char="➢"/>
            </a:pPr>
            <a:r>
              <a:rPr lang="en-US" altLang="zh-CN" sz="1600" dirty="0"/>
              <a:t>only lossless compression methods can be utilized to reduce the transmission volume</a:t>
            </a:r>
            <a:endParaRPr lang="en-US" altLang="zh-CN" sz="1600" dirty="0">
              <a:solidFill>
                <a:schemeClr val="dk1"/>
              </a:solidFill>
            </a:endParaRPr>
          </a:p>
          <a:p>
            <a:pPr marL="889000" lvl="1" indent="-285750">
              <a:buClr>
                <a:schemeClr val="dk1"/>
              </a:buClr>
              <a:buSzPts val="1300"/>
            </a:pPr>
            <a:r>
              <a:rPr lang="en-US" altLang="zh-CN" sz="1600" dirty="0">
                <a:solidFill>
                  <a:schemeClr val="dk1"/>
                </a:solidFill>
              </a:rPr>
              <a:t>quantization and model distillation potentially sacrifice accuracy with smaller models</a:t>
            </a:r>
          </a:p>
          <a:p>
            <a:pPr marL="457200" lvl="0" indent="-311150" algn="l" rtl="0">
              <a:lnSpc>
                <a:spcPct val="115000"/>
              </a:lnSpc>
              <a:spcBef>
                <a:spcPts val="0"/>
              </a:spcBef>
              <a:spcAft>
                <a:spcPts val="0"/>
              </a:spcAft>
              <a:buClr>
                <a:schemeClr val="dk1"/>
              </a:buClr>
              <a:buSzPts val="1300"/>
              <a:buChar char="➢"/>
            </a:pPr>
            <a:r>
              <a:rPr lang="en-US" altLang="zh-CN" sz="1600" dirty="0"/>
              <a:t>A new parallel method that overlaps the computation and transmission phases within the existing PP’s layer partitioning framework has the potential to address the shortcomings of current distributed inference approaches. </a:t>
            </a:r>
          </a:p>
          <a:p>
            <a:pPr marL="774700" lvl="1" indent="-171450">
              <a:buClr>
                <a:schemeClr val="dk1"/>
              </a:buClr>
              <a:buSzPts val="1300"/>
            </a:pPr>
            <a:r>
              <a:rPr lang="en-US" sz="1200" dirty="0">
                <a:solidFill>
                  <a:schemeClr val="dk1"/>
                </a:solidFill>
              </a:rPr>
              <a:t>transmission energy consumption encompasses the energy used by the device during the data transmission phase, not merely the energy expended for the transmission itself (such as that by the wireless network card)</a:t>
            </a:r>
            <a:endParaRPr sz="1200" dirty="0">
              <a:solidFill>
                <a:schemeClr val="dk1"/>
              </a:solidFill>
            </a:endParaRPr>
          </a:p>
        </p:txBody>
      </p:sp>
      <p:sp>
        <p:nvSpPr>
          <p:cNvPr id="3" name="灯片编号占位符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12</a:t>
            </a:fld>
            <a:endParaRPr lang="zh-CN"/>
          </a:p>
        </p:txBody>
      </p:sp>
      <p:pic>
        <p:nvPicPr>
          <p:cNvPr id="4" name="图片 3">
            <a:extLst>
              <a:ext uri="{FF2B5EF4-FFF2-40B4-BE49-F238E27FC236}">
                <a16:creationId xmlns:a16="http://schemas.microsoft.com/office/drawing/2014/main" id="{BF8F45B1-027A-E0FA-68FA-31DC874C1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5190" y="3908743"/>
            <a:ext cx="4319504" cy="9809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zh-CN" sz="2320"/>
              <a:t>Conclusion</a:t>
            </a:r>
            <a:endParaRPr sz="2320"/>
          </a:p>
        </p:txBody>
      </p:sp>
      <p:sp>
        <p:nvSpPr>
          <p:cNvPr id="218" name="Google Shape;218;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31800" indent="-285750">
              <a:buClr>
                <a:schemeClr val="dk1"/>
              </a:buClr>
              <a:buSzPts val="1300"/>
            </a:pPr>
            <a:r>
              <a:rPr lang="en-US" altLang="zh-CN" sz="1600" dirty="0">
                <a:solidFill>
                  <a:schemeClr val="dk1"/>
                </a:solidFill>
              </a:rPr>
              <a:t>In this paper, we explored the problems that hinder the application of existing parallel methods for distributed inference on robotic IoT.</a:t>
            </a:r>
          </a:p>
          <a:p>
            <a:pPr marL="774700" lvl="1" indent="-171450">
              <a:buClr>
                <a:schemeClr val="dk1"/>
              </a:buClr>
              <a:buSzPts val="1300"/>
            </a:pPr>
            <a:r>
              <a:rPr lang="en-US" altLang="zh-CN" sz="1600" dirty="0">
                <a:solidFill>
                  <a:schemeClr val="dk1"/>
                </a:solidFill>
              </a:rPr>
              <a:t>The failure of data parallelism due to small batch sizes</a:t>
            </a:r>
          </a:p>
          <a:p>
            <a:pPr marL="774700" lvl="1" indent="-171450">
              <a:buClr>
                <a:schemeClr val="dk1"/>
              </a:buClr>
              <a:buSzPts val="1300"/>
            </a:pPr>
            <a:r>
              <a:rPr lang="en-US" sz="1600" dirty="0">
                <a:solidFill>
                  <a:schemeClr val="dk1"/>
                </a:solidFill>
              </a:rPr>
              <a:t>The unacceptable communication overhead of tensor parallelism caused by all-reduce communication</a:t>
            </a:r>
          </a:p>
          <a:p>
            <a:pPr marL="774700" lvl="1" indent="-171450">
              <a:buClr>
                <a:schemeClr val="dk1"/>
              </a:buClr>
              <a:buSzPts val="1300"/>
            </a:pPr>
            <a:r>
              <a:rPr lang="en-US" sz="1600" dirty="0">
                <a:solidFill>
                  <a:schemeClr val="dk1"/>
                </a:solidFill>
              </a:rPr>
              <a:t>the significant transmission bottlenecks inherent to pipeline parallelism’s scheduling mechanism.</a:t>
            </a:r>
          </a:p>
          <a:p>
            <a:pPr marL="317500" indent="-171450">
              <a:buClr>
                <a:schemeClr val="dk1"/>
              </a:buClr>
              <a:buSzPts val="1300"/>
            </a:pPr>
            <a:r>
              <a:rPr lang="en-US" sz="1600" dirty="0">
                <a:solidFill>
                  <a:schemeClr val="dk1"/>
                </a:solidFill>
              </a:rPr>
              <a:t>By raising awareness of these issues, we aim to stimulate research efforts towards developing novel parallel methods that address these problems. </a:t>
            </a:r>
          </a:p>
          <a:p>
            <a:pPr marL="317500" indent="-171450">
              <a:buClr>
                <a:schemeClr val="dk1"/>
              </a:buClr>
              <a:buSzPts val="1300"/>
            </a:pPr>
            <a:r>
              <a:rPr lang="en-US" sz="1600" dirty="0">
                <a:solidFill>
                  <a:schemeClr val="dk1"/>
                </a:solidFill>
              </a:rPr>
              <a:t>We envision that fast and energy-efficient inference will foster the deployment of diverse robotic tasks on real-world robots in the field.</a:t>
            </a:r>
            <a:endParaRPr sz="1600" dirty="0">
              <a:solidFill>
                <a:schemeClr val="dk1"/>
              </a:solidFill>
            </a:endParaRPr>
          </a:p>
        </p:txBody>
      </p:sp>
      <p:sp>
        <p:nvSpPr>
          <p:cNvPr id="3" name="灯片编号占位符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13</a:t>
            </a:fld>
            <a:endParaRPr lang="zh-CN"/>
          </a:p>
        </p:txBody>
      </p:sp>
    </p:spTree>
    <p:extLst>
      <p:ext uri="{BB962C8B-B14F-4D97-AF65-F5344CB8AC3E}">
        <p14:creationId xmlns:p14="http://schemas.microsoft.com/office/powerpoint/2010/main" val="2350184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zh-CN" sz="2300" dirty="0"/>
              <a:t>Motivation</a:t>
            </a:r>
            <a:endParaRPr sz="2300" dirty="0"/>
          </a:p>
        </p:txBody>
      </p:sp>
      <p:sp>
        <p:nvSpPr>
          <p:cNvPr id="117" name="Google Shape;117;p26"/>
          <p:cNvSpPr txBox="1">
            <a:spLocks noGrp="1"/>
          </p:cNvSpPr>
          <p:nvPr>
            <p:ph type="body" idx="1"/>
          </p:nvPr>
        </p:nvSpPr>
        <p:spPr>
          <a:xfrm>
            <a:off x="311700" y="1152475"/>
            <a:ext cx="8520600" cy="4144500"/>
          </a:xfrm>
          <a:prstGeom prst="rect">
            <a:avLst/>
          </a:prstGeom>
          <a:noFill/>
          <a:ln>
            <a:noFill/>
          </a:ln>
        </p:spPr>
        <p:txBody>
          <a:bodyPr spcFirstLastPara="1" wrap="square" lIns="91425" tIns="91425" rIns="91425" bIns="91425" anchor="t" anchorCtr="0">
            <a:noAutofit/>
          </a:bodyPr>
          <a:lstStyle/>
          <a:p>
            <a:pPr lvl="0" indent="-311150">
              <a:buClr>
                <a:schemeClr val="dk1"/>
              </a:buClr>
              <a:buSzPts val="1300"/>
              <a:buChar char="➢"/>
            </a:pPr>
            <a:r>
              <a:rPr lang="en-US" altLang="zh-CN" sz="1200" dirty="0">
                <a:solidFill>
                  <a:schemeClr val="dk1"/>
                </a:solidFill>
              </a:rPr>
              <a:t>The rapid progress in machine learning (ML) techniques has led to remarkable achievements in various fundamental robotic tasks</a:t>
            </a:r>
          </a:p>
          <a:p>
            <a:pPr lvl="1" indent="-311150">
              <a:buClr>
                <a:schemeClr val="dk1"/>
              </a:buClr>
              <a:buSzPts val="1300"/>
            </a:pPr>
            <a:r>
              <a:rPr lang="zh-CN" sz="1200" dirty="0">
                <a:solidFill>
                  <a:schemeClr val="dk1"/>
                </a:solidFill>
              </a:rPr>
              <a:t>e.g., </a:t>
            </a:r>
            <a:r>
              <a:rPr lang="en-US" altLang="zh-CN" sz="1200" dirty="0"/>
              <a:t>object detection, robotic control, environmental perception</a:t>
            </a:r>
            <a:endParaRPr sz="1200" dirty="0">
              <a:solidFill>
                <a:schemeClr val="dk1"/>
              </a:solidFill>
            </a:endParaRPr>
          </a:p>
          <a:p>
            <a:pPr marL="0" lvl="0" indent="0" algn="l" rtl="0">
              <a:lnSpc>
                <a:spcPct val="115000"/>
              </a:lnSpc>
              <a:spcBef>
                <a:spcPts val="1200"/>
              </a:spcBef>
              <a:spcAft>
                <a:spcPts val="0"/>
              </a:spcAft>
              <a:buSzPts val="1800"/>
              <a:buNone/>
            </a:pPr>
            <a:endParaRPr lang="en-US" sz="1200" dirty="0">
              <a:solidFill>
                <a:schemeClr val="dk1"/>
              </a:solidFill>
            </a:endParaRPr>
          </a:p>
          <a:p>
            <a:pPr marL="0" lvl="0" indent="0" algn="l" rtl="0">
              <a:lnSpc>
                <a:spcPct val="115000"/>
              </a:lnSpc>
              <a:spcBef>
                <a:spcPts val="1200"/>
              </a:spcBef>
              <a:spcAft>
                <a:spcPts val="0"/>
              </a:spcAft>
              <a:buSzPts val="1800"/>
              <a:buNone/>
            </a:pPr>
            <a:endParaRPr sz="1200" dirty="0">
              <a:solidFill>
                <a:schemeClr val="dk1"/>
              </a:solidFill>
            </a:endParaRPr>
          </a:p>
          <a:p>
            <a:pPr marL="0" lvl="0" indent="0" algn="l" rtl="0">
              <a:lnSpc>
                <a:spcPct val="115000"/>
              </a:lnSpc>
              <a:spcBef>
                <a:spcPts val="1200"/>
              </a:spcBef>
              <a:spcAft>
                <a:spcPts val="0"/>
              </a:spcAft>
              <a:buSzPts val="1800"/>
              <a:buNone/>
            </a:pPr>
            <a:endParaRPr sz="1200" dirty="0">
              <a:solidFill>
                <a:schemeClr val="dk1"/>
              </a:solidFill>
            </a:endParaRPr>
          </a:p>
          <a:p>
            <a:pPr marL="146050" lvl="0" indent="0" algn="l" rtl="0">
              <a:lnSpc>
                <a:spcPct val="115000"/>
              </a:lnSpc>
              <a:spcBef>
                <a:spcPts val="1200"/>
              </a:spcBef>
              <a:spcAft>
                <a:spcPts val="0"/>
              </a:spcAft>
              <a:buClr>
                <a:schemeClr val="dk1"/>
              </a:buClr>
              <a:buSzPts val="1300"/>
              <a:buNone/>
            </a:pPr>
            <a:endParaRPr lang="en-US" altLang="zh-CN" sz="1200" dirty="0">
              <a:solidFill>
                <a:schemeClr val="dk1"/>
              </a:solidFill>
            </a:endParaRPr>
          </a:p>
          <a:p>
            <a:pPr lvl="0" indent="-311150">
              <a:spcBef>
                <a:spcPts val="2400"/>
              </a:spcBef>
              <a:buClr>
                <a:schemeClr val="dk1"/>
              </a:buClr>
              <a:buSzPts val="1300"/>
              <a:buChar char="➢"/>
            </a:pPr>
            <a:r>
              <a:rPr lang="zh-CN" sz="1200" dirty="0">
                <a:solidFill>
                  <a:schemeClr val="dk1"/>
                </a:solidFill>
              </a:rPr>
              <a:t>ML models typically require </a:t>
            </a:r>
            <a:r>
              <a:rPr lang="en-US" altLang="zh-CN" sz="1200" b="1" dirty="0">
                <a:solidFill>
                  <a:schemeClr val="dk1"/>
                </a:solidFill>
              </a:rPr>
              <a:t>fast and energy-efficient </a:t>
            </a:r>
            <a:r>
              <a:rPr lang="en-US" altLang="zh-CN" sz="1200" dirty="0">
                <a:solidFill>
                  <a:schemeClr val="dk1"/>
                </a:solidFill>
              </a:rPr>
              <a:t>inference.</a:t>
            </a:r>
            <a:r>
              <a:rPr lang="zh-CN" sz="1200" dirty="0">
                <a:solidFill>
                  <a:schemeClr val="dk1"/>
                </a:solidFill>
              </a:rPr>
              <a:t> </a:t>
            </a:r>
            <a:endParaRPr sz="1200" dirty="0">
              <a:solidFill>
                <a:schemeClr val="dk1"/>
              </a:solidFill>
            </a:endParaRPr>
          </a:p>
          <a:p>
            <a:pPr lvl="0" indent="-311150">
              <a:buClr>
                <a:schemeClr val="dk1"/>
              </a:buClr>
              <a:buSzPts val="1300"/>
              <a:buChar char="➢"/>
            </a:pPr>
            <a:r>
              <a:rPr lang="en-US" altLang="zh-CN" sz="1200" dirty="0">
                <a:solidFill>
                  <a:schemeClr val="dk1"/>
                </a:solidFill>
              </a:rPr>
              <a:t>Placing the entire model on robots not only requires additional computing accelerators on robots (e.g., GPU, FPGA, SoC), but also introduce additional energy consumption (e.g., 162% more for [30] in our experiments).</a:t>
            </a:r>
          </a:p>
          <a:p>
            <a:pPr lvl="0" indent="-311150">
              <a:buClr>
                <a:schemeClr val="dk1"/>
              </a:buClr>
              <a:buSzPts val="1300"/>
              <a:buChar char="➢"/>
            </a:pPr>
            <a:r>
              <a:rPr lang="en-US" altLang="zh-CN" sz="1200" dirty="0">
                <a:solidFill>
                  <a:schemeClr val="dk1"/>
                </a:solidFill>
              </a:rPr>
              <a:t>Distributed inference, which involves inference across multiple GPU devices, has emerged as a promising approach.</a:t>
            </a:r>
          </a:p>
          <a:p>
            <a:pPr lvl="1" indent="-311150">
              <a:buClr>
                <a:schemeClr val="dk1"/>
              </a:buClr>
              <a:buSzPts val="1300"/>
            </a:pPr>
            <a:r>
              <a:rPr lang="en-US" altLang="zh-CN" sz="1200" dirty="0">
                <a:solidFill>
                  <a:schemeClr val="dk1"/>
                </a:solidFill>
              </a:rPr>
              <a:t>Fast: accelerates the inference process by leveraging the high computing capabilities of powerful GPUs </a:t>
            </a:r>
          </a:p>
          <a:p>
            <a:pPr lvl="1" indent="-311150">
              <a:buClr>
                <a:schemeClr val="dk1"/>
              </a:buClr>
              <a:buSzPts val="1300"/>
            </a:pPr>
            <a:r>
              <a:rPr lang="en-US" altLang="zh-CN" sz="1200" dirty="0"/>
              <a:t>Energy-efficient: alleviates the local computational burden</a:t>
            </a:r>
            <a:endParaRPr sz="1200" dirty="0">
              <a:solidFill>
                <a:schemeClr val="dk1"/>
              </a:solidFill>
            </a:endParaRPr>
          </a:p>
        </p:txBody>
      </p:sp>
      <p:sp>
        <p:nvSpPr>
          <p:cNvPr id="3" name="灯片编号占位符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2</a:t>
            </a:fld>
            <a:endParaRPr lang="zh-CN" dirty="0"/>
          </a:p>
        </p:txBody>
      </p:sp>
      <p:grpSp>
        <p:nvGrpSpPr>
          <p:cNvPr id="9" name="组合 8">
            <a:extLst>
              <a:ext uri="{FF2B5EF4-FFF2-40B4-BE49-F238E27FC236}">
                <a16:creationId xmlns:a16="http://schemas.microsoft.com/office/drawing/2014/main" id="{A2048F55-4E02-D093-9335-82680335B234}"/>
              </a:ext>
            </a:extLst>
          </p:cNvPr>
          <p:cNvGrpSpPr/>
          <p:nvPr/>
        </p:nvGrpSpPr>
        <p:grpSpPr>
          <a:xfrm>
            <a:off x="756654" y="1960645"/>
            <a:ext cx="7630610" cy="1688927"/>
            <a:chOff x="553363" y="1980316"/>
            <a:chExt cx="7630610" cy="1688927"/>
          </a:xfrm>
        </p:grpSpPr>
        <p:sp>
          <p:nvSpPr>
            <p:cNvPr id="118" name="Google Shape;118;p26"/>
            <p:cNvSpPr txBox="1"/>
            <p:nvPr/>
          </p:nvSpPr>
          <p:spPr>
            <a:xfrm>
              <a:off x="553363" y="3284343"/>
              <a:ext cx="20568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panose="020B0604020202020204"/>
                <a:buNone/>
              </a:pPr>
              <a:r>
                <a:rPr lang="en-US" altLang="zh-CN" sz="1300" b="0" i="0" u="none" strike="noStrike" cap="none" dirty="0">
                  <a:solidFill>
                    <a:schemeClr val="dk1"/>
                  </a:solidFill>
                  <a:highlight>
                    <a:srgbClr val="FFFFFF"/>
                  </a:highlight>
                  <a:latin typeface="Arial" panose="020B0604020202020204"/>
                  <a:ea typeface="Arial" panose="020B0604020202020204"/>
                  <a:cs typeface="Arial" panose="020B0604020202020204"/>
                  <a:sym typeface="Arial" panose="020B0604020202020204"/>
                </a:rPr>
                <a:t>object detection</a:t>
              </a:r>
              <a:endParaRPr sz="13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26"/>
            <p:cNvSpPr txBox="1"/>
            <p:nvPr/>
          </p:nvSpPr>
          <p:spPr>
            <a:xfrm>
              <a:off x="3257450" y="3284343"/>
              <a:ext cx="22596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panose="020B0604020202020204"/>
                <a:buNone/>
              </a:pPr>
              <a:r>
                <a:rPr lang="en-US" altLang="zh-CN" sz="1300" b="0" i="0" u="none" strike="noStrike" cap="none" dirty="0">
                  <a:solidFill>
                    <a:schemeClr val="dk1"/>
                  </a:solidFill>
                  <a:highlight>
                    <a:srgbClr val="FFFFFF"/>
                  </a:highlight>
                  <a:latin typeface="Arial" panose="020B0604020202020204"/>
                  <a:ea typeface="Arial" panose="020B0604020202020204"/>
                  <a:cs typeface="Arial" panose="020B0604020202020204"/>
                  <a:sym typeface="Arial" panose="020B0604020202020204"/>
                </a:rPr>
                <a:t>robotic control</a:t>
              </a:r>
              <a:endParaRPr sz="1300" b="0" i="0" u="none" strike="noStrike" cap="none" dirty="0">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120" name="Google Shape;120;p26"/>
            <p:cNvSpPr txBox="1"/>
            <p:nvPr/>
          </p:nvSpPr>
          <p:spPr>
            <a:xfrm>
              <a:off x="5909300" y="3284343"/>
              <a:ext cx="22596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panose="020B0604020202020204"/>
                <a:buNone/>
              </a:pPr>
              <a:r>
                <a:rPr lang="en-US" altLang="zh-CN" sz="1300" b="0" i="0" u="none" strike="noStrike" cap="none" dirty="0">
                  <a:solidFill>
                    <a:schemeClr val="dk1"/>
                  </a:solidFill>
                  <a:highlight>
                    <a:srgbClr val="FFFFFF"/>
                  </a:highlight>
                  <a:latin typeface="Arial" panose="020B0604020202020204"/>
                  <a:ea typeface="Arial" panose="020B0604020202020204"/>
                  <a:cs typeface="Arial" panose="020B0604020202020204"/>
                  <a:sym typeface="Arial" panose="020B0604020202020204"/>
                </a:rPr>
                <a:t>environmental perception</a:t>
              </a:r>
              <a:endParaRPr lang="en-US" sz="1300" b="0" i="0" u="none" strike="noStrike" cap="none" dirty="0">
                <a:solidFill>
                  <a:schemeClr val="dk1"/>
                </a:solidFill>
                <a:highlight>
                  <a:srgbClr val="FFFFFF"/>
                </a:highlight>
                <a:latin typeface="Arial" panose="020B0604020202020204"/>
                <a:ea typeface="Arial" panose="020B0604020202020204"/>
                <a:cs typeface="Arial" panose="020B0604020202020204"/>
                <a:sym typeface="Arial" panose="020B0604020202020204"/>
              </a:endParaRPr>
            </a:p>
          </p:txBody>
        </p:sp>
        <p:pic>
          <p:nvPicPr>
            <p:cNvPr id="121" name="Google Shape;121;p26"/>
            <p:cNvPicPr preferRelativeResize="0"/>
            <p:nvPr/>
          </p:nvPicPr>
          <p:blipFill rotWithShape="1">
            <a:blip r:embed="rId3" cstate="email">
              <a:extLst>
                <a:ext uri="{28A0092B-C50C-407E-A947-70E740481C1C}">
                  <a14:useLocalDpi xmlns:a14="http://schemas.microsoft.com/office/drawing/2010/main"/>
                </a:ext>
              </a:extLst>
            </a:blip>
            <a:srcRect/>
            <a:stretch>
              <a:fillRect/>
            </a:stretch>
          </p:blipFill>
          <p:spPr>
            <a:xfrm>
              <a:off x="5909382" y="1980316"/>
              <a:ext cx="2259436" cy="1304024"/>
            </a:xfrm>
            <a:prstGeom prst="rect">
              <a:avLst/>
            </a:prstGeom>
            <a:noFill/>
            <a:ln>
              <a:noFill/>
            </a:ln>
          </p:spPr>
        </p:pic>
        <p:pic>
          <p:nvPicPr>
            <p:cNvPr id="122" name="Google Shape;122;p26"/>
            <p:cNvPicPr preferRelativeResize="0"/>
            <p:nvPr/>
          </p:nvPicPr>
          <p:blipFill rotWithShape="1">
            <a:blip r:embed="rId4" cstate="email">
              <a:extLst>
                <a:ext uri="{28A0092B-C50C-407E-A947-70E740481C1C}">
                  <a14:useLocalDpi xmlns:a14="http://schemas.microsoft.com/office/drawing/2010/main"/>
                </a:ext>
              </a:extLst>
            </a:blip>
            <a:srcRect/>
            <a:stretch>
              <a:fillRect/>
            </a:stretch>
          </p:blipFill>
          <p:spPr>
            <a:xfrm>
              <a:off x="553429" y="1980316"/>
              <a:ext cx="2056677" cy="1304025"/>
            </a:xfrm>
            <a:prstGeom prst="rect">
              <a:avLst/>
            </a:prstGeom>
            <a:noFill/>
            <a:ln>
              <a:noFill/>
            </a:ln>
          </p:spPr>
        </p:pic>
        <p:pic>
          <p:nvPicPr>
            <p:cNvPr id="123" name="Google Shape;123;p26"/>
            <p:cNvPicPr preferRelativeResize="0"/>
            <p:nvPr/>
          </p:nvPicPr>
          <p:blipFill rotWithShape="1">
            <a:blip r:embed="rId5" cstate="email">
              <a:extLst>
                <a:ext uri="{28A0092B-C50C-407E-A947-70E740481C1C}">
                  <a14:useLocalDpi xmlns:a14="http://schemas.microsoft.com/office/drawing/2010/main"/>
                </a:ext>
              </a:extLst>
            </a:blip>
            <a:srcRect/>
            <a:stretch>
              <a:fillRect/>
            </a:stretch>
          </p:blipFill>
          <p:spPr>
            <a:xfrm>
              <a:off x="3257461" y="1980318"/>
              <a:ext cx="2269039" cy="1304025"/>
            </a:xfrm>
            <a:prstGeom prst="rect">
              <a:avLst/>
            </a:prstGeom>
            <a:noFill/>
            <a:ln>
              <a:noFill/>
            </a:ln>
          </p:spPr>
        </p:pic>
        <p:pic>
          <p:nvPicPr>
            <p:cNvPr id="6" name="Google Shape;121;p26">
              <a:extLst>
                <a:ext uri="{FF2B5EF4-FFF2-40B4-BE49-F238E27FC236}">
                  <a16:creationId xmlns:a16="http://schemas.microsoft.com/office/drawing/2014/main" id="{2A49C13D-E372-049C-9A9B-658AE936D362}"/>
                </a:ext>
              </a:extLst>
            </p:cNvPr>
            <p:cNvPicPr preferRelativeResize="0"/>
            <p:nvPr/>
          </p:nvPicPr>
          <p:blipFill rotWithShape="1">
            <a:blip r:embed="rId3" cstate="email">
              <a:extLst>
                <a:ext uri="{28A0092B-C50C-407E-A947-70E740481C1C}">
                  <a14:useLocalDpi xmlns:a14="http://schemas.microsoft.com/office/drawing/2010/main"/>
                </a:ext>
              </a:extLst>
            </a:blip>
            <a:srcRect/>
            <a:stretch>
              <a:fillRect/>
            </a:stretch>
          </p:blipFill>
          <p:spPr>
            <a:xfrm>
              <a:off x="5924537" y="1980316"/>
              <a:ext cx="2259436" cy="1304024"/>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Existing </a:t>
            </a:r>
            <a:r>
              <a:rPr lang="zh-CN" altLang="zh-CN" sz="2800" dirty="0"/>
              <a:t>Distributed </a:t>
            </a:r>
            <a:r>
              <a:rPr lang="en-US" altLang="zh-CN" dirty="0"/>
              <a:t>Inference</a:t>
            </a:r>
            <a:r>
              <a:rPr lang="zh-CN" altLang="zh-CN" sz="2800" dirty="0"/>
              <a:t> </a:t>
            </a:r>
            <a:r>
              <a:rPr lang="en-US" altLang="zh-CN" dirty="0"/>
              <a:t>on</a:t>
            </a:r>
            <a:r>
              <a:rPr lang="zh-CN" altLang="zh-CN" sz="2800" dirty="0"/>
              <a:t> Robotic IoT</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3</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rmAutofit/>
          </a:bodyPr>
          <a:lstStyle/>
          <a:p>
            <a:pPr marL="317500" indent="-171450">
              <a:buClr>
                <a:schemeClr val="dk1"/>
              </a:buClr>
              <a:buSzPts val="1300"/>
            </a:pPr>
            <a:r>
              <a:rPr lang="en-US" altLang="zh-CN" sz="1600" dirty="0"/>
              <a:t>All existing parallel methods for distributed inference in the data center are ill-suited for robotic IoT.</a:t>
            </a:r>
          </a:p>
          <a:p>
            <a:pPr marL="774700" lvl="1" indent="-171450">
              <a:buClr>
                <a:schemeClr val="dk1"/>
              </a:buClr>
              <a:buSzPts val="1300"/>
            </a:pPr>
            <a:r>
              <a:rPr lang="en-US" altLang="zh-CN" sz="1600" dirty="0"/>
              <a:t>Data parallelism (DP): replicates the model across devices, and lets each replica handle one mini-batch (i.e., a subset that slices out of an input data set)</a:t>
            </a:r>
          </a:p>
          <a:p>
            <a:pPr marL="774700" lvl="1" indent="-171450">
              <a:buClr>
                <a:schemeClr val="dk1"/>
              </a:buClr>
              <a:buSzPts val="1300"/>
            </a:pPr>
            <a:r>
              <a:rPr lang="en-US" altLang="zh-CN" sz="1600" dirty="0"/>
              <a:t>Tensor parallelism (TP): splits a single DNN layer over devices;</a:t>
            </a:r>
          </a:p>
          <a:p>
            <a:pPr marL="774700" lvl="1" indent="-171450">
              <a:buClr>
                <a:schemeClr val="dk1"/>
              </a:buClr>
              <a:buSzPts val="1300"/>
            </a:pPr>
            <a:r>
              <a:rPr lang="en-US" altLang="zh-CN" sz="1600" dirty="0"/>
              <a:t>Pipeline parallelism (PP): places different layers of a DNN model over devices (layer partitioning) and pipelines the inference to reduce devices’ idling time (pipeline execution)</a:t>
            </a:r>
            <a:endParaRPr lang="en-US" altLang="zh-CN" sz="1600" dirty="0">
              <a:solidFill>
                <a:schemeClr val="dk1"/>
              </a:solidFill>
            </a:endParaRPr>
          </a:p>
        </p:txBody>
      </p:sp>
    </p:spTree>
    <p:extLst>
      <p:ext uri="{BB962C8B-B14F-4D97-AF65-F5344CB8AC3E}">
        <p14:creationId xmlns:p14="http://schemas.microsoft.com/office/powerpoint/2010/main" val="661780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Problem 1 (Data parallelism)</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4</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Autofit/>
          </a:bodyPr>
          <a:lstStyle/>
          <a:p>
            <a:pPr marL="317500" indent="-171450">
              <a:buClr>
                <a:schemeClr val="dk1"/>
              </a:buClr>
              <a:buSzPts val="1300"/>
            </a:pPr>
            <a:r>
              <a:rPr lang="en-US" altLang="zh-CN" sz="1600" dirty="0"/>
              <a:t>In data center, Data parallelism is widely used that partitions input data across multiple devices, such as GPUs. </a:t>
            </a:r>
          </a:p>
          <a:p>
            <a:pPr marL="774700" lvl="1" indent="-171450">
              <a:buClr>
                <a:schemeClr val="dk1"/>
              </a:buClr>
              <a:buSzPts val="1300"/>
            </a:pPr>
            <a:r>
              <a:rPr lang="en-US" altLang="zh-CN" sz="1200" dirty="0"/>
              <a:t>Each device maintains a complete model replica and independently processes a subset of the input data (mini-batch, e.g.,2 image), aggregating results to generate the final output (e.g.,16 image).. </a:t>
            </a:r>
          </a:p>
          <a:p>
            <a:pPr marL="774700" lvl="1" indent="-171450">
              <a:buClr>
                <a:schemeClr val="dk1"/>
              </a:buClr>
              <a:buSzPts val="1300"/>
            </a:pPr>
            <a:r>
              <a:rPr lang="en-US" altLang="zh-CN" sz="1200" dirty="0"/>
              <a:t>Data parallelism’s scalability is constrained by the total batch size. </a:t>
            </a:r>
          </a:p>
          <a:p>
            <a:pPr marL="317500" indent="-171450">
              <a:buClr>
                <a:schemeClr val="dk1"/>
              </a:buClr>
              <a:buSzPts val="1300"/>
            </a:pPr>
            <a:r>
              <a:rPr lang="en-US" altLang="zh-CN" sz="1600" dirty="0"/>
              <a:t>The small batch sizes inherent to robotic IoT applications hinder the mini-batch computation, rendering DP inapplicable for robotic IoT.</a:t>
            </a:r>
          </a:p>
          <a:p>
            <a:pPr marL="774700" lvl="1" indent="-171450">
              <a:buClr>
                <a:schemeClr val="dk1"/>
              </a:buClr>
              <a:buSzPts val="1300"/>
            </a:pPr>
            <a:r>
              <a:rPr lang="en-US" altLang="zh-CN" sz="1200" dirty="0"/>
              <a:t>Real-time performance is crucial in robotic applications, necessitating immediate inference upon receiving inputs, which typically have smaller batch sizes (e.g.,1 image).</a:t>
            </a:r>
          </a:p>
          <a:p>
            <a:pPr marL="774700" lvl="1" indent="-171450">
              <a:buClr>
                <a:schemeClr val="dk1"/>
              </a:buClr>
              <a:buSzPts val="1300"/>
            </a:pPr>
            <a:r>
              <a:rPr lang="en-US" altLang="zh-CN" sz="1200" dirty="0"/>
              <a:t>For example, in our experiments, the robot constantly obtains the latest images from the camera for inference, with a batch size of only 1. </a:t>
            </a:r>
          </a:p>
          <a:p>
            <a:pPr marL="774700" lvl="1" indent="-171450">
              <a:buClr>
                <a:schemeClr val="dk1"/>
              </a:buClr>
              <a:buSzPts val="1300"/>
            </a:pPr>
            <a:r>
              <a:rPr lang="en-US" altLang="zh-CN" sz="1200" dirty="0"/>
              <a:t>These small batches cannot be further split into mini-batches (e.g., 1/4 of an image), a fundamental requirement for effective data parallelism</a:t>
            </a:r>
            <a:endParaRPr lang="en-US" altLang="zh-CN" sz="1200" dirty="0">
              <a:solidFill>
                <a:schemeClr val="dk1"/>
              </a:solidFill>
            </a:endParaRPr>
          </a:p>
        </p:txBody>
      </p:sp>
    </p:spTree>
    <p:extLst>
      <p:ext uri="{BB962C8B-B14F-4D97-AF65-F5344CB8AC3E}">
        <p14:creationId xmlns:p14="http://schemas.microsoft.com/office/powerpoint/2010/main" val="51008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6" name="图片 5"/>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32292" y="2361170"/>
            <a:ext cx="1888168" cy="1274300"/>
          </a:xfrm>
          <a:prstGeom prst="rect">
            <a:avLst/>
          </a:prstGeom>
        </p:spPr>
      </p:pic>
      <p:sp>
        <p:nvSpPr>
          <p:cNvPr id="153" name="Google Shape;153;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en-US" altLang="zh-CN" sz="2320" dirty="0"/>
              <a:t> Characteristics of Robotic IoT</a:t>
            </a:r>
            <a:endParaRPr lang="en-US" sz="2320" dirty="0"/>
          </a:p>
        </p:txBody>
      </p:sp>
      <p:sp>
        <p:nvSpPr>
          <p:cNvPr id="154" name="Google Shape;154;p29"/>
          <p:cNvSpPr txBox="1">
            <a:spLocks noGrp="1"/>
          </p:cNvSpPr>
          <p:nvPr>
            <p:ph type="body" idx="1"/>
          </p:nvPr>
        </p:nvSpPr>
        <p:spPr>
          <a:xfrm>
            <a:off x="311699" y="1065333"/>
            <a:ext cx="8336600" cy="603300"/>
          </a:xfrm>
          <a:prstGeom prst="rect">
            <a:avLst/>
          </a:prstGeom>
          <a:noFill/>
          <a:ln>
            <a:noFill/>
          </a:ln>
        </p:spPr>
        <p:txBody>
          <a:bodyPr spcFirstLastPara="1" wrap="square" lIns="91425" tIns="91425" rIns="91425" bIns="91425" anchor="t" anchorCtr="0">
            <a:normAutofit/>
          </a:bodyPr>
          <a:lstStyle/>
          <a:p>
            <a:pPr lvl="0" indent="-311150">
              <a:buClr>
                <a:schemeClr val="dk1"/>
              </a:buClr>
              <a:buSzPts val="1300"/>
              <a:buChar char="➢"/>
            </a:pPr>
            <a:r>
              <a:rPr lang="en-US" altLang="zh-CN" sz="1300" b="1" dirty="0">
                <a:solidFill>
                  <a:schemeClr val="dk1"/>
                </a:solidFill>
              </a:rPr>
              <a:t> Robotic IoT systems’ wireless transmission is constrained by limited bandwidth</a:t>
            </a:r>
            <a:endParaRPr sz="1300" b="1" dirty="0">
              <a:solidFill>
                <a:schemeClr val="dk1"/>
              </a:solidFill>
            </a:endParaRPr>
          </a:p>
        </p:txBody>
      </p:sp>
      <p:sp>
        <p:nvSpPr>
          <p:cNvPr id="155" name="Google Shape;155;p29"/>
          <p:cNvSpPr txBox="1"/>
          <p:nvPr/>
        </p:nvSpPr>
        <p:spPr>
          <a:xfrm>
            <a:off x="4294788" y="2077845"/>
            <a:ext cx="18048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panose="020B0604020202020204"/>
              <a:buNone/>
            </a:pPr>
            <a:r>
              <a:rPr lang="zh-CN" sz="1100" b="0" i="0" u="none" strike="noStrike" cap="none">
                <a:solidFill>
                  <a:srgbClr val="000000"/>
                </a:solidFill>
                <a:latin typeface="Arial" panose="020B0604020202020204"/>
                <a:ea typeface="Arial" panose="020B0604020202020204"/>
                <a:cs typeface="Arial" panose="020B0604020202020204"/>
                <a:sym typeface="Arial" panose="020B0604020202020204"/>
              </a:rPr>
              <a:t>Indoors </a:t>
            </a:r>
            <a:r>
              <a:rPr lang="zh-CN" sz="1100"/>
              <a:t>（office）</a:t>
            </a:r>
            <a:r>
              <a:rPr lang="zh-CN" sz="1100" b="0" i="0" u="none" strike="noStrike" cap="none">
                <a:solidFill>
                  <a:srgbClr val="000000"/>
                </a:solidFill>
                <a:latin typeface="Arial" panose="020B0604020202020204"/>
                <a:ea typeface="Arial" panose="020B0604020202020204"/>
                <a:cs typeface="Arial" panose="020B0604020202020204"/>
                <a:sym typeface="Arial" panose="020B0604020202020204"/>
              </a:rPr>
              <a:t> </a:t>
            </a:r>
            <a:endParaRPr sz="1100" b="0" i="0" u="none" strike="noStrike" cap="none" dirty="0">
              <a:solidFill>
                <a:srgbClr val="000000"/>
              </a:solidFill>
              <a:latin typeface="Arial" panose="020B0604020202020204"/>
              <a:ea typeface="Arial" panose="020B0604020202020204"/>
              <a:cs typeface="Arial" panose="020B0604020202020204"/>
              <a:sym typeface="Arial" panose="020B0604020202020204"/>
            </a:endParaRPr>
          </a:p>
        </p:txBody>
      </p:sp>
      <p:sp>
        <p:nvSpPr>
          <p:cNvPr id="156" name="Google Shape;156;p29"/>
          <p:cNvSpPr txBox="1"/>
          <p:nvPr/>
        </p:nvSpPr>
        <p:spPr>
          <a:xfrm>
            <a:off x="6586667" y="2075045"/>
            <a:ext cx="18048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panose="020B0604020202020204"/>
              <a:buNone/>
            </a:pPr>
            <a:r>
              <a:rPr lang="zh-CN" sz="1100" b="0" i="0" u="none" strike="noStrike" cap="none">
                <a:solidFill>
                  <a:srgbClr val="000000"/>
                </a:solidFill>
                <a:latin typeface="Arial" panose="020B0604020202020204"/>
                <a:ea typeface="Arial" panose="020B0604020202020204"/>
                <a:cs typeface="Arial" panose="020B0604020202020204"/>
                <a:sym typeface="Arial" panose="020B0604020202020204"/>
              </a:rPr>
              <a:t>Outdoors (garden)</a:t>
            </a:r>
            <a:endParaRPr sz="1100" dirty="0"/>
          </a:p>
        </p:txBody>
      </p:sp>
      <p:sp>
        <p:nvSpPr>
          <p:cNvPr id="157" name="Google Shape;157;p29"/>
          <p:cNvSpPr txBox="1"/>
          <p:nvPr/>
        </p:nvSpPr>
        <p:spPr>
          <a:xfrm>
            <a:off x="3533246" y="1338540"/>
            <a:ext cx="5132684" cy="874825"/>
          </a:xfrm>
          <a:prstGeom prst="rect">
            <a:avLst/>
          </a:prstGeom>
          <a:noFill/>
          <a:ln>
            <a:noFill/>
          </a:ln>
        </p:spPr>
        <p:txBody>
          <a:bodyPr spcFirstLastPara="1" wrap="square" lIns="91425" tIns="91425" rIns="91425" bIns="91425" anchor="t" anchorCtr="0">
            <a:spAutoFit/>
          </a:bodyPr>
          <a:lstStyle/>
          <a:p>
            <a:pPr marL="914400" lvl="1" indent="-311150">
              <a:lnSpc>
                <a:spcPct val="115000"/>
              </a:lnSpc>
              <a:buClr>
                <a:schemeClr val="dk1"/>
              </a:buClr>
              <a:buSzPts val="1300"/>
              <a:buChar char="○"/>
            </a:pPr>
            <a:r>
              <a:rPr lang="en-US" altLang="zh-CN" sz="1300" dirty="0">
                <a:solidFill>
                  <a:schemeClr val="dk1"/>
                </a:solidFill>
              </a:rPr>
              <a:t>The practical instability of wireless networks.</a:t>
            </a:r>
          </a:p>
          <a:p>
            <a:pPr marL="914400" lvl="4" indent="-311150">
              <a:lnSpc>
                <a:spcPct val="115000"/>
              </a:lnSpc>
              <a:buClr>
                <a:schemeClr val="dk1"/>
              </a:buClr>
              <a:buSzPts val="1300"/>
              <a:buChar char="○"/>
            </a:pPr>
            <a:r>
              <a:rPr lang="zh-CN" sz="1300" dirty="0">
                <a:solidFill>
                  <a:schemeClr val="dk1"/>
                </a:solidFill>
              </a:rPr>
              <a:t>The recorded bandwidth fluctuation in wireless networks caused by movement and obstacles</a:t>
            </a:r>
          </a:p>
        </p:txBody>
      </p:sp>
      <p:pic>
        <p:nvPicPr>
          <p:cNvPr id="158" name="Google Shape;158;p29"/>
          <p:cNvPicPr preferRelativeResize="0"/>
          <p:nvPr/>
        </p:nvPicPr>
        <p:blipFill rotWithShape="1">
          <a:blip r:embed="rId4" cstate="email">
            <a:extLst>
              <a:ext uri="{28A0092B-C50C-407E-A947-70E740481C1C}">
                <a14:useLocalDpi xmlns:a14="http://schemas.microsoft.com/office/drawing/2010/main"/>
              </a:ext>
            </a:extLst>
          </a:blip>
          <a:srcRect/>
          <a:stretch>
            <a:fillRect/>
          </a:stretch>
        </p:blipFill>
        <p:spPr>
          <a:xfrm>
            <a:off x="4345463" y="3729057"/>
            <a:ext cx="1705599" cy="1274300"/>
          </a:xfrm>
          <a:prstGeom prst="rect">
            <a:avLst/>
          </a:prstGeom>
          <a:noFill/>
          <a:ln>
            <a:noFill/>
          </a:ln>
        </p:spPr>
      </p:pic>
      <p:pic>
        <p:nvPicPr>
          <p:cNvPr id="159" name="Google Shape;159;p29"/>
          <p:cNvPicPr preferRelativeResize="0"/>
          <p:nvPr/>
        </p:nvPicPr>
        <p:blipFill rotWithShape="1">
          <a:blip r:embed="rId5" cstate="email">
            <a:extLst>
              <a:ext uri="{28A0092B-C50C-407E-A947-70E740481C1C}">
                <a14:useLocalDpi xmlns:a14="http://schemas.microsoft.com/office/drawing/2010/main"/>
              </a:ext>
            </a:extLst>
          </a:blip>
          <a:srcRect/>
          <a:stretch>
            <a:fillRect/>
          </a:stretch>
        </p:blipFill>
        <p:spPr>
          <a:xfrm>
            <a:off x="6634913" y="3728319"/>
            <a:ext cx="1705599" cy="1275798"/>
          </a:xfrm>
          <a:prstGeom prst="rect">
            <a:avLst/>
          </a:prstGeom>
          <a:noFill/>
          <a:ln>
            <a:noFill/>
          </a:ln>
        </p:spPr>
      </p:pic>
      <p:cxnSp>
        <p:nvCxnSpPr>
          <p:cNvPr id="161" name="Google Shape;161;p29"/>
          <p:cNvCxnSpPr/>
          <p:nvPr/>
        </p:nvCxnSpPr>
        <p:spPr>
          <a:xfrm flipH="1">
            <a:off x="6341338" y="2406593"/>
            <a:ext cx="3300" cy="2645700"/>
          </a:xfrm>
          <a:prstGeom prst="straightConnector1">
            <a:avLst/>
          </a:prstGeom>
          <a:noFill/>
          <a:ln w="9525" cap="flat" cmpd="sng">
            <a:solidFill>
              <a:schemeClr val="dk2"/>
            </a:solidFill>
            <a:prstDash val="solid"/>
            <a:round/>
            <a:headEnd type="none" w="med" len="med"/>
            <a:tailEnd type="none" w="med" len="med"/>
          </a:ln>
        </p:spPr>
      </p:cxnSp>
      <p:pic>
        <p:nvPicPr>
          <p:cNvPr id="3" name="图片 2"/>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4233471" y="2361170"/>
            <a:ext cx="1927433" cy="1274300"/>
          </a:xfrm>
          <a:prstGeom prst="rect">
            <a:avLst/>
          </a:prstGeom>
        </p:spPr>
      </p:pic>
      <p:sp>
        <p:nvSpPr>
          <p:cNvPr id="4" name="Google Shape;165;p29"/>
          <p:cNvSpPr/>
          <p:nvPr/>
        </p:nvSpPr>
        <p:spPr>
          <a:xfrm rot="1121770">
            <a:off x="4793088" y="2856391"/>
            <a:ext cx="830056" cy="155423"/>
          </a:xfrm>
          <a:prstGeom prst="rightArrow">
            <a:avLst>
              <a:gd name="adj1" fmla="val 50000"/>
              <a:gd name="adj2" fmla="val 50000"/>
            </a:avLst>
          </a:prstGeom>
          <a:solidFill>
            <a:srgbClr val="3399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165;p29"/>
          <p:cNvSpPr/>
          <p:nvPr/>
        </p:nvSpPr>
        <p:spPr>
          <a:xfrm rot="19327711">
            <a:off x="7321439" y="3144491"/>
            <a:ext cx="649653" cy="155423"/>
          </a:xfrm>
          <a:prstGeom prst="rightArrow">
            <a:avLst>
              <a:gd name="adj1" fmla="val 50000"/>
              <a:gd name="adj2" fmla="val 50000"/>
            </a:avLst>
          </a:prstGeom>
          <a:solidFill>
            <a:srgbClr val="3399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爆炸形: 8 pt  8"/>
          <p:cNvSpPr/>
          <p:nvPr/>
        </p:nvSpPr>
        <p:spPr>
          <a:xfrm>
            <a:off x="5068860" y="2785195"/>
            <a:ext cx="249400" cy="229461"/>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爆炸形: 8 pt  9"/>
          <p:cNvSpPr/>
          <p:nvPr/>
        </p:nvSpPr>
        <p:spPr>
          <a:xfrm>
            <a:off x="7516041" y="2981833"/>
            <a:ext cx="350915" cy="3540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5</a:t>
            </a:fld>
            <a:endParaRPr lang="zh-CN"/>
          </a:p>
        </p:txBody>
      </p:sp>
      <p:sp>
        <p:nvSpPr>
          <p:cNvPr id="2" name="Google Shape;157;p29">
            <a:extLst>
              <a:ext uri="{FF2B5EF4-FFF2-40B4-BE49-F238E27FC236}">
                <a16:creationId xmlns:a16="http://schemas.microsoft.com/office/drawing/2014/main" id="{BE360FDE-40A5-E6C3-A934-7DAC7DEF6763}"/>
              </a:ext>
            </a:extLst>
          </p:cNvPr>
          <p:cNvSpPr txBox="1"/>
          <p:nvPr/>
        </p:nvSpPr>
        <p:spPr>
          <a:xfrm>
            <a:off x="-111809" y="1497874"/>
            <a:ext cx="4055004" cy="3405517"/>
          </a:xfrm>
          <a:prstGeom prst="rect">
            <a:avLst/>
          </a:prstGeom>
          <a:noFill/>
          <a:ln>
            <a:noFill/>
          </a:ln>
        </p:spPr>
        <p:txBody>
          <a:bodyPr spcFirstLastPara="1" wrap="square" lIns="91425" tIns="91425" rIns="91425" bIns="91425" anchor="t" anchorCtr="0">
            <a:spAutoFit/>
          </a:bodyPr>
          <a:lstStyle/>
          <a:p>
            <a:pPr marL="914400" lvl="1" indent="-311150">
              <a:lnSpc>
                <a:spcPct val="115000"/>
              </a:lnSpc>
              <a:buClr>
                <a:schemeClr val="dk1"/>
              </a:buClr>
              <a:buSzPts val="1300"/>
              <a:buChar char="○"/>
            </a:pPr>
            <a:r>
              <a:rPr lang="en-US" altLang="zh-CN" sz="1300" dirty="0">
                <a:solidFill>
                  <a:schemeClr val="dk1"/>
                </a:solidFill>
              </a:rPr>
              <a:t>The theoretical upper limit of wireless transmission technologies.</a:t>
            </a:r>
          </a:p>
          <a:p>
            <a:pPr marL="914400" lvl="1" indent="-311150">
              <a:lnSpc>
                <a:spcPct val="115000"/>
              </a:lnSpc>
              <a:buClr>
                <a:schemeClr val="dk1"/>
              </a:buClr>
              <a:buSzPts val="1300"/>
              <a:buChar char="○"/>
            </a:pPr>
            <a:r>
              <a:rPr lang="en-US" altLang="zh-CN" sz="1300" dirty="0">
                <a:solidFill>
                  <a:schemeClr val="dk1"/>
                </a:solidFill>
              </a:rPr>
              <a:t>For instance, Wi-Fi 6, the most advanced Wi-Fi technology, offers a maximum theoretical bandwidth of 1.2 Gbps for a single stream.</a:t>
            </a:r>
          </a:p>
          <a:p>
            <a:pPr marL="914400" lvl="6" indent="-311150" algn="ctr">
              <a:lnSpc>
                <a:spcPct val="115000"/>
              </a:lnSpc>
              <a:buClr>
                <a:schemeClr val="dk1"/>
              </a:buClr>
              <a:buSzPts val="1300"/>
              <a:buFont typeface="Wingdings" panose="05000000000000000000" pitchFamily="2" charset="2"/>
              <a:buChar char="l"/>
            </a:pPr>
            <a:r>
              <a:rPr lang="en-US" altLang="zh-CN" sz="1300" dirty="0">
                <a:solidFill>
                  <a:schemeClr val="dk1"/>
                </a:solidFill>
              </a:rPr>
              <a:t>GPU devices in data centers are interconnected using high-speed networking technologies such as InfiniBand or PCIe, offering bandwidths ranging from 40 Gbps to 500 Gbps</a:t>
            </a:r>
          </a:p>
          <a:p>
            <a:pPr marL="914400" lvl="3" indent="-311150">
              <a:lnSpc>
                <a:spcPct val="115000"/>
              </a:lnSpc>
              <a:buClr>
                <a:schemeClr val="dk1"/>
              </a:buClr>
              <a:buSzPts val="1300"/>
              <a:buFont typeface="Arial" panose="020B0604020202020204"/>
              <a:buChar char="○"/>
            </a:pPr>
            <a:r>
              <a:rPr lang="en-US" altLang="zh-CN" sz="1300" dirty="0">
                <a:solidFill>
                  <a:schemeClr val="dk1"/>
                </a:solidFill>
              </a:rPr>
              <a:t>the limited hardware resources on the robot can not fully play the potential of Wi-Fi 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en-US" altLang="zh-CN" sz="2320" dirty="0"/>
              <a:t>Real-world</a:t>
            </a:r>
            <a:r>
              <a:rPr lang="zh-CN" sz="2320" dirty="0"/>
              <a:t> Evaluation</a:t>
            </a:r>
            <a:endParaRPr sz="2320" dirty="0"/>
          </a:p>
        </p:txBody>
      </p:sp>
      <p:sp>
        <p:nvSpPr>
          <p:cNvPr id="2" name="文本框 1"/>
          <p:cNvSpPr txBox="1"/>
          <p:nvPr/>
        </p:nvSpPr>
        <p:spPr>
          <a:xfrm>
            <a:off x="273582" y="1069338"/>
            <a:ext cx="5003878" cy="2373407"/>
          </a:xfrm>
          <a:prstGeom prst="rect">
            <a:avLst/>
          </a:prstGeom>
          <a:noFill/>
        </p:spPr>
        <p:txBody>
          <a:bodyPr wrap="square" rtlCol="0">
            <a:spAutoFit/>
          </a:bodyPr>
          <a:lstStyle/>
          <a:p>
            <a:pPr marL="457200" lvl="0" indent="-311150" algn="l" rtl="0">
              <a:lnSpc>
                <a:spcPct val="115000"/>
              </a:lnSpc>
              <a:spcBef>
                <a:spcPts val="1000"/>
              </a:spcBef>
              <a:spcAft>
                <a:spcPts val="0"/>
              </a:spcAft>
              <a:buClr>
                <a:schemeClr val="dk1"/>
              </a:buClr>
              <a:buSzPts val="1300"/>
              <a:buChar char="➢"/>
            </a:pPr>
            <a:r>
              <a:rPr lang="en-US" altLang="zh-CN" sz="1300" b="1" dirty="0">
                <a:solidFill>
                  <a:schemeClr val="dk1"/>
                </a:solidFill>
              </a:rPr>
              <a:t>Evaluation settings</a:t>
            </a:r>
          </a:p>
          <a:p>
            <a:pPr marL="914400" lvl="1" indent="-311150" algn="l" rtl="0">
              <a:lnSpc>
                <a:spcPct val="115000"/>
              </a:lnSpc>
              <a:spcBef>
                <a:spcPts val="0"/>
              </a:spcBef>
              <a:spcAft>
                <a:spcPts val="0"/>
              </a:spcAft>
              <a:buClr>
                <a:schemeClr val="dk1"/>
              </a:buClr>
              <a:buSzPts val="1300"/>
              <a:buChar char="○"/>
            </a:pPr>
            <a:r>
              <a:rPr lang="en-US" altLang="zh-CN" sz="1300" b="1" dirty="0">
                <a:solidFill>
                  <a:schemeClr val="dk1"/>
                </a:solidFill>
              </a:rPr>
              <a:t>Real-world robots: </a:t>
            </a:r>
            <a:r>
              <a:rPr lang="en-US" altLang="zh-CN" sz="1300" dirty="0">
                <a:solidFill>
                  <a:schemeClr val="dk1"/>
                </a:solidFill>
              </a:rPr>
              <a:t>robots with NVIDIA Jetson Xavier NX</a:t>
            </a:r>
          </a:p>
          <a:p>
            <a:pPr marL="914400" lvl="1" indent="-311150" algn="l" rtl="0">
              <a:lnSpc>
                <a:spcPct val="115000"/>
              </a:lnSpc>
              <a:spcBef>
                <a:spcPts val="0"/>
              </a:spcBef>
              <a:spcAft>
                <a:spcPts val="0"/>
              </a:spcAft>
              <a:buClr>
                <a:schemeClr val="dk1"/>
              </a:buClr>
              <a:buSzPts val="1300"/>
              <a:buChar char="○"/>
            </a:pPr>
            <a:r>
              <a:rPr lang="en-US" altLang="zh-CN" sz="1300" b="1" dirty="0">
                <a:solidFill>
                  <a:schemeClr val="dk1"/>
                </a:solidFill>
              </a:rPr>
              <a:t>Networks</a:t>
            </a:r>
            <a:r>
              <a:rPr lang="en-US" altLang="zh-CN" sz="1300" dirty="0">
                <a:solidFill>
                  <a:schemeClr val="dk1"/>
                </a:solidFill>
              </a:rPr>
              <a:t>: mesh networks based on 802.11ac</a:t>
            </a:r>
          </a:p>
          <a:p>
            <a:pPr marL="914400" lvl="1" indent="-311150" algn="l" rtl="0">
              <a:lnSpc>
                <a:spcPct val="115000"/>
              </a:lnSpc>
              <a:spcBef>
                <a:spcPts val="0"/>
              </a:spcBef>
              <a:spcAft>
                <a:spcPts val="0"/>
              </a:spcAft>
              <a:buClr>
                <a:schemeClr val="dk1"/>
              </a:buClr>
              <a:buSzPts val="1300"/>
              <a:buFont typeface="Arial" panose="020B0604020202020204"/>
              <a:buChar char="○"/>
            </a:pPr>
            <a:r>
              <a:rPr lang="en-US" altLang="zh-CN" sz="1300" b="1" dirty="0">
                <a:solidFill>
                  <a:schemeClr val="dk1"/>
                </a:solidFill>
              </a:rPr>
              <a:t>Real-world wireless networks and environments:</a:t>
            </a:r>
            <a:r>
              <a:rPr lang="en-US" altLang="zh-CN" sz="1300" dirty="0">
                <a:solidFill>
                  <a:schemeClr val="dk1"/>
                </a:solidFill>
              </a:rPr>
              <a:t> </a:t>
            </a:r>
            <a:r>
              <a:rPr lang="en-US" altLang="zh-CN" sz="1300" b="1" dirty="0">
                <a:solidFill>
                  <a:schemeClr val="dk1"/>
                </a:solidFill>
              </a:rPr>
              <a:t>indoors </a:t>
            </a:r>
            <a:r>
              <a:rPr lang="en-US" altLang="zh-CN" sz="1300" dirty="0">
                <a:solidFill>
                  <a:schemeClr val="dk1"/>
                </a:solidFill>
              </a:rPr>
              <a:t>(laboratory with desks and separators); </a:t>
            </a:r>
            <a:r>
              <a:rPr lang="en-US" altLang="zh-CN" sz="1300" b="1" dirty="0">
                <a:solidFill>
                  <a:schemeClr val="dk1"/>
                </a:solidFill>
              </a:rPr>
              <a:t>outdoors </a:t>
            </a:r>
            <a:r>
              <a:rPr lang="en-US" altLang="zh-CN" sz="1300" dirty="0">
                <a:solidFill>
                  <a:schemeClr val="dk1"/>
                </a:solidFill>
              </a:rPr>
              <a:t>(campus garden with trees and bushes).</a:t>
            </a:r>
          </a:p>
          <a:p>
            <a:pPr marL="914400" lvl="1" indent="-311150">
              <a:lnSpc>
                <a:spcPct val="115000"/>
              </a:lnSpc>
              <a:buClr>
                <a:schemeClr val="dk1"/>
              </a:buClr>
              <a:buSzPts val="1300"/>
              <a:buFont typeface="Arial" panose="020B0604020202020204"/>
              <a:buChar char="○"/>
            </a:pPr>
            <a:r>
              <a:rPr lang="en-US" altLang="zh-CN" sz="1300" b="1" dirty="0">
                <a:solidFill>
                  <a:schemeClr val="dk1"/>
                </a:solidFill>
              </a:rPr>
              <a:t>Workload</a:t>
            </a:r>
            <a:r>
              <a:rPr lang="en-US" altLang="zh-CN" sz="1300" dirty="0">
                <a:solidFill>
                  <a:schemeClr val="dk1"/>
                </a:solidFill>
              </a:rPr>
              <a:t>: </a:t>
            </a:r>
            <a:r>
              <a:rPr lang="en-US" altLang="zh-CN" sz="1300" dirty="0" err="1">
                <a:solidFill>
                  <a:schemeClr val="dk1"/>
                </a:solidFill>
              </a:rPr>
              <a:t>Kapao</a:t>
            </a:r>
            <a:r>
              <a:rPr lang="en-US" altLang="zh-CN" sz="1300" dirty="0">
                <a:solidFill>
                  <a:schemeClr val="dk1"/>
                </a:solidFill>
              </a:rPr>
              <a:t>, a real-time people-tracking application, and </a:t>
            </a:r>
            <a:r>
              <a:rPr lang="en-US" altLang="zh-CN" sz="1300" dirty="0" err="1">
                <a:solidFill>
                  <a:schemeClr val="dk1"/>
                </a:solidFill>
              </a:rPr>
              <a:t>AGRNav</a:t>
            </a:r>
            <a:r>
              <a:rPr lang="en-US" altLang="zh-CN" sz="1300" dirty="0">
                <a:solidFill>
                  <a:schemeClr val="dk1"/>
                </a:solidFill>
              </a:rPr>
              <a:t>, an autonomous</a:t>
            </a:r>
          </a:p>
          <a:p>
            <a:pPr marL="914400" lvl="1" indent="-311150">
              <a:lnSpc>
                <a:spcPct val="115000"/>
              </a:lnSpc>
              <a:buClr>
                <a:schemeClr val="dk1"/>
              </a:buClr>
              <a:buSzPts val="1300"/>
              <a:buFont typeface="Arial" panose="020B0604020202020204"/>
              <a:buChar char="○"/>
            </a:pPr>
            <a:r>
              <a:rPr lang="en-US" altLang="zh-CN" sz="1300" dirty="0">
                <a:solidFill>
                  <a:schemeClr val="dk1"/>
                </a:solidFill>
              </a:rPr>
              <a:t>navigation application. </a:t>
            </a:r>
          </a:p>
        </p:txBody>
      </p:sp>
      <p:pic>
        <p:nvPicPr>
          <p:cNvPr id="6" name="indoo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0728" y="3418666"/>
            <a:ext cx="2212535" cy="1244551"/>
          </a:xfrm>
          <a:prstGeom prst="rect">
            <a:avLst/>
          </a:prstGeom>
        </p:spPr>
      </p:pic>
      <p:pic>
        <p:nvPicPr>
          <p:cNvPr id="3" name="outdoors_group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026807" y="3402571"/>
            <a:ext cx="2212535" cy="1244551"/>
          </a:xfrm>
          <a:prstGeom prst="rect">
            <a:avLst/>
          </a:prstGeom>
        </p:spPr>
      </p:pic>
      <p:sp>
        <p:nvSpPr>
          <p:cNvPr id="5" name="灯片编号占位符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6</a:t>
            </a:fld>
            <a:endParaRPr lang="zh-CN"/>
          </a:p>
        </p:txBody>
      </p:sp>
      <p:sp>
        <p:nvSpPr>
          <p:cNvPr id="4" name="文本框 3">
            <a:extLst>
              <a:ext uri="{FF2B5EF4-FFF2-40B4-BE49-F238E27FC236}">
                <a16:creationId xmlns:a16="http://schemas.microsoft.com/office/drawing/2014/main" id="{F47BDFDE-51DE-69A4-BB7A-F6645756AE12}"/>
              </a:ext>
            </a:extLst>
          </p:cNvPr>
          <p:cNvSpPr txBox="1"/>
          <p:nvPr/>
        </p:nvSpPr>
        <p:spPr>
          <a:xfrm>
            <a:off x="1086646" y="4617397"/>
            <a:ext cx="1040698" cy="307777"/>
          </a:xfrm>
          <a:prstGeom prst="rect">
            <a:avLst/>
          </a:prstGeom>
          <a:noFill/>
        </p:spPr>
        <p:txBody>
          <a:bodyPr wrap="square" rtlCol="0">
            <a:spAutoFit/>
          </a:bodyPr>
          <a:lstStyle/>
          <a:p>
            <a:pPr algn="ctr"/>
            <a:r>
              <a:rPr lang="en-US" altLang="zh-CN" dirty="0"/>
              <a:t>Indoor</a:t>
            </a:r>
            <a:endParaRPr lang="zh-CN" altLang="en-US" dirty="0"/>
          </a:p>
        </p:txBody>
      </p:sp>
      <p:sp>
        <p:nvSpPr>
          <p:cNvPr id="7" name="文本框 6">
            <a:extLst>
              <a:ext uri="{FF2B5EF4-FFF2-40B4-BE49-F238E27FC236}">
                <a16:creationId xmlns:a16="http://schemas.microsoft.com/office/drawing/2014/main" id="{58204C50-68D8-C1B0-BD16-9CCBE2E7E8B2}"/>
              </a:ext>
            </a:extLst>
          </p:cNvPr>
          <p:cNvSpPr txBox="1"/>
          <p:nvPr/>
        </p:nvSpPr>
        <p:spPr>
          <a:xfrm>
            <a:off x="3612725" y="4617397"/>
            <a:ext cx="1040698" cy="307777"/>
          </a:xfrm>
          <a:prstGeom prst="rect">
            <a:avLst/>
          </a:prstGeom>
          <a:noFill/>
        </p:spPr>
        <p:txBody>
          <a:bodyPr wrap="square" rtlCol="0">
            <a:spAutoFit/>
          </a:bodyPr>
          <a:lstStyle/>
          <a:p>
            <a:pPr algn="ctr"/>
            <a:r>
              <a:rPr lang="en-US" altLang="zh-CN" dirty="0"/>
              <a:t>Outdoor</a:t>
            </a:r>
            <a:endParaRPr lang="zh-CN" altLang="en-US" dirty="0"/>
          </a:p>
        </p:txBody>
      </p:sp>
      <p:pic>
        <p:nvPicPr>
          <p:cNvPr id="9" name="图片 8">
            <a:extLst>
              <a:ext uri="{FF2B5EF4-FFF2-40B4-BE49-F238E27FC236}">
                <a16:creationId xmlns:a16="http://schemas.microsoft.com/office/drawing/2014/main" id="{29CC96DB-9E1F-6169-4A16-521AD13C6E4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97077" y="911707"/>
            <a:ext cx="1700213" cy="1448062"/>
          </a:xfrm>
          <a:prstGeom prst="rect">
            <a:avLst/>
          </a:prstGeom>
        </p:spPr>
      </p:pic>
      <p:pic>
        <p:nvPicPr>
          <p:cNvPr id="11" name="图片 10">
            <a:extLst>
              <a:ext uri="{FF2B5EF4-FFF2-40B4-BE49-F238E27FC236}">
                <a16:creationId xmlns:a16="http://schemas.microsoft.com/office/drawing/2014/main" id="{BBC94A45-C6E2-CE18-8B5E-70566238E9F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72952" y="1069962"/>
            <a:ext cx="1663671" cy="1387488"/>
          </a:xfrm>
          <a:prstGeom prst="rect">
            <a:avLst/>
          </a:prstGeom>
        </p:spPr>
      </p:pic>
      <p:pic>
        <p:nvPicPr>
          <p:cNvPr id="13" name="图片 12">
            <a:extLst>
              <a:ext uri="{FF2B5EF4-FFF2-40B4-BE49-F238E27FC236}">
                <a16:creationId xmlns:a16="http://schemas.microsoft.com/office/drawing/2014/main" id="{E2ED217E-FB41-4F0C-0CFF-07F46FAD8C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58959" y="2359769"/>
            <a:ext cx="2428032" cy="1542129"/>
          </a:xfrm>
          <a:prstGeom prst="rect">
            <a:avLst/>
          </a:prstGeom>
        </p:spPr>
      </p:pic>
      <p:pic>
        <p:nvPicPr>
          <p:cNvPr id="15" name="图片 14">
            <a:extLst>
              <a:ext uri="{FF2B5EF4-FFF2-40B4-BE49-F238E27FC236}">
                <a16:creationId xmlns:a16="http://schemas.microsoft.com/office/drawing/2014/main" id="{8A3A3CF5-A493-FA0A-FE8C-2BBE66F9DDD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30576" y="3901898"/>
            <a:ext cx="2730625" cy="1247521"/>
          </a:xfrm>
          <a:prstGeom prst="rect">
            <a:avLst/>
          </a:prstGeom>
        </p:spPr>
      </p:pic>
      <p:sp>
        <p:nvSpPr>
          <p:cNvPr id="16" name="文本框 15">
            <a:extLst>
              <a:ext uri="{FF2B5EF4-FFF2-40B4-BE49-F238E27FC236}">
                <a16:creationId xmlns:a16="http://schemas.microsoft.com/office/drawing/2014/main" id="{19A06B7E-B32B-B2B0-F921-CB058639C12A}"/>
              </a:ext>
            </a:extLst>
          </p:cNvPr>
          <p:cNvSpPr txBox="1"/>
          <p:nvPr/>
        </p:nvSpPr>
        <p:spPr>
          <a:xfrm>
            <a:off x="7700567" y="2962812"/>
            <a:ext cx="1040698" cy="307777"/>
          </a:xfrm>
          <a:prstGeom prst="rect">
            <a:avLst/>
          </a:prstGeom>
          <a:noFill/>
        </p:spPr>
        <p:txBody>
          <a:bodyPr wrap="square" rtlCol="0">
            <a:spAutoFit/>
          </a:bodyPr>
          <a:lstStyle/>
          <a:p>
            <a:pPr algn="ctr"/>
            <a:r>
              <a:rPr lang="en-US" altLang="zh-CN" dirty="0" err="1"/>
              <a:t>Kapao</a:t>
            </a:r>
            <a:endParaRPr lang="zh-CN" altLang="en-US" dirty="0"/>
          </a:p>
        </p:txBody>
      </p:sp>
      <p:sp>
        <p:nvSpPr>
          <p:cNvPr id="17" name="文本框 16">
            <a:extLst>
              <a:ext uri="{FF2B5EF4-FFF2-40B4-BE49-F238E27FC236}">
                <a16:creationId xmlns:a16="http://schemas.microsoft.com/office/drawing/2014/main" id="{A569D51A-001F-A297-B8F8-F119369422EB}"/>
              </a:ext>
            </a:extLst>
          </p:cNvPr>
          <p:cNvSpPr txBox="1"/>
          <p:nvPr/>
        </p:nvSpPr>
        <p:spPr>
          <a:xfrm>
            <a:off x="7832086" y="4301076"/>
            <a:ext cx="1040698" cy="307777"/>
          </a:xfrm>
          <a:prstGeom prst="rect">
            <a:avLst/>
          </a:prstGeom>
          <a:noFill/>
        </p:spPr>
        <p:txBody>
          <a:bodyPr wrap="square" rtlCol="0">
            <a:spAutoFit/>
          </a:bodyPr>
          <a:lstStyle/>
          <a:p>
            <a:pPr algn="ctr"/>
            <a:r>
              <a:rPr lang="en-US" altLang="zh-CN" dirty="0" err="1"/>
              <a:t>AGRNav</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4" fill="hold"/>
                                        <p:tgtEl>
                                          <p:spTgt spid="6"/>
                                        </p:tgtEl>
                                      </p:cBhvr>
                                    </p:cmd>
                                  </p:childTnLst>
                                </p:cTn>
                              </p:par>
                              <p:par>
                                <p:cTn id="7" presetID="1" presetClass="mediacall" presetSubtype="0" fill="hold" nodeType="withEffect">
                                  <p:stCondLst>
                                    <p:cond delay="0"/>
                                  </p:stCondLst>
                                  <p:childTnLst>
                                    <p:cmd type="call" cmd="playFrom(0.0)">
                                      <p:cBhvr>
                                        <p:cTn id="8" dur="3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video>
              <p:cMediaNode vol="80000">
                <p:cTn id="10" repeatCount="indefinite"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Problem 2 (Tensor parallelism )</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7</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Autofit/>
          </a:bodyPr>
          <a:lstStyle/>
          <a:p>
            <a:pPr marL="317500" indent="-171450">
              <a:buClr>
                <a:schemeClr val="dk1"/>
              </a:buClr>
              <a:buSzPts val="1300"/>
            </a:pPr>
            <a:r>
              <a:rPr lang="en-US" altLang="zh-CN" sz="1600" dirty="0"/>
              <a:t>TP is used mainly for large layers that are too large to fit in one device in data centers and require dedicated high-speed interconnects (e.g., 400 Gbps for </a:t>
            </a:r>
            <a:r>
              <a:rPr lang="en-US" altLang="zh-CN" sz="1600" dirty="0" err="1"/>
              <a:t>NVLink</a:t>
            </a:r>
            <a:r>
              <a:rPr lang="en-US" altLang="zh-CN" sz="1600" dirty="0"/>
              <a:t>).</a:t>
            </a:r>
          </a:p>
          <a:p>
            <a:pPr marL="774700" lvl="1" indent="-171450">
              <a:buClr>
                <a:schemeClr val="dk1"/>
              </a:buClr>
              <a:buSzPts val="1300"/>
            </a:pPr>
            <a:r>
              <a:rPr lang="en-US" altLang="zh-CN" sz="1200" dirty="0"/>
              <a:t>By partitioning parameter tensors of a layer across GPUs, TP allows concurrent computation on different parts of this tensor but requires an all-reduce communication to combine computation results from different devices</a:t>
            </a:r>
            <a:endParaRPr lang="en-US" altLang="zh-CN" sz="1600" dirty="0"/>
          </a:p>
          <a:p>
            <a:pPr marL="317500" indent="-171450">
              <a:buClr>
                <a:schemeClr val="dk1"/>
              </a:buClr>
              <a:buSzPts val="1300"/>
            </a:pPr>
            <a:r>
              <a:rPr lang="en-US" altLang="zh-CN" sz="1600" dirty="0"/>
              <a:t>TP requires frequent synchronization among devices, leading to unacceptable communication overhead in robotic IoT</a:t>
            </a:r>
          </a:p>
          <a:p>
            <a:pPr marL="774700" lvl="1" indent="-171450">
              <a:buClr>
                <a:schemeClr val="dk1"/>
              </a:buClr>
              <a:buSzPts val="1300"/>
            </a:pPr>
            <a:r>
              <a:rPr lang="en-US" altLang="zh-CN" sz="1200" dirty="0"/>
              <a:t>e.g., the inference time with TP was up to 143.9X slower than local computation in our experiments</a:t>
            </a:r>
          </a:p>
        </p:txBody>
      </p:sp>
      <p:pic>
        <p:nvPicPr>
          <p:cNvPr id="5" name="图片 4">
            <a:extLst>
              <a:ext uri="{FF2B5EF4-FFF2-40B4-BE49-F238E27FC236}">
                <a16:creationId xmlns:a16="http://schemas.microsoft.com/office/drawing/2014/main" id="{37BD703D-6F34-0D4D-4A1D-F732B6AA35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090" y="3298704"/>
            <a:ext cx="6049242" cy="1545670"/>
          </a:xfrm>
          <a:prstGeom prst="rect">
            <a:avLst/>
          </a:prstGeom>
        </p:spPr>
      </p:pic>
    </p:spTree>
    <p:extLst>
      <p:ext uri="{BB962C8B-B14F-4D97-AF65-F5344CB8AC3E}">
        <p14:creationId xmlns:p14="http://schemas.microsoft.com/office/powerpoint/2010/main" val="4113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Problem 3 (Pipeline parallelism)</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8</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Autofit/>
          </a:bodyPr>
          <a:lstStyle/>
          <a:p>
            <a:pPr marL="317500" indent="-171450">
              <a:buClr>
                <a:schemeClr val="dk1"/>
              </a:buClr>
              <a:buSzPts val="1300"/>
            </a:pPr>
            <a:r>
              <a:rPr lang="en-US" altLang="zh-CN" sz="1400" dirty="0"/>
              <a:t>Existing distributed inference approaches in robotic IoT primarily adopt the PP paradigm (layer partition and pipeline execution)</a:t>
            </a:r>
          </a:p>
          <a:p>
            <a:pPr marL="317500" indent="-171450">
              <a:buClr>
                <a:schemeClr val="dk1"/>
              </a:buClr>
              <a:buSzPts val="1300"/>
            </a:pPr>
            <a:r>
              <a:rPr lang="en-US" altLang="zh-CN" sz="1400" dirty="0"/>
              <a:t>Focus on layer partitioning of PP. </a:t>
            </a:r>
          </a:p>
          <a:p>
            <a:pPr marL="774700" lvl="1" indent="-171450">
              <a:buClr>
                <a:schemeClr val="dk1"/>
              </a:buClr>
              <a:buSzPts val="1300"/>
            </a:pPr>
            <a:r>
              <a:rPr lang="en-US" altLang="zh-CN" dirty="0"/>
              <a:t>pipeline execution enhances inference throughput rather than reducing the completion time of a single inference</a:t>
            </a:r>
          </a:p>
          <a:p>
            <a:pPr marL="317500" indent="-171450">
              <a:buClr>
                <a:schemeClr val="dk1"/>
              </a:buClr>
              <a:buSzPts val="1300"/>
            </a:pPr>
            <a:r>
              <a:rPr lang="en-US" altLang="zh-CN" sz="1400" dirty="0"/>
              <a:t>DNN layer partitioning methods constitute various trade-offs between computation and transmission, taking into account application-specific inference speed requirements and energy consumption.</a:t>
            </a:r>
          </a:p>
          <a:p>
            <a:pPr marL="774700" lvl="1" indent="-171450">
              <a:buClr>
                <a:schemeClr val="dk1"/>
              </a:buClr>
              <a:buSzPts val="1300"/>
            </a:pPr>
            <a:r>
              <a:rPr lang="en-US" altLang="zh-CN" dirty="0"/>
              <a:t>Based on the fact that the amounts of output data in some intermediate layers of a DNN model are significantly smaller than that of its raw input data</a:t>
            </a:r>
            <a:endParaRPr lang="en-US" altLang="zh-CN" dirty="0">
              <a:solidFill>
                <a:schemeClr val="dk1"/>
              </a:solidFill>
            </a:endParaRPr>
          </a:p>
        </p:txBody>
      </p:sp>
      <p:pic>
        <p:nvPicPr>
          <p:cNvPr id="5" name="图片 4">
            <a:extLst>
              <a:ext uri="{FF2B5EF4-FFF2-40B4-BE49-F238E27FC236}">
                <a16:creationId xmlns:a16="http://schemas.microsoft.com/office/drawing/2014/main" id="{0F086D9D-3673-1B2C-A5F3-BAC96A775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357" y="3698628"/>
            <a:ext cx="3058313" cy="1444872"/>
          </a:xfrm>
          <a:prstGeom prst="rect">
            <a:avLst/>
          </a:prstGeom>
        </p:spPr>
      </p:pic>
      <p:pic>
        <p:nvPicPr>
          <p:cNvPr id="8" name="图片 7">
            <a:extLst>
              <a:ext uri="{FF2B5EF4-FFF2-40B4-BE49-F238E27FC236}">
                <a16:creationId xmlns:a16="http://schemas.microsoft.com/office/drawing/2014/main" id="{69CB9F25-2F40-3839-E49B-343AC83B37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691675"/>
            <a:ext cx="3058312" cy="1405007"/>
          </a:xfrm>
          <a:prstGeom prst="rect">
            <a:avLst/>
          </a:prstGeom>
        </p:spPr>
      </p:pic>
    </p:spTree>
    <p:extLst>
      <p:ext uri="{BB962C8B-B14F-4D97-AF65-F5344CB8AC3E}">
        <p14:creationId xmlns:p14="http://schemas.microsoft.com/office/powerpoint/2010/main" val="67044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EE431C-CC2B-7327-656F-F46CB9AFBF5F}"/>
              </a:ext>
            </a:extLst>
          </p:cNvPr>
          <p:cNvSpPr>
            <a:spLocks noGrp="1"/>
          </p:cNvSpPr>
          <p:nvPr>
            <p:ph type="title"/>
          </p:nvPr>
        </p:nvSpPr>
        <p:spPr/>
        <p:txBody>
          <a:bodyPr>
            <a:normAutofit fontScale="90000"/>
          </a:bodyPr>
          <a:lstStyle/>
          <a:p>
            <a:r>
              <a:rPr lang="en-US" altLang="zh-CN" sz="2800" dirty="0"/>
              <a:t>Problem 3 (Pipeline parallelism)</a:t>
            </a:r>
            <a:endParaRPr lang="zh-CN" altLang="en-US" dirty="0"/>
          </a:p>
        </p:txBody>
      </p:sp>
      <p:sp>
        <p:nvSpPr>
          <p:cNvPr id="4" name="灯片编号占位符 3">
            <a:extLst>
              <a:ext uri="{FF2B5EF4-FFF2-40B4-BE49-F238E27FC236}">
                <a16:creationId xmlns:a16="http://schemas.microsoft.com/office/drawing/2014/main" id="{88368DFC-07AA-B3D7-AADF-85EAF6428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9</a:t>
            </a:fld>
            <a:endParaRPr lang="zh-CN" dirty="0"/>
          </a:p>
        </p:txBody>
      </p:sp>
      <p:sp>
        <p:nvSpPr>
          <p:cNvPr id="7" name="Google Shape;130;p27">
            <a:extLst>
              <a:ext uri="{FF2B5EF4-FFF2-40B4-BE49-F238E27FC236}">
                <a16:creationId xmlns:a16="http://schemas.microsoft.com/office/drawing/2014/main" id="{28537289-0593-F72F-A509-CB2A65E3DF59}"/>
              </a:ext>
            </a:extLst>
          </p:cNvPr>
          <p:cNvSpPr txBox="1">
            <a:spLocks noGrp="1"/>
          </p:cNvSpPr>
          <p:nvPr>
            <p:ph type="body" idx="1"/>
          </p:nvPr>
        </p:nvSpPr>
        <p:spPr>
          <a:xfrm>
            <a:off x="311150" y="1152525"/>
            <a:ext cx="8083820" cy="3416300"/>
          </a:xfrm>
          <a:prstGeom prst="rect">
            <a:avLst/>
          </a:prstGeom>
          <a:noFill/>
          <a:ln>
            <a:noFill/>
          </a:ln>
        </p:spPr>
        <p:txBody>
          <a:bodyPr spcFirstLastPara="1" wrap="square" lIns="91425" tIns="91425" rIns="91425" bIns="91425" anchor="t" anchorCtr="0">
            <a:noAutofit/>
          </a:bodyPr>
          <a:lstStyle/>
          <a:p>
            <a:pPr marL="317500" indent="-171450">
              <a:buClr>
                <a:schemeClr val="dk1"/>
              </a:buClr>
              <a:buSzPts val="1300"/>
            </a:pPr>
            <a:r>
              <a:rPr lang="en-US" altLang="zh-CN" sz="1400" dirty="0"/>
              <a:t>Existing methods based on PP face significant challenges due to transmission bottlenecks in robotic IoT, which are inherent to the PP’s scheduling mechanism</a:t>
            </a:r>
          </a:p>
          <a:p>
            <a:pPr marL="317500" indent="-171450">
              <a:buClr>
                <a:schemeClr val="dk1"/>
              </a:buClr>
              <a:buSzPts val="1300"/>
            </a:pPr>
            <a:r>
              <a:rPr lang="en-US" altLang="zh-CN" sz="1400" dirty="0"/>
              <a:t>Even with optimal layer partitioning, such transmission overhead inherent to PP’s scheduling mechanism still becomes a substantial bottleneck due to the limited bandwidth of robotic IoT (e.g., up to 69% of inference time in our experiments)</a:t>
            </a: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a:p>
            <a:pPr marL="317500" indent="-171450">
              <a:buClr>
                <a:schemeClr val="dk1"/>
              </a:buClr>
              <a:buSzPts val="1300"/>
            </a:pPr>
            <a:endParaRPr lang="en-US" altLang="zh-CN" sz="1400" dirty="0">
              <a:solidFill>
                <a:schemeClr val="dk1"/>
              </a:solidFill>
            </a:endParaRPr>
          </a:p>
        </p:txBody>
      </p:sp>
      <p:pic>
        <p:nvPicPr>
          <p:cNvPr id="6" name="图片 5">
            <a:extLst>
              <a:ext uri="{FF2B5EF4-FFF2-40B4-BE49-F238E27FC236}">
                <a16:creationId xmlns:a16="http://schemas.microsoft.com/office/drawing/2014/main" id="{4203F956-A567-029D-7337-72AAF80D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655" y="2571750"/>
            <a:ext cx="6614809" cy="1429421"/>
          </a:xfrm>
          <a:prstGeom prst="rect">
            <a:avLst/>
          </a:prstGeom>
        </p:spPr>
      </p:pic>
    </p:spTree>
    <p:extLst>
      <p:ext uri="{BB962C8B-B14F-4D97-AF65-F5344CB8AC3E}">
        <p14:creationId xmlns:p14="http://schemas.microsoft.com/office/powerpoint/2010/main" val="21696459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2RmYzZmYjE1NTVjNzA0NWY0YTc1Y2E2ZTIyYjQ0MjQifQ=="/>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7A52E8EC2E114C9080509A20F96944" ma:contentTypeVersion="2" ma:contentTypeDescription="Create a new document." ma:contentTypeScope="" ma:versionID="7b20bdd2c79136bf54f70cbe083b83e9">
  <xsd:schema xmlns:xsd="http://www.w3.org/2001/XMLSchema" xmlns:xs="http://www.w3.org/2001/XMLSchema" xmlns:p="http://schemas.microsoft.com/office/2006/metadata/properties" xmlns:ns3="38a21e8e-3fd1-45f8-b696-90dad76e6cad" targetNamespace="http://schemas.microsoft.com/office/2006/metadata/properties" ma:root="true" ma:fieldsID="a178526f2d1a086e20b8d7ed5e36567a" ns3:_="">
    <xsd:import namespace="38a21e8e-3fd1-45f8-b696-90dad76e6ca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21e8e-3fd1-45f8-b696-90dad76e6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E812D-4F4F-4663-86BD-4A4C1C262F90}">
  <ds:schemaRefs>
    <ds:schemaRef ds:uri="http://schemas.microsoft.com/sharepoint/v3/contenttype/forms"/>
  </ds:schemaRefs>
</ds:datastoreItem>
</file>

<file path=customXml/itemProps2.xml><?xml version="1.0" encoding="utf-8"?>
<ds:datastoreItem xmlns:ds="http://schemas.openxmlformats.org/officeDocument/2006/customXml" ds:itemID="{41E417C5-161B-4554-9430-41B5C1A0BC8F}">
  <ds:schemaRefs>
    <ds:schemaRef ds:uri="http://purl.org/dc/dcmitype/"/>
    <ds:schemaRef ds:uri="38a21e8e-3fd1-45f8-b696-90dad76e6cad"/>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4520EE22-6C58-4CE1-A05C-F6ABFBE63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a21e8e-3fd1-45f8-b696-90dad76e6c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3154</TotalTime>
  <Words>2122</Words>
  <Application>Microsoft Office PowerPoint</Application>
  <PresentationFormat>On-screen Show (16:9)</PresentationFormat>
  <Paragraphs>164</Paragraphs>
  <Slides>13</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Simple Light</vt:lpstr>
      <vt:lpstr>New Problems in Distributed Inference for DNN Models on Robotic IoT</vt:lpstr>
      <vt:lpstr>Motivation</vt:lpstr>
      <vt:lpstr>Existing Distributed Inference on Robotic IoT</vt:lpstr>
      <vt:lpstr>Problem 1 (Data parallelism)</vt:lpstr>
      <vt:lpstr> Characteristics of Robotic IoT</vt:lpstr>
      <vt:lpstr>Real-world Evaluation</vt:lpstr>
      <vt:lpstr>Problem 2 (Tensor parallelism )</vt:lpstr>
      <vt:lpstr>Problem 3 (Pipeline parallelism)</vt:lpstr>
      <vt:lpstr>Problem 3 (Pipeline parallelism)</vt:lpstr>
      <vt:lpstr>Problem 3 (Pipeline parallelism)</vt:lpstr>
      <vt:lpstr>Problem 3 (Pipeline parallelism)</vt:lpstr>
      <vt:lpstr>Possible Solutions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ROG: A High Performance and Robust Distributed Training System for Robotic IoT</dc:title>
  <dc:creator>孙泽锴</dc:creator>
  <cp:lastModifiedBy>Elad Schiller</cp:lastModifiedBy>
  <cp:revision>72</cp:revision>
  <dcterms:created xsi:type="dcterms:W3CDTF">2022-09-24T12:08:00Z</dcterms:created>
  <dcterms:modified xsi:type="dcterms:W3CDTF">2024-06-22T15:04:05Z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F07F2BADF26D47498291D61EE73A998F</vt:lpwstr>
  </property>
  <property fmtid="{D5CDD505-2E9C-101B-9397-08002B2CF9AE}" pid="3" name="KSOProductBuildVer">
    <vt:lpwstr>2052-11.1.0.12358</vt:lpwstr>
  </property>
  <property fmtid="{D5CDD505-2E9C-101B-9397-08002B2CF9AE}" pid="4" name="ContentTypeId">
    <vt:lpwstr>0x010100807A52E8EC2E114C9080509A20F96944</vt:lpwstr>
  </property>
</Properties>
</file>