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6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Lst>
  <p:sldSz cx="9144000" cy="5143500" type="screen16x9"/>
  <p:notesSz cx="6858000" cy="9144000"/>
  <p:embeddedFontLst>
    <p:embeddedFont>
      <p:font typeface="Consolas" panose="020B0609020204030204" pitchFamily="49" charset="0"/>
      <p:regular r:id="rId62"/>
      <p:bold r:id="rId63"/>
      <p:italic r:id="rId64"/>
      <p:boldItalic r:id="rId65"/>
    </p:embeddedFont>
    <p:embeddedFont>
      <p:font typeface="Lexend" panose="020B0604020202020204" charset="0"/>
      <p:regular r:id="rId66"/>
      <p:bold r:id="rId67"/>
    </p:embeddedFont>
    <p:embeddedFont>
      <p:font typeface="Lexend Medium" panose="020B0604020202020204" charset="0"/>
      <p:regular r:id="rId68"/>
      <p:bold r:id="rId69"/>
    </p:embeddedFont>
    <p:embeddedFont>
      <p:font typeface="Montserrat" panose="00000500000000000000" pitchFamily="2" charset="0"/>
      <p:regular r:id="rId70"/>
      <p:bold r:id="rId71"/>
      <p:italic r:id="rId72"/>
      <p:boldItalic r:id="rId73"/>
    </p:embeddedFont>
    <p:embeddedFont>
      <p:font typeface="Signika Negative"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1B42E-A630-4EDA-A95D-98BCEF785D51}" v="1" dt="2024-06-22T15:02:35.087"/>
  </p1510:revLst>
</p1510:revInfo>
</file>

<file path=ppt/tableStyles.xml><?xml version="1.0" encoding="utf-8"?>
<a:tblStyleLst xmlns:a="http://schemas.openxmlformats.org/drawingml/2006/main" def="{D91E584C-B488-4745-B774-A2BC23271C83}">
  <a:tblStyle styleId="{D91E584C-B488-4745-B774-A2BC23271C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6" y="3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3.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80"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d Schiller" userId="b2e2916c-2099-495c-9bf9-7aae3df3c480" providerId="ADAL" clId="{C491B42E-A630-4EDA-A95D-98BCEF785D51}"/>
    <pc:docChg chg="custSel modSld">
      <pc:chgData name="Elad Schiller" userId="b2e2916c-2099-495c-9bf9-7aae3df3c480" providerId="ADAL" clId="{C491B42E-A630-4EDA-A95D-98BCEF785D51}" dt="2024-06-22T15:02:35.443" v="22" actId="27636"/>
      <pc:docMkLst>
        <pc:docMk/>
      </pc:docMkLst>
      <pc:sldChg chg="modSp mod">
        <pc:chgData name="Elad Schiller" userId="b2e2916c-2099-495c-9bf9-7aae3df3c480" providerId="ADAL" clId="{C491B42E-A630-4EDA-A95D-98BCEF785D51}" dt="2024-06-22T15:02:35.395" v="18" actId="27636"/>
        <pc:sldMkLst>
          <pc:docMk/>
          <pc:sldMk cId="0" sldId="258"/>
        </pc:sldMkLst>
        <pc:spChg chg="mod">
          <ac:chgData name="Elad Schiller" userId="b2e2916c-2099-495c-9bf9-7aae3df3c480" providerId="ADAL" clId="{C491B42E-A630-4EDA-A95D-98BCEF785D51}" dt="2024-06-22T15:02:35.395" v="18" actId="27636"/>
          <ac:spMkLst>
            <pc:docMk/>
            <pc:sldMk cId="0" sldId="258"/>
            <ac:spMk id="121" creationId="{00000000-0000-0000-0000-000000000000}"/>
          </ac:spMkLst>
        </pc:spChg>
      </pc:sldChg>
      <pc:sldChg chg="modSp mod">
        <pc:chgData name="Elad Schiller" userId="b2e2916c-2099-495c-9bf9-7aae3df3c480" providerId="ADAL" clId="{C491B42E-A630-4EDA-A95D-98BCEF785D51}" dt="2024-06-22T15:02:35.403" v="19" actId="27636"/>
        <pc:sldMkLst>
          <pc:docMk/>
          <pc:sldMk cId="0" sldId="259"/>
        </pc:sldMkLst>
        <pc:spChg chg="mod">
          <ac:chgData name="Elad Schiller" userId="b2e2916c-2099-495c-9bf9-7aae3df3c480" providerId="ADAL" clId="{C491B42E-A630-4EDA-A95D-98BCEF785D51}" dt="2024-06-22T15:02:35.403" v="19" actId="27636"/>
          <ac:spMkLst>
            <pc:docMk/>
            <pc:sldMk cId="0" sldId="259"/>
            <ac:spMk id="135" creationId="{00000000-0000-0000-0000-000000000000}"/>
          </ac:spMkLst>
        </pc:spChg>
      </pc:sldChg>
      <pc:sldChg chg="modSp mod">
        <pc:chgData name="Elad Schiller" userId="b2e2916c-2099-495c-9bf9-7aae3df3c480" providerId="ADAL" clId="{C491B42E-A630-4EDA-A95D-98BCEF785D51}" dt="2024-06-22T15:02:35.422" v="20" actId="27636"/>
        <pc:sldMkLst>
          <pc:docMk/>
          <pc:sldMk cId="0" sldId="269"/>
        </pc:sldMkLst>
        <pc:spChg chg="mod">
          <ac:chgData name="Elad Schiller" userId="b2e2916c-2099-495c-9bf9-7aae3df3c480" providerId="ADAL" clId="{C491B42E-A630-4EDA-A95D-98BCEF785D51}" dt="2024-06-22T15:02:35.422" v="20" actId="27636"/>
          <ac:spMkLst>
            <pc:docMk/>
            <pc:sldMk cId="0" sldId="269"/>
            <ac:spMk id="216" creationId="{00000000-0000-0000-0000-000000000000}"/>
          </ac:spMkLst>
        </pc:spChg>
      </pc:sldChg>
      <pc:sldChg chg="modSp mod">
        <pc:chgData name="Elad Schiller" userId="b2e2916c-2099-495c-9bf9-7aae3df3c480" providerId="ADAL" clId="{C491B42E-A630-4EDA-A95D-98BCEF785D51}" dt="2024-06-22T15:02:35.431" v="21" actId="27636"/>
        <pc:sldMkLst>
          <pc:docMk/>
          <pc:sldMk cId="0" sldId="272"/>
        </pc:sldMkLst>
        <pc:spChg chg="mod">
          <ac:chgData name="Elad Schiller" userId="b2e2916c-2099-495c-9bf9-7aae3df3c480" providerId="ADAL" clId="{C491B42E-A630-4EDA-A95D-98BCEF785D51}" dt="2024-06-22T15:02:35.431" v="21" actId="27636"/>
          <ac:spMkLst>
            <pc:docMk/>
            <pc:sldMk cId="0" sldId="272"/>
            <ac:spMk id="250" creationId="{00000000-0000-0000-0000-000000000000}"/>
          </ac:spMkLst>
        </pc:spChg>
      </pc:sldChg>
      <pc:sldChg chg="modSp mod">
        <pc:chgData name="Elad Schiller" userId="b2e2916c-2099-495c-9bf9-7aae3df3c480" providerId="ADAL" clId="{C491B42E-A630-4EDA-A95D-98BCEF785D51}" dt="2024-06-22T15:02:35.443" v="22" actId="27636"/>
        <pc:sldMkLst>
          <pc:docMk/>
          <pc:sldMk cId="0" sldId="277"/>
        </pc:sldMkLst>
        <pc:spChg chg="mod">
          <ac:chgData name="Elad Schiller" userId="b2e2916c-2099-495c-9bf9-7aae3df3c480" providerId="ADAL" clId="{C491B42E-A630-4EDA-A95D-98BCEF785D51}" dt="2024-06-22T15:02:35.443" v="22" actId="27636"/>
          <ac:spMkLst>
            <pc:docMk/>
            <pc:sldMk cId="0" sldId="277"/>
            <ac:spMk id="294" creationId="{00000000-0000-0000-0000-000000000000}"/>
          </ac:spMkLst>
        </pc:spChg>
      </pc:sldChg>
      <pc:sldChg chg="modSp mod">
        <pc:chgData name="Elad Schiller" userId="b2e2916c-2099-495c-9bf9-7aae3df3c480" providerId="ADAL" clId="{C491B42E-A630-4EDA-A95D-98BCEF785D51}" dt="2024-06-22T15:02:35.291" v="0" actId="27636"/>
        <pc:sldMkLst>
          <pc:docMk/>
          <pc:sldMk cId="0" sldId="278"/>
        </pc:sldMkLst>
        <pc:spChg chg="mod">
          <ac:chgData name="Elad Schiller" userId="b2e2916c-2099-495c-9bf9-7aae3df3c480" providerId="ADAL" clId="{C491B42E-A630-4EDA-A95D-98BCEF785D51}" dt="2024-06-22T15:02:35.291" v="0" actId="27636"/>
          <ac:spMkLst>
            <pc:docMk/>
            <pc:sldMk cId="0" sldId="278"/>
            <ac:spMk id="304" creationId="{00000000-0000-0000-0000-000000000000}"/>
          </ac:spMkLst>
        </pc:spChg>
      </pc:sldChg>
      <pc:sldChg chg="modSp mod">
        <pc:chgData name="Elad Schiller" userId="b2e2916c-2099-495c-9bf9-7aae3df3c480" providerId="ADAL" clId="{C491B42E-A630-4EDA-A95D-98BCEF785D51}" dt="2024-06-22T15:02:35.301" v="1" actId="27636"/>
        <pc:sldMkLst>
          <pc:docMk/>
          <pc:sldMk cId="0" sldId="281"/>
        </pc:sldMkLst>
        <pc:spChg chg="mod">
          <ac:chgData name="Elad Schiller" userId="b2e2916c-2099-495c-9bf9-7aae3df3c480" providerId="ADAL" clId="{C491B42E-A630-4EDA-A95D-98BCEF785D51}" dt="2024-06-22T15:02:35.301" v="1" actId="27636"/>
          <ac:spMkLst>
            <pc:docMk/>
            <pc:sldMk cId="0" sldId="281"/>
            <ac:spMk id="339" creationId="{00000000-0000-0000-0000-000000000000}"/>
          </ac:spMkLst>
        </pc:spChg>
      </pc:sldChg>
      <pc:sldChg chg="modSp mod">
        <pc:chgData name="Elad Schiller" userId="b2e2916c-2099-495c-9bf9-7aae3df3c480" providerId="ADAL" clId="{C491B42E-A630-4EDA-A95D-98BCEF785D51}" dt="2024-06-22T15:02:35.329" v="2" actId="27636"/>
        <pc:sldMkLst>
          <pc:docMk/>
          <pc:sldMk cId="0" sldId="293"/>
        </pc:sldMkLst>
        <pc:spChg chg="mod">
          <ac:chgData name="Elad Schiller" userId="b2e2916c-2099-495c-9bf9-7aae3df3c480" providerId="ADAL" clId="{C491B42E-A630-4EDA-A95D-98BCEF785D51}" dt="2024-06-22T15:02:35.329" v="2" actId="27636"/>
          <ac:spMkLst>
            <pc:docMk/>
            <pc:sldMk cId="0" sldId="293"/>
            <ac:spMk id="451" creationId="{00000000-0000-0000-0000-000000000000}"/>
          </ac:spMkLst>
        </pc:spChg>
      </pc:sldChg>
      <pc:sldChg chg="modSp mod">
        <pc:chgData name="Elad Schiller" userId="b2e2916c-2099-495c-9bf9-7aae3df3c480" providerId="ADAL" clId="{C491B42E-A630-4EDA-A95D-98BCEF785D51}" dt="2024-06-22T15:02:35.336" v="6" actId="27636"/>
        <pc:sldMkLst>
          <pc:docMk/>
          <pc:sldMk cId="0" sldId="294"/>
        </pc:sldMkLst>
        <pc:spChg chg="mod">
          <ac:chgData name="Elad Schiller" userId="b2e2916c-2099-495c-9bf9-7aae3df3c480" providerId="ADAL" clId="{C491B42E-A630-4EDA-A95D-98BCEF785D51}" dt="2024-06-22T15:02:35.334" v="4" actId="27636"/>
          <ac:spMkLst>
            <pc:docMk/>
            <pc:sldMk cId="0" sldId="294"/>
            <ac:spMk id="459" creationId="{00000000-0000-0000-0000-000000000000}"/>
          </ac:spMkLst>
        </pc:spChg>
        <pc:spChg chg="mod">
          <ac:chgData name="Elad Schiller" userId="b2e2916c-2099-495c-9bf9-7aae3df3c480" providerId="ADAL" clId="{C491B42E-A630-4EDA-A95D-98BCEF785D51}" dt="2024-06-22T15:02:35.336" v="6" actId="27636"/>
          <ac:spMkLst>
            <pc:docMk/>
            <pc:sldMk cId="0" sldId="294"/>
            <ac:spMk id="461" creationId="{00000000-0000-0000-0000-000000000000}"/>
          </ac:spMkLst>
        </pc:spChg>
        <pc:spChg chg="mod">
          <ac:chgData name="Elad Schiller" userId="b2e2916c-2099-495c-9bf9-7aae3df3c480" providerId="ADAL" clId="{C491B42E-A630-4EDA-A95D-98BCEF785D51}" dt="2024-06-22T15:02:35.333" v="3" actId="27636"/>
          <ac:spMkLst>
            <pc:docMk/>
            <pc:sldMk cId="0" sldId="294"/>
            <ac:spMk id="462" creationId="{00000000-0000-0000-0000-000000000000}"/>
          </ac:spMkLst>
        </pc:spChg>
        <pc:spChg chg="mod">
          <ac:chgData name="Elad Schiller" userId="b2e2916c-2099-495c-9bf9-7aae3df3c480" providerId="ADAL" clId="{C491B42E-A630-4EDA-A95D-98BCEF785D51}" dt="2024-06-22T15:02:35.335" v="5" actId="27636"/>
          <ac:spMkLst>
            <pc:docMk/>
            <pc:sldMk cId="0" sldId="294"/>
            <ac:spMk id="463" creationId="{00000000-0000-0000-0000-000000000000}"/>
          </ac:spMkLst>
        </pc:spChg>
      </pc:sldChg>
      <pc:sldChg chg="modSp mod">
        <pc:chgData name="Elad Schiller" userId="b2e2916c-2099-495c-9bf9-7aae3df3c480" providerId="ADAL" clId="{C491B42E-A630-4EDA-A95D-98BCEF785D51}" dt="2024-06-22T15:02:35.343" v="10" actId="27636"/>
        <pc:sldMkLst>
          <pc:docMk/>
          <pc:sldMk cId="0" sldId="295"/>
        </pc:sldMkLst>
        <pc:spChg chg="mod">
          <ac:chgData name="Elad Schiller" userId="b2e2916c-2099-495c-9bf9-7aae3df3c480" providerId="ADAL" clId="{C491B42E-A630-4EDA-A95D-98BCEF785D51}" dt="2024-06-22T15:02:35.342" v="9" actId="27636"/>
          <ac:spMkLst>
            <pc:docMk/>
            <pc:sldMk cId="0" sldId="295"/>
            <ac:spMk id="475" creationId="{00000000-0000-0000-0000-000000000000}"/>
          </ac:spMkLst>
        </pc:spChg>
        <pc:spChg chg="mod">
          <ac:chgData name="Elad Schiller" userId="b2e2916c-2099-495c-9bf9-7aae3df3c480" providerId="ADAL" clId="{C491B42E-A630-4EDA-A95D-98BCEF785D51}" dt="2024-06-22T15:02:35.343" v="10" actId="27636"/>
          <ac:spMkLst>
            <pc:docMk/>
            <pc:sldMk cId="0" sldId="295"/>
            <ac:spMk id="477" creationId="{00000000-0000-0000-0000-000000000000}"/>
          </ac:spMkLst>
        </pc:spChg>
        <pc:spChg chg="mod">
          <ac:chgData name="Elad Schiller" userId="b2e2916c-2099-495c-9bf9-7aae3df3c480" providerId="ADAL" clId="{C491B42E-A630-4EDA-A95D-98BCEF785D51}" dt="2024-06-22T15:02:35.341" v="8" actId="27636"/>
          <ac:spMkLst>
            <pc:docMk/>
            <pc:sldMk cId="0" sldId="295"/>
            <ac:spMk id="478" creationId="{00000000-0000-0000-0000-000000000000}"/>
          </ac:spMkLst>
        </pc:spChg>
        <pc:spChg chg="mod">
          <ac:chgData name="Elad Schiller" userId="b2e2916c-2099-495c-9bf9-7aae3df3c480" providerId="ADAL" clId="{C491B42E-A630-4EDA-A95D-98BCEF785D51}" dt="2024-06-22T15:02:35.340" v="7" actId="27636"/>
          <ac:spMkLst>
            <pc:docMk/>
            <pc:sldMk cId="0" sldId="295"/>
            <ac:spMk id="479" creationId="{00000000-0000-0000-0000-000000000000}"/>
          </ac:spMkLst>
        </pc:spChg>
      </pc:sldChg>
      <pc:sldChg chg="modSp mod">
        <pc:chgData name="Elad Schiller" userId="b2e2916c-2099-495c-9bf9-7aae3df3c480" providerId="ADAL" clId="{C491B42E-A630-4EDA-A95D-98BCEF785D51}" dt="2024-06-22T15:02:35.346" v="11" actId="27636"/>
        <pc:sldMkLst>
          <pc:docMk/>
          <pc:sldMk cId="0" sldId="296"/>
        </pc:sldMkLst>
        <pc:spChg chg="mod">
          <ac:chgData name="Elad Schiller" userId="b2e2916c-2099-495c-9bf9-7aae3df3c480" providerId="ADAL" clId="{C491B42E-A630-4EDA-A95D-98BCEF785D51}" dt="2024-06-22T15:02:35.346" v="11" actId="27636"/>
          <ac:spMkLst>
            <pc:docMk/>
            <pc:sldMk cId="0" sldId="296"/>
            <ac:spMk id="491" creationId="{00000000-0000-0000-0000-000000000000}"/>
          </ac:spMkLst>
        </pc:spChg>
      </pc:sldChg>
      <pc:sldChg chg="modSp mod">
        <pc:chgData name="Elad Schiller" userId="b2e2916c-2099-495c-9bf9-7aae3df3c480" providerId="ADAL" clId="{C491B42E-A630-4EDA-A95D-98BCEF785D51}" dt="2024-06-22T15:02:35.353" v="15" actId="27636"/>
        <pc:sldMkLst>
          <pc:docMk/>
          <pc:sldMk cId="0" sldId="297"/>
        </pc:sldMkLst>
        <pc:spChg chg="mod">
          <ac:chgData name="Elad Schiller" userId="b2e2916c-2099-495c-9bf9-7aae3df3c480" providerId="ADAL" clId="{C491B42E-A630-4EDA-A95D-98BCEF785D51}" dt="2024-06-22T15:02:35.350" v="12" actId="27636"/>
          <ac:spMkLst>
            <pc:docMk/>
            <pc:sldMk cId="0" sldId="297"/>
            <ac:spMk id="504" creationId="{00000000-0000-0000-0000-000000000000}"/>
          </ac:spMkLst>
        </pc:spChg>
        <pc:spChg chg="mod">
          <ac:chgData name="Elad Schiller" userId="b2e2916c-2099-495c-9bf9-7aae3df3c480" providerId="ADAL" clId="{C491B42E-A630-4EDA-A95D-98BCEF785D51}" dt="2024-06-22T15:02:35.351" v="13" actId="27636"/>
          <ac:spMkLst>
            <pc:docMk/>
            <pc:sldMk cId="0" sldId="297"/>
            <ac:spMk id="506" creationId="{00000000-0000-0000-0000-000000000000}"/>
          </ac:spMkLst>
        </pc:spChg>
        <pc:spChg chg="mod">
          <ac:chgData name="Elad Schiller" userId="b2e2916c-2099-495c-9bf9-7aae3df3c480" providerId="ADAL" clId="{C491B42E-A630-4EDA-A95D-98BCEF785D51}" dt="2024-06-22T15:02:35.353" v="15" actId="27636"/>
          <ac:spMkLst>
            <pc:docMk/>
            <pc:sldMk cId="0" sldId="297"/>
            <ac:spMk id="507" creationId="{00000000-0000-0000-0000-000000000000}"/>
          </ac:spMkLst>
        </pc:spChg>
        <pc:spChg chg="mod">
          <ac:chgData name="Elad Schiller" userId="b2e2916c-2099-495c-9bf9-7aae3df3c480" providerId="ADAL" clId="{C491B42E-A630-4EDA-A95D-98BCEF785D51}" dt="2024-06-22T15:02:35.352" v="14" actId="27636"/>
          <ac:spMkLst>
            <pc:docMk/>
            <pc:sldMk cId="0" sldId="297"/>
            <ac:spMk id="508" creationId="{00000000-0000-0000-0000-000000000000}"/>
          </ac:spMkLst>
        </pc:spChg>
      </pc:sldChg>
      <pc:sldChg chg="modSp mod">
        <pc:chgData name="Elad Schiller" userId="b2e2916c-2099-495c-9bf9-7aae3df3c480" providerId="ADAL" clId="{C491B42E-A630-4EDA-A95D-98BCEF785D51}" dt="2024-06-22T15:02:35.357" v="16" actId="27636"/>
        <pc:sldMkLst>
          <pc:docMk/>
          <pc:sldMk cId="0" sldId="298"/>
        </pc:sldMkLst>
        <pc:spChg chg="mod">
          <ac:chgData name="Elad Schiller" userId="b2e2916c-2099-495c-9bf9-7aae3df3c480" providerId="ADAL" clId="{C491B42E-A630-4EDA-A95D-98BCEF785D51}" dt="2024-06-22T15:02:35.357" v="16" actId="27636"/>
          <ac:spMkLst>
            <pc:docMk/>
            <pc:sldMk cId="0" sldId="298"/>
            <ac:spMk id="522" creationId="{00000000-0000-0000-0000-000000000000}"/>
          </ac:spMkLst>
        </pc:spChg>
      </pc:sldChg>
      <pc:sldChg chg="modSp mod">
        <pc:chgData name="Elad Schiller" userId="b2e2916c-2099-495c-9bf9-7aae3df3c480" providerId="ADAL" clId="{C491B42E-A630-4EDA-A95D-98BCEF785D51}" dt="2024-06-22T15:02:35.375" v="17" actId="27636"/>
        <pc:sldMkLst>
          <pc:docMk/>
          <pc:sldMk cId="0" sldId="303"/>
        </pc:sldMkLst>
        <pc:spChg chg="mod">
          <ac:chgData name="Elad Schiller" userId="b2e2916c-2099-495c-9bf9-7aae3df3c480" providerId="ADAL" clId="{C491B42E-A630-4EDA-A95D-98BCEF785D51}" dt="2024-06-22T15:02:35.375" v="17" actId="27636"/>
          <ac:spMkLst>
            <pc:docMk/>
            <pc:sldMk cId="0" sldId="303"/>
            <ac:spMk id="5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c3a0d2dacc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c3a0d2dac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e49f2f071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e49f2f071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49f2f071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e49f2f071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e347a2ce3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e347a2ce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3a0d2dacc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c3a0d2dacc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5f4436820_4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e5f4436820_4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e347a2ce3e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e347a2ce3e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e5f4436820_4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e5f4436820_4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e5f4436820_4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e5f4436820_4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e347a2ce3e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e347a2ce3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54bac179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e54bac17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e5c8d6759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e5c8d6759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e54bac179a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e54bac179a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e57fb7f6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e57fb7f6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e57fb7f60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e57fb7f60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e57fb7f60c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e57fb7f60c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57fb7f60c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57fb7f60c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e5f443682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e5f443682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e54bac179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e54bac179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e5c8d6759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2e5c8d675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5f4436820_4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e5f4436820_4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e347a2ce3e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e347a2ce3e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e5f4436820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e5f443682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e5a2d4b19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e5a2d4b1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e5a2d4b19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e5a2d4b19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2c3a0d2dacc_0_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2c3a0d2dacc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3a0d2dacc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c3a0d2dacc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e347a2ce3e_0_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e347a2ce3e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3a0d2dacc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c3a0d2dacc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Подробности описаны в 5-ой главе</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e347a2ce3e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e347a2ce3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Подробности описаны в 5-ой главе</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e347a2ce3e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e347a2ce3e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e4f12765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e4f12765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e4f12765b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e4f12765b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c3a0d2dacc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c3a0d2dacc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e4f12765b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e4f12765b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e4f12765b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e4f12765b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e4f12765b8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e4f12765b8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e4f12765b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e4f12765b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e4f12765b8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e4f12765b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e4f12765b8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e4f12765b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e4f12765b8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e4f12765b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e4f12765b8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e4f12765b8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e4f12765b8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e4f12765b8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e537a1a391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e537a1a39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c3a0d2dacc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c3a0d2dacc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e49f2f0713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e49f2f0713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c3a0d2dacc_0_5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c3a0d2dacc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2e5c8d6759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2e5c8d6759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e5c8d67597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2e5c8d6759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e5c8d67597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e5c8d67597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e5c8d6759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e5c8d6759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e392835cf6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e392835cf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e5f4436820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2e5f4436820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c3a0d2dacc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2c3a0d2dac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e397c9d4b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e397c9d4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e49f2f071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e49f2f071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e49f2f0713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e49f2f071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49f2f0713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49f2f071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Signika Negative"/>
              <a:buNone/>
              <a:defRPr sz="2800">
                <a:latin typeface="Signika Negative"/>
                <a:ea typeface="Signika Negative"/>
                <a:cs typeface="Signika Negative"/>
                <a:sym typeface="Signika Negativ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sz="1600">
                <a:latin typeface="Lexend"/>
                <a:ea typeface="Lexend"/>
                <a:cs typeface="Lexend"/>
                <a:sym typeface="Lexend"/>
              </a:defRPr>
            </a:lvl1pPr>
            <a:lvl2pPr lvl="1" rtl="0">
              <a:buNone/>
              <a:defRPr sz="1600">
                <a:latin typeface="Lexend"/>
                <a:ea typeface="Lexend"/>
                <a:cs typeface="Lexend"/>
                <a:sym typeface="Lexend"/>
              </a:defRPr>
            </a:lvl2pPr>
            <a:lvl3pPr lvl="2" rtl="0">
              <a:buNone/>
              <a:defRPr sz="1600">
                <a:latin typeface="Lexend"/>
                <a:ea typeface="Lexend"/>
                <a:cs typeface="Lexend"/>
                <a:sym typeface="Lexend"/>
              </a:defRPr>
            </a:lvl3pPr>
            <a:lvl4pPr lvl="3" rtl="0">
              <a:buNone/>
              <a:defRPr sz="1600">
                <a:latin typeface="Lexend"/>
                <a:ea typeface="Lexend"/>
                <a:cs typeface="Lexend"/>
                <a:sym typeface="Lexend"/>
              </a:defRPr>
            </a:lvl4pPr>
            <a:lvl5pPr lvl="4" rtl="0">
              <a:buNone/>
              <a:defRPr sz="1600">
                <a:latin typeface="Lexend"/>
                <a:ea typeface="Lexend"/>
                <a:cs typeface="Lexend"/>
                <a:sym typeface="Lexend"/>
              </a:defRPr>
            </a:lvl5pPr>
            <a:lvl6pPr lvl="5" rtl="0">
              <a:buNone/>
              <a:defRPr sz="1600">
                <a:latin typeface="Lexend"/>
                <a:ea typeface="Lexend"/>
                <a:cs typeface="Lexend"/>
                <a:sym typeface="Lexend"/>
              </a:defRPr>
            </a:lvl6pPr>
            <a:lvl7pPr lvl="6" rtl="0">
              <a:buNone/>
              <a:defRPr sz="1600">
                <a:latin typeface="Lexend"/>
                <a:ea typeface="Lexend"/>
                <a:cs typeface="Lexend"/>
                <a:sym typeface="Lexend"/>
              </a:defRPr>
            </a:lvl7pPr>
            <a:lvl8pPr lvl="7" rtl="0">
              <a:buNone/>
              <a:defRPr sz="1600">
                <a:latin typeface="Lexend"/>
                <a:ea typeface="Lexend"/>
                <a:cs typeface="Lexend"/>
                <a:sym typeface="Lexend"/>
              </a:defRPr>
            </a:lvl8pPr>
            <a:lvl9pPr lvl="8" rtl="0">
              <a:buNone/>
              <a:defRPr sz="1600">
                <a:latin typeface="Lexend"/>
                <a:ea typeface="Lexend"/>
                <a:cs typeface="Lexend"/>
                <a:sym typeface="Lexend"/>
              </a:defRPr>
            </a:lvl9pPr>
          </a:lstStyle>
          <a:p>
            <a:pPr marL="0" lvl="0" indent="0" algn="r" rtl="0">
              <a:spcBef>
                <a:spcPts val="0"/>
              </a:spcBef>
              <a:spcAft>
                <a:spcPts val="0"/>
              </a:spcAft>
              <a:buNone/>
            </a:pPr>
            <a:fld id="{00000000-1234-1234-1234-123412341234}" type="slidenum">
              <a:rPr lang="ru"/>
              <a:t>‹#›</a:t>
            </a:fld>
            <a:endParaRPr sz="2200"/>
          </a:p>
        </p:txBody>
      </p:sp>
      <p:cxnSp>
        <p:nvCxnSpPr>
          <p:cNvPr id="65" name="Google Shape;65;p16"/>
          <p:cNvCxnSpPr/>
          <p:nvPr/>
        </p:nvCxnSpPr>
        <p:spPr>
          <a:xfrm rot="10800000" flipH="1">
            <a:off x="300600" y="1017725"/>
            <a:ext cx="8531700" cy="600"/>
          </a:xfrm>
          <a:prstGeom prst="straightConnector1">
            <a:avLst/>
          </a:prstGeom>
          <a:noFill/>
          <a:ln w="9525" cap="flat" cmpd="sng">
            <a:solidFill>
              <a:schemeClr val="dk2"/>
            </a:solidFill>
            <a:prstDash val="solid"/>
            <a:round/>
            <a:headEnd type="none" w="med" len="med"/>
            <a:tailEnd type="none" w="med" len="med"/>
          </a:ln>
        </p:spPr>
      </p:cxnSp>
      <p:pic>
        <p:nvPicPr>
          <p:cNvPr id="66" name="Google Shape;66;p1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7444389" y="457800"/>
            <a:ext cx="1387911" cy="5471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0" name="Google Shape;70;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1" name="Google Shape;8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6" name="Google Shape;86;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3" name="Google Shape;93;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Lexend"/>
              <a:buChar char="●"/>
              <a:defRPr sz="1800">
                <a:solidFill>
                  <a:schemeClr val="dk2"/>
                </a:solidFill>
                <a:latin typeface="Lexend"/>
                <a:ea typeface="Lexend"/>
                <a:cs typeface="Lexend"/>
                <a:sym typeface="Lexend"/>
              </a:defRPr>
            </a:lvl1pPr>
            <a:lvl2pPr marL="914400" lvl="1"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2pPr>
            <a:lvl3pPr marL="1371600" lvl="2"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3pPr>
            <a:lvl4pPr marL="1828800" lvl="3"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4pPr>
            <a:lvl5pPr marL="2286000" lvl="4"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5pPr>
            <a:lvl6pPr marL="2743200" lvl="5"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6pPr>
            <a:lvl7pPr marL="3200400" lvl="6"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7pPr>
            <a:lvl8pPr marL="3657600" lvl="7"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8pPr>
            <a:lvl9pPr marL="4114800" lvl="8" indent="-317500" rtl="0">
              <a:lnSpc>
                <a:spcPct val="115000"/>
              </a:lnSpc>
              <a:spcBef>
                <a:spcPts val="0"/>
              </a:spcBef>
              <a:spcAft>
                <a:spcPts val="0"/>
              </a:spcAft>
              <a:buClr>
                <a:schemeClr val="dk2"/>
              </a:buClr>
              <a:buSzPts val="1400"/>
              <a:buFont typeface="Lexend"/>
              <a:buChar char="■"/>
              <a:defRPr>
                <a:solidFill>
                  <a:schemeClr val="dk2"/>
                </a:solidFill>
                <a:latin typeface="Lexend"/>
                <a:ea typeface="Lexend"/>
                <a:cs typeface="Lexend"/>
                <a:sym typeface="Lexend"/>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5.png"/><Relationship Id="rId7"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54.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14.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0.png"/><Relationship Id="rId7"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44.png"/><Relationship Id="rId5"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Mr-Ravil/Benchmark-v700" TargetMode="External"/><Relationship Id="rId2" Type="http://schemas.openxmlformats.org/officeDocument/2006/relationships/notesSlide" Target="../notesSlides/notesSlide55.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ctrTitle"/>
          </p:nvPr>
        </p:nvSpPr>
        <p:spPr>
          <a:xfrm>
            <a:off x="345300" y="864750"/>
            <a:ext cx="8453400" cy="2698800"/>
          </a:xfrm>
          <a:prstGeom prst="rect">
            <a:avLst/>
          </a:prstGeom>
        </p:spPr>
        <p:txBody>
          <a:bodyPr spcFirstLastPara="1" wrap="square" lIns="91425" tIns="91425" rIns="91425" bIns="91425" anchor="ctr" anchorCtr="0">
            <a:noAutofit/>
          </a:bodyPr>
          <a:lstStyle/>
          <a:p>
            <a:pPr marL="457200" lvl="0" indent="0" algn="l" rtl="0">
              <a:lnSpc>
                <a:spcPct val="115000"/>
              </a:lnSpc>
              <a:spcBef>
                <a:spcPts val="1200"/>
              </a:spcBef>
              <a:spcAft>
                <a:spcPts val="1200"/>
              </a:spcAft>
              <a:buNone/>
            </a:pPr>
            <a:r>
              <a:rPr lang="ru" sz="2380">
                <a:solidFill>
                  <a:srgbClr val="000000"/>
                </a:solidFill>
                <a:latin typeface="Montserrat"/>
                <a:ea typeface="Montserrat"/>
                <a:cs typeface="Montserrat"/>
                <a:sym typeface="Montserrat"/>
              </a:rPr>
              <a:t>The Next 700 Benchmarking Frameworks for Concurrent Data Structures</a:t>
            </a:r>
            <a:endParaRPr sz="2380">
              <a:solidFill>
                <a:srgbClr val="000000"/>
              </a:solidFill>
              <a:latin typeface="Montserrat"/>
              <a:ea typeface="Montserrat"/>
              <a:cs typeface="Montserrat"/>
              <a:sym typeface="Montserrat"/>
            </a:endParaRPr>
          </a:p>
        </p:txBody>
      </p:sp>
      <p:sp>
        <p:nvSpPr>
          <p:cNvPr id="102" name="Google Shape;102;p25"/>
          <p:cNvSpPr txBox="1">
            <a:spLocks noGrp="1"/>
          </p:cNvSpPr>
          <p:nvPr>
            <p:ph type="subTitle" idx="1"/>
          </p:nvPr>
        </p:nvSpPr>
        <p:spPr>
          <a:xfrm>
            <a:off x="849400" y="3563400"/>
            <a:ext cx="7316700" cy="1293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ru" sz="1750" b="1">
                <a:solidFill>
                  <a:schemeClr val="dk1"/>
                </a:solidFill>
                <a:latin typeface="Montserrat"/>
                <a:ea typeface="Montserrat"/>
                <a:cs typeface="Montserrat"/>
                <a:sym typeface="Montserrat"/>
              </a:rPr>
              <a:t>Ravil Galiev, ITMO University</a:t>
            </a:r>
            <a:endParaRPr sz="175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ru" sz="1750" b="1">
                <a:solidFill>
                  <a:schemeClr val="dk1"/>
                </a:solidFill>
                <a:latin typeface="Montserrat"/>
                <a:ea typeface="Montserrat"/>
                <a:cs typeface="Montserrat"/>
                <a:sym typeface="Montserrat"/>
              </a:rPr>
              <a:t>Michael Spear, Lehigh University</a:t>
            </a:r>
            <a:endParaRPr sz="175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r>
              <a:rPr lang="ru" sz="1750" b="1">
                <a:solidFill>
                  <a:schemeClr val="dk1"/>
                </a:solidFill>
                <a:latin typeface="Montserrat"/>
                <a:ea typeface="Montserrat"/>
                <a:cs typeface="Montserrat"/>
                <a:sym typeface="Montserrat"/>
              </a:rPr>
              <a:t>Vitaly Aksenov, City University of London</a:t>
            </a:r>
            <a:endParaRPr sz="1941">
              <a:solidFill>
                <a:schemeClr val="dk1"/>
              </a:solidFill>
              <a:latin typeface="Lexend Medium"/>
              <a:ea typeface="Lexend Medium"/>
              <a:cs typeface="Lexend Medium"/>
              <a:sym typeface="Lexend Medium"/>
            </a:endParaRPr>
          </a:p>
        </p:txBody>
      </p:sp>
      <p:pic>
        <p:nvPicPr>
          <p:cNvPr id="103" name="Google Shape;103;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29375" y="48100"/>
            <a:ext cx="1685250" cy="664400"/>
          </a:xfrm>
          <a:prstGeom prst="rect">
            <a:avLst/>
          </a:prstGeom>
          <a:noFill/>
          <a:ln>
            <a:noFill/>
          </a:ln>
        </p:spPr>
      </p:pic>
      <p:cxnSp>
        <p:nvCxnSpPr>
          <p:cNvPr id="104" name="Google Shape;104;p25"/>
          <p:cNvCxnSpPr/>
          <p:nvPr/>
        </p:nvCxnSpPr>
        <p:spPr>
          <a:xfrm>
            <a:off x="849400" y="864750"/>
            <a:ext cx="7347900" cy="18300"/>
          </a:xfrm>
          <a:prstGeom prst="straightConnector1">
            <a:avLst/>
          </a:prstGeom>
          <a:noFill/>
          <a:ln w="19050" cap="flat" cmpd="sng">
            <a:solidFill>
              <a:schemeClr val="dk2"/>
            </a:solidFill>
            <a:prstDash val="solid"/>
            <a:round/>
            <a:headEnd type="none" w="med" len="med"/>
            <a:tailEnd type="none" w="med" len="med"/>
          </a:ln>
        </p:spPr>
      </p:cxnSp>
      <p:cxnSp>
        <p:nvCxnSpPr>
          <p:cNvPr id="105" name="Google Shape;105;p25"/>
          <p:cNvCxnSpPr/>
          <p:nvPr/>
        </p:nvCxnSpPr>
        <p:spPr>
          <a:xfrm>
            <a:off x="865000" y="3563400"/>
            <a:ext cx="7316700" cy="0"/>
          </a:xfrm>
          <a:prstGeom prst="straightConnector1">
            <a:avLst/>
          </a:prstGeom>
          <a:noFill/>
          <a:ln w="19050" cap="flat" cmpd="sng">
            <a:solidFill>
              <a:schemeClr val="dk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82" name="Google Shape;18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it must be easy to vary parameters of the workload and data structure</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83" name="Google Shape;183;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10</a:t>
            </a:fld>
            <a:endParaRPr sz="2200"/>
          </a:p>
        </p:txBody>
      </p:sp>
      <p:pic>
        <p:nvPicPr>
          <p:cNvPr id="184" name="Google Shape;184;p3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83151" y="1349575"/>
            <a:ext cx="1100500" cy="715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90" name="Google Shape;19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it should be easy to test the same workloads in different programming languages</a:t>
            </a:r>
            <a:endParaRPr sz="1750">
              <a:latin typeface="Montserrat"/>
              <a:ea typeface="Montserrat"/>
              <a:cs typeface="Montserrat"/>
              <a:sym typeface="Montserrat"/>
            </a:endParaRPr>
          </a:p>
        </p:txBody>
      </p:sp>
      <p:sp>
        <p:nvSpPr>
          <p:cNvPr id="191" name="Google Shape;191;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11</a:t>
            </a:fld>
            <a:endParaRPr sz="2200"/>
          </a:p>
        </p:txBody>
      </p:sp>
      <p:pic>
        <p:nvPicPr>
          <p:cNvPr id="192" name="Google Shape;192;p3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83151" y="1349575"/>
            <a:ext cx="1100500" cy="71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Solution</a:t>
            </a:r>
            <a:endParaRPr sz="2500">
              <a:latin typeface="Montserrat"/>
              <a:ea typeface="Montserrat"/>
              <a:cs typeface="Montserrat"/>
              <a:sym typeface="Montserrat"/>
            </a:endParaRPr>
          </a:p>
        </p:txBody>
      </p:sp>
      <p:sp>
        <p:nvSpPr>
          <p:cNvPr id="198" name="Google Shape;19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Our Framework is implemented in C++ and Java.</a:t>
            </a:r>
            <a:endParaRPr sz="1750">
              <a:latin typeface="Montserrat"/>
              <a:ea typeface="Montserrat"/>
              <a:cs typeface="Montserrat"/>
              <a:sym typeface="Montserrat"/>
            </a:endParaRPr>
          </a:p>
          <a:p>
            <a:pPr marL="0" lvl="0" indent="0" algn="l" rtl="0">
              <a:spcBef>
                <a:spcPts val="1000"/>
              </a:spcBef>
              <a:spcAft>
                <a:spcPts val="0"/>
              </a:spcAft>
              <a:buNone/>
            </a:pPr>
            <a:r>
              <a:rPr lang="ru" sz="1750">
                <a:latin typeface="Montserrat"/>
                <a:ea typeface="Montserrat"/>
                <a:cs typeface="Montserrat"/>
                <a:sym typeface="Montserrat"/>
              </a:rPr>
              <a:t>A workload consists of several entities of four types: </a:t>
            </a:r>
            <a:endParaRPr sz="1750">
              <a:latin typeface="Montserrat"/>
              <a:ea typeface="Montserrat"/>
              <a:cs typeface="Montserrat"/>
              <a:sym typeface="Montserrat"/>
            </a:endParaRPr>
          </a:p>
          <a:p>
            <a:pPr marL="457200" lvl="0" indent="-339725" algn="l" rtl="0">
              <a:spcBef>
                <a:spcPts val="1000"/>
              </a:spcBef>
              <a:spcAft>
                <a:spcPts val="0"/>
              </a:spcAft>
              <a:buSzPts val="1750"/>
              <a:buFont typeface="Montserrat"/>
              <a:buChar char="●"/>
            </a:pPr>
            <a:r>
              <a:rPr lang="ru" sz="1750">
                <a:latin typeface="Montserrat"/>
                <a:ea typeface="Montserrat"/>
                <a:cs typeface="Montserrat"/>
                <a:sym typeface="Montserrat"/>
              </a:rPr>
              <a:t>Distribution – a distribution of a random variable; </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DataMap – converts an index into a key/value;</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ArgsGenerator – creates operands for an operation;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ThreadLoop – defines the next operation and performs it on the data structure.</a:t>
            </a:r>
            <a:endParaRPr sz="1750">
              <a:latin typeface="Montserrat"/>
              <a:ea typeface="Montserrat"/>
              <a:cs typeface="Montserrat"/>
              <a:sym typeface="Montserrat"/>
            </a:endParaRPr>
          </a:p>
        </p:txBody>
      </p:sp>
      <p:sp>
        <p:nvSpPr>
          <p:cNvPr id="199" name="Google Shape;199;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12</a:t>
            </a:fld>
            <a:endParaRPr sz="2200"/>
          </a:p>
        </p:txBody>
      </p:sp>
      <p:pic>
        <p:nvPicPr>
          <p:cNvPr id="200" name="Google Shape;200;p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04001" y="4002149"/>
            <a:ext cx="1312873" cy="760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Solution</a:t>
            </a:r>
            <a:endParaRPr sz="2500">
              <a:latin typeface="Montserrat"/>
              <a:ea typeface="Montserrat"/>
              <a:cs typeface="Montserrat"/>
              <a:sym typeface="Montserrat"/>
            </a:endParaRPr>
          </a:p>
        </p:txBody>
      </p:sp>
      <p:sp>
        <p:nvSpPr>
          <p:cNvPr id="206" name="Google Shape;206;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13</a:t>
            </a:fld>
            <a:endParaRPr sz="2200"/>
          </a:p>
        </p:txBody>
      </p:sp>
      <p:pic>
        <p:nvPicPr>
          <p:cNvPr id="207" name="Google Shape;207;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2075" y="1132276"/>
            <a:ext cx="8359840"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Distribution</a:t>
            </a:r>
            <a:endParaRPr sz="2500">
              <a:latin typeface="Montserrat"/>
              <a:ea typeface="Montserrat"/>
              <a:cs typeface="Montserrat"/>
              <a:sym typeface="Montserrat"/>
            </a:endParaRPr>
          </a:p>
        </p:txBody>
      </p:sp>
      <p:sp>
        <p:nvSpPr>
          <p:cNvPr id="213" name="Google Shape;213;p38"/>
          <p:cNvSpPr txBox="1">
            <a:spLocks noGrp="1"/>
          </p:cNvSpPr>
          <p:nvPr>
            <p:ph type="body" idx="1"/>
          </p:nvPr>
        </p:nvSpPr>
        <p:spPr>
          <a:xfrm>
            <a:off x="311700" y="1152475"/>
            <a:ext cx="46767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ct val="62857"/>
              <a:buFont typeface="Arial"/>
              <a:buNone/>
            </a:pPr>
            <a:r>
              <a:rPr lang="ru" sz="1750">
                <a:latin typeface="Montserrat"/>
                <a:ea typeface="Montserrat"/>
                <a:cs typeface="Montserrat"/>
                <a:sym typeface="Montserrat"/>
              </a:rPr>
              <a:t>Distribution simulates a random variable.</a:t>
            </a:r>
            <a:endParaRPr sz="1750">
              <a:latin typeface="Montserrat"/>
              <a:ea typeface="Montserrat"/>
              <a:cs typeface="Montserrat"/>
              <a:sym typeface="Montserrat"/>
            </a:endParaRPr>
          </a:p>
          <a:p>
            <a:pPr marL="0" lvl="0" indent="0" algn="l" rtl="0">
              <a:spcBef>
                <a:spcPts val="1000"/>
              </a:spcBef>
              <a:spcAft>
                <a:spcPts val="0"/>
              </a:spcAft>
              <a:buClr>
                <a:schemeClr val="dk1"/>
              </a:buClr>
              <a:buSzPct val="62857"/>
              <a:buFont typeface="Arial"/>
              <a:buNone/>
            </a:pPr>
            <a:r>
              <a:rPr lang="ru" sz="1750">
                <a:latin typeface="Montserrat"/>
                <a:ea typeface="Montserrat"/>
                <a:cs typeface="Montserrat"/>
                <a:sym typeface="Montserrat"/>
              </a:rPr>
              <a:t>It generates some value from a distribution that is later translated into an appropriate key or value by an ArgsGenerator.</a:t>
            </a:r>
            <a:endParaRPr sz="1750">
              <a:latin typeface="Montserrat"/>
              <a:ea typeface="Montserrat"/>
              <a:cs typeface="Montserrat"/>
              <a:sym typeface="Montserrat"/>
            </a:endParaRPr>
          </a:p>
          <a:p>
            <a:pPr marL="0" lvl="0" indent="0" algn="l" rtl="0">
              <a:spcBef>
                <a:spcPts val="1000"/>
              </a:spcBef>
              <a:spcAft>
                <a:spcPts val="0"/>
              </a:spcAft>
              <a:buClr>
                <a:schemeClr val="dk1"/>
              </a:buClr>
              <a:buSzPct val="62857"/>
              <a:buFont typeface="Arial"/>
              <a:buNone/>
            </a:pPr>
            <a:r>
              <a:rPr lang="ru" sz="1750">
                <a:latin typeface="Montserrat"/>
                <a:ea typeface="Montserrat"/>
                <a:cs typeface="Montserrat"/>
                <a:sym typeface="Montserrat"/>
              </a:rPr>
              <a:t>A Distribution's </a:t>
            </a:r>
            <a:r>
              <a:rPr lang="ru" sz="1750" i="1">
                <a:latin typeface="Consolas"/>
                <a:ea typeface="Consolas"/>
                <a:cs typeface="Consolas"/>
                <a:sym typeface="Consolas"/>
              </a:rPr>
              <a:t>next()</a:t>
            </a:r>
            <a:r>
              <a:rPr lang="ru" sz="1750" i="1">
                <a:latin typeface="Montserrat"/>
                <a:ea typeface="Montserrat"/>
                <a:cs typeface="Montserrat"/>
                <a:sym typeface="Montserrat"/>
              </a:rPr>
              <a:t> </a:t>
            </a:r>
            <a:r>
              <a:rPr lang="ru" sz="1750">
                <a:latin typeface="Montserrat"/>
                <a:ea typeface="Montserrat"/>
                <a:cs typeface="Montserrat"/>
                <a:sym typeface="Montserrat"/>
              </a:rPr>
              <a:t>method generates a value within some range.</a:t>
            </a:r>
            <a:endParaRPr sz="1750">
              <a:latin typeface="Montserrat"/>
              <a:ea typeface="Montserrat"/>
              <a:cs typeface="Montserrat"/>
              <a:sym typeface="Montserrat"/>
            </a:endParaRPr>
          </a:p>
          <a:p>
            <a:pPr marL="0" lvl="0" indent="0" algn="l" rtl="0">
              <a:spcBef>
                <a:spcPts val="1000"/>
              </a:spcBef>
              <a:spcAft>
                <a:spcPts val="1000"/>
              </a:spcAft>
              <a:buClr>
                <a:schemeClr val="dk1"/>
              </a:buClr>
              <a:buSzPct val="62857"/>
              <a:buFont typeface="Arial"/>
              <a:buNone/>
            </a:pPr>
            <a:r>
              <a:rPr lang="ru" sz="1750">
                <a:latin typeface="Montserrat"/>
                <a:ea typeface="Montserrat"/>
                <a:cs typeface="Montserrat"/>
                <a:sym typeface="Montserrat"/>
              </a:rPr>
              <a:t>Extension: Mutable Distribution that allows to change the distribution at run time, e.g., by modifying the range of keys.</a:t>
            </a:r>
            <a:endParaRPr sz="1750">
              <a:latin typeface="Montserrat"/>
              <a:ea typeface="Montserrat"/>
              <a:cs typeface="Montserrat"/>
              <a:sym typeface="Montserrat"/>
            </a:endParaRPr>
          </a:p>
        </p:txBody>
      </p:sp>
      <p:sp>
        <p:nvSpPr>
          <p:cNvPr id="214" name="Google Shape;21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14</a:t>
            </a:fld>
            <a:endParaRPr sz="2200"/>
          </a:p>
        </p:txBody>
      </p:sp>
      <p:pic>
        <p:nvPicPr>
          <p:cNvPr id="215" name="Google Shape;215;p38"/>
          <p:cNvPicPr preferRelativeResize="0"/>
          <p:nvPr/>
        </p:nvPicPr>
        <p:blipFill>
          <a:blip r:embed="rId3" cstate="email">
            <a:alphaModFix amt="60000"/>
            <a:extLst>
              <a:ext uri="{28A0092B-C50C-407E-A947-70E740481C1C}">
                <a14:useLocalDpi xmlns:a14="http://schemas.microsoft.com/office/drawing/2010/main"/>
              </a:ext>
            </a:extLst>
          </a:blip>
          <a:stretch>
            <a:fillRect/>
          </a:stretch>
        </p:blipFill>
        <p:spPr>
          <a:xfrm>
            <a:off x="5034750" y="1432801"/>
            <a:ext cx="3625376" cy="1481575"/>
          </a:xfrm>
          <a:prstGeom prst="rect">
            <a:avLst/>
          </a:prstGeom>
          <a:noFill/>
          <a:ln>
            <a:noFill/>
          </a:ln>
        </p:spPr>
      </p:pic>
      <p:sp>
        <p:nvSpPr>
          <p:cNvPr id="216" name="Google Shape;216;p38"/>
          <p:cNvSpPr txBox="1">
            <a:spLocks noGrp="1"/>
          </p:cNvSpPr>
          <p:nvPr>
            <p:ph type="body" idx="1"/>
          </p:nvPr>
        </p:nvSpPr>
        <p:spPr>
          <a:xfrm>
            <a:off x="4988400" y="3007825"/>
            <a:ext cx="3625500" cy="18207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ru" sz="1750">
                <a:latin typeface="Consolas"/>
                <a:ea typeface="Consolas"/>
                <a:cs typeface="Consolas"/>
                <a:sym typeface="Consolas"/>
              </a:rPr>
              <a:t>interface Distribution:</a:t>
            </a:r>
            <a:endParaRPr sz="1750">
              <a:latin typeface="Consolas"/>
              <a:ea typeface="Consolas"/>
              <a:cs typeface="Consolas"/>
              <a:sym typeface="Consolas"/>
            </a:endParaRPr>
          </a:p>
          <a:p>
            <a:pPr marL="0" lvl="0" indent="0" algn="l" rtl="0">
              <a:lnSpc>
                <a:spcPct val="100000"/>
              </a:lnSpc>
              <a:spcBef>
                <a:spcPts val="1000"/>
              </a:spcBef>
              <a:spcAft>
                <a:spcPts val="0"/>
              </a:spcAft>
              <a:buNone/>
            </a:pPr>
            <a:r>
              <a:rPr lang="ru" sz="1750">
                <a:latin typeface="Consolas"/>
                <a:ea typeface="Consolas"/>
                <a:cs typeface="Consolas"/>
                <a:sym typeface="Consolas"/>
              </a:rPr>
              <a:t>    int next()</a:t>
            </a:r>
            <a:endParaRPr sz="1750">
              <a:latin typeface="Consolas"/>
              <a:ea typeface="Consolas"/>
              <a:cs typeface="Consolas"/>
              <a:sym typeface="Consolas"/>
            </a:endParaRPr>
          </a:p>
          <a:p>
            <a:pPr marL="0" lvl="0" indent="0" algn="l" rtl="0">
              <a:lnSpc>
                <a:spcPct val="100000"/>
              </a:lnSpc>
              <a:spcBef>
                <a:spcPts val="0"/>
              </a:spcBef>
              <a:spcAft>
                <a:spcPts val="0"/>
              </a:spcAft>
              <a:buNone/>
            </a:pPr>
            <a:endParaRPr sz="1750">
              <a:latin typeface="Consolas"/>
              <a:ea typeface="Consolas"/>
              <a:cs typeface="Consolas"/>
              <a:sym typeface="Consolas"/>
            </a:endParaRPr>
          </a:p>
          <a:p>
            <a:pPr marL="0" lvl="0" indent="0" algn="l" rtl="0">
              <a:lnSpc>
                <a:spcPct val="100000"/>
              </a:lnSpc>
              <a:spcBef>
                <a:spcPts val="0"/>
              </a:spcBef>
              <a:spcAft>
                <a:spcPts val="0"/>
              </a:spcAft>
              <a:buNone/>
            </a:pPr>
            <a:endParaRPr sz="1750">
              <a:latin typeface="Consolas"/>
              <a:ea typeface="Consolas"/>
              <a:cs typeface="Consolas"/>
              <a:sym typeface="Consolas"/>
            </a:endParaRPr>
          </a:p>
          <a:p>
            <a:pPr marL="0" lvl="0" indent="0" algn="l" rtl="0">
              <a:spcBef>
                <a:spcPts val="0"/>
              </a:spcBef>
              <a:spcAft>
                <a:spcPts val="0"/>
              </a:spcAft>
              <a:buClr>
                <a:schemeClr val="dk1"/>
              </a:buClr>
              <a:buSzPct val="62857"/>
              <a:buFont typeface="Arial"/>
              <a:buNone/>
            </a:pPr>
            <a:r>
              <a:rPr lang="ru" sz="1750">
                <a:latin typeface="Consolas"/>
                <a:ea typeface="Consolas"/>
                <a:cs typeface="Consolas"/>
                <a:sym typeface="Consolas"/>
              </a:rPr>
              <a:t>interface MutableDistribution:</a:t>
            </a:r>
            <a:endParaRPr sz="1750">
              <a:latin typeface="Consolas"/>
              <a:ea typeface="Consolas"/>
              <a:cs typeface="Consolas"/>
              <a:sym typeface="Consolas"/>
            </a:endParaRPr>
          </a:p>
          <a:p>
            <a:pPr marL="0" lvl="0" indent="0" algn="l" rtl="0">
              <a:spcBef>
                <a:spcPts val="1000"/>
              </a:spcBef>
              <a:spcAft>
                <a:spcPts val="0"/>
              </a:spcAft>
              <a:buClr>
                <a:schemeClr val="dk1"/>
              </a:buClr>
              <a:buSzPct val="62857"/>
              <a:buFont typeface="Arial"/>
              <a:buNone/>
            </a:pPr>
            <a:r>
              <a:rPr lang="ru" sz="1750">
                <a:latin typeface="Consolas"/>
                <a:ea typeface="Consolas"/>
                <a:cs typeface="Consolas"/>
                <a:sym typeface="Consolas"/>
              </a:rPr>
              <a:t>    int setRange(newRange)</a:t>
            </a:r>
            <a:endParaRPr sz="1750">
              <a:latin typeface="Consolas"/>
              <a:ea typeface="Consolas"/>
              <a:cs typeface="Consolas"/>
              <a:sym typeface="Consolas"/>
            </a:endParaRPr>
          </a:p>
          <a:p>
            <a:pPr marL="0" lvl="0" indent="0" algn="l" rtl="0">
              <a:spcBef>
                <a:spcPts val="1000"/>
              </a:spcBef>
              <a:spcAft>
                <a:spcPts val="1000"/>
              </a:spcAft>
              <a:buNone/>
            </a:pPr>
            <a:r>
              <a:rPr lang="ru" sz="1750">
                <a:latin typeface="Consolas"/>
                <a:ea typeface="Consolas"/>
                <a:cs typeface="Consolas"/>
                <a:sym typeface="Consolas"/>
              </a:rPr>
              <a:t>    int next(newRange)</a:t>
            </a:r>
            <a:endParaRPr sz="1750">
              <a:latin typeface="Consolas"/>
              <a:ea typeface="Consolas"/>
              <a:cs typeface="Consolas"/>
              <a:sym typeface="Consolas"/>
            </a:endParaRPr>
          </a:p>
        </p:txBody>
      </p:sp>
      <p:pic>
        <p:nvPicPr>
          <p:cNvPr id="217" name="Google Shape;217;p3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58296" y="1967704"/>
            <a:ext cx="536400" cy="2770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Implemented Distributions</a:t>
            </a:r>
            <a:endParaRPr sz="2500">
              <a:latin typeface="Montserrat"/>
              <a:ea typeface="Montserrat"/>
              <a:cs typeface="Montserrat"/>
              <a:sym typeface="Montserrat"/>
            </a:endParaRPr>
          </a:p>
        </p:txBody>
      </p:sp>
      <p:sp>
        <p:nvSpPr>
          <p:cNvPr id="223" name="Google Shape;22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15</a:t>
            </a:fld>
            <a:endParaRPr sz="2200"/>
          </a:p>
        </p:txBody>
      </p:sp>
      <p:sp>
        <p:nvSpPr>
          <p:cNvPr id="224" name="Google Shape;224;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Uniform Distribution</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Zipfian Distribution</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Skewed Uniform Distribution</a:t>
            </a:r>
            <a:endParaRPr>
              <a:latin typeface="Montserrat"/>
              <a:ea typeface="Montserrat"/>
              <a:cs typeface="Montserrat"/>
              <a:sym typeface="Montserrat"/>
            </a:endParaRPr>
          </a:p>
          <a:p>
            <a:pPr marL="457200" lvl="0" indent="0" algn="l" rtl="0">
              <a:lnSpc>
                <a:spcPct val="115000"/>
              </a:lnSpc>
              <a:spcBef>
                <a:spcPts val="1000"/>
              </a:spcBef>
              <a:spcAft>
                <a:spcPts val="1000"/>
              </a:spcAft>
              <a:buNone/>
            </a:pPr>
            <a:endParaRPr>
              <a:latin typeface="Montserrat"/>
              <a:ea typeface="Montserrat"/>
              <a:cs typeface="Montserrat"/>
              <a:sym typeface="Montserrat"/>
            </a:endParaRPr>
          </a:p>
        </p:txBody>
      </p:sp>
      <p:sp>
        <p:nvSpPr>
          <p:cNvPr id="225" name="Google Shape;225;p39"/>
          <p:cNvSpPr txBox="1"/>
          <p:nvPr/>
        </p:nvSpPr>
        <p:spPr>
          <a:xfrm>
            <a:off x="5054475" y="3972075"/>
            <a:ext cx="3341100" cy="415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ru" sz="1500">
                <a:solidFill>
                  <a:schemeClr val="dk2"/>
                </a:solidFill>
                <a:latin typeface="Montserrat"/>
                <a:ea typeface="Montserrat"/>
                <a:cs typeface="Montserrat"/>
                <a:sym typeface="Montserrat"/>
              </a:rPr>
              <a:t>Density function</a:t>
            </a:r>
            <a:endParaRPr sz="1100">
              <a:solidFill>
                <a:schemeClr val="dk2"/>
              </a:solidFill>
              <a:latin typeface="Lexend"/>
              <a:ea typeface="Lexend"/>
              <a:cs typeface="Lexend"/>
              <a:sym typeface="Lexend"/>
            </a:endParaRPr>
          </a:p>
        </p:txBody>
      </p:sp>
      <p:pic>
        <p:nvPicPr>
          <p:cNvPr id="226" name="Google Shape;226;p3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flipH="1">
            <a:off x="373650" y="3405025"/>
            <a:ext cx="1392151" cy="1318101"/>
          </a:xfrm>
          <a:prstGeom prst="rect">
            <a:avLst/>
          </a:prstGeom>
          <a:noFill/>
          <a:ln>
            <a:noFill/>
          </a:ln>
        </p:spPr>
      </p:pic>
      <p:pic>
        <p:nvPicPr>
          <p:cNvPr id="227" name="Google Shape;227;p3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89575" y="2112700"/>
            <a:ext cx="3906002" cy="17945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aphicFrame>
        <p:nvGraphicFramePr>
          <p:cNvPr id="232" name="Google Shape;232;p40"/>
          <p:cNvGraphicFramePr/>
          <p:nvPr/>
        </p:nvGraphicFramePr>
        <p:xfrm>
          <a:off x="4911125" y="3519163"/>
          <a:ext cx="3749000" cy="396210"/>
        </p:xfrm>
        <a:graphic>
          <a:graphicData uri="http://schemas.openxmlformats.org/drawingml/2006/table">
            <a:tbl>
              <a:tblPr>
                <a:noFill/>
                <a:tableStyleId>{D91E584C-B488-4745-B774-A2BC23271C83}</a:tableStyleId>
              </a:tblPr>
              <a:tblGrid>
                <a:gridCol w="468625">
                  <a:extLst>
                    <a:ext uri="{9D8B030D-6E8A-4147-A177-3AD203B41FA5}">
                      <a16:colId xmlns:a16="http://schemas.microsoft.com/office/drawing/2014/main" val="20000"/>
                    </a:ext>
                  </a:extLst>
                </a:gridCol>
                <a:gridCol w="468625">
                  <a:extLst>
                    <a:ext uri="{9D8B030D-6E8A-4147-A177-3AD203B41FA5}">
                      <a16:colId xmlns:a16="http://schemas.microsoft.com/office/drawing/2014/main" val="20001"/>
                    </a:ext>
                  </a:extLst>
                </a:gridCol>
                <a:gridCol w="468625">
                  <a:extLst>
                    <a:ext uri="{9D8B030D-6E8A-4147-A177-3AD203B41FA5}">
                      <a16:colId xmlns:a16="http://schemas.microsoft.com/office/drawing/2014/main" val="20002"/>
                    </a:ext>
                  </a:extLst>
                </a:gridCol>
                <a:gridCol w="468625">
                  <a:extLst>
                    <a:ext uri="{9D8B030D-6E8A-4147-A177-3AD203B41FA5}">
                      <a16:colId xmlns:a16="http://schemas.microsoft.com/office/drawing/2014/main" val="20003"/>
                    </a:ext>
                  </a:extLst>
                </a:gridCol>
                <a:gridCol w="468625">
                  <a:extLst>
                    <a:ext uri="{9D8B030D-6E8A-4147-A177-3AD203B41FA5}">
                      <a16:colId xmlns:a16="http://schemas.microsoft.com/office/drawing/2014/main" val="20004"/>
                    </a:ext>
                  </a:extLst>
                </a:gridCol>
                <a:gridCol w="468625">
                  <a:extLst>
                    <a:ext uri="{9D8B030D-6E8A-4147-A177-3AD203B41FA5}">
                      <a16:colId xmlns:a16="http://schemas.microsoft.com/office/drawing/2014/main" val="20005"/>
                    </a:ext>
                  </a:extLst>
                </a:gridCol>
                <a:gridCol w="468625">
                  <a:extLst>
                    <a:ext uri="{9D8B030D-6E8A-4147-A177-3AD203B41FA5}">
                      <a16:colId xmlns:a16="http://schemas.microsoft.com/office/drawing/2014/main" val="20006"/>
                    </a:ext>
                  </a:extLst>
                </a:gridCol>
                <a:gridCol w="468625">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r>
                        <a:rPr lang="ru">
                          <a:latin typeface="Montserrat"/>
                          <a:ea typeface="Montserrat"/>
                          <a:cs typeface="Montserrat"/>
                          <a:sym typeface="Montserrat"/>
                        </a:rPr>
                        <a:t>1</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2</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3</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4</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5</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6</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7</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8</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33" name="Google Shape;233;p40"/>
          <p:cNvGraphicFramePr/>
          <p:nvPr/>
        </p:nvGraphicFramePr>
        <p:xfrm>
          <a:off x="4911125" y="3519163"/>
          <a:ext cx="3749000" cy="396210"/>
        </p:xfrm>
        <a:graphic>
          <a:graphicData uri="http://schemas.openxmlformats.org/drawingml/2006/table">
            <a:tbl>
              <a:tblPr>
                <a:noFill/>
                <a:tableStyleId>{D91E584C-B488-4745-B774-A2BC23271C83}</a:tableStyleId>
              </a:tblPr>
              <a:tblGrid>
                <a:gridCol w="468625">
                  <a:extLst>
                    <a:ext uri="{9D8B030D-6E8A-4147-A177-3AD203B41FA5}">
                      <a16:colId xmlns:a16="http://schemas.microsoft.com/office/drawing/2014/main" val="20000"/>
                    </a:ext>
                  </a:extLst>
                </a:gridCol>
                <a:gridCol w="468625">
                  <a:extLst>
                    <a:ext uri="{9D8B030D-6E8A-4147-A177-3AD203B41FA5}">
                      <a16:colId xmlns:a16="http://schemas.microsoft.com/office/drawing/2014/main" val="20001"/>
                    </a:ext>
                  </a:extLst>
                </a:gridCol>
                <a:gridCol w="468625">
                  <a:extLst>
                    <a:ext uri="{9D8B030D-6E8A-4147-A177-3AD203B41FA5}">
                      <a16:colId xmlns:a16="http://schemas.microsoft.com/office/drawing/2014/main" val="20002"/>
                    </a:ext>
                  </a:extLst>
                </a:gridCol>
                <a:gridCol w="468625">
                  <a:extLst>
                    <a:ext uri="{9D8B030D-6E8A-4147-A177-3AD203B41FA5}">
                      <a16:colId xmlns:a16="http://schemas.microsoft.com/office/drawing/2014/main" val="20003"/>
                    </a:ext>
                  </a:extLst>
                </a:gridCol>
                <a:gridCol w="468625">
                  <a:extLst>
                    <a:ext uri="{9D8B030D-6E8A-4147-A177-3AD203B41FA5}">
                      <a16:colId xmlns:a16="http://schemas.microsoft.com/office/drawing/2014/main" val="20004"/>
                    </a:ext>
                  </a:extLst>
                </a:gridCol>
                <a:gridCol w="468625">
                  <a:extLst>
                    <a:ext uri="{9D8B030D-6E8A-4147-A177-3AD203B41FA5}">
                      <a16:colId xmlns:a16="http://schemas.microsoft.com/office/drawing/2014/main" val="20005"/>
                    </a:ext>
                  </a:extLst>
                </a:gridCol>
                <a:gridCol w="468625">
                  <a:extLst>
                    <a:ext uri="{9D8B030D-6E8A-4147-A177-3AD203B41FA5}">
                      <a16:colId xmlns:a16="http://schemas.microsoft.com/office/drawing/2014/main" val="20006"/>
                    </a:ext>
                  </a:extLst>
                </a:gridCol>
                <a:gridCol w="468625">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r>
                        <a:rPr lang="ru">
                          <a:latin typeface="Montserrat"/>
                          <a:ea typeface="Montserrat"/>
                          <a:cs typeface="Montserrat"/>
                          <a:sym typeface="Montserrat"/>
                        </a:rPr>
                        <a:t>8</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6</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4</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2</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7</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1</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3</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ru">
                          <a:latin typeface="Montserrat"/>
                          <a:ea typeface="Montserrat"/>
                          <a:cs typeface="Montserrat"/>
                          <a:sym typeface="Montserrat"/>
                        </a:rPr>
                        <a:t>5</a:t>
                      </a:r>
                      <a:endParaRPr>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34" name="Google Shape;234;p40"/>
          <p:cNvGraphicFramePr/>
          <p:nvPr/>
        </p:nvGraphicFramePr>
        <p:xfrm>
          <a:off x="4911125" y="3520800"/>
          <a:ext cx="3749000" cy="396210"/>
        </p:xfrm>
        <a:graphic>
          <a:graphicData uri="http://schemas.openxmlformats.org/drawingml/2006/table">
            <a:tbl>
              <a:tblPr>
                <a:noFill/>
                <a:tableStyleId>{D91E584C-B488-4745-B774-A2BC23271C83}</a:tableStyleId>
              </a:tblPr>
              <a:tblGrid>
                <a:gridCol w="468625">
                  <a:extLst>
                    <a:ext uri="{9D8B030D-6E8A-4147-A177-3AD203B41FA5}">
                      <a16:colId xmlns:a16="http://schemas.microsoft.com/office/drawing/2014/main" val="20000"/>
                    </a:ext>
                  </a:extLst>
                </a:gridCol>
                <a:gridCol w="468625">
                  <a:extLst>
                    <a:ext uri="{9D8B030D-6E8A-4147-A177-3AD203B41FA5}">
                      <a16:colId xmlns:a16="http://schemas.microsoft.com/office/drawing/2014/main" val="20001"/>
                    </a:ext>
                  </a:extLst>
                </a:gridCol>
                <a:gridCol w="468625">
                  <a:extLst>
                    <a:ext uri="{9D8B030D-6E8A-4147-A177-3AD203B41FA5}">
                      <a16:colId xmlns:a16="http://schemas.microsoft.com/office/drawing/2014/main" val="20002"/>
                    </a:ext>
                  </a:extLst>
                </a:gridCol>
                <a:gridCol w="468625">
                  <a:extLst>
                    <a:ext uri="{9D8B030D-6E8A-4147-A177-3AD203B41FA5}">
                      <a16:colId xmlns:a16="http://schemas.microsoft.com/office/drawing/2014/main" val="20003"/>
                    </a:ext>
                  </a:extLst>
                </a:gridCol>
                <a:gridCol w="468625">
                  <a:extLst>
                    <a:ext uri="{9D8B030D-6E8A-4147-A177-3AD203B41FA5}">
                      <a16:colId xmlns:a16="http://schemas.microsoft.com/office/drawing/2014/main" val="20004"/>
                    </a:ext>
                  </a:extLst>
                </a:gridCol>
                <a:gridCol w="468625">
                  <a:extLst>
                    <a:ext uri="{9D8B030D-6E8A-4147-A177-3AD203B41FA5}">
                      <a16:colId xmlns:a16="http://schemas.microsoft.com/office/drawing/2014/main" val="20005"/>
                    </a:ext>
                  </a:extLst>
                </a:gridCol>
                <a:gridCol w="468625">
                  <a:extLst>
                    <a:ext uri="{9D8B030D-6E8A-4147-A177-3AD203B41FA5}">
                      <a16:colId xmlns:a16="http://schemas.microsoft.com/office/drawing/2014/main" val="20006"/>
                    </a:ext>
                  </a:extLst>
                </a:gridCol>
                <a:gridCol w="468625">
                  <a:extLst>
                    <a:ext uri="{9D8B030D-6E8A-4147-A177-3AD203B41FA5}">
                      <a16:colId xmlns:a16="http://schemas.microsoft.com/office/drawing/2014/main" val="20007"/>
                    </a:ext>
                  </a:extLst>
                </a:gridCol>
              </a:tblGrid>
              <a:tr h="381000">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endParaRPr>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bl>
          </a:graphicData>
        </a:graphic>
      </p:graphicFrame>
      <p:sp>
        <p:nvSpPr>
          <p:cNvPr id="235" name="Google Shape;23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DataMap</a:t>
            </a:r>
            <a:endParaRPr sz="2500">
              <a:latin typeface="Montserrat"/>
              <a:ea typeface="Montserrat"/>
              <a:cs typeface="Montserrat"/>
              <a:sym typeface="Montserrat"/>
            </a:endParaRPr>
          </a:p>
        </p:txBody>
      </p:sp>
      <p:sp>
        <p:nvSpPr>
          <p:cNvPr id="236" name="Google Shape;236;p40"/>
          <p:cNvSpPr txBox="1">
            <a:spLocks noGrp="1"/>
          </p:cNvSpPr>
          <p:nvPr>
            <p:ph type="body" idx="1"/>
          </p:nvPr>
        </p:nvSpPr>
        <p:spPr>
          <a:xfrm>
            <a:off x="311700" y="1152475"/>
            <a:ext cx="45993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ru" sz="1750">
                <a:latin typeface="Montserrat"/>
                <a:ea typeface="Montserrat"/>
                <a:cs typeface="Montserrat"/>
                <a:sym typeface="Montserrat"/>
              </a:rPr>
              <a:t>The DataMap is used by an ArgsGenerator to translate an “index-key” into a key or value, e.g., via computation and/or table lookups.</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a:latin typeface="Montserrat"/>
                <a:ea typeface="Montserrat"/>
                <a:cs typeface="Montserrat"/>
                <a:sym typeface="Montserrat"/>
              </a:rPr>
              <a:t>Three available implementations: a shuffled array, a hash, and an identity map.</a:t>
            </a:r>
            <a:endParaRPr sz="1750">
              <a:latin typeface="Montserrat"/>
              <a:ea typeface="Montserrat"/>
              <a:cs typeface="Montserrat"/>
              <a:sym typeface="Montserrat"/>
            </a:endParaRPr>
          </a:p>
          <a:p>
            <a:pPr marL="0" lvl="0" indent="0" algn="l" rtl="0">
              <a:spcBef>
                <a:spcPts val="1000"/>
              </a:spcBef>
              <a:spcAft>
                <a:spcPts val="1000"/>
              </a:spcAft>
              <a:buClr>
                <a:schemeClr val="dk1"/>
              </a:buClr>
              <a:buSzPts val="1100"/>
              <a:buFont typeface="Arial"/>
              <a:buNone/>
            </a:pPr>
            <a:r>
              <a:rPr lang="ru" sz="1750">
                <a:latin typeface="Montserrat"/>
                <a:ea typeface="Montserrat"/>
                <a:cs typeface="Montserrat"/>
                <a:sym typeface="Montserrat"/>
              </a:rPr>
              <a:t>An ArgsGenerator asks a Distribution for an index-key and passes it through DataMap to obtain an argument.</a:t>
            </a:r>
            <a:endParaRPr sz="1750">
              <a:latin typeface="Montserrat"/>
              <a:ea typeface="Montserrat"/>
              <a:cs typeface="Montserrat"/>
              <a:sym typeface="Montserrat"/>
            </a:endParaRPr>
          </a:p>
        </p:txBody>
      </p:sp>
      <p:sp>
        <p:nvSpPr>
          <p:cNvPr id="237" name="Google Shape;237;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16</a:t>
            </a:fld>
            <a:endParaRPr sz="2200"/>
          </a:p>
        </p:txBody>
      </p:sp>
      <p:pic>
        <p:nvPicPr>
          <p:cNvPr id="238" name="Google Shape;238;p40"/>
          <p:cNvPicPr preferRelativeResize="0"/>
          <p:nvPr/>
        </p:nvPicPr>
        <p:blipFill>
          <a:blip r:embed="rId3" cstate="email">
            <a:alphaModFix amt="60000"/>
            <a:extLst>
              <a:ext uri="{28A0092B-C50C-407E-A947-70E740481C1C}">
                <a14:useLocalDpi xmlns:a14="http://schemas.microsoft.com/office/drawing/2010/main"/>
              </a:ext>
            </a:extLst>
          </a:blip>
          <a:stretch>
            <a:fillRect/>
          </a:stretch>
        </p:blipFill>
        <p:spPr>
          <a:xfrm>
            <a:off x="5034750" y="1432801"/>
            <a:ext cx="3625376" cy="1481575"/>
          </a:xfrm>
          <a:prstGeom prst="rect">
            <a:avLst/>
          </a:prstGeom>
          <a:noFill/>
          <a:ln>
            <a:noFill/>
          </a:ln>
        </p:spPr>
      </p:pic>
      <p:sp>
        <p:nvSpPr>
          <p:cNvPr id="239" name="Google Shape;239;p40"/>
          <p:cNvSpPr txBox="1"/>
          <p:nvPr/>
        </p:nvSpPr>
        <p:spPr>
          <a:xfrm>
            <a:off x="5741325" y="3057463"/>
            <a:ext cx="2088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a:solidFill>
                  <a:schemeClr val="dk2"/>
                </a:solidFill>
                <a:latin typeface="Montserrat"/>
                <a:ea typeface="Montserrat"/>
                <a:cs typeface="Montserrat"/>
                <a:sym typeface="Montserrat"/>
              </a:rPr>
              <a:t>random shuffle</a:t>
            </a:r>
            <a:endParaRPr sz="1800">
              <a:solidFill>
                <a:schemeClr val="dk2"/>
              </a:solidFill>
              <a:latin typeface="Montserrat"/>
              <a:ea typeface="Montserrat"/>
              <a:cs typeface="Montserrat"/>
              <a:sym typeface="Montserrat"/>
            </a:endParaRPr>
          </a:p>
        </p:txBody>
      </p:sp>
      <p:sp>
        <p:nvSpPr>
          <p:cNvPr id="240" name="Google Shape;240;p40"/>
          <p:cNvSpPr txBox="1"/>
          <p:nvPr/>
        </p:nvSpPr>
        <p:spPr>
          <a:xfrm>
            <a:off x="4911125" y="4070450"/>
            <a:ext cx="25632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800">
                <a:solidFill>
                  <a:schemeClr val="dk2"/>
                </a:solidFill>
                <a:latin typeface="Montserrat"/>
                <a:ea typeface="Montserrat"/>
                <a:cs typeface="Montserrat"/>
                <a:sym typeface="Montserrat"/>
              </a:rPr>
              <a:t>next(i):</a:t>
            </a:r>
            <a:endParaRPr sz="1800">
              <a:solidFill>
                <a:schemeClr val="dk2"/>
              </a:solidFill>
              <a:latin typeface="Montserrat"/>
              <a:ea typeface="Montserrat"/>
              <a:cs typeface="Montserrat"/>
              <a:sym typeface="Montserrat"/>
            </a:endParaRPr>
          </a:p>
          <a:p>
            <a:pPr marL="0" lvl="0" indent="0" algn="l" rtl="0">
              <a:spcBef>
                <a:spcPts val="0"/>
              </a:spcBef>
              <a:spcAft>
                <a:spcPts val="0"/>
              </a:spcAft>
              <a:buNone/>
            </a:pPr>
            <a:r>
              <a:rPr lang="ru" sz="1800">
                <a:solidFill>
                  <a:schemeClr val="dk2"/>
                </a:solidFill>
                <a:latin typeface="Montserrat"/>
                <a:ea typeface="Montserrat"/>
                <a:cs typeface="Montserrat"/>
                <a:sym typeface="Montserrat"/>
              </a:rPr>
              <a:t>	return array[i]</a:t>
            </a:r>
            <a:endParaRPr sz="1800">
              <a:solidFill>
                <a:schemeClr val="dk2"/>
              </a:solidFill>
              <a:latin typeface="Montserrat"/>
              <a:ea typeface="Montserrat"/>
              <a:cs typeface="Montserrat"/>
              <a:sym typeface="Montserrat"/>
            </a:endParaRPr>
          </a:p>
        </p:txBody>
      </p:sp>
      <p:pic>
        <p:nvPicPr>
          <p:cNvPr id="241" name="Google Shape;241;p4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360400" y="2300400"/>
            <a:ext cx="536400" cy="27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5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fade">
                                      <p:cBhvr>
                                        <p:cTn id="10" dur="500"/>
                                        <p:tgtEl>
                                          <p:spTgt spid="2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9"/>
                                        </p:tgtEl>
                                        <p:attrNameLst>
                                          <p:attrName>style.visibility</p:attrName>
                                        </p:attrNameLst>
                                      </p:cBhvr>
                                      <p:to>
                                        <p:strVal val="visible"/>
                                      </p:to>
                                    </p:set>
                                    <p:animEffect transition="in" filter="fade">
                                      <p:cBhvr>
                                        <p:cTn id="15" dur="500"/>
                                        <p:tgtEl>
                                          <p:spTgt spid="2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32"/>
                                        </p:tgtEl>
                                      </p:cBhvr>
                                    </p:animEffect>
                                    <p:set>
                                      <p:cBhvr>
                                        <p:cTn id="20" dur="1" fill="hold">
                                          <p:stCondLst>
                                            <p:cond delay="500"/>
                                          </p:stCondLst>
                                        </p:cTn>
                                        <p:tgtEl>
                                          <p:spTgt spid="23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fade">
                                      <p:cBhvr>
                                        <p:cTn id="24" dur="500"/>
                                        <p:tgtEl>
                                          <p:spTgt spid="2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0"/>
                                        </p:tgtEl>
                                        <p:attrNameLst>
                                          <p:attrName>style.visibility</p:attrName>
                                        </p:attrNameLst>
                                      </p:cBhvr>
                                      <p:to>
                                        <p:strVal val="visible"/>
                                      </p:to>
                                    </p:set>
                                    <p:animEffect transition="in" filter="fade">
                                      <p:cBhvr>
                                        <p:cTn id="29"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ArgsGenerator</a:t>
            </a:r>
            <a:endParaRPr sz="2500">
              <a:latin typeface="Montserrat"/>
              <a:ea typeface="Montserrat"/>
              <a:cs typeface="Montserrat"/>
              <a:sym typeface="Montserrat"/>
            </a:endParaRPr>
          </a:p>
        </p:txBody>
      </p:sp>
      <p:sp>
        <p:nvSpPr>
          <p:cNvPr id="247" name="Google Shape;247;p41"/>
          <p:cNvSpPr txBox="1">
            <a:spLocks noGrp="1"/>
          </p:cNvSpPr>
          <p:nvPr>
            <p:ph type="body" idx="1"/>
          </p:nvPr>
        </p:nvSpPr>
        <p:spPr>
          <a:xfrm>
            <a:off x="311700" y="1152475"/>
            <a:ext cx="467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750">
                <a:latin typeface="Montserrat"/>
                <a:ea typeface="Montserrat"/>
                <a:cs typeface="Montserrat"/>
                <a:sym typeface="Montserrat"/>
              </a:rPr>
              <a:t>ArgsGenerators are used to generate arguments for operations.</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a:latin typeface="Montserrat"/>
                <a:ea typeface="Montserrat"/>
                <a:cs typeface="Montserrat"/>
                <a:sym typeface="Montserrat"/>
              </a:rPr>
              <a:t>ArgsGenerator can be stateful.</a:t>
            </a:r>
            <a:endParaRPr sz="1750">
              <a:latin typeface="Montserrat"/>
              <a:ea typeface="Montserrat"/>
              <a:cs typeface="Montserrat"/>
              <a:sym typeface="Montserrat"/>
            </a:endParaRPr>
          </a:p>
          <a:p>
            <a:pPr marL="0" lvl="0" indent="0" algn="l" rtl="0">
              <a:spcBef>
                <a:spcPts val="1000"/>
              </a:spcBef>
              <a:spcAft>
                <a:spcPts val="1000"/>
              </a:spcAft>
              <a:buClr>
                <a:schemeClr val="dk1"/>
              </a:buClr>
              <a:buSzPts val="1100"/>
              <a:buFont typeface="Arial"/>
              <a:buNone/>
            </a:pPr>
            <a:r>
              <a:rPr lang="ru" sz="1750">
                <a:latin typeface="Montserrat"/>
                <a:ea typeface="Montserrat"/>
                <a:cs typeface="Montserrat"/>
                <a:sym typeface="Montserrat"/>
              </a:rPr>
              <a:t>For example, a thread-private ArgsGenerator can hold a knowledge of recently requested keys in order to choose one of them in the future operations.</a:t>
            </a:r>
            <a:endParaRPr sz="1750">
              <a:latin typeface="Montserrat"/>
              <a:ea typeface="Montserrat"/>
              <a:cs typeface="Montserrat"/>
              <a:sym typeface="Montserrat"/>
            </a:endParaRPr>
          </a:p>
        </p:txBody>
      </p:sp>
      <p:sp>
        <p:nvSpPr>
          <p:cNvPr id="248" name="Google Shape;24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17</a:t>
            </a:fld>
            <a:endParaRPr sz="2200"/>
          </a:p>
        </p:txBody>
      </p:sp>
      <p:pic>
        <p:nvPicPr>
          <p:cNvPr id="249" name="Google Shape;249;p41"/>
          <p:cNvPicPr preferRelativeResize="0"/>
          <p:nvPr/>
        </p:nvPicPr>
        <p:blipFill>
          <a:blip r:embed="rId3" cstate="email">
            <a:alphaModFix amt="60000"/>
            <a:extLst>
              <a:ext uri="{28A0092B-C50C-407E-A947-70E740481C1C}">
                <a14:useLocalDpi xmlns:a14="http://schemas.microsoft.com/office/drawing/2010/main"/>
              </a:ext>
            </a:extLst>
          </a:blip>
          <a:stretch>
            <a:fillRect/>
          </a:stretch>
        </p:blipFill>
        <p:spPr>
          <a:xfrm>
            <a:off x="5034750" y="1432801"/>
            <a:ext cx="3625376" cy="1481575"/>
          </a:xfrm>
          <a:prstGeom prst="rect">
            <a:avLst/>
          </a:prstGeom>
          <a:noFill/>
          <a:ln>
            <a:noFill/>
          </a:ln>
        </p:spPr>
      </p:pic>
      <p:sp>
        <p:nvSpPr>
          <p:cNvPr id="250" name="Google Shape;250;p41"/>
          <p:cNvSpPr txBox="1">
            <a:spLocks noGrp="1"/>
          </p:cNvSpPr>
          <p:nvPr>
            <p:ph type="body" idx="1"/>
          </p:nvPr>
        </p:nvSpPr>
        <p:spPr>
          <a:xfrm>
            <a:off x="4988400" y="3007825"/>
            <a:ext cx="3625500" cy="182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Consolas"/>
                <a:ea typeface="Consolas"/>
                <a:cs typeface="Consolas"/>
                <a:sym typeface="Consolas"/>
              </a:rPr>
              <a:t>interface ArgsGenerator:</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K nextGet()</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K nextInsert()</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K nextRemove()</a:t>
            </a:r>
            <a:endParaRPr sz="1750">
              <a:latin typeface="Consolas"/>
              <a:ea typeface="Consolas"/>
              <a:cs typeface="Consolas"/>
              <a:sym typeface="Consolas"/>
            </a:endParaRPr>
          </a:p>
          <a:p>
            <a:pPr marL="0" lvl="0" indent="0" algn="l" rtl="0">
              <a:spcBef>
                <a:spcPts val="1000"/>
              </a:spcBef>
              <a:spcAft>
                <a:spcPts val="1000"/>
              </a:spcAft>
              <a:buNone/>
            </a:pPr>
            <a:endParaRPr sz="1750">
              <a:latin typeface="Consolas"/>
              <a:ea typeface="Consolas"/>
              <a:cs typeface="Consolas"/>
              <a:sym typeface="Consolas"/>
            </a:endParaRPr>
          </a:p>
        </p:txBody>
      </p:sp>
      <p:pic>
        <p:nvPicPr>
          <p:cNvPr id="251" name="Google Shape;25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073200" y="1915200"/>
            <a:ext cx="626399" cy="7138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Implemented ArgsGenerators</a:t>
            </a:r>
            <a:endParaRPr sz="2500"/>
          </a:p>
        </p:txBody>
      </p:sp>
      <p:sp>
        <p:nvSpPr>
          <p:cNvPr id="257" name="Google Shape;25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18</a:t>
            </a:fld>
            <a:endParaRPr sz="2200"/>
          </a:p>
        </p:txBody>
      </p:sp>
      <p:sp>
        <p:nvSpPr>
          <p:cNvPr id="258" name="Google Shape;258;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Default ArgsGenerators</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Skewed Sets ArgsGenerators</a:t>
            </a:r>
            <a:endParaRPr sz="13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Creakers and Wave ArgsGenerators</a:t>
            </a:r>
            <a:endParaRPr sz="13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Leafs Handshake ArgsGenerators</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Temporary Distributions ArgsGenerators</a:t>
            </a:r>
            <a:endParaRPr>
              <a:latin typeface="Montserrat"/>
              <a:ea typeface="Montserrat"/>
              <a:cs typeface="Montserrat"/>
              <a:sym typeface="Montserrat"/>
            </a:endParaRPr>
          </a:p>
        </p:txBody>
      </p:sp>
      <p:pic>
        <p:nvPicPr>
          <p:cNvPr id="259" name="Google Shape;259;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37250" y="3132425"/>
            <a:ext cx="1392151" cy="1318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Default ArgsGenerator</a:t>
            </a:r>
            <a:endParaRPr sz="2500"/>
          </a:p>
        </p:txBody>
      </p:sp>
      <p:sp>
        <p:nvSpPr>
          <p:cNvPr id="265" name="Google Shape;26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19</a:t>
            </a:fld>
            <a:endParaRPr sz="2200"/>
          </a:p>
        </p:txBody>
      </p:sp>
      <p:sp>
        <p:nvSpPr>
          <p:cNvPr id="266" name="Google Shape;26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a:latin typeface="Montserrat"/>
                <a:ea typeface="Montserrat"/>
                <a:cs typeface="Montserrat"/>
                <a:sym typeface="Montserrat"/>
              </a:rPr>
              <a:t>The Default ArgsGenerator accepts one of the existing distributions and one of the existing DataMaps as input and selects the next key based on this distribution from the chosen DataMap.</a:t>
            </a: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a:latin typeface="Montserrat"/>
              <a:ea typeface="Montserrat"/>
              <a:cs typeface="Montserrat"/>
              <a:sym typeface="Montserrat"/>
            </a:endParaRPr>
          </a:p>
          <a:p>
            <a:pPr marL="0" lvl="0" indent="0" algn="l" rtl="0">
              <a:spcBef>
                <a:spcPts val="1000"/>
              </a:spcBef>
              <a:spcAft>
                <a:spcPts val="1000"/>
              </a:spcAft>
              <a:buNone/>
            </a:pPr>
            <a:endParaRPr>
              <a:latin typeface="Montserrat"/>
              <a:ea typeface="Montserrat"/>
              <a:cs typeface="Montserrat"/>
              <a:sym typeface="Montserrat"/>
            </a:endParaRPr>
          </a:p>
        </p:txBody>
      </p:sp>
      <p:pic>
        <p:nvPicPr>
          <p:cNvPr id="267" name="Google Shape;267;p4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37250" y="3132425"/>
            <a:ext cx="1392151" cy="1318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solidFill>
                  <a:srgbClr val="F4AA09"/>
                </a:solidFill>
                <a:latin typeface="Montserrat"/>
                <a:ea typeface="Montserrat"/>
                <a:cs typeface="Montserrat"/>
                <a:sym typeface="Montserrat"/>
              </a:rPr>
              <a:t>Long story short</a:t>
            </a:r>
            <a:endParaRPr>
              <a:solidFill>
                <a:srgbClr val="F4AA09"/>
              </a:solidFill>
              <a:latin typeface="Montserrat"/>
              <a:ea typeface="Montserrat"/>
              <a:cs typeface="Montserrat"/>
              <a:sym typeface="Montserrat"/>
            </a:endParaRPr>
          </a:p>
        </p:txBody>
      </p:sp>
      <p:sp>
        <p:nvSpPr>
          <p:cNvPr id="111" name="Google Shape;11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1000"/>
              </a:spcBef>
              <a:spcAft>
                <a:spcPts val="0"/>
              </a:spcAft>
              <a:buSzPts val="1800"/>
              <a:buFont typeface="Montserrat"/>
              <a:buChar char="●"/>
            </a:pPr>
            <a:r>
              <a:rPr lang="ru">
                <a:latin typeface="Montserrat"/>
                <a:ea typeface="Montserrat"/>
                <a:cs typeface="Montserrat"/>
                <a:sym typeface="Montserrat"/>
              </a:rPr>
              <a:t>We had a project on self-adjusting concurrent data structures</a:t>
            </a:r>
            <a:endParaRPr>
              <a:latin typeface="Montserrat"/>
              <a:ea typeface="Montserrat"/>
              <a:cs typeface="Montserrat"/>
              <a:sym typeface="Montserrat"/>
            </a:endParaRPr>
          </a:p>
          <a:p>
            <a:pPr marL="457200" lvl="0" indent="-342900" algn="l" rtl="0">
              <a:spcBef>
                <a:spcPts val="1200"/>
              </a:spcBef>
              <a:spcAft>
                <a:spcPts val="0"/>
              </a:spcAft>
              <a:buSzPts val="1800"/>
              <a:buFont typeface="Montserrat"/>
              <a:buChar char="●"/>
            </a:pPr>
            <a:r>
              <a:rPr lang="ru">
                <a:latin typeface="Montserrat"/>
                <a:ea typeface="Montserrat"/>
                <a:cs typeface="Montserrat"/>
                <a:sym typeface="Montserrat"/>
              </a:rPr>
              <a:t>We needed to have skewed workloads to show the performance improvement</a:t>
            </a:r>
            <a:endParaRPr>
              <a:latin typeface="Montserrat"/>
              <a:ea typeface="Montserrat"/>
              <a:cs typeface="Montserrat"/>
              <a:sym typeface="Montserrat"/>
            </a:endParaRPr>
          </a:p>
          <a:p>
            <a:pPr marL="457200" lvl="0" indent="-342900" algn="l" rtl="0">
              <a:spcBef>
                <a:spcPts val="1000"/>
              </a:spcBef>
              <a:spcAft>
                <a:spcPts val="0"/>
              </a:spcAft>
              <a:buSzPts val="1800"/>
              <a:buFont typeface="Montserrat"/>
              <a:buChar char="●"/>
            </a:pPr>
            <a:r>
              <a:rPr lang="ru">
                <a:latin typeface="Montserrat"/>
                <a:ea typeface="Montserrat"/>
                <a:cs typeface="Montserrat"/>
                <a:sym typeface="Montserrat"/>
              </a:rPr>
              <a:t>First skewed workloads were presented in Splay-List paper (DISC 2020)</a:t>
            </a:r>
            <a:endParaRPr>
              <a:latin typeface="Montserrat"/>
              <a:ea typeface="Montserrat"/>
              <a:cs typeface="Montserrat"/>
              <a:sym typeface="Montserrat"/>
            </a:endParaRPr>
          </a:p>
          <a:p>
            <a:pPr marL="457200" lvl="0" indent="-342900" algn="l" rtl="0">
              <a:spcBef>
                <a:spcPts val="1000"/>
              </a:spcBef>
              <a:spcAft>
                <a:spcPts val="1200"/>
              </a:spcAft>
              <a:buSzPts val="1800"/>
              <a:buFont typeface="Montserrat"/>
              <a:buChar char="●"/>
            </a:pPr>
            <a:r>
              <a:rPr lang="ru">
                <a:latin typeface="Montserrat"/>
                <a:ea typeface="Montserrat"/>
                <a:cs typeface="Montserrat"/>
                <a:sym typeface="Montserrat"/>
              </a:rPr>
              <a:t>But for that we needed to write a new benchmark framework almost from scratch…</a:t>
            </a:r>
            <a:endParaRPr>
              <a:latin typeface="Montserrat"/>
              <a:ea typeface="Montserrat"/>
              <a:cs typeface="Montserrat"/>
              <a:sym typeface="Montserrat"/>
            </a:endParaRPr>
          </a:p>
        </p:txBody>
      </p:sp>
      <p:pic>
        <p:nvPicPr>
          <p:cNvPr id="112" name="Google Shape;11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152463"/>
            <a:ext cx="9144000" cy="3743325"/>
          </a:xfrm>
          <a:prstGeom prst="rect">
            <a:avLst/>
          </a:prstGeom>
          <a:noFill/>
          <a:ln>
            <a:noFill/>
          </a:ln>
        </p:spPr>
      </p:pic>
      <p:pic>
        <p:nvPicPr>
          <p:cNvPr id="113" name="Google Shape;113;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445195" y="456140"/>
            <a:ext cx="1385999" cy="5493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6800" y="1165687"/>
            <a:ext cx="3600001" cy="3501964"/>
          </a:xfrm>
          <a:prstGeom prst="rect">
            <a:avLst/>
          </a:prstGeom>
          <a:noFill/>
          <a:ln>
            <a:noFill/>
          </a:ln>
        </p:spPr>
      </p:pic>
      <p:sp>
        <p:nvSpPr>
          <p:cNvPr id="273" name="Google Shape;27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Skewed Sets ArgsGenerator</a:t>
            </a:r>
            <a:endParaRPr sz="2500"/>
          </a:p>
        </p:txBody>
      </p:sp>
      <p:sp>
        <p:nvSpPr>
          <p:cNvPr id="274" name="Google Shape;27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20</a:t>
            </a:fld>
            <a:endParaRPr sz="2200"/>
          </a:p>
        </p:txBody>
      </p:sp>
      <p:sp>
        <p:nvSpPr>
          <p:cNvPr id="275" name="Google Shape;275;p44"/>
          <p:cNvSpPr txBox="1">
            <a:spLocks noGrp="1"/>
          </p:cNvSpPr>
          <p:nvPr>
            <p:ph type="body" idx="1"/>
          </p:nvPr>
        </p:nvSpPr>
        <p:spPr>
          <a:xfrm>
            <a:off x="311700" y="1152475"/>
            <a:ext cx="49251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Clr>
                <a:schemeClr val="dk1"/>
              </a:buClr>
              <a:buSzPct val="61111"/>
              <a:buFont typeface="Arial"/>
              <a:buNone/>
            </a:pPr>
            <a:r>
              <a:rPr lang="ru">
                <a:latin typeface="Montserrat"/>
                <a:ea typeface="Montserrat"/>
                <a:cs typeface="Montserrat"/>
                <a:sym typeface="Montserrat"/>
              </a:rPr>
              <a:t>The Skewed Sets ArgsGenerator uses two Skewed Uniform Distributions separately for read and update operations:</a:t>
            </a:r>
            <a:endParaRPr>
              <a:latin typeface="Montserrat"/>
              <a:ea typeface="Montserrat"/>
              <a:cs typeface="Montserrat"/>
              <a:sym typeface="Montserrat"/>
            </a:endParaRPr>
          </a:p>
          <a:p>
            <a:pPr marL="457200" lvl="0" indent="-325755" algn="l" rtl="0">
              <a:spcBef>
                <a:spcPts val="1000"/>
              </a:spcBef>
              <a:spcAft>
                <a:spcPts val="0"/>
              </a:spcAft>
              <a:buSzPct val="100000"/>
              <a:buFont typeface="Montserrat"/>
              <a:buChar char="●"/>
            </a:pPr>
            <a:r>
              <a:rPr lang="ru" b="1" i="1">
                <a:latin typeface="Montserrat"/>
                <a:ea typeface="Montserrat"/>
                <a:cs typeface="Montserrat"/>
                <a:sym typeface="Montserrat"/>
              </a:rPr>
              <a:t>rp</a:t>
            </a:r>
            <a:r>
              <a:rPr lang="ru">
                <a:latin typeface="Montserrat"/>
                <a:ea typeface="Montserrat"/>
                <a:cs typeface="Montserrat"/>
                <a:sym typeface="Montserrat"/>
              </a:rPr>
              <a:t>% of read operations are performed on </a:t>
            </a:r>
            <a:r>
              <a:rPr lang="ru" b="1" i="1">
                <a:latin typeface="Montserrat"/>
                <a:ea typeface="Montserrat"/>
                <a:cs typeface="Montserrat"/>
                <a:sym typeface="Montserrat"/>
              </a:rPr>
              <a:t>rs</a:t>
            </a:r>
            <a:r>
              <a:rPr lang="ru">
                <a:latin typeface="Montserrat"/>
                <a:ea typeface="Montserrat"/>
                <a:cs typeface="Montserrat"/>
                <a:sym typeface="Montserrat"/>
              </a:rPr>
              <a:t>% of range where a key is taken uniformly. </a:t>
            </a:r>
            <a:endParaRPr>
              <a:latin typeface="Montserrat"/>
              <a:ea typeface="Montserrat"/>
              <a:cs typeface="Montserrat"/>
              <a:sym typeface="Montserrat"/>
            </a:endParaRPr>
          </a:p>
          <a:p>
            <a:pPr marL="457200" lvl="0" indent="-325755" algn="l" rtl="0">
              <a:spcBef>
                <a:spcPts val="0"/>
              </a:spcBef>
              <a:spcAft>
                <a:spcPts val="0"/>
              </a:spcAft>
              <a:buSzPct val="100000"/>
              <a:buFont typeface="Montserrat"/>
              <a:buChar char="●"/>
            </a:pPr>
            <a:r>
              <a:rPr lang="ru" b="1" i="1">
                <a:latin typeface="Montserrat"/>
                <a:ea typeface="Montserrat"/>
                <a:cs typeface="Montserrat"/>
                <a:sym typeface="Montserrat"/>
              </a:rPr>
              <a:t>wp</a:t>
            </a:r>
            <a:r>
              <a:rPr lang="ru">
                <a:latin typeface="Montserrat"/>
                <a:ea typeface="Montserrat"/>
                <a:cs typeface="Montserrat"/>
                <a:sym typeface="Montserrat"/>
              </a:rPr>
              <a:t>% of update operations are performed on </a:t>
            </a:r>
            <a:r>
              <a:rPr lang="ru" b="1" i="1">
                <a:latin typeface="Montserrat"/>
                <a:ea typeface="Montserrat"/>
                <a:cs typeface="Montserrat"/>
                <a:sym typeface="Montserrat"/>
              </a:rPr>
              <a:t>ws</a:t>
            </a:r>
            <a:r>
              <a:rPr lang="ru">
                <a:latin typeface="Montserrat"/>
                <a:ea typeface="Montserrat"/>
                <a:cs typeface="Montserrat"/>
                <a:sym typeface="Montserrat"/>
              </a:rPr>
              <a:t>% of range where a key is taken uniformly.</a:t>
            </a:r>
            <a:endParaRPr>
              <a:latin typeface="Montserrat"/>
              <a:ea typeface="Montserrat"/>
              <a:cs typeface="Montserrat"/>
              <a:sym typeface="Montserrat"/>
            </a:endParaRPr>
          </a:p>
          <a:p>
            <a:pPr marL="457200" lvl="0" indent="-325755" algn="l" rtl="0">
              <a:spcBef>
                <a:spcPts val="0"/>
              </a:spcBef>
              <a:spcAft>
                <a:spcPts val="0"/>
              </a:spcAft>
              <a:buSzPct val="100000"/>
              <a:buFont typeface="Montserrat"/>
              <a:buChar char="●"/>
            </a:pPr>
            <a:r>
              <a:rPr lang="ru" b="1" i="1">
                <a:latin typeface="Montserrat"/>
                <a:ea typeface="Montserrat"/>
                <a:cs typeface="Montserrat"/>
                <a:sym typeface="Montserrat"/>
              </a:rPr>
              <a:t>inter</a:t>
            </a:r>
            <a:r>
              <a:rPr lang="ru">
                <a:latin typeface="Montserrat"/>
                <a:ea typeface="Montserrat"/>
                <a:cs typeface="Montserrat"/>
                <a:sym typeface="Montserrat"/>
              </a:rPr>
              <a:t>% of keys are in the intersection of the working sets of read and update operations.</a:t>
            </a:r>
            <a:endParaRPr>
              <a:latin typeface="Montserrat"/>
              <a:ea typeface="Montserrat"/>
              <a:cs typeface="Montserrat"/>
              <a:sym typeface="Montserrat"/>
            </a:endParaRPr>
          </a:p>
          <a:p>
            <a:pPr marL="0" lvl="0" indent="0" algn="l" rtl="0">
              <a:spcBef>
                <a:spcPts val="1000"/>
              </a:spcBef>
              <a:spcAft>
                <a:spcPts val="1000"/>
              </a:spcAft>
              <a:buNone/>
            </a:pPr>
            <a:r>
              <a:rPr lang="ru" b="1">
                <a:latin typeface="Montserrat"/>
                <a:ea typeface="Montserrat"/>
                <a:cs typeface="Montserrat"/>
                <a:sym typeface="Montserrat"/>
              </a:rPr>
              <a:t>Note: </a:t>
            </a:r>
            <a:r>
              <a:rPr lang="ru">
                <a:latin typeface="Montserrat"/>
                <a:ea typeface="Montserrat"/>
                <a:cs typeface="Montserrat"/>
                <a:sym typeface="Montserrat"/>
              </a:rPr>
              <a:t>ArgsGenerator defines an index and converts it into a key using a DataMap.</a:t>
            </a:r>
            <a:endParaRPr b="1">
              <a:latin typeface="Montserrat"/>
              <a:ea typeface="Montserrat"/>
              <a:cs typeface="Montserrat"/>
              <a:sym typeface="Montserrat"/>
            </a:endParaRPr>
          </a:p>
        </p:txBody>
      </p:sp>
      <p:sp>
        <p:nvSpPr>
          <p:cNvPr id="276" name="Google Shape;276;p44"/>
          <p:cNvSpPr txBox="1"/>
          <p:nvPr/>
        </p:nvSpPr>
        <p:spPr>
          <a:xfrm rot="1054">
            <a:off x="7763639" y="1392731"/>
            <a:ext cx="978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a:solidFill>
                  <a:schemeClr val="dk2"/>
                </a:solidFill>
                <a:latin typeface="Montserrat"/>
                <a:ea typeface="Montserrat"/>
                <a:cs typeface="Montserrat"/>
                <a:sym typeface="Montserrat"/>
              </a:rPr>
              <a:t>read</a:t>
            </a:r>
            <a:endParaRPr sz="1800">
              <a:solidFill>
                <a:schemeClr val="dk2"/>
              </a:solidFill>
              <a:latin typeface="Montserrat"/>
              <a:ea typeface="Montserrat"/>
              <a:cs typeface="Montserrat"/>
              <a:sym typeface="Montserrat"/>
            </a:endParaRPr>
          </a:p>
        </p:txBody>
      </p:sp>
      <p:sp>
        <p:nvSpPr>
          <p:cNvPr id="277" name="Google Shape;277;p44"/>
          <p:cNvSpPr txBox="1"/>
          <p:nvPr/>
        </p:nvSpPr>
        <p:spPr>
          <a:xfrm>
            <a:off x="7656076" y="3028050"/>
            <a:ext cx="1086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a:solidFill>
                  <a:schemeClr val="dk2"/>
                </a:solidFill>
                <a:latin typeface="Montserrat"/>
                <a:ea typeface="Montserrat"/>
                <a:cs typeface="Montserrat"/>
                <a:sym typeface="Montserrat"/>
              </a:rPr>
              <a:t>update</a:t>
            </a:r>
            <a:endParaRPr sz="1800">
              <a:solidFill>
                <a:schemeClr val="dk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Creakers and Wave ArgsGenerator</a:t>
            </a:r>
            <a:endParaRPr sz="2500">
              <a:latin typeface="Montserrat"/>
              <a:ea typeface="Montserrat"/>
              <a:cs typeface="Montserrat"/>
              <a:sym typeface="Montserrat"/>
            </a:endParaRPr>
          </a:p>
        </p:txBody>
      </p:sp>
      <p:sp>
        <p:nvSpPr>
          <p:cNvPr id="283" name="Google Shape;28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21</a:t>
            </a:fld>
            <a:endParaRPr sz="2200"/>
          </a:p>
        </p:txBody>
      </p:sp>
      <p:sp>
        <p:nvSpPr>
          <p:cNvPr id="284" name="Google Shape;284;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latin typeface="Montserrat"/>
                <a:ea typeface="Montserrat"/>
                <a:cs typeface="Montserrat"/>
                <a:sym typeface="Montserrat"/>
              </a:rPr>
              <a:t>The Creakers and Wave ArgsGenerator models a temporal locality: recently inserted keys are requested more often, but become obsolete over time.  </a:t>
            </a: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a:latin typeface="Montserrat"/>
                <a:ea typeface="Montserrat"/>
                <a:cs typeface="Montserrat"/>
                <a:sym typeface="Montserrat"/>
              </a:rPr>
              <a:t>For example, musical hits are listened to more often when they have just been released. Then, something new is released and the popularity of the old ones decreases.</a:t>
            </a:r>
            <a:endParaRPr>
              <a:latin typeface="Montserrat"/>
              <a:ea typeface="Montserrat"/>
              <a:cs typeface="Montserrat"/>
              <a:sym typeface="Montserrat"/>
            </a:endParaRPr>
          </a:p>
          <a:p>
            <a:pPr marL="0" lvl="0" indent="0" algn="l" rtl="0">
              <a:spcBef>
                <a:spcPts val="1000"/>
              </a:spcBef>
              <a:spcAft>
                <a:spcPts val="1000"/>
              </a:spcAft>
              <a:buNone/>
            </a:pPr>
            <a:endParaRPr>
              <a:latin typeface="Montserrat"/>
              <a:ea typeface="Montserrat"/>
              <a:cs typeface="Montserrat"/>
              <a:sym typeface="Montserrat"/>
            </a:endParaRPr>
          </a:p>
        </p:txBody>
      </p:sp>
      <p:pic>
        <p:nvPicPr>
          <p:cNvPr id="285" name="Google Shape;285;p4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58426" y="3947275"/>
            <a:ext cx="1100500" cy="715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Creakers and Wave ArgsGenerator</a:t>
            </a:r>
            <a:endParaRPr sz="2500">
              <a:latin typeface="Montserrat"/>
              <a:ea typeface="Montserrat"/>
              <a:cs typeface="Montserrat"/>
              <a:sym typeface="Montserrat"/>
            </a:endParaRPr>
          </a:p>
        </p:txBody>
      </p:sp>
      <p:sp>
        <p:nvSpPr>
          <p:cNvPr id="291" name="Google Shape;29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22</a:t>
            </a:fld>
            <a:endParaRPr sz="2200"/>
          </a:p>
        </p:txBody>
      </p:sp>
      <p:pic>
        <p:nvPicPr>
          <p:cNvPr id="292" name="Google Shape;292;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2300" y="1814464"/>
            <a:ext cx="3600000" cy="2051999"/>
          </a:xfrm>
          <a:prstGeom prst="rect">
            <a:avLst/>
          </a:prstGeom>
          <a:noFill/>
          <a:ln>
            <a:noFill/>
          </a:ln>
        </p:spPr>
      </p:pic>
      <p:pic>
        <p:nvPicPr>
          <p:cNvPr id="293" name="Google Shape;293;p4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32300" y="1803600"/>
            <a:ext cx="3599999" cy="2088000"/>
          </a:xfrm>
          <a:prstGeom prst="rect">
            <a:avLst/>
          </a:prstGeom>
          <a:noFill/>
          <a:ln>
            <a:noFill/>
          </a:ln>
        </p:spPr>
      </p:pic>
      <p:sp>
        <p:nvSpPr>
          <p:cNvPr id="294" name="Google Shape;294;p46"/>
          <p:cNvSpPr txBox="1">
            <a:spLocks noGrp="1"/>
          </p:cNvSpPr>
          <p:nvPr>
            <p:ph type="body" idx="1"/>
          </p:nvPr>
        </p:nvSpPr>
        <p:spPr>
          <a:xfrm>
            <a:off x="311700" y="1152475"/>
            <a:ext cx="4785000" cy="969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000"/>
              </a:spcAft>
              <a:buNone/>
            </a:pPr>
            <a:r>
              <a:rPr lang="ru" sz="1400">
                <a:latin typeface="Montserrat"/>
                <a:ea typeface="Montserrat"/>
                <a:cs typeface="Montserrat"/>
                <a:sym typeface="Montserrat"/>
              </a:rPr>
              <a:t>The Wave is a subset of all keys yielded to an array and specified by a head and a tail. It generates a new key according to the following rules:</a:t>
            </a:r>
            <a:endParaRPr sz="1400">
              <a:latin typeface="Montserrat"/>
              <a:ea typeface="Montserrat"/>
              <a:cs typeface="Montserrat"/>
              <a:sym typeface="Montserrat"/>
            </a:endParaRPr>
          </a:p>
        </p:txBody>
      </p:sp>
      <p:sp>
        <p:nvSpPr>
          <p:cNvPr id="295" name="Google Shape;295;p46"/>
          <p:cNvSpPr txBox="1"/>
          <p:nvPr/>
        </p:nvSpPr>
        <p:spPr>
          <a:xfrm>
            <a:off x="311700" y="1955725"/>
            <a:ext cx="4785000" cy="6480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ru" i="1">
                <a:solidFill>
                  <a:schemeClr val="dk1"/>
                </a:solidFill>
                <a:latin typeface="Consolas"/>
                <a:ea typeface="Consolas"/>
                <a:cs typeface="Consolas"/>
                <a:sym typeface="Consolas"/>
              </a:rPr>
              <a:t>nextGet()</a:t>
            </a:r>
            <a:r>
              <a:rPr lang="ru">
                <a:solidFill>
                  <a:schemeClr val="dk1"/>
                </a:solidFill>
                <a:latin typeface="Montserrat"/>
                <a:ea typeface="Montserrat"/>
                <a:cs typeface="Montserrat"/>
                <a:sym typeface="Montserrat"/>
              </a:rPr>
              <a:t> — select a key from the Wave according to some specified distribution;</a:t>
            </a:r>
            <a:endParaRPr/>
          </a:p>
        </p:txBody>
      </p:sp>
      <p:sp>
        <p:nvSpPr>
          <p:cNvPr id="296" name="Google Shape;296;p46"/>
          <p:cNvSpPr txBox="1"/>
          <p:nvPr/>
        </p:nvSpPr>
        <p:spPr>
          <a:xfrm>
            <a:off x="311700" y="2495550"/>
            <a:ext cx="4785000" cy="8958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ru" i="1">
                <a:solidFill>
                  <a:schemeClr val="dk1"/>
                </a:solidFill>
                <a:latin typeface="Consolas"/>
                <a:ea typeface="Consolas"/>
                <a:cs typeface="Consolas"/>
                <a:sym typeface="Consolas"/>
              </a:rPr>
              <a:t>nextInsert()</a:t>
            </a:r>
            <a:r>
              <a:rPr lang="ru">
                <a:solidFill>
                  <a:schemeClr val="dk1"/>
                </a:solidFill>
                <a:latin typeface="Montserrat"/>
                <a:ea typeface="Montserrat"/>
                <a:cs typeface="Montserrat"/>
                <a:sym typeface="Montserrat"/>
              </a:rPr>
              <a:t> — select the key next to the head of the Wave, and makes it the new head (or increments the head);</a:t>
            </a:r>
            <a:endParaRPr i="1">
              <a:solidFill>
                <a:schemeClr val="dk1"/>
              </a:solidFill>
              <a:latin typeface="Montserrat"/>
              <a:ea typeface="Montserrat"/>
              <a:cs typeface="Montserrat"/>
              <a:sym typeface="Montserrat"/>
            </a:endParaRPr>
          </a:p>
        </p:txBody>
      </p:sp>
      <p:pic>
        <p:nvPicPr>
          <p:cNvPr id="297" name="Google Shape;297;p4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32300" y="1814475"/>
            <a:ext cx="3600000" cy="2051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2"/>
                                        </p:tgtEl>
                                        <p:attrNameLst>
                                          <p:attrName>style.visibility</p:attrName>
                                        </p:attrNameLst>
                                      </p:cBhvr>
                                      <p:to>
                                        <p:strVal val="visible"/>
                                      </p:to>
                                    </p:set>
                                    <p:animEffect transition="in" filter="fade">
                                      <p:cBhvr>
                                        <p:cTn id="9" dur="500"/>
                                        <p:tgtEl>
                                          <p:spTgt spid="29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9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7"/>
                                        </p:tgtEl>
                                        <p:attrNameLst>
                                          <p:attrName>style.visibility</p:attrName>
                                        </p:attrNameLst>
                                      </p:cBhvr>
                                      <p:to>
                                        <p:strVal val="visible"/>
                                      </p:to>
                                    </p:set>
                                    <p:animEffect transition="in" filter="fade">
                                      <p:cBhvr>
                                        <p:cTn id="18" dur="500"/>
                                        <p:tgtEl>
                                          <p:spTgt spid="297"/>
                                        </p:tgtEl>
                                      </p:cBhvr>
                                    </p:animEffect>
                                  </p:childTnLst>
                                </p:cTn>
                              </p:par>
                              <p:par>
                                <p:cTn id="19" presetID="10" presetClass="exit" presetSubtype="0" fill="hold" nodeType="withEffect">
                                  <p:stCondLst>
                                    <p:cond delay="0"/>
                                  </p:stCondLst>
                                  <p:childTnLst>
                                    <p:animEffect transition="out" filter="fade">
                                      <p:cBhvr>
                                        <p:cTn id="20" dur="500"/>
                                        <p:tgtEl>
                                          <p:spTgt spid="292"/>
                                        </p:tgtEl>
                                      </p:cBhvr>
                                    </p:animEffect>
                                    <p:set>
                                      <p:cBhvr>
                                        <p:cTn id="21" dur="1" fill="hold">
                                          <p:stCondLst>
                                            <p:cond delay="500"/>
                                          </p:stCondLst>
                                        </p:cTn>
                                        <p:tgtEl>
                                          <p:spTgt spid="29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297"/>
                                        </p:tgtEl>
                                      </p:cBhvr>
                                    </p:animEffect>
                                    <p:set>
                                      <p:cBhvr>
                                        <p:cTn id="26" dur="1" fill="hold">
                                          <p:stCondLst>
                                            <p:cond delay="500"/>
                                          </p:stCondLst>
                                        </p:cTn>
                                        <p:tgtEl>
                                          <p:spTgt spid="29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93"/>
                                        </p:tgtEl>
                                        <p:attrNameLst>
                                          <p:attrName>style.visibility</p:attrName>
                                        </p:attrNameLst>
                                      </p:cBhvr>
                                      <p:to>
                                        <p:strVal val="visible"/>
                                      </p:to>
                                    </p:set>
                                    <p:animEffect transition="in" filter="fade">
                                      <p:cBhvr>
                                        <p:cTn id="29"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Creakers and Wave ArgsGenerator</a:t>
            </a:r>
            <a:endParaRPr sz="2500">
              <a:latin typeface="Montserrat"/>
              <a:ea typeface="Montserrat"/>
              <a:cs typeface="Montserrat"/>
              <a:sym typeface="Montserrat"/>
            </a:endParaRPr>
          </a:p>
        </p:txBody>
      </p:sp>
      <p:sp>
        <p:nvSpPr>
          <p:cNvPr id="303" name="Google Shape;303;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23</a:t>
            </a:fld>
            <a:endParaRPr sz="2200"/>
          </a:p>
        </p:txBody>
      </p:sp>
      <p:sp>
        <p:nvSpPr>
          <p:cNvPr id="304" name="Google Shape;304;p47"/>
          <p:cNvSpPr txBox="1">
            <a:spLocks noGrp="1"/>
          </p:cNvSpPr>
          <p:nvPr>
            <p:ph type="body" idx="1"/>
          </p:nvPr>
        </p:nvSpPr>
        <p:spPr>
          <a:xfrm>
            <a:off x="311700" y="1152475"/>
            <a:ext cx="4785000" cy="969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000"/>
              </a:spcAft>
              <a:buNone/>
            </a:pPr>
            <a:r>
              <a:rPr lang="ru" sz="1400">
                <a:latin typeface="Montserrat"/>
                <a:ea typeface="Montserrat"/>
                <a:cs typeface="Montserrat"/>
                <a:sym typeface="Montserrat"/>
              </a:rPr>
              <a:t>The Wave is a subset of all keys yielded to an array and specified by a head and a tail. It generates a new key according to the following rules:</a:t>
            </a:r>
            <a:endParaRPr sz="1400">
              <a:latin typeface="Montserrat"/>
              <a:ea typeface="Montserrat"/>
              <a:cs typeface="Montserrat"/>
              <a:sym typeface="Montserrat"/>
            </a:endParaRPr>
          </a:p>
        </p:txBody>
      </p:sp>
      <p:sp>
        <p:nvSpPr>
          <p:cNvPr id="305" name="Google Shape;305;p47"/>
          <p:cNvSpPr txBox="1"/>
          <p:nvPr/>
        </p:nvSpPr>
        <p:spPr>
          <a:xfrm>
            <a:off x="311700" y="1955725"/>
            <a:ext cx="4785000" cy="6480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ru" i="1">
                <a:solidFill>
                  <a:schemeClr val="dk1"/>
                </a:solidFill>
                <a:latin typeface="Consolas"/>
                <a:ea typeface="Consolas"/>
                <a:cs typeface="Consolas"/>
                <a:sym typeface="Consolas"/>
              </a:rPr>
              <a:t>nextGet()</a:t>
            </a:r>
            <a:r>
              <a:rPr lang="ru">
                <a:solidFill>
                  <a:schemeClr val="dk1"/>
                </a:solidFill>
                <a:latin typeface="Montserrat"/>
                <a:ea typeface="Montserrat"/>
                <a:cs typeface="Montserrat"/>
                <a:sym typeface="Montserrat"/>
              </a:rPr>
              <a:t> — select a key from the Wave according to some specified distribution;</a:t>
            </a:r>
            <a:endParaRPr/>
          </a:p>
        </p:txBody>
      </p:sp>
      <p:sp>
        <p:nvSpPr>
          <p:cNvPr id="306" name="Google Shape;306;p47"/>
          <p:cNvSpPr txBox="1"/>
          <p:nvPr/>
        </p:nvSpPr>
        <p:spPr>
          <a:xfrm>
            <a:off x="311700" y="3315150"/>
            <a:ext cx="4785000" cy="8958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ru" i="1">
                <a:solidFill>
                  <a:schemeClr val="dk1"/>
                </a:solidFill>
                <a:latin typeface="Consolas"/>
                <a:ea typeface="Consolas"/>
                <a:cs typeface="Consolas"/>
                <a:sym typeface="Consolas"/>
              </a:rPr>
              <a:t>nextRemove()</a:t>
            </a:r>
            <a:r>
              <a:rPr lang="ru">
                <a:solidFill>
                  <a:schemeClr val="dk1"/>
                </a:solidFill>
                <a:latin typeface="Montserrat"/>
                <a:ea typeface="Montserrat"/>
                <a:cs typeface="Montserrat"/>
                <a:sym typeface="Montserrat"/>
              </a:rPr>
              <a:t> — the Wave returns the key of the current tail and moves/increments the tail by one.</a:t>
            </a:r>
            <a:endParaRPr i="1">
              <a:solidFill>
                <a:schemeClr val="dk1"/>
              </a:solidFill>
              <a:latin typeface="Montserrat"/>
              <a:ea typeface="Montserrat"/>
              <a:cs typeface="Montserrat"/>
              <a:sym typeface="Montserrat"/>
            </a:endParaRPr>
          </a:p>
        </p:txBody>
      </p:sp>
      <p:sp>
        <p:nvSpPr>
          <p:cNvPr id="307" name="Google Shape;307;p47"/>
          <p:cNvSpPr txBox="1"/>
          <p:nvPr/>
        </p:nvSpPr>
        <p:spPr>
          <a:xfrm>
            <a:off x="311700" y="2495550"/>
            <a:ext cx="4785000" cy="895800"/>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0"/>
              </a:spcBef>
              <a:spcAft>
                <a:spcPts val="0"/>
              </a:spcAft>
              <a:buClr>
                <a:schemeClr val="dk1"/>
              </a:buClr>
              <a:buSzPts val="1400"/>
              <a:buFont typeface="Montserrat"/>
              <a:buChar char="●"/>
            </a:pPr>
            <a:r>
              <a:rPr lang="ru" i="1">
                <a:solidFill>
                  <a:schemeClr val="dk1"/>
                </a:solidFill>
                <a:latin typeface="Consolas"/>
                <a:ea typeface="Consolas"/>
                <a:cs typeface="Consolas"/>
                <a:sym typeface="Consolas"/>
              </a:rPr>
              <a:t>nextInsert()</a:t>
            </a:r>
            <a:r>
              <a:rPr lang="ru">
                <a:solidFill>
                  <a:schemeClr val="dk1"/>
                </a:solidFill>
                <a:latin typeface="Montserrat"/>
                <a:ea typeface="Montserrat"/>
                <a:cs typeface="Montserrat"/>
                <a:sym typeface="Montserrat"/>
              </a:rPr>
              <a:t> — select the key next to the head of the Wave, and makes it the new head (or increments the head);</a:t>
            </a:r>
            <a:endParaRPr i="1">
              <a:solidFill>
                <a:schemeClr val="dk1"/>
              </a:solidFill>
              <a:latin typeface="Montserrat"/>
              <a:ea typeface="Montserrat"/>
              <a:cs typeface="Montserrat"/>
              <a:sym typeface="Montserrat"/>
            </a:endParaRPr>
          </a:p>
        </p:txBody>
      </p:sp>
      <p:pic>
        <p:nvPicPr>
          <p:cNvPr id="308" name="Google Shape;308;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0800" y="1785600"/>
            <a:ext cx="3599999" cy="2123999"/>
          </a:xfrm>
          <a:prstGeom prst="rect">
            <a:avLst/>
          </a:prstGeom>
          <a:noFill/>
          <a:ln>
            <a:noFill/>
          </a:ln>
        </p:spPr>
      </p:pic>
      <p:pic>
        <p:nvPicPr>
          <p:cNvPr id="309" name="Google Shape;309;p4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30774" y="1781933"/>
            <a:ext cx="3599999" cy="2105999"/>
          </a:xfrm>
          <a:prstGeom prst="rect">
            <a:avLst/>
          </a:prstGeom>
          <a:noFill/>
          <a:ln>
            <a:noFill/>
          </a:ln>
        </p:spPr>
      </p:pic>
      <p:pic>
        <p:nvPicPr>
          <p:cNvPr id="310" name="Google Shape;310;p4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30775" y="1778576"/>
            <a:ext cx="3599999" cy="2123999"/>
          </a:xfrm>
          <a:prstGeom prst="rect">
            <a:avLst/>
          </a:prstGeom>
          <a:noFill/>
          <a:ln>
            <a:noFill/>
          </a:ln>
        </p:spPr>
      </p:pic>
      <p:pic>
        <p:nvPicPr>
          <p:cNvPr id="311" name="Google Shape;311;p4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230800" y="1781968"/>
            <a:ext cx="3599999" cy="21059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par>
                                <p:cTn id="8" presetID="10" presetClass="exit" presetSubtype="0" fill="hold" nodeType="withEffect">
                                  <p:stCondLst>
                                    <p:cond delay="0"/>
                                  </p:stCondLst>
                                  <p:childTnLst>
                                    <p:animEffect transition="out" filter="fade">
                                      <p:cBhvr>
                                        <p:cTn id="9" dur="500"/>
                                        <p:tgtEl>
                                          <p:spTgt spid="308"/>
                                        </p:tgtEl>
                                      </p:cBhvr>
                                    </p:animEffect>
                                    <p:set>
                                      <p:cBhvr>
                                        <p:cTn id="10" dur="1" fill="hold">
                                          <p:stCondLst>
                                            <p:cond delay="500"/>
                                          </p:stCondLst>
                                        </p:cTn>
                                        <p:tgtEl>
                                          <p:spTgt spid="30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fade">
                                      <p:cBhvr>
                                        <p:cTn id="15" dur="500"/>
                                        <p:tgtEl>
                                          <p:spTgt spid="310"/>
                                        </p:tgtEl>
                                      </p:cBhvr>
                                    </p:animEffect>
                                  </p:childTnLst>
                                </p:cTn>
                              </p:par>
                              <p:par>
                                <p:cTn id="16" presetID="10" presetClass="exit" presetSubtype="0" fill="hold" nodeType="withEffect">
                                  <p:stCondLst>
                                    <p:cond delay="0"/>
                                  </p:stCondLst>
                                  <p:childTnLst>
                                    <p:animEffect transition="out" filter="fade">
                                      <p:cBhvr>
                                        <p:cTn id="17" dur="500"/>
                                        <p:tgtEl>
                                          <p:spTgt spid="309"/>
                                        </p:tgtEl>
                                      </p:cBhvr>
                                    </p:animEffect>
                                    <p:set>
                                      <p:cBhvr>
                                        <p:cTn id="18" dur="1" fill="hold">
                                          <p:stCondLst>
                                            <p:cond delay="500"/>
                                          </p:stCondLst>
                                        </p:cTn>
                                        <p:tgtEl>
                                          <p:spTgt spid="30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fade">
                                      <p:cBhvr>
                                        <p:cTn id="23" dur="500"/>
                                        <p:tgtEl>
                                          <p:spTgt spid="311"/>
                                        </p:tgtEl>
                                      </p:cBhvr>
                                    </p:animEffect>
                                  </p:childTnLst>
                                </p:cTn>
                              </p:par>
                              <p:par>
                                <p:cTn id="24" presetID="10" presetClass="exit" presetSubtype="0" fill="hold" nodeType="withEffect">
                                  <p:stCondLst>
                                    <p:cond delay="0"/>
                                  </p:stCondLst>
                                  <p:childTnLst>
                                    <p:animEffect transition="out" filter="fade">
                                      <p:cBhvr>
                                        <p:cTn id="25" dur="500"/>
                                        <p:tgtEl>
                                          <p:spTgt spid="310"/>
                                        </p:tgtEl>
                                      </p:cBhvr>
                                    </p:animEffect>
                                    <p:set>
                                      <p:cBhvr>
                                        <p:cTn id="26" dur="1" fill="hold">
                                          <p:stCondLst>
                                            <p:cond delay="500"/>
                                          </p:stCondLst>
                                        </p:cTn>
                                        <p:tgtEl>
                                          <p:spTgt spid="3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Creakers and Wave ArgsGenerator</a:t>
            </a:r>
            <a:endParaRPr sz="2500">
              <a:latin typeface="Montserrat"/>
              <a:ea typeface="Montserrat"/>
              <a:cs typeface="Montserrat"/>
              <a:sym typeface="Montserrat"/>
            </a:endParaRPr>
          </a:p>
        </p:txBody>
      </p:sp>
      <p:sp>
        <p:nvSpPr>
          <p:cNvPr id="317" name="Google Shape;31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24</a:t>
            </a:fld>
            <a:endParaRPr sz="2200"/>
          </a:p>
        </p:txBody>
      </p:sp>
      <p:pic>
        <p:nvPicPr>
          <p:cNvPr id="318" name="Google Shape;318;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0800" y="1790326"/>
            <a:ext cx="3599999" cy="2105999"/>
          </a:xfrm>
          <a:prstGeom prst="rect">
            <a:avLst/>
          </a:prstGeom>
          <a:noFill/>
          <a:ln>
            <a:noFill/>
          </a:ln>
        </p:spPr>
      </p:pic>
      <p:sp>
        <p:nvSpPr>
          <p:cNvPr id="319" name="Google Shape;319;p48"/>
          <p:cNvSpPr txBox="1"/>
          <p:nvPr/>
        </p:nvSpPr>
        <p:spPr>
          <a:xfrm>
            <a:off x="311700" y="1239500"/>
            <a:ext cx="4785000" cy="239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b="1">
                <a:solidFill>
                  <a:schemeClr val="dk1"/>
                </a:solidFill>
                <a:latin typeface="Montserrat"/>
                <a:ea typeface="Montserrat"/>
                <a:cs typeface="Montserrat"/>
                <a:sym typeface="Montserrat"/>
              </a:rPr>
              <a:t>Creakers </a:t>
            </a:r>
            <a:r>
              <a:rPr lang="ru">
                <a:solidFill>
                  <a:schemeClr val="dk1"/>
                </a:solidFill>
                <a:latin typeface="Montserrat"/>
                <a:ea typeface="Montserrat"/>
                <a:cs typeface="Montserrat"/>
                <a:sym typeface="Montserrat"/>
              </a:rPr>
              <a:t>is a subset of keys that are requested rarely but permanently.</a:t>
            </a:r>
            <a:endParaRPr>
              <a:solidFill>
                <a:schemeClr val="dk1"/>
              </a:solidFill>
              <a:latin typeface="Montserrat"/>
              <a:ea typeface="Montserrat"/>
              <a:cs typeface="Montserrat"/>
              <a:sym typeface="Montserrat"/>
            </a:endParaRPr>
          </a:p>
          <a:p>
            <a:pPr marL="0" lvl="0" indent="0" algn="l" rtl="0">
              <a:lnSpc>
                <a:spcPct val="115000"/>
              </a:lnSpc>
              <a:spcBef>
                <a:spcPts val="1000"/>
              </a:spcBef>
              <a:spcAft>
                <a:spcPts val="0"/>
              </a:spcAft>
              <a:buNone/>
            </a:pPr>
            <a:r>
              <a:rPr lang="ru">
                <a:solidFill>
                  <a:schemeClr val="dk1"/>
                </a:solidFill>
                <a:latin typeface="Montserrat"/>
                <a:ea typeface="Montserrat"/>
                <a:cs typeface="Montserrat"/>
                <a:sym typeface="Montserrat"/>
              </a:rPr>
              <a:t>It is used to check how well the data structure copes with such keys in the presence of rapidly growing and equally rapidly discarded keys from the Wave.</a:t>
            </a:r>
            <a:endParaRPr>
              <a:solidFill>
                <a:schemeClr val="dk1"/>
              </a:solidFill>
              <a:latin typeface="Montserrat"/>
              <a:ea typeface="Montserrat"/>
              <a:cs typeface="Montserrat"/>
              <a:sym typeface="Montserrat"/>
            </a:endParaRPr>
          </a:p>
          <a:p>
            <a:pPr marL="0" lvl="0" indent="0" algn="l" rtl="0">
              <a:lnSpc>
                <a:spcPct val="115000"/>
              </a:lnSpc>
              <a:spcBef>
                <a:spcPts val="1000"/>
              </a:spcBef>
              <a:spcAft>
                <a:spcPts val="1000"/>
              </a:spcAft>
              <a:buNone/>
            </a:pPr>
            <a:r>
              <a:rPr lang="ru">
                <a:solidFill>
                  <a:schemeClr val="dk1"/>
                </a:solidFill>
                <a:latin typeface="Montserrat"/>
                <a:ea typeface="Montserrat"/>
                <a:cs typeface="Montserrat"/>
                <a:sym typeface="Montserrat"/>
              </a:rPr>
              <a:t>Especially important for self-adjusting data structures.</a:t>
            </a:r>
            <a:endParaRPr>
              <a:solidFill>
                <a:schemeClr val="dk1"/>
              </a:solidFill>
              <a:latin typeface="Montserrat"/>
              <a:ea typeface="Montserrat"/>
              <a:cs typeface="Montserrat"/>
              <a:sym typeface="Montserrat"/>
            </a:endParaRPr>
          </a:p>
        </p:txBody>
      </p:sp>
      <p:pic>
        <p:nvPicPr>
          <p:cNvPr id="320" name="Google Shape;320;p4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30800" y="1794876"/>
            <a:ext cx="3599999" cy="208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18"/>
                                        </p:tgtEl>
                                      </p:cBhvr>
                                    </p:animEffect>
                                    <p:set>
                                      <p:cBhvr>
                                        <p:cTn id="7" dur="1" fill="hold">
                                          <p:stCondLst>
                                            <p:cond delay="500"/>
                                          </p:stCondLst>
                                        </p:cTn>
                                        <p:tgtEl>
                                          <p:spTgt spid="31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5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30800" y="1815376"/>
            <a:ext cx="3599998" cy="2054250"/>
          </a:xfrm>
          <a:prstGeom prst="rect">
            <a:avLst/>
          </a:prstGeom>
          <a:noFill/>
          <a:ln>
            <a:noFill/>
          </a:ln>
        </p:spPr>
      </p:pic>
      <p:sp>
        <p:nvSpPr>
          <p:cNvPr id="326" name="Google Shape;32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Leafs Handshake ArgsGenerators</a:t>
            </a:r>
            <a:endParaRPr sz="2500">
              <a:latin typeface="Montserrat"/>
              <a:ea typeface="Montserrat"/>
              <a:cs typeface="Montserrat"/>
              <a:sym typeface="Montserrat"/>
            </a:endParaRPr>
          </a:p>
        </p:txBody>
      </p:sp>
      <p:sp>
        <p:nvSpPr>
          <p:cNvPr id="327" name="Google Shape;327;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25</a:t>
            </a:fld>
            <a:endParaRPr sz="2200"/>
          </a:p>
        </p:txBody>
      </p:sp>
      <p:sp>
        <p:nvSpPr>
          <p:cNvPr id="328" name="Google Shape;328;p49"/>
          <p:cNvSpPr txBox="1">
            <a:spLocks noGrp="1"/>
          </p:cNvSpPr>
          <p:nvPr>
            <p:ph type="body" idx="1"/>
          </p:nvPr>
        </p:nvSpPr>
        <p:spPr>
          <a:xfrm>
            <a:off x="311700" y="1152475"/>
            <a:ext cx="4785000" cy="12066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ru" sz="1400">
                <a:latin typeface="Montserrat"/>
                <a:ea typeface="Montserrat"/>
                <a:cs typeface="Montserrat"/>
                <a:sym typeface="Montserrat"/>
              </a:rPr>
              <a:t>Leafs Handshake ArgsGenerator is stateful and mutable: a key for an insert operation depends on the argument of the latest remove operation.</a:t>
            </a:r>
            <a:endParaRPr sz="1400">
              <a:latin typeface="Montserrat"/>
              <a:ea typeface="Montserrat"/>
              <a:cs typeface="Montserrat"/>
              <a:sym typeface="Montserrat"/>
            </a:endParaRPr>
          </a:p>
        </p:txBody>
      </p:sp>
      <p:sp>
        <p:nvSpPr>
          <p:cNvPr id="329" name="Google Shape;329;p49"/>
          <p:cNvSpPr txBox="1"/>
          <p:nvPr/>
        </p:nvSpPr>
        <p:spPr>
          <a:xfrm>
            <a:off x="311700" y="2013650"/>
            <a:ext cx="4785000" cy="201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a:solidFill>
                  <a:schemeClr val="dk1"/>
                </a:solidFill>
                <a:latin typeface="Montserrat"/>
                <a:ea typeface="Montserrat"/>
                <a:cs typeface="Montserrat"/>
                <a:sym typeface="Montserrat"/>
              </a:rPr>
              <a:t>Intuitively, the closer the key to the last removed one, the more probability that this key will be selected for an insertion.</a:t>
            </a:r>
            <a:endParaRPr>
              <a:solidFill>
                <a:schemeClr val="dk1"/>
              </a:solidFill>
              <a:latin typeface="Montserrat"/>
              <a:ea typeface="Montserrat"/>
              <a:cs typeface="Montserrat"/>
              <a:sym typeface="Montserrat"/>
            </a:endParaRPr>
          </a:p>
          <a:p>
            <a:pPr marL="0" lvl="0" indent="0" algn="l" rtl="0">
              <a:lnSpc>
                <a:spcPct val="115000"/>
              </a:lnSpc>
              <a:spcBef>
                <a:spcPts val="1000"/>
              </a:spcBef>
              <a:spcAft>
                <a:spcPts val="1000"/>
              </a:spcAft>
              <a:buNone/>
            </a:pPr>
            <a:r>
              <a:rPr lang="ru">
                <a:solidFill>
                  <a:schemeClr val="dk1"/>
                </a:solidFill>
                <a:latin typeface="Montserrat"/>
                <a:ea typeface="Montserrat"/>
                <a:cs typeface="Montserrat"/>
                <a:sym typeface="Montserrat"/>
              </a:rPr>
              <a:t>It just maintains the last removed element </a:t>
            </a:r>
            <a:r>
              <a:rPr lang="ru" b="1" i="1">
                <a:solidFill>
                  <a:schemeClr val="dk1"/>
                </a:solidFill>
                <a:latin typeface="Montserrat"/>
                <a:ea typeface="Montserrat"/>
                <a:cs typeface="Montserrat"/>
                <a:sym typeface="Montserrat"/>
              </a:rPr>
              <a:t>r</a:t>
            </a:r>
            <a:r>
              <a:rPr lang="ru">
                <a:solidFill>
                  <a:schemeClr val="dk1"/>
                </a:solidFill>
                <a:latin typeface="Montserrat"/>
                <a:ea typeface="Montserrat"/>
                <a:cs typeface="Montserrat"/>
                <a:sym typeface="Montserrat"/>
              </a:rPr>
              <a:t>, chooses the side from </a:t>
            </a:r>
            <a:r>
              <a:rPr lang="ru" b="1">
                <a:solidFill>
                  <a:schemeClr val="dk1"/>
                </a:solidFill>
                <a:latin typeface="Montserrat"/>
                <a:ea typeface="Montserrat"/>
                <a:cs typeface="Montserrat"/>
                <a:sym typeface="Montserrat"/>
              </a:rPr>
              <a:t>[</a:t>
            </a:r>
            <a:r>
              <a:rPr lang="ru" b="1" i="1">
                <a:solidFill>
                  <a:schemeClr val="dk1"/>
                </a:solidFill>
                <a:latin typeface="Montserrat"/>
                <a:ea typeface="Montserrat"/>
                <a:cs typeface="Montserrat"/>
                <a:sym typeface="Montserrat"/>
              </a:rPr>
              <a:t>r - 1, 1</a:t>
            </a:r>
            <a:r>
              <a:rPr lang="ru" b="1">
                <a:solidFill>
                  <a:schemeClr val="dk1"/>
                </a:solidFill>
                <a:latin typeface="Montserrat"/>
                <a:ea typeface="Montserrat"/>
                <a:cs typeface="Montserrat"/>
                <a:sym typeface="Montserrat"/>
              </a:rPr>
              <a:t>]</a:t>
            </a:r>
            <a:r>
              <a:rPr lang="ru">
                <a:solidFill>
                  <a:schemeClr val="dk1"/>
                </a:solidFill>
                <a:latin typeface="Montserrat"/>
                <a:ea typeface="Montserrat"/>
                <a:cs typeface="Montserrat"/>
                <a:sym typeface="Montserrat"/>
              </a:rPr>
              <a:t> and </a:t>
            </a:r>
            <a:r>
              <a:rPr lang="ru" b="1">
                <a:solidFill>
                  <a:schemeClr val="dk1"/>
                </a:solidFill>
                <a:latin typeface="Montserrat"/>
                <a:ea typeface="Montserrat"/>
                <a:cs typeface="Montserrat"/>
                <a:sym typeface="Montserrat"/>
              </a:rPr>
              <a:t>[r + 1, range]</a:t>
            </a:r>
            <a:r>
              <a:rPr lang="ru">
                <a:solidFill>
                  <a:schemeClr val="dk1"/>
                </a:solidFill>
                <a:latin typeface="Montserrat"/>
                <a:ea typeface="Montserrat"/>
                <a:cs typeface="Montserrat"/>
                <a:sym typeface="Montserrat"/>
              </a:rPr>
              <a:t> with probability </a:t>
            </a:r>
            <a:r>
              <a:rPr lang="ru" i="1">
                <a:solidFill>
                  <a:schemeClr val="dk1"/>
                </a:solidFill>
                <a:latin typeface="Montserrat"/>
                <a:ea typeface="Montserrat"/>
                <a:cs typeface="Montserrat"/>
                <a:sym typeface="Montserrat"/>
              </a:rPr>
              <a:t>1/2</a:t>
            </a:r>
            <a:r>
              <a:rPr lang="ru">
                <a:solidFill>
                  <a:schemeClr val="dk1"/>
                </a:solidFill>
                <a:latin typeface="Montserrat"/>
                <a:ea typeface="Montserrat"/>
                <a:cs typeface="Montserrat"/>
                <a:sym typeface="Montserrat"/>
              </a:rPr>
              <a:t>, and returns an element from the chosen side using the specified distribution.</a:t>
            </a:r>
            <a:endParaRPr>
              <a:solidFill>
                <a:schemeClr val="dk1"/>
              </a:solidFill>
              <a:latin typeface="Montserrat"/>
              <a:ea typeface="Montserrat"/>
              <a:cs typeface="Montserrat"/>
              <a:sym typeface="Montserrat"/>
            </a:endParaRPr>
          </a:p>
        </p:txBody>
      </p:sp>
      <p:pic>
        <p:nvPicPr>
          <p:cNvPr id="330" name="Google Shape;330;p4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30613" y="1822638"/>
            <a:ext cx="3599998" cy="2088000"/>
          </a:xfrm>
          <a:prstGeom prst="rect">
            <a:avLst/>
          </a:prstGeom>
          <a:noFill/>
          <a:ln>
            <a:noFill/>
          </a:ln>
        </p:spPr>
      </p:pic>
      <p:sp>
        <p:nvSpPr>
          <p:cNvPr id="331" name="Google Shape;331;p49"/>
          <p:cNvSpPr txBox="1"/>
          <p:nvPr/>
        </p:nvSpPr>
        <p:spPr>
          <a:xfrm rot="1000">
            <a:off x="5483544" y="1184687"/>
            <a:ext cx="3094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a:solidFill>
                  <a:schemeClr val="dk2"/>
                </a:solidFill>
                <a:latin typeface="Montserrat"/>
                <a:ea typeface="Montserrat"/>
                <a:cs typeface="Montserrat"/>
                <a:sym typeface="Montserrat"/>
              </a:rPr>
              <a:t>insert distribution</a:t>
            </a:r>
            <a:endParaRPr sz="1800">
              <a:solidFill>
                <a:schemeClr val="dk2"/>
              </a:solidFill>
              <a:latin typeface="Montserrat"/>
              <a:ea typeface="Montserrat"/>
              <a:cs typeface="Montserrat"/>
              <a:sym typeface="Montserrat"/>
            </a:endParaRPr>
          </a:p>
        </p:txBody>
      </p:sp>
      <p:pic>
        <p:nvPicPr>
          <p:cNvPr id="332" name="Google Shape;332;p4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30424" y="1812997"/>
            <a:ext cx="3599998" cy="208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animEffect transition="in" filter="fade">
                                      <p:cBhvr>
                                        <p:cTn id="9" dur="500"/>
                                        <p:tgtEl>
                                          <p:spTgt spid="331"/>
                                        </p:tgtEl>
                                      </p:cBhvr>
                                    </p:animEffect>
                                  </p:childTnLst>
                                </p:cTn>
                              </p:par>
                              <p:par>
                                <p:cTn id="10" presetID="10" presetClass="entr" presetSubtype="0" fill="hold" nodeType="withEffect">
                                  <p:stCondLst>
                                    <p:cond delay="0"/>
                                  </p:stCondLst>
                                  <p:childTnLst>
                                    <p:set>
                                      <p:cBhvr>
                                        <p:cTn id="11" dur="1" fill="hold">
                                          <p:stCondLst>
                                            <p:cond delay="0"/>
                                          </p:stCondLst>
                                        </p:cTn>
                                        <p:tgtEl>
                                          <p:spTgt spid="325"/>
                                        </p:tgtEl>
                                        <p:attrNameLst>
                                          <p:attrName>style.visibility</p:attrName>
                                        </p:attrNameLst>
                                      </p:cBhvr>
                                      <p:to>
                                        <p:strVal val="visible"/>
                                      </p:to>
                                    </p:set>
                                    <p:animEffect transition="in" filter="fade">
                                      <p:cBhvr>
                                        <p:cTn id="12" dur="500"/>
                                        <p:tgtEl>
                                          <p:spTgt spid="3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25"/>
                                        </p:tgtEl>
                                      </p:cBhvr>
                                    </p:animEffect>
                                    <p:set>
                                      <p:cBhvr>
                                        <p:cTn id="17" dur="1" fill="hold">
                                          <p:stCondLst>
                                            <p:cond delay="500"/>
                                          </p:stCondLst>
                                        </p:cTn>
                                        <p:tgtEl>
                                          <p:spTgt spid="325"/>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30"/>
                                        </p:tgtEl>
                                        <p:attrNameLst>
                                          <p:attrName>style.visibility</p:attrName>
                                        </p:attrNameLst>
                                      </p:cBhvr>
                                      <p:to>
                                        <p:strVal val="visible"/>
                                      </p:to>
                                    </p:set>
                                    <p:animEffect transition="in" filter="fade">
                                      <p:cBhvr>
                                        <p:cTn id="20" dur="500"/>
                                        <p:tgtEl>
                                          <p:spTgt spid="3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30"/>
                                        </p:tgtEl>
                                      </p:cBhvr>
                                    </p:animEffect>
                                    <p:set>
                                      <p:cBhvr>
                                        <p:cTn id="25" dur="1" fill="hold">
                                          <p:stCondLst>
                                            <p:cond delay="500"/>
                                          </p:stCondLst>
                                        </p:cTn>
                                        <p:tgtEl>
                                          <p:spTgt spid="33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32"/>
                                        </p:tgtEl>
                                        <p:attrNameLst>
                                          <p:attrName>style.visibility</p:attrName>
                                        </p:attrNameLst>
                                      </p:cBhvr>
                                      <p:to>
                                        <p:strVal val="visible"/>
                                      </p:to>
                                    </p:set>
                                    <p:animEffect transition="in" filter="fade">
                                      <p:cBhvr>
                                        <p:cTn id="28"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Temporary Distributions ArgsGenerator</a:t>
            </a:r>
            <a:endParaRPr sz="2500"/>
          </a:p>
        </p:txBody>
      </p:sp>
      <p:sp>
        <p:nvSpPr>
          <p:cNvPr id="338" name="Google Shape;338;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26</a:t>
            </a:fld>
            <a:endParaRPr sz="2200"/>
          </a:p>
        </p:txBody>
      </p:sp>
      <p:sp>
        <p:nvSpPr>
          <p:cNvPr id="339" name="Google Shape;339;p50"/>
          <p:cNvSpPr txBox="1">
            <a:spLocks noGrp="1"/>
          </p:cNvSpPr>
          <p:nvPr>
            <p:ph type="body" idx="1"/>
          </p:nvPr>
        </p:nvSpPr>
        <p:spPr>
          <a:xfrm>
            <a:off x="311700" y="1152475"/>
            <a:ext cx="8520600" cy="3786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a:latin typeface="Montserrat"/>
                <a:ea typeface="Montserrat"/>
                <a:cs typeface="Montserrat"/>
                <a:sym typeface="Montserrat"/>
              </a:rPr>
              <a:t>The Temporary Distributions ArgsGenerator allows a generator to change over time, e.g., to model daily fluctuations in search queries.</a:t>
            </a:r>
            <a:endParaRPr>
              <a:latin typeface="Montserrat"/>
              <a:ea typeface="Montserrat"/>
              <a:cs typeface="Montserrat"/>
              <a:sym typeface="Montserrat"/>
            </a:endParaRPr>
          </a:p>
          <a:p>
            <a:pPr marL="0" lvl="0" indent="0" algn="l" rtl="0">
              <a:spcBef>
                <a:spcPts val="1000"/>
              </a:spcBef>
              <a:spcAft>
                <a:spcPts val="0"/>
              </a:spcAft>
              <a:buClr>
                <a:schemeClr val="dk1"/>
              </a:buClr>
              <a:buSzPct val="61111"/>
              <a:buFont typeface="Arial"/>
              <a:buNone/>
            </a:pPr>
            <a:r>
              <a:rPr lang="ru">
                <a:latin typeface="Montserrat"/>
                <a:ea typeface="Montserrat"/>
                <a:cs typeface="Montserrat"/>
                <a:sym typeface="Montserrat"/>
              </a:rPr>
              <a:t>This generator has two types of states:</a:t>
            </a:r>
            <a:endParaRPr>
              <a:latin typeface="Montserrat"/>
              <a:ea typeface="Montserrat"/>
              <a:cs typeface="Montserrat"/>
              <a:sym typeface="Montserrat"/>
            </a:endParaRPr>
          </a:p>
          <a:p>
            <a:pPr marL="457200" lvl="0" indent="-334327" algn="l" rtl="0">
              <a:spcBef>
                <a:spcPts val="1000"/>
              </a:spcBef>
              <a:spcAft>
                <a:spcPts val="0"/>
              </a:spcAft>
              <a:buSzPct val="100000"/>
              <a:buFont typeface="Montserrat"/>
              <a:buChar char="●"/>
            </a:pPr>
            <a:r>
              <a:rPr lang="ru" b="1">
                <a:latin typeface="Montserrat"/>
                <a:ea typeface="Montserrat"/>
                <a:cs typeface="Montserrat"/>
                <a:sym typeface="Montserrat"/>
              </a:rPr>
              <a:t>k-th excited</a:t>
            </a:r>
            <a:r>
              <a:rPr lang="ru">
                <a:latin typeface="Montserrat"/>
                <a:ea typeface="Montserrat"/>
                <a:cs typeface="Montserrat"/>
                <a:sym typeface="Montserrat"/>
              </a:rPr>
              <a:t> state — the keys are selected using k-th Distribution, e.g., there is a hot set of keys;</a:t>
            </a:r>
            <a:endParaRPr>
              <a:latin typeface="Montserrat"/>
              <a:ea typeface="Montserrat"/>
              <a:cs typeface="Montserrat"/>
              <a:sym typeface="Montserrat"/>
            </a:endParaRPr>
          </a:p>
          <a:p>
            <a:pPr marL="457200" lvl="0" indent="-334327" algn="l" rtl="0">
              <a:spcBef>
                <a:spcPts val="0"/>
              </a:spcBef>
              <a:spcAft>
                <a:spcPts val="0"/>
              </a:spcAft>
              <a:buSzPct val="100000"/>
              <a:buFont typeface="Montserrat"/>
              <a:buChar char="●"/>
            </a:pPr>
            <a:r>
              <a:rPr lang="ru">
                <a:latin typeface="Montserrat"/>
                <a:ea typeface="Montserrat"/>
                <a:cs typeface="Montserrat"/>
                <a:sym typeface="Montserrat"/>
              </a:rPr>
              <a:t>a </a:t>
            </a:r>
            <a:r>
              <a:rPr lang="ru" b="1">
                <a:latin typeface="Montserrat"/>
                <a:ea typeface="Montserrat"/>
                <a:cs typeface="Montserrat"/>
                <a:sym typeface="Montserrat"/>
              </a:rPr>
              <a:t>dormant </a:t>
            </a:r>
            <a:r>
              <a:rPr lang="ru">
                <a:latin typeface="Montserrat"/>
                <a:ea typeface="Montserrat"/>
                <a:cs typeface="Montserrat"/>
                <a:sym typeface="Montserrat"/>
              </a:rPr>
              <a:t>state — all keys are selected with a provided Distribution. This state happens between k-th and k+1-th excited states.</a:t>
            </a:r>
            <a:endParaRPr>
              <a:latin typeface="Montserrat"/>
              <a:ea typeface="Montserrat"/>
              <a:cs typeface="Montserrat"/>
              <a:sym typeface="Montserrat"/>
            </a:endParaRPr>
          </a:p>
          <a:p>
            <a:pPr marL="0" lvl="0" indent="0" algn="l" rtl="0">
              <a:spcBef>
                <a:spcPts val="1000"/>
              </a:spcBef>
              <a:spcAft>
                <a:spcPts val="0"/>
              </a:spcAft>
              <a:buNone/>
            </a:pPr>
            <a:r>
              <a:rPr lang="ru">
                <a:latin typeface="Montserrat"/>
                <a:ea typeface="Montserrat"/>
                <a:cs typeface="Montserrat"/>
                <a:sym typeface="Montserrat"/>
              </a:rPr>
              <a:t>To support infinite execution, the excited states are chosen in a cyclic manner, i.e., after the latest </a:t>
            </a:r>
            <a:r>
              <a:rPr lang="ru" b="1">
                <a:latin typeface="Montserrat"/>
                <a:ea typeface="Montserrat"/>
                <a:cs typeface="Montserrat"/>
                <a:sym typeface="Montserrat"/>
              </a:rPr>
              <a:t>excited</a:t>
            </a:r>
            <a:r>
              <a:rPr lang="ru">
                <a:latin typeface="Montserrat"/>
                <a:ea typeface="Montserrat"/>
                <a:cs typeface="Montserrat"/>
                <a:sym typeface="Montserrat"/>
              </a:rPr>
              <a:t> state it returns to the first </a:t>
            </a:r>
            <a:r>
              <a:rPr lang="ru" b="1">
                <a:latin typeface="Montserrat"/>
                <a:ea typeface="Montserrat"/>
                <a:cs typeface="Montserrat"/>
                <a:sym typeface="Montserrat"/>
              </a:rPr>
              <a:t>dormant </a:t>
            </a:r>
            <a:r>
              <a:rPr lang="ru">
                <a:latin typeface="Montserrat"/>
                <a:ea typeface="Montserrat"/>
                <a:cs typeface="Montserrat"/>
                <a:sym typeface="Montserrat"/>
              </a:rPr>
              <a:t>state.</a:t>
            </a:r>
            <a:endParaRPr>
              <a:latin typeface="Montserrat"/>
              <a:ea typeface="Montserrat"/>
              <a:cs typeface="Montserrat"/>
              <a:sym typeface="Montserrat"/>
            </a:endParaRPr>
          </a:p>
          <a:p>
            <a:pPr marL="0" lvl="0" indent="0" algn="l" rtl="0">
              <a:spcBef>
                <a:spcPts val="1000"/>
              </a:spcBef>
              <a:spcAft>
                <a:spcPts val="0"/>
              </a:spcAft>
              <a:buNone/>
            </a:pPr>
            <a:r>
              <a:rPr lang="ru">
                <a:latin typeface="Montserrat"/>
                <a:ea typeface="Montserrat"/>
                <a:cs typeface="Montserrat"/>
                <a:sym typeface="Montserrat"/>
              </a:rPr>
              <a:t>Each state is run for a number of operations (in a future: a period of time).</a:t>
            </a:r>
            <a:endParaRPr>
              <a:latin typeface="Montserrat"/>
              <a:ea typeface="Montserrat"/>
              <a:cs typeface="Montserrat"/>
              <a:sym typeface="Montserrat"/>
            </a:endParaRPr>
          </a:p>
          <a:p>
            <a:pPr marL="0" lvl="0" indent="0" algn="l" rtl="0">
              <a:spcBef>
                <a:spcPts val="1000"/>
              </a:spcBef>
              <a:spcAft>
                <a:spcPts val="1000"/>
              </a:spcAft>
              <a:buNone/>
            </a:pPr>
            <a:r>
              <a:rPr lang="ru">
                <a:latin typeface="Montserrat"/>
                <a:ea typeface="Montserrat"/>
                <a:cs typeface="Montserrat"/>
                <a:sym typeface="Montserrat"/>
              </a:rPr>
              <a:t>This reflects the daily-periodic pattern of requests, e.g., in social networks.</a:t>
            </a:r>
            <a:endParaRPr>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Temporary (Skewed Sets) ArgsGenerator</a:t>
            </a:r>
            <a:endParaRPr sz="2500"/>
          </a:p>
        </p:txBody>
      </p:sp>
      <p:sp>
        <p:nvSpPr>
          <p:cNvPr id="345" name="Google Shape;345;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27</a:t>
            </a:fld>
            <a:endParaRPr sz="2200"/>
          </a:p>
        </p:txBody>
      </p:sp>
      <p:sp>
        <p:nvSpPr>
          <p:cNvPr id="346" name="Google Shape;346;p51"/>
          <p:cNvSpPr txBox="1">
            <a:spLocks noGrp="1"/>
          </p:cNvSpPr>
          <p:nvPr>
            <p:ph type="body" idx="1"/>
          </p:nvPr>
        </p:nvSpPr>
        <p:spPr>
          <a:xfrm>
            <a:off x="310860" y="1192600"/>
            <a:ext cx="3689400" cy="619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1-th excited</a:t>
            </a:r>
            <a:r>
              <a:rPr lang="ru" sz="1100">
                <a:latin typeface="Montserrat"/>
                <a:ea typeface="Montserrat"/>
                <a:cs typeface="Montserrat"/>
                <a:sym typeface="Montserrat"/>
              </a:rPr>
              <a:t> </a:t>
            </a:r>
            <a:r>
              <a:rPr lang="ru" sz="1100" b="1">
                <a:latin typeface="Montserrat"/>
                <a:ea typeface="Montserrat"/>
                <a:cs typeface="Montserrat"/>
                <a:sym typeface="Montserrat"/>
              </a:rPr>
              <a:t>state:</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e_1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pic>
        <p:nvPicPr>
          <p:cNvPr id="347" name="Google Shape;347;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75674" y="1604775"/>
            <a:ext cx="4756606" cy="2921848"/>
          </a:xfrm>
          <a:prstGeom prst="rect">
            <a:avLst/>
          </a:prstGeom>
          <a:noFill/>
          <a:ln>
            <a:noFill/>
          </a:ln>
        </p:spPr>
      </p:pic>
      <p:pic>
        <p:nvPicPr>
          <p:cNvPr id="348" name="Google Shape;348;p5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75685" y="1609598"/>
            <a:ext cx="4756615" cy="2923776"/>
          </a:xfrm>
          <a:prstGeom prst="rect">
            <a:avLst/>
          </a:prstGeom>
          <a:noFill/>
          <a:ln>
            <a:noFill/>
          </a:ln>
        </p:spPr>
      </p:pic>
      <p:pic>
        <p:nvPicPr>
          <p:cNvPr id="349" name="Google Shape;349;p5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75688" y="1610221"/>
            <a:ext cx="4756613" cy="2915713"/>
          </a:xfrm>
          <a:prstGeom prst="rect">
            <a:avLst/>
          </a:prstGeom>
          <a:noFill/>
          <a:ln>
            <a:noFill/>
          </a:ln>
        </p:spPr>
      </p:pic>
      <p:pic>
        <p:nvPicPr>
          <p:cNvPr id="350" name="Google Shape;350;p5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75685" y="1605820"/>
            <a:ext cx="4756601" cy="2876911"/>
          </a:xfrm>
          <a:prstGeom prst="rect">
            <a:avLst/>
          </a:prstGeom>
          <a:noFill/>
          <a:ln>
            <a:noFill/>
          </a:ln>
        </p:spPr>
      </p:pic>
      <p:sp>
        <p:nvSpPr>
          <p:cNvPr id="351" name="Google Shape;351;p51"/>
          <p:cNvSpPr txBox="1">
            <a:spLocks noGrp="1"/>
          </p:cNvSpPr>
          <p:nvPr>
            <p:ph type="body" idx="1"/>
          </p:nvPr>
        </p:nvSpPr>
        <p:spPr>
          <a:xfrm>
            <a:off x="310860" y="1695934"/>
            <a:ext cx="37572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dormant state: </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d_1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
        <p:nvSpPr>
          <p:cNvPr id="352" name="Google Shape;352;p51"/>
          <p:cNvSpPr txBox="1">
            <a:spLocks noGrp="1"/>
          </p:cNvSpPr>
          <p:nvPr>
            <p:ph type="body" idx="1"/>
          </p:nvPr>
        </p:nvSpPr>
        <p:spPr>
          <a:xfrm>
            <a:off x="310860" y="2203027"/>
            <a:ext cx="38640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2-th excited</a:t>
            </a:r>
            <a:r>
              <a:rPr lang="ru" sz="1100">
                <a:latin typeface="Montserrat"/>
                <a:ea typeface="Montserrat"/>
                <a:cs typeface="Montserrat"/>
                <a:sym typeface="Montserrat"/>
              </a:rPr>
              <a:t> </a:t>
            </a:r>
            <a:r>
              <a:rPr lang="ru" sz="1100" b="1">
                <a:latin typeface="Montserrat"/>
                <a:ea typeface="Montserrat"/>
                <a:cs typeface="Montserrat"/>
                <a:sym typeface="Montserrat"/>
              </a:rPr>
              <a:t>state:</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e_2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
        <p:nvSpPr>
          <p:cNvPr id="353" name="Google Shape;353;p51"/>
          <p:cNvSpPr txBox="1">
            <a:spLocks noGrp="1"/>
          </p:cNvSpPr>
          <p:nvPr>
            <p:ph type="body" idx="1"/>
          </p:nvPr>
        </p:nvSpPr>
        <p:spPr>
          <a:xfrm>
            <a:off x="302100" y="2703090"/>
            <a:ext cx="37068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dormant state: </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d_2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
        <p:nvSpPr>
          <p:cNvPr id="354" name="Google Shape;354;p51"/>
          <p:cNvSpPr txBox="1">
            <a:spLocks noGrp="1"/>
          </p:cNvSpPr>
          <p:nvPr>
            <p:ph type="body" idx="1"/>
          </p:nvPr>
        </p:nvSpPr>
        <p:spPr>
          <a:xfrm>
            <a:off x="302100" y="3203143"/>
            <a:ext cx="37068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3-th excited</a:t>
            </a:r>
            <a:r>
              <a:rPr lang="ru" sz="1100">
                <a:latin typeface="Montserrat"/>
                <a:ea typeface="Montserrat"/>
                <a:cs typeface="Montserrat"/>
                <a:sym typeface="Montserrat"/>
              </a:rPr>
              <a:t> </a:t>
            </a:r>
            <a:r>
              <a:rPr lang="ru" sz="1100" b="1">
                <a:latin typeface="Montserrat"/>
                <a:ea typeface="Montserrat"/>
                <a:cs typeface="Montserrat"/>
                <a:sym typeface="Montserrat"/>
              </a:rPr>
              <a:t>state:</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e_3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
        <p:nvSpPr>
          <p:cNvPr id="355" name="Google Shape;355;p51"/>
          <p:cNvSpPr txBox="1"/>
          <p:nvPr/>
        </p:nvSpPr>
        <p:spPr>
          <a:xfrm rot="1049">
            <a:off x="4488552" y="1113275"/>
            <a:ext cx="3930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800">
                <a:solidFill>
                  <a:schemeClr val="dk2"/>
                </a:solidFill>
                <a:latin typeface="Montserrat"/>
                <a:ea typeface="Montserrat"/>
                <a:cs typeface="Montserrat"/>
                <a:sym typeface="Montserrat"/>
              </a:rPr>
              <a:t>distribution for all operations</a:t>
            </a:r>
            <a:endParaRPr sz="1800">
              <a:solidFill>
                <a:schemeClr val="dk2"/>
              </a:solidFill>
              <a:latin typeface="Montserrat"/>
              <a:ea typeface="Montserrat"/>
              <a:cs typeface="Montserrat"/>
              <a:sym typeface="Montserrat"/>
            </a:endParaRPr>
          </a:p>
        </p:txBody>
      </p:sp>
      <p:sp>
        <p:nvSpPr>
          <p:cNvPr id="356" name="Google Shape;356;p51"/>
          <p:cNvSpPr txBox="1">
            <a:spLocks noGrp="1"/>
          </p:cNvSpPr>
          <p:nvPr>
            <p:ph type="body" idx="1"/>
          </p:nvPr>
        </p:nvSpPr>
        <p:spPr>
          <a:xfrm>
            <a:off x="302100" y="4191326"/>
            <a:ext cx="37068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1-th excited</a:t>
            </a:r>
            <a:r>
              <a:rPr lang="ru" sz="1100">
                <a:latin typeface="Montserrat"/>
                <a:ea typeface="Montserrat"/>
                <a:cs typeface="Montserrat"/>
                <a:sym typeface="Montserrat"/>
              </a:rPr>
              <a:t> </a:t>
            </a:r>
            <a:r>
              <a:rPr lang="ru" sz="1100" b="1">
                <a:latin typeface="Montserrat"/>
                <a:ea typeface="Montserrat"/>
                <a:cs typeface="Montserrat"/>
                <a:sym typeface="Montserrat"/>
              </a:rPr>
              <a:t>state:</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e_1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
        <p:nvSpPr>
          <p:cNvPr id="357" name="Google Shape;357;p51"/>
          <p:cNvSpPr txBox="1">
            <a:spLocks noGrp="1"/>
          </p:cNvSpPr>
          <p:nvPr>
            <p:ph type="body" idx="1"/>
          </p:nvPr>
        </p:nvSpPr>
        <p:spPr>
          <a:xfrm>
            <a:off x="302100" y="3710237"/>
            <a:ext cx="3706800" cy="619500"/>
          </a:xfrm>
          <a:prstGeom prst="rect">
            <a:avLst/>
          </a:prstGeom>
        </p:spPr>
        <p:txBody>
          <a:bodyPr spcFirstLastPara="1" wrap="square" lIns="91425" tIns="91425" rIns="91425" bIns="91425" anchor="t" anchorCtr="0">
            <a:normAutofit/>
          </a:bodyPr>
          <a:lstStyle/>
          <a:p>
            <a:pPr marL="0" lvl="0" indent="0" algn="l" rtl="0">
              <a:lnSpc>
                <a:spcPct val="80000"/>
              </a:lnSpc>
              <a:spcBef>
                <a:spcPts val="0"/>
              </a:spcBef>
              <a:spcAft>
                <a:spcPts val="0"/>
              </a:spcAft>
              <a:buNone/>
            </a:pPr>
            <a:r>
              <a:rPr lang="ru" sz="1100" b="1">
                <a:latin typeface="Montserrat"/>
                <a:ea typeface="Montserrat"/>
                <a:cs typeface="Montserrat"/>
                <a:sym typeface="Montserrat"/>
              </a:rPr>
              <a:t>dormant state: </a:t>
            </a:r>
            <a:endParaRPr sz="1100" b="1">
              <a:latin typeface="Montserrat"/>
              <a:ea typeface="Montserrat"/>
              <a:cs typeface="Montserrat"/>
              <a:sym typeface="Montserrat"/>
            </a:endParaRPr>
          </a:p>
          <a:p>
            <a:pPr marL="457200" lvl="0" indent="-298450" algn="l" rtl="0">
              <a:lnSpc>
                <a:spcPct val="80000"/>
              </a:lnSpc>
              <a:spcBef>
                <a:spcPts val="1000"/>
              </a:spcBef>
              <a:spcAft>
                <a:spcPts val="0"/>
              </a:spcAft>
              <a:buSzPts val="1100"/>
              <a:buFont typeface="Montserrat"/>
              <a:buChar char="○"/>
            </a:pPr>
            <a:r>
              <a:rPr lang="ru" sz="1100">
                <a:latin typeface="Montserrat"/>
                <a:ea typeface="Montserrat"/>
                <a:cs typeface="Montserrat"/>
                <a:sym typeface="Montserrat"/>
              </a:rPr>
              <a:t>generates </a:t>
            </a:r>
            <a:r>
              <a:rPr lang="ru" sz="1100" i="1">
                <a:latin typeface="Montserrat"/>
                <a:ea typeface="Montserrat"/>
                <a:cs typeface="Montserrat"/>
                <a:sym typeface="Montserrat"/>
              </a:rPr>
              <a:t>d_3 </a:t>
            </a:r>
            <a:r>
              <a:rPr lang="ru" sz="1100">
                <a:latin typeface="Montserrat"/>
                <a:ea typeface="Montserrat"/>
                <a:cs typeface="Montserrat"/>
                <a:sym typeface="Montserrat"/>
              </a:rPr>
              <a:t>operations</a:t>
            </a:r>
            <a:endParaRPr sz="11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47"/>
                                        </p:tgtEl>
                                      </p:cBhvr>
                                    </p:animEffect>
                                    <p:set>
                                      <p:cBhvr>
                                        <p:cTn id="7" dur="1" fill="hold">
                                          <p:stCondLst>
                                            <p:cond delay="500"/>
                                          </p:stCondLst>
                                        </p:cTn>
                                        <p:tgtEl>
                                          <p:spTgt spid="34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Effect transition="in" filter="fade">
                                      <p:cBhvr>
                                        <p:cTn id="10" dur="500"/>
                                        <p:tgtEl>
                                          <p:spTgt spid="350"/>
                                        </p:tgtEl>
                                      </p:cBhvr>
                                    </p:animEffect>
                                  </p:childTnLst>
                                </p:cTn>
                              </p:par>
                              <p:par>
                                <p:cTn id="11" presetID="1" presetClass="entr" presetSubtype="0" fill="hold" nodeType="withEffect">
                                  <p:stCondLst>
                                    <p:cond delay="0"/>
                                  </p:stCondLst>
                                  <p:childTnLst>
                                    <p:set>
                                      <p:cBhvr>
                                        <p:cTn id="12" dur="1" fill="hold">
                                          <p:stCondLst>
                                            <p:cond delay="0"/>
                                          </p:stCondLst>
                                        </p:cTn>
                                        <p:tgtEl>
                                          <p:spTgt spid="3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50"/>
                                        </p:tgtEl>
                                      </p:cBhvr>
                                    </p:animEffect>
                                    <p:set>
                                      <p:cBhvr>
                                        <p:cTn id="17" dur="1" fill="hold">
                                          <p:stCondLst>
                                            <p:cond delay="500"/>
                                          </p:stCondLst>
                                        </p:cTn>
                                        <p:tgtEl>
                                          <p:spTgt spid="35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348"/>
                                        </p:tgtEl>
                                        <p:attrNameLst>
                                          <p:attrName>style.visibility</p:attrName>
                                        </p:attrNameLst>
                                      </p:cBhvr>
                                      <p:to>
                                        <p:strVal val="visible"/>
                                      </p:to>
                                    </p:set>
                                    <p:animEffect transition="in" filter="fade">
                                      <p:cBhvr>
                                        <p:cTn id="20" dur="500"/>
                                        <p:tgtEl>
                                          <p:spTgt spid="348"/>
                                        </p:tgtEl>
                                      </p:cBhvr>
                                    </p:animEffect>
                                  </p:childTnLst>
                                </p:cTn>
                              </p:par>
                              <p:par>
                                <p:cTn id="21" presetID="1" presetClass="entr" presetSubtype="0" fill="hold" nodeType="withEffect">
                                  <p:stCondLst>
                                    <p:cond delay="0"/>
                                  </p:stCondLst>
                                  <p:childTnLst>
                                    <p:set>
                                      <p:cBhvr>
                                        <p:cTn id="22" dur="1" fill="hold">
                                          <p:stCondLst>
                                            <p:cond delay="0"/>
                                          </p:stCondLst>
                                        </p:cTn>
                                        <p:tgtEl>
                                          <p:spTgt spid="3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8"/>
                                        </p:tgtEl>
                                      </p:cBhvr>
                                    </p:animEffect>
                                    <p:set>
                                      <p:cBhvr>
                                        <p:cTn id="27" dur="1" fill="hold">
                                          <p:stCondLst>
                                            <p:cond delay="500"/>
                                          </p:stCondLst>
                                        </p:cTn>
                                        <p:tgtEl>
                                          <p:spTgt spid="34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350"/>
                                        </p:tgtEl>
                                        <p:attrNameLst>
                                          <p:attrName>style.visibility</p:attrName>
                                        </p:attrNameLst>
                                      </p:cBhvr>
                                      <p:to>
                                        <p:strVal val="visible"/>
                                      </p:to>
                                    </p:set>
                                    <p:animEffect transition="in" filter="fade">
                                      <p:cBhvr>
                                        <p:cTn id="30" dur="500"/>
                                        <p:tgtEl>
                                          <p:spTgt spid="350"/>
                                        </p:tgtEl>
                                      </p:cBhvr>
                                    </p:animEffect>
                                  </p:childTnLst>
                                </p:cTn>
                              </p:par>
                              <p:par>
                                <p:cTn id="31" presetID="1" presetClass="entr" presetSubtype="0" fill="hold" nodeType="withEffect">
                                  <p:stCondLst>
                                    <p:cond delay="0"/>
                                  </p:stCondLst>
                                  <p:childTnLst>
                                    <p:set>
                                      <p:cBhvr>
                                        <p:cTn id="32" dur="1" fill="hold">
                                          <p:stCondLst>
                                            <p:cond delay="0"/>
                                          </p:stCondLst>
                                        </p:cTn>
                                        <p:tgtEl>
                                          <p:spTgt spid="3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50"/>
                                        </p:tgtEl>
                                      </p:cBhvr>
                                    </p:animEffect>
                                    <p:set>
                                      <p:cBhvr>
                                        <p:cTn id="37" dur="1" fill="hold">
                                          <p:stCondLst>
                                            <p:cond delay="500"/>
                                          </p:stCondLst>
                                        </p:cTn>
                                        <p:tgtEl>
                                          <p:spTgt spid="350"/>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49"/>
                                        </p:tgtEl>
                                        <p:attrNameLst>
                                          <p:attrName>style.visibility</p:attrName>
                                        </p:attrNameLst>
                                      </p:cBhvr>
                                      <p:to>
                                        <p:strVal val="visible"/>
                                      </p:to>
                                    </p:set>
                                    <p:animEffect transition="in" filter="fade">
                                      <p:cBhvr>
                                        <p:cTn id="40" dur="500"/>
                                        <p:tgtEl>
                                          <p:spTgt spid="349"/>
                                        </p:tgtEl>
                                      </p:cBhvr>
                                    </p:animEffect>
                                  </p:childTnLst>
                                </p:cTn>
                              </p:par>
                              <p:par>
                                <p:cTn id="41" presetID="1" presetClass="entr" presetSubtype="0" fill="hold" nodeType="withEffect">
                                  <p:stCondLst>
                                    <p:cond delay="0"/>
                                  </p:stCondLst>
                                  <p:childTnLst>
                                    <p:set>
                                      <p:cBhvr>
                                        <p:cTn id="42" dur="1" fill="hold">
                                          <p:stCondLst>
                                            <p:cond delay="0"/>
                                          </p:stCondLst>
                                        </p:cTn>
                                        <p:tgtEl>
                                          <p:spTgt spid="3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49"/>
                                        </p:tgtEl>
                                      </p:cBhvr>
                                    </p:animEffect>
                                    <p:set>
                                      <p:cBhvr>
                                        <p:cTn id="47" dur="1" fill="hold">
                                          <p:stCondLst>
                                            <p:cond delay="500"/>
                                          </p:stCondLst>
                                        </p:cTn>
                                        <p:tgtEl>
                                          <p:spTgt spid="34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50"/>
                                        </p:tgtEl>
                                        <p:attrNameLst>
                                          <p:attrName>style.visibility</p:attrName>
                                        </p:attrNameLst>
                                      </p:cBhvr>
                                      <p:to>
                                        <p:strVal val="visible"/>
                                      </p:to>
                                    </p:set>
                                    <p:animEffect transition="in" filter="fade">
                                      <p:cBhvr>
                                        <p:cTn id="50" dur="500"/>
                                        <p:tgtEl>
                                          <p:spTgt spid="350"/>
                                        </p:tgtEl>
                                      </p:cBhvr>
                                    </p:animEffect>
                                  </p:childTnLst>
                                </p:cTn>
                              </p:par>
                              <p:par>
                                <p:cTn id="51" presetID="1" presetClass="entr" presetSubtype="0" fill="hold" nodeType="withEffect">
                                  <p:stCondLst>
                                    <p:cond delay="0"/>
                                  </p:stCondLst>
                                  <p:childTnLst>
                                    <p:set>
                                      <p:cBhvr>
                                        <p:cTn id="52" dur="1" fill="hold">
                                          <p:stCondLst>
                                            <p:cond delay="0"/>
                                          </p:stCondLst>
                                        </p:cTn>
                                        <p:tgtEl>
                                          <p:spTgt spid="35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50"/>
                                        </p:tgtEl>
                                      </p:cBhvr>
                                    </p:animEffect>
                                    <p:set>
                                      <p:cBhvr>
                                        <p:cTn id="57" dur="1" fill="hold">
                                          <p:stCondLst>
                                            <p:cond delay="500"/>
                                          </p:stCondLst>
                                        </p:cTn>
                                        <p:tgtEl>
                                          <p:spTgt spid="350"/>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347"/>
                                        </p:tgtEl>
                                        <p:attrNameLst>
                                          <p:attrName>style.visibility</p:attrName>
                                        </p:attrNameLst>
                                      </p:cBhvr>
                                      <p:to>
                                        <p:strVal val="visible"/>
                                      </p:to>
                                    </p:set>
                                    <p:animEffect transition="in" filter="fade">
                                      <p:cBhvr>
                                        <p:cTn id="60" dur="500"/>
                                        <p:tgtEl>
                                          <p:spTgt spid="347"/>
                                        </p:tgtEl>
                                      </p:cBhvr>
                                    </p:animEffect>
                                  </p:childTnLst>
                                </p:cTn>
                              </p:par>
                              <p:par>
                                <p:cTn id="61" presetID="1" presetClass="entr" presetSubtype="0" fill="hold" nodeType="withEffect">
                                  <p:stCondLst>
                                    <p:cond delay="0"/>
                                  </p:stCondLst>
                                  <p:childTnLst>
                                    <p:set>
                                      <p:cBhvr>
                                        <p:cTn id="62" dur="1" fill="hold">
                                          <p:stCondLst>
                                            <p:cond delay="0"/>
                                          </p:stCondLst>
                                        </p:cTn>
                                        <p:tgtEl>
                                          <p:spTgt spid="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ThreadLoop </a:t>
            </a:r>
            <a:endParaRPr sz="2500">
              <a:latin typeface="Montserrat"/>
              <a:ea typeface="Montserrat"/>
              <a:cs typeface="Montserrat"/>
              <a:sym typeface="Montserrat"/>
            </a:endParaRPr>
          </a:p>
        </p:txBody>
      </p:sp>
      <p:sp>
        <p:nvSpPr>
          <p:cNvPr id="363" name="Google Shape;363;p52"/>
          <p:cNvSpPr txBox="1">
            <a:spLocks noGrp="1"/>
          </p:cNvSpPr>
          <p:nvPr>
            <p:ph type="body" idx="1"/>
          </p:nvPr>
        </p:nvSpPr>
        <p:spPr>
          <a:xfrm>
            <a:off x="311700" y="1152475"/>
            <a:ext cx="4676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770"/>
              <a:buFont typeface="Arial"/>
              <a:buNone/>
            </a:pPr>
            <a:r>
              <a:rPr lang="ru" sz="1225">
                <a:latin typeface="Montserrat"/>
                <a:ea typeface="Montserrat"/>
                <a:cs typeface="Montserrat"/>
                <a:sym typeface="Montserrat"/>
              </a:rPr>
              <a:t>The ThreadLoop chooses the type of an operations and asks the arguments from some argument stream.</a:t>
            </a:r>
            <a:endParaRPr sz="1225">
              <a:latin typeface="Montserrat"/>
              <a:ea typeface="Montserrat"/>
              <a:cs typeface="Montserrat"/>
              <a:sym typeface="Montserrat"/>
            </a:endParaRPr>
          </a:p>
          <a:p>
            <a:pPr marL="0" lvl="0" indent="0" algn="l" rtl="0">
              <a:spcBef>
                <a:spcPts val="1000"/>
              </a:spcBef>
              <a:spcAft>
                <a:spcPts val="0"/>
              </a:spcAft>
              <a:buClr>
                <a:schemeClr val="dk1"/>
              </a:buClr>
              <a:buSzPts val="770"/>
              <a:buFont typeface="Arial"/>
              <a:buNone/>
            </a:pPr>
            <a:r>
              <a:rPr lang="ru" sz="1225">
                <a:latin typeface="Montserrat"/>
                <a:ea typeface="Montserrat"/>
                <a:cs typeface="Montserrat"/>
                <a:sym typeface="Montserrat"/>
              </a:rPr>
              <a:t>Threads can use different ThreadLoop implementations.</a:t>
            </a:r>
            <a:endParaRPr sz="1225">
              <a:latin typeface="Montserrat"/>
              <a:ea typeface="Montserrat"/>
              <a:cs typeface="Montserrat"/>
              <a:sym typeface="Montserrat"/>
            </a:endParaRPr>
          </a:p>
          <a:p>
            <a:pPr marL="0" lvl="0" indent="0" algn="l" rtl="0">
              <a:spcBef>
                <a:spcPts val="1000"/>
              </a:spcBef>
              <a:spcAft>
                <a:spcPts val="0"/>
              </a:spcAft>
              <a:buClr>
                <a:schemeClr val="dk1"/>
              </a:buClr>
              <a:buSzPts val="770"/>
              <a:buFont typeface="Arial"/>
              <a:buNone/>
            </a:pPr>
            <a:r>
              <a:rPr lang="ru" sz="1225">
                <a:latin typeface="Montserrat"/>
                <a:ea typeface="Montserrat"/>
                <a:cs typeface="Montserrat"/>
                <a:sym typeface="Montserrat"/>
              </a:rPr>
              <a:t>Main method </a:t>
            </a:r>
            <a:r>
              <a:rPr lang="ru" sz="1225" i="1">
                <a:latin typeface="Consolas"/>
                <a:ea typeface="Consolas"/>
                <a:cs typeface="Consolas"/>
                <a:sym typeface="Consolas"/>
              </a:rPr>
              <a:t>step()</a:t>
            </a:r>
            <a:r>
              <a:rPr lang="ru" sz="1225">
                <a:latin typeface="Montserrat"/>
                <a:ea typeface="Montserrat"/>
                <a:cs typeface="Montserrat"/>
                <a:sym typeface="Montserrat"/>
              </a:rPr>
              <a:t> chooses and performs an operation.</a:t>
            </a:r>
            <a:endParaRPr sz="1225">
              <a:latin typeface="Montserrat"/>
              <a:ea typeface="Montserrat"/>
              <a:cs typeface="Montserrat"/>
              <a:sym typeface="Montserrat"/>
            </a:endParaRPr>
          </a:p>
          <a:p>
            <a:pPr marL="0" lvl="0" indent="0" algn="l" rtl="0">
              <a:spcBef>
                <a:spcPts val="1000"/>
              </a:spcBef>
              <a:spcAft>
                <a:spcPts val="0"/>
              </a:spcAft>
              <a:buClr>
                <a:schemeClr val="dk1"/>
              </a:buClr>
              <a:buSzPts val="770"/>
              <a:buFont typeface="Arial"/>
              <a:buNone/>
            </a:pPr>
            <a:r>
              <a:rPr lang="ru" sz="1225" i="1">
                <a:latin typeface="Consolas"/>
                <a:ea typeface="Consolas"/>
                <a:cs typeface="Consolas"/>
                <a:sym typeface="Consolas"/>
              </a:rPr>
              <a:t>step()</a:t>
            </a:r>
            <a:r>
              <a:rPr lang="ru" sz="1225">
                <a:latin typeface="Montserrat"/>
                <a:ea typeface="Montserrat"/>
                <a:cs typeface="Montserrat"/>
                <a:sym typeface="Montserrat"/>
              </a:rPr>
              <a:t> is called in a conditional loop by </a:t>
            </a:r>
            <a:r>
              <a:rPr lang="ru" sz="1225" i="1">
                <a:latin typeface="Consolas"/>
                <a:ea typeface="Consolas"/>
                <a:cs typeface="Consolas"/>
                <a:sym typeface="Consolas"/>
              </a:rPr>
              <a:t>run()</a:t>
            </a:r>
            <a:r>
              <a:rPr lang="ru" sz="1225">
                <a:latin typeface="Montserrat"/>
                <a:ea typeface="Montserrat"/>
                <a:cs typeface="Montserrat"/>
                <a:sym typeface="Montserrat"/>
              </a:rPr>
              <a:t> method.</a:t>
            </a:r>
            <a:endParaRPr sz="1225">
              <a:latin typeface="Montserrat"/>
              <a:ea typeface="Montserrat"/>
              <a:cs typeface="Montserrat"/>
              <a:sym typeface="Montserrat"/>
            </a:endParaRPr>
          </a:p>
          <a:p>
            <a:pPr marL="0" lvl="0" indent="0" algn="l" rtl="0">
              <a:spcBef>
                <a:spcPts val="1000"/>
              </a:spcBef>
              <a:spcAft>
                <a:spcPts val="0"/>
              </a:spcAft>
              <a:buClr>
                <a:schemeClr val="dk1"/>
              </a:buClr>
              <a:buSzPts val="770"/>
              <a:buFont typeface="Arial"/>
              <a:buNone/>
            </a:pPr>
            <a:r>
              <a:rPr lang="ru" sz="1225">
                <a:latin typeface="Montserrat"/>
                <a:ea typeface="Montserrat"/>
                <a:cs typeface="Montserrat"/>
                <a:sym typeface="Montserrat"/>
              </a:rPr>
              <a:t>One can override </a:t>
            </a:r>
            <a:r>
              <a:rPr lang="ru" sz="1225" i="1">
                <a:latin typeface="Consolas"/>
                <a:ea typeface="Consolas"/>
                <a:cs typeface="Consolas"/>
                <a:sym typeface="Consolas"/>
              </a:rPr>
              <a:t>run()</a:t>
            </a:r>
            <a:r>
              <a:rPr lang="ru" sz="1225">
                <a:latin typeface="Consolas"/>
                <a:ea typeface="Consolas"/>
                <a:cs typeface="Consolas"/>
                <a:sym typeface="Consolas"/>
              </a:rPr>
              <a:t> </a:t>
            </a:r>
            <a:r>
              <a:rPr lang="ru" sz="1225">
                <a:latin typeface="Montserrat"/>
                <a:ea typeface="Montserrat"/>
                <a:cs typeface="Montserrat"/>
                <a:sym typeface="Montserrat"/>
              </a:rPr>
              <a:t>when more complicated logic is needed, for example, a maintenance daemon thread.</a:t>
            </a:r>
            <a:endParaRPr sz="1225">
              <a:latin typeface="Montserrat"/>
              <a:ea typeface="Montserrat"/>
              <a:cs typeface="Montserrat"/>
              <a:sym typeface="Montserrat"/>
            </a:endParaRPr>
          </a:p>
          <a:p>
            <a:pPr marL="0" lvl="0" indent="0" algn="l" rtl="0">
              <a:spcBef>
                <a:spcPts val="1000"/>
              </a:spcBef>
              <a:spcAft>
                <a:spcPts val="1000"/>
              </a:spcAft>
              <a:buClr>
                <a:schemeClr val="dk1"/>
              </a:buClr>
              <a:buSzPts val="770"/>
              <a:buFont typeface="Arial"/>
              <a:buNone/>
            </a:pPr>
            <a:r>
              <a:rPr lang="ru" sz="1225">
                <a:latin typeface="Montserrat"/>
                <a:ea typeface="Montserrat"/>
                <a:cs typeface="Montserrat"/>
                <a:sym typeface="Montserrat"/>
              </a:rPr>
              <a:t>ThreadLoop is also a utility class: it calculates different statistics to compare later.</a:t>
            </a:r>
            <a:endParaRPr sz="1225">
              <a:latin typeface="Montserrat"/>
              <a:ea typeface="Montserrat"/>
              <a:cs typeface="Montserrat"/>
              <a:sym typeface="Montserrat"/>
            </a:endParaRPr>
          </a:p>
        </p:txBody>
      </p:sp>
      <p:sp>
        <p:nvSpPr>
          <p:cNvPr id="364" name="Google Shape;364;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28</a:t>
            </a:fld>
            <a:endParaRPr sz="2200"/>
          </a:p>
        </p:txBody>
      </p:sp>
      <p:pic>
        <p:nvPicPr>
          <p:cNvPr id="365" name="Google Shape;365;p52"/>
          <p:cNvPicPr preferRelativeResize="0"/>
          <p:nvPr/>
        </p:nvPicPr>
        <p:blipFill>
          <a:blip r:embed="rId3" cstate="email">
            <a:alphaModFix amt="60000"/>
            <a:extLst>
              <a:ext uri="{28A0092B-C50C-407E-A947-70E740481C1C}">
                <a14:useLocalDpi xmlns:a14="http://schemas.microsoft.com/office/drawing/2010/main"/>
              </a:ext>
            </a:extLst>
          </a:blip>
          <a:stretch>
            <a:fillRect/>
          </a:stretch>
        </p:blipFill>
        <p:spPr>
          <a:xfrm>
            <a:off x="5034750" y="1432801"/>
            <a:ext cx="3625376" cy="1481575"/>
          </a:xfrm>
          <a:prstGeom prst="rect">
            <a:avLst/>
          </a:prstGeom>
          <a:noFill/>
          <a:ln>
            <a:noFill/>
          </a:ln>
        </p:spPr>
      </p:pic>
      <p:sp>
        <p:nvSpPr>
          <p:cNvPr id="366" name="Google Shape;366;p52"/>
          <p:cNvSpPr txBox="1">
            <a:spLocks noGrp="1"/>
          </p:cNvSpPr>
          <p:nvPr>
            <p:ph type="body" idx="1"/>
          </p:nvPr>
        </p:nvSpPr>
        <p:spPr>
          <a:xfrm>
            <a:off x="4988400" y="3007825"/>
            <a:ext cx="3625500" cy="1820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Consolas"/>
                <a:ea typeface="Consolas"/>
                <a:cs typeface="Consolas"/>
                <a:sym typeface="Consolas"/>
              </a:rPr>
              <a:t>interface ThreadLoop:</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void step()</a:t>
            </a:r>
            <a:endParaRPr sz="1750">
              <a:latin typeface="Consolas"/>
              <a:ea typeface="Consolas"/>
              <a:cs typeface="Consolas"/>
              <a:sym typeface="Consolas"/>
            </a:endParaRPr>
          </a:p>
          <a:p>
            <a:pPr marL="0" lvl="0" indent="0" algn="l" rtl="0">
              <a:spcBef>
                <a:spcPts val="1000"/>
              </a:spcBef>
              <a:spcAft>
                <a:spcPts val="1000"/>
              </a:spcAft>
              <a:buNone/>
            </a:pPr>
            <a:r>
              <a:rPr lang="ru" sz="1750">
                <a:latin typeface="Consolas"/>
                <a:ea typeface="Consolas"/>
                <a:cs typeface="Consolas"/>
                <a:sym typeface="Consolas"/>
              </a:rPr>
              <a:t>    void run()</a:t>
            </a:r>
            <a:endParaRPr sz="1750">
              <a:latin typeface="Consolas"/>
              <a:ea typeface="Consolas"/>
              <a:cs typeface="Consolas"/>
              <a:sym typeface="Consolas"/>
            </a:endParaRPr>
          </a:p>
        </p:txBody>
      </p:sp>
      <p:pic>
        <p:nvPicPr>
          <p:cNvPr id="367" name="Google Shape;367;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987600" y="1724400"/>
            <a:ext cx="709200" cy="104587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Implemented ThreadLoops</a:t>
            </a:r>
            <a:endParaRPr sz="2500"/>
          </a:p>
        </p:txBody>
      </p:sp>
      <p:sp>
        <p:nvSpPr>
          <p:cNvPr id="373" name="Google Shape;37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29</a:t>
            </a:fld>
            <a:endParaRPr sz="2200"/>
          </a:p>
        </p:txBody>
      </p:sp>
      <p:sp>
        <p:nvSpPr>
          <p:cNvPr id="374" name="Google Shape;374;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Default ThreadLoop</a:t>
            </a:r>
            <a:endParaRPr sz="1300">
              <a:solidFill>
                <a:schemeClr val="dk1"/>
              </a:solidFill>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Temporary Operations ThreadLoop</a:t>
            </a:r>
            <a:endParaRPr sz="1300">
              <a:solidFill>
                <a:schemeClr val="dk1"/>
              </a:solidFill>
              <a:latin typeface="Montserrat"/>
              <a:ea typeface="Montserrat"/>
              <a:cs typeface="Montserrat"/>
              <a:sym typeface="Montserrat"/>
            </a:endParaRPr>
          </a:p>
        </p:txBody>
      </p:sp>
      <p:pic>
        <p:nvPicPr>
          <p:cNvPr id="375" name="Google Shape;375;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50800" y="3132425"/>
            <a:ext cx="1392151" cy="1318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26736" y="1079124"/>
            <a:ext cx="2520002" cy="2449855"/>
          </a:xfrm>
          <a:prstGeom prst="rect">
            <a:avLst/>
          </a:prstGeom>
          <a:noFill/>
          <a:ln>
            <a:noFill/>
          </a:ln>
        </p:spPr>
      </p:pic>
      <p:sp>
        <p:nvSpPr>
          <p:cNvPr id="119" name="Google Shape;119;p27"/>
          <p:cNvSpPr txBox="1">
            <a:spLocks noGrp="1"/>
          </p:cNvSpPr>
          <p:nvPr>
            <p:ph type="body" idx="1"/>
          </p:nvPr>
        </p:nvSpPr>
        <p:spPr>
          <a:xfrm>
            <a:off x="311700" y="2777825"/>
            <a:ext cx="6094200" cy="19827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ru" sz="1750">
                <a:latin typeface="Montserrat"/>
                <a:ea typeface="Montserrat"/>
                <a:cs typeface="Montserrat"/>
                <a:sym typeface="Montserrat"/>
              </a:rPr>
              <a:t>How to compare different data structures?</a:t>
            </a:r>
            <a:br>
              <a:rPr lang="ru" sz="1750">
                <a:latin typeface="Montserrat"/>
                <a:ea typeface="Montserrat"/>
                <a:cs typeface="Montserrat"/>
                <a:sym typeface="Montserrat"/>
              </a:rPr>
            </a:br>
            <a:br>
              <a:rPr lang="ru" sz="1750">
                <a:latin typeface="Montserrat"/>
                <a:ea typeface="Montserrat"/>
                <a:cs typeface="Montserrat"/>
                <a:sym typeface="Montserrat"/>
              </a:rPr>
            </a:br>
            <a:br>
              <a:rPr lang="ru" sz="1750">
                <a:latin typeface="Montserrat"/>
                <a:ea typeface="Montserrat"/>
                <a:cs typeface="Montserrat"/>
                <a:sym typeface="Montserrat"/>
              </a:rPr>
            </a:br>
            <a:r>
              <a:rPr lang="ru" sz="1750">
                <a:latin typeface="Montserrat"/>
                <a:ea typeface="Montserrat"/>
                <a:cs typeface="Montserrat"/>
                <a:sym typeface="Montserrat"/>
              </a:rPr>
              <a:t>Note that we are not restricted by maps.</a:t>
            </a:r>
            <a:endParaRPr sz="1750">
              <a:latin typeface="Montserrat"/>
              <a:ea typeface="Montserrat"/>
              <a:cs typeface="Montserrat"/>
              <a:sym typeface="Montserrat"/>
            </a:endParaRPr>
          </a:p>
        </p:txBody>
      </p:sp>
      <p:sp>
        <p:nvSpPr>
          <p:cNvPr id="120" name="Google Shape;12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Data structures</a:t>
            </a:r>
            <a:endParaRPr sz="2500">
              <a:latin typeface="Montserrat"/>
              <a:ea typeface="Montserrat"/>
              <a:cs typeface="Montserrat"/>
              <a:sym typeface="Montserrat"/>
            </a:endParaRPr>
          </a:p>
        </p:txBody>
      </p:sp>
      <p:sp>
        <p:nvSpPr>
          <p:cNvPr id="121" name="Google Shape;121;p27"/>
          <p:cNvSpPr txBox="1">
            <a:spLocks noGrp="1"/>
          </p:cNvSpPr>
          <p:nvPr>
            <p:ph type="body" idx="1"/>
          </p:nvPr>
        </p:nvSpPr>
        <p:spPr>
          <a:xfrm>
            <a:off x="311700" y="1152475"/>
            <a:ext cx="3658200" cy="1625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ru" sz="1750">
                <a:latin typeface="Consolas"/>
                <a:ea typeface="Consolas"/>
                <a:cs typeface="Consolas"/>
                <a:sym typeface="Consolas"/>
              </a:rPr>
              <a:t>interface Map&lt;K, V&gt;:</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V get(K)</a:t>
            </a:r>
            <a:endParaRPr sz="1750">
              <a:latin typeface="Consolas"/>
              <a:ea typeface="Consolas"/>
              <a:cs typeface="Consolas"/>
              <a:sym typeface="Consolas"/>
            </a:endParaRPr>
          </a:p>
          <a:p>
            <a:pPr marL="0" lvl="0" indent="0" algn="l" rtl="0">
              <a:spcBef>
                <a:spcPts val="1000"/>
              </a:spcBef>
              <a:spcAft>
                <a:spcPts val="0"/>
              </a:spcAft>
              <a:buNone/>
            </a:pPr>
            <a:r>
              <a:rPr lang="ru" sz="1750">
                <a:latin typeface="Consolas"/>
                <a:ea typeface="Consolas"/>
                <a:cs typeface="Consolas"/>
                <a:sym typeface="Consolas"/>
              </a:rPr>
              <a:t>    V insert(K, V)</a:t>
            </a:r>
            <a:endParaRPr sz="1750">
              <a:latin typeface="Consolas"/>
              <a:ea typeface="Consolas"/>
              <a:cs typeface="Consolas"/>
              <a:sym typeface="Consolas"/>
            </a:endParaRPr>
          </a:p>
          <a:p>
            <a:pPr marL="0" lvl="0" indent="0" algn="l" rtl="0">
              <a:spcBef>
                <a:spcPts val="1000"/>
              </a:spcBef>
              <a:spcAft>
                <a:spcPts val="1000"/>
              </a:spcAft>
              <a:buNone/>
            </a:pPr>
            <a:r>
              <a:rPr lang="ru" sz="1750">
                <a:latin typeface="Consolas"/>
                <a:ea typeface="Consolas"/>
                <a:cs typeface="Consolas"/>
                <a:sym typeface="Consolas"/>
              </a:rPr>
              <a:t>    V remove(K)</a:t>
            </a:r>
            <a:endParaRPr sz="1750">
              <a:latin typeface="Consolas"/>
              <a:ea typeface="Consolas"/>
              <a:cs typeface="Consolas"/>
              <a:sym typeface="Consolas"/>
            </a:endParaRPr>
          </a:p>
        </p:txBody>
      </p:sp>
      <p:sp>
        <p:nvSpPr>
          <p:cNvPr id="122" name="Google Shape;12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a:t>
            </a:fld>
            <a:endParaRPr sz="2200"/>
          </a:p>
        </p:txBody>
      </p:sp>
      <p:pic>
        <p:nvPicPr>
          <p:cNvPr id="123" name="Google Shape;123;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35348" y="2231900"/>
            <a:ext cx="1702802" cy="1103600"/>
          </a:xfrm>
          <a:prstGeom prst="rect">
            <a:avLst/>
          </a:prstGeom>
          <a:noFill/>
          <a:ln>
            <a:noFill/>
          </a:ln>
        </p:spPr>
      </p:pic>
      <p:pic>
        <p:nvPicPr>
          <p:cNvPr id="124" name="Google Shape;124;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35348" y="2231353"/>
            <a:ext cx="1702801" cy="1074852"/>
          </a:xfrm>
          <a:prstGeom prst="rect">
            <a:avLst/>
          </a:prstGeom>
          <a:noFill/>
          <a:ln>
            <a:noFill/>
          </a:ln>
        </p:spPr>
      </p:pic>
      <p:pic>
        <p:nvPicPr>
          <p:cNvPr id="125" name="Google Shape;125;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64865" flipH="1">
            <a:off x="5116155" y="3539378"/>
            <a:ext cx="1103059" cy="1202739"/>
          </a:xfrm>
          <a:prstGeom prst="rect">
            <a:avLst/>
          </a:prstGeom>
          <a:noFill/>
          <a:ln>
            <a:noFill/>
          </a:ln>
        </p:spPr>
      </p:pic>
      <p:sp>
        <p:nvSpPr>
          <p:cNvPr id="126" name="Google Shape;126;p27"/>
          <p:cNvSpPr txBox="1"/>
          <p:nvPr/>
        </p:nvSpPr>
        <p:spPr>
          <a:xfrm rot="3243135">
            <a:off x="5946183" y="3729098"/>
            <a:ext cx="555492" cy="59141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80000"/>
              </a:lnSpc>
              <a:spcBef>
                <a:spcPts val="0"/>
              </a:spcBef>
              <a:spcAft>
                <a:spcPts val="0"/>
              </a:spcAft>
              <a:buSzPts val="605"/>
              <a:buNone/>
            </a:pPr>
            <a:r>
              <a:rPr lang="ru" sz="3559">
                <a:solidFill>
                  <a:srgbClr val="000000"/>
                </a:solidFill>
                <a:latin typeface="Lexend"/>
                <a:ea typeface="Lexend"/>
                <a:cs typeface="Lexend"/>
                <a:sym typeface="Lexend"/>
              </a:rPr>
              <a:t>?</a:t>
            </a:r>
            <a:endParaRPr sz="3559">
              <a:solidFill>
                <a:srgbClr val="000000"/>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123"/>
                                        </p:tgtEl>
                                        <p:attrNameLst>
                                          <p:attrName>ppt_x</p:attrName>
                                        </p:attrNameLst>
                                      </p:cBhvr>
                                      <p:tavLst>
                                        <p:tav tm="0">
                                          <p:val>
                                            <p:strVal val="#ppt_x"/>
                                          </p:val>
                                        </p:tav>
                                        <p:tav tm="100000">
                                          <p:val>
                                            <p:strVal val="#ppt_x+1"/>
                                          </p:val>
                                        </p:tav>
                                      </p:tavLst>
                                    </p:anim>
                                    <p:set>
                                      <p:cBhvr>
                                        <p:cTn id="7" dur="1" fill="hold">
                                          <p:stCondLst>
                                            <p:cond delay="1000"/>
                                          </p:stCondLst>
                                        </p:cTn>
                                        <p:tgtEl>
                                          <p:spTgt spid="123"/>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124"/>
                                        </p:tgtEl>
                                        <p:attrNameLst>
                                          <p:attrName>style.visibility</p:attrName>
                                        </p:attrNameLst>
                                      </p:cBhvr>
                                      <p:to>
                                        <p:strVal val="visible"/>
                                      </p:to>
                                    </p:set>
                                    <p:anim calcmode="lin" valueType="num">
                                      <p:cBhvr additive="base">
                                        <p:cTn id="10" dur="1000"/>
                                        <p:tgtEl>
                                          <p:spTgt spid="1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Implemented ThreadLoops</a:t>
            </a:r>
            <a:endParaRPr sz="2500"/>
          </a:p>
        </p:txBody>
      </p:sp>
      <p:sp>
        <p:nvSpPr>
          <p:cNvPr id="381" name="Google Shape;38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30</a:t>
            </a:fld>
            <a:endParaRPr sz="2200"/>
          </a:p>
        </p:txBody>
      </p:sp>
      <p:sp>
        <p:nvSpPr>
          <p:cNvPr id="382" name="Google Shape;382;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Default ThreadLoop</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ru">
                <a:latin typeface="Montserrat"/>
                <a:ea typeface="Montserrat"/>
                <a:cs typeface="Montserrat"/>
                <a:sym typeface="Montserrat"/>
              </a:rPr>
              <a:t>The Default ThreadLoop selects the next operation with some fixed probability</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Temporary Operations ThreadLoop</a:t>
            </a:r>
            <a:endParaRPr sz="1300">
              <a:solidFill>
                <a:schemeClr val="dk1"/>
              </a:solidFill>
              <a:latin typeface="Montserrat"/>
              <a:ea typeface="Montserrat"/>
              <a:cs typeface="Montserrat"/>
              <a:sym typeface="Montserrat"/>
            </a:endParaRPr>
          </a:p>
        </p:txBody>
      </p:sp>
      <p:pic>
        <p:nvPicPr>
          <p:cNvPr id="383" name="Google Shape;383;p5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50800" y="3132425"/>
            <a:ext cx="1392151" cy="13181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Implemented ThreadLoops</a:t>
            </a:r>
            <a:endParaRPr sz="2500"/>
          </a:p>
        </p:txBody>
      </p:sp>
      <p:sp>
        <p:nvSpPr>
          <p:cNvPr id="389" name="Google Shape;38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31</a:t>
            </a:fld>
            <a:endParaRPr sz="2200"/>
          </a:p>
        </p:txBody>
      </p:sp>
      <p:sp>
        <p:nvSpPr>
          <p:cNvPr id="390" name="Google Shape;390;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Default ThreadLoop</a:t>
            </a:r>
            <a:endParaRPr>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ru">
                <a:latin typeface="Montserrat"/>
                <a:ea typeface="Montserrat"/>
                <a:cs typeface="Montserrat"/>
                <a:sym typeface="Montserrat"/>
              </a:rPr>
              <a:t>Temporary Operations ThreadLoop</a:t>
            </a:r>
            <a:endParaRPr>
              <a:latin typeface="Montserrat"/>
              <a:ea typeface="Montserrat"/>
              <a:cs typeface="Montserrat"/>
              <a:sym typeface="Montserrat"/>
            </a:endParaRPr>
          </a:p>
          <a:p>
            <a:pPr marL="914400" lvl="1" indent="-317500" algn="l" rtl="0">
              <a:spcBef>
                <a:spcPts val="0"/>
              </a:spcBef>
              <a:spcAft>
                <a:spcPts val="0"/>
              </a:spcAft>
              <a:buSzPts val="1400"/>
              <a:buFont typeface="Montserrat"/>
              <a:buChar char="○"/>
            </a:pPr>
            <a:r>
              <a:rPr lang="ru">
                <a:latin typeface="Montserrat"/>
                <a:ea typeface="Montserrat"/>
                <a:cs typeface="Montserrat"/>
                <a:sym typeface="Montserrat"/>
              </a:rPr>
              <a:t>The Temporary Operations ThreadLoop selects the next operation depending on a time interval.</a:t>
            </a:r>
            <a:endParaRPr>
              <a:latin typeface="Montserrat"/>
              <a:ea typeface="Montserrat"/>
              <a:cs typeface="Montserrat"/>
              <a:sym typeface="Montserrat"/>
            </a:endParaRPr>
          </a:p>
        </p:txBody>
      </p:sp>
      <p:pic>
        <p:nvPicPr>
          <p:cNvPr id="391" name="Google Shape;391;p5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flipH="1">
            <a:off x="616625" y="3298125"/>
            <a:ext cx="1392151" cy="1318101"/>
          </a:xfrm>
          <a:prstGeom prst="rect">
            <a:avLst/>
          </a:prstGeom>
          <a:noFill/>
          <a:ln>
            <a:noFill/>
          </a:ln>
        </p:spPr>
      </p:pic>
      <p:pic>
        <p:nvPicPr>
          <p:cNvPr id="392" name="Google Shape;392;p5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39350" y="2196938"/>
            <a:ext cx="4813199" cy="27718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We took three implementations of concurrent binary search trees in Java:</a:t>
            </a:r>
            <a:endParaRPr sz="1750">
              <a:latin typeface="Montserrat"/>
              <a:ea typeface="Montserrat"/>
              <a:cs typeface="Montserrat"/>
              <a:sym typeface="Montserrat"/>
            </a:endParaRPr>
          </a:p>
          <a:p>
            <a:pPr marL="457200" lvl="0" indent="-339725" algn="l" rtl="0">
              <a:spcBef>
                <a:spcPts val="1000"/>
              </a:spcBef>
              <a:spcAft>
                <a:spcPts val="0"/>
              </a:spcAft>
              <a:buSzPts val="1750"/>
              <a:buFont typeface="Montserrat"/>
              <a:buChar char="●"/>
            </a:pPr>
            <a:r>
              <a:rPr lang="ru" sz="1750">
                <a:latin typeface="Montserrat"/>
                <a:ea typeface="Montserrat"/>
                <a:cs typeface="Montserrat"/>
                <a:sym typeface="Montserrat"/>
              </a:rPr>
              <a:t>BCCO BST — Red crosses</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Contention-Friendly BST — Green triangles</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Concurrency-Optimal BST — Blue circles  </a:t>
            </a:r>
            <a:endParaRPr sz="1750">
              <a:latin typeface="Montserrat"/>
              <a:ea typeface="Montserrat"/>
              <a:cs typeface="Montserrat"/>
              <a:sym typeface="Montserrat"/>
            </a:endParaRPr>
          </a:p>
          <a:p>
            <a:pPr marL="0" lvl="0" indent="0" algn="l" rtl="0">
              <a:spcBef>
                <a:spcPts val="1000"/>
              </a:spcBef>
              <a:spcAft>
                <a:spcPts val="0"/>
              </a:spcAft>
              <a:buNone/>
            </a:pP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398" name="Google Shape;39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Experimental setup</a:t>
            </a:r>
            <a:endParaRPr sz="2500">
              <a:latin typeface="Montserrat"/>
              <a:ea typeface="Montserrat"/>
              <a:cs typeface="Montserrat"/>
              <a:sym typeface="Montserrat"/>
            </a:endParaRPr>
          </a:p>
        </p:txBody>
      </p:sp>
      <p:sp>
        <p:nvSpPr>
          <p:cNvPr id="399" name="Google Shape;399;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32</a:t>
            </a:fld>
            <a:endParaRPr sz="2200"/>
          </a:p>
        </p:txBody>
      </p:sp>
      <p:pic>
        <p:nvPicPr>
          <p:cNvPr id="400" name="Google Shape;400;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4864" flipH="1">
            <a:off x="6183956" y="3099294"/>
            <a:ext cx="1336213" cy="1456965"/>
          </a:xfrm>
          <a:prstGeom prst="rect">
            <a:avLst/>
          </a:prstGeom>
          <a:noFill/>
          <a:ln>
            <a:noFill/>
          </a:ln>
        </p:spPr>
      </p:pic>
      <p:sp>
        <p:nvSpPr>
          <p:cNvPr id="401" name="Google Shape;401;p56"/>
          <p:cNvSpPr txBox="1"/>
          <p:nvPr/>
        </p:nvSpPr>
        <p:spPr>
          <a:xfrm rot="3243135">
            <a:off x="7289008" y="3281586"/>
            <a:ext cx="555492" cy="591414"/>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605"/>
              <a:buNone/>
            </a:pPr>
            <a:r>
              <a:rPr lang="ru" sz="4660">
                <a:solidFill>
                  <a:srgbClr val="000000"/>
                </a:solidFill>
                <a:latin typeface="Lexend"/>
                <a:ea typeface="Lexend"/>
                <a:cs typeface="Lexend"/>
                <a:sym typeface="Lexend"/>
              </a:rPr>
              <a:t>?</a:t>
            </a:r>
            <a:endParaRPr sz="4960">
              <a:solidFill>
                <a:srgbClr val="000000"/>
              </a:solidFill>
              <a:latin typeface="Lexend"/>
              <a:ea typeface="Lexend"/>
              <a:cs typeface="Lexend"/>
              <a:sym typeface="Lexe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Standard Experiments</a:t>
            </a:r>
            <a:endParaRPr sz="2500"/>
          </a:p>
        </p:txBody>
      </p:sp>
      <p:sp>
        <p:nvSpPr>
          <p:cNvPr id="407" name="Google Shape;407;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33</a:t>
            </a:fld>
            <a:endParaRPr sz="2200"/>
          </a:p>
        </p:txBody>
      </p:sp>
      <p:graphicFrame>
        <p:nvGraphicFramePr>
          <p:cNvPr id="408" name="Google Shape;408;p57"/>
          <p:cNvGraphicFramePr/>
          <p:nvPr/>
        </p:nvGraphicFramePr>
        <p:xfrm>
          <a:off x="311700" y="1235225"/>
          <a:ext cx="3000000" cy="3000000"/>
        </p:xfrm>
        <a:graphic>
          <a:graphicData uri="http://schemas.openxmlformats.org/drawingml/2006/table">
            <a:tbl>
              <a:tblPr>
                <a:noFill/>
                <a:tableStyleId>{D91E584C-B488-4745-B774-A2BC23271C83}</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393600">
                <a:tc>
                  <a:txBody>
                    <a:bodyPr/>
                    <a:lstStyle/>
                    <a:p>
                      <a:pPr marL="0" lvl="0" indent="0" algn="l" rtl="0">
                        <a:lnSpc>
                          <a:spcPct val="115000"/>
                        </a:lnSpc>
                        <a:spcBef>
                          <a:spcPts val="0"/>
                        </a:spcBef>
                        <a:spcAft>
                          <a:spcPts val="1000"/>
                        </a:spcAft>
                        <a:buNone/>
                      </a:pPr>
                      <a:r>
                        <a:rPr lang="ru" sz="1800">
                          <a:solidFill>
                            <a:schemeClr val="dk1"/>
                          </a:solidFill>
                          <a:latin typeface="Montserrat"/>
                          <a:ea typeface="Montserrat"/>
                          <a:cs typeface="Montserrat"/>
                          <a:sym typeface="Montserrat"/>
                        </a:rPr>
                        <a:t>Uniform </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ru" sz="1800">
                          <a:solidFill>
                            <a:schemeClr val="dk1"/>
                          </a:solidFill>
                          <a:latin typeface="Montserrat"/>
                          <a:ea typeface="Montserrat"/>
                          <a:cs typeface="Montserrat"/>
                          <a:sym typeface="Montserrat"/>
                        </a:rPr>
                        <a:t>Zipfian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EDF2FA">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09" name="Google Shape;409;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16662" y="4521926"/>
            <a:ext cx="3496735" cy="340900"/>
          </a:xfrm>
          <a:prstGeom prst="rect">
            <a:avLst/>
          </a:prstGeom>
          <a:noFill/>
          <a:ln>
            <a:noFill/>
          </a:ln>
        </p:spPr>
      </p:pic>
      <p:pic>
        <p:nvPicPr>
          <p:cNvPr id="410" name="Google Shape;410;p5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0625" y="1728075"/>
            <a:ext cx="3502801" cy="2756767"/>
          </a:xfrm>
          <a:prstGeom prst="rect">
            <a:avLst/>
          </a:prstGeom>
          <a:noFill/>
          <a:ln>
            <a:noFill/>
          </a:ln>
        </p:spPr>
      </p:pic>
      <p:pic>
        <p:nvPicPr>
          <p:cNvPr id="411" name="Google Shape;411;p5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71844" y="1726775"/>
            <a:ext cx="3502801" cy="275937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550">
                <a:latin typeface="Montserrat"/>
                <a:ea typeface="Montserrat"/>
                <a:cs typeface="Montserrat"/>
                <a:sym typeface="Montserrat"/>
              </a:rPr>
              <a:t>All of them are partially-external and the main difference between them is how they handle physical removals and balancing rotations.</a:t>
            </a:r>
            <a:endParaRPr sz="1550">
              <a:latin typeface="Montserrat"/>
              <a:ea typeface="Montserrat"/>
              <a:cs typeface="Montserrat"/>
              <a:sym typeface="Montserrat"/>
            </a:endParaRPr>
          </a:p>
          <a:p>
            <a:pPr marL="0" lvl="0" indent="0" algn="l" rtl="0">
              <a:spcBef>
                <a:spcPts val="1000"/>
              </a:spcBef>
              <a:spcAft>
                <a:spcPts val="0"/>
              </a:spcAft>
              <a:buNone/>
            </a:pPr>
            <a:r>
              <a:rPr lang="ru" sz="1550">
                <a:latin typeface="Montserrat"/>
                <a:ea typeface="Montserrat"/>
                <a:cs typeface="Montserrat"/>
                <a:sym typeface="Montserrat"/>
              </a:rPr>
              <a:t>BCCO-BST — a working thread always removes nodes physically and maintains balance by rotations, if necessary.</a:t>
            </a:r>
            <a:endParaRPr sz="1550">
              <a:latin typeface="Montserrat"/>
              <a:ea typeface="Montserrat"/>
              <a:cs typeface="Montserrat"/>
              <a:sym typeface="Montserrat"/>
            </a:endParaRPr>
          </a:p>
          <a:p>
            <a:pPr marL="0" lvl="0" indent="0" algn="l" rtl="0">
              <a:spcBef>
                <a:spcPts val="1000"/>
              </a:spcBef>
              <a:spcAft>
                <a:spcPts val="0"/>
              </a:spcAft>
              <a:buNone/>
            </a:pPr>
            <a:r>
              <a:rPr lang="ru" sz="1550">
                <a:latin typeface="Montserrat"/>
                <a:ea typeface="Montserrat"/>
                <a:cs typeface="Montserrat"/>
                <a:sym typeface="Montserrat"/>
              </a:rPr>
              <a:t>Contention-Friendly BST — a working thread makes only logical removals. However, there is a special daemon thread responsible for physical removals and rotations.</a:t>
            </a:r>
            <a:endParaRPr sz="1550">
              <a:latin typeface="Montserrat"/>
              <a:ea typeface="Montserrat"/>
              <a:cs typeface="Montserrat"/>
              <a:sym typeface="Montserrat"/>
            </a:endParaRPr>
          </a:p>
          <a:p>
            <a:pPr marL="0" lvl="0" indent="0" algn="l" rtl="0">
              <a:spcBef>
                <a:spcPts val="1000"/>
              </a:spcBef>
              <a:spcAft>
                <a:spcPts val="1000"/>
              </a:spcAft>
              <a:buNone/>
            </a:pPr>
            <a:r>
              <a:rPr lang="ru" sz="1550">
                <a:latin typeface="Montserrat"/>
                <a:ea typeface="Montserrat"/>
                <a:cs typeface="Montserrat"/>
                <a:sym typeface="Montserrat"/>
              </a:rPr>
              <a:t>Concurrency-Optimal BST — a thread performs physical removals immediately but does not perform rotations at all.</a:t>
            </a:r>
            <a:endParaRPr sz="1550">
              <a:latin typeface="Montserrat"/>
              <a:ea typeface="Montserrat"/>
              <a:cs typeface="Montserrat"/>
              <a:sym typeface="Montserrat"/>
            </a:endParaRPr>
          </a:p>
        </p:txBody>
      </p:sp>
      <p:sp>
        <p:nvSpPr>
          <p:cNvPr id="417" name="Google Shape;41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418" name="Google Shape;418;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34</a:t>
            </a:fld>
            <a:endParaRPr sz="2200"/>
          </a:p>
        </p:txBody>
      </p:sp>
      <p:pic>
        <p:nvPicPr>
          <p:cNvPr id="419" name="Google Shape;419;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4865" flipH="1">
            <a:off x="7193155" y="3563203"/>
            <a:ext cx="1103059" cy="1202739"/>
          </a:xfrm>
          <a:prstGeom prst="rect">
            <a:avLst/>
          </a:prstGeom>
          <a:noFill/>
          <a:ln>
            <a:noFill/>
          </a:ln>
        </p:spPr>
      </p:pic>
      <p:sp>
        <p:nvSpPr>
          <p:cNvPr id="420" name="Google Shape;420;p58"/>
          <p:cNvSpPr txBox="1"/>
          <p:nvPr/>
        </p:nvSpPr>
        <p:spPr>
          <a:xfrm rot="3243135">
            <a:off x="8023183" y="3752923"/>
            <a:ext cx="555492" cy="59141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80000"/>
              </a:lnSpc>
              <a:spcBef>
                <a:spcPts val="0"/>
              </a:spcBef>
              <a:spcAft>
                <a:spcPts val="0"/>
              </a:spcAft>
              <a:buSzPts val="605"/>
              <a:buNone/>
            </a:pPr>
            <a:r>
              <a:rPr lang="ru" sz="3559">
                <a:solidFill>
                  <a:srgbClr val="000000"/>
                </a:solidFill>
                <a:latin typeface="Lexend"/>
                <a:ea typeface="Lexend"/>
                <a:cs typeface="Lexend"/>
                <a:sym typeface="Lexend"/>
              </a:rPr>
              <a:t>?</a:t>
            </a:r>
            <a:endParaRPr sz="3559">
              <a:solidFill>
                <a:srgbClr val="000000"/>
              </a:solidFill>
              <a:latin typeface="Lexend"/>
              <a:ea typeface="Lexend"/>
              <a:cs typeface="Lexend"/>
              <a:sym typeface="Lexen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Non-shuffle Wave Workload</a:t>
            </a:r>
            <a:endParaRPr sz="2500"/>
          </a:p>
        </p:txBody>
      </p:sp>
      <p:sp>
        <p:nvSpPr>
          <p:cNvPr id="426" name="Google Shape;426;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35</a:t>
            </a:fld>
            <a:endParaRPr sz="2200"/>
          </a:p>
        </p:txBody>
      </p:sp>
      <p:sp>
        <p:nvSpPr>
          <p:cNvPr id="427" name="Google Shape;427;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latin typeface="Montserrat"/>
                <a:ea typeface="Montserrat"/>
                <a:cs typeface="Montserrat"/>
                <a:sym typeface="Montserrat"/>
              </a:rPr>
              <a:t>Let's try to show the strengths of BCCO-BST.</a:t>
            </a: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a:latin typeface="Montserrat"/>
                <a:ea typeface="Montserrat"/>
                <a:cs typeface="Montserrat"/>
                <a:sym typeface="Montserrat"/>
              </a:rPr>
              <a:t>The Non-shuffle Wave Workload is based on Creakers and Wave ArgsGenerator without the Creakers and with Identity DataMap. </a:t>
            </a: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a:latin typeface="Montserrat"/>
                <a:ea typeface="Montserrat"/>
                <a:cs typeface="Montserrat"/>
                <a:sym typeface="Montserrat"/>
              </a:rPr>
              <a:t>This workload adds new keys to the edge of the tree disrupting the balance. That leads to the performance problems of poorly balanced trees.</a:t>
            </a:r>
            <a:endParaRPr>
              <a:latin typeface="Montserrat"/>
              <a:ea typeface="Montserrat"/>
              <a:cs typeface="Montserrat"/>
              <a:sym typeface="Montserrat"/>
            </a:endParaRPr>
          </a:p>
          <a:p>
            <a:pPr marL="0" lvl="0" indent="0" algn="l" rtl="0">
              <a:lnSpc>
                <a:spcPct val="115000"/>
              </a:lnSpc>
              <a:spcBef>
                <a:spcPts val="1000"/>
              </a:spcBef>
              <a:spcAft>
                <a:spcPts val="1000"/>
              </a:spcAft>
              <a:buNone/>
            </a:pPr>
            <a:endParaRPr>
              <a:latin typeface="Montserrat"/>
              <a:ea typeface="Montserrat"/>
              <a:cs typeface="Montserrat"/>
              <a:sym typeface="Montserrat"/>
            </a:endParaRPr>
          </a:p>
        </p:txBody>
      </p:sp>
      <p:pic>
        <p:nvPicPr>
          <p:cNvPr id="428" name="Google Shape;428;p5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269250" y="3408700"/>
            <a:ext cx="1392151" cy="13181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Non-shuffle Wave Workload</a:t>
            </a:r>
            <a:endParaRPr sz="2500"/>
          </a:p>
        </p:txBody>
      </p:sp>
      <p:sp>
        <p:nvSpPr>
          <p:cNvPr id="434" name="Google Shape;43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36</a:t>
            </a:fld>
            <a:endParaRPr sz="2200"/>
          </a:p>
        </p:txBody>
      </p:sp>
      <p:sp>
        <p:nvSpPr>
          <p:cNvPr id="435" name="Google Shape;435;p60"/>
          <p:cNvSpPr txBox="1">
            <a:spLocks noGrp="1"/>
          </p:cNvSpPr>
          <p:nvPr>
            <p:ph type="body" idx="1"/>
          </p:nvPr>
        </p:nvSpPr>
        <p:spPr>
          <a:xfrm>
            <a:off x="311700" y="1152475"/>
            <a:ext cx="4690500" cy="3416400"/>
          </a:xfrm>
          <a:prstGeom prst="rect">
            <a:avLst/>
          </a:prstGeom>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ru">
                <a:latin typeface="Montserrat"/>
                <a:ea typeface="Montserrat"/>
                <a:cs typeface="Montserrat"/>
                <a:sym typeface="Montserrat"/>
              </a:rPr>
              <a:t>Parameters: </a:t>
            </a:r>
            <a:endParaRPr>
              <a:latin typeface="Montserrat"/>
              <a:ea typeface="Montserrat"/>
              <a:cs typeface="Montserrat"/>
              <a:sym typeface="Montserrat"/>
            </a:endParaRPr>
          </a:p>
          <a:p>
            <a:pPr marL="457200" lvl="0" indent="-334327" algn="l" rtl="0">
              <a:lnSpc>
                <a:spcPct val="115000"/>
              </a:lnSpc>
              <a:spcBef>
                <a:spcPts val="1000"/>
              </a:spcBef>
              <a:spcAft>
                <a:spcPts val="0"/>
              </a:spcAft>
              <a:buSzPct val="100000"/>
              <a:buFont typeface="Montserrat"/>
              <a:buChar char="●"/>
            </a:pPr>
            <a:r>
              <a:rPr lang="ru">
                <a:latin typeface="Montserrat"/>
                <a:ea typeface="Montserrat"/>
                <a:cs typeface="Montserrat"/>
                <a:sym typeface="Montserrat"/>
              </a:rPr>
              <a:t>range is 10^6;</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wave size is 20%;</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update ratio is 5%; </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wave distribution — Zipfian distribution with 𝛼=1;</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without creakers.</a:t>
            </a:r>
            <a:endParaRPr>
              <a:latin typeface="Montserrat"/>
              <a:ea typeface="Montserrat"/>
              <a:cs typeface="Montserrat"/>
              <a:sym typeface="Montserrat"/>
            </a:endParaRPr>
          </a:p>
          <a:p>
            <a:pPr marL="0" lvl="0" indent="0" algn="l" rtl="0">
              <a:lnSpc>
                <a:spcPct val="115000"/>
              </a:lnSpc>
              <a:spcBef>
                <a:spcPts val="1000"/>
              </a:spcBef>
              <a:spcAft>
                <a:spcPts val="0"/>
              </a:spcAft>
              <a:buNone/>
            </a:pPr>
            <a:endParaRPr>
              <a:latin typeface="Montserrat"/>
              <a:ea typeface="Montserrat"/>
              <a:cs typeface="Montserrat"/>
              <a:sym typeface="Montserrat"/>
            </a:endParaRPr>
          </a:p>
          <a:p>
            <a:pPr marL="0" lvl="0" indent="0" algn="l" rtl="0">
              <a:lnSpc>
                <a:spcPct val="115000"/>
              </a:lnSpc>
              <a:spcBef>
                <a:spcPts val="1000"/>
              </a:spcBef>
              <a:spcAft>
                <a:spcPts val="1000"/>
              </a:spcAft>
              <a:buNone/>
            </a:pPr>
            <a:r>
              <a:rPr lang="ru">
                <a:latin typeface="Montserrat"/>
                <a:ea typeface="Montserrat"/>
                <a:cs typeface="Montserrat"/>
                <a:sym typeface="Montserrat"/>
              </a:rPr>
              <a:t>This result is related to the fact that BCCO-BST always rotates which is not the case of CF-BST and CO-BST.</a:t>
            </a:r>
            <a:endParaRPr>
              <a:latin typeface="Montserrat"/>
              <a:ea typeface="Montserrat"/>
              <a:cs typeface="Montserrat"/>
              <a:sym typeface="Montserrat"/>
            </a:endParaRPr>
          </a:p>
        </p:txBody>
      </p:sp>
      <p:pic>
        <p:nvPicPr>
          <p:cNvPr id="436" name="Google Shape;436;p6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02269" y="1474275"/>
            <a:ext cx="3657599" cy="2772790"/>
          </a:xfrm>
          <a:prstGeom prst="rect">
            <a:avLst/>
          </a:prstGeom>
          <a:noFill/>
          <a:ln>
            <a:noFill/>
          </a:ln>
        </p:spPr>
      </p:pic>
      <p:pic>
        <p:nvPicPr>
          <p:cNvPr id="437" name="Google Shape;437;p60"/>
          <p:cNvPicPr preferRelativeResize="0"/>
          <p:nvPr/>
        </p:nvPicPr>
        <p:blipFill rotWithShape="1">
          <a:blip r:embed="rId4" cstate="email">
            <a:alphaModFix/>
            <a:extLst>
              <a:ext uri="{28A0092B-C50C-407E-A947-70E740481C1C}">
                <a14:useLocalDpi xmlns:a14="http://schemas.microsoft.com/office/drawing/2010/main"/>
              </a:ext>
            </a:extLst>
          </a:blip>
          <a:srcRect l="6911" t="1231" r="25392" b="91247"/>
          <a:stretch/>
        </p:blipFill>
        <p:spPr>
          <a:xfrm>
            <a:off x="5397800" y="4243851"/>
            <a:ext cx="2869199" cy="2605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Non-shuffle Wave Workload</a:t>
            </a:r>
            <a:endParaRPr sz="2500"/>
          </a:p>
        </p:txBody>
      </p:sp>
      <p:sp>
        <p:nvSpPr>
          <p:cNvPr id="443" name="Google Shape;443;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37</a:t>
            </a:fld>
            <a:endParaRPr sz="2200"/>
          </a:p>
        </p:txBody>
      </p:sp>
      <p:sp>
        <p:nvSpPr>
          <p:cNvPr id="444" name="Google Shape;444;p61"/>
          <p:cNvSpPr txBox="1">
            <a:spLocks noGrp="1"/>
          </p:cNvSpPr>
          <p:nvPr>
            <p:ph type="body" idx="1"/>
          </p:nvPr>
        </p:nvSpPr>
        <p:spPr>
          <a:xfrm>
            <a:off x="311700" y="1152475"/>
            <a:ext cx="4692000" cy="3416400"/>
          </a:xfrm>
          <a:prstGeom prst="rect">
            <a:avLst/>
          </a:prstGeom>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None/>
            </a:pPr>
            <a:r>
              <a:rPr lang="ru">
                <a:latin typeface="Montserrat"/>
                <a:ea typeface="Montserrat"/>
                <a:cs typeface="Montserrat"/>
                <a:sym typeface="Montserrat"/>
              </a:rPr>
              <a:t>Parameters: </a:t>
            </a:r>
            <a:endParaRPr>
              <a:latin typeface="Montserrat"/>
              <a:ea typeface="Montserrat"/>
              <a:cs typeface="Montserrat"/>
              <a:sym typeface="Montserrat"/>
            </a:endParaRPr>
          </a:p>
          <a:p>
            <a:pPr marL="457200" lvl="0" indent="-334327" algn="l" rtl="0">
              <a:lnSpc>
                <a:spcPct val="115000"/>
              </a:lnSpc>
              <a:spcBef>
                <a:spcPts val="1000"/>
              </a:spcBef>
              <a:spcAft>
                <a:spcPts val="0"/>
              </a:spcAft>
              <a:buSzPct val="100000"/>
              <a:buFont typeface="Montserrat"/>
              <a:buChar char="●"/>
            </a:pPr>
            <a:r>
              <a:rPr lang="ru">
                <a:latin typeface="Montserrat"/>
                <a:ea typeface="Montserrat"/>
                <a:cs typeface="Montserrat"/>
                <a:sym typeface="Montserrat"/>
              </a:rPr>
              <a:t>range is 5000;</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wave size is 10%;</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update ratio is 20%; </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wave distribution — Zipfian distribution with 𝛼=1;</a:t>
            </a:r>
            <a:endParaRPr>
              <a:latin typeface="Montserrat"/>
              <a:ea typeface="Montserrat"/>
              <a:cs typeface="Montserrat"/>
              <a:sym typeface="Montserrat"/>
            </a:endParaRPr>
          </a:p>
          <a:p>
            <a:pPr marL="457200" lvl="0" indent="-334327"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without creakers.</a:t>
            </a:r>
            <a:endParaRPr>
              <a:latin typeface="Montserrat"/>
              <a:ea typeface="Montserrat"/>
              <a:cs typeface="Montserrat"/>
              <a:sym typeface="Montserrat"/>
            </a:endParaRPr>
          </a:p>
          <a:p>
            <a:pPr marL="0" lvl="0" indent="0" algn="l" rtl="0">
              <a:lnSpc>
                <a:spcPct val="115000"/>
              </a:lnSpc>
              <a:spcBef>
                <a:spcPts val="1000"/>
              </a:spcBef>
              <a:spcAft>
                <a:spcPts val="0"/>
              </a:spcAft>
              <a:buNone/>
            </a:pPr>
            <a:endParaRPr>
              <a:latin typeface="Montserrat"/>
              <a:ea typeface="Montserrat"/>
              <a:cs typeface="Montserrat"/>
              <a:sym typeface="Montserrat"/>
            </a:endParaRPr>
          </a:p>
          <a:p>
            <a:pPr marL="0" lvl="0" indent="0" algn="l" rtl="0">
              <a:lnSpc>
                <a:spcPct val="115000"/>
              </a:lnSpc>
              <a:spcBef>
                <a:spcPts val="1000"/>
              </a:spcBef>
              <a:spcAft>
                <a:spcPts val="1000"/>
              </a:spcAft>
              <a:buNone/>
            </a:pPr>
            <a:r>
              <a:rPr lang="ru">
                <a:latin typeface="Montserrat"/>
                <a:ea typeface="Montserrat"/>
                <a:cs typeface="Montserrat"/>
                <a:sym typeface="Montserrat"/>
              </a:rPr>
              <a:t>Since the tree size is quite small, the daemon thread in CF-BST manages to balance the tree quickly. </a:t>
            </a:r>
            <a:endParaRPr>
              <a:latin typeface="Montserrat"/>
              <a:ea typeface="Montserrat"/>
              <a:cs typeface="Montserrat"/>
              <a:sym typeface="Montserrat"/>
            </a:endParaRPr>
          </a:p>
        </p:txBody>
      </p:sp>
      <p:pic>
        <p:nvPicPr>
          <p:cNvPr id="445" name="Google Shape;445;p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03594" y="1362525"/>
            <a:ext cx="3657601" cy="2881318"/>
          </a:xfrm>
          <a:prstGeom prst="rect">
            <a:avLst/>
          </a:prstGeom>
          <a:noFill/>
          <a:ln>
            <a:noFill/>
          </a:ln>
        </p:spPr>
      </p:pic>
      <p:pic>
        <p:nvPicPr>
          <p:cNvPr id="446" name="Google Shape;446;p61"/>
          <p:cNvPicPr preferRelativeResize="0"/>
          <p:nvPr/>
        </p:nvPicPr>
        <p:blipFill rotWithShape="1">
          <a:blip r:embed="rId4" cstate="email">
            <a:alphaModFix/>
            <a:extLst>
              <a:ext uri="{28A0092B-C50C-407E-A947-70E740481C1C}">
                <a14:useLocalDpi xmlns:a14="http://schemas.microsoft.com/office/drawing/2010/main"/>
              </a:ext>
            </a:extLst>
          </a:blip>
          <a:srcRect l="6911" t="1231" r="25392" b="91247"/>
          <a:stretch/>
        </p:blipFill>
        <p:spPr>
          <a:xfrm>
            <a:off x="5397800" y="4243851"/>
            <a:ext cx="2869199" cy="2605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452" name="Google Shape;452;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38</a:t>
            </a:fld>
            <a:endParaRPr sz="2200"/>
          </a:p>
        </p:txBody>
      </p:sp>
      <p:sp>
        <p:nvSpPr>
          <p:cNvPr id="453" name="Google Shape;453;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latin typeface="Montserrat"/>
                <a:ea typeface="Montserrat"/>
                <a:cs typeface="Montserrat"/>
                <a:sym typeface="Montserrat"/>
              </a:rPr>
              <a:t>According to previous tests, we see that CF-BST does not work better, but certainly not worse than others.</a:t>
            </a:r>
            <a:endParaRPr>
              <a:latin typeface="Montserrat"/>
              <a:ea typeface="Montserrat"/>
              <a:cs typeface="Montserrat"/>
              <a:sym typeface="Montserrat"/>
            </a:endParaRPr>
          </a:p>
          <a:p>
            <a:pPr marL="0" lvl="0" indent="0" algn="l" rtl="0">
              <a:spcBef>
                <a:spcPts val="1000"/>
              </a:spcBef>
              <a:spcAft>
                <a:spcPts val="0"/>
              </a:spcAft>
              <a:buNone/>
            </a:pPr>
            <a:r>
              <a:rPr lang="ru">
                <a:latin typeface="Montserrat"/>
                <a:ea typeface="Montserrat"/>
                <a:cs typeface="Montserrat"/>
                <a:sym typeface="Montserrat"/>
              </a:rPr>
              <a:t>Let's try to come up with a load at which CF-BST will perform worst.</a:t>
            </a:r>
            <a:endParaRPr>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a:latin typeface="Montserrat"/>
                <a:ea typeface="Montserrat"/>
                <a:cs typeface="Montserrat"/>
                <a:sym typeface="Montserrat"/>
              </a:rPr>
              <a:t>We know that in CF only the daemon thread is responsible for physical </a:t>
            </a:r>
            <a:r>
              <a:rPr lang="ru" sz="1750">
                <a:latin typeface="Montserrat"/>
                <a:ea typeface="Montserrat"/>
                <a:cs typeface="Montserrat"/>
                <a:sym typeface="Montserrat"/>
              </a:rPr>
              <a:t>removals, while in others physical removals occurs immediately.</a:t>
            </a:r>
            <a:endParaRPr>
              <a:latin typeface="Montserrat"/>
              <a:ea typeface="Montserrat"/>
              <a:cs typeface="Montserrat"/>
              <a:sym typeface="Montserrat"/>
            </a:endParaRPr>
          </a:p>
          <a:p>
            <a:pPr marL="0" lvl="0" indent="0" algn="l" rtl="0">
              <a:spcBef>
                <a:spcPts val="1000"/>
              </a:spcBef>
              <a:spcAft>
                <a:spcPts val="1000"/>
              </a:spcAft>
              <a:buClr>
                <a:schemeClr val="dk1"/>
              </a:buClr>
              <a:buSzPts val="1100"/>
              <a:buFont typeface="Arial"/>
              <a:buNone/>
            </a:pPr>
            <a:r>
              <a:rPr lang="ru" sz="1750">
                <a:latin typeface="Montserrat"/>
                <a:ea typeface="Montserrat"/>
                <a:cs typeface="Montserrat"/>
                <a:sym typeface="Montserrat"/>
              </a:rPr>
              <a:t>Note that mostly leaves are physically removed from partially-external trees.</a:t>
            </a:r>
            <a:endParaRPr sz="1750">
              <a:latin typeface="Montserrat"/>
              <a:ea typeface="Montserrat"/>
              <a:cs typeface="Montserrat"/>
              <a:sym typeface="Montserrat"/>
            </a:endParaRPr>
          </a:p>
        </p:txBody>
      </p:sp>
      <p:pic>
        <p:nvPicPr>
          <p:cNvPr id="454" name="Google Shape;454;p6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949326" y="3903199"/>
            <a:ext cx="1312873" cy="7600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460" name="Google Shape;46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39</a:t>
            </a:fld>
            <a:endParaRPr sz="2200"/>
          </a:p>
        </p:txBody>
      </p:sp>
      <p:sp>
        <p:nvSpPr>
          <p:cNvPr id="461" name="Google Shape;461;p63"/>
          <p:cNvSpPr txBox="1">
            <a:spLocks noGrp="1"/>
          </p:cNvSpPr>
          <p:nvPr>
            <p:ph type="body" idx="1"/>
          </p:nvPr>
        </p:nvSpPr>
        <p:spPr>
          <a:xfrm>
            <a:off x="311700" y="1740513"/>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a:pPr>
            <a:r>
              <a:rPr lang="ru">
                <a:latin typeface="Montserrat"/>
                <a:ea typeface="Montserrat"/>
                <a:cs typeface="Montserrat"/>
                <a:sym typeface="Montserrat"/>
              </a:rPr>
              <a:t>remove(6)</a:t>
            </a:r>
            <a:endParaRPr>
              <a:latin typeface="Montserrat"/>
              <a:ea typeface="Montserrat"/>
              <a:cs typeface="Montserrat"/>
              <a:sym typeface="Montserrat"/>
            </a:endParaRPr>
          </a:p>
        </p:txBody>
      </p:sp>
      <p:sp>
        <p:nvSpPr>
          <p:cNvPr id="462" name="Google Shape;462;p63"/>
          <p:cNvSpPr txBox="1">
            <a:spLocks noGrp="1"/>
          </p:cNvSpPr>
          <p:nvPr>
            <p:ph type="body" idx="1"/>
          </p:nvPr>
        </p:nvSpPr>
        <p:spPr>
          <a:xfrm>
            <a:off x="311700" y="2135613"/>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2"/>
            </a:pPr>
            <a:r>
              <a:rPr lang="ru">
                <a:latin typeface="Montserrat"/>
                <a:ea typeface="Montserrat"/>
                <a:cs typeface="Montserrat"/>
                <a:sym typeface="Montserrat"/>
              </a:rPr>
              <a:t>insert(5)</a:t>
            </a:r>
            <a:endParaRPr>
              <a:latin typeface="Montserrat"/>
              <a:ea typeface="Montserrat"/>
              <a:cs typeface="Montserrat"/>
              <a:sym typeface="Montserrat"/>
            </a:endParaRPr>
          </a:p>
        </p:txBody>
      </p:sp>
      <p:sp>
        <p:nvSpPr>
          <p:cNvPr id="463" name="Google Shape;463;p63"/>
          <p:cNvSpPr txBox="1">
            <a:spLocks noGrp="1"/>
          </p:cNvSpPr>
          <p:nvPr>
            <p:ph type="body" idx="1"/>
          </p:nvPr>
        </p:nvSpPr>
        <p:spPr>
          <a:xfrm>
            <a:off x="311700" y="2530713"/>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3"/>
            </a:pPr>
            <a:r>
              <a:rPr lang="ru">
                <a:latin typeface="Montserrat"/>
                <a:ea typeface="Montserrat"/>
                <a:cs typeface="Montserrat"/>
                <a:sym typeface="Montserrat"/>
              </a:rPr>
              <a:t>insert(7)</a:t>
            </a:r>
            <a:endParaRPr>
              <a:latin typeface="Montserrat"/>
              <a:ea typeface="Montserrat"/>
              <a:cs typeface="Montserrat"/>
              <a:sym typeface="Montserrat"/>
            </a:endParaRPr>
          </a:p>
        </p:txBody>
      </p:sp>
      <p:pic>
        <p:nvPicPr>
          <p:cNvPr id="464" name="Google Shape;46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6425" y="1134063"/>
            <a:ext cx="3600001" cy="2483999"/>
          </a:xfrm>
          <a:prstGeom prst="rect">
            <a:avLst/>
          </a:prstGeom>
          <a:noFill/>
          <a:ln>
            <a:noFill/>
          </a:ln>
        </p:spPr>
      </p:pic>
      <p:pic>
        <p:nvPicPr>
          <p:cNvPr id="465" name="Google Shape;465;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6425" y="1129274"/>
            <a:ext cx="3600000" cy="2483974"/>
          </a:xfrm>
          <a:prstGeom prst="rect">
            <a:avLst/>
          </a:prstGeom>
          <a:noFill/>
          <a:ln>
            <a:noFill/>
          </a:ln>
        </p:spPr>
      </p:pic>
      <p:pic>
        <p:nvPicPr>
          <p:cNvPr id="466" name="Google Shape;466;p6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96425" y="1129275"/>
            <a:ext cx="3599999" cy="3347998"/>
          </a:xfrm>
          <a:prstGeom prst="rect">
            <a:avLst/>
          </a:prstGeom>
          <a:noFill/>
          <a:ln>
            <a:noFill/>
          </a:ln>
        </p:spPr>
      </p:pic>
      <p:pic>
        <p:nvPicPr>
          <p:cNvPr id="467" name="Google Shape;467;p6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96425" y="1129275"/>
            <a:ext cx="3599999" cy="3419462"/>
          </a:xfrm>
          <a:prstGeom prst="rect">
            <a:avLst/>
          </a:prstGeom>
          <a:noFill/>
          <a:ln>
            <a:noFill/>
          </a:ln>
        </p:spPr>
      </p:pic>
      <p:sp>
        <p:nvSpPr>
          <p:cNvPr id="468" name="Google Shape;468;p63"/>
          <p:cNvSpPr txBox="1">
            <a:spLocks noGrp="1"/>
          </p:cNvSpPr>
          <p:nvPr>
            <p:ph type="body" idx="1"/>
          </p:nvPr>
        </p:nvSpPr>
        <p:spPr>
          <a:xfrm>
            <a:off x="311700" y="1187825"/>
            <a:ext cx="4877100" cy="966600"/>
          </a:xfrm>
          <a:prstGeom prst="rect">
            <a:avLst/>
          </a:prstGeom>
        </p:spPr>
        <p:txBody>
          <a:bodyPr spcFirstLastPara="1" wrap="square" lIns="91425" tIns="91425" rIns="91425" bIns="91425" anchor="t" anchorCtr="0">
            <a:normAutofit/>
          </a:bodyPr>
          <a:lstStyle/>
          <a:p>
            <a:pPr marL="0" lvl="0" indent="0" algn="l" rtl="0">
              <a:spcBef>
                <a:spcPts val="0"/>
              </a:spcBef>
              <a:spcAft>
                <a:spcPts val="1000"/>
              </a:spcAft>
              <a:buNone/>
            </a:pPr>
            <a:r>
              <a:rPr lang="ru">
                <a:latin typeface="Montserrat"/>
                <a:ea typeface="Montserrat"/>
                <a:cs typeface="Montserrat"/>
                <a:sym typeface="Montserrat"/>
              </a:rPr>
              <a:t>Suppose there are no physical deletions</a:t>
            </a:r>
            <a:endParaRPr>
              <a:latin typeface="Montserrat"/>
              <a:ea typeface="Montserrat"/>
              <a:cs typeface="Montserrat"/>
              <a:sym typeface="Montserrat"/>
            </a:endParaRPr>
          </a:p>
        </p:txBody>
      </p:sp>
      <p:pic>
        <p:nvPicPr>
          <p:cNvPr id="469" name="Google Shape;469;p6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64864" flipH="1">
            <a:off x="2585631" y="3193644"/>
            <a:ext cx="1336213" cy="1456965"/>
          </a:xfrm>
          <a:prstGeom prst="rect">
            <a:avLst/>
          </a:prstGeom>
          <a:noFill/>
          <a:ln>
            <a:noFill/>
          </a:ln>
        </p:spPr>
      </p:pic>
      <p:sp>
        <p:nvSpPr>
          <p:cNvPr id="470" name="Google Shape;470;p63"/>
          <p:cNvSpPr txBox="1"/>
          <p:nvPr/>
        </p:nvSpPr>
        <p:spPr>
          <a:xfrm rot="3243135">
            <a:off x="3690683" y="3375936"/>
            <a:ext cx="555492" cy="591414"/>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605"/>
              <a:buNone/>
            </a:pPr>
            <a:r>
              <a:rPr lang="ru" sz="4660">
                <a:solidFill>
                  <a:srgbClr val="000000"/>
                </a:solidFill>
                <a:latin typeface="Lexend"/>
                <a:ea typeface="Lexend"/>
                <a:cs typeface="Lexend"/>
                <a:sym typeface="Lexend"/>
              </a:rPr>
              <a:t>?</a:t>
            </a:r>
            <a:endParaRPr sz="4960">
              <a:solidFill>
                <a:srgbClr val="000000"/>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64"/>
                                        </p:tgtEl>
                                      </p:cBhvr>
                                    </p:animEffect>
                                    <p:set>
                                      <p:cBhvr>
                                        <p:cTn id="9" dur="1" fill="hold">
                                          <p:stCondLst>
                                            <p:cond delay="500"/>
                                          </p:stCondLst>
                                        </p:cTn>
                                        <p:tgtEl>
                                          <p:spTgt spid="46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500"/>
                                        <p:tgtEl>
                                          <p:spTgt spid="46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465"/>
                                        </p:tgtEl>
                                      </p:cBhvr>
                                    </p:animEffect>
                                    <p:set>
                                      <p:cBhvr>
                                        <p:cTn id="19" dur="1" fill="hold">
                                          <p:stCondLst>
                                            <p:cond delay="500"/>
                                          </p:stCondLst>
                                        </p:cTn>
                                        <p:tgtEl>
                                          <p:spTgt spid="465"/>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67"/>
                                        </p:tgtEl>
                                        <p:attrNameLst>
                                          <p:attrName>style.visibility</p:attrName>
                                        </p:attrNameLst>
                                      </p:cBhvr>
                                      <p:to>
                                        <p:strVal val="visible"/>
                                      </p:to>
                                    </p:set>
                                    <p:animEffect transition="in" filter="fade">
                                      <p:cBhvr>
                                        <p:cTn id="22" dur="500"/>
                                        <p:tgtEl>
                                          <p:spTgt spid="46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3"/>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467"/>
                                        </p:tgtEl>
                                      </p:cBhvr>
                                    </p:animEffect>
                                    <p:set>
                                      <p:cBhvr>
                                        <p:cTn id="29" dur="1" fill="hold">
                                          <p:stCondLst>
                                            <p:cond delay="500"/>
                                          </p:stCondLst>
                                        </p:cTn>
                                        <p:tgtEl>
                                          <p:spTgt spid="467"/>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466"/>
                                        </p:tgtEl>
                                        <p:attrNameLst>
                                          <p:attrName>style.visibility</p:attrName>
                                        </p:attrNameLst>
                                      </p:cBhvr>
                                      <p:to>
                                        <p:strVal val="visible"/>
                                      </p:to>
                                    </p:set>
                                    <p:animEffect transition="in" filter="fade">
                                      <p:cBhvr>
                                        <p:cTn id="32" dur="500"/>
                                        <p:tgtEl>
                                          <p:spTgt spid="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flipH="1">
            <a:off x="1771225" y="3519700"/>
            <a:ext cx="1392151" cy="1318101"/>
          </a:xfrm>
          <a:prstGeom prst="rect">
            <a:avLst/>
          </a:prstGeom>
          <a:noFill/>
          <a:ln>
            <a:noFill/>
          </a:ln>
        </p:spPr>
      </p:pic>
      <p:sp>
        <p:nvSpPr>
          <p:cNvPr id="132" name="Google Shape;13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Existing solutions</a:t>
            </a:r>
            <a:endParaRPr sz="2500">
              <a:latin typeface="Montserrat"/>
              <a:ea typeface="Montserrat"/>
              <a:cs typeface="Montserrat"/>
              <a:sym typeface="Montserrat"/>
            </a:endParaRPr>
          </a:p>
        </p:txBody>
      </p:sp>
      <p:sp>
        <p:nvSpPr>
          <p:cNvPr id="133" name="Google Shape;133;p28"/>
          <p:cNvSpPr txBox="1">
            <a:spLocks noGrp="1"/>
          </p:cNvSpPr>
          <p:nvPr>
            <p:ph type="body" idx="1"/>
          </p:nvPr>
        </p:nvSpPr>
        <p:spPr>
          <a:xfrm>
            <a:off x="311700" y="1152475"/>
            <a:ext cx="3337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750">
                <a:latin typeface="Montserrat"/>
                <a:ea typeface="Montserrat"/>
                <a:cs typeface="Montserrat"/>
                <a:sym typeface="Montserrat"/>
              </a:rPr>
              <a:t>Benchmarks for Concurrent Data Structures:</a:t>
            </a:r>
            <a:endParaRPr sz="1750">
              <a:latin typeface="Montserrat"/>
              <a:ea typeface="Montserrat"/>
              <a:cs typeface="Montserrat"/>
              <a:sym typeface="Montserrat"/>
            </a:endParaRPr>
          </a:p>
          <a:p>
            <a:pPr marL="457200" lvl="0" indent="-339725" algn="l" rtl="0">
              <a:spcBef>
                <a:spcPts val="1000"/>
              </a:spcBef>
              <a:spcAft>
                <a:spcPts val="0"/>
              </a:spcAft>
              <a:buSzPts val="1750"/>
              <a:buFont typeface="Montserrat"/>
              <a:buChar char="●"/>
            </a:pPr>
            <a:r>
              <a:rPr lang="ru" sz="1750">
                <a:latin typeface="Montserrat"/>
                <a:ea typeface="Montserrat"/>
                <a:cs typeface="Montserrat"/>
                <a:sym typeface="Montserrat"/>
              </a:rPr>
              <a:t>Synchrobench</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Setbench</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YCSB</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TPC</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Scal</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Char char="●"/>
            </a:pPr>
            <a:r>
              <a:rPr lang="ru" sz="1750">
                <a:latin typeface="Montserrat"/>
                <a:ea typeface="Montserrat"/>
                <a:cs typeface="Montserrat"/>
                <a:sym typeface="Montserrat"/>
              </a:rPr>
              <a:t>Synch</a:t>
            </a:r>
            <a:endParaRPr sz="1750">
              <a:latin typeface="Montserrat"/>
              <a:ea typeface="Montserrat"/>
              <a:cs typeface="Montserrat"/>
              <a:sym typeface="Montserrat"/>
            </a:endParaRPr>
          </a:p>
        </p:txBody>
      </p:sp>
      <p:sp>
        <p:nvSpPr>
          <p:cNvPr id="134" name="Google Shape;13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a:t>
            </a:fld>
            <a:endParaRPr sz="2200"/>
          </a:p>
        </p:txBody>
      </p:sp>
      <p:sp>
        <p:nvSpPr>
          <p:cNvPr id="135" name="Google Shape;135;p28"/>
          <p:cNvSpPr txBox="1">
            <a:spLocks noGrp="1"/>
          </p:cNvSpPr>
          <p:nvPr>
            <p:ph type="body" idx="1"/>
          </p:nvPr>
        </p:nvSpPr>
        <p:spPr>
          <a:xfrm>
            <a:off x="3250513" y="2821350"/>
            <a:ext cx="5555400" cy="1982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ct val="62857"/>
              <a:buFont typeface="Arial"/>
              <a:buNone/>
            </a:pPr>
            <a:r>
              <a:rPr lang="ru" sz="1750">
                <a:latin typeface="Montserrat"/>
                <a:ea typeface="Montserrat"/>
                <a:cs typeface="Montserrat"/>
                <a:sym typeface="Montserrat"/>
              </a:rPr>
              <a:t>Disadvantages:</a:t>
            </a:r>
            <a:endParaRPr sz="1750">
              <a:latin typeface="Montserrat"/>
              <a:ea typeface="Montserrat"/>
              <a:cs typeface="Montserrat"/>
              <a:sym typeface="Montserrat"/>
            </a:endParaRPr>
          </a:p>
          <a:p>
            <a:pPr marL="457200" lvl="0" indent="-331390" algn="l" rtl="0">
              <a:spcBef>
                <a:spcPts val="1000"/>
              </a:spcBef>
              <a:spcAft>
                <a:spcPts val="0"/>
              </a:spcAft>
              <a:buSzPct val="100000"/>
              <a:buFont typeface="Montserrat"/>
              <a:buChar char="●"/>
            </a:pPr>
            <a:r>
              <a:rPr lang="ru" sz="1750">
                <a:latin typeface="Montserrat"/>
                <a:ea typeface="Montserrat"/>
                <a:cs typeface="Montserrat"/>
                <a:sym typeface="Montserrat"/>
              </a:rPr>
              <a:t>Not enough different skewed workloads</a:t>
            </a:r>
            <a:endParaRPr sz="1750">
              <a:latin typeface="Montserrat"/>
              <a:ea typeface="Montserrat"/>
              <a:cs typeface="Montserrat"/>
              <a:sym typeface="Montserrat"/>
            </a:endParaRPr>
          </a:p>
          <a:p>
            <a:pPr marL="457200" lvl="0" indent="-331390" algn="l" rtl="0">
              <a:spcBef>
                <a:spcPts val="0"/>
              </a:spcBef>
              <a:spcAft>
                <a:spcPts val="0"/>
              </a:spcAft>
              <a:buSzPct val="100000"/>
              <a:buFont typeface="Montserrat"/>
              <a:buChar char="●"/>
            </a:pPr>
            <a:r>
              <a:rPr lang="ru" sz="1750">
                <a:latin typeface="Montserrat"/>
                <a:ea typeface="Montserrat"/>
                <a:cs typeface="Montserrat"/>
                <a:sym typeface="Montserrat"/>
              </a:rPr>
              <a:t>Difficulty adding new workloads</a:t>
            </a:r>
            <a:endParaRPr sz="1750">
              <a:latin typeface="Montserrat"/>
              <a:ea typeface="Montserrat"/>
              <a:cs typeface="Montserrat"/>
              <a:sym typeface="Montserrat"/>
            </a:endParaRPr>
          </a:p>
          <a:p>
            <a:pPr marL="457200" lvl="0" indent="-331390" algn="l" rtl="0">
              <a:spcBef>
                <a:spcPts val="0"/>
              </a:spcBef>
              <a:spcAft>
                <a:spcPts val="0"/>
              </a:spcAft>
              <a:buSzPct val="100000"/>
              <a:buFont typeface="Montserrat"/>
              <a:buChar char="●"/>
            </a:pPr>
            <a:r>
              <a:rPr lang="ru" sz="1750">
                <a:latin typeface="Montserrat"/>
                <a:ea typeface="Montserrat"/>
                <a:cs typeface="Montserrat"/>
                <a:sym typeface="Montserrat"/>
              </a:rPr>
              <a:t>Difficulty in changing parameters</a:t>
            </a:r>
            <a:endParaRPr sz="1750">
              <a:latin typeface="Montserrat"/>
              <a:ea typeface="Montserrat"/>
              <a:cs typeface="Montserrat"/>
              <a:sym typeface="Montserrat"/>
            </a:endParaRPr>
          </a:p>
          <a:p>
            <a:pPr marL="457200" lvl="0" indent="-331390" algn="l" rtl="0">
              <a:spcBef>
                <a:spcPts val="0"/>
              </a:spcBef>
              <a:spcAft>
                <a:spcPts val="0"/>
              </a:spcAft>
              <a:buSzPct val="100000"/>
              <a:buFont typeface="Montserrat"/>
              <a:buChar char="●"/>
            </a:pPr>
            <a:r>
              <a:rPr lang="ru" sz="1750">
                <a:latin typeface="Montserrat"/>
                <a:ea typeface="Montserrat"/>
                <a:cs typeface="Montserrat"/>
                <a:sym typeface="Montserrat"/>
              </a:rPr>
              <a:t>In some, workloads have limited working time</a:t>
            </a:r>
            <a:endParaRPr sz="1750">
              <a:latin typeface="Montserrat"/>
              <a:ea typeface="Montserrat"/>
              <a:cs typeface="Montserrat"/>
              <a:sym typeface="Montserrat"/>
            </a:endParaRPr>
          </a:p>
          <a:p>
            <a:pPr marL="457200" lvl="0" indent="-331390" algn="l" rtl="0">
              <a:spcBef>
                <a:spcPts val="0"/>
              </a:spcBef>
              <a:spcAft>
                <a:spcPts val="0"/>
              </a:spcAft>
              <a:buSzPct val="100000"/>
              <a:buFont typeface="Montserrat"/>
              <a:buChar char="●"/>
            </a:pPr>
            <a:r>
              <a:rPr lang="ru" sz="1750">
                <a:latin typeface="Montserrat"/>
                <a:ea typeface="Montserrat"/>
                <a:cs typeface="Montserrat"/>
                <a:sym typeface="Montserrat"/>
              </a:rPr>
              <a:t>Limited interface of the tested object</a:t>
            </a:r>
            <a:endParaRPr sz="1750">
              <a:latin typeface="Montserrat"/>
              <a:ea typeface="Montserrat"/>
              <a:cs typeface="Montserrat"/>
              <a:sym typeface="Montserrat"/>
            </a:endParaRPr>
          </a:p>
        </p:txBody>
      </p:sp>
      <p:pic>
        <p:nvPicPr>
          <p:cNvPr id="136" name="Google Shape;136;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629475" y="1152475"/>
            <a:ext cx="3385775" cy="1768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fade">
                                      <p:cBhvr>
                                        <p:cTn id="11" dur="500"/>
                                        <p:tgtEl>
                                          <p:spTgt spid="13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476" name="Google Shape;476;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40</a:t>
            </a:fld>
            <a:endParaRPr sz="2200"/>
          </a:p>
        </p:txBody>
      </p:sp>
      <p:sp>
        <p:nvSpPr>
          <p:cNvPr id="477" name="Google Shape;477;p64"/>
          <p:cNvSpPr txBox="1">
            <a:spLocks noGrp="1"/>
          </p:cNvSpPr>
          <p:nvPr>
            <p:ph type="body" idx="1"/>
          </p:nvPr>
        </p:nvSpPr>
        <p:spPr>
          <a:xfrm>
            <a:off x="311700" y="16189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a:pPr>
            <a:r>
              <a:rPr lang="ru">
                <a:latin typeface="Montserrat"/>
                <a:ea typeface="Montserrat"/>
                <a:cs typeface="Montserrat"/>
                <a:sym typeface="Montserrat"/>
              </a:rPr>
              <a:t>remove(6)</a:t>
            </a:r>
            <a:endParaRPr>
              <a:latin typeface="Montserrat"/>
              <a:ea typeface="Montserrat"/>
              <a:cs typeface="Montserrat"/>
              <a:sym typeface="Montserrat"/>
            </a:endParaRPr>
          </a:p>
        </p:txBody>
      </p:sp>
      <p:sp>
        <p:nvSpPr>
          <p:cNvPr id="478" name="Google Shape;478;p64"/>
          <p:cNvSpPr txBox="1">
            <a:spLocks noGrp="1"/>
          </p:cNvSpPr>
          <p:nvPr>
            <p:ph type="body" idx="1"/>
          </p:nvPr>
        </p:nvSpPr>
        <p:spPr>
          <a:xfrm>
            <a:off x="311700" y="19378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2"/>
            </a:pPr>
            <a:r>
              <a:rPr lang="ru">
                <a:latin typeface="Montserrat"/>
                <a:ea typeface="Montserrat"/>
                <a:cs typeface="Montserrat"/>
                <a:sym typeface="Montserrat"/>
              </a:rPr>
              <a:t>insert(5)</a:t>
            </a:r>
            <a:endParaRPr>
              <a:latin typeface="Montserrat"/>
              <a:ea typeface="Montserrat"/>
              <a:cs typeface="Montserrat"/>
              <a:sym typeface="Montserrat"/>
            </a:endParaRPr>
          </a:p>
        </p:txBody>
      </p:sp>
      <p:sp>
        <p:nvSpPr>
          <p:cNvPr id="479" name="Google Shape;479;p64"/>
          <p:cNvSpPr txBox="1">
            <a:spLocks noGrp="1"/>
          </p:cNvSpPr>
          <p:nvPr>
            <p:ph type="body" idx="1"/>
          </p:nvPr>
        </p:nvSpPr>
        <p:spPr>
          <a:xfrm>
            <a:off x="311700" y="22567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3"/>
            </a:pPr>
            <a:r>
              <a:rPr lang="ru">
                <a:latin typeface="Montserrat"/>
                <a:ea typeface="Montserrat"/>
                <a:cs typeface="Montserrat"/>
                <a:sym typeface="Montserrat"/>
              </a:rPr>
              <a:t>insert(7)</a:t>
            </a:r>
            <a:endParaRPr>
              <a:latin typeface="Montserrat"/>
              <a:ea typeface="Montserrat"/>
              <a:cs typeface="Montserrat"/>
              <a:sym typeface="Montserrat"/>
            </a:endParaRPr>
          </a:p>
        </p:txBody>
      </p:sp>
      <p:pic>
        <p:nvPicPr>
          <p:cNvPr id="480" name="Google Shape;480;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6425" y="1134063"/>
            <a:ext cx="3600001" cy="2483999"/>
          </a:xfrm>
          <a:prstGeom prst="rect">
            <a:avLst/>
          </a:prstGeom>
          <a:noFill/>
          <a:ln>
            <a:noFill/>
          </a:ln>
        </p:spPr>
      </p:pic>
      <p:sp>
        <p:nvSpPr>
          <p:cNvPr id="481" name="Google Shape;481;p64"/>
          <p:cNvSpPr txBox="1"/>
          <p:nvPr/>
        </p:nvSpPr>
        <p:spPr>
          <a:xfrm>
            <a:off x="311700" y="1157275"/>
            <a:ext cx="37047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000" b="1">
                <a:solidFill>
                  <a:schemeClr val="dk1"/>
                </a:solidFill>
                <a:latin typeface="Montserrat"/>
                <a:ea typeface="Montserrat"/>
                <a:cs typeface="Montserrat"/>
                <a:sym typeface="Montserrat"/>
              </a:rPr>
              <a:t>BCCO and CO BSTs case</a:t>
            </a:r>
            <a:endParaRPr sz="2000" b="1">
              <a:solidFill>
                <a:schemeClr val="dk1"/>
              </a:solidFill>
              <a:latin typeface="Montserrat"/>
              <a:ea typeface="Montserrat"/>
              <a:cs typeface="Montserrat"/>
              <a:sym typeface="Montserrat"/>
            </a:endParaRPr>
          </a:p>
        </p:txBody>
      </p:sp>
      <p:pic>
        <p:nvPicPr>
          <p:cNvPr id="482" name="Google Shape;482;p6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6425" y="1124815"/>
            <a:ext cx="3600000" cy="2484001"/>
          </a:xfrm>
          <a:prstGeom prst="rect">
            <a:avLst/>
          </a:prstGeom>
          <a:noFill/>
          <a:ln>
            <a:noFill/>
          </a:ln>
        </p:spPr>
      </p:pic>
      <p:pic>
        <p:nvPicPr>
          <p:cNvPr id="483" name="Google Shape;483;p64"/>
          <p:cNvPicPr preferRelativeResize="0"/>
          <p:nvPr/>
        </p:nvPicPr>
        <p:blipFill rotWithShape="1">
          <a:blip r:embed="rId5" cstate="email">
            <a:alphaModFix/>
            <a:extLst>
              <a:ext uri="{28A0092B-C50C-407E-A947-70E740481C1C}">
                <a14:useLocalDpi xmlns:a14="http://schemas.microsoft.com/office/drawing/2010/main"/>
              </a:ext>
            </a:extLst>
          </a:blip>
          <a:srcRect t="-2134"/>
          <a:stretch/>
        </p:blipFill>
        <p:spPr>
          <a:xfrm>
            <a:off x="4996425" y="1079567"/>
            <a:ext cx="3600000" cy="2556001"/>
          </a:xfrm>
          <a:prstGeom prst="rect">
            <a:avLst/>
          </a:prstGeom>
          <a:noFill/>
          <a:ln>
            <a:noFill/>
          </a:ln>
        </p:spPr>
      </p:pic>
      <p:pic>
        <p:nvPicPr>
          <p:cNvPr id="484" name="Google Shape;484;p6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96425" y="1135053"/>
            <a:ext cx="3600000" cy="2556000"/>
          </a:xfrm>
          <a:prstGeom prst="rect">
            <a:avLst/>
          </a:prstGeom>
          <a:noFill/>
          <a:ln>
            <a:noFill/>
          </a:ln>
        </p:spPr>
      </p:pic>
      <p:pic>
        <p:nvPicPr>
          <p:cNvPr id="485" name="Google Shape;485;p6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996425" y="1124826"/>
            <a:ext cx="3600001" cy="3384000"/>
          </a:xfrm>
          <a:prstGeom prst="rect">
            <a:avLst/>
          </a:prstGeom>
          <a:noFill/>
          <a:ln>
            <a:noFill/>
          </a:ln>
        </p:spPr>
      </p:pic>
      <p:pic>
        <p:nvPicPr>
          <p:cNvPr id="486" name="Google Shape;486;p6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rot="-645518" flipH="1">
            <a:off x="2649075" y="3250050"/>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7"/>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480"/>
                                        </p:tgtEl>
                                      </p:cBhvr>
                                    </p:animEffect>
                                    <p:set>
                                      <p:cBhvr>
                                        <p:cTn id="9" dur="1" fill="hold">
                                          <p:stCondLst>
                                            <p:cond delay="500"/>
                                          </p:stCondLst>
                                        </p:cTn>
                                        <p:tgtEl>
                                          <p:spTgt spid="480"/>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483"/>
                                        </p:tgtEl>
                                        <p:attrNameLst>
                                          <p:attrName>style.visibility</p:attrName>
                                        </p:attrNameLst>
                                      </p:cBhvr>
                                      <p:to>
                                        <p:strVal val="visible"/>
                                      </p:to>
                                    </p:set>
                                    <p:animEffect transition="in" filter="fade">
                                      <p:cBhvr>
                                        <p:cTn id="12" dur="500"/>
                                        <p:tgtEl>
                                          <p:spTgt spid="4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83"/>
                                        </p:tgtEl>
                                      </p:cBhvr>
                                    </p:animEffect>
                                    <p:set>
                                      <p:cBhvr>
                                        <p:cTn id="17" dur="1" fill="hold">
                                          <p:stCondLst>
                                            <p:cond delay="500"/>
                                          </p:stCondLst>
                                        </p:cTn>
                                        <p:tgtEl>
                                          <p:spTgt spid="48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82"/>
                                        </p:tgtEl>
                                        <p:attrNameLst>
                                          <p:attrName>style.visibility</p:attrName>
                                        </p:attrNameLst>
                                      </p:cBhvr>
                                      <p:to>
                                        <p:strVal val="visible"/>
                                      </p:to>
                                    </p:set>
                                    <p:animEffect transition="in" filter="fade">
                                      <p:cBhvr>
                                        <p:cTn id="20" dur="500"/>
                                        <p:tgtEl>
                                          <p:spTgt spid="48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8"/>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84"/>
                                        </p:tgtEl>
                                        <p:attrNameLst>
                                          <p:attrName>style.visibility</p:attrName>
                                        </p:attrNameLst>
                                      </p:cBhvr>
                                      <p:to>
                                        <p:strVal val="visible"/>
                                      </p:to>
                                    </p:set>
                                    <p:animEffect transition="in" filter="fade">
                                      <p:cBhvr>
                                        <p:cTn id="27" dur="500"/>
                                        <p:tgtEl>
                                          <p:spTgt spid="484"/>
                                        </p:tgtEl>
                                      </p:cBhvr>
                                    </p:animEffect>
                                  </p:childTnLst>
                                </p:cTn>
                              </p:par>
                              <p:par>
                                <p:cTn id="28" presetID="10" presetClass="exit" presetSubtype="0" fill="hold" nodeType="withEffect">
                                  <p:stCondLst>
                                    <p:cond delay="0"/>
                                  </p:stCondLst>
                                  <p:childTnLst>
                                    <p:animEffect transition="out" filter="fade">
                                      <p:cBhvr>
                                        <p:cTn id="29" dur="500"/>
                                        <p:tgtEl>
                                          <p:spTgt spid="482"/>
                                        </p:tgtEl>
                                      </p:cBhvr>
                                    </p:animEffect>
                                    <p:set>
                                      <p:cBhvr>
                                        <p:cTn id="30" dur="1" fill="hold">
                                          <p:stCondLst>
                                            <p:cond delay="500"/>
                                          </p:stCondLst>
                                        </p:cTn>
                                        <p:tgtEl>
                                          <p:spTgt spid="4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9"/>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484"/>
                                        </p:tgtEl>
                                      </p:cBhvr>
                                    </p:animEffect>
                                    <p:set>
                                      <p:cBhvr>
                                        <p:cTn id="37" dur="1" fill="hold">
                                          <p:stCondLst>
                                            <p:cond delay="500"/>
                                          </p:stCondLst>
                                        </p:cTn>
                                        <p:tgtEl>
                                          <p:spTgt spid="484"/>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485"/>
                                        </p:tgtEl>
                                        <p:attrNameLst>
                                          <p:attrName>style.visibility</p:attrName>
                                        </p:attrNameLst>
                                      </p:cBhvr>
                                      <p:to>
                                        <p:strVal val="visible"/>
                                      </p:to>
                                    </p:set>
                                    <p:animEffect transition="in" filter="fade">
                                      <p:cBhvr>
                                        <p:cTn id="40" dur="5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492" name="Google Shape;492;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41</a:t>
            </a:fld>
            <a:endParaRPr sz="2200"/>
          </a:p>
        </p:txBody>
      </p:sp>
      <p:sp>
        <p:nvSpPr>
          <p:cNvPr id="493" name="Google Shape;493;p65"/>
          <p:cNvSpPr txBox="1"/>
          <p:nvPr/>
        </p:nvSpPr>
        <p:spPr>
          <a:xfrm>
            <a:off x="311700" y="1157275"/>
            <a:ext cx="4386000" cy="209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000" b="1">
                <a:solidFill>
                  <a:schemeClr val="dk1"/>
                </a:solidFill>
                <a:latin typeface="Montserrat"/>
                <a:ea typeface="Montserrat"/>
                <a:cs typeface="Montserrat"/>
                <a:sym typeface="Montserrat"/>
              </a:rPr>
              <a:t>CF-BST case</a:t>
            </a:r>
            <a:endParaRPr sz="20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ru" sz="1800">
                <a:solidFill>
                  <a:schemeClr val="dk1"/>
                </a:solidFill>
                <a:latin typeface="Montserrat"/>
                <a:ea typeface="Montserrat"/>
                <a:cs typeface="Montserrat"/>
                <a:sym typeface="Montserrat"/>
              </a:rPr>
              <a:t>If the daemon thread is far from the remote node, the result will be the same as the others</a:t>
            </a:r>
            <a:endParaRPr sz="1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a:solidFill>
                <a:schemeClr val="dk1"/>
              </a:solidFill>
              <a:latin typeface="Montserrat"/>
              <a:ea typeface="Montserrat"/>
              <a:cs typeface="Montserrat"/>
              <a:sym typeface="Montserrat"/>
            </a:endParaRPr>
          </a:p>
        </p:txBody>
      </p:sp>
      <p:pic>
        <p:nvPicPr>
          <p:cNvPr id="494" name="Google Shape;494;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6425" y="1127313"/>
            <a:ext cx="3600001" cy="2556001"/>
          </a:xfrm>
          <a:prstGeom prst="rect">
            <a:avLst/>
          </a:prstGeom>
          <a:noFill/>
          <a:ln>
            <a:noFill/>
          </a:ln>
        </p:spPr>
      </p:pic>
      <p:pic>
        <p:nvPicPr>
          <p:cNvPr id="495" name="Google Shape;495;p6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6425" y="1124826"/>
            <a:ext cx="3600001" cy="3384000"/>
          </a:xfrm>
          <a:prstGeom prst="rect">
            <a:avLst/>
          </a:prstGeom>
          <a:noFill/>
          <a:ln>
            <a:noFill/>
          </a:ln>
        </p:spPr>
      </p:pic>
      <p:pic>
        <p:nvPicPr>
          <p:cNvPr id="496" name="Google Shape;496;p6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44575" y="2757300"/>
            <a:ext cx="271649" cy="210800"/>
          </a:xfrm>
          <a:prstGeom prst="rect">
            <a:avLst/>
          </a:prstGeom>
          <a:noFill/>
          <a:ln>
            <a:noFill/>
          </a:ln>
        </p:spPr>
      </p:pic>
      <p:sp>
        <p:nvSpPr>
          <p:cNvPr id="497" name="Google Shape;497;p65"/>
          <p:cNvSpPr txBox="1"/>
          <p:nvPr/>
        </p:nvSpPr>
        <p:spPr>
          <a:xfrm>
            <a:off x="311700" y="2616950"/>
            <a:ext cx="3000000" cy="10989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1"/>
              </a:buClr>
              <a:buSzPts val="1800"/>
              <a:buFont typeface="Montserrat"/>
              <a:buAutoNum type="arabicPeriod"/>
            </a:pPr>
            <a:r>
              <a:rPr lang="ru" sz="1800">
                <a:solidFill>
                  <a:schemeClr val="dk1"/>
                </a:solidFill>
                <a:latin typeface="Montserrat"/>
                <a:ea typeface="Montserrat"/>
                <a:cs typeface="Montserrat"/>
                <a:sym typeface="Montserrat"/>
              </a:rPr>
              <a:t>remove(6)</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AutoNum type="arabicPeriod"/>
            </a:pPr>
            <a:r>
              <a:rPr lang="ru" sz="1800">
                <a:solidFill>
                  <a:schemeClr val="dk1"/>
                </a:solidFill>
                <a:latin typeface="Montserrat"/>
                <a:ea typeface="Montserrat"/>
                <a:cs typeface="Montserrat"/>
                <a:sym typeface="Montserrat"/>
              </a:rPr>
              <a:t>insert(5)</a:t>
            </a:r>
            <a:endParaRPr sz="1800">
              <a:solidFill>
                <a:schemeClr val="dk1"/>
              </a:solidFill>
              <a:latin typeface="Montserrat"/>
              <a:ea typeface="Montserrat"/>
              <a:cs typeface="Montserrat"/>
              <a:sym typeface="Montserrat"/>
            </a:endParaRPr>
          </a:p>
          <a:p>
            <a:pPr marL="457200" lvl="0" indent="-342900" algn="l" rtl="0">
              <a:lnSpc>
                <a:spcPct val="115000"/>
              </a:lnSpc>
              <a:spcBef>
                <a:spcPts val="0"/>
              </a:spcBef>
              <a:spcAft>
                <a:spcPts val="0"/>
              </a:spcAft>
              <a:buClr>
                <a:schemeClr val="dk1"/>
              </a:buClr>
              <a:buSzPts val="1800"/>
              <a:buFont typeface="Montserrat"/>
              <a:buAutoNum type="arabicPeriod"/>
            </a:pPr>
            <a:r>
              <a:rPr lang="ru" sz="1800">
                <a:solidFill>
                  <a:schemeClr val="dk1"/>
                </a:solidFill>
                <a:latin typeface="Montserrat"/>
                <a:ea typeface="Montserrat"/>
                <a:cs typeface="Montserrat"/>
                <a:sym typeface="Montserrat"/>
              </a:rPr>
              <a:t>insert(7)</a:t>
            </a:r>
            <a:endParaRPr/>
          </a:p>
        </p:txBody>
      </p:sp>
      <p:pic>
        <p:nvPicPr>
          <p:cNvPr id="498" name="Google Shape;498;p6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64865" flipH="1">
            <a:off x="2854005" y="3397628"/>
            <a:ext cx="1103059" cy="1202739"/>
          </a:xfrm>
          <a:prstGeom prst="rect">
            <a:avLst/>
          </a:prstGeom>
          <a:noFill/>
          <a:ln>
            <a:noFill/>
          </a:ln>
        </p:spPr>
      </p:pic>
      <p:sp>
        <p:nvSpPr>
          <p:cNvPr id="499" name="Google Shape;499;p65"/>
          <p:cNvSpPr txBox="1"/>
          <p:nvPr/>
        </p:nvSpPr>
        <p:spPr>
          <a:xfrm rot="3243135">
            <a:off x="3684033" y="3587348"/>
            <a:ext cx="555492" cy="59141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80000"/>
              </a:lnSpc>
              <a:spcBef>
                <a:spcPts val="0"/>
              </a:spcBef>
              <a:spcAft>
                <a:spcPts val="0"/>
              </a:spcAft>
              <a:buSzPts val="605"/>
              <a:buNone/>
            </a:pPr>
            <a:r>
              <a:rPr lang="ru" sz="3559">
                <a:solidFill>
                  <a:srgbClr val="000000"/>
                </a:solidFill>
                <a:latin typeface="Lexend"/>
                <a:ea typeface="Lexend"/>
                <a:cs typeface="Lexend"/>
                <a:sym typeface="Lexend"/>
              </a:rPr>
              <a:t>?</a:t>
            </a:r>
            <a:endParaRPr sz="3559">
              <a:solidFill>
                <a:srgbClr val="000000"/>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par>
                                <p:cTn id="8" presetID="10" presetClass="exit" presetSubtype="0" fill="hold" nodeType="withEffect">
                                  <p:stCondLst>
                                    <p:cond delay="0"/>
                                  </p:stCondLst>
                                  <p:childTnLst>
                                    <p:animEffect transition="out" filter="fade">
                                      <p:cBhvr>
                                        <p:cTn id="9" dur="500"/>
                                        <p:tgtEl>
                                          <p:spTgt spid="494"/>
                                        </p:tgtEl>
                                      </p:cBhvr>
                                    </p:animEffect>
                                    <p:set>
                                      <p:cBhvr>
                                        <p:cTn id="10" dur="1" fill="hold">
                                          <p:stCondLst>
                                            <p:cond delay="500"/>
                                          </p:stCondLst>
                                        </p:cTn>
                                        <p:tgtEl>
                                          <p:spTgt spid="49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505" name="Google Shape;505;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42</a:t>
            </a:fld>
            <a:endParaRPr sz="2200"/>
          </a:p>
        </p:txBody>
      </p:sp>
      <p:sp>
        <p:nvSpPr>
          <p:cNvPr id="506" name="Google Shape;506;p66"/>
          <p:cNvSpPr txBox="1">
            <a:spLocks noGrp="1"/>
          </p:cNvSpPr>
          <p:nvPr>
            <p:ph type="body" idx="1"/>
          </p:nvPr>
        </p:nvSpPr>
        <p:spPr>
          <a:xfrm>
            <a:off x="311700" y="32098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a:pPr>
            <a:r>
              <a:rPr lang="ru">
                <a:latin typeface="Montserrat"/>
                <a:ea typeface="Montserrat"/>
                <a:cs typeface="Montserrat"/>
                <a:sym typeface="Montserrat"/>
              </a:rPr>
              <a:t>remove(6)</a:t>
            </a:r>
            <a:endParaRPr>
              <a:latin typeface="Montserrat"/>
              <a:ea typeface="Montserrat"/>
              <a:cs typeface="Montserrat"/>
              <a:sym typeface="Montserrat"/>
            </a:endParaRPr>
          </a:p>
        </p:txBody>
      </p:sp>
      <p:sp>
        <p:nvSpPr>
          <p:cNvPr id="507" name="Google Shape;507;p66"/>
          <p:cNvSpPr txBox="1">
            <a:spLocks noGrp="1"/>
          </p:cNvSpPr>
          <p:nvPr>
            <p:ph type="body" idx="1"/>
          </p:nvPr>
        </p:nvSpPr>
        <p:spPr>
          <a:xfrm>
            <a:off x="311700" y="38476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3"/>
            </a:pPr>
            <a:r>
              <a:rPr lang="ru">
                <a:latin typeface="Montserrat"/>
                <a:ea typeface="Montserrat"/>
                <a:cs typeface="Montserrat"/>
                <a:sym typeface="Montserrat"/>
              </a:rPr>
              <a:t>insert(7)</a:t>
            </a:r>
            <a:endParaRPr>
              <a:latin typeface="Montserrat"/>
              <a:ea typeface="Montserrat"/>
              <a:cs typeface="Montserrat"/>
              <a:sym typeface="Montserrat"/>
            </a:endParaRPr>
          </a:p>
        </p:txBody>
      </p:sp>
      <p:sp>
        <p:nvSpPr>
          <p:cNvPr id="508" name="Google Shape;508;p66"/>
          <p:cNvSpPr txBox="1">
            <a:spLocks noGrp="1"/>
          </p:cNvSpPr>
          <p:nvPr>
            <p:ph type="body" idx="1"/>
          </p:nvPr>
        </p:nvSpPr>
        <p:spPr>
          <a:xfrm>
            <a:off x="311700" y="3528775"/>
            <a:ext cx="4260300" cy="471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Montserrat"/>
              <a:buAutoNum type="arabicPeriod" startAt="2"/>
            </a:pPr>
            <a:r>
              <a:rPr lang="ru">
                <a:latin typeface="Montserrat"/>
                <a:ea typeface="Montserrat"/>
                <a:cs typeface="Montserrat"/>
                <a:sym typeface="Montserrat"/>
              </a:rPr>
              <a:t>insert(5)</a:t>
            </a:r>
            <a:endParaRPr>
              <a:latin typeface="Montserrat"/>
              <a:ea typeface="Montserrat"/>
              <a:cs typeface="Montserrat"/>
              <a:sym typeface="Montserrat"/>
            </a:endParaRPr>
          </a:p>
        </p:txBody>
      </p:sp>
      <p:pic>
        <p:nvPicPr>
          <p:cNvPr id="509" name="Google Shape;509;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6425" y="1134075"/>
            <a:ext cx="2099451" cy="2483975"/>
          </a:xfrm>
          <a:prstGeom prst="rect">
            <a:avLst/>
          </a:prstGeom>
          <a:noFill/>
          <a:ln>
            <a:noFill/>
          </a:ln>
        </p:spPr>
      </p:pic>
      <p:pic>
        <p:nvPicPr>
          <p:cNvPr id="510" name="Google Shape;510;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96425" y="1129275"/>
            <a:ext cx="2099451" cy="2483974"/>
          </a:xfrm>
          <a:prstGeom prst="rect">
            <a:avLst/>
          </a:prstGeom>
          <a:noFill/>
          <a:ln>
            <a:noFill/>
          </a:ln>
        </p:spPr>
      </p:pic>
      <p:pic>
        <p:nvPicPr>
          <p:cNvPr id="511" name="Google Shape;511;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996425" y="1129275"/>
            <a:ext cx="2381675" cy="3347998"/>
          </a:xfrm>
          <a:prstGeom prst="rect">
            <a:avLst/>
          </a:prstGeom>
          <a:noFill/>
          <a:ln>
            <a:noFill/>
          </a:ln>
        </p:spPr>
      </p:pic>
      <p:pic>
        <p:nvPicPr>
          <p:cNvPr id="512" name="Google Shape;512;p6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996425" y="1129275"/>
            <a:ext cx="2099450" cy="3347998"/>
          </a:xfrm>
          <a:prstGeom prst="rect">
            <a:avLst/>
          </a:prstGeom>
          <a:noFill/>
          <a:ln>
            <a:noFill/>
          </a:ln>
        </p:spPr>
      </p:pic>
      <p:sp>
        <p:nvSpPr>
          <p:cNvPr id="513" name="Google Shape;513;p66"/>
          <p:cNvSpPr txBox="1"/>
          <p:nvPr/>
        </p:nvSpPr>
        <p:spPr>
          <a:xfrm>
            <a:off x="311700" y="1157275"/>
            <a:ext cx="4260300" cy="209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000" b="1">
                <a:solidFill>
                  <a:schemeClr val="dk1"/>
                </a:solidFill>
                <a:latin typeface="Montserrat"/>
                <a:ea typeface="Montserrat"/>
                <a:cs typeface="Montserrat"/>
                <a:sym typeface="Montserrat"/>
              </a:rPr>
              <a:t>CF-BST case</a:t>
            </a:r>
            <a:endParaRPr sz="2000" b="1">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r>
              <a:rPr lang="ru" sz="1800">
                <a:solidFill>
                  <a:schemeClr val="dk1"/>
                </a:solidFill>
                <a:latin typeface="Montserrat"/>
                <a:ea typeface="Montserrat"/>
                <a:cs typeface="Montserrat"/>
                <a:sym typeface="Montserrat"/>
              </a:rPr>
              <a:t>If the daemon thread is located far from the remote node, then the daemon thread may not have time to physically remove it and the tree will grow</a:t>
            </a:r>
            <a:endParaRPr sz="1800">
              <a:solidFill>
                <a:schemeClr val="dk1"/>
              </a:solidFill>
              <a:latin typeface="Montserrat"/>
              <a:ea typeface="Montserrat"/>
              <a:cs typeface="Montserrat"/>
              <a:sym typeface="Montserrat"/>
            </a:endParaRPr>
          </a:p>
        </p:txBody>
      </p:sp>
      <p:pic>
        <p:nvPicPr>
          <p:cNvPr id="514" name="Google Shape;514;p6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82000" y="1562075"/>
            <a:ext cx="1613299" cy="1997949"/>
          </a:xfrm>
          <a:prstGeom prst="rect">
            <a:avLst/>
          </a:prstGeom>
          <a:noFill/>
          <a:ln>
            <a:noFill/>
          </a:ln>
        </p:spPr>
      </p:pic>
      <p:pic>
        <p:nvPicPr>
          <p:cNvPr id="515" name="Google Shape;515;p6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541779" y="2817770"/>
            <a:ext cx="271649" cy="210800"/>
          </a:xfrm>
          <a:prstGeom prst="rect">
            <a:avLst/>
          </a:prstGeom>
          <a:noFill/>
          <a:ln>
            <a:noFill/>
          </a:ln>
        </p:spPr>
      </p:pic>
      <p:pic>
        <p:nvPicPr>
          <p:cNvPr id="516" name="Google Shape;516;p6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rot="64865" flipH="1">
            <a:off x="2854005" y="3397628"/>
            <a:ext cx="1103059" cy="1202739"/>
          </a:xfrm>
          <a:prstGeom prst="rect">
            <a:avLst/>
          </a:prstGeom>
          <a:noFill/>
          <a:ln>
            <a:noFill/>
          </a:ln>
        </p:spPr>
      </p:pic>
      <p:sp>
        <p:nvSpPr>
          <p:cNvPr id="517" name="Google Shape;517;p66"/>
          <p:cNvSpPr txBox="1"/>
          <p:nvPr/>
        </p:nvSpPr>
        <p:spPr>
          <a:xfrm rot="3243135">
            <a:off x="3684033" y="3587348"/>
            <a:ext cx="555492" cy="591414"/>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80000"/>
              </a:lnSpc>
              <a:spcBef>
                <a:spcPts val="0"/>
              </a:spcBef>
              <a:spcAft>
                <a:spcPts val="0"/>
              </a:spcAft>
              <a:buSzPts val="605"/>
              <a:buNone/>
            </a:pPr>
            <a:r>
              <a:rPr lang="ru" sz="3559">
                <a:solidFill>
                  <a:srgbClr val="000000"/>
                </a:solidFill>
                <a:latin typeface="Lexend"/>
                <a:ea typeface="Lexend"/>
                <a:cs typeface="Lexend"/>
                <a:sym typeface="Lexend"/>
              </a:rPr>
              <a:t>?</a:t>
            </a:r>
            <a:endParaRPr sz="3559">
              <a:solidFill>
                <a:srgbClr val="000000"/>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6"/>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509"/>
                                        </p:tgtEl>
                                      </p:cBhvr>
                                    </p:animEffect>
                                    <p:set>
                                      <p:cBhvr>
                                        <p:cTn id="9" dur="1" fill="hold">
                                          <p:stCondLst>
                                            <p:cond delay="500"/>
                                          </p:stCondLst>
                                        </p:cTn>
                                        <p:tgtEl>
                                          <p:spTgt spid="509"/>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510"/>
                                        </p:tgtEl>
                                        <p:attrNameLst>
                                          <p:attrName>style.visibility</p:attrName>
                                        </p:attrNameLst>
                                      </p:cBhvr>
                                      <p:to>
                                        <p:strVal val="visible"/>
                                      </p:to>
                                    </p:set>
                                    <p:animEffect transition="in" filter="fade">
                                      <p:cBhvr>
                                        <p:cTn id="12" dur="500"/>
                                        <p:tgtEl>
                                          <p:spTgt spid="5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8"/>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510"/>
                                        </p:tgtEl>
                                      </p:cBhvr>
                                    </p:animEffect>
                                    <p:set>
                                      <p:cBhvr>
                                        <p:cTn id="19" dur="1" fill="hold">
                                          <p:stCondLst>
                                            <p:cond delay="500"/>
                                          </p:stCondLst>
                                        </p:cTn>
                                        <p:tgtEl>
                                          <p:spTgt spid="510"/>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12"/>
                                        </p:tgtEl>
                                        <p:attrNameLst>
                                          <p:attrName>style.visibility</p:attrName>
                                        </p:attrNameLst>
                                      </p:cBhvr>
                                      <p:to>
                                        <p:strVal val="visible"/>
                                      </p:to>
                                    </p:set>
                                    <p:animEffect transition="in" filter="fade">
                                      <p:cBhvr>
                                        <p:cTn id="22" dur="500"/>
                                        <p:tgtEl>
                                          <p:spTgt spid="5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7"/>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512"/>
                                        </p:tgtEl>
                                      </p:cBhvr>
                                    </p:animEffect>
                                    <p:set>
                                      <p:cBhvr>
                                        <p:cTn id="29" dur="1" fill="hold">
                                          <p:stCondLst>
                                            <p:cond delay="500"/>
                                          </p:stCondLst>
                                        </p:cTn>
                                        <p:tgtEl>
                                          <p:spTgt spid="51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511"/>
                                        </p:tgtEl>
                                        <p:attrNameLst>
                                          <p:attrName>style.visibility</p:attrName>
                                        </p:attrNameLst>
                                      </p:cBhvr>
                                      <p:to>
                                        <p:strVal val="visible"/>
                                      </p:to>
                                    </p:set>
                                    <p:animEffect transition="in" filter="fade">
                                      <p:cBhvr>
                                        <p:cTn id="32" dur="500"/>
                                        <p:tgtEl>
                                          <p:spTgt spid="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Clr>
                <a:schemeClr val="dk1"/>
              </a:buClr>
              <a:buSzPts val="1100"/>
              <a:buFont typeface="Arial"/>
              <a:buNone/>
            </a:pPr>
            <a:r>
              <a:rPr lang="ru" sz="2500">
                <a:latin typeface="Montserrat"/>
                <a:ea typeface="Montserrat"/>
                <a:cs typeface="Montserrat"/>
                <a:sym typeface="Montserrat"/>
              </a:rPr>
              <a:t>Binary search trees analysis</a:t>
            </a:r>
            <a:endParaRPr sz="2500">
              <a:latin typeface="Montserrat"/>
              <a:ea typeface="Montserrat"/>
              <a:cs typeface="Montserrat"/>
              <a:sym typeface="Montserrat"/>
            </a:endParaRPr>
          </a:p>
        </p:txBody>
      </p:sp>
      <p:sp>
        <p:nvSpPr>
          <p:cNvPr id="523" name="Google Shape;523;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43</a:t>
            </a:fld>
            <a:endParaRPr sz="2200"/>
          </a:p>
        </p:txBody>
      </p:sp>
      <p:sp>
        <p:nvSpPr>
          <p:cNvPr id="524" name="Google Shape;524;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latin typeface="Montserrat"/>
                <a:ea typeface="Montserrat"/>
                <a:cs typeface="Montserrat"/>
                <a:sym typeface="Montserrat"/>
              </a:rPr>
              <a:t>If there are too many situations when the daemon thread will not have time to physically remove nodes, then the tree may grow so much that this will affect the speed of work.</a:t>
            </a:r>
            <a:endParaRPr>
              <a:latin typeface="Montserrat"/>
              <a:ea typeface="Montserrat"/>
              <a:cs typeface="Montserrat"/>
              <a:sym typeface="Montserrat"/>
            </a:endParaRPr>
          </a:p>
          <a:p>
            <a:pPr marL="0" lvl="0" indent="0" algn="l" rtl="0">
              <a:spcBef>
                <a:spcPts val="1000"/>
              </a:spcBef>
              <a:spcAft>
                <a:spcPts val="1000"/>
              </a:spcAft>
              <a:buNone/>
            </a:pPr>
            <a:r>
              <a:rPr lang="ru">
                <a:latin typeface="Montserrat"/>
                <a:ea typeface="Montserrat"/>
                <a:cs typeface="Montserrat"/>
                <a:sym typeface="Montserrat"/>
              </a:rPr>
              <a:t>Let’s develop such a workload.</a:t>
            </a:r>
            <a:endParaRPr>
              <a:latin typeface="Montserrat"/>
              <a:ea typeface="Montserrat"/>
              <a:cs typeface="Montserrat"/>
              <a:sym typeface="Montserrat"/>
            </a:endParaRPr>
          </a:p>
        </p:txBody>
      </p:sp>
      <p:pic>
        <p:nvPicPr>
          <p:cNvPr id="525" name="Google Shape;52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64864" flipH="1">
            <a:off x="7055606" y="3193644"/>
            <a:ext cx="1336213" cy="1456965"/>
          </a:xfrm>
          <a:prstGeom prst="rect">
            <a:avLst/>
          </a:prstGeom>
          <a:noFill/>
          <a:ln>
            <a:noFill/>
          </a:ln>
        </p:spPr>
      </p:pic>
      <p:sp>
        <p:nvSpPr>
          <p:cNvPr id="526" name="Google Shape;526;p67"/>
          <p:cNvSpPr txBox="1"/>
          <p:nvPr/>
        </p:nvSpPr>
        <p:spPr>
          <a:xfrm rot="3243135">
            <a:off x="8160658" y="3375936"/>
            <a:ext cx="555492" cy="591414"/>
          </a:xfrm>
          <a:prstGeom prst="rect">
            <a:avLst/>
          </a:prstGeom>
          <a:noFill/>
          <a:ln>
            <a:noFill/>
          </a:ln>
        </p:spPr>
        <p:txBody>
          <a:bodyPr spcFirstLastPara="1" wrap="square" lIns="91425" tIns="91425" rIns="91425" bIns="91425" anchor="t" anchorCtr="0">
            <a:noAutofit/>
          </a:bodyPr>
          <a:lstStyle/>
          <a:p>
            <a:pPr marL="0" lvl="0" indent="0" algn="l" rtl="0">
              <a:lnSpc>
                <a:spcPct val="70000"/>
              </a:lnSpc>
              <a:spcBef>
                <a:spcPts val="0"/>
              </a:spcBef>
              <a:spcAft>
                <a:spcPts val="0"/>
              </a:spcAft>
              <a:buSzPts val="605"/>
              <a:buNone/>
            </a:pPr>
            <a:r>
              <a:rPr lang="ru" sz="4660">
                <a:solidFill>
                  <a:srgbClr val="000000"/>
                </a:solidFill>
                <a:latin typeface="Lexend"/>
                <a:ea typeface="Lexend"/>
                <a:cs typeface="Lexend"/>
                <a:sym typeface="Lexend"/>
              </a:rPr>
              <a:t>?</a:t>
            </a:r>
            <a:endParaRPr sz="4960">
              <a:solidFill>
                <a:srgbClr val="000000"/>
              </a:solidFill>
              <a:latin typeface="Lexend"/>
              <a:ea typeface="Lexend"/>
              <a:cs typeface="Lexend"/>
              <a:sym typeface="Lexen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Infinite Leafs Handshake Workload</a:t>
            </a:r>
            <a:endParaRPr sz="2500"/>
          </a:p>
        </p:txBody>
      </p:sp>
      <p:sp>
        <p:nvSpPr>
          <p:cNvPr id="532" name="Google Shape;532;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44</a:t>
            </a:fld>
            <a:endParaRPr sz="2200"/>
          </a:p>
        </p:txBody>
      </p:sp>
      <p:sp>
        <p:nvSpPr>
          <p:cNvPr id="533" name="Google Shape;533;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ru">
                <a:latin typeface="Montserrat"/>
                <a:ea typeface="Montserrat"/>
                <a:cs typeface="Montserrat"/>
                <a:sym typeface="Montserrat"/>
              </a:rPr>
              <a:t>We need that after removing a node, its neighbors are inserted. </a:t>
            </a:r>
            <a:br>
              <a:rPr lang="ru">
                <a:latin typeface="Montserrat"/>
                <a:ea typeface="Montserrat"/>
                <a:cs typeface="Montserrat"/>
                <a:sym typeface="Montserrat"/>
              </a:rPr>
            </a:br>
            <a:r>
              <a:rPr lang="ru">
                <a:latin typeface="Montserrat"/>
                <a:ea typeface="Montserrat"/>
                <a:cs typeface="Montserrat"/>
                <a:sym typeface="Montserrat"/>
              </a:rPr>
              <a:t>Therefore, when we generate the key for the:</a:t>
            </a:r>
            <a:endParaRPr>
              <a:latin typeface="Montserrat"/>
              <a:ea typeface="Montserrat"/>
              <a:cs typeface="Montserrat"/>
              <a:sym typeface="Montserrat"/>
            </a:endParaRPr>
          </a:p>
          <a:p>
            <a:pPr marL="457200" lvl="0" indent="-342900" algn="l" rtl="0">
              <a:lnSpc>
                <a:spcPct val="115000"/>
              </a:lnSpc>
              <a:spcBef>
                <a:spcPts val="1000"/>
              </a:spcBef>
              <a:spcAft>
                <a:spcPts val="0"/>
              </a:spcAft>
              <a:buSzPts val="1800"/>
              <a:buFont typeface="Montserrat"/>
              <a:buChar char="●"/>
            </a:pPr>
            <a:r>
              <a:rPr lang="ru">
                <a:latin typeface="Montserrat"/>
                <a:ea typeface="Montserrat"/>
                <a:cs typeface="Montserrat"/>
                <a:sym typeface="Montserrat"/>
              </a:rPr>
              <a:t>remove operation — we save the generated key, which will be known to all threads;</a:t>
            </a:r>
            <a:endParaRPr>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Char char="●"/>
            </a:pPr>
            <a:r>
              <a:rPr lang="ru">
                <a:latin typeface="Montserrat"/>
                <a:ea typeface="Montserrat"/>
                <a:cs typeface="Montserrat"/>
                <a:sym typeface="Montserrat"/>
              </a:rPr>
              <a:t>insert operation — we will produce a key that is as close as possible to the recently removed one.</a:t>
            </a:r>
            <a:endParaRPr>
              <a:latin typeface="Montserrat"/>
              <a:ea typeface="Montserrat"/>
              <a:cs typeface="Montserrat"/>
              <a:sym typeface="Montserrat"/>
            </a:endParaRPr>
          </a:p>
          <a:p>
            <a:pPr marL="0" lvl="0" indent="0" algn="l" rtl="0">
              <a:lnSpc>
                <a:spcPct val="115000"/>
              </a:lnSpc>
              <a:spcBef>
                <a:spcPts val="1000"/>
              </a:spcBef>
              <a:spcAft>
                <a:spcPts val="0"/>
              </a:spcAft>
              <a:buNone/>
            </a:pPr>
            <a:endParaRPr>
              <a:latin typeface="Montserrat"/>
              <a:ea typeface="Montserrat"/>
              <a:cs typeface="Montserrat"/>
              <a:sym typeface="Montserrat"/>
            </a:endParaRPr>
          </a:p>
          <a:p>
            <a:pPr marL="0" lvl="0" indent="0" algn="l" rtl="0">
              <a:lnSpc>
                <a:spcPct val="115000"/>
              </a:lnSpc>
              <a:spcBef>
                <a:spcPts val="1000"/>
              </a:spcBef>
              <a:spcAft>
                <a:spcPts val="1000"/>
              </a:spcAft>
              <a:buNone/>
            </a:pPr>
            <a:r>
              <a:rPr lang="ru">
                <a:latin typeface="Montserrat"/>
                <a:ea typeface="Montserrat"/>
                <a:cs typeface="Montserrat"/>
                <a:sym typeface="Montserrat"/>
              </a:rPr>
              <a:t>The name of this ArgsGenerator is Leafs Handshakes.</a:t>
            </a:r>
            <a:endParaRPr>
              <a:latin typeface="Montserrat"/>
              <a:ea typeface="Montserrat"/>
              <a:cs typeface="Montserrat"/>
              <a:sym typeface="Montserra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Infinite Leafs Handshake Workload</a:t>
            </a:r>
            <a:endParaRPr sz="2500"/>
          </a:p>
        </p:txBody>
      </p:sp>
      <p:sp>
        <p:nvSpPr>
          <p:cNvPr id="539" name="Google Shape;539;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45</a:t>
            </a:fld>
            <a:endParaRPr sz="2200"/>
          </a:p>
        </p:txBody>
      </p:sp>
      <p:sp>
        <p:nvSpPr>
          <p:cNvPr id="540" name="Google Shape;540;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None/>
            </a:pPr>
            <a:r>
              <a:rPr lang="ru">
                <a:latin typeface="Montserrat"/>
                <a:ea typeface="Montserrat"/>
                <a:cs typeface="Montserrat"/>
                <a:sym typeface="Montserrat"/>
              </a:rPr>
              <a:t>Since in order to block a remote node, there must be much more insertions relative to removals, we will soon insert all possible keys.</a:t>
            </a:r>
            <a:endParaRPr>
              <a:latin typeface="Montserrat"/>
              <a:ea typeface="Montserrat"/>
              <a:cs typeface="Montserrat"/>
              <a:sym typeface="Montserrat"/>
            </a:endParaRPr>
          </a:p>
          <a:p>
            <a:pPr marL="0" lvl="0" indent="0" algn="l" rtl="0">
              <a:lnSpc>
                <a:spcPct val="115000"/>
              </a:lnSpc>
              <a:spcBef>
                <a:spcPts val="1000"/>
              </a:spcBef>
              <a:spcAft>
                <a:spcPts val="0"/>
              </a:spcAft>
              <a:buNone/>
            </a:pPr>
            <a:r>
              <a:rPr lang="ru">
                <a:latin typeface="Montserrat"/>
                <a:ea typeface="Montserrat"/>
                <a:cs typeface="Montserrat"/>
                <a:sym typeface="Montserrat"/>
              </a:rPr>
              <a:t>In order to make the test infinite, we use the Temporary Operations ThreadLoop. And it will have three time intervals: </a:t>
            </a:r>
            <a:endParaRPr>
              <a:latin typeface="Montserrat"/>
              <a:ea typeface="Montserrat"/>
              <a:cs typeface="Montserrat"/>
              <a:sym typeface="Montserrat"/>
            </a:endParaRPr>
          </a:p>
          <a:p>
            <a:pPr marL="457200" lvl="0" indent="-342900" algn="l" rtl="0">
              <a:lnSpc>
                <a:spcPct val="115000"/>
              </a:lnSpc>
              <a:spcBef>
                <a:spcPts val="1000"/>
              </a:spcBef>
              <a:spcAft>
                <a:spcPts val="0"/>
              </a:spcAft>
              <a:buSzPts val="1800"/>
              <a:buFont typeface="Montserrat"/>
              <a:buAutoNum type="arabicPeriod"/>
            </a:pPr>
            <a:r>
              <a:rPr lang="ru">
                <a:latin typeface="Montserrat"/>
                <a:ea typeface="Montserrat"/>
                <a:cs typeface="Montserrat"/>
                <a:sym typeface="Montserrat"/>
              </a:rPr>
              <a:t>The filling interval — there are more insertions than removal; </a:t>
            </a:r>
            <a:endParaRPr>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AutoNum type="arabicPeriod"/>
            </a:pPr>
            <a:r>
              <a:rPr lang="ru">
                <a:latin typeface="Montserrat"/>
                <a:ea typeface="Montserrat"/>
                <a:cs typeface="Montserrat"/>
                <a:sym typeface="Montserrat"/>
              </a:rPr>
              <a:t>The read interval — there are only read operations; </a:t>
            </a:r>
            <a:endParaRPr>
              <a:latin typeface="Montserrat"/>
              <a:ea typeface="Montserrat"/>
              <a:cs typeface="Montserrat"/>
              <a:sym typeface="Montserrat"/>
            </a:endParaRPr>
          </a:p>
          <a:p>
            <a:pPr marL="457200" lvl="0" indent="-342900" algn="l" rtl="0">
              <a:lnSpc>
                <a:spcPct val="115000"/>
              </a:lnSpc>
              <a:spcBef>
                <a:spcPts val="0"/>
              </a:spcBef>
              <a:spcAft>
                <a:spcPts val="0"/>
              </a:spcAft>
              <a:buSzPts val="1800"/>
              <a:buFont typeface="Montserrat"/>
              <a:buAutoNum type="arabicPeriod"/>
            </a:pPr>
            <a:r>
              <a:rPr lang="ru">
                <a:latin typeface="Montserrat"/>
                <a:ea typeface="Montserrat"/>
                <a:cs typeface="Montserrat"/>
                <a:sym typeface="Montserrat"/>
              </a:rPr>
              <a:t>The cleaning interval — there are more removals than insertions.</a:t>
            </a:r>
            <a:endParaRPr>
              <a:latin typeface="Montserrat"/>
              <a:ea typeface="Montserrat"/>
              <a:cs typeface="Montserrat"/>
              <a:sym typeface="Montserra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Infinite Leafs Handshake Workload</a:t>
            </a:r>
            <a:endParaRPr sz="2500">
              <a:latin typeface="Montserrat"/>
              <a:ea typeface="Montserrat"/>
              <a:cs typeface="Montserrat"/>
              <a:sym typeface="Montserrat"/>
            </a:endParaRPr>
          </a:p>
        </p:txBody>
      </p:sp>
      <p:sp>
        <p:nvSpPr>
          <p:cNvPr id="546" name="Google Shape;546;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46</a:t>
            </a:fld>
            <a:endParaRPr sz="2200"/>
          </a:p>
        </p:txBody>
      </p:sp>
      <p:sp>
        <p:nvSpPr>
          <p:cNvPr id="547" name="Google Shape;547;p70"/>
          <p:cNvSpPr txBox="1">
            <a:spLocks noGrp="1"/>
          </p:cNvSpPr>
          <p:nvPr>
            <p:ph type="body" idx="1"/>
          </p:nvPr>
        </p:nvSpPr>
        <p:spPr>
          <a:xfrm>
            <a:off x="311700" y="1152475"/>
            <a:ext cx="46920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ru">
                <a:latin typeface="Montserrat"/>
                <a:ea typeface="Montserrat"/>
                <a:cs typeface="Montserrat"/>
                <a:sym typeface="Montserrat"/>
              </a:rPr>
              <a:t>Parameters: </a:t>
            </a:r>
            <a:endParaRPr>
              <a:latin typeface="Montserrat"/>
              <a:ea typeface="Montserrat"/>
              <a:cs typeface="Montserrat"/>
              <a:sym typeface="Montserrat"/>
            </a:endParaRPr>
          </a:p>
          <a:p>
            <a:pPr marL="457200" lvl="0" indent="-325755" algn="l" rtl="0">
              <a:lnSpc>
                <a:spcPct val="115000"/>
              </a:lnSpc>
              <a:spcBef>
                <a:spcPts val="1000"/>
              </a:spcBef>
              <a:spcAft>
                <a:spcPts val="0"/>
              </a:spcAft>
              <a:buSzPct val="100000"/>
              <a:buFont typeface="Montserrat"/>
              <a:buChar char="●"/>
            </a:pPr>
            <a:r>
              <a:rPr lang="ru">
                <a:latin typeface="Montserrat"/>
                <a:ea typeface="Montserrat"/>
                <a:cs typeface="Montserrat"/>
                <a:sym typeface="Montserrat"/>
              </a:rPr>
              <a:t>range is 10⁵;</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durations of intervals — 10⁴ / 5000 / 10⁴;</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ratios — 60% / 0% / 40%;</a:t>
            </a:r>
            <a:endParaRPr>
              <a:latin typeface="Montserrat"/>
              <a:ea typeface="Montserrat"/>
              <a:cs typeface="Montserrat"/>
              <a:sym typeface="Montserrat"/>
            </a:endParaRPr>
          </a:p>
          <a:p>
            <a:pPr marL="457200" lvl="0" indent="-325755" algn="l" rtl="0">
              <a:spcBef>
                <a:spcPts val="0"/>
              </a:spcBef>
              <a:spcAft>
                <a:spcPts val="0"/>
              </a:spcAft>
              <a:buSzPct val="100000"/>
              <a:buFont typeface="Montserrat"/>
              <a:buChar char="●"/>
            </a:pPr>
            <a:r>
              <a:rPr lang="ru">
                <a:latin typeface="Montserrat"/>
                <a:ea typeface="Montserrat"/>
                <a:cs typeface="Montserrat"/>
                <a:sym typeface="Montserrat"/>
              </a:rPr>
              <a:t>remove ratios — 40% / 0% / 60%;</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distributions — uniform;</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distribution — Zipfian distribution with 𝛼=2.</a:t>
            </a:r>
            <a:endParaRPr>
              <a:latin typeface="Montserrat"/>
              <a:ea typeface="Montserrat"/>
              <a:cs typeface="Montserrat"/>
              <a:sym typeface="Montserrat"/>
            </a:endParaRPr>
          </a:p>
          <a:p>
            <a:pPr marL="0" lvl="0" indent="0" algn="l" rtl="0">
              <a:lnSpc>
                <a:spcPct val="115000"/>
              </a:lnSpc>
              <a:spcBef>
                <a:spcPts val="1000"/>
              </a:spcBef>
              <a:spcAft>
                <a:spcPts val="0"/>
              </a:spcAft>
              <a:buNone/>
            </a:pPr>
            <a:endParaRPr>
              <a:latin typeface="Montserrat"/>
              <a:ea typeface="Montserrat"/>
              <a:cs typeface="Montserrat"/>
              <a:sym typeface="Montserrat"/>
            </a:endParaRPr>
          </a:p>
          <a:p>
            <a:pPr marL="0" lvl="0" indent="0" algn="l" rtl="0">
              <a:lnSpc>
                <a:spcPct val="115000"/>
              </a:lnSpc>
              <a:spcBef>
                <a:spcPts val="1000"/>
              </a:spcBef>
              <a:spcAft>
                <a:spcPts val="1000"/>
              </a:spcAft>
              <a:buNone/>
            </a:pPr>
            <a:r>
              <a:rPr lang="ru">
                <a:latin typeface="Montserrat"/>
                <a:ea typeface="Montserrat"/>
                <a:cs typeface="Montserrat"/>
                <a:sym typeface="Montserrat"/>
              </a:rPr>
              <a:t>Since the tree size is quite small, the daemon thread in CF-BST manages to physically remove nodes. </a:t>
            </a:r>
            <a:endParaRPr>
              <a:latin typeface="Montserrat"/>
              <a:ea typeface="Montserrat"/>
              <a:cs typeface="Montserrat"/>
              <a:sym typeface="Montserrat"/>
            </a:endParaRPr>
          </a:p>
        </p:txBody>
      </p:sp>
      <p:pic>
        <p:nvPicPr>
          <p:cNvPr id="548" name="Google Shape;548;p70"/>
          <p:cNvPicPr preferRelativeResize="0"/>
          <p:nvPr/>
        </p:nvPicPr>
        <p:blipFill rotWithShape="1">
          <a:blip r:embed="rId3" cstate="email">
            <a:alphaModFix/>
            <a:extLst>
              <a:ext uri="{28A0092B-C50C-407E-A947-70E740481C1C}">
                <a14:useLocalDpi xmlns:a14="http://schemas.microsoft.com/office/drawing/2010/main"/>
              </a:ext>
            </a:extLst>
          </a:blip>
          <a:srcRect l="6911" t="1231" r="25392" b="91247"/>
          <a:stretch/>
        </p:blipFill>
        <p:spPr>
          <a:xfrm>
            <a:off x="5397800" y="4243851"/>
            <a:ext cx="2869199" cy="260526"/>
          </a:xfrm>
          <a:prstGeom prst="rect">
            <a:avLst/>
          </a:prstGeom>
          <a:noFill/>
          <a:ln>
            <a:noFill/>
          </a:ln>
        </p:spPr>
      </p:pic>
      <p:pic>
        <p:nvPicPr>
          <p:cNvPr id="549" name="Google Shape;549;p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03594" y="1363188"/>
            <a:ext cx="3657601" cy="288000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Infinite Leafs Handshake Workload</a:t>
            </a:r>
            <a:endParaRPr sz="2500">
              <a:latin typeface="Montserrat"/>
              <a:ea typeface="Montserrat"/>
              <a:cs typeface="Montserrat"/>
              <a:sym typeface="Montserrat"/>
            </a:endParaRPr>
          </a:p>
        </p:txBody>
      </p:sp>
      <p:sp>
        <p:nvSpPr>
          <p:cNvPr id="555" name="Google Shape;555;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47</a:t>
            </a:fld>
            <a:endParaRPr sz="2200"/>
          </a:p>
        </p:txBody>
      </p:sp>
      <p:sp>
        <p:nvSpPr>
          <p:cNvPr id="556" name="Google Shape;556;p71"/>
          <p:cNvSpPr txBox="1">
            <a:spLocks noGrp="1"/>
          </p:cNvSpPr>
          <p:nvPr>
            <p:ph type="body" idx="1"/>
          </p:nvPr>
        </p:nvSpPr>
        <p:spPr>
          <a:xfrm>
            <a:off x="311700" y="1152475"/>
            <a:ext cx="4692000" cy="3416400"/>
          </a:xfrm>
          <a:prstGeom prst="rect">
            <a:avLst/>
          </a:prstGeom>
        </p:spPr>
        <p:txBody>
          <a:bodyPr spcFirstLastPara="1" wrap="square" lIns="91425" tIns="91425" rIns="91425" bIns="91425" anchor="t" anchorCtr="0">
            <a:normAutofit fontScale="85000" lnSpcReduction="20000"/>
          </a:bodyPr>
          <a:lstStyle/>
          <a:p>
            <a:pPr marL="0" lvl="0" indent="0" algn="l" rtl="0">
              <a:lnSpc>
                <a:spcPct val="115000"/>
              </a:lnSpc>
              <a:spcBef>
                <a:spcPts val="0"/>
              </a:spcBef>
              <a:spcAft>
                <a:spcPts val="0"/>
              </a:spcAft>
              <a:buNone/>
            </a:pPr>
            <a:r>
              <a:rPr lang="ru">
                <a:latin typeface="Montserrat"/>
                <a:ea typeface="Montserrat"/>
                <a:cs typeface="Montserrat"/>
                <a:sym typeface="Montserrat"/>
              </a:rPr>
              <a:t>Parameters: </a:t>
            </a:r>
            <a:endParaRPr>
              <a:latin typeface="Montserrat"/>
              <a:ea typeface="Montserrat"/>
              <a:cs typeface="Montserrat"/>
              <a:sym typeface="Montserrat"/>
            </a:endParaRPr>
          </a:p>
          <a:p>
            <a:pPr marL="457200" lvl="0" indent="-325755" algn="l" rtl="0">
              <a:lnSpc>
                <a:spcPct val="115000"/>
              </a:lnSpc>
              <a:spcBef>
                <a:spcPts val="1000"/>
              </a:spcBef>
              <a:spcAft>
                <a:spcPts val="0"/>
              </a:spcAft>
              <a:buSzPct val="100000"/>
              <a:buFont typeface="Montserrat"/>
              <a:buChar char="●"/>
            </a:pPr>
            <a:r>
              <a:rPr lang="ru">
                <a:latin typeface="Montserrat"/>
                <a:ea typeface="Montserrat"/>
                <a:cs typeface="Montserrat"/>
                <a:sym typeface="Montserrat"/>
              </a:rPr>
              <a:t>range is 10⁸;</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durations of intervals — 10⁵ /  10⁵ /  10⁵;</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ratios — 80% / 0% / 20%;</a:t>
            </a:r>
            <a:endParaRPr>
              <a:latin typeface="Montserrat"/>
              <a:ea typeface="Montserrat"/>
              <a:cs typeface="Montserrat"/>
              <a:sym typeface="Montserrat"/>
            </a:endParaRPr>
          </a:p>
          <a:p>
            <a:pPr marL="457200" lvl="0" indent="-325755" algn="l" rtl="0">
              <a:spcBef>
                <a:spcPts val="0"/>
              </a:spcBef>
              <a:spcAft>
                <a:spcPts val="0"/>
              </a:spcAft>
              <a:buSzPct val="100000"/>
              <a:buFont typeface="Montserrat"/>
              <a:buChar char="●"/>
            </a:pPr>
            <a:r>
              <a:rPr lang="ru">
                <a:latin typeface="Montserrat"/>
                <a:ea typeface="Montserrat"/>
                <a:cs typeface="Montserrat"/>
                <a:sym typeface="Montserrat"/>
              </a:rPr>
              <a:t>remove ratios — 20% / 0% / 80%;</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distributions — uniform;</a:t>
            </a:r>
            <a:endParaRPr>
              <a:latin typeface="Montserrat"/>
              <a:ea typeface="Montserrat"/>
              <a:cs typeface="Montserrat"/>
              <a:sym typeface="Montserrat"/>
            </a:endParaRPr>
          </a:p>
          <a:p>
            <a:pPr marL="457200" lvl="0" indent="-325755"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distribution — Zipfian distribution with 𝛼=0.99.</a:t>
            </a:r>
            <a:endParaRPr>
              <a:latin typeface="Montserrat"/>
              <a:ea typeface="Montserrat"/>
              <a:cs typeface="Montserrat"/>
              <a:sym typeface="Montserrat"/>
            </a:endParaRPr>
          </a:p>
          <a:p>
            <a:pPr marL="0" lvl="0" indent="0" algn="l" rtl="0">
              <a:lnSpc>
                <a:spcPct val="115000"/>
              </a:lnSpc>
              <a:spcBef>
                <a:spcPts val="1000"/>
              </a:spcBef>
              <a:spcAft>
                <a:spcPts val="0"/>
              </a:spcAft>
              <a:buNone/>
            </a:pPr>
            <a:endParaRPr>
              <a:latin typeface="Montserrat"/>
              <a:ea typeface="Montserrat"/>
              <a:cs typeface="Montserrat"/>
              <a:sym typeface="Montserrat"/>
            </a:endParaRPr>
          </a:p>
          <a:p>
            <a:pPr marL="0" lvl="0" indent="0" algn="l" rtl="0">
              <a:spcBef>
                <a:spcPts val="1000"/>
              </a:spcBef>
              <a:spcAft>
                <a:spcPts val="1000"/>
              </a:spcAft>
              <a:buClr>
                <a:schemeClr val="dk1"/>
              </a:buClr>
              <a:buSzPct val="61111"/>
              <a:buFont typeface="Arial"/>
              <a:buNone/>
            </a:pPr>
            <a:r>
              <a:rPr lang="ru">
                <a:latin typeface="Montserrat"/>
                <a:ea typeface="Montserrat"/>
                <a:cs typeface="Montserrat"/>
                <a:sym typeface="Montserrat"/>
              </a:rPr>
              <a:t>When the tree size is large, the daemon thread in CF-BST not have time to traverse the entire tree and physically remove nodes.</a:t>
            </a:r>
            <a:endParaRPr>
              <a:latin typeface="Montserrat"/>
              <a:ea typeface="Montserrat"/>
              <a:cs typeface="Montserrat"/>
              <a:sym typeface="Montserrat"/>
            </a:endParaRPr>
          </a:p>
        </p:txBody>
      </p:sp>
      <p:pic>
        <p:nvPicPr>
          <p:cNvPr id="557" name="Google Shape;557;p71"/>
          <p:cNvPicPr preferRelativeResize="0"/>
          <p:nvPr/>
        </p:nvPicPr>
        <p:blipFill rotWithShape="1">
          <a:blip r:embed="rId3" cstate="email">
            <a:alphaModFix/>
            <a:extLst>
              <a:ext uri="{28A0092B-C50C-407E-A947-70E740481C1C}">
                <a14:useLocalDpi xmlns:a14="http://schemas.microsoft.com/office/drawing/2010/main"/>
              </a:ext>
            </a:extLst>
          </a:blip>
          <a:srcRect l="6911" t="1231" r="25392" b="91247"/>
          <a:stretch/>
        </p:blipFill>
        <p:spPr>
          <a:xfrm>
            <a:off x="5397800" y="4243851"/>
            <a:ext cx="2869199" cy="260526"/>
          </a:xfrm>
          <a:prstGeom prst="rect">
            <a:avLst/>
          </a:prstGeom>
          <a:noFill/>
          <a:ln>
            <a:noFill/>
          </a:ln>
        </p:spPr>
      </p:pic>
      <p:pic>
        <p:nvPicPr>
          <p:cNvPr id="558" name="Google Shape;558;p7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03607" y="1363200"/>
            <a:ext cx="3657601" cy="288000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Infinite Leafs Handshake Workload</a:t>
            </a:r>
            <a:endParaRPr sz="2500">
              <a:latin typeface="Montserrat"/>
              <a:ea typeface="Montserrat"/>
              <a:cs typeface="Montserrat"/>
              <a:sym typeface="Montserrat"/>
            </a:endParaRPr>
          </a:p>
        </p:txBody>
      </p:sp>
      <p:sp>
        <p:nvSpPr>
          <p:cNvPr id="564" name="Google Shape;564;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48</a:t>
            </a:fld>
            <a:endParaRPr sz="2200"/>
          </a:p>
        </p:txBody>
      </p:sp>
      <p:sp>
        <p:nvSpPr>
          <p:cNvPr id="565" name="Google Shape;565;p72"/>
          <p:cNvSpPr txBox="1">
            <a:spLocks noGrp="1"/>
          </p:cNvSpPr>
          <p:nvPr>
            <p:ph type="body" idx="1"/>
          </p:nvPr>
        </p:nvSpPr>
        <p:spPr>
          <a:xfrm>
            <a:off x="311700" y="1152475"/>
            <a:ext cx="4692000" cy="34164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None/>
            </a:pPr>
            <a:r>
              <a:rPr lang="ru">
                <a:latin typeface="Montserrat"/>
                <a:ea typeface="Montserrat"/>
                <a:cs typeface="Montserrat"/>
                <a:sym typeface="Montserrat"/>
              </a:rPr>
              <a:t>Parameters: </a:t>
            </a:r>
            <a:endParaRPr>
              <a:latin typeface="Montserrat"/>
              <a:ea typeface="Montserrat"/>
              <a:cs typeface="Montserrat"/>
              <a:sym typeface="Montserrat"/>
            </a:endParaRPr>
          </a:p>
          <a:p>
            <a:pPr marL="457200" lvl="0" indent="-317182" algn="l" rtl="0">
              <a:lnSpc>
                <a:spcPct val="115000"/>
              </a:lnSpc>
              <a:spcBef>
                <a:spcPts val="1000"/>
              </a:spcBef>
              <a:spcAft>
                <a:spcPts val="0"/>
              </a:spcAft>
              <a:buSzPct val="100000"/>
              <a:buFont typeface="Montserrat"/>
              <a:buChar char="●"/>
            </a:pPr>
            <a:r>
              <a:rPr lang="ru">
                <a:latin typeface="Montserrat"/>
                <a:ea typeface="Montserrat"/>
                <a:cs typeface="Montserrat"/>
                <a:sym typeface="Montserrat"/>
              </a:rPr>
              <a:t>range is 10⁷;</a:t>
            </a:r>
            <a:endParaRPr>
              <a:latin typeface="Montserrat"/>
              <a:ea typeface="Montserrat"/>
              <a:cs typeface="Montserrat"/>
              <a:sym typeface="Montserrat"/>
            </a:endParaRPr>
          </a:p>
          <a:p>
            <a:pPr marL="457200" lvl="0" indent="-317182"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durations of intervals — 20000 / 20000;</a:t>
            </a:r>
            <a:endParaRPr>
              <a:latin typeface="Montserrat"/>
              <a:ea typeface="Montserrat"/>
              <a:cs typeface="Montserrat"/>
              <a:sym typeface="Montserrat"/>
            </a:endParaRPr>
          </a:p>
          <a:p>
            <a:pPr marL="457200" lvl="0" indent="-317182"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ratios — 90% / 10%;</a:t>
            </a:r>
            <a:endParaRPr>
              <a:latin typeface="Montserrat"/>
              <a:ea typeface="Montserrat"/>
              <a:cs typeface="Montserrat"/>
              <a:sym typeface="Montserrat"/>
            </a:endParaRPr>
          </a:p>
          <a:p>
            <a:pPr marL="457200" lvl="0" indent="-317182" algn="l" rtl="0">
              <a:spcBef>
                <a:spcPts val="0"/>
              </a:spcBef>
              <a:spcAft>
                <a:spcPts val="0"/>
              </a:spcAft>
              <a:buSzPct val="100000"/>
              <a:buFont typeface="Montserrat"/>
              <a:buChar char="●"/>
            </a:pPr>
            <a:r>
              <a:rPr lang="ru">
                <a:latin typeface="Montserrat"/>
                <a:ea typeface="Montserrat"/>
                <a:cs typeface="Montserrat"/>
                <a:sym typeface="Montserrat"/>
              </a:rPr>
              <a:t>remove ratios — 10% / 90%;</a:t>
            </a:r>
            <a:endParaRPr>
              <a:latin typeface="Montserrat"/>
              <a:ea typeface="Montserrat"/>
              <a:cs typeface="Montserrat"/>
              <a:sym typeface="Montserrat"/>
            </a:endParaRPr>
          </a:p>
          <a:p>
            <a:pPr marL="457200" lvl="0" indent="-317182"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remove distribution — uniform;</a:t>
            </a:r>
            <a:endParaRPr>
              <a:latin typeface="Montserrat"/>
              <a:ea typeface="Montserrat"/>
              <a:cs typeface="Montserrat"/>
              <a:sym typeface="Montserrat"/>
            </a:endParaRPr>
          </a:p>
          <a:p>
            <a:pPr marL="457200" lvl="0" indent="-317182" algn="l" rtl="0">
              <a:lnSpc>
                <a:spcPct val="115000"/>
              </a:lnSpc>
              <a:spcBef>
                <a:spcPts val="0"/>
              </a:spcBef>
              <a:spcAft>
                <a:spcPts val="0"/>
              </a:spcAft>
              <a:buSzPct val="100000"/>
              <a:buFont typeface="Montserrat"/>
              <a:buChar char="●"/>
            </a:pPr>
            <a:r>
              <a:rPr lang="ru">
                <a:latin typeface="Montserrat"/>
                <a:ea typeface="Montserrat"/>
                <a:cs typeface="Montserrat"/>
                <a:sym typeface="Montserrat"/>
              </a:rPr>
              <a:t>insert distribution — Zipfian distribution with 𝛼=0.99.</a:t>
            </a:r>
            <a:endParaRPr>
              <a:latin typeface="Montserrat"/>
              <a:ea typeface="Montserrat"/>
              <a:cs typeface="Montserrat"/>
              <a:sym typeface="Montserrat"/>
            </a:endParaRPr>
          </a:p>
          <a:p>
            <a:pPr marL="0" lvl="0" indent="0" algn="l" rtl="0">
              <a:lnSpc>
                <a:spcPct val="115000"/>
              </a:lnSpc>
              <a:spcBef>
                <a:spcPts val="1000"/>
              </a:spcBef>
              <a:spcAft>
                <a:spcPts val="1000"/>
              </a:spcAft>
              <a:buNone/>
            </a:pPr>
            <a:r>
              <a:rPr lang="ru">
                <a:latin typeface="Montserrat"/>
                <a:ea typeface="Montserrat"/>
                <a:cs typeface="Montserrat"/>
                <a:sym typeface="Montserrat"/>
              </a:rPr>
              <a:t>The higher the skew between insert and remove operations, the worse CO-BST handles the workload. This is because with more skew there are more chances that the tree will grow non-uniformly making the CO-BST perform poorly.</a:t>
            </a:r>
            <a:endParaRPr>
              <a:latin typeface="Montserrat"/>
              <a:ea typeface="Montserrat"/>
              <a:cs typeface="Montserrat"/>
              <a:sym typeface="Montserrat"/>
            </a:endParaRPr>
          </a:p>
        </p:txBody>
      </p:sp>
      <p:pic>
        <p:nvPicPr>
          <p:cNvPr id="566" name="Google Shape;566;p72"/>
          <p:cNvPicPr preferRelativeResize="0"/>
          <p:nvPr/>
        </p:nvPicPr>
        <p:blipFill rotWithShape="1">
          <a:blip r:embed="rId3" cstate="email">
            <a:alphaModFix/>
            <a:extLst>
              <a:ext uri="{28A0092B-C50C-407E-A947-70E740481C1C}">
                <a14:useLocalDpi xmlns:a14="http://schemas.microsoft.com/office/drawing/2010/main"/>
              </a:ext>
            </a:extLst>
          </a:blip>
          <a:srcRect l="6911" t="1231" r="25392" b="91247"/>
          <a:stretch/>
        </p:blipFill>
        <p:spPr>
          <a:xfrm>
            <a:off x="5397800" y="4243851"/>
            <a:ext cx="2869199" cy="260526"/>
          </a:xfrm>
          <a:prstGeom prst="rect">
            <a:avLst/>
          </a:prstGeom>
          <a:noFill/>
          <a:ln>
            <a:noFill/>
          </a:ln>
        </p:spPr>
      </p:pic>
      <p:pic>
        <p:nvPicPr>
          <p:cNvPr id="567" name="Google Shape;567;p7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003594" y="1363200"/>
            <a:ext cx="3657601" cy="288000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Standard Experiments</a:t>
            </a:r>
            <a:endParaRPr sz="2500"/>
          </a:p>
        </p:txBody>
      </p:sp>
      <p:sp>
        <p:nvSpPr>
          <p:cNvPr id="573" name="Google Shape;573;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49</a:t>
            </a:fld>
            <a:endParaRPr sz="2200"/>
          </a:p>
        </p:txBody>
      </p:sp>
      <p:graphicFrame>
        <p:nvGraphicFramePr>
          <p:cNvPr id="574" name="Google Shape;574;p73"/>
          <p:cNvGraphicFramePr/>
          <p:nvPr/>
        </p:nvGraphicFramePr>
        <p:xfrm>
          <a:off x="311700" y="1235225"/>
          <a:ext cx="3000000" cy="3000000"/>
        </p:xfrm>
        <a:graphic>
          <a:graphicData uri="http://schemas.openxmlformats.org/drawingml/2006/table">
            <a:tbl>
              <a:tblPr>
                <a:noFill/>
                <a:tableStyleId>{D91E584C-B488-4745-B774-A2BC23271C83}</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393600">
                <a:tc>
                  <a:txBody>
                    <a:bodyPr/>
                    <a:lstStyle/>
                    <a:p>
                      <a:pPr marL="0" lvl="0" indent="0" algn="l" rtl="0">
                        <a:lnSpc>
                          <a:spcPct val="115000"/>
                        </a:lnSpc>
                        <a:spcBef>
                          <a:spcPts val="0"/>
                        </a:spcBef>
                        <a:spcAft>
                          <a:spcPts val="1000"/>
                        </a:spcAft>
                        <a:buNone/>
                      </a:pPr>
                      <a:r>
                        <a:rPr lang="ru" sz="1800">
                          <a:solidFill>
                            <a:schemeClr val="dk1"/>
                          </a:solidFill>
                          <a:latin typeface="Montserrat"/>
                          <a:ea typeface="Montserrat"/>
                          <a:cs typeface="Montserrat"/>
                          <a:sym typeface="Montserrat"/>
                        </a:rPr>
                        <a:t>Uniform </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0"/>
                        </a:spcBef>
                        <a:spcAft>
                          <a:spcPts val="1000"/>
                        </a:spcAft>
                        <a:buNone/>
                      </a:pPr>
                      <a:r>
                        <a:rPr lang="ru" sz="1800">
                          <a:solidFill>
                            <a:schemeClr val="dk1"/>
                          </a:solidFill>
                          <a:latin typeface="Montserrat"/>
                          <a:ea typeface="Montserrat"/>
                          <a:cs typeface="Montserrat"/>
                          <a:sym typeface="Montserrat"/>
                        </a:rPr>
                        <a:t>Zipfian</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EDF2FA">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75" name="Google Shape;575;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16662" y="4521926"/>
            <a:ext cx="3496735" cy="340900"/>
          </a:xfrm>
          <a:prstGeom prst="rect">
            <a:avLst/>
          </a:prstGeom>
          <a:noFill/>
          <a:ln>
            <a:noFill/>
          </a:ln>
        </p:spPr>
      </p:pic>
      <p:pic>
        <p:nvPicPr>
          <p:cNvPr id="576" name="Google Shape;576;p7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0625" y="1728075"/>
            <a:ext cx="3502801" cy="2756767"/>
          </a:xfrm>
          <a:prstGeom prst="rect">
            <a:avLst/>
          </a:prstGeom>
          <a:noFill/>
          <a:ln>
            <a:noFill/>
          </a:ln>
        </p:spPr>
      </p:pic>
      <p:pic>
        <p:nvPicPr>
          <p:cNvPr id="577" name="Google Shape;577;p7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571844" y="1726775"/>
            <a:ext cx="3502801" cy="27593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42" name="Google Shape;14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43" name="Google Shape;14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a:t>
            </a:fld>
            <a:endParaRPr sz="2200"/>
          </a:p>
        </p:txBody>
      </p:sp>
      <p:pic>
        <p:nvPicPr>
          <p:cNvPr id="144" name="Google Shape;144;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44475" y="3132425"/>
            <a:ext cx="1392151" cy="131810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Experiment </a:t>
            </a:r>
            <a:endParaRPr sz="2500"/>
          </a:p>
        </p:txBody>
      </p:sp>
      <p:sp>
        <p:nvSpPr>
          <p:cNvPr id="583" name="Google Shape;583;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50</a:t>
            </a:fld>
            <a:endParaRPr sz="2200"/>
          </a:p>
        </p:txBody>
      </p:sp>
      <p:pic>
        <p:nvPicPr>
          <p:cNvPr id="584" name="Google Shape;584;p7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53225" y="3001125"/>
            <a:ext cx="2166550" cy="1706746"/>
          </a:xfrm>
          <a:prstGeom prst="rect">
            <a:avLst/>
          </a:prstGeom>
          <a:noFill/>
          <a:ln>
            <a:noFill/>
          </a:ln>
        </p:spPr>
      </p:pic>
      <p:pic>
        <p:nvPicPr>
          <p:cNvPr id="585" name="Google Shape;585;p7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24219" y="3001275"/>
            <a:ext cx="2167199" cy="1706456"/>
          </a:xfrm>
          <a:prstGeom prst="rect">
            <a:avLst/>
          </a:prstGeom>
          <a:noFill/>
          <a:ln>
            <a:noFill/>
          </a:ln>
        </p:spPr>
      </p:pic>
      <p:pic>
        <p:nvPicPr>
          <p:cNvPr id="586" name="Google Shape;586;p7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488407" y="3001275"/>
            <a:ext cx="2167199" cy="1706456"/>
          </a:xfrm>
          <a:prstGeom prst="rect">
            <a:avLst/>
          </a:prstGeom>
          <a:noFill/>
          <a:ln>
            <a:noFill/>
          </a:ln>
        </p:spPr>
      </p:pic>
      <p:pic>
        <p:nvPicPr>
          <p:cNvPr id="587" name="Google Shape;587;p74"/>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124223" y="1155600"/>
            <a:ext cx="2167199" cy="1707492"/>
          </a:xfrm>
          <a:prstGeom prst="rect">
            <a:avLst/>
          </a:prstGeom>
          <a:noFill/>
          <a:ln>
            <a:noFill/>
          </a:ln>
        </p:spPr>
      </p:pic>
      <p:pic>
        <p:nvPicPr>
          <p:cNvPr id="588" name="Google Shape;588;p74"/>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488397" y="1218370"/>
            <a:ext cx="2167200" cy="1643041"/>
          </a:xfrm>
          <a:prstGeom prst="rect">
            <a:avLst/>
          </a:prstGeom>
          <a:noFill/>
          <a:ln>
            <a:noFill/>
          </a:ln>
        </p:spPr>
      </p:pic>
      <p:pic>
        <p:nvPicPr>
          <p:cNvPr id="589" name="Google Shape;589;p74"/>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853225" y="1156062"/>
            <a:ext cx="2166550" cy="1706733"/>
          </a:xfrm>
          <a:prstGeom prst="rect">
            <a:avLst/>
          </a:prstGeom>
          <a:noFill/>
          <a:ln>
            <a:noFill/>
          </a:ln>
        </p:spPr>
      </p:pic>
      <p:pic>
        <p:nvPicPr>
          <p:cNvPr id="590" name="Google Shape;590;p74"/>
          <p:cNvPicPr preferRelativeResize="0"/>
          <p:nvPr/>
        </p:nvPicPr>
        <p:blipFill rotWithShape="1">
          <a:blip r:embed="rId9" cstate="email">
            <a:alphaModFix/>
            <a:extLst>
              <a:ext uri="{28A0092B-C50C-407E-A947-70E740481C1C}">
                <a14:useLocalDpi xmlns:a14="http://schemas.microsoft.com/office/drawing/2010/main"/>
              </a:ext>
            </a:extLst>
          </a:blip>
          <a:srcRect l="6911" t="1231" r="25392" b="91247"/>
          <a:stretch/>
        </p:blipFill>
        <p:spPr>
          <a:xfrm>
            <a:off x="3137400" y="4796301"/>
            <a:ext cx="2869199" cy="26052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For convenient configuration, we have to use the builder pattern.</a:t>
            </a:r>
            <a:br>
              <a:rPr lang="ru" sz="1750">
                <a:latin typeface="Montserrat"/>
                <a:ea typeface="Montserrat"/>
                <a:cs typeface="Montserrat"/>
                <a:sym typeface="Montserrat"/>
              </a:rPr>
            </a:br>
            <a:r>
              <a:rPr lang="ru" sz="1750">
                <a:latin typeface="Montserrat"/>
                <a:ea typeface="Montserrat"/>
                <a:cs typeface="Montserrat"/>
                <a:sym typeface="Montserrat"/>
              </a:rPr>
              <a:t>Therefore, one needs provide a builder for each entity.</a:t>
            </a:r>
            <a:endParaRPr sz="1750">
              <a:latin typeface="Montserrat"/>
              <a:ea typeface="Montserrat"/>
              <a:cs typeface="Montserrat"/>
              <a:sym typeface="Montserrat"/>
            </a:endParaRPr>
          </a:p>
          <a:p>
            <a:pPr marL="0" lvl="0" indent="0" algn="l" rtl="0">
              <a:spcBef>
                <a:spcPts val="1000"/>
              </a:spcBef>
              <a:spcAft>
                <a:spcPts val="0"/>
              </a:spcAft>
              <a:buNone/>
            </a:pPr>
            <a:r>
              <a:rPr lang="ru" sz="1750">
                <a:latin typeface="Montserrat"/>
                <a:ea typeface="Montserrat"/>
                <a:cs typeface="Montserrat"/>
                <a:sym typeface="Montserrat"/>
              </a:rPr>
              <a:t>The builders can be converted to the JSON format which is accepted by the benchmark as a parameter.</a:t>
            </a:r>
            <a:endParaRPr sz="1750">
              <a:latin typeface="Montserrat"/>
              <a:ea typeface="Montserrat"/>
              <a:cs typeface="Montserrat"/>
              <a:sym typeface="Montserrat"/>
            </a:endParaRPr>
          </a:p>
          <a:p>
            <a:pPr marL="0" lvl="0" indent="0" algn="l" rtl="0">
              <a:spcBef>
                <a:spcPts val="1000"/>
              </a:spcBef>
              <a:spcAft>
                <a:spcPts val="0"/>
              </a:spcAft>
              <a:buNone/>
            </a:pPr>
            <a:r>
              <a:rPr lang="ru" sz="1750">
                <a:latin typeface="Montserrat"/>
                <a:ea typeface="Montserrat"/>
                <a:cs typeface="Montserrat"/>
                <a:sym typeface="Montserrat"/>
              </a:rPr>
              <a:t>There is another </a:t>
            </a:r>
            <a:r>
              <a:rPr lang="ru" sz="1750" i="1">
                <a:latin typeface="Montserrat"/>
                <a:ea typeface="Montserrat"/>
                <a:cs typeface="Montserrat"/>
                <a:sym typeface="Montserrat"/>
              </a:rPr>
              <a:t>StopCondition </a:t>
            </a:r>
            <a:r>
              <a:rPr lang="ru" sz="1750">
                <a:latin typeface="Montserrat"/>
                <a:ea typeface="Montserrat"/>
                <a:cs typeface="Montserrat"/>
                <a:sym typeface="Montserrat"/>
              </a:rPr>
              <a:t>entity. It tells the ThreadLoop when it should terminate. </a:t>
            </a: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596" name="Google Shape;596;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Benchmark details</a:t>
            </a:r>
            <a:endParaRPr sz="2500">
              <a:latin typeface="Montserrat"/>
              <a:ea typeface="Montserrat"/>
              <a:cs typeface="Montserrat"/>
              <a:sym typeface="Montserrat"/>
            </a:endParaRPr>
          </a:p>
        </p:txBody>
      </p:sp>
      <p:sp>
        <p:nvSpPr>
          <p:cNvPr id="597" name="Google Shape;597;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51</a:t>
            </a:fld>
            <a:endParaRPr sz="2200"/>
          </a:p>
        </p:txBody>
      </p:sp>
      <p:pic>
        <p:nvPicPr>
          <p:cNvPr id="598" name="Google Shape;598;p7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393425" y="3279975"/>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Benchmarking consists of three parts:</a:t>
            </a:r>
            <a:endParaRPr sz="1750">
              <a:latin typeface="Montserrat"/>
              <a:ea typeface="Montserrat"/>
              <a:cs typeface="Montserrat"/>
              <a:sym typeface="Montserrat"/>
            </a:endParaRPr>
          </a:p>
          <a:p>
            <a:pPr marL="457200" lvl="0" indent="-339725" algn="l" rtl="0">
              <a:spcBef>
                <a:spcPts val="1000"/>
              </a:spcBef>
              <a:spcAft>
                <a:spcPts val="0"/>
              </a:spcAft>
              <a:buSzPts val="1750"/>
              <a:buFont typeface="Montserrat"/>
              <a:buAutoNum type="arabicPeriod"/>
            </a:pPr>
            <a:r>
              <a:rPr lang="ru" sz="1750">
                <a:latin typeface="Montserrat"/>
                <a:ea typeface="Montserrat"/>
                <a:cs typeface="Montserrat"/>
                <a:sym typeface="Montserrat"/>
              </a:rPr>
              <a:t>Pre-filling</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sequential and multithreaded pre-fillings are possible;</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Warm-up</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warm-up the JIT compiler in Java;</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warm-up the data structure to working speeds;</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warm-up specific workloads, e.g., Creakers subset in Creakers and Wave;</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Test</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the main part that calculates statistics.</a:t>
            </a:r>
            <a:endParaRPr sz="1750">
              <a:latin typeface="Montserrat"/>
              <a:ea typeface="Montserrat"/>
              <a:cs typeface="Montserrat"/>
              <a:sym typeface="Montserrat"/>
            </a:endParaRPr>
          </a:p>
        </p:txBody>
      </p:sp>
      <p:sp>
        <p:nvSpPr>
          <p:cNvPr id="604" name="Google Shape;604;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Benchmark details </a:t>
            </a:r>
            <a:endParaRPr sz="2500">
              <a:latin typeface="Montserrat"/>
              <a:ea typeface="Montserrat"/>
              <a:cs typeface="Montserrat"/>
              <a:sym typeface="Montserrat"/>
            </a:endParaRPr>
          </a:p>
        </p:txBody>
      </p:sp>
      <p:sp>
        <p:nvSpPr>
          <p:cNvPr id="605" name="Google Shape;605;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52</a:t>
            </a:fld>
            <a:endParaRPr sz="2200"/>
          </a:p>
        </p:txBody>
      </p:sp>
      <p:pic>
        <p:nvPicPr>
          <p:cNvPr id="606" name="Google Shape;606;p7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32751" y="4079825"/>
            <a:ext cx="1100500" cy="71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7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The configuration contains the StopCondition and the array of the ThreadLoopBuilders and how many ThreadLoops with these configurations. </a:t>
            </a:r>
            <a:endParaRPr sz="1750">
              <a:latin typeface="Montserrat"/>
              <a:ea typeface="Montserrat"/>
              <a:cs typeface="Montserrat"/>
              <a:sym typeface="Montserrat"/>
            </a:endParaRPr>
          </a:p>
          <a:p>
            <a:pPr marL="0" lvl="0" indent="0" algn="l" rtl="0">
              <a:spcBef>
                <a:spcPts val="1000"/>
              </a:spcBef>
              <a:spcAft>
                <a:spcPts val="0"/>
              </a:spcAft>
              <a:buNone/>
            </a:pPr>
            <a:r>
              <a:rPr lang="ru" sz="1750">
                <a:latin typeface="Montserrat"/>
                <a:ea typeface="Montserrat"/>
                <a:cs typeface="Montserrat"/>
                <a:sym typeface="Montserrat"/>
              </a:rPr>
              <a:t>In addition, the C++ version allows for the configuration to contain parameters for pinning threads to cores.</a:t>
            </a: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612" name="Google Shape;612;p7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Benchmark details </a:t>
            </a:r>
            <a:endParaRPr sz="2500">
              <a:latin typeface="Montserrat"/>
              <a:ea typeface="Montserrat"/>
              <a:cs typeface="Montserrat"/>
              <a:sym typeface="Montserrat"/>
            </a:endParaRPr>
          </a:p>
        </p:txBody>
      </p:sp>
      <p:sp>
        <p:nvSpPr>
          <p:cNvPr id="613" name="Google Shape;613;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53</a:t>
            </a:fld>
            <a:endParaRPr sz="2200"/>
          </a:p>
        </p:txBody>
      </p:sp>
      <p:pic>
        <p:nvPicPr>
          <p:cNvPr id="614" name="Google Shape;614;p7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854300" y="3329325"/>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To interact with the data structure (in ThreadLoop), unified functions are used that calculate statistics, e.g., </a:t>
            </a:r>
            <a:r>
              <a:rPr lang="ru" sz="1750" i="1">
                <a:latin typeface="Consolas"/>
                <a:ea typeface="Consolas"/>
                <a:cs typeface="Consolas"/>
                <a:sym typeface="Consolas"/>
              </a:rPr>
              <a:t>executeGet()</a:t>
            </a:r>
            <a:r>
              <a:rPr lang="ru" sz="1750">
                <a:latin typeface="Montserrat"/>
                <a:ea typeface="Montserrat"/>
                <a:cs typeface="Montserrat"/>
                <a:sym typeface="Montserrat"/>
              </a:rPr>
              <a:t>, </a:t>
            </a:r>
            <a:r>
              <a:rPr lang="ru" sz="1750" i="1">
                <a:latin typeface="Consolas"/>
                <a:ea typeface="Consolas"/>
                <a:cs typeface="Consolas"/>
                <a:sym typeface="Consolas"/>
              </a:rPr>
              <a:t>executeInsert()</a:t>
            </a:r>
            <a:r>
              <a:rPr lang="ru" sz="1750">
                <a:latin typeface="Montserrat"/>
                <a:ea typeface="Montserrat"/>
                <a:cs typeface="Montserrat"/>
                <a:sym typeface="Montserrat"/>
              </a:rPr>
              <a:t>, and </a:t>
            </a:r>
            <a:r>
              <a:rPr lang="ru" sz="1750" i="1">
                <a:latin typeface="Consolas"/>
                <a:ea typeface="Consolas"/>
                <a:cs typeface="Consolas"/>
                <a:sym typeface="Consolas"/>
              </a:rPr>
              <a:t>executeRemove()</a:t>
            </a:r>
            <a:r>
              <a:rPr lang="ru" sz="1750">
                <a:latin typeface="Montserrat"/>
                <a:ea typeface="Montserrat"/>
                <a:cs typeface="Montserrat"/>
                <a:sym typeface="Montserrat"/>
              </a:rPr>
              <a:t>. </a:t>
            </a:r>
            <a:endParaRPr sz="1750">
              <a:latin typeface="Montserrat"/>
              <a:ea typeface="Montserrat"/>
              <a:cs typeface="Montserrat"/>
              <a:sym typeface="Montserrat"/>
            </a:endParaRPr>
          </a:p>
          <a:p>
            <a:pPr marL="0" lvl="0" indent="0" algn="l" rtl="0">
              <a:spcBef>
                <a:spcPts val="1000"/>
              </a:spcBef>
              <a:spcAft>
                <a:spcPts val="1000"/>
              </a:spcAft>
              <a:buNone/>
            </a:pPr>
            <a:r>
              <a:rPr lang="ru" sz="1750">
                <a:latin typeface="Montserrat"/>
                <a:ea typeface="Montserrat"/>
                <a:cs typeface="Montserrat"/>
                <a:sym typeface="Montserrat"/>
              </a:rPr>
              <a:t>Because of to unification, you can test different types of data structures (e.g., Map, Set) without changing the work of the ThreadLoop.</a:t>
            </a:r>
            <a:endParaRPr sz="1750">
              <a:latin typeface="Montserrat"/>
              <a:ea typeface="Montserrat"/>
              <a:cs typeface="Montserrat"/>
              <a:sym typeface="Montserrat"/>
            </a:endParaRPr>
          </a:p>
        </p:txBody>
      </p:sp>
      <p:sp>
        <p:nvSpPr>
          <p:cNvPr id="620" name="Google Shape;620;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Benchmark details </a:t>
            </a:r>
            <a:endParaRPr sz="2500">
              <a:latin typeface="Montserrat"/>
              <a:ea typeface="Montserrat"/>
              <a:cs typeface="Montserrat"/>
              <a:sym typeface="Montserrat"/>
            </a:endParaRPr>
          </a:p>
        </p:txBody>
      </p:sp>
      <p:sp>
        <p:nvSpPr>
          <p:cNvPr id="621" name="Google Shape;621;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54</a:t>
            </a:fld>
            <a:endParaRPr sz="2200"/>
          </a:p>
        </p:txBody>
      </p:sp>
      <p:pic>
        <p:nvPicPr>
          <p:cNvPr id="622" name="Google Shape;622;p7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flipH="1">
            <a:off x="715975" y="3342550"/>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750">
                <a:latin typeface="Montserrat"/>
                <a:ea typeface="Montserrat"/>
                <a:cs typeface="Montserrat"/>
                <a:sym typeface="Montserrat"/>
              </a:rPr>
              <a:t>We implemented a benchmark framework to evaluate the efficiency of concurrent data structures.</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a:latin typeface="Montserrat"/>
                <a:ea typeface="Montserrat"/>
                <a:cs typeface="Montserrat"/>
                <a:sym typeface="Montserrat"/>
              </a:rPr>
              <a:t>The proposed solution meets our requirements: Modularity, Duration, Heterogeneity, Realism, Exploration, Portability.</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a:latin typeface="Montserrat"/>
                <a:ea typeface="Montserrat"/>
                <a:cs typeface="Montserrat"/>
                <a:sym typeface="Montserrat"/>
              </a:rPr>
              <a:t>The implemented benchmark framework is quite extensive.</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u="sng">
                <a:solidFill>
                  <a:schemeClr val="hlink"/>
                </a:solidFill>
                <a:latin typeface="Montserrat"/>
                <a:ea typeface="Montserrat"/>
                <a:cs typeface="Montserrat"/>
                <a:sym typeface="Montserrat"/>
                <a:hlinkClick r:id="rId3"/>
              </a:rPr>
              <a:t>https://github.com/Mr-Ravil/Benchmark-v700</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628" name="Google Shape;628;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Takeaway</a:t>
            </a:r>
            <a:endParaRPr sz="2500">
              <a:latin typeface="Montserrat"/>
              <a:ea typeface="Montserrat"/>
              <a:cs typeface="Montserrat"/>
              <a:sym typeface="Montserrat"/>
            </a:endParaRPr>
          </a:p>
        </p:txBody>
      </p:sp>
      <p:sp>
        <p:nvSpPr>
          <p:cNvPr id="629" name="Google Shape;629;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55</a:t>
            </a:fld>
            <a:endParaRPr sz="2200"/>
          </a:p>
        </p:txBody>
      </p:sp>
      <p:pic>
        <p:nvPicPr>
          <p:cNvPr id="630" name="Google Shape;630;p7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645518">
            <a:off x="6698225" y="3279975"/>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8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1750">
                <a:latin typeface="Montserrat"/>
                <a:ea typeface="Montserrat"/>
                <a:cs typeface="Montserrat"/>
                <a:sym typeface="Montserrat"/>
              </a:rPr>
              <a:t>We plan to:</a:t>
            </a:r>
            <a:endParaRPr sz="1750">
              <a:latin typeface="Montserrat"/>
              <a:ea typeface="Montserrat"/>
              <a:cs typeface="Montserrat"/>
              <a:sym typeface="Montserrat"/>
            </a:endParaRPr>
          </a:p>
          <a:p>
            <a:pPr marL="457200" lvl="0" indent="-339725" algn="l" rtl="0">
              <a:spcBef>
                <a:spcPts val="1000"/>
              </a:spcBef>
              <a:spcAft>
                <a:spcPts val="0"/>
              </a:spcAft>
              <a:buSzPts val="1750"/>
              <a:buFont typeface="Montserrat"/>
              <a:buAutoNum type="arabicPeriod"/>
            </a:pPr>
            <a:r>
              <a:rPr lang="ru" sz="1750">
                <a:latin typeface="Montserrat"/>
                <a:ea typeface="Montserrat"/>
                <a:cs typeface="Montserrat"/>
                <a:sym typeface="Montserrat"/>
              </a:rPr>
              <a:t>study the impact of the overhead of our framework on test results;</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conduct a more thorough evaluation on several operating system and CPU combinations to ensure that there are no platform-specific performance anomalies;</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provide additional statistics such as:</a:t>
            </a:r>
            <a:endParaRPr sz="1750">
              <a:latin typeface="Montserrat"/>
              <a:ea typeface="Montserrat"/>
              <a:cs typeface="Montserrat"/>
              <a:sym typeface="Montserrat"/>
            </a:endParaRPr>
          </a:p>
          <a:p>
            <a:pPr marL="914400" lvl="0" indent="-339725" algn="l" rtl="0">
              <a:spcBef>
                <a:spcPts val="0"/>
              </a:spcBef>
              <a:spcAft>
                <a:spcPts val="0"/>
              </a:spcAft>
              <a:buSzPts val="1750"/>
              <a:buFont typeface="Montserrat"/>
              <a:buChar char="●"/>
            </a:pPr>
            <a:r>
              <a:rPr lang="ru" sz="1750">
                <a:latin typeface="Montserrat"/>
                <a:ea typeface="Montserrat"/>
                <a:cs typeface="Montserrat"/>
                <a:sym typeface="Montserrat"/>
              </a:rPr>
              <a:t>latency;</a:t>
            </a:r>
            <a:endParaRPr sz="1750">
              <a:latin typeface="Montserrat"/>
              <a:ea typeface="Montserrat"/>
              <a:cs typeface="Montserrat"/>
              <a:sym typeface="Montserrat"/>
            </a:endParaRPr>
          </a:p>
          <a:p>
            <a:pPr marL="914400" lvl="0" indent="-339725" algn="l" rtl="0">
              <a:spcBef>
                <a:spcPts val="0"/>
              </a:spcBef>
              <a:spcAft>
                <a:spcPts val="0"/>
              </a:spcAft>
              <a:buSzPts val="1750"/>
              <a:buFont typeface="Montserrat"/>
              <a:buChar char="●"/>
            </a:pPr>
            <a:r>
              <a:rPr lang="ru" sz="1750">
                <a:latin typeface="Montserrat"/>
                <a:ea typeface="Montserrat"/>
                <a:cs typeface="Montserrat"/>
                <a:sym typeface="Montserrat"/>
              </a:rPr>
              <a:t>statistics for some time ranges.</a:t>
            </a: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636" name="Google Shape;636;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Future work</a:t>
            </a:r>
            <a:endParaRPr sz="2500">
              <a:latin typeface="Montserrat"/>
              <a:ea typeface="Montserrat"/>
              <a:cs typeface="Montserrat"/>
              <a:sym typeface="Montserrat"/>
            </a:endParaRPr>
          </a:p>
        </p:txBody>
      </p:sp>
      <p:sp>
        <p:nvSpPr>
          <p:cNvPr id="637" name="Google Shape;637;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56</a:t>
            </a:fld>
            <a:endParaRPr sz="2200"/>
          </a:p>
        </p:txBody>
      </p:sp>
      <p:pic>
        <p:nvPicPr>
          <p:cNvPr id="638" name="Google Shape;638;p8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393425" y="3279975"/>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1750">
                <a:latin typeface="Montserrat"/>
                <a:ea typeface="Montserrat"/>
                <a:cs typeface="Montserrat"/>
                <a:sym typeface="Montserrat"/>
              </a:rPr>
              <a:t>We intend to continue refining the tool, particularly with regard to ergonomic issues that make it easier to integrate new workloads and data structure interfaces such as stacks, queues, etc. </a:t>
            </a:r>
            <a:endParaRPr sz="1750">
              <a:latin typeface="Montserrat"/>
              <a:ea typeface="Montserrat"/>
              <a:cs typeface="Montserrat"/>
              <a:sym typeface="Montserrat"/>
            </a:endParaRPr>
          </a:p>
          <a:p>
            <a:pPr marL="0" lvl="0" indent="0" algn="l" rtl="0">
              <a:spcBef>
                <a:spcPts val="1000"/>
              </a:spcBef>
              <a:spcAft>
                <a:spcPts val="0"/>
              </a:spcAft>
              <a:buClr>
                <a:schemeClr val="dk1"/>
              </a:buClr>
              <a:buSzPts val="1100"/>
              <a:buFont typeface="Arial"/>
              <a:buNone/>
            </a:pPr>
            <a:r>
              <a:rPr lang="ru" sz="1750">
                <a:latin typeface="Montserrat"/>
                <a:ea typeface="Montserrat"/>
                <a:cs typeface="Montserrat"/>
                <a:sym typeface="Montserrat"/>
              </a:rPr>
              <a:t>We also intend to release our benchmark as open-source code, and to implement a review process for new contributions, so that we can continue to grow the utility of the tool and increase its value to multiple research communities.</a:t>
            </a:r>
            <a:endParaRPr sz="1750">
              <a:latin typeface="Montserrat"/>
              <a:ea typeface="Montserrat"/>
              <a:cs typeface="Montserrat"/>
              <a:sym typeface="Montserrat"/>
            </a:endParaRPr>
          </a:p>
          <a:p>
            <a:pPr marL="0" lvl="0" indent="0" algn="l" rtl="0">
              <a:spcBef>
                <a:spcPts val="1000"/>
              </a:spcBef>
              <a:spcAft>
                <a:spcPts val="0"/>
              </a:spcAft>
              <a:buNone/>
            </a:pPr>
            <a:endParaRPr sz="1750">
              <a:latin typeface="Montserrat"/>
              <a:ea typeface="Montserrat"/>
              <a:cs typeface="Montserrat"/>
              <a:sym typeface="Montserrat"/>
            </a:endParaRPr>
          </a:p>
          <a:p>
            <a:pPr marL="0" lvl="0" indent="0" algn="l" rtl="0">
              <a:spcBef>
                <a:spcPts val="1000"/>
              </a:spcBef>
              <a:spcAft>
                <a:spcPts val="1000"/>
              </a:spcAft>
              <a:buNone/>
            </a:pPr>
            <a:endParaRPr sz="1750">
              <a:latin typeface="Montserrat"/>
              <a:ea typeface="Montserrat"/>
              <a:cs typeface="Montserrat"/>
              <a:sym typeface="Montserrat"/>
            </a:endParaRPr>
          </a:p>
        </p:txBody>
      </p:sp>
      <p:sp>
        <p:nvSpPr>
          <p:cNvPr id="644" name="Google Shape;644;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ru" sz="2500">
                <a:latin typeface="Montserrat"/>
                <a:ea typeface="Montserrat"/>
                <a:cs typeface="Montserrat"/>
                <a:sym typeface="Montserrat"/>
              </a:rPr>
              <a:t>Future work</a:t>
            </a:r>
            <a:endParaRPr sz="2500">
              <a:latin typeface="Montserrat"/>
              <a:ea typeface="Montserrat"/>
              <a:cs typeface="Montserrat"/>
              <a:sym typeface="Montserrat"/>
            </a:endParaRPr>
          </a:p>
        </p:txBody>
      </p:sp>
      <p:sp>
        <p:nvSpPr>
          <p:cNvPr id="645" name="Google Shape;645;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57</a:t>
            </a:fld>
            <a:endParaRPr sz="2200"/>
          </a:p>
        </p:txBody>
      </p:sp>
      <p:pic>
        <p:nvPicPr>
          <p:cNvPr id="646" name="Google Shape;646;p8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393425" y="3279975"/>
            <a:ext cx="1392151" cy="1318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2"/>
          <p:cNvSpPr txBox="1">
            <a:spLocks noGrp="1"/>
          </p:cNvSpPr>
          <p:nvPr>
            <p:ph type="ctrTitle"/>
          </p:nvPr>
        </p:nvSpPr>
        <p:spPr>
          <a:xfrm>
            <a:off x="311700" y="864750"/>
            <a:ext cx="8520600" cy="269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5600"/>
              <a:t>Thank you for</a:t>
            </a:r>
            <a:endParaRPr sz="5600"/>
          </a:p>
          <a:p>
            <a:pPr marL="0" lvl="0" indent="0" algn="ctr" rtl="0">
              <a:spcBef>
                <a:spcPts val="0"/>
              </a:spcBef>
              <a:spcAft>
                <a:spcPts val="0"/>
              </a:spcAft>
              <a:buNone/>
            </a:pPr>
            <a:r>
              <a:rPr lang="ru" sz="5600"/>
              <a:t> your attention!</a:t>
            </a:r>
            <a:endParaRPr sz="5600"/>
          </a:p>
        </p:txBody>
      </p:sp>
      <p:pic>
        <p:nvPicPr>
          <p:cNvPr id="652" name="Google Shape;652;p8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729375" y="48100"/>
            <a:ext cx="1685250" cy="664400"/>
          </a:xfrm>
          <a:prstGeom prst="rect">
            <a:avLst/>
          </a:prstGeom>
          <a:noFill/>
          <a:ln>
            <a:noFill/>
          </a:ln>
        </p:spPr>
      </p:pic>
      <p:cxnSp>
        <p:nvCxnSpPr>
          <p:cNvPr id="653" name="Google Shape;653;p82"/>
          <p:cNvCxnSpPr/>
          <p:nvPr/>
        </p:nvCxnSpPr>
        <p:spPr>
          <a:xfrm>
            <a:off x="865000" y="864750"/>
            <a:ext cx="7316700" cy="0"/>
          </a:xfrm>
          <a:prstGeom prst="straightConnector1">
            <a:avLst/>
          </a:prstGeom>
          <a:noFill/>
          <a:ln w="19050" cap="flat" cmpd="sng">
            <a:solidFill>
              <a:schemeClr val="dk2"/>
            </a:solidFill>
            <a:prstDash val="solid"/>
            <a:round/>
            <a:headEnd type="none" w="med" len="med"/>
            <a:tailEnd type="none" w="med" len="med"/>
          </a:ln>
        </p:spPr>
      </p:cxnSp>
      <p:cxnSp>
        <p:nvCxnSpPr>
          <p:cNvPr id="654" name="Google Shape;654;p82"/>
          <p:cNvCxnSpPr/>
          <p:nvPr/>
        </p:nvCxnSpPr>
        <p:spPr>
          <a:xfrm>
            <a:off x="865000" y="3563400"/>
            <a:ext cx="7316700" cy="0"/>
          </a:xfrm>
          <a:prstGeom prst="straightConnector1">
            <a:avLst/>
          </a:prstGeom>
          <a:noFill/>
          <a:ln w="19050" cap="flat" cmpd="sng">
            <a:solidFill>
              <a:schemeClr val="dk2"/>
            </a:solidFill>
            <a:prstDash val="solid"/>
            <a:round/>
            <a:headEnd type="none" w="med" len="med"/>
            <a:tailEnd type="none" w="med" len="med"/>
          </a:ln>
        </p:spPr>
      </p:cxnSp>
      <p:sp>
        <p:nvSpPr>
          <p:cNvPr id="655" name="Google Shape;655;p82"/>
          <p:cNvSpPr txBox="1"/>
          <p:nvPr/>
        </p:nvSpPr>
        <p:spPr>
          <a:xfrm>
            <a:off x="865000" y="3563400"/>
            <a:ext cx="73689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solidFill>
                <a:srgbClr val="505B62"/>
              </a:solidFill>
              <a:latin typeface="Lexend"/>
              <a:ea typeface="Lexend"/>
              <a:cs typeface="Lexend"/>
              <a:sym typeface="Lexend"/>
            </a:endParaRPr>
          </a:p>
        </p:txBody>
      </p:sp>
      <p:pic>
        <p:nvPicPr>
          <p:cNvPr id="656" name="Google Shape;656;p8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27050" y="2956373"/>
            <a:ext cx="2011450" cy="1898825"/>
          </a:xfrm>
          <a:prstGeom prst="rect">
            <a:avLst/>
          </a:prstGeom>
          <a:noFill/>
          <a:ln>
            <a:noFill/>
          </a:ln>
        </p:spPr>
      </p:pic>
      <p:pic>
        <p:nvPicPr>
          <p:cNvPr id="657" name="Google Shape;657;p8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98526" y="390825"/>
            <a:ext cx="1100500" cy="715950"/>
          </a:xfrm>
          <a:prstGeom prst="rect">
            <a:avLst/>
          </a:prstGeom>
          <a:noFill/>
          <a:ln>
            <a:noFill/>
          </a:ln>
        </p:spPr>
      </p:pic>
      <p:sp>
        <p:nvSpPr>
          <p:cNvPr id="658" name="Google Shape;658;p82"/>
          <p:cNvSpPr txBox="1"/>
          <p:nvPr/>
        </p:nvSpPr>
        <p:spPr>
          <a:xfrm>
            <a:off x="685800" y="4608125"/>
            <a:ext cx="2783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1000">
                <a:solidFill>
                  <a:srgbClr val="9E9E9E"/>
                </a:solidFill>
                <a:latin typeface="Lexend"/>
                <a:ea typeface="Lexend"/>
                <a:cs typeface="Lexend"/>
                <a:sym typeface="Lexend"/>
              </a:rPr>
              <a:t>Illustrations by</a:t>
            </a:r>
            <a:endParaRPr sz="1000">
              <a:solidFill>
                <a:srgbClr val="9E9E9E"/>
              </a:solidFill>
              <a:latin typeface="Lexend"/>
              <a:ea typeface="Lexend"/>
              <a:cs typeface="Lexend"/>
              <a:sym typeface="Lexend"/>
            </a:endParaRPr>
          </a:p>
          <a:p>
            <a:pPr marL="0" lvl="0" indent="0" algn="ctr" rtl="0">
              <a:spcBef>
                <a:spcPts val="0"/>
              </a:spcBef>
              <a:spcAft>
                <a:spcPts val="0"/>
              </a:spcAft>
              <a:buNone/>
            </a:pPr>
            <a:r>
              <a:rPr lang="ru" sz="1000">
                <a:solidFill>
                  <a:srgbClr val="9E9E9E"/>
                </a:solidFill>
                <a:latin typeface="Lexend"/>
                <a:ea typeface="Lexend"/>
                <a:cs typeface="Lexend"/>
                <a:sym typeface="Lexend"/>
              </a:rPr>
              <a:t> @svartvein</a:t>
            </a:r>
            <a:endParaRPr sz="1000">
              <a:solidFill>
                <a:srgbClr val="9E9E9E"/>
              </a:solidFill>
              <a:latin typeface="Lexend"/>
              <a:ea typeface="Lexend"/>
              <a:cs typeface="Lexend"/>
              <a:sym typeface="Lexe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50" name="Google Shape;150;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it should be easy to add new workloads and to reuse existing workloads / code</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51" name="Google Shape;151;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6</a:t>
            </a:fld>
            <a:endParaRPr sz="2200"/>
          </a:p>
        </p:txBody>
      </p:sp>
      <p:pic>
        <p:nvPicPr>
          <p:cNvPr id="152" name="Google Shape;152;p3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44475" y="3132425"/>
            <a:ext cx="1392151" cy="1318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58" name="Google Shape;15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workloads should be able to run for a fixed number of operations, a fixed time, or infinitely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59" name="Google Shape;15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7</a:t>
            </a:fld>
            <a:endParaRPr sz="2200"/>
          </a:p>
        </p:txBody>
      </p:sp>
      <p:pic>
        <p:nvPicPr>
          <p:cNvPr id="160" name="Google Shape;160;p3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44475" y="3132425"/>
            <a:ext cx="1392151" cy="1318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66" name="Google Shape;16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the benchmark should be aware of all threads, even internal modification threads; and should allow different operation mixes among threads.</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67" name="Google Shape;16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8</a:t>
            </a:fld>
            <a:endParaRPr sz="2200"/>
          </a:p>
        </p:txBody>
      </p:sp>
      <p:pic>
        <p:nvPicPr>
          <p:cNvPr id="168" name="Google Shape;168;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rot="645518">
            <a:off x="6144475" y="3132425"/>
            <a:ext cx="1392151" cy="1318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latin typeface="Montserrat"/>
                <a:ea typeface="Montserrat"/>
                <a:cs typeface="Montserrat"/>
                <a:sym typeface="Montserrat"/>
              </a:rPr>
              <a:t>Requirements</a:t>
            </a:r>
            <a:endParaRPr sz="2500">
              <a:latin typeface="Montserrat"/>
              <a:ea typeface="Montserrat"/>
              <a:cs typeface="Montserrat"/>
              <a:sym typeface="Montserrat"/>
            </a:endParaRPr>
          </a:p>
        </p:txBody>
      </p:sp>
      <p:sp>
        <p:nvSpPr>
          <p:cNvPr id="174" name="Google Shape;17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Modularity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Duration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Heterogeneity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Realism</a:t>
            </a:r>
            <a:endParaRPr sz="1750">
              <a:latin typeface="Montserrat"/>
              <a:ea typeface="Montserrat"/>
              <a:cs typeface="Montserrat"/>
              <a:sym typeface="Montserrat"/>
            </a:endParaRPr>
          </a:p>
          <a:p>
            <a:pPr marL="914400" lvl="1" indent="-339725" algn="l" rtl="0">
              <a:spcBef>
                <a:spcPts val="0"/>
              </a:spcBef>
              <a:spcAft>
                <a:spcPts val="0"/>
              </a:spcAft>
              <a:buSzPts val="1750"/>
              <a:buFont typeface="Montserrat"/>
              <a:buChar char="○"/>
            </a:pPr>
            <a:r>
              <a:rPr lang="ru" sz="1750">
                <a:latin typeface="Montserrat"/>
                <a:ea typeface="Montserrat"/>
                <a:cs typeface="Montserrat"/>
                <a:sym typeface="Montserrat"/>
              </a:rPr>
              <a:t>the behavior of the benchmark should mirror real-world workloads, and be predictive of the behavior that an application would experience. In particular, this must include a robust understanding of skew, as it is an important object of study.</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Exploration</a:t>
            </a:r>
            <a:endParaRPr sz="1750">
              <a:latin typeface="Montserrat"/>
              <a:ea typeface="Montserrat"/>
              <a:cs typeface="Montserrat"/>
              <a:sym typeface="Montserrat"/>
            </a:endParaRPr>
          </a:p>
          <a:p>
            <a:pPr marL="457200" lvl="0" indent="-339725" algn="l" rtl="0">
              <a:spcBef>
                <a:spcPts val="0"/>
              </a:spcBef>
              <a:spcAft>
                <a:spcPts val="0"/>
              </a:spcAft>
              <a:buSzPts val="1750"/>
              <a:buFont typeface="Montserrat"/>
              <a:buAutoNum type="arabicPeriod"/>
            </a:pPr>
            <a:r>
              <a:rPr lang="ru" sz="1750">
                <a:latin typeface="Montserrat"/>
                <a:ea typeface="Montserrat"/>
                <a:cs typeface="Montserrat"/>
                <a:sym typeface="Montserrat"/>
              </a:rPr>
              <a:t>Portability</a:t>
            </a:r>
            <a:endParaRPr sz="1750">
              <a:latin typeface="Montserrat"/>
              <a:ea typeface="Montserrat"/>
              <a:cs typeface="Montserrat"/>
              <a:sym typeface="Montserrat"/>
            </a:endParaRPr>
          </a:p>
        </p:txBody>
      </p:sp>
      <p:sp>
        <p:nvSpPr>
          <p:cNvPr id="175" name="Google Shape;175;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a:t>9</a:t>
            </a:fld>
            <a:endParaRPr sz="2200"/>
          </a:p>
        </p:txBody>
      </p:sp>
      <p:pic>
        <p:nvPicPr>
          <p:cNvPr id="176" name="Google Shape;176;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83151" y="1349575"/>
            <a:ext cx="1100500" cy="7159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 thele A">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2975</Words>
  <Application>Microsoft Office PowerPoint</Application>
  <PresentationFormat>On-screen Show (16:9)</PresentationFormat>
  <Paragraphs>436</Paragraphs>
  <Slides>58</Slides>
  <Notes>58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Consolas</vt:lpstr>
      <vt:lpstr>Lexend Medium</vt:lpstr>
      <vt:lpstr>Lexend</vt:lpstr>
      <vt:lpstr>Montserrat</vt:lpstr>
      <vt:lpstr>Arial</vt:lpstr>
      <vt:lpstr>Signika Negative</vt:lpstr>
      <vt:lpstr>Simple Light</vt:lpstr>
      <vt:lpstr>My thele A</vt:lpstr>
      <vt:lpstr>The Next 700 Benchmarking Frameworks for Concurrent Data Structures</vt:lpstr>
      <vt:lpstr>Long story short</vt:lpstr>
      <vt:lpstr>Data structures</vt:lpstr>
      <vt:lpstr>Existing solutions</vt:lpstr>
      <vt:lpstr>Requirements</vt:lpstr>
      <vt:lpstr>Requirements</vt:lpstr>
      <vt:lpstr>Requirements</vt:lpstr>
      <vt:lpstr>Requirements</vt:lpstr>
      <vt:lpstr>Requirements</vt:lpstr>
      <vt:lpstr>Requirements</vt:lpstr>
      <vt:lpstr>Requirements</vt:lpstr>
      <vt:lpstr>Solution</vt:lpstr>
      <vt:lpstr>Solution</vt:lpstr>
      <vt:lpstr>Distribution</vt:lpstr>
      <vt:lpstr>Implemented Distributions</vt:lpstr>
      <vt:lpstr>DataMap</vt:lpstr>
      <vt:lpstr>ArgsGenerator</vt:lpstr>
      <vt:lpstr>Implemented ArgsGenerators</vt:lpstr>
      <vt:lpstr>Default ArgsGenerator</vt:lpstr>
      <vt:lpstr>Skewed Sets ArgsGenerator</vt:lpstr>
      <vt:lpstr>Creakers and Wave ArgsGenerator</vt:lpstr>
      <vt:lpstr>Creakers and Wave ArgsGenerator</vt:lpstr>
      <vt:lpstr>Creakers and Wave ArgsGenerator</vt:lpstr>
      <vt:lpstr>Creakers and Wave ArgsGenerator</vt:lpstr>
      <vt:lpstr>Leafs Handshake ArgsGenerators</vt:lpstr>
      <vt:lpstr>Temporary Distributions ArgsGenerator</vt:lpstr>
      <vt:lpstr>Temporary (Skewed Sets) ArgsGenerator</vt:lpstr>
      <vt:lpstr>ThreadLoop </vt:lpstr>
      <vt:lpstr>Implemented ThreadLoops</vt:lpstr>
      <vt:lpstr>Implemented ThreadLoops</vt:lpstr>
      <vt:lpstr>Implemented ThreadLoops</vt:lpstr>
      <vt:lpstr>Experimental setup</vt:lpstr>
      <vt:lpstr>Standard Experiments</vt:lpstr>
      <vt:lpstr>Binary search trees analysis</vt:lpstr>
      <vt:lpstr>Non-shuffle Wave Workload</vt:lpstr>
      <vt:lpstr>Non-shuffle Wave Workload</vt:lpstr>
      <vt:lpstr>Non-shuffle Wave Workload</vt:lpstr>
      <vt:lpstr>Binary search trees analysis</vt:lpstr>
      <vt:lpstr>Binary search trees analysis</vt:lpstr>
      <vt:lpstr>Binary search trees analysis</vt:lpstr>
      <vt:lpstr>Binary search trees analysis</vt:lpstr>
      <vt:lpstr>Binary search trees analysis</vt:lpstr>
      <vt:lpstr>Binary search trees analysis</vt:lpstr>
      <vt:lpstr>Infinite Leafs Handshake Workload</vt:lpstr>
      <vt:lpstr>Infinite Leafs Handshake Workload</vt:lpstr>
      <vt:lpstr>Infinite Leafs Handshake Workload</vt:lpstr>
      <vt:lpstr>Infinite Leafs Handshake Workload</vt:lpstr>
      <vt:lpstr>Infinite Leafs Handshake Workload</vt:lpstr>
      <vt:lpstr>Standard Experiments</vt:lpstr>
      <vt:lpstr>Experiment </vt:lpstr>
      <vt:lpstr>Benchmark details</vt:lpstr>
      <vt:lpstr>Benchmark details </vt:lpstr>
      <vt:lpstr>Benchmark details </vt:lpstr>
      <vt:lpstr>Benchmark details </vt:lpstr>
      <vt:lpstr>Takeaway</vt:lpstr>
      <vt:lpstr>Future work</vt:lpstr>
      <vt:lpstr>Future work</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Elad Schiller</cp:lastModifiedBy>
  <cp:revision>1</cp:revision>
  <dcterms:modified xsi:type="dcterms:W3CDTF">2024-06-22T15:02:41Z</dcterms:modified>
</cp:coreProperties>
</file>