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gif" ContentType="image/gif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3"/>
  </p:notesMasterIdLst>
  <p:sldIdLst>
    <p:sldId id="294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5" r:id="rId17"/>
    <p:sldId id="276" r:id="rId18"/>
    <p:sldId id="277" r:id="rId19"/>
    <p:sldId id="278" r:id="rId20"/>
    <p:sldId id="280" r:id="rId21"/>
    <p:sldId id="281" r:id="rId22"/>
    <p:sldId id="282" r:id="rId23"/>
    <p:sldId id="29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FF2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40"/>
  </p:normalViewPr>
  <p:slideViewPr>
    <p:cSldViewPr snapToGrid="0" snapToObjects="1">
      <p:cViewPr varScale="1">
        <p:scale>
          <a:sx n="120" d="100"/>
          <a:sy n="120" d="100"/>
        </p:scale>
        <p:origin x="20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Shape 3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Shape 3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74176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Shape 3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Shape 3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0" name="Shape 3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Shape 3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5" name="Shape 3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Shape 3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Shape 3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‹#›</a:t>
            </a:fld>
            <a:endParaRPr lang="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‹#›</a:t>
            </a:fld>
            <a:endParaRPr lang="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‹#›</a:t>
            </a:fld>
            <a:endParaRPr lang="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‹#›</a:t>
            </a:fld>
            <a:endParaRPr lang="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‹#›</a:t>
            </a:fld>
            <a:endParaRPr lang="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‹#›</a:t>
            </a:fld>
            <a:endParaRPr lang="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‹#›</a:t>
            </a:fld>
            <a:endParaRPr lang="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‹#›</a:t>
            </a:fld>
            <a:endParaRPr lang="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‹#›</a:t>
            </a:fld>
            <a:endParaRPr lang="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‹#›</a:t>
            </a:fld>
            <a:endParaRPr lang="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nl" sz="1000">
                <a:solidFill>
                  <a:schemeClr val="dk2"/>
                </a:solidFill>
              </a:rPr>
              <a:t>‹#›</a:t>
            </a:fld>
            <a:endParaRPr lang="nl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54"/>
          <p:cNvSpPr txBox="1">
            <a:spLocks noGrp="1"/>
          </p:cNvSpPr>
          <p:nvPr>
            <p:ph type="title"/>
          </p:nvPr>
        </p:nvSpPr>
        <p:spPr>
          <a:xfrm>
            <a:off x="302908" y="756138"/>
            <a:ext cx="8520600" cy="1840858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sz="6000" dirty="0" smtClean="0"/>
              <a:t>Proving Loops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3600" dirty="0" smtClean="0"/>
              <a:t>Testing debugging and verification</a:t>
            </a:r>
            <a:endParaRPr lang="nl" sz="3600" dirty="0"/>
          </a:p>
        </p:txBody>
      </p:sp>
      <p:sp>
        <p:nvSpPr>
          <p:cNvPr id="4" name="Shape 54"/>
          <p:cNvSpPr txBox="1">
            <a:spLocks/>
          </p:cNvSpPr>
          <p:nvPr/>
        </p:nvSpPr>
        <p:spPr>
          <a:xfrm>
            <a:off x="302908" y="1989992"/>
            <a:ext cx="8520600" cy="184085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9pPr>
          </a:lstStyle>
          <a:p>
            <a:r>
              <a:rPr lang="en-US" sz="2400" dirty="0" smtClean="0"/>
              <a:t>Srinivas Pinisetty</a:t>
            </a:r>
            <a:endParaRPr lang="nl" sz="2400" dirty="0"/>
          </a:p>
        </p:txBody>
      </p:sp>
      <p:sp>
        <p:nvSpPr>
          <p:cNvPr id="5" name="Shape 54"/>
          <p:cNvSpPr txBox="1">
            <a:spLocks/>
          </p:cNvSpPr>
          <p:nvPr/>
        </p:nvSpPr>
        <p:spPr>
          <a:xfrm>
            <a:off x="3560885" y="4598377"/>
            <a:ext cx="5899638" cy="41357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9pPr>
          </a:lstStyle>
          <a:p>
            <a:pPr lvl="0"/>
            <a:r>
              <a:rPr lang="en-US" sz="1400" i="1" dirty="0" smtClean="0"/>
              <a:t>Based on material from </a:t>
            </a:r>
            <a:r>
              <a:rPr lang="nl" sz="1400" i="1" dirty="0"/>
              <a:t>Atze van der </a:t>
            </a:r>
            <a:r>
              <a:rPr lang="nl" sz="1400" i="1" dirty="0" smtClean="0"/>
              <a:t>Ploeg</a:t>
            </a:r>
            <a:r>
              <a:rPr lang="en-US" sz="1400" i="1" dirty="0" smtClean="0"/>
              <a:t>, Wolfgang </a:t>
            </a:r>
            <a:r>
              <a:rPr lang="en-US" sz="1400" i="1" dirty="0" err="1" smtClean="0"/>
              <a:t>Aherndt</a:t>
            </a:r>
            <a:r>
              <a:rPr lang="en-US" sz="1400" i="1" dirty="0" smtClean="0"/>
              <a:t>,..</a:t>
            </a:r>
            <a:endParaRPr lang="nl" sz="1400" i="1" dirty="0"/>
          </a:p>
        </p:txBody>
      </p:sp>
    </p:spTree>
    <p:extLst>
      <p:ext uri="{BB962C8B-B14F-4D97-AF65-F5344CB8AC3E}">
        <p14:creationId xmlns:p14="http://schemas.microsoft.com/office/powerpoint/2010/main" val="54004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171600" y="8067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b="1" dirty="0"/>
              <a:t>w</a:t>
            </a:r>
            <a:r>
              <a:rPr lang="nl" b="1" dirty="0" smtClean="0"/>
              <a:t>p </a:t>
            </a:r>
            <a:r>
              <a:rPr lang="nl" b="1" dirty="0"/>
              <a:t>for While - </a:t>
            </a:r>
            <a:r>
              <a:rPr lang="nl" b="1" dirty="0" smtClean="0"/>
              <a:t>example</a:t>
            </a:r>
            <a:endParaRPr lang="nl" b="1" dirty="0"/>
          </a:p>
        </p:txBody>
      </p:sp>
      <p:sp>
        <p:nvSpPr>
          <p:cNvPr id="154" name="Shape 154"/>
          <p:cNvSpPr txBox="1"/>
          <p:nvPr/>
        </p:nvSpPr>
        <p:spPr>
          <a:xfrm>
            <a:off x="462932" y="792869"/>
            <a:ext cx="3484814" cy="912956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 b="1" dirty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wp( while</a:t>
            </a:r>
            <a:r>
              <a:rPr lang="nl" dirty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m &lt; n 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 dirty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nl" b="1" dirty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invariant </a:t>
            </a:r>
            <a:r>
              <a:rPr lang="nl" dirty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m &lt;= n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 dirty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  { m := m + 1; } , n == m) </a:t>
            </a:r>
          </a:p>
        </p:txBody>
      </p:sp>
      <p:sp>
        <p:nvSpPr>
          <p:cNvPr id="155" name="Shape 155"/>
          <p:cNvSpPr txBox="1"/>
          <p:nvPr/>
        </p:nvSpPr>
        <p:spPr>
          <a:xfrm>
            <a:off x="5357125" y="1755525"/>
            <a:ext cx="3560700" cy="13335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I 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</a:p>
          <a:p>
            <a:pPr lvl="0"/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I </a:t>
            </a:r>
          </a:p>
          <a:p>
            <a:pPr lvl="0"/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(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&amp;&amp; I ==&gt; 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(S,I)) </a:t>
            </a:r>
          </a:p>
          <a:p>
            <a:pPr lvl="0"/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(!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&amp;&amp; I ==&gt; </a:t>
            </a:r>
            <a:r>
              <a:rPr lang="en-US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  <a:endParaRPr lang="mr-IN" sz="1800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/>
            <a:endParaRPr lang="mr-IN" sz="1800" dirty="0">
              <a:solidFill>
                <a:srgbClr val="FFFFFF"/>
              </a:solidFill>
            </a:endParaRPr>
          </a:p>
        </p:txBody>
      </p:sp>
      <p:sp>
        <p:nvSpPr>
          <p:cNvPr id="156" name="Shape 156"/>
          <p:cNvSpPr txBox="1"/>
          <p:nvPr/>
        </p:nvSpPr>
        <p:spPr>
          <a:xfrm>
            <a:off x="126550" y="2032900"/>
            <a:ext cx="5101500" cy="846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= m &lt;= n 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&amp;&amp; (m &lt; n &amp;&amp; m &lt;= n ==&gt; wp(m := m + 1, m &lt;= n))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&amp;&amp; (!(m &lt; n) &amp;&amp; m &lt;= n ==&gt; n == m)</a:t>
            </a:r>
          </a:p>
        </p:txBody>
      </p:sp>
      <p:sp>
        <p:nvSpPr>
          <p:cNvPr id="157" name="Shape 157"/>
          <p:cNvSpPr/>
          <p:nvPr/>
        </p:nvSpPr>
        <p:spPr>
          <a:xfrm>
            <a:off x="646225" y="2319925"/>
            <a:ext cx="4517100" cy="2325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8" name="Shape 158"/>
          <p:cNvSpPr txBox="1"/>
          <p:nvPr/>
        </p:nvSpPr>
        <p:spPr>
          <a:xfrm>
            <a:off x="171600" y="2914525"/>
            <a:ext cx="4629900" cy="4125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(m &lt; n &amp;&amp; m &lt;= n ==&gt; wp(m := m + 1, m &lt;= n))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lt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59" name="Shape 159"/>
          <p:cNvSpPr txBox="1"/>
          <p:nvPr/>
        </p:nvSpPr>
        <p:spPr>
          <a:xfrm>
            <a:off x="171600" y="3393813"/>
            <a:ext cx="7085400" cy="4125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= (m &lt; n &amp;&amp; m &lt;= n ==&gt; m + 1 &lt;= n) (by assignment rule) 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lt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60" name="Shape 160"/>
          <p:cNvSpPr txBox="1"/>
          <p:nvPr/>
        </p:nvSpPr>
        <p:spPr>
          <a:xfrm>
            <a:off x="5286900" y="116750"/>
            <a:ext cx="2913600" cy="1524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x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:=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x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→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]</a:t>
            </a:r>
          </a:p>
          <a:p>
            <a:pPr lvl="0"/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(S1 ; S2 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(S1,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(S2,R))</a:t>
            </a:r>
          </a:p>
          <a:p>
            <a:pPr lvl="0"/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200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assert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&amp;&amp;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endParaRPr lang="mr-IN" sz="1200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/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200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{S1} </a:t>
            </a:r>
            <a:r>
              <a:rPr lang="mr-IN" sz="1200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else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{S2},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</a:t>
            </a:r>
          </a:p>
          <a:p>
            <a:pPr lvl="0"/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(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==&gt;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(S1,R)) &amp;&amp;</a:t>
            </a:r>
          </a:p>
          <a:p>
            <a:pPr lvl="0"/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(!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==&gt;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(S2,R))</a:t>
            </a:r>
          </a:p>
          <a:p>
            <a:pPr lvl="0"/>
            <a:endParaRPr lang="mr-IN" sz="12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161" name="Shape 161"/>
          <p:cNvSpPr txBox="1"/>
          <p:nvPr/>
        </p:nvSpPr>
        <p:spPr>
          <a:xfrm>
            <a:off x="171600" y="3873125"/>
            <a:ext cx="7085400" cy="4125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= (m &lt; n  ==&gt; m + 1 &lt;= n) (simplify using m &lt; n ==&gt; m &lt;= n) 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lt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62" name="Shape 162"/>
          <p:cNvSpPr txBox="1"/>
          <p:nvPr/>
        </p:nvSpPr>
        <p:spPr>
          <a:xfrm>
            <a:off x="171600" y="4352425"/>
            <a:ext cx="7085400" cy="4125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= (m + 1 &lt;= n  ==&gt; m + 1 &lt;= n) (simplify using m &lt; n == m + 1 &lt;= n) 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lt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63" name="Shape 163"/>
          <p:cNvSpPr txBox="1"/>
          <p:nvPr/>
        </p:nvSpPr>
        <p:spPr>
          <a:xfrm>
            <a:off x="171600" y="4831725"/>
            <a:ext cx="7085400" cy="4125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= true (simplify using p ==&gt; p == true) 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lt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171600" y="160894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/>
              <a:t>w</a:t>
            </a:r>
            <a:r>
              <a:rPr lang="nl" b="1" dirty="0" smtClean="0"/>
              <a:t>p </a:t>
            </a:r>
            <a:r>
              <a:rPr lang="nl" b="1" dirty="0"/>
              <a:t>for While - </a:t>
            </a:r>
            <a:r>
              <a:rPr lang="nl" b="1" dirty="0" smtClean="0"/>
              <a:t>example</a:t>
            </a:r>
            <a:endParaRPr lang="nl" b="1" dirty="0"/>
          </a:p>
        </p:txBody>
      </p:sp>
      <p:sp>
        <p:nvSpPr>
          <p:cNvPr id="169" name="Shape 169"/>
          <p:cNvSpPr txBox="1"/>
          <p:nvPr/>
        </p:nvSpPr>
        <p:spPr>
          <a:xfrm>
            <a:off x="471725" y="1053350"/>
            <a:ext cx="3399000" cy="846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b="1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wp( while</a:t>
            </a: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m &lt; n 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nl" b="1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invariant </a:t>
            </a: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m &lt;= n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  { m := m + 1; } , n == m) 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5357125" y="1755525"/>
            <a:ext cx="3560700" cy="13335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I 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</a:p>
          <a:p>
            <a:pPr lvl="0"/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I </a:t>
            </a:r>
          </a:p>
          <a:p>
            <a:pPr lvl="0"/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(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&amp;&amp; I ==&gt; 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(S,I)) </a:t>
            </a:r>
          </a:p>
          <a:p>
            <a:pPr lvl="0"/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(!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&amp;&amp; I ==&gt; </a:t>
            </a:r>
            <a:r>
              <a:rPr lang="en-US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</a:p>
          <a:p>
            <a:pPr lvl="0"/>
            <a:endParaRPr lang="mr-IN" sz="1800" dirty="0">
              <a:solidFill>
                <a:srgbClr val="FFFFFF"/>
              </a:solidFill>
            </a:endParaRPr>
          </a:p>
        </p:txBody>
      </p:sp>
      <p:sp>
        <p:nvSpPr>
          <p:cNvPr id="171" name="Shape 171"/>
          <p:cNvSpPr txBox="1"/>
          <p:nvPr/>
        </p:nvSpPr>
        <p:spPr>
          <a:xfrm>
            <a:off x="126550" y="2032900"/>
            <a:ext cx="5101500" cy="846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= m &lt;= n 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&amp;&amp; (m &lt; n &amp;&amp; m &lt;= n ==&gt; wp(m := m + 1, m &lt;= n))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&amp;&amp; (!(m &lt; n) &amp;&amp; m &lt;= n ==&gt; n == m</a:t>
            </a:r>
          </a:p>
        </p:txBody>
      </p:sp>
      <p:sp>
        <p:nvSpPr>
          <p:cNvPr id="172" name="Shape 172"/>
          <p:cNvSpPr txBox="1"/>
          <p:nvPr/>
        </p:nvSpPr>
        <p:spPr>
          <a:xfrm>
            <a:off x="171600" y="2914525"/>
            <a:ext cx="4629900" cy="4125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(!(m &lt; n) &amp;&amp; m &lt;= n ==&gt; n == m)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lt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lt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73" name="Shape 173"/>
          <p:cNvSpPr txBox="1"/>
          <p:nvPr/>
        </p:nvSpPr>
        <p:spPr>
          <a:xfrm>
            <a:off x="171600" y="3393813"/>
            <a:ext cx="7085400" cy="4125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= (m &gt;= n &amp;&amp; m &lt;= n ==&gt; n == m)) (by !(m &lt; n) == m &gt;= n) 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lt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74" name="Shape 174"/>
          <p:cNvSpPr txBox="1"/>
          <p:nvPr/>
        </p:nvSpPr>
        <p:spPr>
          <a:xfrm>
            <a:off x="5286900" y="116750"/>
            <a:ext cx="2913600" cy="1524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x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:=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x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→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]</a:t>
            </a:r>
          </a:p>
          <a:p>
            <a:pPr lvl="0"/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(S1 ; S2 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(S1,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(S2,R))</a:t>
            </a:r>
          </a:p>
          <a:p>
            <a:pPr lvl="0"/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200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assert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&amp;&amp;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endParaRPr lang="mr-IN" sz="1200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/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200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{S1} </a:t>
            </a:r>
            <a:r>
              <a:rPr lang="mr-IN" sz="1200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else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{S2},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</a:t>
            </a:r>
          </a:p>
          <a:p>
            <a:pPr lvl="0"/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(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==&gt;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(S1,R)) &amp;&amp;</a:t>
            </a:r>
          </a:p>
          <a:p>
            <a:pPr lvl="0"/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(!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==&gt;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(S2,R))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175" name="Shape 175"/>
          <p:cNvSpPr txBox="1"/>
          <p:nvPr/>
        </p:nvSpPr>
        <p:spPr>
          <a:xfrm>
            <a:off x="171600" y="3873125"/>
            <a:ext cx="7085400" cy="4125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= true  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lt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76" name="Shape 176"/>
          <p:cNvSpPr txBox="1"/>
          <p:nvPr/>
        </p:nvSpPr>
        <p:spPr>
          <a:xfrm>
            <a:off x="126550" y="2022125"/>
            <a:ext cx="5101500" cy="846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= m &lt;= n 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&amp;&amp; true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&amp;&amp; (!(m &lt; n) &amp;&amp; m &lt;= n ==&gt; n == m)</a:t>
            </a:r>
          </a:p>
        </p:txBody>
      </p:sp>
      <p:sp>
        <p:nvSpPr>
          <p:cNvPr id="177" name="Shape 177"/>
          <p:cNvSpPr/>
          <p:nvPr/>
        </p:nvSpPr>
        <p:spPr>
          <a:xfrm>
            <a:off x="633300" y="2290988"/>
            <a:ext cx="4517100" cy="2325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/>
          <p:nvPr/>
        </p:nvSpPr>
        <p:spPr>
          <a:xfrm>
            <a:off x="710950" y="2530625"/>
            <a:ext cx="4517100" cy="2325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171600" y="188913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/>
              <a:t>w</a:t>
            </a:r>
            <a:r>
              <a:rPr lang="nl" b="1" dirty="0" smtClean="0"/>
              <a:t>p </a:t>
            </a:r>
            <a:r>
              <a:rPr lang="nl" b="1" dirty="0"/>
              <a:t>for While - </a:t>
            </a:r>
            <a:r>
              <a:rPr lang="nl" b="1" dirty="0" smtClean="0"/>
              <a:t>example</a:t>
            </a:r>
            <a:endParaRPr lang="nl" b="1" dirty="0"/>
          </a:p>
        </p:txBody>
      </p:sp>
      <p:sp>
        <p:nvSpPr>
          <p:cNvPr id="184" name="Shape 184"/>
          <p:cNvSpPr txBox="1"/>
          <p:nvPr/>
        </p:nvSpPr>
        <p:spPr>
          <a:xfrm>
            <a:off x="471725" y="1053350"/>
            <a:ext cx="3399000" cy="846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b="1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wp( while</a:t>
            </a: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m &lt; n 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nl" b="1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invariant </a:t>
            </a: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m &lt;= n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  { m := m + 1; } , n == m) 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5357125" y="1755525"/>
            <a:ext cx="3560700" cy="13335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I 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</a:p>
          <a:p>
            <a:pPr lvl="0"/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I </a:t>
            </a:r>
          </a:p>
          <a:p>
            <a:pPr lvl="0"/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(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&amp;&amp; I ==&gt; 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(S,I)) </a:t>
            </a:r>
          </a:p>
          <a:p>
            <a:pPr lvl="0"/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(!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&amp;&amp; I ==&gt; </a:t>
            </a:r>
            <a:r>
              <a:rPr lang="en-US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</a:p>
          <a:p>
            <a:pPr lvl="0"/>
            <a:endParaRPr lang="mr-IN"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186" name="Shape 186"/>
          <p:cNvSpPr txBox="1"/>
          <p:nvPr/>
        </p:nvSpPr>
        <p:spPr>
          <a:xfrm>
            <a:off x="126550" y="2032900"/>
            <a:ext cx="5101500" cy="846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= m &lt;= n 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&amp;&amp; true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&amp;&amp; (!(m &lt; n) &amp;&amp; m &lt;= n ==&gt; n == m</a:t>
            </a:r>
          </a:p>
        </p:txBody>
      </p:sp>
      <p:sp>
        <p:nvSpPr>
          <p:cNvPr id="187" name="Shape 187"/>
          <p:cNvSpPr txBox="1"/>
          <p:nvPr/>
        </p:nvSpPr>
        <p:spPr>
          <a:xfrm>
            <a:off x="171600" y="2914525"/>
            <a:ext cx="4629900" cy="4125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= m &lt;= n (by a &amp;&amp; true == a)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lt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88" name="Shape 188"/>
          <p:cNvSpPr txBox="1"/>
          <p:nvPr/>
        </p:nvSpPr>
        <p:spPr>
          <a:xfrm>
            <a:off x="5286900" y="116750"/>
            <a:ext cx="2913600" cy="1524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x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:=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x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→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]</a:t>
            </a:r>
          </a:p>
          <a:p>
            <a:pPr lvl="0"/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(S1 ; S2 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(S1,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(S2,R))</a:t>
            </a:r>
          </a:p>
          <a:p>
            <a:pPr lvl="0"/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200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assert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&amp;&amp;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endParaRPr lang="mr-IN" sz="1200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/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200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{S1} </a:t>
            </a:r>
            <a:r>
              <a:rPr lang="mr-IN" sz="1200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else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{S2},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</a:t>
            </a:r>
          </a:p>
          <a:p>
            <a:pPr lvl="0"/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(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==&gt;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(S1,R)) &amp;&amp;</a:t>
            </a:r>
          </a:p>
          <a:p>
            <a:pPr lvl="0"/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(!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==&gt;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(S2,R))</a:t>
            </a:r>
          </a:p>
        </p:txBody>
      </p:sp>
      <p:sp>
        <p:nvSpPr>
          <p:cNvPr id="189" name="Shape 189"/>
          <p:cNvSpPr txBox="1"/>
          <p:nvPr/>
        </p:nvSpPr>
        <p:spPr>
          <a:xfrm>
            <a:off x="126550" y="2022125"/>
            <a:ext cx="5101500" cy="846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= m &lt;= n 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&amp;&amp; true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&amp;&amp; true</a:t>
            </a:r>
          </a:p>
        </p:txBody>
      </p:sp>
      <p:sp>
        <p:nvSpPr>
          <p:cNvPr id="190" name="Shape 190"/>
          <p:cNvSpPr/>
          <p:nvPr/>
        </p:nvSpPr>
        <p:spPr>
          <a:xfrm>
            <a:off x="710950" y="2530625"/>
            <a:ext cx="4517100" cy="2325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/>
        </p:nvSpPr>
        <p:spPr>
          <a:xfrm>
            <a:off x="342475" y="586275"/>
            <a:ext cx="6604500" cy="18531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method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simpleInvariant(n : int)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returns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(m : int)</a:t>
            </a:r>
          </a:p>
          <a:p>
            <a:pPr lvl="0" rtl="0">
              <a:spcBef>
                <a:spcPts val="0"/>
              </a:spcBef>
              <a:buNone/>
            </a:pP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requires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n &gt;= 0</a:t>
            </a:r>
          </a:p>
          <a:p>
            <a:pPr lvl="0" rtl="0">
              <a:spcBef>
                <a:spcPts val="0"/>
              </a:spcBef>
              <a:buNone/>
            </a:pP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ensures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n == m {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m := 0;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m &lt; n 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invariant 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 &lt;= n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{ m := m + 1; }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342475" y="89363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sz="1800" b="1" dirty="0"/>
              <a:t>Proving a program with a while </a:t>
            </a:r>
            <a:r>
              <a:rPr lang="nl" sz="1800" b="1" dirty="0" smtClean="0"/>
              <a:t>loop</a:t>
            </a:r>
            <a:r>
              <a:rPr lang="en-US" sz="1800" b="1" dirty="0" smtClean="0"/>
              <a:t>:</a:t>
            </a:r>
            <a:r>
              <a:rPr lang="nl" sz="1800" b="1" dirty="0" smtClean="0"/>
              <a:t> </a:t>
            </a:r>
            <a:r>
              <a:rPr lang="nl" sz="1800" b="1" dirty="0"/>
              <a:t>partial correctness</a:t>
            </a:r>
          </a:p>
        </p:txBody>
      </p:sp>
      <p:sp>
        <p:nvSpPr>
          <p:cNvPr id="197" name="Shape 197"/>
          <p:cNvSpPr txBox="1"/>
          <p:nvPr/>
        </p:nvSpPr>
        <p:spPr>
          <a:xfrm>
            <a:off x="841625" y="4620475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98" name="Shape 198"/>
          <p:cNvSpPr txBox="1"/>
          <p:nvPr/>
        </p:nvSpPr>
        <p:spPr>
          <a:xfrm>
            <a:off x="395725" y="3989463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00" name="Shape 200"/>
          <p:cNvSpPr txBox="1"/>
          <p:nvPr/>
        </p:nvSpPr>
        <p:spPr>
          <a:xfrm>
            <a:off x="395725" y="2479125"/>
            <a:ext cx="4736700" cy="5604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</a:pPr>
            <a:r>
              <a:rPr lang="nl" sz="1100" dirty="0">
                <a:solidFill>
                  <a:schemeClr val="dk1"/>
                </a:solidFill>
              </a:rPr>
              <a:t>Compute the </a:t>
            </a:r>
            <a:r>
              <a:rPr lang="nl" sz="1100" i="1" dirty="0">
                <a:solidFill>
                  <a:schemeClr val="dk1"/>
                </a:solidFill>
              </a:rPr>
              <a:t>weakest precondition: </a:t>
            </a:r>
            <a:r>
              <a:rPr lang="nl" sz="1100" dirty="0" smtClean="0">
                <a:solidFill>
                  <a:schemeClr val="dk1"/>
                </a:solidFill>
              </a:rPr>
              <a:t>wp(S,</a:t>
            </a:r>
            <a:r>
              <a:rPr lang="en-US" sz="1100" dirty="0" smtClean="0">
                <a:solidFill>
                  <a:schemeClr val="dk1"/>
                </a:solidFill>
              </a:rPr>
              <a:t>R</a:t>
            </a:r>
            <a:r>
              <a:rPr lang="nl" sz="1100" dirty="0" smtClean="0">
                <a:solidFill>
                  <a:schemeClr val="dk1"/>
                </a:solidFill>
              </a:rPr>
              <a:t>)</a:t>
            </a:r>
            <a:endParaRPr lang="nl" sz="1100" dirty="0">
              <a:solidFill>
                <a:schemeClr val="dk1"/>
              </a:solidFill>
            </a:endParaRPr>
          </a:p>
          <a:p>
            <a: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</a:pPr>
            <a:r>
              <a:rPr lang="nl" sz="1100" dirty="0">
                <a:solidFill>
                  <a:schemeClr val="dk1"/>
                </a:solidFill>
              </a:rPr>
              <a:t>Check if </a:t>
            </a:r>
            <a:r>
              <a:rPr lang="en-US" sz="1100" dirty="0" smtClean="0">
                <a:solidFill>
                  <a:schemeClr val="dk1"/>
                </a:solidFill>
              </a:rPr>
              <a:t>Q</a:t>
            </a:r>
            <a:r>
              <a:rPr lang="nl" sz="1100" dirty="0" smtClean="0">
                <a:solidFill>
                  <a:schemeClr val="dk1"/>
                </a:solidFill>
              </a:rPr>
              <a:t> </a:t>
            </a:r>
            <a:r>
              <a:rPr lang="nl" sz="1100" dirty="0">
                <a:solidFill>
                  <a:schemeClr val="dk1"/>
                </a:solidFill>
              </a:rPr>
              <a:t>⇒ </a:t>
            </a:r>
            <a:r>
              <a:rPr lang="nl" sz="1100" dirty="0" smtClean="0">
                <a:solidFill>
                  <a:schemeClr val="dk1"/>
                </a:solidFill>
              </a:rPr>
              <a:t>wp(S,</a:t>
            </a:r>
            <a:r>
              <a:rPr lang="en-US" sz="1100" dirty="0" smtClean="0">
                <a:solidFill>
                  <a:schemeClr val="dk1"/>
                </a:solidFill>
              </a:rPr>
              <a:t>R</a:t>
            </a:r>
            <a:r>
              <a:rPr lang="nl" sz="1100" dirty="0" smtClean="0">
                <a:solidFill>
                  <a:schemeClr val="dk1"/>
                </a:solidFill>
              </a:rPr>
              <a:t>)</a:t>
            </a:r>
            <a:endParaRPr lang="nl" sz="1100" dirty="0">
              <a:solidFill>
                <a:schemeClr val="dk1"/>
              </a:solidFill>
            </a:endParaRPr>
          </a:p>
        </p:txBody>
      </p:sp>
      <p:sp>
        <p:nvSpPr>
          <p:cNvPr id="201" name="Shape 201"/>
          <p:cNvSpPr txBox="1"/>
          <p:nvPr/>
        </p:nvSpPr>
        <p:spPr>
          <a:xfrm>
            <a:off x="420913" y="3079300"/>
            <a:ext cx="3768900" cy="1089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wp(m := 0;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m &lt; n 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invariant 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 &lt;= n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{ m := m + 1; }, n == m)</a:t>
            </a:r>
          </a:p>
          <a:p>
            <a:pPr lvl="0">
              <a:spcBef>
                <a:spcPts val="0"/>
              </a:spcBef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02" name="Shape 202"/>
          <p:cNvSpPr/>
          <p:nvPr/>
        </p:nvSpPr>
        <p:spPr>
          <a:xfrm>
            <a:off x="555750" y="2462100"/>
            <a:ext cx="3657600" cy="2778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3" name="Shape 203"/>
          <p:cNvSpPr txBox="1"/>
          <p:nvPr/>
        </p:nvSpPr>
        <p:spPr>
          <a:xfrm>
            <a:off x="4431875" y="2775425"/>
            <a:ext cx="3949500" cy="1299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wp(m := 0, 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wp(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m &lt; n 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invariant 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 &lt;= n</a:t>
            </a:r>
          </a:p>
          <a:p>
            <a:pPr lv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{ m := m + 1; }, n == m)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) (by sequential rule)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04" name="Shape 204"/>
          <p:cNvSpPr txBox="1"/>
          <p:nvPr/>
        </p:nvSpPr>
        <p:spPr>
          <a:xfrm>
            <a:off x="409800" y="4188175"/>
            <a:ext cx="4914900" cy="4065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wp(m := 0,  m &lt;= n) (from previous slide)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05" name="Shape 205"/>
          <p:cNvSpPr txBox="1"/>
          <p:nvPr/>
        </p:nvSpPr>
        <p:spPr>
          <a:xfrm>
            <a:off x="409800" y="4634425"/>
            <a:ext cx="4914900" cy="4065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n &gt;= 0 (by assigment rule)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/>
        </p:nvSpPr>
        <p:spPr>
          <a:xfrm>
            <a:off x="342475" y="586275"/>
            <a:ext cx="6604500" cy="18531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method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simpleInvariant(n : int)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returns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(m : int)</a:t>
            </a:r>
          </a:p>
          <a:p>
            <a:pPr lvl="0" rtl="0">
              <a:spcBef>
                <a:spcPts val="0"/>
              </a:spcBef>
              <a:buNone/>
            </a:pP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requires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n &gt;= 0</a:t>
            </a:r>
          </a:p>
          <a:p>
            <a:pPr lvl="0" rtl="0">
              <a:spcBef>
                <a:spcPts val="0"/>
              </a:spcBef>
              <a:buNone/>
            </a:pP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ensures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n == m {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m := 0;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m &lt; n 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invariant 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 &lt;= n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{ m := m + 1; }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211" name="Shape 211"/>
          <p:cNvSpPr txBox="1">
            <a:spLocks noGrp="1"/>
          </p:cNvSpPr>
          <p:nvPr>
            <p:ph type="title"/>
          </p:nvPr>
        </p:nvSpPr>
        <p:spPr>
          <a:xfrm>
            <a:off x="302908" y="84941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sz="1800" b="1" dirty="0"/>
              <a:t>Proving a program with a while </a:t>
            </a:r>
            <a:r>
              <a:rPr lang="nl" sz="1800" b="1" dirty="0" smtClean="0"/>
              <a:t>loop</a:t>
            </a:r>
            <a:r>
              <a:rPr lang="en-US" sz="1800" b="1" dirty="0" smtClean="0"/>
              <a:t>:</a:t>
            </a:r>
            <a:r>
              <a:rPr lang="nl" sz="1800" b="1" dirty="0" smtClean="0"/>
              <a:t> </a:t>
            </a:r>
            <a:r>
              <a:rPr lang="nl" sz="1800" b="1" dirty="0"/>
              <a:t>partial correctness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841625" y="4620475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3" name="Shape 213"/>
          <p:cNvSpPr txBox="1"/>
          <p:nvPr/>
        </p:nvSpPr>
        <p:spPr>
          <a:xfrm>
            <a:off x="395725" y="3989463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4" name="Shape 214"/>
          <p:cNvSpPr txBox="1"/>
          <p:nvPr/>
        </p:nvSpPr>
        <p:spPr>
          <a:xfrm>
            <a:off x="395725" y="2505900"/>
            <a:ext cx="4736700" cy="613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</a:pPr>
            <a:r>
              <a:rPr lang="nl" sz="1100" dirty="0">
                <a:solidFill>
                  <a:schemeClr val="dk1"/>
                </a:solidFill>
              </a:rPr>
              <a:t>Compute the </a:t>
            </a:r>
            <a:r>
              <a:rPr lang="nl" sz="1100" i="1" dirty="0">
                <a:solidFill>
                  <a:schemeClr val="dk1"/>
                </a:solidFill>
              </a:rPr>
              <a:t>weakest precondition: </a:t>
            </a:r>
            <a:r>
              <a:rPr lang="nl" sz="1100" dirty="0" smtClean="0">
                <a:solidFill>
                  <a:schemeClr val="dk1"/>
                </a:solidFill>
              </a:rPr>
              <a:t>wp(S,</a:t>
            </a:r>
            <a:r>
              <a:rPr lang="en-US" sz="1100" dirty="0" smtClean="0">
                <a:solidFill>
                  <a:schemeClr val="dk1"/>
                </a:solidFill>
              </a:rPr>
              <a:t>R</a:t>
            </a:r>
            <a:r>
              <a:rPr lang="nl" sz="1100" dirty="0" smtClean="0">
                <a:solidFill>
                  <a:schemeClr val="dk1"/>
                </a:solidFill>
              </a:rPr>
              <a:t>)</a:t>
            </a:r>
            <a:endParaRPr lang="nl" sz="1100" dirty="0">
              <a:solidFill>
                <a:schemeClr val="dk1"/>
              </a:solidFill>
            </a:endParaRPr>
          </a:p>
          <a:p>
            <a: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</a:pPr>
            <a:r>
              <a:rPr lang="nl" sz="1100" dirty="0">
                <a:solidFill>
                  <a:schemeClr val="dk1"/>
                </a:solidFill>
              </a:rPr>
              <a:t>Check if </a:t>
            </a:r>
            <a:r>
              <a:rPr lang="en-US" sz="1100" dirty="0" smtClean="0">
                <a:solidFill>
                  <a:schemeClr val="dk1"/>
                </a:solidFill>
              </a:rPr>
              <a:t>Q</a:t>
            </a:r>
            <a:r>
              <a:rPr lang="nl" sz="1100" dirty="0" smtClean="0">
                <a:solidFill>
                  <a:schemeClr val="dk1"/>
                </a:solidFill>
              </a:rPr>
              <a:t> </a:t>
            </a:r>
            <a:r>
              <a:rPr lang="nl" sz="1100" dirty="0">
                <a:solidFill>
                  <a:schemeClr val="dk1"/>
                </a:solidFill>
              </a:rPr>
              <a:t>⇒ </a:t>
            </a:r>
            <a:r>
              <a:rPr lang="nl" sz="1100" dirty="0" smtClean="0">
                <a:solidFill>
                  <a:schemeClr val="dk1"/>
                </a:solidFill>
              </a:rPr>
              <a:t>wp(S,</a:t>
            </a:r>
            <a:r>
              <a:rPr lang="en-US" sz="1100" dirty="0" smtClean="0">
                <a:solidFill>
                  <a:schemeClr val="dk1"/>
                </a:solidFill>
              </a:rPr>
              <a:t>R</a:t>
            </a:r>
            <a:r>
              <a:rPr lang="nl" sz="1100" dirty="0" smtClean="0">
                <a:solidFill>
                  <a:schemeClr val="dk1"/>
                </a:solidFill>
              </a:rPr>
              <a:t>)</a:t>
            </a:r>
            <a:endParaRPr lang="nl" sz="1100" dirty="0">
              <a:solidFill>
                <a:schemeClr val="dk1"/>
              </a:solidFill>
            </a:endParaRPr>
          </a:p>
        </p:txBody>
      </p:sp>
      <p:sp>
        <p:nvSpPr>
          <p:cNvPr id="215" name="Shape 215"/>
          <p:cNvSpPr/>
          <p:nvPr/>
        </p:nvSpPr>
        <p:spPr>
          <a:xfrm>
            <a:off x="427975" y="2499013"/>
            <a:ext cx="3657600" cy="2778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6" name="Shape 216"/>
          <p:cNvSpPr txBox="1"/>
          <p:nvPr/>
        </p:nvSpPr>
        <p:spPr>
          <a:xfrm>
            <a:off x="395725" y="3162032"/>
            <a:ext cx="4914900" cy="4065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n &gt;= 0 ==&gt; n &gt;= 0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17" name="Shape 217"/>
          <p:cNvSpPr txBox="1"/>
          <p:nvPr/>
        </p:nvSpPr>
        <p:spPr>
          <a:xfrm>
            <a:off x="395725" y="3666838"/>
            <a:ext cx="4914900" cy="4065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true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18" name="Shape 218"/>
          <p:cNvSpPr txBox="1"/>
          <p:nvPr/>
        </p:nvSpPr>
        <p:spPr>
          <a:xfrm>
            <a:off x="4235725" y="2444600"/>
            <a:ext cx="1074900" cy="4065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n &gt;= 0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/>
              <a:t>Another proof!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311700" y="1127575"/>
            <a:ext cx="2634900" cy="17232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method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magic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returns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()</a:t>
            </a:r>
          </a:p>
          <a:p>
            <a:pPr lvl="0" rtl="0">
              <a:spcBef>
                <a:spcPts val="0"/>
              </a:spcBef>
              <a:buNone/>
            </a:pP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requires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true</a:t>
            </a:r>
          </a:p>
          <a:p>
            <a:pPr lvl="0" rtl="0">
              <a:spcBef>
                <a:spcPts val="0"/>
              </a:spcBef>
              <a:buNone/>
            </a:pP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ensures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1 == 0 {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1 != 0  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invariant true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{ ; }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230" name="Shape 230"/>
          <p:cNvSpPr txBox="1"/>
          <p:nvPr/>
        </p:nvSpPr>
        <p:spPr>
          <a:xfrm>
            <a:off x="833625" y="4122875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31" name="Shape 231"/>
          <p:cNvSpPr txBox="1"/>
          <p:nvPr/>
        </p:nvSpPr>
        <p:spPr>
          <a:xfrm>
            <a:off x="387725" y="3491863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32" name="Shape 232"/>
          <p:cNvSpPr txBox="1"/>
          <p:nvPr/>
        </p:nvSpPr>
        <p:spPr>
          <a:xfrm>
            <a:off x="277850" y="3741300"/>
            <a:ext cx="8388000" cy="1402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</a:pPr>
            <a:r>
              <a:rPr lang="nl" sz="1100" dirty="0">
                <a:solidFill>
                  <a:schemeClr val="dk1"/>
                </a:solidFill>
              </a:rPr>
              <a:t>Compute the </a:t>
            </a:r>
            <a:r>
              <a:rPr lang="nl" sz="1100" i="1" dirty="0">
                <a:solidFill>
                  <a:schemeClr val="dk1"/>
                </a:solidFill>
              </a:rPr>
              <a:t>weakest precondition: </a:t>
            </a:r>
            <a:r>
              <a:rPr lang="nl" sz="1100" dirty="0" smtClean="0">
                <a:solidFill>
                  <a:schemeClr val="dk1"/>
                </a:solidFill>
              </a:rPr>
              <a:t>wp(S,</a:t>
            </a:r>
            <a:r>
              <a:rPr lang="en-US" sz="1100" dirty="0" smtClean="0">
                <a:solidFill>
                  <a:schemeClr val="dk1"/>
                </a:solidFill>
              </a:rPr>
              <a:t>R</a:t>
            </a:r>
            <a:r>
              <a:rPr lang="nl" sz="1100" dirty="0" smtClean="0">
                <a:solidFill>
                  <a:schemeClr val="dk1"/>
                </a:solidFill>
              </a:rPr>
              <a:t>)</a:t>
            </a:r>
            <a:endParaRPr lang="nl" sz="1100" dirty="0">
              <a:solidFill>
                <a:schemeClr val="dk1"/>
              </a:solidFill>
            </a:endParaRPr>
          </a:p>
          <a:p>
            <a: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</a:pPr>
            <a:r>
              <a:rPr lang="nl" sz="1100" dirty="0">
                <a:solidFill>
                  <a:schemeClr val="dk1"/>
                </a:solidFill>
              </a:rPr>
              <a:t>Check if </a:t>
            </a:r>
            <a:r>
              <a:rPr lang="en-US" sz="1100" dirty="0" smtClean="0">
                <a:solidFill>
                  <a:schemeClr val="dk1"/>
                </a:solidFill>
              </a:rPr>
              <a:t>Q</a:t>
            </a:r>
            <a:r>
              <a:rPr lang="nl" sz="1100" dirty="0" smtClean="0">
                <a:solidFill>
                  <a:schemeClr val="dk1"/>
                </a:solidFill>
              </a:rPr>
              <a:t> </a:t>
            </a:r>
            <a:r>
              <a:rPr lang="nl" sz="1100" dirty="0">
                <a:solidFill>
                  <a:schemeClr val="dk1"/>
                </a:solidFill>
              </a:rPr>
              <a:t>⇒ </a:t>
            </a:r>
            <a:r>
              <a:rPr lang="nl" sz="1100" dirty="0" smtClean="0">
                <a:solidFill>
                  <a:schemeClr val="dk1"/>
                </a:solidFill>
              </a:rPr>
              <a:t>wp(S,</a:t>
            </a:r>
            <a:r>
              <a:rPr lang="en-US" sz="1100" dirty="0" smtClean="0">
                <a:solidFill>
                  <a:schemeClr val="dk1"/>
                </a:solidFill>
              </a:rPr>
              <a:t>R</a:t>
            </a:r>
            <a:r>
              <a:rPr lang="nl" sz="1100" dirty="0" smtClean="0">
                <a:solidFill>
                  <a:schemeClr val="dk1"/>
                </a:solidFill>
              </a:rPr>
              <a:t>)</a:t>
            </a:r>
            <a:endParaRPr lang="nl" sz="1100" dirty="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nl" dirty="0"/>
              <a:t>  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195375" y="3397300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b="1" dirty="0"/>
              <a:t>We need to show</a:t>
            </a:r>
            <a:r>
              <a:rPr lang="nl" dirty="0"/>
              <a:t>: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3917475" y="2840338"/>
            <a:ext cx="3722100" cy="4344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wp( while 1 != 0 true {},1 == 0) </a:t>
            </a:r>
            <a:r>
              <a:rPr lang="nl"/>
              <a:t/>
            </a:r>
            <a:br>
              <a:rPr lang="nl"/>
            </a:br>
            <a:endParaRPr lang="nl"/>
          </a:p>
        </p:txBody>
      </p:sp>
      <p:pic>
        <p:nvPicPr>
          <p:cNvPr id="235" name="Shape 235" descr="images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97526" y="4103719"/>
            <a:ext cx="1091725" cy="946800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Shape 236"/>
          <p:cNvSpPr txBox="1"/>
          <p:nvPr/>
        </p:nvSpPr>
        <p:spPr>
          <a:xfrm>
            <a:off x="3917475" y="3323375"/>
            <a:ext cx="4416300" cy="9165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true &amp;&amp; </a:t>
            </a:r>
          </a:p>
          <a:p>
            <a:pPr lv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(true &amp;&amp; (1 != 0) ==&gt; wp({}, true)) &amp;&amp;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(!(1 != 0) &amp;&amp; true ==&gt; 1 == 0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2946600" y="30100"/>
            <a:ext cx="3560700" cy="13335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I 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</a:p>
          <a:p>
            <a:pPr lvl="0"/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I </a:t>
            </a:r>
          </a:p>
          <a:p>
            <a:pPr lvl="0"/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(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&amp;&amp; I ==&gt; 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(S,I)) </a:t>
            </a:r>
          </a:p>
          <a:p>
            <a:pPr lvl="0"/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(!</a:t>
            </a:r>
            <a:r>
              <a:rPr lang="mr-IN" sz="18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&amp;&amp; I ==&gt; </a:t>
            </a:r>
            <a:r>
              <a:rPr lang="en-US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</a:p>
          <a:p>
            <a:pPr lvl="0"/>
            <a:endParaRPr lang="mr-IN"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rgbClr val="FFFFFF"/>
              </a:solidFill>
            </a:endParaRPr>
          </a:p>
        </p:txBody>
      </p:sp>
      <p:pic>
        <p:nvPicPr>
          <p:cNvPr id="238" name="Shape 238" descr="download (4)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02675" y="768150"/>
            <a:ext cx="2698100" cy="2023575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Shape 239"/>
          <p:cNvSpPr txBox="1"/>
          <p:nvPr/>
        </p:nvSpPr>
        <p:spPr>
          <a:xfrm>
            <a:off x="3961300" y="4323325"/>
            <a:ext cx="5098800" cy="3942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 (!(1 != 0) &amp;&amp; true ==&gt; 1 == 0 (simplify)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x="3917475" y="4800975"/>
            <a:ext cx="5098800" cy="3942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 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" name="Shape 245" descr="No-Assumptions-1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23175" y="1021000"/>
            <a:ext cx="5248274" cy="4090174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311700" y="498300"/>
            <a:ext cx="8520600" cy="178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nl" sz="2400" dirty="0">
                <a:solidFill>
                  <a:srgbClr val="000000"/>
                </a:solidFill>
              </a:rPr>
              <a:t>We proved </a:t>
            </a:r>
            <a:r>
              <a:rPr lang="nl" sz="2400" b="1" i="1" dirty="0">
                <a:solidFill>
                  <a:srgbClr val="000000"/>
                </a:solidFill>
              </a:rPr>
              <a:t>partial correctness</a:t>
            </a:r>
            <a:r>
              <a:rPr lang="nl" sz="2400" dirty="0">
                <a:solidFill>
                  <a:srgbClr val="000000"/>
                </a:solidFill>
              </a:rPr>
              <a:t>:</a:t>
            </a:r>
            <a:r>
              <a:rPr lang="nl" sz="2400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sz="2400" dirty="0">
                <a:solidFill>
                  <a:srgbClr val="000000"/>
                </a:solidFill>
              </a:rPr>
              <a:t>correct</a:t>
            </a:r>
            <a:r>
              <a:rPr lang="nl" sz="2400" i="1" dirty="0">
                <a:solidFill>
                  <a:srgbClr val="000000"/>
                </a:solidFill>
              </a:rPr>
              <a:t> </a:t>
            </a:r>
            <a:r>
              <a:rPr lang="nl" sz="2400" b="1" i="1" dirty="0">
                <a:solidFill>
                  <a:srgbClr val="000000"/>
                </a:solidFill>
              </a:rPr>
              <a:t>assuming</a:t>
            </a:r>
            <a:r>
              <a:rPr lang="nl" sz="2400" i="1" dirty="0">
                <a:solidFill>
                  <a:srgbClr val="000000"/>
                </a:solidFill>
              </a:rPr>
              <a:t> that the loop terminates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nl" sz="2400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magic </a:t>
            </a:r>
            <a:r>
              <a:rPr lang="nl" sz="2400" dirty="0">
                <a:solidFill>
                  <a:srgbClr val="000000"/>
                </a:solidFill>
              </a:rPr>
              <a:t>breaks that assumption!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nl" sz="2400" dirty="0">
                <a:solidFill>
                  <a:srgbClr val="000000"/>
                </a:solidFill>
              </a:rPr>
              <a:t>Next up: total correctness!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1" dirty="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title"/>
          </p:nvPr>
        </p:nvSpPr>
        <p:spPr>
          <a:xfrm>
            <a:off x="311700" y="4967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b="1" dirty="0"/>
              <a:t>How do we prove termination</a:t>
            </a:r>
            <a:r>
              <a:rPr lang="nl" b="1" dirty="0" smtClean="0"/>
              <a:t>?</a:t>
            </a:r>
            <a:r>
              <a:rPr lang="en-US" b="1" dirty="0" smtClean="0"/>
              <a:t> (Loop Variant)</a:t>
            </a:r>
            <a:endParaRPr lang="nl" b="1" dirty="0"/>
          </a:p>
        </p:txBody>
      </p:sp>
      <p:sp>
        <p:nvSpPr>
          <p:cNvPr id="252" name="Shape 252"/>
          <p:cNvSpPr txBox="1"/>
          <p:nvPr/>
        </p:nvSpPr>
        <p:spPr>
          <a:xfrm>
            <a:off x="1783050" y="1068026"/>
            <a:ext cx="5577900" cy="20421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method</a:t>
            </a: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simpleTermination(n : int) </a:t>
            </a:r>
            <a:r>
              <a:rPr lang="nl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returns</a:t>
            </a: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(m : int)</a:t>
            </a:r>
          </a:p>
          <a:p>
            <a:pPr lvl="0" rtl="0">
              <a:spcBef>
                <a:spcPts val="0"/>
              </a:spcBef>
              <a:buNone/>
            </a:pPr>
            <a:r>
              <a:rPr lang="nl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requires</a:t>
            </a: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n &gt;= 0</a:t>
            </a:r>
          </a:p>
          <a:p>
            <a:pPr lvl="0" rtl="0">
              <a:spcBef>
                <a:spcPts val="0"/>
              </a:spcBef>
              <a:buNone/>
            </a:pPr>
            <a:r>
              <a:rPr lang="nl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ensures</a:t>
            </a: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n == m {</a:t>
            </a:r>
          </a:p>
          <a:p>
            <a:pPr lvl="0" rtl="0">
              <a:spcBef>
                <a:spcPts val="0"/>
              </a:spcBef>
              <a:buNone/>
            </a:pP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m := 0;</a:t>
            </a:r>
          </a:p>
          <a:p>
            <a:pPr lvl="0" rtl="0">
              <a:spcBef>
                <a:spcPts val="0"/>
              </a:spcBef>
              <a:buNone/>
            </a:pP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m &lt; n </a:t>
            </a:r>
          </a:p>
          <a:p>
            <a:pPr lvl="0" rtl="0">
              <a:spcBef>
                <a:spcPts val="0"/>
              </a:spcBef>
              <a:buNone/>
            </a:pP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decreases</a:t>
            </a: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(n - m)</a:t>
            </a:r>
          </a:p>
          <a:p>
            <a:pPr lvl="0" rtl="0">
              <a:spcBef>
                <a:spcPts val="0"/>
              </a:spcBef>
              <a:buNone/>
            </a:pP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invariant </a:t>
            </a: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 &lt;= n</a:t>
            </a:r>
          </a:p>
          <a:p>
            <a:pPr lvl="0" rtl="0">
              <a:spcBef>
                <a:spcPts val="0"/>
              </a:spcBef>
              <a:buNone/>
            </a:pP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{ m := m + 1; }</a:t>
            </a:r>
          </a:p>
          <a:p>
            <a:pPr lvl="0" rtl="0">
              <a:spcBef>
                <a:spcPts val="0"/>
              </a:spcBef>
              <a:buNone/>
            </a:pP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254" name="Shape 254"/>
          <p:cNvSpPr txBox="1"/>
          <p:nvPr/>
        </p:nvSpPr>
        <p:spPr>
          <a:xfrm>
            <a:off x="478200" y="3110126"/>
            <a:ext cx="6029100" cy="1441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dirty="0" smtClean="0"/>
              <a:t>Recall: </a:t>
            </a:r>
            <a:r>
              <a:rPr lang="nl" b="1" dirty="0" smtClean="0">
                <a:solidFill>
                  <a:srgbClr val="FF0000"/>
                </a:solidFill>
              </a:rPr>
              <a:t>variants</a:t>
            </a:r>
            <a:r>
              <a:rPr lang="en-US" dirty="0" smtClean="0"/>
              <a:t>, </a:t>
            </a:r>
            <a:r>
              <a:rPr lang="nl" dirty="0" smtClean="0"/>
              <a:t>Expression which decrease at each loop iteration</a:t>
            </a:r>
            <a:r>
              <a:rPr lang="en-US" dirty="0" smtClean="0"/>
              <a:t> (</a:t>
            </a:r>
            <a:r>
              <a:rPr lang="nl" dirty="0" smtClean="0"/>
              <a:t>Bounded from below by 0</a:t>
            </a:r>
            <a:r>
              <a:rPr lang="en-US" dirty="0" smtClean="0"/>
              <a:t>)</a:t>
            </a:r>
            <a:r>
              <a:rPr lang="nl" dirty="0" smtClean="0"/>
              <a:t>. </a:t>
            </a:r>
            <a:endParaRPr lang="en-US" dirty="0"/>
          </a:p>
          <a:p>
            <a:pPr marL="457200" indent="-228600">
              <a:buFontTx/>
              <a:buChar char="●"/>
            </a:pPr>
            <a:r>
              <a:rPr lang="en-US" dirty="0"/>
              <a:t>Provide</a:t>
            </a:r>
            <a:r>
              <a:rPr lang="nl" dirty="0"/>
              <a:t> </a:t>
            </a:r>
            <a:r>
              <a:rPr lang="nl" dirty="0">
                <a:solidFill>
                  <a:srgbClr val="FF0000"/>
                </a:solidFill>
              </a:rPr>
              <a:t>decreases</a:t>
            </a:r>
            <a:r>
              <a:rPr lang="nl" dirty="0"/>
              <a:t> </a:t>
            </a:r>
            <a:r>
              <a:rPr lang="en-US" dirty="0"/>
              <a:t>expression D (</a:t>
            </a:r>
            <a:r>
              <a:rPr lang="nl" dirty="0"/>
              <a:t>Often derived automatically</a:t>
            </a:r>
            <a:r>
              <a:rPr lang="en-US" dirty="0"/>
              <a:t> in </a:t>
            </a:r>
            <a:r>
              <a:rPr lang="en-US" dirty="0" err="1"/>
              <a:t>Dafny</a:t>
            </a:r>
            <a:r>
              <a:rPr lang="en-US" dirty="0"/>
              <a:t>)</a:t>
            </a:r>
            <a:r>
              <a:rPr lang="nl" dirty="0" smtClean="0"/>
              <a:t>.</a:t>
            </a:r>
            <a:endParaRPr lang="en-US" dirty="0" smtClean="0">
              <a:solidFill>
                <a:schemeClr val="dk1"/>
              </a:solidFill>
            </a:endParaRP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nl" b="1" dirty="0" smtClean="0">
                <a:solidFill>
                  <a:schemeClr val="dk1"/>
                </a:solidFill>
              </a:rPr>
              <a:t>The </a:t>
            </a:r>
            <a:r>
              <a:rPr lang="nl" b="1" dirty="0">
                <a:solidFill>
                  <a:schemeClr val="dk1"/>
                </a:solidFill>
              </a:rPr>
              <a:t>value of D is always &gt;= 0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nl" b="1" dirty="0"/>
              <a:t>Show that after each iteration of the loop, the value D is less than before the </a:t>
            </a:r>
            <a:r>
              <a:rPr lang="nl" b="1" dirty="0" smtClean="0"/>
              <a:t>loop</a:t>
            </a:r>
            <a:r>
              <a:rPr lang="en-US" b="1" dirty="0" smtClean="0"/>
              <a:t> iteration</a:t>
            </a:r>
            <a:endParaRPr lang="nl" b="1" dirty="0"/>
          </a:p>
        </p:txBody>
      </p:sp>
      <p:sp>
        <p:nvSpPr>
          <p:cNvPr id="255" name="Shape 255"/>
          <p:cNvSpPr txBox="1"/>
          <p:nvPr/>
        </p:nvSpPr>
        <p:spPr>
          <a:xfrm>
            <a:off x="478200" y="4601100"/>
            <a:ext cx="64494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sz="1800" i="1"/>
              <a:t>“Each iteration brings us closer to the last iteration”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1700" y="679698"/>
            <a:ext cx="6639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" sz="1600" dirty="0"/>
              <a:t>Proving termination is also undecidable </a:t>
            </a:r>
            <a:r>
              <a:rPr lang="en-US" sz="1600" dirty="0"/>
              <a:t>(need to provide loop variants).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/>
          <p:nvPr/>
        </p:nvSpPr>
        <p:spPr>
          <a:xfrm>
            <a:off x="124299" y="2683250"/>
            <a:ext cx="7586555" cy="240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nl" b="1" dirty="0">
                <a:solidFill>
                  <a:schemeClr val="dk1"/>
                </a:solidFill>
              </a:rPr>
              <a:t>The value of D is always &gt;= 0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chemeClr val="dk1"/>
              </a:solidFill>
            </a:endParaRP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nl" b="1" dirty="0"/>
              <a:t>Show that after each iteration of the loop, the value D is less than before the loop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352700" y="622375"/>
            <a:ext cx="5168400" cy="20421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method</a:t>
            </a: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x(...) </a:t>
            </a:r>
            <a:r>
              <a:rPr lang="nl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returns</a:t>
            </a: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(...)</a:t>
            </a:r>
          </a:p>
          <a:p>
            <a:pPr lvl="0" rtl="0">
              <a:spcBef>
                <a:spcPts val="0"/>
              </a:spcBef>
              <a:buNone/>
            </a:pPr>
            <a:r>
              <a:rPr lang="nl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</a:p>
          <a:p>
            <a:pPr lvl="0" rtl="0">
              <a:spcBef>
                <a:spcPts val="0"/>
              </a:spcBef>
              <a:buNone/>
            </a:pP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...;</a:t>
            </a:r>
          </a:p>
          <a:p>
            <a:pPr lvl="0" rtl="0">
              <a:spcBef>
                <a:spcPts val="0"/>
              </a:spcBef>
              <a:buNone/>
            </a:pP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endParaRPr lang="nl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decreases</a:t>
            </a: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D</a:t>
            </a:r>
          </a:p>
          <a:p>
            <a:pPr lvl="0" rtl="0">
              <a:spcBef>
                <a:spcPts val="0"/>
              </a:spcBef>
              <a:buNone/>
            </a:pP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invariant </a:t>
            </a: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</a:p>
          <a:p>
            <a:pPr lvl="0" rtl="0">
              <a:spcBef>
                <a:spcPts val="0"/>
              </a:spcBef>
              <a:buNone/>
            </a:pP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{ S }</a:t>
            </a:r>
          </a:p>
          <a:p>
            <a:pPr lvl="0" rtl="0">
              <a:spcBef>
                <a:spcPts val="0"/>
              </a:spcBef>
              <a:buNone/>
            </a:pP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846525" y="3141425"/>
            <a:ext cx="3722100" cy="4344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 ==&gt; </a:t>
            </a:r>
            <a:r>
              <a:rPr lang="nl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D </a:t>
            </a: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&gt;= 0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352700" y="4405350"/>
            <a:ext cx="7027200" cy="4344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nl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&amp;&amp; I ==&gt; wp(tmp := D ; S, tmp &gt; D</a:t>
            </a:r>
            <a:r>
              <a:rPr lang="nl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 lang="nl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" name="Shape 251"/>
          <p:cNvSpPr txBox="1">
            <a:spLocks noGrp="1"/>
          </p:cNvSpPr>
          <p:nvPr>
            <p:ph type="title"/>
          </p:nvPr>
        </p:nvSpPr>
        <p:spPr>
          <a:xfrm>
            <a:off x="308325" y="4967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b="1" dirty="0"/>
              <a:t>How do we prove termination?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title"/>
          </p:nvPr>
        </p:nvSpPr>
        <p:spPr>
          <a:xfrm>
            <a:off x="169550" y="0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/>
              <a:t>Termination example</a:t>
            </a:r>
          </a:p>
        </p:txBody>
      </p:sp>
      <p:sp>
        <p:nvSpPr>
          <p:cNvPr id="269" name="Shape 269"/>
          <p:cNvSpPr txBox="1"/>
          <p:nvPr/>
        </p:nvSpPr>
        <p:spPr>
          <a:xfrm>
            <a:off x="240625" y="675224"/>
            <a:ext cx="4401498" cy="1826569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sz="12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method</a:t>
            </a:r>
            <a:r>
              <a:rPr lang="nl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simpleInvariant(n : int) </a:t>
            </a:r>
            <a:r>
              <a:rPr lang="nl" sz="12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returns</a:t>
            </a:r>
            <a:r>
              <a:rPr lang="nl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(m : int)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2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requires</a:t>
            </a:r>
            <a:r>
              <a:rPr lang="nl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n &gt;= 0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2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ensures</a:t>
            </a:r>
            <a:r>
              <a:rPr lang="nl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n == m {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m := 0;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sz="12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nl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m &lt; n 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sz="12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decreases</a:t>
            </a:r>
            <a:r>
              <a:rPr lang="nl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(n - m)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sz="12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invariant </a:t>
            </a:r>
            <a:r>
              <a:rPr lang="nl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 &lt;= n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{ m := m + 1; }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270" name="Shape 270"/>
          <p:cNvSpPr txBox="1"/>
          <p:nvPr/>
        </p:nvSpPr>
        <p:spPr>
          <a:xfrm>
            <a:off x="240624" y="2877650"/>
            <a:ext cx="7751583" cy="200208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●"/>
            </a:pPr>
            <a:r>
              <a:rPr lang="nl" dirty="0">
                <a:solidFill>
                  <a:schemeClr val="dk1"/>
                </a:solidFill>
              </a:rPr>
              <a:t>(a) The value of D  is always &gt;= 0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chemeClr val="dk1"/>
              </a:solidFill>
            </a:endParaRP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nl" dirty="0"/>
              <a:t>(b) Show that after each iteration of the loop, the value D is less than before the loop</a:t>
            </a:r>
          </a:p>
        </p:txBody>
      </p:sp>
      <p:sp>
        <p:nvSpPr>
          <p:cNvPr id="271" name="Shape 271"/>
          <p:cNvSpPr txBox="1"/>
          <p:nvPr/>
        </p:nvSpPr>
        <p:spPr>
          <a:xfrm>
            <a:off x="920025" y="3167425"/>
            <a:ext cx="3722100" cy="4344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 ==&gt; D &gt;= 0</a:t>
            </a:r>
          </a:p>
        </p:txBody>
      </p:sp>
      <p:sp>
        <p:nvSpPr>
          <p:cNvPr id="272" name="Shape 272"/>
          <p:cNvSpPr txBox="1"/>
          <p:nvPr/>
        </p:nvSpPr>
        <p:spPr>
          <a:xfrm>
            <a:off x="516650" y="4069475"/>
            <a:ext cx="7027200" cy="4344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nl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&amp;&amp; I ==&gt; wp(tmp := D ; S, tmp &gt; D</a:t>
            </a:r>
            <a:r>
              <a:rPr lang="nl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 lang="nl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273" name="Shape 273" descr="images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42123" y="2581973"/>
            <a:ext cx="707757" cy="61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Shape 274" descr="images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43850" y="3322703"/>
            <a:ext cx="707757" cy="61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277400" y="61000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b="1" dirty="0"/>
              <a:t>Weakest precondition rules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11700" y="706725"/>
            <a:ext cx="8520600" cy="4590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dirty="0"/>
              <a:t>wp is a </a:t>
            </a:r>
            <a:r>
              <a:rPr lang="nl" i="1" dirty="0"/>
              <a:t>computable</a:t>
            </a:r>
            <a:r>
              <a:rPr lang="nl" dirty="0"/>
              <a:t> function!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" name="Shape 74"/>
          <p:cNvSpPr txBox="1"/>
          <p:nvPr/>
        </p:nvSpPr>
        <p:spPr>
          <a:xfrm>
            <a:off x="1431424" y="1425511"/>
            <a:ext cx="6006867" cy="2594779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wp(x 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:= e  , 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[x 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→e]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wp(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S1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; 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S2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, </a:t>
            </a:r>
            <a:r>
              <a:rPr lang="en-US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wp(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S1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, wp(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S2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))</a:t>
            </a:r>
            <a:endParaRPr lang="nl" sz="2400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wp(</a:t>
            </a:r>
            <a:r>
              <a:rPr lang="nl" sz="24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assert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-US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&amp;&amp; 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endParaRPr lang="nl" sz="2400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wp(</a:t>
            </a:r>
            <a:r>
              <a:rPr lang="nl" sz="24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S1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 </a:t>
            </a:r>
            <a:r>
              <a:rPr lang="nl" sz="24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else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S2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}, </a:t>
            </a:r>
            <a:r>
              <a:rPr lang="en-US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( 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==&gt; 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wp(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S1,R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)) 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&amp;&amp;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(!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==&gt; 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wp(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S2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))</a:t>
            </a:r>
            <a:endParaRPr lang="nl" sz="2400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spcBef>
                <a:spcPts val="0"/>
              </a:spcBef>
              <a:buNone/>
            </a:pPr>
            <a:endParaRPr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/>
          <p:nvPr/>
        </p:nvSpPr>
        <p:spPr>
          <a:xfrm>
            <a:off x="2786525" y="1143350"/>
            <a:ext cx="3722100" cy="4344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 &lt;= n ==&gt; n - m &gt;= 0</a:t>
            </a:r>
          </a:p>
        </p:txBody>
      </p:sp>
      <p:sp>
        <p:nvSpPr>
          <p:cNvPr id="285" name="Shape 285"/>
          <p:cNvSpPr txBox="1"/>
          <p:nvPr/>
        </p:nvSpPr>
        <p:spPr>
          <a:xfrm>
            <a:off x="2816650" y="2020950"/>
            <a:ext cx="3784800" cy="3777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m &lt;= n ==&gt; n &gt;= m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2786525" y="1577750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Simplify</a:t>
            </a:r>
          </a:p>
        </p:txBody>
      </p:sp>
      <p:sp>
        <p:nvSpPr>
          <p:cNvPr id="287" name="Shape 287"/>
          <p:cNvSpPr txBox="1"/>
          <p:nvPr/>
        </p:nvSpPr>
        <p:spPr>
          <a:xfrm>
            <a:off x="2816650" y="2751825"/>
            <a:ext cx="3784800" cy="3777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True</a:t>
            </a:r>
          </a:p>
        </p:txBody>
      </p:sp>
      <p:sp>
        <p:nvSpPr>
          <p:cNvPr id="288" name="Shape 288"/>
          <p:cNvSpPr txBox="1"/>
          <p:nvPr/>
        </p:nvSpPr>
        <p:spPr>
          <a:xfrm>
            <a:off x="2816650" y="2355647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Simplify</a:t>
            </a:r>
          </a:p>
        </p:txBody>
      </p:sp>
      <p:sp>
        <p:nvSpPr>
          <p:cNvPr id="289" name="Shape 289"/>
          <p:cNvSpPr txBox="1"/>
          <p:nvPr/>
        </p:nvSpPr>
        <p:spPr>
          <a:xfrm>
            <a:off x="475248" y="331250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b="1" dirty="0"/>
              <a:t>Proof of (a)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/>
          <p:nvPr/>
        </p:nvSpPr>
        <p:spPr>
          <a:xfrm>
            <a:off x="4472925" y="1273325"/>
            <a:ext cx="4407306" cy="3777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wp(tmp := n - m ; m := m +1, tmp &gt; n - m)</a:t>
            </a:r>
          </a:p>
        </p:txBody>
      </p:sp>
      <p:sp>
        <p:nvSpPr>
          <p:cNvPr id="295" name="Shape 295"/>
          <p:cNvSpPr txBox="1"/>
          <p:nvPr/>
        </p:nvSpPr>
        <p:spPr>
          <a:xfrm>
            <a:off x="4128325" y="1889270"/>
            <a:ext cx="5015675" cy="3777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wp(tmp := n - m , wp (m := m +1, tmp &gt; n - m))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4388875" y="1540625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seq rule</a:t>
            </a:r>
          </a:p>
        </p:txBody>
      </p:sp>
      <p:sp>
        <p:nvSpPr>
          <p:cNvPr id="297" name="Shape 297"/>
          <p:cNvSpPr txBox="1"/>
          <p:nvPr/>
        </p:nvSpPr>
        <p:spPr>
          <a:xfrm>
            <a:off x="4315100" y="2521238"/>
            <a:ext cx="4723800" cy="3777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wp(tmp := n - m , tmp &gt; n - (m + 1))</a:t>
            </a:r>
          </a:p>
        </p:txBody>
      </p:sp>
      <p:sp>
        <p:nvSpPr>
          <p:cNvPr id="298" name="Shape 298"/>
          <p:cNvSpPr txBox="1"/>
          <p:nvPr/>
        </p:nvSpPr>
        <p:spPr>
          <a:xfrm>
            <a:off x="4315100" y="2164988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assign</a:t>
            </a:r>
          </a:p>
        </p:txBody>
      </p:sp>
      <p:sp>
        <p:nvSpPr>
          <p:cNvPr id="299" name="Shape 299"/>
          <p:cNvSpPr txBox="1"/>
          <p:nvPr/>
        </p:nvSpPr>
        <p:spPr>
          <a:xfrm>
            <a:off x="4388875" y="3164425"/>
            <a:ext cx="4723800" cy="3777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n - m &gt; n - (m + 1)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4472925" y="2789350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assign</a:t>
            </a:r>
          </a:p>
        </p:txBody>
      </p:sp>
      <p:sp>
        <p:nvSpPr>
          <p:cNvPr id="301" name="Shape 301"/>
          <p:cNvSpPr txBox="1"/>
          <p:nvPr/>
        </p:nvSpPr>
        <p:spPr>
          <a:xfrm>
            <a:off x="4360375" y="3407475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simplify</a:t>
            </a:r>
          </a:p>
        </p:txBody>
      </p:sp>
      <p:sp>
        <p:nvSpPr>
          <p:cNvPr id="302" name="Shape 302"/>
          <p:cNvSpPr txBox="1"/>
          <p:nvPr/>
        </p:nvSpPr>
        <p:spPr>
          <a:xfrm>
            <a:off x="4388875" y="3707625"/>
            <a:ext cx="4723800" cy="3777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n - m &gt; n - m - 1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4360375" y="4025600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simplify</a:t>
            </a:r>
          </a:p>
        </p:txBody>
      </p:sp>
      <p:sp>
        <p:nvSpPr>
          <p:cNvPr id="304" name="Shape 304"/>
          <p:cNvSpPr txBox="1"/>
          <p:nvPr/>
        </p:nvSpPr>
        <p:spPr>
          <a:xfrm>
            <a:off x="4388875" y="4325750"/>
            <a:ext cx="4723800" cy="3777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True</a:t>
            </a:r>
          </a:p>
        </p:txBody>
      </p:sp>
      <p:sp>
        <p:nvSpPr>
          <p:cNvPr id="305" name="Shape 305"/>
          <p:cNvSpPr txBox="1"/>
          <p:nvPr/>
        </p:nvSpPr>
        <p:spPr>
          <a:xfrm>
            <a:off x="138850" y="381725"/>
            <a:ext cx="3722100" cy="4344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 &lt; n &amp;&amp; m &lt;= n ==&gt; wp(...)</a:t>
            </a:r>
          </a:p>
        </p:txBody>
      </p:sp>
      <p:sp>
        <p:nvSpPr>
          <p:cNvPr id="306" name="Shape 306"/>
          <p:cNvSpPr txBox="1"/>
          <p:nvPr/>
        </p:nvSpPr>
        <p:spPr>
          <a:xfrm>
            <a:off x="29600" y="1011425"/>
            <a:ext cx="4285500" cy="5292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m &lt; n ==&gt; </a:t>
            </a:r>
          </a:p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wp(tmp := n - m ; m := m +1, tmp &gt; n - m)</a:t>
            </a:r>
          </a:p>
        </p:txBody>
      </p:sp>
      <p:sp>
        <p:nvSpPr>
          <p:cNvPr id="307" name="Shape 307"/>
          <p:cNvSpPr txBox="1"/>
          <p:nvPr/>
        </p:nvSpPr>
        <p:spPr>
          <a:xfrm>
            <a:off x="271525" y="681875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Simplify</a:t>
            </a:r>
          </a:p>
        </p:txBody>
      </p:sp>
      <p:sp>
        <p:nvSpPr>
          <p:cNvPr id="308" name="Shape 308"/>
          <p:cNvSpPr txBox="1"/>
          <p:nvPr/>
        </p:nvSpPr>
        <p:spPr>
          <a:xfrm>
            <a:off x="138850" y="4281000"/>
            <a:ext cx="3784800" cy="3777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m &lt; n ==&gt; true</a:t>
            </a:r>
          </a:p>
        </p:txBody>
      </p:sp>
      <p:sp>
        <p:nvSpPr>
          <p:cNvPr id="309" name="Shape 309"/>
          <p:cNvSpPr txBox="1"/>
          <p:nvPr/>
        </p:nvSpPr>
        <p:spPr>
          <a:xfrm>
            <a:off x="170200" y="4569200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p ==&gt; true == true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198700" y="4869350"/>
            <a:ext cx="4723800" cy="3777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True</a:t>
            </a:r>
          </a:p>
        </p:txBody>
      </p:sp>
      <p:sp>
        <p:nvSpPr>
          <p:cNvPr id="311" name="Shape 311"/>
          <p:cNvSpPr txBox="1"/>
          <p:nvPr/>
        </p:nvSpPr>
        <p:spPr>
          <a:xfrm>
            <a:off x="198700" y="12813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b="1" dirty="0"/>
              <a:t>Proof of (b)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 txBox="1"/>
          <p:nvPr/>
        </p:nvSpPr>
        <p:spPr>
          <a:xfrm>
            <a:off x="108713" y="1809025"/>
            <a:ext cx="3560700" cy="29034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wp(while </a:t>
            </a:r>
            <a:r>
              <a:rPr lang="en-US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nl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 D S, </a:t>
            </a:r>
            <a:r>
              <a:rPr lang="en-US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nl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nl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I 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</a:t>
            </a:r>
            <a:r>
              <a:rPr lang="nl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nl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&amp;&amp; I ==&gt; wp(S,I)) </a:t>
            </a:r>
          </a:p>
          <a:p>
            <a:pPr lvl="0">
              <a:spcBef>
                <a:spcPts val="0"/>
              </a:spcBef>
              <a:buNone/>
            </a:pPr>
            <a:r>
              <a:rPr lang="nl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</a:t>
            </a:r>
            <a:r>
              <a:rPr lang="nl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(!</a:t>
            </a:r>
            <a:r>
              <a:rPr lang="en-US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nl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&amp;&amp; I ==&gt; </a:t>
            </a:r>
            <a:r>
              <a:rPr lang="en-US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nl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 lang="nl" sz="1800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spcBef>
                <a:spcPts val="0"/>
              </a:spcBef>
              <a:buNone/>
            </a:pPr>
            <a:r>
              <a:rPr lang="nl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(I ==&gt; D &gt;= 0)</a:t>
            </a:r>
          </a:p>
          <a:p>
            <a:pPr lvl="0">
              <a:spcBef>
                <a:spcPts val="0"/>
              </a:spcBef>
              <a:buNone/>
            </a:pPr>
            <a:r>
              <a:rPr lang="nl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</a:t>
            </a:r>
            <a:r>
              <a:rPr lang="nl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dirty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nl" dirty="0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dirty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&amp;&amp; I ==&gt; </a:t>
            </a:r>
          </a:p>
          <a:p>
            <a:pPr lvl="0">
              <a:spcBef>
                <a:spcPts val="0"/>
              </a:spcBef>
              <a:buNone/>
            </a:pPr>
            <a:r>
              <a:rPr lang="nl" dirty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     wp(tmp := D ; S, tmp &gt; D))</a:t>
            </a:r>
          </a:p>
          <a:p>
            <a:pPr lvl="0" rtl="0">
              <a:spcBef>
                <a:spcPts val="0"/>
              </a:spcBef>
              <a:buNone/>
            </a:pPr>
            <a:r>
              <a:rPr lang="nl" dirty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           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317" name="Shape 317"/>
          <p:cNvSpPr txBox="1"/>
          <p:nvPr/>
        </p:nvSpPr>
        <p:spPr>
          <a:xfrm>
            <a:off x="4060150" y="2034625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Invariant holds before loop</a:t>
            </a:r>
          </a:p>
        </p:txBody>
      </p:sp>
      <p:cxnSp>
        <p:nvCxnSpPr>
          <p:cNvPr id="318" name="Shape 318"/>
          <p:cNvCxnSpPr>
            <a:stCxn id="317" idx="1"/>
          </p:cNvCxnSpPr>
          <p:nvPr/>
        </p:nvCxnSpPr>
        <p:spPr>
          <a:xfrm flipH="1">
            <a:off x="864550" y="2251825"/>
            <a:ext cx="3195600" cy="375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sp>
        <p:nvSpPr>
          <p:cNvPr id="319" name="Shape 319"/>
          <p:cNvSpPr txBox="1"/>
          <p:nvPr/>
        </p:nvSpPr>
        <p:spPr>
          <a:xfrm>
            <a:off x="4430475" y="2469025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If invariant holds before loop, then it also hold afterwards</a:t>
            </a:r>
          </a:p>
        </p:txBody>
      </p:sp>
      <p:cxnSp>
        <p:nvCxnSpPr>
          <p:cNvPr id="320" name="Shape 320"/>
          <p:cNvCxnSpPr>
            <a:stCxn id="319" idx="1"/>
          </p:cNvCxnSpPr>
          <p:nvPr/>
        </p:nvCxnSpPr>
        <p:spPr>
          <a:xfrm rot="10800000">
            <a:off x="3543075" y="2623225"/>
            <a:ext cx="887400" cy="630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sp>
        <p:nvSpPr>
          <p:cNvPr id="321" name="Shape 321"/>
          <p:cNvSpPr txBox="1"/>
          <p:nvPr/>
        </p:nvSpPr>
        <p:spPr>
          <a:xfrm>
            <a:off x="4243575" y="3043525"/>
            <a:ext cx="3722100" cy="5545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dirty="0"/>
              <a:t>The failure of the loop guard </a:t>
            </a:r>
            <a:r>
              <a:rPr lang="nl" dirty="0" smtClean="0"/>
              <a:t>(!</a:t>
            </a:r>
            <a:r>
              <a:rPr lang="en-US" dirty="0" smtClean="0"/>
              <a:t>B</a:t>
            </a:r>
            <a:r>
              <a:rPr lang="nl" dirty="0" smtClean="0"/>
              <a:t>) </a:t>
            </a:r>
            <a:r>
              <a:rPr lang="nl" dirty="0"/>
              <a:t>and the invariant imply the postcondition </a:t>
            </a:r>
            <a:r>
              <a:rPr lang="en-US" dirty="0" smtClean="0"/>
              <a:t>R</a:t>
            </a:r>
            <a:endParaRPr lang="nl" dirty="0"/>
          </a:p>
        </p:txBody>
      </p:sp>
      <p:cxnSp>
        <p:nvCxnSpPr>
          <p:cNvPr id="322" name="Shape 322"/>
          <p:cNvCxnSpPr>
            <a:stCxn id="321" idx="1"/>
          </p:cNvCxnSpPr>
          <p:nvPr/>
        </p:nvCxnSpPr>
        <p:spPr>
          <a:xfrm flipH="1" flipV="1">
            <a:off x="2946375" y="2935826"/>
            <a:ext cx="1297200" cy="384974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sp>
        <p:nvSpPr>
          <p:cNvPr id="324" name="Shape 324"/>
          <p:cNvSpPr txBox="1"/>
          <p:nvPr/>
        </p:nvSpPr>
        <p:spPr>
          <a:xfrm>
            <a:off x="4031725" y="3618025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Decreases expression is always &gt;= 0</a:t>
            </a:r>
          </a:p>
        </p:txBody>
      </p:sp>
      <p:cxnSp>
        <p:nvCxnSpPr>
          <p:cNvPr id="325" name="Shape 325"/>
          <p:cNvCxnSpPr>
            <a:stCxn id="324" idx="1"/>
          </p:cNvCxnSpPr>
          <p:nvPr/>
        </p:nvCxnSpPr>
        <p:spPr>
          <a:xfrm rot="10800000">
            <a:off x="2805025" y="3471325"/>
            <a:ext cx="1226700" cy="3639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sp>
        <p:nvSpPr>
          <p:cNvPr id="326" name="Shape 326"/>
          <p:cNvSpPr txBox="1"/>
          <p:nvPr/>
        </p:nvSpPr>
        <p:spPr>
          <a:xfrm>
            <a:off x="4141500" y="4192525"/>
            <a:ext cx="42468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Decreases expression decreases each iteration</a:t>
            </a:r>
          </a:p>
        </p:txBody>
      </p:sp>
      <p:cxnSp>
        <p:nvCxnSpPr>
          <p:cNvPr id="327" name="Shape 327"/>
          <p:cNvCxnSpPr/>
          <p:nvPr/>
        </p:nvCxnSpPr>
        <p:spPr>
          <a:xfrm flipH="1" flipV="1">
            <a:off x="3374875" y="4063401"/>
            <a:ext cx="766625" cy="300749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sp>
        <p:nvSpPr>
          <p:cNvPr id="328" name="Shape 328"/>
          <p:cNvSpPr txBox="1">
            <a:spLocks noGrp="1"/>
          </p:cNvSpPr>
          <p:nvPr>
            <p:ph type="title"/>
          </p:nvPr>
        </p:nvSpPr>
        <p:spPr>
          <a:xfrm>
            <a:off x="108713" y="55150"/>
            <a:ext cx="8520600" cy="50942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b="1" dirty="0"/>
              <a:t>Total correctness - summary</a:t>
            </a:r>
          </a:p>
        </p:txBody>
      </p:sp>
      <p:cxnSp>
        <p:nvCxnSpPr>
          <p:cNvPr id="329" name="Shape 329"/>
          <p:cNvCxnSpPr/>
          <p:nvPr/>
        </p:nvCxnSpPr>
        <p:spPr>
          <a:xfrm>
            <a:off x="534425" y="1344575"/>
            <a:ext cx="860400" cy="5937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330" name="Shape 330"/>
          <p:cNvSpPr txBox="1"/>
          <p:nvPr/>
        </p:nvSpPr>
        <p:spPr>
          <a:xfrm>
            <a:off x="0" y="1021450"/>
            <a:ext cx="1146300" cy="407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Loop guard</a:t>
            </a:r>
          </a:p>
        </p:txBody>
      </p:sp>
      <p:sp>
        <p:nvSpPr>
          <p:cNvPr id="331" name="Shape 331"/>
          <p:cNvSpPr txBox="1"/>
          <p:nvPr/>
        </p:nvSpPr>
        <p:spPr>
          <a:xfrm>
            <a:off x="1146300" y="1070875"/>
            <a:ext cx="1327200" cy="407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Loop Invariant</a:t>
            </a:r>
          </a:p>
        </p:txBody>
      </p:sp>
      <p:cxnSp>
        <p:nvCxnSpPr>
          <p:cNvPr id="332" name="Shape 332"/>
          <p:cNvCxnSpPr/>
          <p:nvPr/>
        </p:nvCxnSpPr>
        <p:spPr>
          <a:xfrm flipH="1">
            <a:off x="1625875" y="1580850"/>
            <a:ext cx="5100" cy="3573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33" name="Shape 333"/>
          <p:cNvCxnSpPr/>
          <p:nvPr/>
        </p:nvCxnSpPr>
        <p:spPr>
          <a:xfrm flipH="1">
            <a:off x="2206450" y="1550575"/>
            <a:ext cx="151500" cy="3879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334" name="Shape 334"/>
          <p:cNvSpPr txBox="1"/>
          <p:nvPr/>
        </p:nvSpPr>
        <p:spPr>
          <a:xfrm>
            <a:off x="2047675" y="1211675"/>
            <a:ext cx="1327200" cy="407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Statements</a:t>
            </a:r>
          </a:p>
        </p:txBody>
      </p:sp>
      <p:cxnSp>
        <p:nvCxnSpPr>
          <p:cNvPr id="335" name="Shape 335"/>
          <p:cNvCxnSpPr/>
          <p:nvPr/>
        </p:nvCxnSpPr>
        <p:spPr>
          <a:xfrm flipH="1">
            <a:off x="2588200" y="1562675"/>
            <a:ext cx="1029900" cy="3819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336" name="Shape 336"/>
          <p:cNvSpPr txBox="1"/>
          <p:nvPr/>
        </p:nvSpPr>
        <p:spPr>
          <a:xfrm>
            <a:off x="3248150" y="1284325"/>
            <a:ext cx="2120700" cy="407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Post-condition</a:t>
            </a:r>
          </a:p>
        </p:txBody>
      </p:sp>
      <p:sp>
        <p:nvSpPr>
          <p:cNvPr id="337" name="Shape 337"/>
          <p:cNvSpPr txBox="1"/>
          <p:nvPr/>
        </p:nvSpPr>
        <p:spPr>
          <a:xfrm>
            <a:off x="1533625" y="860075"/>
            <a:ext cx="2135700" cy="407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Decreases expression</a:t>
            </a:r>
          </a:p>
        </p:txBody>
      </p:sp>
      <p:cxnSp>
        <p:nvCxnSpPr>
          <p:cNvPr id="338" name="Shape 338"/>
          <p:cNvCxnSpPr/>
          <p:nvPr/>
        </p:nvCxnSpPr>
        <p:spPr>
          <a:xfrm flipH="1">
            <a:off x="1886625" y="1205575"/>
            <a:ext cx="216900" cy="6546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/>
          <p:nvPr/>
        </p:nvSpPr>
        <p:spPr>
          <a:xfrm>
            <a:off x="3992050" y="283825"/>
            <a:ext cx="4290304" cy="3822183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dirty="0" smtClean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 b="1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method</a:t>
            </a:r>
            <a:r>
              <a:rPr lang="nl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m1</a:t>
            </a:r>
            <a:r>
              <a:rPr lang="nl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(n : </a:t>
            </a:r>
            <a:r>
              <a:rPr lang="nl" dirty="0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nat</a:t>
            </a:r>
            <a:r>
              <a:rPr lang="nl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nl" b="1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returns</a:t>
            </a:r>
            <a:r>
              <a:rPr lang="nl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(</a:t>
            </a:r>
            <a:r>
              <a:rPr lang="en-US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nl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: </a:t>
            </a:r>
            <a:r>
              <a:rPr lang="nl" dirty="0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nat</a:t>
            </a:r>
            <a:r>
              <a:rPr lang="nl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lvl="0">
              <a:buClr>
                <a:schemeClr val="dk1"/>
              </a:buClr>
            </a:pPr>
            <a:r>
              <a:rPr lang="en-US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requires n &gt;= </a:t>
            </a:r>
            <a:r>
              <a:rPr lang="en-US" b="1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</a:p>
          <a:p>
            <a:pPr lvl="0">
              <a:buClr>
                <a:schemeClr val="dk1"/>
              </a:buClr>
            </a:pPr>
            <a:r>
              <a:rPr lang="en-US" b="1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ensures </a:t>
            </a:r>
            <a:r>
              <a:rPr lang="en-US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-US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== </a:t>
            </a:r>
            <a:r>
              <a:rPr lang="en-US" b="1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2*n</a:t>
            </a:r>
          </a:p>
          <a:p>
            <a:pPr lvl="0">
              <a:buClr>
                <a:schemeClr val="dk1"/>
              </a:buClr>
            </a:pPr>
            <a:endParaRPr lang="en-US" b="1" dirty="0" smtClean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buClr>
                <a:schemeClr val="dk1"/>
              </a:buClr>
            </a:pPr>
            <a:r>
              <a:rPr lang="en-US" b="1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lang="en-US" b="1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buClr>
                <a:schemeClr val="dk1"/>
              </a:buClr>
            </a:pPr>
            <a:r>
              <a:rPr lang="en-US" b="1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-US" b="1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:= 0</a:t>
            </a:r>
            <a:r>
              <a:rPr lang="en-US" b="1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lvl="0">
              <a:buClr>
                <a:schemeClr val="dk1"/>
              </a:buClr>
            </a:pPr>
            <a:r>
              <a:rPr lang="en-US" b="1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 </a:t>
            </a:r>
            <a:r>
              <a:rPr lang="en-US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-US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&lt; </a:t>
            </a:r>
            <a:r>
              <a:rPr lang="en-US" b="1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n)</a:t>
            </a:r>
          </a:p>
          <a:p>
            <a:pPr lvl="0">
              <a:buClr>
                <a:schemeClr val="dk1"/>
              </a:buClr>
            </a:pPr>
            <a:r>
              <a:rPr lang="en-US" b="1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invariant </a:t>
            </a:r>
            <a:r>
              <a:rPr lang="en-US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-US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&lt;= </a:t>
            </a:r>
            <a:r>
              <a:rPr lang="en-US" b="1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n</a:t>
            </a:r>
          </a:p>
          <a:p>
            <a:pPr lvl="0">
              <a:buClr>
                <a:schemeClr val="dk1"/>
              </a:buClr>
            </a:pPr>
            <a:r>
              <a:rPr lang="en-US" b="1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variant n-</a:t>
            </a:r>
            <a:r>
              <a:rPr lang="en-US" b="1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-US" b="1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</a:p>
          <a:p>
            <a:pPr lvl="0">
              <a:buClr>
                <a:schemeClr val="dk1"/>
              </a:buClr>
            </a:pPr>
            <a:r>
              <a:rPr lang="en-US" b="1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{ </a:t>
            </a:r>
            <a:r>
              <a:rPr lang="en-US" b="1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-US" b="1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:= </a:t>
            </a:r>
            <a:r>
              <a:rPr lang="en-US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-US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+ 1</a:t>
            </a:r>
            <a:r>
              <a:rPr lang="en-US" b="1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; } </a:t>
            </a:r>
          </a:p>
          <a:p>
            <a:pPr lvl="0">
              <a:buClr>
                <a:schemeClr val="dk1"/>
              </a:buClr>
            </a:pPr>
            <a:r>
              <a:rPr lang="en-US" b="1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-US" b="1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:= 2*</a:t>
            </a:r>
            <a:r>
              <a:rPr lang="en-US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-US" b="1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lang="nl" dirty="0" smtClean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</a:t>
            </a:r>
          </a:p>
          <a:p>
            <a:pPr lvl="0" rtl="0">
              <a:spcBef>
                <a:spcPts val="0"/>
              </a:spcBef>
              <a:buNone/>
            </a:pPr>
            <a:endParaRPr sz="1200" b="1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49" name="Shape 349"/>
          <p:cNvSpPr txBox="1"/>
          <p:nvPr/>
        </p:nvSpPr>
        <p:spPr>
          <a:xfrm>
            <a:off x="103000" y="26376"/>
            <a:ext cx="3722100" cy="49236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2800" b="1" dirty="0" smtClean="0"/>
              <a:t>Prove m1 correct!</a:t>
            </a:r>
            <a:endParaRPr lang="nl" sz="2800" b="1" dirty="0"/>
          </a:p>
        </p:txBody>
      </p:sp>
      <p:sp>
        <p:nvSpPr>
          <p:cNvPr id="350" name="Shape 350"/>
          <p:cNvSpPr txBox="1"/>
          <p:nvPr/>
        </p:nvSpPr>
        <p:spPr>
          <a:xfrm>
            <a:off x="103000" y="3008650"/>
            <a:ext cx="3722100" cy="174798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mr-IN" sz="1200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200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mr-IN" sz="1200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I D </a:t>
            </a:r>
            <a:r>
              <a:rPr lang="mr-IN" sz="1200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</a:t>
            </a:r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mr-IN" sz="1200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</a:p>
          <a:p>
            <a:pPr lvl="0"/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I </a:t>
            </a:r>
          </a:p>
          <a:p>
            <a:pPr lvl="0"/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(</a:t>
            </a:r>
            <a:r>
              <a:rPr lang="mr-IN" sz="1200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&amp;&amp; I ==&gt; </a:t>
            </a:r>
            <a:r>
              <a:rPr lang="mr-IN" sz="1200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(S,I)) </a:t>
            </a:r>
          </a:p>
          <a:p>
            <a:pPr lvl="0"/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(!</a:t>
            </a:r>
            <a:r>
              <a:rPr lang="mr-IN" sz="1200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&amp;&amp; I ==&gt; </a:t>
            </a:r>
            <a:r>
              <a:rPr lang="mr-IN" sz="1200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lvl="0"/>
            <a:endParaRPr lang="mr-IN" sz="1200" dirty="0" smtClean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/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(I ==&gt; D &gt;= 0)</a:t>
            </a:r>
          </a:p>
          <a:p>
            <a:pPr lvl="0"/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(</a:t>
            </a:r>
            <a:r>
              <a:rPr lang="mr-IN" sz="1200" dirty="0" err="1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&amp;&amp; I ==&gt; </a:t>
            </a:r>
          </a:p>
          <a:p>
            <a:pPr lvl="0"/>
            <a:r>
              <a:rPr lang="mr-IN" sz="1200" dirty="0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     </a:t>
            </a:r>
            <a:r>
              <a:rPr lang="mr-IN" sz="1200" dirty="0" err="1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200" dirty="0" err="1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tmp</a:t>
            </a:r>
            <a:r>
              <a:rPr lang="mr-IN" sz="1200" dirty="0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:= D ; </a:t>
            </a:r>
            <a:r>
              <a:rPr lang="mr-IN" sz="1200" dirty="0" err="1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S</a:t>
            </a:r>
            <a:r>
              <a:rPr lang="mr-IN" sz="1200" dirty="0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mr-IN" sz="1200" dirty="0" err="1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tmp</a:t>
            </a:r>
            <a:r>
              <a:rPr lang="mr-IN" sz="1200" dirty="0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&gt; D))</a:t>
            </a:r>
          </a:p>
          <a:p>
            <a:pPr lvl="0"/>
            <a:r>
              <a:rPr lang="mr-IN" sz="1200" dirty="0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           </a:t>
            </a:r>
            <a:endParaRPr lang="mr-IN" sz="1200" dirty="0">
              <a:solidFill>
                <a:schemeClr val="lt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51" name="Shape 351"/>
          <p:cNvSpPr txBox="1"/>
          <p:nvPr/>
        </p:nvSpPr>
        <p:spPr>
          <a:xfrm>
            <a:off x="195375" y="1256175"/>
            <a:ext cx="3145702" cy="13581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x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:=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x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→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]</a:t>
            </a:r>
          </a:p>
          <a:p>
            <a:pPr lvl="0"/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(S1 ; S2 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(S1,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(S2,R))</a:t>
            </a:r>
          </a:p>
          <a:p>
            <a:pPr lvl="0"/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200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assert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&amp;&amp;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endParaRPr lang="mr-IN" sz="1200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/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200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{S1} </a:t>
            </a:r>
            <a:r>
              <a:rPr lang="mr-IN" sz="1200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else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{S2},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</a:t>
            </a:r>
          </a:p>
          <a:p>
            <a:pPr lvl="0"/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(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==&gt;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(S1,R)) &amp;&amp;</a:t>
            </a:r>
          </a:p>
          <a:p>
            <a:pPr lvl="0"/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(!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==&gt;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(S2,R))</a:t>
            </a:r>
          </a:p>
          <a:p>
            <a:pPr lvl="0"/>
            <a:endParaRPr lang="mr-IN" sz="12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88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/>
          <p:nvPr/>
        </p:nvSpPr>
        <p:spPr>
          <a:xfrm>
            <a:off x="3992050" y="283825"/>
            <a:ext cx="5472000" cy="4653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function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fib(n : nat) : nat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{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n &lt;= 1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then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n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else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fib(n-1) + fib(n - 2) }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method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fibFast(n : </a:t>
            </a: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nat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returns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(c : </a:t>
            </a: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nat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requires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n &gt;= 1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ensures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c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== fib(n)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{ 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p := 0;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c  := 1;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i := 1;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i &lt; n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invariant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1 &lt;= i &lt;= n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invariant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p == fib(i - 1) &amp;&amp; c == fib(i)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decreases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(n - i)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{ </a:t>
            </a:r>
            <a:r>
              <a:rPr lang="nl" b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new := p + c;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p := c;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c := new</a:t>
            </a: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  i := i + 1;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nl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</a:t>
            </a:r>
          </a:p>
          <a:p>
            <a:pPr lvl="0" rtl="0">
              <a:spcBef>
                <a:spcPts val="0"/>
              </a:spcBef>
              <a:buNone/>
            </a:pPr>
            <a:endParaRPr sz="1200" b="1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49" name="Shape 349"/>
          <p:cNvSpPr txBox="1"/>
          <p:nvPr/>
        </p:nvSpPr>
        <p:spPr>
          <a:xfrm>
            <a:off x="103000" y="26377"/>
            <a:ext cx="388905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2800" b="1" dirty="0" smtClean="0"/>
              <a:t>Prove </a:t>
            </a:r>
            <a:r>
              <a:rPr lang="en-US" sz="2800" b="1" dirty="0" err="1" smtClean="0"/>
              <a:t>fibFast</a:t>
            </a:r>
            <a:r>
              <a:rPr lang="en-US" sz="2800" b="1" dirty="0" smtClean="0"/>
              <a:t> correct!</a:t>
            </a:r>
            <a:endParaRPr lang="nl" sz="2800" b="1" dirty="0"/>
          </a:p>
        </p:txBody>
      </p:sp>
      <p:sp>
        <p:nvSpPr>
          <p:cNvPr id="350" name="Shape 350"/>
          <p:cNvSpPr txBox="1"/>
          <p:nvPr/>
        </p:nvSpPr>
        <p:spPr>
          <a:xfrm>
            <a:off x="103000" y="3008650"/>
            <a:ext cx="3722100" cy="1747988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mr-IN" sz="1200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200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mr-IN" sz="1200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I D </a:t>
            </a:r>
            <a:r>
              <a:rPr lang="mr-IN" sz="1200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</a:t>
            </a:r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mr-IN" sz="1200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</a:p>
          <a:p>
            <a:pPr lvl="0"/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I </a:t>
            </a:r>
          </a:p>
          <a:p>
            <a:pPr lvl="0"/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(</a:t>
            </a:r>
            <a:r>
              <a:rPr lang="mr-IN" sz="1200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&amp;&amp; I ==&gt; </a:t>
            </a:r>
            <a:r>
              <a:rPr lang="mr-IN" sz="1200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(S,I)) </a:t>
            </a:r>
          </a:p>
          <a:p>
            <a:pPr lvl="0"/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(!</a:t>
            </a:r>
            <a:r>
              <a:rPr lang="mr-IN" sz="1200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&amp;&amp; I ==&gt; </a:t>
            </a:r>
            <a:r>
              <a:rPr lang="mr-IN" sz="1200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lvl="0"/>
            <a:endParaRPr lang="mr-IN" sz="1200" dirty="0" smtClean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/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(I ==&gt; D &gt;= 0)</a:t>
            </a:r>
          </a:p>
          <a:p>
            <a:pPr lvl="0"/>
            <a:r>
              <a:rPr lang="mr-IN" sz="1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(</a:t>
            </a:r>
            <a:r>
              <a:rPr lang="mr-IN" sz="1200" dirty="0" err="1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&amp;&amp; I ==&gt; </a:t>
            </a:r>
          </a:p>
          <a:p>
            <a:pPr lvl="0"/>
            <a:r>
              <a:rPr lang="mr-IN" sz="1200" dirty="0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     </a:t>
            </a:r>
            <a:r>
              <a:rPr lang="mr-IN" sz="1200" dirty="0" err="1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200" dirty="0" err="1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tmp</a:t>
            </a:r>
            <a:r>
              <a:rPr lang="mr-IN" sz="1200" dirty="0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:= D ; </a:t>
            </a:r>
            <a:r>
              <a:rPr lang="mr-IN" sz="1200" dirty="0" err="1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S</a:t>
            </a:r>
            <a:r>
              <a:rPr lang="mr-IN" sz="1200" dirty="0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mr-IN" sz="1200" dirty="0" err="1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tmp</a:t>
            </a:r>
            <a:r>
              <a:rPr lang="mr-IN" sz="1200" dirty="0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&gt; D))</a:t>
            </a:r>
          </a:p>
          <a:p>
            <a:pPr lvl="0"/>
            <a:r>
              <a:rPr lang="mr-IN" sz="1200" dirty="0" smtClean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           </a:t>
            </a:r>
            <a:endParaRPr lang="mr-IN" sz="1200" dirty="0">
              <a:solidFill>
                <a:schemeClr val="lt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51" name="Shape 351"/>
          <p:cNvSpPr txBox="1"/>
          <p:nvPr/>
        </p:nvSpPr>
        <p:spPr>
          <a:xfrm>
            <a:off x="195375" y="1256175"/>
            <a:ext cx="3145702" cy="13581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x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:=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x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→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]</a:t>
            </a:r>
          </a:p>
          <a:p>
            <a:pPr lvl="0"/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(S1 ; S2 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(S1,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(S2,R))</a:t>
            </a:r>
          </a:p>
          <a:p>
            <a:pPr lvl="0"/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200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assert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&amp;&amp;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endParaRPr lang="mr-IN" sz="1200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/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1200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{S1} </a:t>
            </a:r>
            <a:r>
              <a:rPr lang="mr-IN" sz="1200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else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{S2},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</a:t>
            </a:r>
          </a:p>
          <a:p>
            <a:pPr lvl="0"/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(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==&gt;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(S1,R)) &amp;&amp;</a:t>
            </a:r>
          </a:p>
          <a:p>
            <a:pPr lvl="0"/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(!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==&gt; </a:t>
            </a:r>
            <a:r>
              <a:rPr lang="mr-IN" sz="1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(S2,R))</a:t>
            </a:r>
          </a:p>
          <a:p>
            <a:pPr lvl="0"/>
            <a:endParaRPr lang="mr-IN" sz="12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2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 txBox="1">
            <a:spLocks noGrp="1"/>
          </p:cNvSpPr>
          <p:nvPr>
            <p:ph type="title"/>
          </p:nvPr>
        </p:nvSpPr>
        <p:spPr>
          <a:xfrm>
            <a:off x="269075" y="190048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/>
              <a:t>Solution</a:t>
            </a:r>
          </a:p>
        </p:txBody>
      </p:sp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269075" y="967750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endParaRPr sz="1200" dirty="0"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>
                <a:solidFill>
                  <a:srgbClr val="FF0000"/>
                </a:solidFill>
              </a:rPr>
              <a:t>The correctness of the method fibFast is expressed by the </a:t>
            </a:r>
            <a:r>
              <a:rPr lang="nl" sz="1200" dirty="0" smtClean="0">
                <a:solidFill>
                  <a:srgbClr val="FF0000"/>
                </a:solidFill>
              </a:rPr>
              <a:t>formula</a:t>
            </a:r>
            <a:endParaRPr sz="1200" dirty="0"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n &gt;= 1 ==&gt; wp(p := 0; ... , c == fib(n))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sequential composition X4 </a:t>
            </a:r>
            <a:r>
              <a:rPr lang="nl" sz="1200" dirty="0"/>
              <a:t>}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n &gt;= 1 ==&gt; wp(p := 0, wp(c := 1, wp(i := 1, wp(while(i &lt; 1) invariant I do {...}, wp({}, c == fib(n))))))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empty program </a:t>
            </a:r>
            <a:r>
              <a:rPr lang="nl" sz="1200" dirty="0"/>
              <a:t>}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n &gt;= 1 ==&gt; wp(p := 0, wp(c := 1, wp(i := 1, wp(while(i &lt; 1) invariant I do {...}, c == fib(n)))))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endParaRPr sz="1200" dirty="0"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b="1" dirty="0"/>
              <a:t>The step is to compute the weakest-precondition of the loop. Since the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b="1" dirty="0"/>
              <a:t>formula is quite big, let's first take care of some "sub-goals":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endParaRPr sz="1200" b="1" dirty="0"/>
          </a:p>
          <a:p>
            <a:pPr lv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ct val="91666"/>
              <a:buNone/>
            </a:pPr>
            <a:r>
              <a:rPr lang="nl" sz="1200" dirty="0">
                <a:solidFill>
                  <a:srgbClr val="FF2600"/>
                </a:solidFill>
              </a:rPr>
              <a:t>Let us prove that the invariant is </a:t>
            </a:r>
            <a:r>
              <a:rPr lang="nl" sz="1200" dirty="0" smtClean="0">
                <a:solidFill>
                  <a:srgbClr val="FF2600"/>
                </a:solidFill>
              </a:rPr>
              <a:t>preserved</a:t>
            </a:r>
            <a:r>
              <a:rPr lang="en-US" sz="1200" dirty="0" smtClean="0">
                <a:solidFill>
                  <a:srgbClr val="FF2600"/>
                </a:solidFill>
              </a:rPr>
              <a:t> “</a:t>
            </a:r>
            <a:r>
              <a:rPr lang="mr-IN" sz="1200" b="1" dirty="0" err="1">
                <a:solidFill>
                  <a:srgbClr val="FF2600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1200" b="1" dirty="0">
                <a:solidFill>
                  <a:srgbClr val="FF2600"/>
                </a:solidFill>
                <a:latin typeface="Consolas"/>
                <a:ea typeface="Consolas"/>
                <a:cs typeface="Consolas"/>
                <a:sym typeface="Consolas"/>
              </a:rPr>
              <a:t> &amp;&amp; I ==&gt; </a:t>
            </a:r>
            <a:r>
              <a:rPr lang="mr-IN" sz="1200" b="1" dirty="0" err="1">
                <a:solidFill>
                  <a:srgbClr val="FF2600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1200" b="1" dirty="0">
                <a:solidFill>
                  <a:srgbClr val="FF2600"/>
                </a:solidFill>
                <a:latin typeface="Consolas"/>
                <a:ea typeface="Consolas"/>
                <a:cs typeface="Consolas"/>
                <a:sym typeface="Consolas"/>
              </a:rPr>
              <a:t>(S,I)</a:t>
            </a:r>
            <a:r>
              <a:rPr lang="en-US" sz="1200" dirty="0" smtClean="0">
                <a:solidFill>
                  <a:srgbClr val="FF2600"/>
                </a:solidFill>
              </a:rPr>
              <a:t>”</a:t>
            </a:r>
            <a:r>
              <a:rPr lang="nl" sz="1200" dirty="0" smtClean="0">
                <a:solidFill>
                  <a:srgbClr val="FF2600"/>
                </a:solidFill>
              </a:rPr>
              <a:t>:</a:t>
            </a:r>
            <a:endParaRPr lang="nl" sz="1200" dirty="0">
              <a:solidFill>
                <a:srgbClr val="FF2600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-US" sz="1200" dirty="0"/>
              <a:t>B</a:t>
            </a:r>
            <a:r>
              <a:rPr lang="nl" sz="1200" dirty="0" smtClean="0"/>
              <a:t> </a:t>
            </a:r>
            <a:r>
              <a:rPr lang="nl" sz="1200" dirty="0"/>
              <a:t>&amp;&amp; I ==&gt; wp(new := p + c; ..., I)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sequential composition X5 </a:t>
            </a:r>
            <a:r>
              <a:rPr lang="nl" sz="1200" dirty="0"/>
              <a:t>}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-US" sz="1200" dirty="0"/>
              <a:t>B</a:t>
            </a:r>
            <a:r>
              <a:rPr lang="nl" sz="1200" dirty="0" smtClean="0"/>
              <a:t> </a:t>
            </a:r>
            <a:r>
              <a:rPr lang="nl" sz="1200" dirty="0"/>
              <a:t>&amp;&amp; I ==&gt; wp(new := p + c, wp(p := c, wp(c := new, wp(i := i + 1, wp({}, I)))))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empty program </a:t>
            </a:r>
            <a:r>
              <a:rPr lang="nl" sz="1200" dirty="0"/>
              <a:t>}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-US" sz="1200" dirty="0"/>
              <a:t>B</a:t>
            </a:r>
            <a:r>
              <a:rPr lang="nl" sz="1200" dirty="0" smtClean="0"/>
              <a:t> </a:t>
            </a:r>
            <a:r>
              <a:rPr lang="nl" sz="1200" dirty="0"/>
              <a:t>&amp;&amp; I ==&gt; wp(new := p + c, wp(p := c, wp(c := new, wp(i := i + 1, I))))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assignment (and unfolding the definition of I) </a:t>
            </a:r>
            <a:r>
              <a:rPr lang="nl" sz="1200" dirty="0"/>
              <a:t>}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-US" sz="1200" dirty="0"/>
              <a:t>B</a:t>
            </a:r>
            <a:r>
              <a:rPr lang="nl" sz="1200" dirty="0" smtClean="0"/>
              <a:t> </a:t>
            </a:r>
            <a:r>
              <a:rPr lang="nl" sz="1200" dirty="0"/>
              <a:t>&amp;&amp; I ==&gt; wp(new := p + c, wp(p := c, wp(c := new, 1 &lt;= i + 1 &lt;= n &amp;&amp; p == fib(i) &amp;&amp; c == fib(i + 1))))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</a:t>
            </a:r>
            <a:r>
              <a:rPr lang="nl" sz="1200" dirty="0">
                <a:solidFill>
                  <a:srgbClr val="0432FF"/>
                </a:solidFill>
              </a:rPr>
              <a:t>{ assignment </a:t>
            </a:r>
            <a:r>
              <a:rPr lang="nl" sz="1200" dirty="0"/>
              <a:t>}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-US" sz="1200" dirty="0"/>
              <a:t>B</a:t>
            </a:r>
            <a:r>
              <a:rPr lang="nl" sz="1200" dirty="0" smtClean="0"/>
              <a:t> </a:t>
            </a:r>
            <a:r>
              <a:rPr lang="nl" sz="1200" dirty="0"/>
              <a:t>&amp;&amp; I ==&gt; wp(new := p + c, wp(p := c, 1 &lt;= i + 1 &lt;= n &amp;&amp; p == fib(i) &amp;&amp; new == fib(i + 1)))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 txBox="1">
            <a:spLocks noGrp="1"/>
          </p:cNvSpPr>
          <p:nvPr>
            <p:ph type="body" idx="1"/>
          </p:nvPr>
        </p:nvSpPr>
        <p:spPr>
          <a:xfrm>
            <a:off x="256050" y="56242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-US" sz="1200" dirty="0"/>
              <a:t>B</a:t>
            </a:r>
            <a:r>
              <a:rPr lang="nl" sz="1200" dirty="0" smtClean="0"/>
              <a:t> </a:t>
            </a:r>
            <a:r>
              <a:rPr lang="nl" sz="1200" dirty="0"/>
              <a:t>&amp;&amp; I ==&gt; wp(new := p + c, wp(p := c, 1 &lt;= i + 1 &lt;= n &amp;&amp; p == fib(i) &amp;&amp; new == fib(i + 1)))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assignment</a:t>
            </a:r>
            <a:r>
              <a:rPr lang="nl" sz="1200" dirty="0"/>
              <a:t> 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-US" sz="1200" dirty="0"/>
              <a:t>B</a:t>
            </a:r>
            <a:r>
              <a:rPr lang="nl" sz="1200" dirty="0" smtClean="0"/>
              <a:t> </a:t>
            </a:r>
            <a:r>
              <a:rPr lang="nl" sz="1200" dirty="0"/>
              <a:t>&amp;&amp; I ==&gt; wp(new := p + c, 1 &lt;= i + 1 &lt;= n &amp;&amp; c == fib(i) &amp;&amp; new == fib(i + 1))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assignment (and unfolding the definition of </a:t>
            </a:r>
            <a:r>
              <a:rPr lang="en-US" sz="1200" dirty="0" smtClean="0">
                <a:solidFill>
                  <a:srgbClr val="0432FF"/>
                </a:solidFill>
              </a:rPr>
              <a:t>B</a:t>
            </a:r>
            <a:r>
              <a:rPr lang="nl" sz="1200" dirty="0" smtClean="0">
                <a:solidFill>
                  <a:srgbClr val="0432FF"/>
                </a:solidFill>
              </a:rPr>
              <a:t> </a:t>
            </a:r>
            <a:r>
              <a:rPr lang="nl" sz="1200" dirty="0">
                <a:solidFill>
                  <a:srgbClr val="0432FF"/>
                </a:solidFill>
              </a:rPr>
              <a:t>and I</a:t>
            </a:r>
            <a:r>
              <a:rPr lang="nl" sz="1200" dirty="0"/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i &lt; n &amp;&amp; 1 &lt;= i &lt;= n &amp;&amp; p == fib(i - 1) &amp;&amp; c == fib(i) ==&gt; 1 &lt;= i + 1 &lt;= n &amp;&amp; c == fib(i) &amp;&amp; p + c == fib(i + 1)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definition of fib </a:t>
            </a:r>
            <a:r>
              <a:rPr lang="nl" sz="1200" dirty="0"/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i &lt; n &amp;&amp; 1 &lt;= i &lt;= n &amp;&amp; p == fib(i - 1) &amp;&amp; c == fib(i) ==&gt; 1 &lt;= i + 1 &lt;= n &amp;&amp; c == fib(i) &amp;&amp; p + c == if (i + 1 &lt;= 1) then i + 1 else fib(i) + fib(i - 1)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rewriting the RHS of the implication with equalities on the LHS </a:t>
            </a:r>
            <a:r>
              <a:rPr lang="nl" sz="1200" dirty="0"/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i &lt; n &amp;&amp; 1 &lt;= i &lt;= n &amp;&amp; p == fib(i - 1) &amp;&amp; c == fib(i) ==&gt; 1 &lt;= i + 1 &lt;= n &amp;&amp; c == c &amp;&amp; p + c == if (i &lt;= 0) then i + 1 else c + p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we have i &lt;= i on the LHS, so we can simplify the if/then/else expression on the RHS </a:t>
            </a:r>
            <a:r>
              <a:rPr lang="nl" sz="1200" dirty="0"/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i &lt; n &amp;&amp; 1 &lt;= i &lt;= n &amp;&amp; p == fib(i - 1) &amp;&amp; c == fib(i) ==&gt; 1 &lt;= i + 1 &lt;= n &amp;&amp; c == c &amp;&amp; p + c == c + p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removing trivial equalities </a:t>
            </a:r>
            <a:r>
              <a:rPr lang="nl" sz="1200" dirty="0"/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i &lt; n &amp;&amp; 1 &lt;= i &lt;= n &amp;&amp; p == fib(i - 1) &amp;&amp; c == fib(i) ==&gt; 1 &lt;= i + 1 &lt;= n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1 &lt;= i on the LHS implies 1 &lt;= i + 1, and i &lt; n implies i + 1 &lt;= n </a:t>
            </a:r>
            <a:r>
              <a:rPr lang="nl" sz="1200" dirty="0"/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i &lt; n &amp;&amp; 1 &lt;= i &lt;= n &amp;&amp; p == fib(i - 1) &amp;&amp; c == fib(i) ==&gt; true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the RHS of the implication is true </a:t>
            </a:r>
            <a:r>
              <a:rPr lang="nl" sz="1200" dirty="0"/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true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endParaRPr sz="1200" dirty="0"/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 txBox="1">
            <a:spLocks noGrp="1"/>
          </p:cNvSpPr>
          <p:nvPr>
            <p:ph type="body" idx="1"/>
          </p:nvPr>
        </p:nvSpPr>
        <p:spPr>
          <a:xfrm>
            <a:off x="311700" y="5401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endParaRPr sz="1200" dirty="0"/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b="1" dirty="0"/>
              <a:t>We will also prove that the </a:t>
            </a:r>
            <a:r>
              <a:rPr lang="en-US" sz="1200" b="1" dirty="0" smtClean="0"/>
              <a:t>failure of loop guard, and </a:t>
            </a:r>
            <a:r>
              <a:rPr lang="nl" sz="1200" b="1" dirty="0" smtClean="0"/>
              <a:t>invariant </a:t>
            </a:r>
            <a:r>
              <a:rPr lang="nl" sz="1200" b="1" dirty="0"/>
              <a:t>implies the post-condition </a:t>
            </a:r>
            <a:r>
              <a:rPr lang="nl" sz="1200" dirty="0"/>
              <a:t>(this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is post-condition of the loop, but since the loop is followed by the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empty program it is similar to the post-condition of the method):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endParaRPr sz="1200" dirty="0"/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b="1" dirty="0" smtClean="0"/>
              <a:t>!</a:t>
            </a:r>
            <a:r>
              <a:rPr lang="en-US" sz="1200" b="1" dirty="0" smtClean="0"/>
              <a:t>B</a:t>
            </a:r>
            <a:r>
              <a:rPr lang="nl" sz="1200" b="1" dirty="0" smtClean="0"/>
              <a:t> </a:t>
            </a:r>
            <a:r>
              <a:rPr lang="nl" sz="1200" b="1" dirty="0"/>
              <a:t>&amp;&amp; I  ==&gt; c == fib(n)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definition of </a:t>
            </a:r>
            <a:r>
              <a:rPr lang="en-US" sz="1200" dirty="0" smtClean="0">
                <a:solidFill>
                  <a:srgbClr val="0432FF"/>
                </a:solidFill>
              </a:rPr>
              <a:t>B</a:t>
            </a:r>
            <a:r>
              <a:rPr lang="nl" sz="1200" dirty="0" smtClean="0">
                <a:solidFill>
                  <a:srgbClr val="0432FF"/>
                </a:solidFill>
              </a:rPr>
              <a:t> </a:t>
            </a:r>
            <a:r>
              <a:rPr lang="nl" sz="1200" dirty="0">
                <a:solidFill>
                  <a:srgbClr val="0432FF"/>
                </a:solidFill>
              </a:rPr>
              <a:t>and I </a:t>
            </a:r>
            <a:r>
              <a:rPr lang="nl" sz="1200" dirty="0"/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!(i &lt; n) &amp;&amp; 1 &lt;= i &lt;= n &amp;&amp; p == fib(i - 1) &amp;&amp; c == fib(i) ==&gt; c == fib(n)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arithmetic </a:t>
            </a:r>
            <a:r>
              <a:rPr lang="nl" sz="1200" dirty="0"/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i &gt;= n &amp;&amp; 1 &lt;= i &lt;= n &amp;&amp; p == fib(i - 1) &amp;&amp; c == fib(i) ==&gt; c == fib(n)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i &gt;= n and i &lt;= n are equivalent to i == n </a:t>
            </a:r>
            <a:r>
              <a:rPr lang="nl" sz="1200" dirty="0"/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i == n &amp;&amp; i &lt;= n &amp;&amp; p == fib(i - 1) &amp;&amp; c == fib(i) ==&gt; c == fib(n)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rewriting the RHS of the implication with the equality on the LHS </a:t>
            </a:r>
            <a:r>
              <a:rPr lang="nl" sz="1200" dirty="0"/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i == n &amp;&amp; i &lt;= n &amp;&amp; p == fib(i - 1) &amp;&amp; c == fib(i) ==&gt; c == fib(i)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the RHS is implied by the LHS </a:t>
            </a:r>
            <a:r>
              <a:rPr lang="nl" sz="1200" dirty="0"/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true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endParaRPr sz="1200" dirty="0"/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 us also prove that the decrease expression D is bounded below by 0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==&gt; n - i &gt;= 0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&lt;=&gt; { </a:t>
            </a:r>
            <a:r>
              <a:rPr lang="nl" sz="1200" dirty="0">
                <a:solidFill>
                  <a:srgbClr val="0432FF"/>
                </a:solidFill>
                <a:latin typeface="Calibri"/>
                <a:ea typeface="Calibri"/>
                <a:cs typeface="Calibri"/>
                <a:sym typeface="Calibri"/>
              </a:rPr>
              <a:t>definition of I (only the relevant bit) </a:t>
            </a:r>
            <a:r>
              <a:rPr lang="nl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&lt;= n ==&gt; n - i &gt;= 0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&lt;=&gt; { </a:t>
            </a:r>
            <a:r>
              <a:rPr lang="nl" sz="1200" dirty="0">
                <a:solidFill>
                  <a:srgbClr val="0432FF"/>
                </a:solidFill>
                <a:latin typeface="Calibri"/>
                <a:ea typeface="Calibri"/>
                <a:cs typeface="Calibri"/>
                <a:sym typeface="Calibri"/>
              </a:rPr>
              <a:t>arithmetic </a:t>
            </a:r>
            <a:r>
              <a:rPr lang="nl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&lt;= n ==&gt; n &gt;= i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&lt;=&gt; { </a:t>
            </a:r>
            <a:r>
              <a:rPr lang="nl" sz="1200" dirty="0">
                <a:solidFill>
                  <a:srgbClr val="0432FF"/>
                </a:solidFill>
                <a:latin typeface="Calibri"/>
                <a:ea typeface="Calibri"/>
                <a:cs typeface="Calibri"/>
                <a:sym typeface="Calibri"/>
              </a:rPr>
              <a:t>trivial implication </a:t>
            </a:r>
            <a:r>
              <a:rPr lang="nl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true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body" idx="1"/>
          </p:nvPr>
        </p:nvSpPr>
        <p:spPr>
          <a:xfrm>
            <a:off x="311700" y="729762"/>
            <a:ext cx="8520600" cy="3839113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b="1" dirty="0"/>
              <a:t>Finally let's prove that the decrease expression actually </a:t>
            </a:r>
            <a:r>
              <a:rPr lang="nl" sz="1200" b="1" dirty="0" smtClean="0"/>
              <a:t>decreases</a:t>
            </a:r>
            <a:endParaRPr lang="en-US" sz="1200" b="1" dirty="0" smtClean="0"/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endParaRPr lang="nl" sz="1200" dirty="0"/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-US" sz="1200" dirty="0"/>
              <a:t>B</a:t>
            </a:r>
            <a:r>
              <a:rPr lang="nl" sz="1200" dirty="0" smtClean="0"/>
              <a:t> </a:t>
            </a:r>
            <a:r>
              <a:rPr lang="nl" sz="1200" dirty="0"/>
              <a:t>&amp;&amp; I ==&gt; wp(tmp := D; new := p + c; ..., tmp &gt; D)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sequential composition X5 </a:t>
            </a:r>
            <a:r>
              <a:rPr lang="nl" sz="1200" dirty="0"/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-US" sz="1200" dirty="0"/>
              <a:t>B</a:t>
            </a:r>
            <a:r>
              <a:rPr lang="nl" sz="1200" dirty="0" smtClean="0"/>
              <a:t> </a:t>
            </a:r>
            <a:r>
              <a:rPr lang="nl" sz="1200" dirty="0"/>
              <a:t>&amp;&amp; I ==&gt; wp(tmp := D, wp(new := p + c, wp(p := c, wp(c := new, wp(i := i + 1, wp({}, tmp &gt; D))))))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empty program </a:t>
            </a:r>
            <a:r>
              <a:rPr lang="nl" sz="1200" dirty="0"/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-US" sz="1200" dirty="0"/>
              <a:t>B</a:t>
            </a:r>
            <a:r>
              <a:rPr lang="nl" sz="1200" dirty="0" smtClean="0"/>
              <a:t> </a:t>
            </a:r>
            <a:r>
              <a:rPr lang="nl" sz="1200" dirty="0"/>
              <a:t>&amp;&amp; I ==&gt; wp(tmp := D, wp(new := p + c, wp(p := c, wp(c := new, wp(i := i + 1, tmp &gt; D)))))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assignment</a:t>
            </a:r>
            <a:r>
              <a:rPr lang="nl" sz="1200" dirty="0"/>
              <a:t> 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-US" sz="1200" dirty="0"/>
              <a:t>B</a:t>
            </a:r>
            <a:r>
              <a:rPr lang="nl" sz="1200" dirty="0" smtClean="0"/>
              <a:t> </a:t>
            </a:r>
            <a:r>
              <a:rPr lang="nl" sz="1200" dirty="0"/>
              <a:t>&amp;&amp; I ==&gt; wp(tmp := D, wp(new := p + c, wp(p := c, wp(c := new, tmp &gt; n - i + 1))))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assignment X4 </a:t>
            </a:r>
            <a:r>
              <a:rPr lang="nl" sz="1200" dirty="0"/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-US" sz="1200" dirty="0"/>
              <a:t>B</a:t>
            </a:r>
            <a:r>
              <a:rPr lang="nl" sz="1200" dirty="0" smtClean="0"/>
              <a:t> </a:t>
            </a:r>
            <a:r>
              <a:rPr lang="nl" sz="1200" dirty="0"/>
              <a:t>&amp;&amp; I ==&gt; D &gt; n - i + 1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definition of D </a:t>
            </a:r>
            <a:r>
              <a:rPr lang="nl" sz="1200" dirty="0"/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-US" sz="1200" dirty="0"/>
              <a:t>B</a:t>
            </a:r>
            <a:r>
              <a:rPr lang="nl" sz="1200" dirty="0" smtClean="0"/>
              <a:t> </a:t>
            </a:r>
            <a:r>
              <a:rPr lang="nl" sz="1200" dirty="0"/>
              <a:t>&amp;&amp; I ==&gt; n - i &gt; n - i + 1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arithmetic</a:t>
            </a:r>
            <a:r>
              <a:rPr lang="nl" sz="1200" dirty="0"/>
              <a:t> 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-US" sz="1200" dirty="0"/>
              <a:t>B</a:t>
            </a:r>
            <a:r>
              <a:rPr lang="nl" sz="1200" dirty="0" smtClean="0"/>
              <a:t> </a:t>
            </a:r>
            <a:r>
              <a:rPr lang="nl" sz="1200" dirty="0"/>
              <a:t>&amp;&amp; I ==&gt; true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RHS is true </a:t>
            </a:r>
            <a:r>
              <a:rPr lang="nl" sz="1200" dirty="0"/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true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Shape 87" descr="excel-vba-for-loop-do-while-loop-and-do-until-loop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45407" y="518745"/>
            <a:ext cx="2754532" cy="1857595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245475" y="106166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b="1" dirty="0" smtClean="0"/>
              <a:t>While </a:t>
            </a:r>
            <a:r>
              <a:rPr lang="nl" b="1" dirty="0"/>
              <a:t>loops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311700" y="2259750"/>
            <a:ext cx="7728900" cy="624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wp(</a:t>
            </a:r>
            <a:r>
              <a:rPr lang="nl" sz="24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{ 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}, 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?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233175" y="1186275"/>
            <a:ext cx="4272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sz="2400" dirty="0">
                <a:solidFill>
                  <a:srgbClr val="FF0000"/>
                </a:solidFill>
              </a:rPr>
              <a:t>But what about while loops?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311699" y="3140949"/>
            <a:ext cx="4691123" cy="174757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sz="2400" dirty="0"/>
              <a:t>Is </a:t>
            </a:r>
            <a:r>
              <a:rPr lang="nl" sz="2400" b="1" i="1" dirty="0"/>
              <a:t>not</a:t>
            </a:r>
            <a:r>
              <a:rPr lang="nl" sz="2400" dirty="0"/>
              <a:t> computable</a:t>
            </a:r>
            <a:r>
              <a:rPr lang="nl" sz="2400" dirty="0" smtClean="0"/>
              <a:t>!</a:t>
            </a:r>
            <a:endParaRPr lang="en-US" sz="2400" dirty="0" smtClean="0"/>
          </a:p>
          <a:p>
            <a:pPr lvl="0" rtl="0">
              <a:spcBef>
                <a:spcPts val="0"/>
              </a:spcBef>
              <a:buNone/>
            </a:pPr>
            <a:endParaRPr lang="nl" sz="2400" dirty="0"/>
          </a:p>
          <a:p>
            <a:pPr lvl="0">
              <a:spcBef>
                <a:spcPts val="0"/>
              </a:spcBef>
              <a:buNone/>
            </a:pPr>
            <a:r>
              <a:rPr lang="nl" sz="1800" dirty="0"/>
              <a:t>No algorithm </a:t>
            </a:r>
            <a:r>
              <a:rPr lang="nl" sz="1800" b="1" i="1" dirty="0"/>
              <a:t>can</a:t>
            </a:r>
            <a:r>
              <a:rPr lang="nl" sz="1800" dirty="0"/>
              <a:t> exist that always computes </a:t>
            </a:r>
            <a:r>
              <a:rPr lang="nl" dirty="0">
                <a:latin typeface="Consolas"/>
                <a:ea typeface="Consolas"/>
                <a:cs typeface="Consolas"/>
                <a:sym typeface="Consolas"/>
              </a:rPr>
              <a:t>wp(</a:t>
            </a:r>
            <a:r>
              <a:rPr lang="nl" b="1" dirty="0"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nl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dirty="0" smtClean="0"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nl" dirty="0" smtClean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dirty="0">
                <a:latin typeface="Consolas"/>
                <a:ea typeface="Consolas"/>
                <a:cs typeface="Consolas"/>
                <a:sym typeface="Consolas"/>
              </a:rPr>
              <a:t>{ </a:t>
            </a:r>
            <a:r>
              <a:rPr lang="en-US" dirty="0" smtClean="0">
                <a:latin typeface="Consolas"/>
                <a:ea typeface="Consolas"/>
                <a:cs typeface="Consolas"/>
                <a:sym typeface="Consolas"/>
              </a:rPr>
              <a:t>S</a:t>
            </a:r>
            <a:r>
              <a:rPr lang="nl" dirty="0" smtClean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dirty="0">
                <a:latin typeface="Consolas"/>
                <a:ea typeface="Consolas"/>
                <a:cs typeface="Consolas"/>
                <a:sym typeface="Consolas"/>
              </a:rPr>
              <a:t>}, </a:t>
            </a:r>
            <a:r>
              <a:rPr lang="en-US" dirty="0" smtClean="0"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nl" dirty="0" smtClean="0"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nl" dirty="0"/>
              <a:t>correctly!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 txBox="1">
            <a:spLocks noGrp="1"/>
          </p:cNvSpPr>
          <p:nvPr>
            <p:ph type="body" idx="1"/>
          </p:nvPr>
        </p:nvSpPr>
        <p:spPr>
          <a:xfrm>
            <a:off x="311700" y="350874"/>
            <a:ext cx="8520600" cy="399252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b="1" dirty="0"/>
              <a:t>Now we can go back to our original goal, proving the correctness of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b="1" dirty="0"/>
              <a:t>the method: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endParaRPr sz="1200" dirty="0"/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n &gt;= 1 ==&gt; wp(p := 0, wp(c := 1, wp(i := 1, wp(while(i &lt; 1) invariant I do {...}, c == fib(n)))))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</a:t>
            </a:r>
            <a:r>
              <a:rPr lang="nl" sz="1200" dirty="0">
                <a:solidFill>
                  <a:srgbClr val="0432FF"/>
                </a:solidFill>
              </a:rPr>
              <a:t>{ while rule + facts proven above </a:t>
            </a:r>
            <a:r>
              <a:rPr lang="nl" sz="1200" dirty="0"/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n &gt;= 1 ==&gt; wp(p := 0, wp(c := 1, wp(i := 1, I &amp;&amp; true &amp;&amp; true &amp;&amp; true &amp;&amp; true)))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assignment</a:t>
            </a:r>
            <a:r>
              <a:rPr lang="nl" sz="1200" dirty="0"/>
              <a:t> 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n &gt;= 1 ==&gt; wp(p := 0, wp(c := 1, 1 &lt;= 1 &lt;= n &amp;&amp; p == fib(0) &amp;&amp; c == fib(1)))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assignment</a:t>
            </a:r>
            <a:r>
              <a:rPr lang="nl" sz="1200" dirty="0"/>
              <a:t> 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n &gt;= 1 ==&gt; wp(p := 0, 1 &lt;= 1 &lt;= n &amp;&amp; p == fib(0) &amp;&amp; 1 == fib(1))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assignment </a:t>
            </a:r>
            <a:r>
              <a:rPr lang="nl" sz="1200" dirty="0"/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n &gt;= 1 ==&gt; 1 &lt;= 1 &lt;= n &amp;&amp; 0 == fib(0) &amp;&amp; 1 == fib(1)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definition of fib (computed directly) </a:t>
            </a:r>
            <a:r>
              <a:rPr lang="nl" sz="1200" dirty="0"/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n &gt;= 1 ==&gt; 1 &lt;= 1 &lt;= n &amp;&amp; 0 == 0 &amp;&amp; 1 == 1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trivial equalities </a:t>
            </a:r>
            <a:r>
              <a:rPr lang="nl" sz="1200" dirty="0"/>
              <a:t>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n &gt;= 1 ==&gt; 1 &lt;= 1 &lt;= n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&lt;=&gt; { </a:t>
            </a:r>
            <a:r>
              <a:rPr lang="nl" sz="1200" dirty="0">
                <a:solidFill>
                  <a:srgbClr val="0432FF"/>
                </a:solidFill>
              </a:rPr>
              <a:t>arithmetic</a:t>
            </a:r>
            <a:r>
              <a:rPr lang="nl" sz="1200" dirty="0"/>
              <a:t> }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dirty="0"/>
              <a:t>true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endParaRPr sz="1200" dirty="0"/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nl" sz="1200" b="1" dirty="0"/>
              <a:t>Therefore, the method satisfies its specification!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/>
          <p:nvPr/>
        </p:nvSpPr>
        <p:spPr>
          <a:xfrm>
            <a:off x="268423" y="2446078"/>
            <a:ext cx="8478900" cy="2611165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/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I D 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</a:p>
          <a:p>
            <a:pPr lvl="0"/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I </a:t>
            </a:r>
          </a:p>
          <a:p>
            <a:pPr lvl="0"/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(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&amp;&amp; I ==&gt; 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(S,I)) </a:t>
            </a:r>
          </a:p>
          <a:p>
            <a:pPr lvl="0"/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(!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&amp;&amp; I ==&gt; 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2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 lang="mr-IN" sz="2200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/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(I ==&gt; D &gt;= 0)</a:t>
            </a:r>
          </a:p>
          <a:p>
            <a:pPr lvl="0"/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(</a:t>
            </a:r>
            <a:r>
              <a:rPr lang="mr-IN" sz="2200" dirty="0" err="1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2200" dirty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&amp;&amp; I ==&gt; </a:t>
            </a:r>
          </a:p>
          <a:p>
            <a:pPr lvl="0"/>
            <a:r>
              <a:rPr lang="mr-IN" sz="2200" dirty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     </a:t>
            </a:r>
            <a:r>
              <a:rPr lang="mr-IN" sz="2200" dirty="0" err="1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2200" dirty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2200" dirty="0" err="1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tmp</a:t>
            </a:r>
            <a:r>
              <a:rPr lang="mr-IN" sz="2200" dirty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:= D ; </a:t>
            </a:r>
            <a:r>
              <a:rPr lang="mr-IN" sz="2200" dirty="0" err="1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S</a:t>
            </a:r>
            <a:r>
              <a:rPr lang="mr-IN" sz="2200" dirty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mr-IN" sz="2200" dirty="0" err="1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tmp</a:t>
            </a:r>
            <a:r>
              <a:rPr lang="mr-IN" sz="2200" dirty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&gt; D))</a:t>
            </a:r>
          </a:p>
          <a:p>
            <a:pPr lvl="0"/>
            <a:r>
              <a:rPr lang="mr-IN" sz="2400" dirty="0">
                <a:solidFill>
                  <a:schemeClr val="lt1"/>
                </a:solidFill>
                <a:latin typeface="Consolas"/>
                <a:ea typeface="Consolas"/>
                <a:cs typeface="Consolas"/>
                <a:sym typeface="Consolas"/>
              </a:rPr>
              <a:t>             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88" name="Shape 388"/>
          <p:cNvSpPr txBox="1"/>
          <p:nvPr/>
        </p:nvSpPr>
        <p:spPr>
          <a:xfrm>
            <a:off x="1241371" y="0"/>
            <a:ext cx="6533003" cy="24003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r>
              <a:rPr lang="nl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wp({}      , </a:t>
            </a:r>
            <a:r>
              <a:rPr lang="en-US" sz="2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nl" sz="2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nl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</a:t>
            </a:r>
            <a:r>
              <a:rPr lang="en-US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endParaRPr lang="en-US" sz="2200" dirty="0" smtClean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/>
            <a:r>
              <a:rPr lang="mr-IN" sz="2200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2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2200" dirty="0" err="1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x</a:t>
            </a:r>
            <a:r>
              <a:rPr lang="mr-IN" sz="22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:= 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, 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x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→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]</a:t>
            </a:r>
          </a:p>
          <a:p>
            <a:pPr lvl="0"/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(S1 ; S2 , 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(S1, 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(S2,R))</a:t>
            </a:r>
          </a:p>
          <a:p>
            <a:pPr lvl="0"/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2200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assert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 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&amp;&amp; 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endParaRPr lang="mr-IN" sz="2200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/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mr-IN" sz="2200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{S1} </a:t>
            </a:r>
            <a:r>
              <a:rPr lang="mr-IN" sz="2200" b="1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else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{S2}, 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=</a:t>
            </a:r>
          </a:p>
          <a:p>
            <a:pPr lvl="0"/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( 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==&gt; 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(S1,R)) &amp;&amp;</a:t>
            </a:r>
          </a:p>
          <a:p>
            <a:pPr lvl="0"/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(!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==&gt; </a:t>
            </a:r>
            <a:r>
              <a:rPr lang="mr-IN" sz="2200" dirty="0" err="1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</a:t>
            </a:r>
            <a:r>
              <a:rPr lang="mr-IN" sz="22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(S2,R))</a:t>
            </a: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46000" y="253000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b="1" dirty="0"/>
              <a:t>Now what?</a:t>
            </a:r>
          </a:p>
        </p:txBody>
      </p:sp>
      <p:pic>
        <p:nvPicPr>
          <p:cNvPr id="97" name="Shape 97" descr="way-out-right-arrow.gif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69525" y="978075"/>
            <a:ext cx="2233425" cy="223342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Shape 98"/>
          <p:cNvSpPr txBox="1"/>
          <p:nvPr/>
        </p:nvSpPr>
        <p:spPr>
          <a:xfrm>
            <a:off x="346000" y="1618837"/>
            <a:ext cx="2376600" cy="9519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sz="24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lang="nl" sz="2400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{ 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99" name="Shape 99"/>
          <p:cNvSpPr txBox="1"/>
          <p:nvPr/>
        </p:nvSpPr>
        <p:spPr>
          <a:xfrm>
            <a:off x="6073950" y="1560250"/>
            <a:ext cx="2376600" cy="12378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sz="24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lang="nl" sz="2400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nl" sz="24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invariant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I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{ </a:t>
            </a:r>
            <a:r>
              <a:rPr lang="en-US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</a:t>
            </a:r>
            <a:r>
              <a:rPr lang="nl" sz="24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sz="24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263700" y="116897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b="1" dirty="0" smtClean="0"/>
              <a:t>Verifying programs with loops</a:t>
            </a:r>
            <a:endParaRPr lang="nl" b="1" dirty="0"/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263700" y="2398537"/>
            <a:ext cx="8520600" cy="178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nl" sz="2400" dirty="0">
                <a:solidFill>
                  <a:srgbClr val="FF0000"/>
                </a:solidFill>
              </a:rPr>
              <a:t>Partial correctness</a:t>
            </a:r>
            <a:r>
              <a:rPr lang="nl" sz="2400" dirty="0">
                <a:solidFill>
                  <a:srgbClr val="000000"/>
                </a:solidFill>
              </a:rPr>
              <a:t>:</a:t>
            </a:r>
            <a:r>
              <a:rPr lang="nl" sz="2400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sz="2400" dirty="0">
                <a:solidFill>
                  <a:srgbClr val="000000"/>
                </a:solidFill>
              </a:rPr>
              <a:t>prove programs containings loop </a:t>
            </a:r>
            <a:r>
              <a:rPr lang="nl" sz="2400" i="1" dirty="0">
                <a:solidFill>
                  <a:srgbClr val="000000"/>
                </a:solidFill>
              </a:rPr>
              <a:t>if we assume that the loop terminates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nl" sz="2400" dirty="0">
                <a:solidFill>
                  <a:srgbClr val="FF0000"/>
                </a:solidFill>
              </a:rPr>
              <a:t>Total correctness</a:t>
            </a:r>
            <a:r>
              <a:rPr lang="nl" sz="2400" dirty="0">
                <a:solidFill>
                  <a:srgbClr val="000000"/>
                </a:solidFill>
              </a:rPr>
              <a:t>: </a:t>
            </a:r>
            <a:r>
              <a:rPr lang="nl" sz="2400" dirty="0">
                <a:solidFill>
                  <a:schemeClr val="dk1"/>
                </a:solidFill>
              </a:rPr>
              <a:t>prove programs containings loop </a:t>
            </a:r>
            <a:r>
              <a:rPr lang="nl" sz="2400" i="1" dirty="0">
                <a:solidFill>
                  <a:schemeClr val="dk1"/>
                </a:solidFill>
              </a:rPr>
              <a:t>without assumption</a:t>
            </a:r>
          </a:p>
        </p:txBody>
      </p:sp>
      <p:sp>
        <p:nvSpPr>
          <p:cNvPr id="5" name="Shape 105"/>
          <p:cNvSpPr txBox="1">
            <a:spLocks/>
          </p:cNvSpPr>
          <p:nvPr/>
        </p:nvSpPr>
        <p:spPr>
          <a:xfrm>
            <a:off x="263700" y="912140"/>
            <a:ext cx="8520600" cy="95182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indent="-342900">
              <a:lnSpc>
                <a:spcPct val="100000"/>
              </a:lnSpc>
              <a:spcAft>
                <a:spcPts val="0"/>
              </a:spcAft>
              <a:buClr>
                <a:srgbClr val="000000"/>
              </a:buClr>
            </a:pPr>
            <a:r>
              <a:rPr lang="nl" sz="2400" dirty="0" smtClean="0">
                <a:solidFill>
                  <a:srgbClr val="000000"/>
                </a:solidFill>
              </a:rPr>
              <a:t>How </a:t>
            </a:r>
            <a:r>
              <a:rPr lang="nl" sz="2400" dirty="0">
                <a:solidFill>
                  <a:srgbClr val="000000"/>
                </a:solidFill>
              </a:rPr>
              <a:t>do we use the invariant and variant to compute the </a:t>
            </a:r>
            <a:r>
              <a:rPr lang="nl" sz="2400" b="1" dirty="0" smtClean="0">
                <a:solidFill>
                  <a:srgbClr val="000000"/>
                </a:solidFill>
              </a:rPr>
              <a:t>wp</a:t>
            </a:r>
            <a:r>
              <a:rPr lang="nl" sz="2400" dirty="0" smtClean="0">
                <a:solidFill>
                  <a:srgbClr val="000000"/>
                </a:solidFill>
              </a:rPr>
              <a:t> </a:t>
            </a:r>
            <a:r>
              <a:rPr lang="nl" sz="2400" dirty="0">
                <a:solidFill>
                  <a:srgbClr val="000000"/>
                </a:solidFill>
              </a:rPr>
              <a:t>of a while-loop?</a:t>
            </a:r>
            <a:r>
              <a:rPr lang="nl" sz="2400">
                <a:solidFill>
                  <a:srgbClr val="000000"/>
                </a:solidFill>
              </a:rPr>
              <a:t>	</a:t>
            </a:r>
            <a:endParaRPr lang="nl" sz="2400" i="1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311700" y="198841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b="1" dirty="0" smtClean="0"/>
              <a:t>Recall: </a:t>
            </a:r>
            <a:r>
              <a:rPr lang="nl" b="1" dirty="0" smtClean="0"/>
              <a:t>What </a:t>
            </a:r>
            <a:r>
              <a:rPr lang="nl" b="1" dirty="0"/>
              <a:t>is a loop </a:t>
            </a:r>
            <a:r>
              <a:rPr lang="nl" b="1" dirty="0" smtClean="0"/>
              <a:t>invariant?</a:t>
            </a:r>
            <a:endParaRPr lang="nl" b="1"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311700" y="3138854"/>
            <a:ext cx="8520600" cy="1837593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6">
              <a:buNone/>
            </a:pPr>
            <a:r>
              <a:rPr lang="nl" b="1" dirty="0">
                <a:solidFill>
                  <a:srgbClr val="000000"/>
                </a:solidFill>
              </a:rPr>
              <a:t>A loop invariant is true after </a:t>
            </a:r>
            <a:r>
              <a:rPr lang="nl" b="1" i="1" dirty="0">
                <a:solidFill>
                  <a:srgbClr val="000000"/>
                </a:solidFill>
              </a:rPr>
              <a:t>any number</a:t>
            </a:r>
            <a:r>
              <a:rPr lang="nl" b="1" dirty="0">
                <a:solidFill>
                  <a:srgbClr val="000000"/>
                </a:solidFill>
              </a:rPr>
              <a:t> of iterations of the loop (including 0</a:t>
            </a:r>
            <a:r>
              <a:rPr lang="nl" b="1" dirty="0" smtClean="0">
                <a:solidFill>
                  <a:srgbClr val="000000"/>
                </a:solidFill>
              </a:rPr>
              <a:t>)</a:t>
            </a:r>
            <a:endParaRPr lang="en-US" b="1" dirty="0" smtClean="0">
              <a:solidFill>
                <a:srgbClr val="000000"/>
              </a:solidFill>
            </a:endParaRPr>
          </a:p>
          <a:p>
            <a:pPr lvl="8">
              <a:lnSpc>
                <a:spcPct val="100000"/>
              </a:lnSpc>
              <a:buNone/>
            </a:pPr>
            <a:r>
              <a:rPr lang="en-US" dirty="0" smtClean="0">
                <a:solidFill>
                  <a:srgbClr val="000000"/>
                </a:solidFill>
              </a:rPr>
              <a:t>	- Before </a:t>
            </a:r>
            <a:r>
              <a:rPr lang="en-US" dirty="0">
                <a:solidFill>
                  <a:srgbClr val="000000"/>
                </a:solidFill>
              </a:rPr>
              <a:t>entering the </a:t>
            </a:r>
            <a:r>
              <a:rPr lang="en-US" dirty="0" smtClean="0">
                <a:solidFill>
                  <a:srgbClr val="000000"/>
                </a:solidFill>
              </a:rPr>
              <a:t>loop.</a:t>
            </a:r>
            <a:r>
              <a:rPr lang="en-US" dirty="0">
                <a:solidFill>
                  <a:srgbClr val="000000"/>
                </a:solidFill>
              </a:rPr>
              <a:t>		</a:t>
            </a:r>
            <a:endParaRPr lang="en-US" dirty="0" smtClean="0">
              <a:solidFill>
                <a:srgbClr val="000000"/>
              </a:solidFill>
            </a:endParaRPr>
          </a:p>
          <a:p>
            <a:pPr lvl="8">
              <a:lnSpc>
                <a:spcPct val="100000"/>
              </a:lnSpc>
              <a:buNone/>
            </a:pPr>
            <a:r>
              <a:rPr lang="en-US" dirty="0" smtClean="0">
                <a:solidFill>
                  <a:srgbClr val="000000"/>
                </a:solidFill>
              </a:rPr>
              <a:t>	- After </a:t>
            </a:r>
            <a:r>
              <a:rPr lang="en-US" dirty="0">
                <a:solidFill>
                  <a:srgbClr val="000000"/>
                </a:solidFill>
              </a:rPr>
              <a:t>each iteration of the loop.		</a:t>
            </a:r>
            <a:endParaRPr lang="en-US" dirty="0" smtClean="0">
              <a:solidFill>
                <a:srgbClr val="000000"/>
              </a:solidFill>
            </a:endParaRPr>
          </a:p>
          <a:p>
            <a:pPr lvl="8">
              <a:lnSpc>
                <a:spcPct val="100000"/>
              </a:lnSpc>
              <a:buNone/>
            </a:pPr>
            <a:r>
              <a:rPr lang="en-US" dirty="0" smtClean="0">
                <a:solidFill>
                  <a:srgbClr val="000000"/>
                </a:solidFill>
              </a:rPr>
              <a:t>	</a:t>
            </a:r>
            <a:r>
              <a:rPr lang="en-US" dirty="0" smtClean="0">
                <a:solidFill>
                  <a:srgbClr val="000000"/>
                </a:solidFill>
              </a:rPr>
              <a:t>- After </a:t>
            </a:r>
            <a:r>
              <a:rPr lang="en-US" dirty="0">
                <a:solidFill>
                  <a:srgbClr val="000000"/>
                </a:solidFill>
              </a:rPr>
              <a:t>exiting the </a:t>
            </a:r>
            <a:r>
              <a:rPr lang="en-US" dirty="0" smtClean="0">
                <a:solidFill>
                  <a:srgbClr val="000000"/>
                </a:solidFill>
              </a:rPr>
              <a:t>loop.</a:t>
            </a:r>
            <a:endParaRPr lang="nl" dirty="0"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dirty="0">
              <a:solidFill>
                <a:srgbClr val="000000"/>
              </a:solidFill>
            </a:endParaRPr>
          </a:p>
        </p:txBody>
      </p:sp>
      <p:sp>
        <p:nvSpPr>
          <p:cNvPr id="113" name="Shape 113"/>
          <p:cNvSpPr txBox="1"/>
          <p:nvPr/>
        </p:nvSpPr>
        <p:spPr>
          <a:xfrm>
            <a:off x="1503483" y="877049"/>
            <a:ext cx="5785339" cy="2156297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sz="16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method</a:t>
            </a: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simpleInvariant(n : int) </a:t>
            </a:r>
            <a:r>
              <a:rPr lang="nl" sz="16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returns</a:t>
            </a: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(m : int)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6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requires</a:t>
            </a: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n &gt;= 0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6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ensures</a:t>
            </a: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n == m {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m := 0;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sz="16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m &lt; n 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sz="16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invariant </a:t>
            </a: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 &lt;= n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{ m := m + 1; }</a:t>
            </a:r>
          </a:p>
          <a:p>
            <a:pPr lvl="0">
              <a:spcBef>
                <a:spcPts val="0"/>
              </a:spcBef>
              <a:buNone/>
            </a:pP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232570" y="218100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b="1" dirty="0"/>
              <a:t>Another loop invariant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x="1160585" y="992840"/>
            <a:ext cx="6135703" cy="2269106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sz="16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method</a:t>
            </a: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simpleInvariant(n : int) </a:t>
            </a:r>
            <a:r>
              <a:rPr lang="nl" sz="16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returns</a:t>
            </a: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(m : int)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6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requires</a:t>
            </a: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n &gt;= 0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6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ensures</a:t>
            </a: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n == m </a:t>
            </a:r>
            <a:endParaRPr lang="en-US" sz="1600" dirty="0" smtClean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nl" sz="16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lang="nl" sz="1600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m := 0;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sz="16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m &lt; n 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sz="16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invariant 0 &lt; 1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{ m := m + 1; }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120" name="Shape 120"/>
          <p:cNvSpPr txBox="1"/>
          <p:nvPr/>
        </p:nvSpPr>
        <p:spPr>
          <a:xfrm>
            <a:off x="370350" y="3518150"/>
            <a:ext cx="7077600" cy="460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sz="1800" dirty="0">
                <a:solidFill>
                  <a:srgbClr val="FF0000"/>
                </a:solidFill>
              </a:rPr>
              <a:t>To be </a:t>
            </a:r>
            <a:r>
              <a:rPr lang="nl" sz="1800" i="1" dirty="0">
                <a:solidFill>
                  <a:srgbClr val="FF0000"/>
                </a:solidFill>
              </a:rPr>
              <a:t>useful</a:t>
            </a:r>
            <a:r>
              <a:rPr lang="nl" sz="1800" dirty="0">
                <a:solidFill>
                  <a:srgbClr val="FF0000"/>
                </a:solidFill>
              </a:rPr>
              <a:t>, a loop invariant must allow us to prove the program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311700" y="158650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b="1" dirty="0"/>
              <a:t>What is a loop </a:t>
            </a:r>
            <a:r>
              <a:rPr lang="nl" b="1" dirty="0" smtClean="0"/>
              <a:t>invariant?</a:t>
            </a:r>
            <a:endParaRPr lang="nl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311700" y="728677"/>
            <a:ext cx="8520600" cy="1012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Invariant </a:t>
            </a:r>
            <a:r>
              <a:rPr lang="en-US" b="1" dirty="0" smtClean="0">
                <a:solidFill>
                  <a:srgbClr val="FF0000"/>
                </a:solidFill>
              </a:rPr>
              <a:t>m&lt;=n</a:t>
            </a:r>
            <a:r>
              <a:rPr lang="nl" b="1" dirty="0" smtClean="0">
                <a:solidFill>
                  <a:srgbClr val="FF0000"/>
                </a:solidFill>
              </a:rPr>
              <a:t> </a:t>
            </a:r>
            <a:r>
              <a:rPr lang="nl" dirty="0">
                <a:solidFill>
                  <a:srgbClr val="FF0000"/>
                </a:solidFill>
              </a:rPr>
              <a:t>seems more useful!</a:t>
            </a:r>
            <a:r>
              <a:rPr lang="nl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nl" dirty="0" smtClean="0">
                <a:solidFill>
                  <a:srgbClr val="000000"/>
                </a:solidFill>
              </a:rPr>
              <a:t>allows </a:t>
            </a:r>
            <a:r>
              <a:rPr lang="nl" dirty="0">
                <a:solidFill>
                  <a:srgbClr val="000000"/>
                </a:solidFill>
              </a:rPr>
              <a:t>us to prove post condition</a:t>
            </a:r>
            <a:r>
              <a:rPr lang="nl" dirty="0" smtClean="0">
                <a:solidFill>
                  <a:srgbClr val="000000"/>
                </a:solidFill>
              </a:rPr>
              <a:t>!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nl" dirty="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nl" dirty="0">
                <a:solidFill>
                  <a:srgbClr val="000000"/>
                </a:solidFill>
              </a:rPr>
              <a:t>After the loop </a:t>
            </a:r>
            <a:r>
              <a:rPr lang="nl" b="1" dirty="0">
                <a:solidFill>
                  <a:srgbClr val="000000"/>
                </a:solidFill>
              </a:rPr>
              <a:t>(m &lt; n) </a:t>
            </a:r>
            <a:r>
              <a:rPr lang="nl" dirty="0">
                <a:solidFill>
                  <a:srgbClr val="000000"/>
                </a:solidFill>
              </a:rPr>
              <a:t>must be </a:t>
            </a:r>
            <a:r>
              <a:rPr lang="nl" b="1" dirty="0">
                <a:solidFill>
                  <a:srgbClr val="000000"/>
                </a:solidFill>
              </a:rPr>
              <a:t>false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rgbClr val="000000"/>
              </a:solidFill>
            </a:endParaRPr>
          </a:p>
        </p:txBody>
      </p:sp>
      <p:sp>
        <p:nvSpPr>
          <p:cNvPr id="127" name="Shape 127"/>
          <p:cNvSpPr txBox="1"/>
          <p:nvPr/>
        </p:nvSpPr>
        <p:spPr>
          <a:xfrm>
            <a:off x="1318846" y="1740877"/>
            <a:ext cx="5715000" cy="2378673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sz="16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method</a:t>
            </a: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simpleInvariant(n : int) </a:t>
            </a:r>
            <a:r>
              <a:rPr lang="nl" sz="16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returns</a:t>
            </a: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(m : int)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6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requires</a:t>
            </a: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n &gt;= 0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6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ensures</a:t>
            </a: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n == m </a:t>
            </a:r>
            <a:endParaRPr lang="en-US" sz="1600" dirty="0" smtClean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nl" sz="16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lang="nl" sz="1600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m := 0;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sz="16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m &lt; n 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nl" sz="1600" b="1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invariant </a:t>
            </a: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 &lt;= n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{ m := m + 1; }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6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460338" y="4119550"/>
            <a:ext cx="5778000" cy="1012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    !(m &lt; n) &amp;&amp; m &lt;= n ==&gt; n == m</a:t>
            </a:r>
          </a:p>
          <a:p>
            <a:pPr lvl="0" rtl="0">
              <a:spcBef>
                <a:spcPts val="0"/>
              </a:spcBef>
              <a:buNone/>
            </a:pPr>
            <a:r>
              <a:rPr lang="nl"/>
              <a:t>=  m &gt;= n  &amp;&amp; m &lt;= n ==&gt; n == m</a:t>
            </a:r>
          </a:p>
          <a:p>
            <a:pPr lvl="0">
              <a:spcBef>
                <a:spcPts val="0"/>
              </a:spcBef>
              <a:buNone/>
            </a:pPr>
            <a:r>
              <a:rPr lang="nl"/>
              <a:t>= true!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277400" y="61000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b="1" dirty="0"/>
              <a:t>Partial correctness wp for while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x="785887" y="1784570"/>
            <a:ext cx="3560700" cy="16695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wp(while </a:t>
            </a:r>
            <a:r>
              <a:rPr lang="en-US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nl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 S, </a:t>
            </a:r>
            <a:r>
              <a:rPr lang="en-US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nl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nl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 </a:t>
            </a:r>
          </a:p>
          <a:p>
            <a:pPr lvl="0">
              <a:spcBef>
                <a:spcPts val="0"/>
              </a:spcBef>
              <a:buNone/>
            </a:pPr>
            <a:r>
              <a:rPr lang="nl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I </a:t>
            </a:r>
          </a:p>
          <a:p>
            <a:pPr lvl="0">
              <a:spcBef>
                <a:spcPts val="0"/>
              </a:spcBef>
              <a:buNone/>
            </a:pPr>
            <a:r>
              <a:rPr lang="nl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</a:t>
            </a:r>
            <a:r>
              <a:rPr lang="nl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nl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&amp;&amp; I ==&gt; wp(S,I)) </a:t>
            </a:r>
          </a:p>
          <a:p>
            <a:pPr lvl="0" rtl="0">
              <a:spcBef>
                <a:spcPts val="0"/>
              </a:spcBef>
              <a:buNone/>
            </a:pPr>
            <a:r>
              <a:rPr lang="nl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&amp;&amp; </a:t>
            </a:r>
            <a:r>
              <a:rPr lang="nl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(!</a:t>
            </a:r>
            <a:r>
              <a:rPr lang="en-US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nl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nl" sz="1800" dirty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&amp;&amp; I ==&gt; </a:t>
            </a:r>
            <a:r>
              <a:rPr lang="en-US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nl" sz="1800" dirty="0" smtClean="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  <a:endParaRPr lang="nl" sz="1800" dirty="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135" name="Shape 135"/>
          <p:cNvSpPr txBox="1"/>
          <p:nvPr/>
        </p:nvSpPr>
        <p:spPr>
          <a:xfrm>
            <a:off x="4572737" y="1928995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/>
              <a:t>Invariant holds before loop</a:t>
            </a:r>
          </a:p>
        </p:txBody>
      </p:sp>
      <p:cxnSp>
        <p:nvCxnSpPr>
          <p:cNvPr id="136" name="Shape 136"/>
          <p:cNvCxnSpPr>
            <a:stCxn id="135" idx="1"/>
          </p:cNvCxnSpPr>
          <p:nvPr/>
        </p:nvCxnSpPr>
        <p:spPr>
          <a:xfrm flipH="1">
            <a:off x="1574237" y="2146195"/>
            <a:ext cx="2998500" cy="1641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sp>
        <p:nvSpPr>
          <p:cNvPr id="137" name="Shape 137"/>
          <p:cNvSpPr txBox="1"/>
          <p:nvPr/>
        </p:nvSpPr>
        <p:spPr>
          <a:xfrm>
            <a:off x="4992787" y="2501420"/>
            <a:ext cx="3722100" cy="43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If invariant holds before loop, then it also hold afterwards</a:t>
            </a:r>
          </a:p>
        </p:txBody>
      </p:sp>
      <p:cxnSp>
        <p:nvCxnSpPr>
          <p:cNvPr id="138" name="Shape 138"/>
          <p:cNvCxnSpPr/>
          <p:nvPr/>
        </p:nvCxnSpPr>
        <p:spPr>
          <a:xfrm rot="10800000">
            <a:off x="4220887" y="2617820"/>
            <a:ext cx="771900" cy="414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sp>
        <p:nvSpPr>
          <p:cNvPr id="139" name="Shape 139"/>
          <p:cNvSpPr txBox="1"/>
          <p:nvPr/>
        </p:nvSpPr>
        <p:spPr>
          <a:xfrm>
            <a:off x="4770387" y="3681294"/>
            <a:ext cx="3722100" cy="5607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dirty="0"/>
              <a:t>The failure of the loop guard </a:t>
            </a:r>
            <a:r>
              <a:rPr lang="nl" dirty="0" smtClean="0"/>
              <a:t>(!</a:t>
            </a:r>
            <a:r>
              <a:rPr lang="en-US" dirty="0" smtClean="0"/>
              <a:t>B</a:t>
            </a:r>
            <a:r>
              <a:rPr lang="nl" dirty="0" smtClean="0"/>
              <a:t>) </a:t>
            </a:r>
            <a:r>
              <a:rPr lang="nl" dirty="0"/>
              <a:t>and the invariant imply the postcondition </a:t>
            </a:r>
            <a:r>
              <a:rPr lang="en-US" dirty="0"/>
              <a:t>R</a:t>
            </a:r>
            <a:endParaRPr lang="nl" dirty="0"/>
          </a:p>
        </p:txBody>
      </p:sp>
      <p:cxnSp>
        <p:nvCxnSpPr>
          <p:cNvPr id="140" name="Shape 140"/>
          <p:cNvCxnSpPr/>
          <p:nvPr/>
        </p:nvCxnSpPr>
        <p:spPr>
          <a:xfrm rot="10800000">
            <a:off x="3545187" y="2975895"/>
            <a:ext cx="1225200" cy="9495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cxnSp>
        <p:nvCxnSpPr>
          <p:cNvPr id="141" name="Shape 141"/>
          <p:cNvCxnSpPr/>
          <p:nvPr/>
        </p:nvCxnSpPr>
        <p:spPr>
          <a:xfrm>
            <a:off x="1198687" y="1298520"/>
            <a:ext cx="860400" cy="5937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42" name="Shape 142"/>
          <p:cNvSpPr txBox="1"/>
          <p:nvPr/>
        </p:nvSpPr>
        <p:spPr>
          <a:xfrm>
            <a:off x="664262" y="975395"/>
            <a:ext cx="1146300" cy="407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dirty="0"/>
              <a:t>Loop guard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1717475" y="1033895"/>
            <a:ext cx="1327200" cy="407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 dirty="0"/>
              <a:t>Loop Invariant</a:t>
            </a:r>
          </a:p>
        </p:txBody>
      </p:sp>
      <p:cxnSp>
        <p:nvCxnSpPr>
          <p:cNvPr id="144" name="Shape 144"/>
          <p:cNvCxnSpPr/>
          <p:nvPr/>
        </p:nvCxnSpPr>
        <p:spPr>
          <a:xfrm flipH="1">
            <a:off x="2290137" y="1356545"/>
            <a:ext cx="11732" cy="53555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45" name="Shape 145"/>
          <p:cNvCxnSpPr/>
          <p:nvPr/>
        </p:nvCxnSpPr>
        <p:spPr>
          <a:xfrm flipH="1">
            <a:off x="2606112" y="1504520"/>
            <a:ext cx="416100" cy="3876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46" name="Shape 146"/>
          <p:cNvSpPr txBox="1"/>
          <p:nvPr/>
        </p:nvSpPr>
        <p:spPr>
          <a:xfrm>
            <a:off x="2735262" y="1219800"/>
            <a:ext cx="1327200" cy="407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Statements</a:t>
            </a:r>
          </a:p>
        </p:txBody>
      </p:sp>
      <p:cxnSp>
        <p:nvCxnSpPr>
          <p:cNvPr id="147" name="Shape 147"/>
          <p:cNvCxnSpPr/>
          <p:nvPr/>
        </p:nvCxnSpPr>
        <p:spPr>
          <a:xfrm flipH="1">
            <a:off x="2982762" y="1516620"/>
            <a:ext cx="1299600" cy="3906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48" name="Shape 148"/>
          <p:cNvSpPr txBox="1"/>
          <p:nvPr/>
        </p:nvSpPr>
        <p:spPr>
          <a:xfrm>
            <a:off x="3906362" y="1152995"/>
            <a:ext cx="2120700" cy="407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nl"/>
              <a:t>Post-condition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4046</Words>
  <Application>Microsoft Macintosh PowerPoint</Application>
  <PresentationFormat>On-screen Show (16:9)</PresentationFormat>
  <Paragraphs>485</Paragraphs>
  <Slides>31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Calibri</vt:lpstr>
      <vt:lpstr>Consolas</vt:lpstr>
      <vt:lpstr>Arial</vt:lpstr>
      <vt:lpstr>Simple Light</vt:lpstr>
      <vt:lpstr>Proving Loops Testing debugging and verification</vt:lpstr>
      <vt:lpstr>Weakest precondition rules</vt:lpstr>
      <vt:lpstr>While loops</vt:lpstr>
      <vt:lpstr>Now what?</vt:lpstr>
      <vt:lpstr>Verifying programs with loops</vt:lpstr>
      <vt:lpstr>Recall: What is a loop invariant?</vt:lpstr>
      <vt:lpstr>Another loop invariant</vt:lpstr>
      <vt:lpstr>What is a loop invariant?</vt:lpstr>
      <vt:lpstr>Partial correctness wp for while</vt:lpstr>
      <vt:lpstr>wp for While - example</vt:lpstr>
      <vt:lpstr>wp for While - example</vt:lpstr>
      <vt:lpstr>wp for While - example</vt:lpstr>
      <vt:lpstr>Proving a program with a while loop: partial correctness</vt:lpstr>
      <vt:lpstr>Proving a program with a while loop: partial correctness</vt:lpstr>
      <vt:lpstr>Another proof!</vt:lpstr>
      <vt:lpstr>PowerPoint Presentation</vt:lpstr>
      <vt:lpstr>How do we prove termination? (Loop Variant)</vt:lpstr>
      <vt:lpstr>How do we prove termination?</vt:lpstr>
      <vt:lpstr>Termination example</vt:lpstr>
      <vt:lpstr>PowerPoint Presentation</vt:lpstr>
      <vt:lpstr>PowerPoint Presentation</vt:lpstr>
      <vt:lpstr>Total correctness - summary</vt:lpstr>
      <vt:lpstr>PowerPoint Presentation</vt:lpstr>
      <vt:lpstr>PowerPoint Presentation</vt:lpstr>
      <vt:lpstr>Solution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Verification:  Proving Loops Testing debugging and verification</dc:title>
  <cp:lastModifiedBy>Srinivas Pinisetty</cp:lastModifiedBy>
  <cp:revision>61</cp:revision>
  <dcterms:modified xsi:type="dcterms:W3CDTF">2017-12-04T12:20:32Z</dcterms:modified>
</cp:coreProperties>
</file>