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337" r:id="rId4"/>
    <p:sldId id="338" r:id="rId5"/>
    <p:sldId id="258" r:id="rId6"/>
    <p:sldId id="297" r:id="rId7"/>
    <p:sldId id="298" r:id="rId8"/>
    <p:sldId id="299" r:id="rId9"/>
    <p:sldId id="300" r:id="rId10"/>
    <p:sldId id="301" r:id="rId11"/>
    <p:sldId id="302" r:id="rId12"/>
    <p:sldId id="326" r:id="rId13"/>
    <p:sldId id="327" r:id="rId14"/>
    <p:sldId id="328" r:id="rId15"/>
    <p:sldId id="329" r:id="rId16"/>
    <p:sldId id="330" r:id="rId17"/>
    <p:sldId id="331" r:id="rId18"/>
    <p:sldId id="310" r:id="rId19"/>
    <p:sldId id="311" r:id="rId20"/>
    <p:sldId id="332" r:id="rId21"/>
    <p:sldId id="333" r:id="rId22"/>
    <p:sldId id="334" r:id="rId23"/>
    <p:sldId id="315" r:id="rId24"/>
    <p:sldId id="317" r:id="rId25"/>
    <p:sldId id="335" r:id="rId26"/>
    <p:sldId id="318" r:id="rId27"/>
    <p:sldId id="319" r:id="rId28"/>
    <p:sldId id="320" r:id="rId29"/>
    <p:sldId id="321" r:id="rId30"/>
    <p:sldId id="322" r:id="rId31"/>
    <p:sldId id="323" r:id="rId32"/>
    <p:sldId id="324" r:id="rId33"/>
    <p:sldId id="336" r:id="rId34"/>
    <p:sldId id="277" r:id="rId35"/>
    <p:sldId id="278" r:id="rId36"/>
    <p:sldId id="279" r:id="rId37"/>
    <p:sldId id="280" r:id="rId38"/>
    <p:sldId id="281" r:id="rId39"/>
    <p:sldId id="282" r:id="rId40"/>
    <p:sldId id="283" r:id="rId41"/>
    <p:sldId id="339" r:id="rId42"/>
    <p:sldId id="340" r:id="rId43"/>
    <p:sldId id="341" r:id="rId44"/>
    <p:sldId id="342" r:id="rId45"/>
    <p:sldId id="343" r:id="rId46"/>
    <p:sldId id="293" r:id="rId47"/>
    <p:sldId id="295" r:id="rId48"/>
    <p:sldId id="289" r:id="rId49"/>
    <p:sldId id="344" r:id="rId50"/>
    <p:sldId id="34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ECD4E02-6BC8-4963-B27D-8A4B8CD10C87}">
          <p14:sldIdLst>
            <p14:sldId id="256"/>
            <p14:sldId id="257"/>
            <p14:sldId id="337"/>
            <p14:sldId id="338"/>
          </p14:sldIdLst>
        </p14:section>
        <p14:section name="Recap" id="{523FFB67-83D0-4106-9A38-92D9711604AB}">
          <p14:sldIdLst>
            <p14:sldId id="258"/>
            <p14:sldId id="297"/>
            <p14:sldId id="298"/>
            <p14:sldId id="299"/>
            <p14:sldId id="300"/>
            <p14:sldId id="301"/>
            <p14:sldId id="302"/>
            <p14:sldId id="326"/>
            <p14:sldId id="327"/>
            <p14:sldId id="328"/>
            <p14:sldId id="329"/>
            <p14:sldId id="330"/>
            <p14:sldId id="331"/>
            <p14:sldId id="310"/>
            <p14:sldId id="311"/>
            <p14:sldId id="332"/>
            <p14:sldId id="333"/>
            <p14:sldId id="334"/>
            <p14:sldId id="315"/>
            <p14:sldId id="317"/>
            <p14:sldId id="335"/>
            <p14:sldId id="318"/>
            <p14:sldId id="319"/>
            <p14:sldId id="320"/>
            <p14:sldId id="321"/>
            <p14:sldId id="322"/>
            <p14:sldId id="323"/>
            <p14:sldId id="324"/>
            <p14:sldId id="336"/>
          </p14:sldIdLst>
        </p14:section>
        <p14:section name="Untitled Section" id="{B44A7304-7959-4437-899A-60241BB01026}">
          <p14:sldIdLst/>
        </p14:section>
        <p14:section name="Importance Sampling" id="{CAF912B4-FD27-4EAB-980D-8004BD34F05F}">
          <p14:sldIdLst>
            <p14:sldId id="277"/>
            <p14:sldId id="278"/>
            <p14:sldId id="279"/>
            <p14:sldId id="280"/>
          </p14:sldIdLst>
        </p14:section>
        <p14:section name="Stratified Sampling" id="{B86B9762-FB96-43F8-9CA4-D3DCF99A574A}">
          <p14:sldIdLst>
            <p14:sldId id="281"/>
            <p14:sldId id="282"/>
            <p14:sldId id="283"/>
          </p14:sldIdLst>
        </p14:section>
        <p14:section name="Microfacet BSDF" id="{EE10A961-CB47-4E7D-A791-968283522B97}">
          <p14:sldIdLst/>
        </p14:section>
        <p14:section name="Multiple Importance Sampling" id="{646124AF-AF69-4F2F-8A25-623C4C89A674}">
          <p14:sldIdLst>
            <p14:sldId id="339"/>
            <p14:sldId id="340"/>
            <p14:sldId id="341"/>
            <p14:sldId id="342"/>
            <p14:sldId id="343"/>
          </p14:sldIdLst>
        </p14:section>
        <p14:section name="Bells and whistles" id="{A5162ACE-9AC6-4C19-914B-B80FBB0D6644}">
          <p14:sldIdLst>
            <p14:sldId id="293"/>
            <p14:sldId id="295"/>
          </p14:sldIdLst>
        </p14:section>
        <p14:section name="Bidirectional Path Tracing" id="{FEB1943C-165A-46E1-9B97-45C288BADD7E}">
          <p14:sldIdLst>
            <p14:sldId id="289"/>
            <p14:sldId id="344"/>
          </p14:sldIdLst>
        </p14:section>
        <p14:section name="Further Reading" id="{F15AA36F-56E0-49D4-93D7-10470F196A05}">
          <p14:sldIdLst>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0" autoAdjust="0"/>
    <p:restoredTop sz="82814" autoAdjust="0"/>
  </p:normalViewPr>
  <p:slideViewPr>
    <p:cSldViewPr>
      <p:cViewPr varScale="1">
        <p:scale>
          <a:sx n="136" d="100"/>
          <a:sy n="136" d="100"/>
        </p:scale>
        <p:origin x="261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1AEDD-5E65-4970-8DEC-1B633AF04A39}" type="datetimeFigureOut">
              <a:rPr lang="sv-SE" smtClean="0"/>
              <a:t>2014-01-31</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321A4-EB14-45AA-9F29-BBD6B7CB6043}" type="slidenum">
              <a:rPr lang="sv-SE" smtClean="0"/>
              <a:t>‹#›</a:t>
            </a:fld>
            <a:endParaRPr lang="sv-SE"/>
          </a:p>
        </p:txBody>
      </p:sp>
    </p:spTree>
    <p:extLst>
      <p:ext uri="{BB962C8B-B14F-4D97-AF65-F5344CB8AC3E}">
        <p14:creationId xmlns:p14="http://schemas.microsoft.com/office/powerpoint/2010/main" val="42490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1</a:t>
            </a:fld>
            <a:endParaRPr lang="sv-SE"/>
          </a:p>
        </p:txBody>
      </p:sp>
    </p:spTree>
    <p:extLst>
      <p:ext uri="{BB962C8B-B14F-4D97-AF65-F5344CB8AC3E}">
        <p14:creationId xmlns:p14="http://schemas.microsoft.com/office/powerpoint/2010/main" val="152598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let’s look at it in detail.</a:t>
            </a:r>
          </a:p>
          <a:p>
            <a:endParaRPr lang="en-US" i="1" dirty="0" smtClean="0"/>
          </a:p>
          <a:p>
            <a:r>
              <a:rPr lang="en-US" i="0" dirty="0" smtClean="0"/>
              <a:t>The first </a:t>
            </a:r>
            <a:r>
              <a:rPr lang="en-US" i="0" dirty="0" smtClean="0"/>
              <a:t>term </a:t>
            </a:r>
            <a:r>
              <a:rPr lang="en-US" i="0" dirty="0" smtClean="0"/>
              <a:t>is the radiance that is </a:t>
            </a:r>
            <a:r>
              <a:rPr lang="en-US" i="1" dirty="0" smtClean="0"/>
              <a:t>emitted</a:t>
            </a:r>
            <a:r>
              <a:rPr lang="en-US" i="0" dirty="0" smtClean="0"/>
              <a:t> from point p, in direction omega. We only have emitted radiance from </a:t>
            </a:r>
            <a:r>
              <a:rPr lang="en-US" i="0" dirty="0" err="1" smtClean="0"/>
              <a:t>lightsources</a:t>
            </a:r>
            <a:r>
              <a:rPr lang="en-US" i="0" dirty="0" smtClean="0"/>
              <a:t>.</a:t>
            </a:r>
          </a:p>
          <a:p>
            <a:endParaRPr lang="en-US" i="0" dirty="0" smtClean="0"/>
          </a:p>
          <a:p>
            <a:r>
              <a:rPr lang="en-US" i="0" dirty="0" smtClean="0"/>
              <a:t>The second term is</a:t>
            </a:r>
            <a:r>
              <a:rPr lang="en-US" i="0" baseline="0" dirty="0" smtClean="0"/>
              <a:t> all the radiance that is </a:t>
            </a:r>
            <a:r>
              <a:rPr lang="en-US" i="1" baseline="0" dirty="0" smtClean="0"/>
              <a:t>reflected</a:t>
            </a:r>
            <a:r>
              <a:rPr lang="en-US" i="0" baseline="0" dirty="0" smtClean="0"/>
              <a:t> at point p in direction omega, from any other direction w’</a:t>
            </a:r>
            <a:endParaRPr lang="en-US" i="0"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13</a:t>
            </a:fld>
            <a:endParaRPr lang="sv-SE"/>
          </a:p>
        </p:txBody>
      </p:sp>
    </p:spTree>
    <p:extLst>
      <p:ext uri="{BB962C8B-B14F-4D97-AF65-F5344CB8AC3E}">
        <p14:creationId xmlns:p14="http://schemas.microsoft.com/office/powerpoint/2010/main" val="16919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14</a:t>
            </a:fld>
            <a:endParaRPr lang="sv-SE"/>
          </a:p>
        </p:txBody>
      </p:sp>
    </p:spTree>
    <p:extLst>
      <p:ext uri="{BB962C8B-B14F-4D97-AF65-F5344CB8AC3E}">
        <p14:creationId xmlns:p14="http://schemas.microsoft.com/office/powerpoint/2010/main" val="24875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15</a:t>
            </a:fld>
            <a:endParaRPr lang="sv-SE"/>
          </a:p>
        </p:txBody>
      </p:sp>
    </p:spTree>
    <p:extLst>
      <p:ext uri="{BB962C8B-B14F-4D97-AF65-F5344CB8AC3E}">
        <p14:creationId xmlns:p14="http://schemas.microsoft.com/office/powerpoint/2010/main" val="392552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This cosine term tells us which amount of the incoming radiance from direction w’ will land on a unit surface area. </a:t>
            </a:r>
          </a:p>
          <a:p>
            <a:endParaRPr lang="en-US" i="0" dirty="0" smtClean="0"/>
          </a:p>
          <a:p>
            <a:r>
              <a:rPr lang="en-US" i="0" dirty="0" smtClean="0"/>
              <a:t>This is independent of the material.</a:t>
            </a:r>
            <a:endParaRPr lang="sv-SE" i="0" dirty="0"/>
          </a:p>
        </p:txBody>
      </p:sp>
      <p:sp>
        <p:nvSpPr>
          <p:cNvPr id="4" name="Slide Number Placeholder 3"/>
          <p:cNvSpPr>
            <a:spLocks noGrp="1"/>
          </p:cNvSpPr>
          <p:nvPr>
            <p:ph type="sldNum" sz="quarter" idx="10"/>
          </p:nvPr>
        </p:nvSpPr>
        <p:spPr/>
        <p:txBody>
          <a:bodyPr/>
          <a:lstStyle/>
          <a:p>
            <a:fld id="{1B0321A4-EB14-45AA-9F29-BBD6B7CB6043}" type="slidenum">
              <a:rPr lang="sv-SE" smtClean="0"/>
              <a:t>16</a:t>
            </a:fld>
            <a:endParaRPr lang="sv-SE"/>
          </a:p>
        </p:txBody>
      </p:sp>
    </p:spTree>
    <p:extLst>
      <p:ext uri="{BB962C8B-B14F-4D97-AF65-F5344CB8AC3E}">
        <p14:creationId xmlns:p14="http://schemas.microsoft.com/office/powerpoint/2010/main" val="165687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Finally, the BRDF tells us what fraction of the radiance that lands on this unit area,</a:t>
            </a:r>
            <a:r>
              <a:rPr lang="en-US" i="0" baseline="0" dirty="0" smtClean="0"/>
              <a:t> from direction w’, will be reflected in direction w. </a:t>
            </a:r>
          </a:p>
          <a:p>
            <a:endParaRPr lang="en-US" i="0" baseline="0" dirty="0" smtClean="0"/>
          </a:p>
          <a:p>
            <a:r>
              <a:rPr lang="en-US" i="0" baseline="0" dirty="0" smtClean="0"/>
              <a:t>This is a spectral value (but often split into a color and a float </a:t>
            </a:r>
            <a:r>
              <a:rPr lang="en-US" i="0" baseline="0" dirty="0" err="1" smtClean="0"/>
              <a:t>brdf</a:t>
            </a:r>
            <a:r>
              <a:rPr lang="en-US" i="0" baseline="0" dirty="0" smtClean="0"/>
              <a:t>). </a:t>
            </a:r>
          </a:p>
          <a:p>
            <a:endParaRPr lang="en-US" i="0" baseline="0" dirty="0" smtClean="0"/>
          </a:p>
          <a:p>
            <a:r>
              <a:rPr lang="en-US" i="0" baseline="0" dirty="0" smtClean="0"/>
              <a:t>A </a:t>
            </a:r>
            <a:r>
              <a:rPr lang="en-US" i="0" baseline="0" dirty="0" err="1" smtClean="0"/>
              <a:t>mirrorish</a:t>
            </a:r>
            <a:r>
              <a:rPr lang="en-US" i="0" baseline="0" dirty="0" smtClean="0"/>
              <a:t> surface will only have high values when w is approx. reflection of w’.</a:t>
            </a:r>
          </a:p>
          <a:p>
            <a:endParaRPr lang="en-US" i="0" baseline="0" dirty="0" smtClean="0"/>
          </a:p>
          <a:p>
            <a:r>
              <a:rPr lang="en-US" i="0" baseline="0" dirty="0" smtClean="0"/>
              <a:t>A diffuse surface has a constant </a:t>
            </a:r>
            <a:r>
              <a:rPr lang="en-US" i="0" baseline="0" dirty="0" err="1" smtClean="0"/>
              <a:t>brdf</a:t>
            </a:r>
            <a:r>
              <a:rPr lang="en-US" i="0" baseline="0" dirty="0" smtClean="0"/>
              <a:t>.</a:t>
            </a:r>
            <a:endParaRPr lang="sv-SE" i="0" dirty="0"/>
          </a:p>
        </p:txBody>
      </p:sp>
      <p:sp>
        <p:nvSpPr>
          <p:cNvPr id="4" name="Slide Number Placeholder 3"/>
          <p:cNvSpPr>
            <a:spLocks noGrp="1"/>
          </p:cNvSpPr>
          <p:nvPr>
            <p:ph type="sldNum" sz="quarter" idx="10"/>
          </p:nvPr>
        </p:nvSpPr>
        <p:spPr/>
        <p:txBody>
          <a:bodyPr/>
          <a:lstStyle/>
          <a:p>
            <a:fld id="{1B0321A4-EB14-45AA-9F29-BBD6B7CB6043}" type="slidenum">
              <a:rPr lang="sv-SE" smtClean="0"/>
              <a:t>17</a:t>
            </a:fld>
            <a:endParaRPr lang="sv-SE"/>
          </a:p>
        </p:txBody>
      </p:sp>
    </p:spTree>
    <p:extLst>
      <p:ext uri="{BB962C8B-B14F-4D97-AF65-F5344CB8AC3E}">
        <p14:creationId xmlns:p14="http://schemas.microsoft.com/office/powerpoint/2010/main" val="335764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(usually)</a:t>
            </a:r>
            <a:r>
              <a:rPr lang="en-US" baseline="0" dirty="0" smtClean="0"/>
              <a:t> </a:t>
            </a:r>
            <a:r>
              <a:rPr lang="en-US" dirty="0" smtClean="0"/>
              <a:t>cannot solve this equation analytically,</a:t>
            </a:r>
            <a:r>
              <a:rPr lang="en-US" baseline="0" dirty="0" smtClean="0"/>
              <a:t> since it depends on a scene which we have no nice mathematical description of. </a:t>
            </a:r>
          </a:p>
          <a:p>
            <a:endParaRPr lang="en-US" baseline="0"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18</a:t>
            </a:fld>
            <a:endParaRPr lang="sv-SE"/>
          </a:p>
        </p:txBody>
      </p:sp>
    </p:spTree>
    <p:extLst>
      <p:ext uri="{BB962C8B-B14F-4D97-AF65-F5344CB8AC3E}">
        <p14:creationId xmlns:p14="http://schemas.microsoft.com/office/powerpoint/2010/main" val="196059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a:t>
            </a:r>
            <a:r>
              <a:rPr lang="en-US" i="1" dirty="0" smtClean="0"/>
              <a:t>can</a:t>
            </a:r>
            <a:r>
              <a:rPr lang="en-US" i="0" baseline="0" dirty="0" smtClean="0"/>
              <a:t> estimate the value of </a:t>
            </a:r>
            <a:r>
              <a:rPr lang="en-US" i="1" baseline="0" dirty="0" smtClean="0"/>
              <a:t>any</a:t>
            </a:r>
            <a:r>
              <a:rPr lang="en-US" i="0" baseline="0" dirty="0" smtClean="0"/>
              <a:t> integral using </a:t>
            </a:r>
            <a:r>
              <a:rPr lang="en-US" i="0" baseline="0" dirty="0" err="1" smtClean="0"/>
              <a:t>monte</a:t>
            </a:r>
            <a:r>
              <a:rPr lang="en-US" i="0" baseline="0" dirty="0" smtClean="0"/>
              <a:t> </a:t>
            </a:r>
            <a:r>
              <a:rPr lang="en-US" i="0" baseline="0" dirty="0" err="1" smtClean="0"/>
              <a:t>carlo</a:t>
            </a:r>
            <a:r>
              <a:rPr lang="en-US" i="0" baseline="0" dirty="0" smtClean="0"/>
              <a:t> integration.</a:t>
            </a:r>
          </a:p>
          <a:p>
            <a:endParaRPr lang="en-US" i="0" baseline="0" dirty="0" smtClean="0"/>
          </a:p>
          <a:p>
            <a:r>
              <a:rPr lang="en-US" i="0" baseline="0" dirty="0" smtClean="0"/>
              <a:t>We then take N random samples over the domain of the integral.</a:t>
            </a:r>
          </a:p>
          <a:p>
            <a:endParaRPr lang="en-US" i="0" baseline="0" dirty="0" smtClean="0"/>
          </a:p>
        </p:txBody>
      </p:sp>
      <p:sp>
        <p:nvSpPr>
          <p:cNvPr id="4" name="Slide Number Placeholder 3"/>
          <p:cNvSpPr>
            <a:spLocks noGrp="1"/>
          </p:cNvSpPr>
          <p:nvPr>
            <p:ph type="sldNum" sz="quarter" idx="10"/>
          </p:nvPr>
        </p:nvSpPr>
        <p:spPr/>
        <p:txBody>
          <a:bodyPr/>
          <a:lstStyle/>
          <a:p>
            <a:fld id="{1B0321A4-EB14-45AA-9F29-BBD6B7CB6043}" type="slidenum">
              <a:rPr lang="sv-SE" smtClean="0"/>
              <a:t>19</a:t>
            </a:fld>
            <a:endParaRPr lang="sv-SE"/>
          </a:p>
        </p:txBody>
      </p:sp>
    </p:spTree>
    <p:extLst>
      <p:ext uri="{BB962C8B-B14F-4D97-AF65-F5344CB8AC3E}">
        <p14:creationId xmlns:p14="http://schemas.microsoft.com/office/powerpoint/2010/main" val="264784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t>
            </a:r>
            <a:r>
              <a:rPr lang="en-US" i="1" dirty="0" smtClean="0"/>
              <a:t>unbiased</a:t>
            </a:r>
            <a:r>
              <a:rPr lang="en-US" i="0" dirty="0" smtClean="0"/>
              <a:t> estimator, so</a:t>
            </a:r>
            <a:r>
              <a:rPr lang="en-US" i="0" baseline="0" dirty="0" smtClean="0"/>
              <a:t> the </a:t>
            </a:r>
            <a:r>
              <a:rPr lang="en-US" i="1" baseline="0" dirty="0" smtClean="0"/>
              <a:t>expected value</a:t>
            </a:r>
            <a:r>
              <a:rPr lang="en-US" i="0" baseline="0" dirty="0" smtClean="0"/>
              <a:t> will be exactly the radiance we are after.</a:t>
            </a:r>
          </a:p>
          <a:p>
            <a:endParaRPr lang="en-US" i="0" baseline="0" dirty="0" smtClean="0"/>
          </a:p>
        </p:txBody>
      </p:sp>
      <p:sp>
        <p:nvSpPr>
          <p:cNvPr id="4" name="Slide Number Placeholder 3"/>
          <p:cNvSpPr>
            <a:spLocks noGrp="1"/>
          </p:cNvSpPr>
          <p:nvPr>
            <p:ph type="sldNum" sz="quarter" idx="10"/>
          </p:nvPr>
        </p:nvSpPr>
        <p:spPr/>
        <p:txBody>
          <a:bodyPr/>
          <a:lstStyle/>
          <a:p>
            <a:fld id="{1B0321A4-EB14-45AA-9F29-BBD6B7CB6043}" type="slidenum">
              <a:rPr lang="sv-SE" smtClean="0"/>
              <a:t>20</a:t>
            </a:fld>
            <a:endParaRPr lang="sv-SE"/>
          </a:p>
        </p:txBody>
      </p:sp>
    </p:spTree>
    <p:extLst>
      <p:ext uri="{BB962C8B-B14F-4D97-AF65-F5344CB8AC3E}">
        <p14:creationId xmlns:p14="http://schemas.microsoft.com/office/powerpoint/2010/main" val="4110039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we only take ONE sample</a:t>
            </a:r>
            <a:endParaRPr lang="en-US" i="0" baseline="0" dirty="0" smtClean="0"/>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even if we sample the hemisphere perfectly uniformly (making the PDF constant)</a:t>
            </a:r>
          </a:p>
          <a:p>
            <a:endParaRPr lang="en-US" i="0" baseline="0" dirty="0" smtClean="0"/>
          </a:p>
        </p:txBody>
      </p:sp>
      <p:sp>
        <p:nvSpPr>
          <p:cNvPr id="4" name="Slide Number Placeholder 3"/>
          <p:cNvSpPr>
            <a:spLocks noGrp="1"/>
          </p:cNvSpPr>
          <p:nvPr>
            <p:ph type="sldNum" sz="quarter" idx="10"/>
          </p:nvPr>
        </p:nvSpPr>
        <p:spPr/>
        <p:txBody>
          <a:bodyPr/>
          <a:lstStyle/>
          <a:p>
            <a:fld id="{1B0321A4-EB14-45AA-9F29-BBD6B7CB6043}" type="slidenum">
              <a:rPr lang="sv-SE" smtClean="0"/>
              <a:t>21</a:t>
            </a:fld>
            <a:endParaRPr lang="sv-SE"/>
          </a:p>
        </p:txBody>
      </p:sp>
    </p:spTree>
    <p:extLst>
      <p:ext uri="{BB962C8B-B14F-4D97-AF65-F5344CB8AC3E}">
        <p14:creationId xmlns:p14="http://schemas.microsoft.com/office/powerpoint/2010/main" val="332521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Now we have a very simple estimator for the correct outgoing radiance from p. </a:t>
            </a:r>
          </a:p>
          <a:p>
            <a:endParaRPr lang="en-US" i="0" baseline="0" dirty="0" smtClean="0"/>
          </a:p>
          <a:p>
            <a:r>
              <a:rPr lang="en-US" i="0" baseline="0" dirty="0" smtClean="0"/>
              <a:t>Since it is </a:t>
            </a:r>
            <a:r>
              <a:rPr lang="en-US" i="1" baseline="0" dirty="0" smtClean="0"/>
              <a:t>unbiased</a:t>
            </a:r>
            <a:r>
              <a:rPr lang="en-US" i="0" baseline="0" dirty="0" smtClean="0"/>
              <a:t> we can evaluate this for every pixel, time and time again and the average will converge towards the correct value. </a:t>
            </a:r>
          </a:p>
        </p:txBody>
      </p:sp>
      <p:sp>
        <p:nvSpPr>
          <p:cNvPr id="4" name="Slide Number Placeholder 3"/>
          <p:cNvSpPr>
            <a:spLocks noGrp="1"/>
          </p:cNvSpPr>
          <p:nvPr>
            <p:ph type="sldNum" sz="quarter" idx="10"/>
          </p:nvPr>
        </p:nvSpPr>
        <p:spPr/>
        <p:txBody>
          <a:bodyPr/>
          <a:lstStyle/>
          <a:p>
            <a:fld id="{1B0321A4-EB14-45AA-9F29-BBD6B7CB6043}" type="slidenum">
              <a:rPr lang="sv-SE" smtClean="0"/>
              <a:t>22</a:t>
            </a:fld>
            <a:endParaRPr lang="sv-SE"/>
          </a:p>
        </p:txBody>
      </p:sp>
    </p:spTree>
    <p:extLst>
      <p:ext uri="{BB962C8B-B14F-4D97-AF65-F5344CB8AC3E}">
        <p14:creationId xmlns:p14="http://schemas.microsoft.com/office/powerpoint/2010/main" val="13948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5</a:t>
            </a:fld>
            <a:endParaRPr lang="sv-SE"/>
          </a:p>
        </p:txBody>
      </p:sp>
    </p:spTree>
    <p:extLst>
      <p:ext uri="{BB962C8B-B14F-4D97-AF65-F5344CB8AC3E}">
        <p14:creationId xmlns:p14="http://schemas.microsoft.com/office/powerpoint/2010/main" val="74789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This leads to a basic path-tracing algorithm: </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We trace a ray through the pixel, to find the first intersection point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23</a:t>
            </a:fld>
            <a:endParaRPr lang="sv-SE"/>
          </a:p>
        </p:txBody>
      </p:sp>
    </p:spTree>
    <p:extLst>
      <p:ext uri="{BB962C8B-B14F-4D97-AF65-F5344CB8AC3E}">
        <p14:creationId xmlns:p14="http://schemas.microsoft.com/office/powerpoint/2010/main" val="88916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Then, we choose a random direction </a:t>
            </a:r>
            <a:r>
              <a:rPr lang="en-US" i="0" baseline="0" dirty="0" err="1" smtClean="0"/>
              <a:t>wi</a:t>
            </a:r>
            <a:r>
              <a:rPr lang="en-US" i="0" baseline="0" dirty="0" smtClean="0"/>
              <a:t> on the hemisphere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24</a:t>
            </a:fld>
            <a:endParaRPr lang="sv-SE"/>
          </a:p>
        </p:txBody>
      </p:sp>
    </p:spTree>
    <p:extLst>
      <p:ext uri="{BB962C8B-B14F-4D97-AF65-F5344CB8AC3E}">
        <p14:creationId xmlns:p14="http://schemas.microsoft.com/office/powerpoint/2010/main" val="3624439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25</a:t>
            </a:fld>
            <a:endParaRPr lang="sv-SE"/>
          </a:p>
        </p:txBody>
      </p:sp>
    </p:spTree>
    <p:extLst>
      <p:ext uri="{BB962C8B-B14F-4D97-AF65-F5344CB8AC3E}">
        <p14:creationId xmlns:p14="http://schemas.microsoft.com/office/powerpoint/2010/main" val="2147472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To evaluate the Li term, we shoot a ray in the direction </a:t>
            </a:r>
            <a:r>
              <a:rPr lang="en-US" i="0" baseline="0" dirty="0" err="1" smtClean="0"/>
              <a:t>wi</a:t>
            </a:r>
            <a:r>
              <a:rPr lang="en-US" i="0" baseline="0" dirty="0" smtClean="0"/>
              <a:t>, and note that Li can be replaced by Lo from that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We know how to evaluate Lo!</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26</a:t>
            </a:fld>
            <a:endParaRPr lang="sv-SE"/>
          </a:p>
        </p:txBody>
      </p:sp>
    </p:spTree>
    <p:extLst>
      <p:ext uri="{BB962C8B-B14F-4D97-AF65-F5344CB8AC3E}">
        <p14:creationId xmlns:p14="http://schemas.microsoft.com/office/powerpoint/2010/main" val="66524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 we plug in the same equation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27</a:t>
            </a:fld>
            <a:endParaRPr lang="sv-SE"/>
          </a:p>
        </p:txBody>
      </p:sp>
    </p:spTree>
    <p:extLst>
      <p:ext uri="{BB962C8B-B14F-4D97-AF65-F5344CB8AC3E}">
        <p14:creationId xmlns:p14="http://schemas.microsoft.com/office/powerpoint/2010/main" val="3896007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Choose a new random direction and evaluate the </a:t>
            </a:r>
            <a:r>
              <a:rPr lang="en-US" i="0" baseline="0" dirty="0" err="1" smtClean="0"/>
              <a:t>brdf</a:t>
            </a:r>
            <a:r>
              <a:rPr lang="en-US" i="0" baseline="0" dirty="0" smtClean="0"/>
              <a:t> and </a:t>
            </a:r>
            <a:r>
              <a:rPr lang="en-US" i="0" baseline="0" dirty="0" err="1" smtClean="0"/>
              <a:t>costerm</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28</a:t>
            </a:fld>
            <a:endParaRPr lang="sv-SE"/>
          </a:p>
        </p:txBody>
      </p:sp>
    </p:spTree>
    <p:extLst>
      <p:ext uri="{BB962C8B-B14F-4D97-AF65-F5344CB8AC3E}">
        <p14:creationId xmlns:p14="http://schemas.microsoft.com/office/powerpoint/2010/main" val="84745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Shoot a new ray to find the next ray on the path…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29</a:t>
            </a:fld>
            <a:endParaRPr lang="sv-SE"/>
          </a:p>
        </p:txBody>
      </p:sp>
    </p:spTree>
    <p:extLst>
      <p:ext uri="{BB962C8B-B14F-4D97-AF65-F5344CB8AC3E}">
        <p14:creationId xmlns:p14="http://schemas.microsoft.com/office/powerpoint/2010/main" val="144628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hit the light! We replace Li by Lo from the new point and since this is a light-source, with no reflections…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30</a:t>
            </a:fld>
            <a:endParaRPr lang="sv-SE"/>
          </a:p>
        </p:txBody>
      </p:sp>
    </p:spTree>
    <p:extLst>
      <p:ext uri="{BB962C8B-B14F-4D97-AF65-F5344CB8AC3E}">
        <p14:creationId xmlns:p14="http://schemas.microsoft.com/office/powerpoint/2010/main" val="161035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We only have to replace Lo by Le and we are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31</a:t>
            </a:fld>
            <a:endParaRPr lang="sv-SE"/>
          </a:p>
        </p:txBody>
      </p:sp>
    </p:spTree>
    <p:extLst>
      <p:ext uri="{BB962C8B-B14F-4D97-AF65-F5344CB8AC3E}">
        <p14:creationId xmlns:p14="http://schemas.microsoft.com/office/powerpoint/2010/main" val="4170073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What is so naïve about this algorithm?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problem is that it was pure luck that we hit a light-source so soon.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For the majority of paths, the contribution will be close to zero before we ever hit a light…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Still, it works, and we have an unbiased estimate value of our pixel. Since it is unbiased, we can keep doing this infinitely many times and average the results to get the final correct image.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32</a:t>
            </a:fld>
            <a:endParaRPr lang="sv-SE"/>
          </a:p>
        </p:txBody>
      </p:sp>
    </p:spTree>
    <p:extLst>
      <p:ext uri="{BB962C8B-B14F-4D97-AF65-F5344CB8AC3E}">
        <p14:creationId xmlns:p14="http://schemas.microsoft.com/office/powerpoint/2010/main" val="174889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direction and energy</a:t>
            </a:r>
            <a:r>
              <a:rPr lang="en-US" baseline="0" dirty="0" smtClean="0"/>
              <a:t> come </a:t>
            </a:r>
            <a:r>
              <a:rPr lang="en-US" baseline="0" smtClean="0"/>
              <a:t>from properties of the light. </a:t>
            </a:r>
            <a:endParaRPr lang="sv-SE"/>
          </a:p>
        </p:txBody>
      </p:sp>
      <p:sp>
        <p:nvSpPr>
          <p:cNvPr id="4" name="Slide Number Placeholder 3"/>
          <p:cNvSpPr>
            <a:spLocks noGrp="1"/>
          </p:cNvSpPr>
          <p:nvPr>
            <p:ph type="sldNum" sz="quarter" idx="10"/>
          </p:nvPr>
        </p:nvSpPr>
        <p:spPr/>
        <p:txBody>
          <a:bodyPr/>
          <a:lstStyle/>
          <a:p>
            <a:fld id="{1B0321A4-EB14-45AA-9F29-BBD6B7CB6043}" type="slidenum">
              <a:rPr lang="sv-SE" smtClean="0"/>
              <a:t>6</a:t>
            </a:fld>
            <a:endParaRPr lang="sv-SE"/>
          </a:p>
        </p:txBody>
      </p:sp>
    </p:spTree>
    <p:extLst>
      <p:ext uri="{BB962C8B-B14F-4D97-AF65-F5344CB8AC3E}">
        <p14:creationId xmlns:p14="http://schemas.microsoft.com/office/powerpoint/2010/main" val="3017992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Talk about surface form of integral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33</a:t>
            </a:fld>
            <a:endParaRPr lang="sv-SE"/>
          </a:p>
        </p:txBody>
      </p:sp>
    </p:spTree>
    <p:extLst>
      <p:ext uri="{BB962C8B-B14F-4D97-AF65-F5344CB8AC3E}">
        <p14:creationId xmlns:p14="http://schemas.microsoft.com/office/powerpoint/2010/main" val="1150113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41</a:t>
            </a:fld>
            <a:endParaRPr lang="sv-SE"/>
          </a:p>
        </p:txBody>
      </p:sp>
    </p:spTree>
    <p:extLst>
      <p:ext uri="{BB962C8B-B14F-4D97-AF65-F5344CB8AC3E}">
        <p14:creationId xmlns:p14="http://schemas.microsoft.com/office/powerpoint/2010/main" val="1566081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42</a:t>
            </a:fld>
            <a:endParaRPr lang="sv-SE"/>
          </a:p>
        </p:txBody>
      </p:sp>
    </p:spTree>
    <p:extLst>
      <p:ext uri="{BB962C8B-B14F-4D97-AF65-F5344CB8AC3E}">
        <p14:creationId xmlns:p14="http://schemas.microsoft.com/office/powerpoint/2010/main" val="2065975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43</a:t>
            </a:fld>
            <a:endParaRPr lang="sv-SE"/>
          </a:p>
        </p:txBody>
      </p:sp>
    </p:spTree>
    <p:extLst>
      <p:ext uri="{BB962C8B-B14F-4D97-AF65-F5344CB8AC3E}">
        <p14:creationId xmlns:p14="http://schemas.microsoft.com/office/powerpoint/2010/main" val="1613501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44</a:t>
            </a:fld>
            <a:endParaRPr lang="sv-SE"/>
          </a:p>
        </p:txBody>
      </p:sp>
    </p:spTree>
    <p:extLst>
      <p:ext uri="{BB962C8B-B14F-4D97-AF65-F5344CB8AC3E}">
        <p14:creationId xmlns:p14="http://schemas.microsoft.com/office/powerpoint/2010/main" val="1089453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i="1" dirty="0" smtClean="0"/>
          </a:p>
          <a:p>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45</a:t>
            </a:fld>
            <a:endParaRPr lang="sv-SE"/>
          </a:p>
        </p:txBody>
      </p:sp>
    </p:spTree>
    <p:extLst>
      <p:ext uri="{BB962C8B-B14F-4D97-AF65-F5344CB8AC3E}">
        <p14:creationId xmlns:p14="http://schemas.microsoft.com/office/powerpoint/2010/main" val="197828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absorbed energy is a material</a:t>
            </a:r>
            <a:r>
              <a:rPr lang="en-US" baseline="0" dirty="0" smtClean="0"/>
              <a:t> property (loosely its color)</a:t>
            </a:r>
          </a:p>
          <a:p>
            <a:endParaRPr lang="en-US" baseline="0" dirty="0" smtClean="0"/>
          </a:p>
          <a:p>
            <a:r>
              <a:rPr lang="en-US" baseline="0" dirty="0" smtClean="0"/>
              <a:t>The direction in which it is reflected depends on the BRDF of the material. </a:t>
            </a:r>
          </a:p>
          <a:p>
            <a:endParaRPr lang="en-US" baseline="0" dirty="0" smtClean="0"/>
          </a:p>
          <a:p>
            <a:r>
              <a:rPr lang="en-US" baseline="0" dirty="0" smtClean="0"/>
              <a:t>Here, the material is red and diffuse, so green and blue frequencies will be absorbed and the reddish photon may bounce of in most any direction.</a:t>
            </a:r>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7</a:t>
            </a:fld>
            <a:endParaRPr lang="sv-SE"/>
          </a:p>
        </p:txBody>
      </p:sp>
    </p:spTree>
    <p:extLst>
      <p:ext uri="{BB962C8B-B14F-4D97-AF65-F5344CB8AC3E}">
        <p14:creationId xmlns:p14="http://schemas.microsoft.com/office/powerpoint/2010/main" val="66753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surface is more of a mirror so</a:t>
            </a:r>
            <a:r>
              <a:rPr lang="en-US" baseline="0" dirty="0" smtClean="0"/>
              <a:t> little energy will be absorbed and </a:t>
            </a:r>
            <a:r>
              <a:rPr lang="en-US" dirty="0" smtClean="0"/>
              <a:t>the photon is more likely to bounce in the perfect reflection</a:t>
            </a:r>
            <a:r>
              <a:rPr lang="en-US" baseline="0" dirty="0" smtClean="0"/>
              <a:t> direction</a:t>
            </a:r>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8</a:t>
            </a:fld>
            <a:endParaRPr lang="sv-SE"/>
          </a:p>
        </p:txBody>
      </p:sp>
    </p:spTree>
    <p:extLst>
      <p:ext uri="{BB962C8B-B14F-4D97-AF65-F5344CB8AC3E}">
        <p14:creationId xmlns:p14="http://schemas.microsoft.com/office/powerpoint/2010/main" val="410059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photon will keep bouncing on the surfaces…</a:t>
            </a:r>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9</a:t>
            </a:fld>
            <a:endParaRPr lang="sv-SE"/>
          </a:p>
        </p:txBody>
      </p:sp>
    </p:spTree>
    <p:extLst>
      <p:ext uri="{BB962C8B-B14F-4D97-AF65-F5344CB8AC3E}">
        <p14:creationId xmlns:p14="http://schemas.microsoft.com/office/powerpoint/2010/main" val="72930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keep following this photon until it left the scene,</a:t>
            </a:r>
            <a:r>
              <a:rPr lang="en-US" baseline="0" dirty="0" smtClean="0"/>
              <a:t> or ran out of energy. </a:t>
            </a:r>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10</a:t>
            </a:fld>
            <a:endParaRPr lang="sv-SE"/>
          </a:p>
        </p:txBody>
      </p:sp>
    </p:spTree>
    <p:extLst>
      <p:ext uri="{BB962C8B-B14F-4D97-AF65-F5344CB8AC3E}">
        <p14:creationId xmlns:p14="http://schemas.microsoft.com/office/powerpoint/2010/main" val="37792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by some</a:t>
            </a:r>
            <a:r>
              <a:rPr lang="en-US" baseline="0" dirty="0" smtClean="0"/>
              <a:t> freak chance it happens to reflect off a surface, go through the little pinhole and land on our film. Then we have a “pixel value”.</a:t>
            </a:r>
          </a:p>
          <a:p>
            <a:endParaRPr lang="en-US" baseline="0" dirty="0" smtClean="0"/>
          </a:p>
          <a:p>
            <a:r>
              <a:rPr lang="en-US" baseline="0" dirty="0" smtClean="0"/>
              <a:t>We </a:t>
            </a:r>
            <a:r>
              <a:rPr lang="en-US" i="1" baseline="0" dirty="0" smtClean="0"/>
              <a:t>could</a:t>
            </a:r>
            <a:r>
              <a:rPr lang="en-US" i="0" baseline="0" dirty="0" smtClean="0"/>
              <a:t> generate images like this, by just tracing photon after photon around the scene and record the ones that end up on the film. </a:t>
            </a:r>
          </a:p>
          <a:p>
            <a:endParaRPr lang="en-US" i="0" baseline="0" dirty="0" smtClean="0"/>
          </a:p>
          <a:p>
            <a:r>
              <a:rPr lang="en-US" i="0" baseline="0" dirty="0" smtClean="0"/>
              <a:t>But it would take forever. </a:t>
            </a:r>
            <a:endParaRPr lang="sv-SE" dirty="0"/>
          </a:p>
        </p:txBody>
      </p:sp>
      <p:sp>
        <p:nvSpPr>
          <p:cNvPr id="4" name="Slide Number Placeholder 3"/>
          <p:cNvSpPr>
            <a:spLocks noGrp="1"/>
          </p:cNvSpPr>
          <p:nvPr>
            <p:ph type="sldNum" sz="quarter" idx="10"/>
          </p:nvPr>
        </p:nvSpPr>
        <p:spPr/>
        <p:txBody>
          <a:bodyPr/>
          <a:lstStyle/>
          <a:p>
            <a:fld id="{1B0321A4-EB14-45AA-9F29-BBD6B7CB6043}" type="slidenum">
              <a:rPr lang="sv-SE" smtClean="0"/>
              <a:t>11</a:t>
            </a:fld>
            <a:endParaRPr lang="sv-SE"/>
          </a:p>
        </p:txBody>
      </p:sp>
    </p:spTree>
    <p:extLst>
      <p:ext uri="{BB962C8B-B14F-4D97-AF65-F5344CB8AC3E}">
        <p14:creationId xmlns:p14="http://schemas.microsoft.com/office/powerpoint/2010/main" val="198890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most of the</a:t>
            </a:r>
            <a:r>
              <a:rPr lang="en-US" baseline="0" dirty="0" smtClean="0"/>
              <a:t> paths traced would have been wasted, we normally </a:t>
            </a:r>
            <a:r>
              <a:rPr lang="en-US" dirty="0" smtClean="0"/>
              <a:t>do this simulation backwards instead.</a:t>
            </a:r>
            <a:r>
              <a:rPr lang="en-US" baseline="0" dirty="0" smtClean="0"/>
              <a:t> </a:t>
            </a:r>
          </a:p>
          <a:p>
            <a:endParaRPr lang="en-US" baseline="0" dirty="0" smtClean="0"/>
          </a:p>
          <a:p>
            <a:r>
              <a:rPr lang="en-US" dirty="0" smtClean="0"/>
              <a:t>So, we shoot a ray </a:t>
            </a:r>
            <a:r>
              <a:rPr lang="en-US" i="1" dirty="0" smtClean="0"/>
              <a:t>through</a:t>
            </a:r>
            <a:r>
              <a:rPr lang="en-US" i="0" baseline="0" dirty="0" smtClean="0"/>
              <a:t> the pixel we are interested in, until we hit a surface. </a:t>
            </a:r>
          </a:p>
          <a:p>
            <a:endParaRPr lang="en-US" i="0" baseline="0" dirty="0" smtClean="0"/>
          </a:p>
          <a:p>
            <a:r>
              <a:rPr lang="en-US" i="0" baseline="0" dirty="0" smtClean="0"/>
              <a:t>Then we ask: What </a:t>
            </a:r>
            <a:r>
              <a:rPr lang="en-US" i="1" baseline="0" dirty="0" smtClean="0"/>
              <a:t>radiance</a:t>
            </a:r>
            <a:r>
              <a:rPr lang="en-US" i="0" baseline="0" dirty="0" smtClean="0"/>
              <a:t> will leave this point in the direction of my pixel? </a:t>
            </a:r>
          </a:p>
          <a:p>
            <a:endParaRPr lang="en-US" i="0" baseline="0" dirty="0" smtClean="0"/>
          </a:p>
          <a:p>
            <a:r>
              <a:rPr lang="en-US" i="0" baseline="0" dirty="0" smtClean="0"/>
              <a:t>The answer is easy… </a:t>
            </a:r>
            <a:r>
              <a:rPr lang="en-US" i="0" baseline="0" dirty="0" smtClean="0">
                <a:sym typeface="Wingdings" panose="05000000000000000000" pitchFamily="2" charset="2"/>
              </a:rPr>
              <a:t></a:t>
            </a:r>
            <a:endParaRPr lang="sv-SE" i="1" dirty="0"/>
          </a:p>
        </p:txBody>
      </p:sp>
      <p:sp>
        <p:nvSpPr>
          <p:cNvPr id="4" name="Slide Number Placeholder 3"/>
          <p:cNvSpPr>
            <a:spLocks noGrp="1"/>
          </p:cNvSpPr>
          <p:nvPr>
            <p:ph type="sldNum" sz="quarter" idx="10"/>
          </p:nvPr>
        </p:nvSpPr>
        <p:spPr/>
        <p:txBody>
          <a:bodyPr/>
          <a:lstStyle/>
          <a:p>
            <a:fld id="{1B0321A4-EB14-45AA-9F29-BBD6B7CB6043}" type="slidenum">
              <a:rPr lang="sv-SE" smtClean="0"/>
              <a:t>12</a:t>
            </a:fld>
            <a:endParaRPr lang="sv-SE"/>
          </a:p>
        </p:txBody>
      </p:sp>
    </p:spTree>
    <p:extLst>
      <p:ext uri="{BB962C8B-B14F-4D97-AF65-F5344CB8AC3E}">
        <p14:creationId xmlns:p14="http://schemas.microsoft.com/office/powerpoint/2010/main" val="203970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1/31/2014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0.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4.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1.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110.png"/><Relationship Id="rId12" Type="http://schemas.openxmlformats.org/officeDocument/2006/relationships/image" Target="../media/image270.png"/><Relationship Id="rId17" Type="http://schemas.openxmlformats.org/officeDocument/2006/relationships/image" Target="../media/image35.png"/><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0.png"/><Relationship Id="rId15" Type="http://schemas.openxmlformats.org/officeDocument/2006/relationships/image" Target="../media/image33.png"/><Relationship Id="rId4" Type="http://schemas.openxmlformats.org/officeDocument/2006/relationships/image" Target="../media/image90.png"/><Relationship Id="rId9" Type="http://schemas.openxmlformats.org/officeDocument/2006/relationships/image" Target="../media/image140.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50.png"/></Relationships>
</file>

<file path=ppt/slides/_rels/slide24.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2.xml"/><Relationship Id="rId11" Type="http://schemas.openxmlformats.org/officeDocument/2006/relationships/image" Target="../media/image44.png"/><Relationship Id="rId10" Type="http://schemas.openxmlformats.org/officeDocument/2006/relationships/image" Target="../media/image43.png"/><Relationship Id="rId4" Type="http://schemas.openxmlformats.org/officeDocument/2006/relationships/image" Target="../media/image10.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10" Type="http://schemas.openxmlformats.org/officeDocument/2006/relationships/image" Target="../media/image45.png"/><Relationship Id="rId4" Type="http://schemas.openxmlformats.org/officeDocument/2006/relationships/image" Target="../media/image390.png"/><Relationship Id="rId9" Type="http://schemas.openxmlformats.org/officeDocument/2006/relationships/image" Target="../media/image400.png"/></Relationships>
</file>

<file path=ppt/slides/_rels/slide27.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6.png"/><Relationship Id="rId9" Type="http://schemas.openxmlformats.org/officeDocument/2006/relationships/image" Target="../media/image400.png"/></Relationships>
</file>

<file path=ppt/slides/_rels/slide28.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10" Type="http://schemas.openxmlformats.org/officeDocument/2006/relationships/image" Target="../media/image430.png"/><Relationship Id="rId4" Type="http://schemas.openxmlformats.org/officeDocument/2006/relationships/image" Target="../media/image420.png"/><Relationship Id="rId9" Type="http://schemas.openxmlformats.org/officeDocument/2006/relationships/image" Target="../media/image400.png"/></Relationships>
</file>

<file path=ppt/slides/_rels/slide29.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6.xml"/><Relationship Id="rId1" Type="http://schemas.openxmlformats.org/officeDocument/2006/relationships/slideLayout" Target="../slideLayouts/slideLayout2.xml"/><Relationship Id="rId11" Type="http://schemas.openxmlformats.org/officeDocument/2006/relationships/image" Target="../media/image440.png"/><Relationship Id="rId5" Type="http://schemas.openxmlformats.org/officeDocument/2006/relationships/image" Target="../media/image10.png"/><Relationship Id="rId10" Type="http://schemas.openxmlformats.org/officeDocument/2006/relationships/image" Target="../media/image430.png"/><Relationship Id="rId4" Type="http://schemas.openxmlformats.org/officeDocument/2006/relationships/image" Target="../media/image420.png"/><Relationship Id="rId9" Type="http://schemas.openxmlformats.org/officeDocument/2006/relationships/image" Target="../media/image40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2.xml"/><Relationship Id="rId11" Type="http://schemas.openxmlformats.org/officeDocument/2006/relationships/image" Target="../media/image460.png"/><Relationship Id="rId5" Type="http://schemas.openxmlformats.org/officeDocument/2006/relationships/image" Target="../media/image10.png"/><Relationship Id="rId10" Type="http://schemas.openxmlformats.org/officeDocument/2006/relationships/image" Target="../media/image430.png"/><Relationship Id="rId4" Type="http://schemas.openxmlformats.org/officeDocument/2006/relationships/image" Target="../media/image450.png"/><Relationship Id="rId9" Type="http://schemas.openxmlformats.org/officeDocument/2006/relationships/image" Target="../media/image400.png"/></Relationships>
</file>

<file path=ppt/slides/_rels/slide31.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8.xml"/><Relationship Id="rId1" Type="http://schemas.openxmlformats.org/officeDocument/2006/relationships/slideLayout" Target="../slideLayouts/slideLayout2.xml"/><Relationship Id="rId11" Type="http://schemas.openxmlformats.org/officeDocument/2006/relationships/image" Target="../media/image460.png"/><Relationship Id="rId5" Type="http://schemas.openxmlformats.org/officeDocument/2006/relationships/image" Target="../media/image10.png"/><Relationship Id="rId10" Type="http://schemas.openxmlformats.org/officeDocument/2006/relationships/image" Target="../media/image430.png"/><Relationship Id="rId4" Type="http://schemas.openxmlformats.org/officeDocument/2006/relationships/image" Target="../media/image47.png"/><Relationship Id="rId9" Type="http://schemas.openxmlformats.org/officeDocument/2006/relationships/image" Target="../media/image400.png"/></Relationships>
</file>

<file path=ppt/slides/_rels/slide32.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29.xml"/><Relationship Id="rId1" Type="http://schemas.openxmlformats.org/officeDocument/2006/relationships/slideLayout" Target="../slideLayouts/slideLayout2.xml"/><Relationship Id="rId11" Type="http://schemas.openxmlformats.org/officeDocument/2006/relationships/image" Target="../media/image460.png"/><Relationship Id="rId10" Type="http://schemas.openxmlformats.org/officeDocument/2006/relationships/image" Target="../media/image430.png"/><Relationship Id="rId4" Type="http://schemas.openxmlformats.org/officeDocument/2006/relationships/image" Target="../media/image10.png"/><Relationship Id="rId9" Type="http://schemas.openxmlformats.org/officeDocument/2006/relationships/image" Target="../media/image400.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2.xml"/><Relationship Id="rId10"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60.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sv-SE" dirty="0" smtClean="0"/>
              <a:t>Pathtracing In Practice</a:t>
            </a:r>
            <a:endParaRPr lang="sv-SE" dirty="0"/>
          </a:p>
        </p:txBody>
      </p:sp>
      <p:sp>
        <p:nvSpPr>
          <p:cNvPr id="5" name="Subtitle 4"/>
          <p:cNvSpPr>
            <a:spLocks noGrp="1"/>
          </p:cNvSpPr>
          <p:nvPr>
            <p:ph type="subTitle" idx="1"/>
          </p:nvPr>
        </p:nvSpPr>
        <p:spPr/>
        <p:txBody>
          <a:bodyPr/>
          <a:lstStyle/>
          <a:p>
            <a:r>
              <a:rPr lang="sv-SE" dirty="0" smtClean="0"/>
              <a:t>Advanced Computer Graphics 2014</a:t>
            </a:r>
          </a:p>
          <a:p>
            <a:r>
              <a:rPr lang="sv-SE" dirty="0" smtClean="0"/>
              <a:t>Erik Sintorn</a:t>
            </a:r>
            <a:endParaRPr lang="sv-SE" dirty="0"/>
          </a:p>
        </p:txBody>
      </p:sp>
    </p:spTree>
    <p:extLst>
      <p:ext uri="{BB962C8B-B14F-4D97-AF65-F5344CB8AC3E}">
        <p14:creationId xmlns:p14="http://schemas.microsoft.com/office/powerpoint/2010/main" val="285278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grpSp>
        <p:nvGrpSpPr>
          <p:cNvPr id="3" name="Group 2"/>
          <p:cNvGrpSpPr/>
          <p:nvPr/>
        </p:nvGrpSpPr>
        <p:grpSpPr>
          <a:xfrm>
            <a:off x="5978525" y="2571750"/>
            <a:ext cx="1539875" cy="1616075"/>
            <a:chOff x="5978525" y="2571750"/>
            <a:chExt cx="1539875" cy="1616075"/>
          </a:xfrm>
        </p:grpSpPr>
        <p:cxnSp>
          <p:nvCxnSpPr>
            <p:cNvPr id="32" name="Straight Arrow Connector 31"/>
            <p:cNvCxnSpPr/>
            <p:nvPr/>
          </p:nvCxnSpPr>
          <p:spPr>
            <a:xfrm>
              <a:off x="6017420" y="2612231"/>
              <a:ext cx="1500980" cy="157559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Oval 30"/>
          <p:cNvSpPr/>
          <p:nvPr/>
        </p:nvSpPr>
        <p:spPr>
          <a:xfrm rot="10557545">
            <a:off x="5882208" y="4609117"/>
            <a:ext cx="76200" cy="762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Straight Arrow Connector 22"/>
          <p:cNvCxnSpPr/>
          <p:nvPr/>
        </p:nvCxnSpPr>
        <p:spPr>
          <a:xfrm flipH="1">
            <a:off x="5924550" y="4184650"/>
            <a:ext cx="1587500" cy="457200"/>
          </a:xfrm>
          <a:prstGeom prst="straightConnector1">
            <a:avLst/>
          </a:prstGeom>
          <a:ln>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476500" y="2533650"/>
            <a:ext cx="3441700" cy="2108200"/>
          </a:xfrm>
          <a:prstGeom prst="straightConnector1">
            <a:avLst/>
          </a:prstGeom>
          <a:ln>
            <a:solidFill>
              <a:schemeClr val="accent6">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rot="10557545">
            <a:off x="2432051" y="2488272"/>
            <a:ext cx="76200" cy="76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Box 25"/>
          <p:cNvSpPr txBox="1"/>
          <p:nvPr/>
        </p:nvSpPr>
        <p:spPr>
          <a:xfrm>
            <a:off x="2731587" y="3276600"/>
            <a:ext cx="1920719" cy="384721"/>
          </a:xfrm>
          <a:prstGeom prst="rect">
            <a:avLst/>
          </a:prstGeom>
          <a:solidFill>
            <a:schemeClr val="bg1"/>
          </a:solidFill>
          <a:ln>
            <a:solidFill>
              <a:schemeClr val="tx1"/>
            </a:solidFill>
          </a:ln>
        </p:spPr>
        <p:txBody>
          <a:bodyPr wrap="none" rtlCol="0">
            <a:spAutoFit/>
          </a:bodyPr>
          <a:lstStyle/>
          <a:p>
            <a:r>
              <a:rPr lang="en-US" sz="1100" b="1" dirty="0" smtClean="0"/>
              <a:t>Until it leaves the scene…</a:t>
            </a:r>
          </a:p>
          <a:p>
            <a:r>
              <a:rPr lang="en-US" sz="800" dirty="0" smtClean="0"/>
              <a:t>Or just runs out of energy </a:t>
            </a:r>
          </a:p>
        </p:txBody>
      </p:sp>
    </p:spTree>
    <p:extLst>
      <p:ext uri="{BB962C8B-B14F-4D97-AF65-F5344CB8AC3E}">
        <p14:creationId xmlns:p14="http://schemas.microsoft.com/office/powerpoint/2010/main" val="577068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grpSp>
        <p:nvGrpSpPr>
          <p:cNvPr id="3" name="Group 2"/>
          <p:cNvGrpSpPr/>
          <p:nvPr/>
        </p:nvGrpSpPr>
        <p:grpSpPr>
          <a:xfrm>
            <a:off x="5978525" y="2571750"/>
            <a:ext cx="1539875" cy="1616075"/>
            <a:chOff x="5978525" y="2571750"/>
            <a:chExt cx="1539875" cy="1616075"/>
          </a:xfrm>
        </p:grpSpPr>
        <p:cxnSp>
          <p:nvCxnSpPr>
            <p:cNvPr id="32" name="Straight Arrow Connector 31"/>
            <p:cNvCxnSpPr/>
            <p:nvPr/>
          </p:nvCxnSpPr>
          <p:spPr>
            <a:xfrm>
              <a:off x="6017420" y="2612231"/>
              <a:ext cx="1500980" cy="157559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Oval 30"/>
          <p:cNvSpPr/>
          <p:nvPr/>
        </p:nvSpPr>
        <p:spPr>
          <a:xfrm rot="10557545">
            <a:off x="5882208" y="4609117"/>
            <a:ext cx="76200" cy="762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Straight Arrow Connector 22"/>
          <p:cNvCxnSpPr/>
          <p:nvPr/>
        </p:nvCxnSpPr>
        <p:spPr>
          <a:xfrm flipH="1">
            <a:off x="5924550" y="4184650"/>
            <a:ext cx="1587500" cy="457200"/>
          </a:xfrm>
          <a:prstGeom prst="straightConnector1">
            <a:avLst/>
          </a:prstGeom>
          <a:ln>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206500" y="3689350"/>
            <a:ext cx="4711700" cy="952500"/>
          </a:xfrm>
          <a:prstGeom prst="straightConnector1">
            <a:avLst/>
          </a:prstGeom>
          <a:ln>
            <a:solidFill>
              <a:schemeClr val="accent6">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rot="10557545">
            <a:off x="1143002" y="3650323"/>
            <a:ext cx="76200" cy="76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Box 25"/>
          <p:cNvSpPr txBox="1"/>
          <p:nvPr/>
        </p:nvSpPr>
        <p:spPr>
          <a:xfrm>
            <a:off x="1264445" y="3231337"/>
            <a:ext cx="1903085" cy="261610"/>
          </a:xfrm>
          <a:prstGeom prst="rect">
            <a:avLst/>
          </a:prstGeom>
          <a:solidFill>
            <a:schemeClr val="bg1"/>
          </a:solidFill>
          <a:ln>
            <a:solidFill>
              <a:schemeClr val="tx1"/>
            </a:solidFill>
          </a:ln>
        </p:spPr>
        <p:txBody>
          <a:bodyPr wrap="none" rtlCol="0">
            <a:spAutoFit/>
          </a:bodyPr>
          <a:lstStyle/>
          <a:p>
            <a:r>
              <a:rPr lang="en-US" sz="1100" b="1" dirty="0" smtClean="0"/>
              <a:t>Or happens to hit our film</a:t>
            </a:r>
          </a:p>
        </p:txBody>
      </p:sp>
    </p:spTree>
    <p:extLst>
      <p:ext uri="{BB962C8B-B14F-4D97-AF65-F5344CB8AC3E}">
        <p14:creationId xmlns:p14="http://schemas.microsoft.com/office/powerpoint/2010/main" val="727138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9" name="Rectangle 28"/>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Light Transport Equation</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4"/>
          <a:stretch>
            <a:fillRect/>
          </a:stretch>
        </p:blipFill>
        <p:spPr>
          <a:xfrm>
            <a:off x="568252" y="3523916"/>
            <a:ext cx="397717" cy="314325"/>
          </a:xfrm>
          <a:prstGeom prst="rect">
            <a:avLst/>
          </a:prstGeom>
        </p:spPr>
      </p:pic>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2" name="Group 41"/>
          <p:cNvGrpSpPr/>
          <p:nvPr/>
        </p:nvGrpSpPr>
        <p:grpSpPr>
          <a:xfrm>
            <a:off x="4904311" y="3977576"/>
            <a:ext cx="1374462" cy="927061"/>
            <a:chOff x="4904311" y="3977576"/>
            <a:chExt cx="1374462" cy="927061"/>
          </a:xfrm>
        </p:grpSpPr>
        <p:sp>
          <p:nvSpPr>
            <p:cNvPr id="16" name="Right Arrow 15"/>
            <p:cNvSpPr/>
            <p:nvPr/>
          </p:nvSpPr>
          <p:spPr>
            <a:xfrm rot="11436414">
              <a:off x="5069284" y="4492327"/>
              <a:ext cx="609600" cy="1730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17" name="Rectangle 16"/>
                <p:cNvSpPr/>
                <p:nvPr/>
              </p:nvSpPr>
              <p:spPr>
                <a:xfrm>
                  <a:off x="5110696" y="3977576"/>
                  <a:ext cx="1168077" cy="369332"/>
                </a:xfrm>
                <a:prstGeom prst="rect">
                  <a:avLst/>
                </a:prstGeom>
                <a:solidFill>
                  <a:schemeClr val="bg1">
                    <a:alpha val="83000"/>
                  </a:schemeClr>
                </a:solidFill>
                <a:ln>
                  <a:solidFill>
                    <a:schemeClr val="tx1"/>
                  </a:solidFill>
                </a:ln>
              </p:spPr>
              <p:txBody>
                <a:bodyPr wrap="none">
                  <a:spAutoFit/>
                </a:bodyPr>
                <a:lstStyle/>
                <a:p>
                  <a14:m>
                    <m:oMath xmlns:m="http://schemas.openxmlformats.org/officeDocument/2006/math">
                      <m:sSub>
                        <m:sSubPr>
                          <m:ctrlPr>
                            <a:rPr lang="sv-SE" b="1" i="1">
                              <a:latin typeface="Cambria Math" panose="02040503050406030204" pitchFamily="18" charset="0"/>
                            </a:rPr>
                          </m:ctrlPr>
                        </m:sSubPr>
                        <m:e>
                          <m:r>
                            <a:rPr lang="sv-SE" b="1" i="1">
                              <a:latin typeface="Cambria Math"/>
                            </a:rPr>
                            <m:t>𝑳</m:t>
                          </m:r>
                        </m:e>
                        <m:sub>
                          <m:r>
                            <a:rPr lang="sv-SE" b="1" i="1">
                              <a:latin typeface="Cambria Math"/>
                            </a:rPr>
                            <m:t>𝒐</m:t>
                          </m:r>
                        </m:sub>
                      </m:sSub>
                      <m:d>
                        <m:dPr>
                          <m:ctrlPr>
                            <a:rPr lang="sv-SE" b="1" i="1">
                              <a:latin typeface="Cambria Math" panose="02040503050406030204" pitchFamily="18" charset="0"/>
                            </a:rPr>
                          </m:ctrlPr>
                        </m:dPr>
                        <m:e>
                          <m:r>
                            <a:rPr lang="sv-SE" b="1" i="1">
                              <a:latin typeface="Cambria Math"/>
                            </a:rPr>
                            <m:t>𝒑</m:t>
                          </m:r>
                          <m:r>
                            <a:rPr lang="sv-SE" b="1" i="1">
                              <a:latin typeface="Cambria Math"/>
                            </a:rPr>
                            <m:t>,</m:t>
                          </m:r>
                          <m:r>
                            <a:rPr lang="en-US" b="1" i="1">
                              <a:latin typeface="Cambria Math"/>
                            </a:rPr>
                            <m:t>𝝎</m:t>
                          </m:r>
                        </m:e>
                      </m:d>
                    </m:oMath>
                  </a14:m>
                  <a:r>
                    <a:rPr lang="sv-SE" b="1" dirty="0" smtClean="0"/>
                    <a:t>?</a:t>
                  </a:r>
                  <a:endParaRPr lang="sv-SE" b="1" dirty="0"/>
                </a:p>
              </p:txBody>
            </p:sp>
          </mc:Choice>
          <mc:Fallback xmlns="">
            <p:sp>
              <p:nvSpPr>
                <p:cNvPr id="17" name="Rectangle 16"/>
                <p:cNvSpPr>
                  <a:spLocks noRot="1" noChangeAspect="1" noMove="1" noResize="1" noEditPoints="1" noAdjustHandles="1" noChangeArrowheads="1" noChangeShapeType="1" noTextEdit="1"/>
                </p:cNvSpPr>
                <p:nvPr/>
              </p:nvSpPr>
              <p:spPr>
                <a:xfrm>
                  <a:off x="5110696" y="3977576"/>
                  <a:ext cx="1168077" cy="369332"/>
                </a:xfrm>
                <a:prstGeom prst="rect">
                  <a:avLst/>
                </a:prstGeom>
                <a:blipFill rotWithShape="0">
                  <a:blip r:embed="rId5"/>
                  <a:stretch>
                    <a:fillRect t="-6349" r="-3093" b="-22222"/>
                  </a:stretch>
                </a:blipFill>
                <a:ln>
                  <a:solidFill>
                    <a:schemeClr val="tx1"/>
                  </a:solidFill>
                </a:ln>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904311" y="4535305"/>
                  <a:ext cx="4331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𝝎</m:t>
                        </m:r>
                      </m:oMath>
                    </m:oMathPara>
                  </a14:m>
                  <a:endParaRPr lang="sv-SE" dirty="0"/>
                </a:p>
              </p:txBody>
            </p:sp>
          </mc:Choice>
          <mc:Fallback xmlns="">
            <p:sp>
              <p:nvSpPr>
                <p:cNvPr id="40" name="Rectangle 39"/>
                <p:cNvSpPr>
                  <a:spLocks noRot="1" noChangeAspect="1" noMove="1" noResize="1" noEditPoints="1" noAdjustHandles="1" noChangeArrowheads="1" noChangeShapeType="1" noTextEdit="1"/>
                </p:cNvSpPr>
                <p:nvPr/>
              </p:nvSpPr>
              <p:spPr>
                <a:xfrm>
                  <a:off x="4904311" y="4535305"/>
                  <a:ext cx="433132" cy="369332"/>
                </a:xfrm>
                <a:prstGeom prst="rect">
                  <a:avLst/>
                </a:prstGeom>
                <a:blipFill rotWithShape="0">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656262" y="4374118"/>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sv-SE" b="1" i="1">
                            <a:latin typeface="Cambria Math"/>
                          </a:rPr>
                          <m:t>𝒑</m:t>
                        </m:r>
                      </m:oMath>
                    </m:oMathPara>
                  </a14:m>
                  <a:endParaRPr lang="sv-SE" dirty="0"/>
                </a:p>
              </p:txBody>
            </p:sp>
          </mc:Choice>
          <mc:Fallback xmlns="">
            <p:sp>
              <p:nvSpPr>
                <p:cNvPr id="41" name="Rectangle 40"/>
                <p:cNvSpPr>
                  <a:spLocks noRot="1" noChangeAspect="1" noMove="1" noResize="1" noEditPoints="1" noAdjustHandles="1" noChangeArrowheads="1" noChangeShapeType="1" noTextEdit="1"/>
                </p:cNvSpPr>
                <p:nvPr/>
              </p:nvSpPr>
              <p:spPr>
                <a:xfrm>
                  <a:off x="5656262" y="4374118"/>
                  <a:ext cx="391453" cy="369332"/>
                </a:xfrm>
                <a:prstGeom prst="rect">
                  <a:avLst/>
                </a:prstGeom>
                <a:blipFill rotWithShape="0">
                  <a:blip r:embed="rId7"/>
                  <a:stretch>
                    <a:fillRect b="-8333"/>
                  </a:stretch>
                </a:blipFill>
              </p:spPr>
              <p:txBody>
                <a:bodyPr/>
                <a:lstStyle/>
                <a:p>
                  <a:r>
                    <a:rPr lang="sv-SE">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6324600" y="2977170"/>
                <a:ext cx="1111715" cy="528030"/>
              </a:xfrm>
              <a:prstGeom prst="rect">
                <a:avLst/>
              </a:prstGeom>
              <a:solidFill>
                <a:schemeClr val="bg1"/>
              </a:solidFill>
              <a:ln>
                <a:solidFill>
                  <a:schemeClr val="tx1"/>
                </a:solidFill>
              </a:ln>
            </p:spPr>
            <p:txBody>
              <a:bodyPr wrap="none" rtlCol="0">
                <a:spAutoFit/>
              </a:bodyPr>
              <a:lstStyle/>
              <a:p>
                <a:r>
                  <a:rPr lang="en-US" sz="1400" b="1" dirty="0" smtClean="0"/>
                  <a:t>Radiance:</a:t>
                </a:r>
              </a:p>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𝑾</m:t>
                      </m:r>
                      <m:r>
                        <a:rPr lang="en-US" sz="1400" b="1" i="1" smtClean="0">
                          <a:latin typeface="Cambria Math" panose="02040503050406030204" pitchFamily="18" charset="0"/>
                        </a:rPr>
                        <m:t>/</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m:t>
                          </m:r>
                          <m:r>
                            <a:rPr lang="en-US" sz="1400" b="1" i="1" smtClean="0">
                              <a:latin typeface="Cambria Math" panose="02040503050406030204" pitchFamily="18" charset="0"/>
                            </a:rPr>
                            <m:t>𝒎</m:t>
                          </m:r>
                        </m:e>
                        <m:sup>
                          <m:r>
                            <a:rPr lang="en-US" sz="1400" b="1" i="1" smtClean="0">
                              <a:latin typeface="Cambria Math" panose="02040503050406030204" pitchFamily="18" charset="0"/>
                            </a:rPr>
                            <m:t>𝟐</m:t>
                          </m:r>
                        </m:sup>
                      </m:sSup>
                      <m:r>
                        <a:rPr lang="en-US" sz="1400" b="1" i="1" smtClean="0">
                          <a:latin typeface="Cambria Math" panose="02040503050406030204" pitchFamily="18" charset="0"/>
                        </a:rPr>
                        <m:t>𝒔𝒓</m:t>
                      </m:r>
                      <m:r>
                        <a:rPr lang="en-US" sz="1400" b="1" i="1" smtClean="0">
                          <a:latin typeface="Cambria Math" panose="02040503050406030204" pitchFamily="18" charset="0"/>
                        </a:rPr>
                        <m:t>)</m:t>
                      </m:r>
                    </m:oMath>
                  </m:oMathPara>
                </a14:m>
                <a:endParaRPr lang="sv-SE" sz="14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6324600" y="2977170"/>
                <a:ext cx="1111715" cy="528030"/>
              </a:xfrm>
              <a:prstGeom prst="rect">
                <a:avLst/>
              </a:prstGeom>
              <a:blipFill rotWithShape="0">
                <a:blip r:embed="rId8"/>
                <a:stretch>
                  <a:fillRect l="-1087" b="-3371"/>
                </a:stretch>
              </a:blipFill>
              <a:ln>
                <a:solidFill>
                  <a:schemeClr val="tx1"/>
                </a:solidFill>
              </a:ln>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9"/>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3907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7" name="Group 6"/>
          <p:cNvGrpSpPr/>
          <p:nvPr/>
        </p:nvGrpSpPr>
        <p:grpSpPr>
          <a:xfrm>
            <a:off x="0" y="5428917"/>
            <a:ext cx="9144000" cy="1429084"/>
            <a:chOff x="0" y="5428917"/>
            <a:chExt cx="9144000" cy="1429084"/>
          </a:xfrm>
        </p:grpSpPr>
        <p:sp>
          <p:nvSpPr>
            <p:cNvPr id="29" name="Rectangle 28"/>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Left Brace 12"/>
            <p:cNvSpPr/>
            <p:nvPr/>
          </p:nvSpPr>
          <p:spPr>
            <a:xfrm rot="5400000">
              <a:off x="2543083" y="5661260"/>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TextBox 13"/>
            <p:cNvSpPr txBox="1"/>
            <p:nvPr/>
          </p:nvSpPr>
          <p:spPr>
            <a:xfrm>
              <a:off x="1945263" y="5742800"/>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45" name="Left Brace 44"/>
            <p:cNvSpPr/>
            <p:nvPr/>
          </p:nvSpPr>
          <p:spPr>
            <a:xfrm rot="5400000">
              <a:off x="5007901" y="4150114"/>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TextBox 45"/>
            <p:cNvSpPr txBox="1"/>
            <p:nvPr/>
          </p:nvSpPr>
          <p:spPr>
            <a:xfrm>
              <a:off x="4391303" y="5526404"/>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p:sp>
        <p:nvSpPr>
          <p:cNvPr id="2" name="Title 1"/>
          <p:cNvSpPr>
            <a:spLocks noGrp="1"/>
          </p:cNvSpPr>
          <p:nvPr>
            <p:ph type="title"/>
          </p:nvPr>
        </p:nvSpPr>
        <p:spPr/>
        <p:txBody>
          <a:bodyPr/>
          <a:lstStyle/>
          <a:p>
            <a:r>
              <a:rPr lang="sv-SE" dirty="0"/>
              <a:t>Light Transport Equation</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81600" y="4549441"/>
            <a:ext cx="539750" cy="1051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4"/>
          <a:stretch>
            <a:fillRect/>
          </a:stretch>
        </p:blipFill>
        <p:spPr>
          <a:xfrm>
            <a:off x="568252" y="3523916"/>
            <a:ext cx="397717" cy="314325"/>
          </a:xfrm>
          <a:prstGeom prst="rect">
            <a:avLst/>
          </a:prstGeom>
        </p:spPr>
      </p:pic>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948361" y="4210104"/>
                <a:ext cx="420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𝜔</m:t>
                      </m:r>
                    </m:oMath>
                  </m:oMathPara>
                </a14:m>
                <a:endParaRPr lang="sv-SE" dirty="0"/>
              </a:p>
            </p:txBody>
          </p:sp>
        </mc:Choice>
        <mc:Fallback xmlns="">
          <p:sp>
            <p:nvSpPr>
              <p:cNvPr id="12" name="Rectangle 11"/>
              <p:cNvSpPr>
                <a:spLocks noRot="1" noChangeAspect="1" noMove="1" noResize="1" noEditPoints="1" noAdjustHandles="1" noChangeArrowheads="1" noChangeShapeType="1" noTextEdit="1"/>
              </p:cNvSpPr>
              <p:nvPr/>
            </p:nvSpPr>
            <p:spPr>
              <a:xfrm>
                <a:off x="4948361" y="4210104"/>
                <a:ext cx="420564" cy="369332"/>
              </a:xfrm>
              <a:prstGeom prst="rect">
                <a:avLst/>
              </a:prstGeom>
              <a:blipFill rotWithShape="0">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spTree>
    <p:extLst>
      <p:ext uri="{BB962C8B-B14F-4D97-AF65-F5344CB8AC3E}">
        <p14:creationId xmlns:p14="http://schemas.microsoft.com/office/powerpoint/2010/main" val="2911652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34" name="Group 33"/>
          <p:cNvGrpSpPr/>
          <p:nvPr/>
        </p:nvGrpSpPr>
        <p:grpSpPr>
          <a:xfrm>
            <a:off x="0" y="5428917"/>
            <a:ext cx="9144000" cy="1429084"/>
            <a:chOff x="0" y="5428917"/>
            <a:chExt cx="9144000" cy="1429084"/>
          </a:xfrm>
        </p:grpSpPr>
        <p:sp>
          <p:nvSpPr>
            <p:cNvPr id="42" name="Rectangle 41"/>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Left Brace 42"/>
            <p:cNvSpPr/>
            <p:nvPr/>
          </p:nvSpPr>
          <p:spPr>
            <a:xfrm rot="5400000">
              <a:off x="2543083" y="5661260"/>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7" name="TextBox 46"/>
            <p:cNvSpPr txBox="1"/>
            <p:nvPr/>
          </p:nvSpPr>
          <p:spPr>
            <a:xfrm>
              <a:off x="1945263" y="5742800"/>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48" name="Left Brace 47"/>
            <p:cNvSpPr/>
            <p:nvPr/>
          </p:nvSpPr>
          <p:spPr>
            <a:xfrm rot="5400000">
              <a:off x="5007901" y="4150114"/>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9" name="TextBox 48"/>
            <p:cNvSpPr txBox="1"/>
            <p:nvPr/>
          </p:nvSpPr>
          <p:spPr>
            <a:xfrm>
              <a:off x="4391303" y="5526404"/>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p:sp>
        <p:nvSpPr>
          <p:cNvPr id="23" name="Chord 22"/>
          <p:cNvSpPr/>
          <p:nvPr/>
        </p:nvSpPr>
        <p:spPr>
          <a:xfrm rot="6781798">
            <a:off x="5177729" y="4115508"/>
            <a:ext cx="1080891" cy="1120401"/>
          </a:xfrm>
          <a:prstGeom prst="chord">
            <a:avLst>
              <a:gd name="adj1" fmla="val 4129482"/>
              <a:gd name="adj2" fmla="val 14664985"/>
            </a:avLst>
          </a:prstGeom>
          <a:solidFill>
            <a:schemeClr val="tx2">
              <a:lumMod val="60000"/>
              <a:lumOff val="40000"/>
            </a:schemeClr>
          </a:solid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ounded Rectangle 6"/>
          <p:cNvSpPr/>
          <p:nvPr/>
        </p:nvSpPr>
        <p:spPr>
          <a:xfrm>
            <a:off x="3276600" y="6000214"/>
            <a:ext cx="266700" cy="756186"/>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Light Transport Equation</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81600" y="4549441"/>
            <a:ext cx="539750" cy="1051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4"/>
          <a:stretch>
            <a:fillRect/>
          </a:stretch>
        </p:blipFill>
        <p:spPr>
          <a:xfrm>
            <a:off x="568252" y="3523916"/>
            <a:ext cx="397717" cy="314325"/>
          </a:xfrm>
          <a:prstGeom prst="rect">
            <a:avLst/>
          </a:prstGeom>
        </p:spPr>
      </p:pic>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43231" y="4306376"/>
                <a:ext cx="420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𝜔</m:t>
                      </m:r>
                    </m:oMath>
                  </m:oMathPara>
                </a14:m>
                <a:endParaRPr lang="sv-SE" dirty="0"/>
              </a:p>
            </p:txBody>
          </p:sp>
        </mc:Choice>
        <mc:Fallback xmlns="">
          <p:sp>
            <p:nvSpPr>
              <p:cNvPr id="12" name="Rectangle 11"/>
              <p:cNvSpPr>
                <a:spLocks noRot="1" noChangeAspect="1" noMove="1" noResize="1" noEditPoints="1" noAdjustHandles="1" noChangeArrowheads="1" noChangeShapeType="1" noTextEdit="1"/>
              </p:cNvSpPr>
              <p:nvPr/>
            </p:nvSpPr>
            <p:spPr>
              <a:xfrm>
                <a:off x="4843231" y="4306376"/>
                <a:ext cx="420564" cy="369332"/>
              </a:xfrm>
              <a:prstGeom prst="rect">
                <a:avLst/>
              </a:prstGeom>
              <a:blipFill rotWithShape="0">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1739264" y="2534447"/>
                <a:ext cx="1765936" cy="665953"/>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Integrate over all directions </a:t>
                </a:r>
                <a14:m>
                  <m:oMath xmlns:m="http://schemas.openxmlformats.org/officeDocument/2006/math">
                    <m:sSup>
                      <m:sSupPr>
                        <m:ctrlPr>
                          <a:rPr lang="en-US" sz="1200" i="1" smtClean="0">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r>
                  <a:rPr lang="en-US" sz="1200" dirty="0" smtClean="0">
                    <a:solidFill>
                      <a:schemeClr val="tx1"/>
                    </a:solidFill>
                  </a:rPr>
                  <a:t> in the hemisphere around </a:t>
                </a:r>
                <a14:m>
                  <m:oMath xmlns:m="http://schemas.openxmlformats.org/officeDocument/2006/math">
                    <m:r>
                      <a:rPr lang="en-US" sz="1200" b="1" i="1" smtClean="0">
                        <a:solidFill>
                          <a:schemeClr val="tx1"/>
                        </a:solidFill>
                        <a:latin typeface="Cambria Math"/>
                      </a:rPr>
                      <m:t>𝒑</m:t>
                    </m:r>
                  </m:oMath>
                </a14:m>
                <a:r>
                  <a:rPr lang="en-US" sz="1200" dirty="0" smtClean="0">
                    <a:solidFill>
                      <a:schemeClr val="tx1"/>
                    </a:solidFill>
                  </a:rPr>
                  <a:t> </a:t>
                </a:r>
                <a:endParaRPr lang="sv-SE" sz="1200"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1739264" y="2534447"/>
                <a:ext cx="1765936" cy="665953"/>
              </a:xfrm>
              <a:prstGeom prst="roundRect">
                <a:avLst/>
              </a:prstGeom>
              <a:blipFill rotWithShape="0">
                <a:blip r:embed="rId8"/>
                <a:stretch>
                  <a:fillRect b="-2655"/>
                </a:stretch>
              </a:blipFill>
              <a:ln>
                <a:solidFill>
                  <a:schemeClr val="tx2">
                    <a:lumMod val="75000"/>
                  </a:schemeClr>
                </a:solidFill>
              </a:ln>
            </p:spPr>
            <p:txBody>
              <a:bodyPr/>
              <a:lstStyle/>
              <a:p>
                <a:r>
                  <a:rPr lang="sv-SE">
                    <a:noFill/>
                  </a:rPr>
                  <a:t> </a:t>
                </a:r>
              </a:p>
            </p:txBody>
          </p:sp>
        </mc:Fallback>
      </mc:AlternateContent>
      <p:cxnSp>
        <p:nvCxnSpPr>
          <p:cNvPr id="10" name="Elbow Connector 9"/>
          <p:cNvCxnSpPr>
            <a:stCxn id="30" idx="2"/>
          </p:cNvCxnSpPr>
          <p:nvPr/>
        </p:nvCxnSpPr>
        <p:spPr>
          <a:xfrm rot="16200000" flipH="1">
            <a:off x="1611755" y="4210876"/>
            <a:ext cx="2818088" cy="797135"/>
          </a:xfrm>
          <a:prstGeom prst="bentConnector3">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9" idx="0"/>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5997664" y="4003977"/>
                <a:ext cx="474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𝜔</m:t>
                      </m:r>
                      <m:r>
                        <a:rPr lang="en-US" b="0" i="1" smtClean="0">
                          <a:latin typeface="Cambria Math" panose="02040503050406030204" pitchFamily="18" charset="0"/>
                        </a:rPr>
                        <m:t>′</m:t>
                      </m:r>
                    </m:oMath>
                  </m:oMathPara>
                </a14:m>
                <a:endParaRPr lang="sv-SE" dirty="0"/>
              </a:p>
            </p:txBody>
          </p:sp>
        </mc:Choice>
        <mc:Fallback xmlns="">
          <p:sp>
            <p:nvSpPr>
              <p:cNvPr id="41" name="Rectangle 40"/>
              <p:cNvSpPr>
                <a:spLocks noRot="1" noChangeAspect="1" noMove="1" noResize="1" noEditPoints="1" noAdjustHandles="1" noChangeArrowheads="1" noChangeShapeType="1" noTextEdit="1"/>
              </p:cNvSpPr>
              <p:nvPr/>
            </p:nvSpPr>
            <p:spPr>
              <a:xfrm>
                <a:off x="5997664" y="4003977"/>
                <a:ext cx="474810" cy="369332"/>
              </a:xfrm>
              <a:prstGeom prst="rect">
                <a:avLst/>
              </a:prstGeom>
              <a:blipFill rotWithShape="0">
                <a:blip r:embed="rId9"/>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4154369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47" name="Group 46"/>
          <p:cNvGrpSpPr/>
          <p:nvPr/>
        </p:nvGrpSpPr>
        <p:grpSpPr>
          <a:xfrm>
            <a:off x="0" y="5428917"/>
            <a:ext cx="9144000" cy="1429084"/>
            <a:chOff x="0" y="5428917"/>
            <a:chExt cx="9144000" cy="1429084"/>
          </a:xfrm>
        </p:grpSpPr>
        <p:sp>
          <p:nvSpPr>
            <p:cNvPr id="48" name="Rectangle 47"/>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Left Brace 48"/>
            <p:cNvSpPr/>
            <p:nvPr/>
          </p:nvSpPr>
          <p:spPr>
            <a:xfrm rot="5400000">
              <a:off x="2543083" y="5661260"/>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49"/>
            <p:cNvSpPr txBox="1"/>
            <p:nvPr/>
          </p:nvSpPr>
          <p:spPr>
            <a:xfrm>
              <a:off x="1945263" y="5742800"/>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51" name="Left Brace 50"/>
            <p:cNvSpPr/>
            <p:nvPr/>
          </p:nvSpPr>
          <p:spPr>
            <a:xfrm rot="5400000">
              <a:off x="5007901" y="4150114"/>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2" name="TextBox 51"/>
            <p:cNvSpPr txBox="1"/>
            <p:nvPr/>
          </p:nvSpPr>
          <p:spPr>
            <a:xfrm>
              <a:off x="4391303" y="5526404"/>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p:sp>
        <p:nvSpPr>
          <p:cNvPr id="34" name="Rounded Rectangle 33"/>
          <p:cNvSpPr/>
          <p:nvPr/>
        </p:nvSpPr>
        <p:spPr>
          <a:xfrm>
            <a:off x="4616450" y="6107612"/>
            <a:ext cx="863599" cy="3838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ounded Rectangle 6"/>
          <p:cNvSpPr/>
          <p:nvPr/>
        </p:nvSpPr>
        <p:spPr>
          <a:xfrm>
            <a:off x="3276600" y="6000214"/>
            <a:ext cx="266700" cy="756186"/>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4"/>
                <a:stretch>
                  <a:fillRect/>
                </a:stretch>
              </a:blipFill>
            </p:spPr>
            <p:txBody>
              <a:bodyPr/>
              <a:lstStyle/>
              <a:p>
                <a:r>
                  <a:rPr lang="sv-SE">
                    <a:noFill/>
                  </a:rPr>
                  <a:t> </a:t>
                </a:r>
              </a:p>
            </p:txBody>
          </p:sp>
        </mc:Fallback>
      </mc:AlternateContent>
      <p:sp>
        <p:nvSpPr>
          <p:cNvPr id="23" name="Chord 22"/>
          <p:cNvSpPr/>
          <p:nvPr/>
        </p:nvSpPr>
        <p:spPr>
          <a:xfrm rot="6781798">
            <a:off x="5177729" y="4115508"/>
            <a:ext cx="1080891" cy="1120401"/>
          </a:xfrm>
          <a:prstGeom prst="chord">
            <a:avLst>
              <a:gd name="adj1" fmla="val 4129482"/>
              <a:gd name="adj2" fmla="val 14664985"/>
            </a:avLst>
          </a:prstGeom>
          <a:solidFill>
            <a:schemeClr val="tx2">
              <a:lumMod val="60000"/>
              <a:lumOff val="40000"/>
            </a:schemeClr>
          </a:solid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Light Transport Equation</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81600" y="4549441"/>
            <a:ext cx="539750" cy="1051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5"/>
          <a:stretch>
            <a:fillRect/>
          </a:stretch>
        </p:blipFill>
        <p:spPr>
          <a:xfrm>
            <a:off x="568252" y="3523916"/>
            <a:ext cx="397717" cy="314325"/>
          </a:xfrm>
          <a:prstGeom prst="rect">
            <a:avLst/>
          </a:prstGeom>
        </p:spPr>
      </p:pic>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12" name="Rectangle 11"/>
              <p:cNvSpPr/>
              <p:nvPr/>
            </p:nvSpPr>
            <p:spPr>
              <a:xfrm>
                <a:off x="4843231" y="4306376"/>
                <a:ext cx="420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𝜔</m:t>
                      </m:r>
                    </m:oMath>
                  </m:oMathPara>
                </a14:m>
                <a:endParaRPr lang="sv-SE" dirty="0"/>
              </a:p>
            </p:txBody>
          </p:sp>
        </mc:Choice>
        <mc:Fallback xmlns="">
          <p:sp>
            <p:nvSpPr>
              <p:cNvPr id="12" name="Rectangle 11"/>
              <p:cNvSpPr>
                <a:spLocks noRot="1" noChangeAspect="1" noMove="1" noResize="1" noEditPoints="1" noAdjustHandles="1" noChangeArrowheads="1" noChangeShapeType="1" noTextEdit="1"/>
              </p:cNvSpPr>
              <p:nvPr/>
            </p:nvSpPr>
            <p:spPr>
              <a:xfrm>
                <a:off x="4843231" y="4306376"/>
                <a:ext cx="420564" cy="369332"/>
              </a:xfrm>
              <a:prstGeom prst="rect">
                <a:avLst/>
              </a:prstGeom>
              <a:blipFill rotWithShape="0">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1739264" y="2534447"/>
                <a:ext cx="1765936" cy="665953"/>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Integrate over all directions </a:t>
                </a:r>
                <a14:m>
                  <m:oMath xmlns:m="http://schemas.openxmlformats.org/officeDocument/2006/math">
                    <m:sSup>
                      <m:sSupPr>
                        <m:ctrlPr>
                          <a:rPr lang="en-US" sz="1200" i="1" smtClean="0">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r>
                  <a:rPr lang="en-US" sz="1200" dirty="0" smtClean="0">
                    <a:solidFill>
                      <a:schemeClr val="tx1"/>
                    </a:solidFill>
                  </a:rPr>
                  <a:t> in the hemisphere around </a:t>
                </a:r>
                <a14:m>
                  <m:oMath xmlns:m="http://schemas.openxmlformats.org/officeDocument/2006/math">
                    <m:r>
                      <a:rPr lang="en-US" sz="1200" b="1" i="1" smtClean="0">
                        <a:solidFill>
                          <a:schemeClr val="tx1"/>
                        </a:solidFill>
                        <a:latin typeface="Cambria Math"/>
                      </a:rPr>
                      <m:t>𝒑</m:t>
                    </m:r>
                  </m:oMath>
                </a14:m>
                <a:r>
                  <a:rPr lang="en-US" sz="1200" dirty="0" smtClean="0">
                    <a:solidFill>
                      <a:schemeClr val="tx1"/>
                    </a:solidFill>
                  </a:rPr>
                  <a:t> </a:t>
                </a:r>
                <a:endParaRPr lang="sv-SE" sz="1200"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1739264" y="2534447"/>
                <a:ext cx="1765936" cy="665953"/>
              </a:xfrm>
              <a:prstGeom prst="roundRect">
                <a:avLst/>
              </a:prstGeom>
              <a:blipFill rotWithShape="0">
                <a:blip r:embed="rId8"/>
                <a:stretch>
                  <a:fillRect b="-2655"/>
                </a:stretch>
              </a:blipFill>
              <a:ln>
                <a:solidFill>
                  <a:schemeClr val="tx2">
                    <a:lumMod val="75000"/>
                  </a:schemeClr>
                </a:solidFill>
              </a:ln>
            </p:spPr>
            <p:txBody>
              <a:bodyPr/>
              <a:lstStyle/>
              <a:p>
                <a:r>
                  <a:rPr lang="sv-SE">
                    <a:noFill/>
                  </a:rPr>
                  <a:t> </a:t>
                </a:r>
              </a:p>
            </p:txBody>
          </p:sp>
        </mc:Fallback>
      </mc:AlternateContent>
      <p:cxnSp>
        <p:nvCxnSpPr>
          <p:cNvPr id="10" name="Elbow Connector 9"/>
          <p:cNvCxnSpPr>
            <a:stCxn id="30" idx="2"/>
          </p:cNvCxnSpPr>
          <p:nvPr/>
        </p:nvCxnSpPr>
        <p:spPr>
          <a:xfrm rot="16200000" flipH="1">
            <a:off x="1611755" y="4210876"/>
            <a:ext cx="2818088" cy="797135"/>
          </a:xfrm>
          <a:prstGeom prst="bentConnector3">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9" idx="0"/>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5997664" y="4003977"/>
                <a:ext cx="474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𝜔</m:t>
                      </m:r>
                      <m:r>
                        <a:rPr lang="en-US" b="0" i="1" smtClean="0">
                          <a:latin typeface="Cambria Math" panose="02040503050406030204" pitchFamily="18" charset="0"/>
                        </a:rPr>
                        <m:t>′</m:t>
                      </m:r>
                    </m:oMath>
                  </m:oMathPara>
                </a14:m>
                <a:endParaRPr lang="sv-SE" dirty="0"/>
              </a:p>
            </p:txBody>
          </p:sp>
        </mc:Choice>
        <mc:Fallback xmlns="">
          <p:sp>
            <p:nvSpPr>
              <p:cNvPr id="41" name="Rectangle 40"/>
              <p:cNvSpPr>
                <a:spLocks noRot="1" noChangeAspect="1" noMove="1" noResize="1" noEditPoints="1" noAdjustHandles="1" noChangeArrowheads="1" noChangeShapeType="1" noTextEdit="1"/>
              </p:cNvSpPr>
              <p:nvPr/>
            </p:nvSpPr>
            <p:spPr>
              <a:xfrm>
                <a:off x="5997664" y="4003977"/>
                <a:ext cx="474810" cy="369332"/>
              </a:xfrm>
              <a:prstGeom prst="rect">
                <a:avLst/>
              </a:prstGeom>
              <a:blipFill rotWithShape="0">
                <a:blip r:embed="rId9"/>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7371714" y="2724947"/>
                <a:ext cx="1765936" cy="6659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a:t>
                </a:r>
                <a:r>
                  <a:rPr lang="en-US" sz="1200" i="1" dirty="0" smtClean="0">
                    <a:solidFill>
                      <a:schemeClr val="tx1"/>
                    </a:solidFill>
                  </a:rPr>
                  <a:t>radiance</a:t>
                </a:r>
                <a:r>
                  <a:rPr lang="en-US" sz="1200" dirty="0" smtClean="0">
                    <a:solidFill>
                      <a:schemeClr val="tx1"/>
                    </a:solidFill>
                  </a:rPr>
                  <a:t> incoming to point </a:t>
                </a:r>
                <a14:m>
                  <m:oMath xmlns:m="http://schemas.openxmlformats.org/officeDocument/2006/math">
                    <m:r>
                      <a:rPr lang="en-US" sz="1200" b="1" i="1">
                        <a:solidFill>
                          <a:schemeClr val="tx1"/>
                        </a:solidFill>
                        <a:latin typeface="Cambria Math"/>
                      </a:rPr>
                      <m:t>𝒑</m:t>
                    </m:r>
                  </m:oMath>
                </a14:m>
                <a:r>
                  <a:rPr lang="sv-SE" sz="1200" dirty="0" smtClean="0">
                    <a:solidFill>
                      <a:schemeClr val="tx1"/>
                    </a:solidFill>
                  </a:rPr>
                  <a:t> from direction </a:t>
                </a:r>
                <a14:m>
                  <m:oMath xmlns:m="http://schemas.openxmlformats.org/officeDocument/2006/math">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endParaRPr lang="sv-SE" sz="1200" dirty="0">
                  <a:solidFill>
                    <a:schemeClr val="tx1"/>
                  </a:solidFill>
                </a:endParaRPr>
              </a:p>
            </p:txBody>
          </p:sp>
        </mc:Choice>
        <mc:Fallback xmlns="">
          <p:sp>
            <p:nvSpPr>
              <p:cNvPr id="42" name="Rounded Rectangle 41"/>
              <p:cNvSpPr>
                <a:spLocks noRot="1" noChangeAspect="1" noMove="1" noResize="1" noEditPoints="1" noAdjustHandles="1" noChangeArrowheads="1" noChangeShapeType="1" noTextEdit="1"/>
              </p:cNvSpPr>
              <p:nvPr/>
            </p:nvSpPr>
            <p:spPr>
              <a:xfrm>
                <a:off x="7371714" y="2724947"/>
                <a:ext cx="1765936" cy="665953"/>
              </a:xfrm>
              <a:prstGeom prst="roundRect">
                <a:avLst/>
              </a:prstGeom>
              <a:blipFill rotWithShape="0">
                <a:blip r:embed="rId10"/>
                <a:stretch>
                  <a:fillRect b="-2655"/>
                </a:stretch>
              </a:blipFill>
              <a:ln>
                <a:solidFill>
                  <a:schemeClr val="bg2">
                    <a:lumMod val="25000"/>
                  </a:schemeClr>
                </a:solidFill>
              </a:ln>
            </p:spPr>
            <p:txBody>
              <a:bodyPr/>
              <a:lstStyle/>
              <a:p>
                <a:r>
                  <a:rPr lang="sv-SE">
                    <a:noFill/>
                  </a:rPr>
                  <a:t> </a:t>
                </a:r>
              </a:p>
            </p:txBody>
          </p:sp>
        </mc:Fallback>
      </mc:AlternateContent>
      <p:cxnSp>
        <p:nvCxnSpPr>
          <p:cNvPr id="43" name="Elbow Connector 42"/>
          <p:cNvCxnSpPr>
            <a:stCxn id="42" idx="2"/>
            <a:endCxn id="34" idx="2"/>
          </p:cNvCxnSpPr>
          <p:nvPr/>
        </p:nvCxnSpPr>
        <p:spPr>
          <a:xfrm rot="5400000">
            <a:off x="5101184" y="3337966"/>
            <a:ext cx="3100565" cy="3206432"/>
          </a:xfrm>
          <a:prstGeom prst="bentConnector3">
            <a:avLst>
              <a:gd name="adj1" fmla="val 107373"/>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686550" y="3352800"/>
            <a:ext cx="476250" cy="400050"/>
          </a:xfrm>
          <a:prstGeom prst="straightConnector1">
            <a:avLst/>
          </a:prstGeom>
          <a:ln w="25400">
            <a:solidFill>
              <a:schemeClr val="bg2">
                <a:lumMod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6043284" y="3453292"/>
                <a:ext cx="80374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2">
                                  <a:lumMod val="25000"/>
                                </a:schemeClr>
                              </a:solidFill>
                              <a:latin typeface="Cambria Math" panose="02040503050406030204" pitchFamily="18" charset="0"/>
                            </a:rPr>
                          </m:ctrlPr>
                        </m:sSubPr>
                        <m:e>
                          <m:r>
                            <a:rPr lang="en-US" sz="1200" i="1">
                              <a:solidFill>
                                <a:schemeClr val="bg2">
                                  <a:lumMod val="25000"/>
                                </a:schemeClr>
                              </a:solidFill>
                              <a:latin typeface="Cambria Math"/>
                            </a:rPr>
                            <m:t>𝐿</m:t>
                          </m:r>
                        </m:e>
                        <m:sub>
                          <m:r>
                            <a:rPr lang="en-US" sz="1200" i="1">
                              <a:solidFill>
                                <a:schemeClr val="bg2">
                                  <a:lumMod val="25000"/>
                                </a:schemeClr>
                              </a:solidFill>
                              <a:latin typeface="Cambria Math"/>
                            </a:rPr>
                            <m:t>𝑖</m:t>
                          </m:r>
                        </m:sub>
                      </m:sSub>
                      <m:d>
                        <m:dPr>
                          <m:ctrlPr>
                            <a:rPr lang="en-US" sz="1200" b="1" i="1">
                              <a:solidFill>
                                <a:schemeClr val="bg2">
                                  <a:lumMod val="25000"/>
                                </a:schemeClr>
                              </a:solidFill>
                              <a:latin typeface="Cambria Math" panose="02040503050406030204" pitchFamily="18" charset="0"/>
                            </a:rPr>
                          </m:ctrlPr>
                        </m:dPr>
                        <m:e>
                          <m:r>
                            <a:rPr lang="en-US" sz="1200" b="1" i="1">
                              <a:solidFill>
                                <a:schemeClr val="bg2">
                                  <a:lumMod val="25000"/>
                                </a:schemeClr>
                              </a:solidFill>
                              <a:latin typeface="Cambria Math"/>
                            </a:rPr>
                            <m:t>𝒑</m:t>
                          </m:r>
                          <m:r>
                            <a:rPr lang="en-US" sz="1200" i="1">
                              <a:solidFill>
                                <a:schemeClr val="bg2">
                                  <a:lumMod val="25000"/>
                                </a:schemeClr>
                              </a:solidFill>
                              <a:latin typeface="Cambria Math"/>
                            </a:rPr>
                            <m:t>,</m:t>
                          </m:r>
                          <m:sSup>
                            <m:sSupPr>
                              <m:ctrlPr>
                                <a:rPr lang="en-US" sz="1200" i="1">
                                  <a:solidFill>
                                    <a:schemeClr val="bg2">
                                      <a:lumMod val="25000"/>
                                    </a:schemeClr>
                                  </a:solidFill>
                                  <a:latin typeface="Cambria Math" panose="02040503050406030204" pitchFamily="18" charset="0"/>
                                </a:rPr>
                              </m:ctrlPr>
                            </m:sSupPr>
                            <m:e>
                              <m:r>
                                <a:rPr lang="en-US" sz="1200" i="1">
                                  <a:solidFill>
                                    <a:schemeClr val="bg2">
                                      <a:lumMod val="25000"/>
                                    </a:schemeClr>
                                  </a:solidFill>
                                  <a:latin typeface="Cambria Math"/>
                                </a:rPr>
                                <m:t>𝜔</m:t>
                              </m:r>
                            </m:e>
                            <m:sup>
                              <m:r>
                                <a:rPr lang="en-US" sz="1200" i="1">
                                  <a:solidFill>
                                    <a:schemeClr val="bg2">
                                      <a:lumMod val="25000"/>
                                    </a:schemeClr>
                                  </a:solidFill>
                                  <a:latin typeface="Cambria Math"/>
                                </a:rPr>
                                <m:t>′</m:t>
                              </m:r>
                            </m:sup>
                          </m:sSup>
                        </m:e>
                      </m:d>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6043284" y="3453292"/>
                <a:ext cx="803745" cy="276999"/>
              </a:xfrm>
              <a:prstGeom prst="rect">
                <a:avLst/>
              </a:prstGeom>
              <a:blipFill rotWithShape="0">
                <a:blip r:embed="rId11"/>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361759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57" name="Group 56"/>
          <p:cNvGrpSpPr/>
          <p:nvPr/>
        </p:nvGrpSpPr>
        <p:grpSpPr>
          <a:xfrm>
            <a:off x="0" y="5428917"/>
            <a:ext cx="9144000" cy="1429084"/>
            <a:chOff x="0" y="5428917"/>
            <a:chExt cx="9144000" cy="1429084"/>
          </a:xfrm>
        </p:grpSpPr>
        <p:sp>
          <p:nvSpPr>
            <p:cNvPr id="58" name="Rectangle 57"/>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Left Brace 62"/>
            <p:cNvSpPr/>
            <p:nvPr/>
          </p:nvSpPr>
          <p:spPr>
            <a:xfrm rot="5400000">
              <a:off x="2543083" y="5661260"/>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6" name="TextBox 65"/>
            <p:cNvSpPr txBox="1"/>
            <p:nvPr/>
          </p:nvSpPr>
          <p:spPr>
            <a:xfrm>
              <a:off x="1945263" y="5742800"/>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68" name="Left Brace 67"/>
            <p:cNvSpPr/>
            <p:nvPr/>
          </p:nvSpPr>
          <p:spPr>
            <a:xfrm rot="5400000">
              <a:off x="5007901" y="4150114"/>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9" name="TextBox 68"/>
            <p:cNvSpPr txBox="1"/>
            <p:nvPr/>
          </p:nvSpPr>
          <p:spPr>
            <a:xfrm>
              <a:off x="4391303" y="5526404"/>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p:sp>
        <p:nvSpPr>
          <p:cNvPr id="47" name="Rounded Rectangle 46"/>
          <p:cNvSpPr/>
          <p:nvPr/>
        </p:nvSpPr>
        <p:spPr>
          <a:xfrm>
            <a:off x="5499007" y="6107612"/>
            <a:ext cx="1003294" cy="383853"/>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ounded Rectangle 33"/>
          <p:cNvSpPr/>
          <p:nvPr/>
        </p:nvSpPr>
        <p:spPr>
          <a:xfrm>
            <a:off x="4616450" y="6107612"/>
            <a:ext cx="863599" cy="3838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ounded Rectangle 6"/>
          <p:cNvSpPr/>
          <p:nvPr/>
        </p:nvSpPr>
        <p:spPr>
          <a:xfrm>
            <a:off x="3276600" y="6000214"/>
            <a:ext cx="266700" cy="756186"/>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4"/>
                <a:stretch>
                  <a:fillRect/>
                </a:stretch>
              </a:blipFill>
            </p:spPr>
            <p:txBody>
              <a:bodyPr/>
              <a:lstStyle/>
              <a:p>
                <a:r>
                  <a:rPr lang="sv-SE">
                    <a:noFill/>
                  </a:rPr>
                  <a:t> </a:t>
                </a:r>
              </a:p>
            </p:txBody>
          </p:sp>
        </mc:Fallback>
      </mc:AlternateContent>
      <p:sp>
        <p:nvSpPr>
          <p:cNvPr id="23" name="Chord 22"/>
          <p:cNvSpPr/>
          <p:nvPr/>
        </p:nvSpPr>
        <p:spPr>
          <a:xfrm rot="6781798">
            <a:off x="5177729" y="4115508"/>
            <a:ext cx="1080891" cy="1120401"/>
          </a:xfrm>
          <a:prstGeom prst="chord">
            <a:avLst>
              <a:gd name="adj1" fmla="val 4129482"/>
              <a:gd name="adj2" fmla="val 14664985"/>
            </a:avLst>
          </a:prstGeom>
          <a:solidFill>
            <a:schemeClr val="tx2">
              <a:lumMod val="60000"/>
              <a:lumOff val="40000"/>
            </a:schemeClr>
          </a:solid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Light Transport Equation</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81600" y="4549441"/>
            <a:ext cx="539750" cy="1051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5"/>
          <a:stretch>
            <a:fillRect/>
          </a:stretch>
        </p:blipFill>
        <p:spPr>
          <a:xfrm>
            <a:off x="568252" y="3523916"/>
            <a:ext cx="397717" cy="314325"/>
          </a:xfrm>
          <a:prstGeom prst="rect">
            <a:avLst/>
          </a:prstGeom>
        </p:spPr>
      </p:pic>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12" name="Rectangle 11"/>
              <p:cNvSpPr/>
              <p:nvPr/>
            </p:nvSpPr>
            <p:spPr>
              <a:xfrm>
                <a:off x="4843231" y="4306376"/>
                <a:ext cx="420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𝜔</m:t>
                      </m:r>
                    </m:oMath>
                  </m:oMathPara>
                </a14:m>
                <a:endParaRPr lang="sv-SE" dirty="0"/>
              </a:p>
            </p:txBody>
          </p:sp>
        </mc:Choice>
        <mc:Fallback xmlns="">
          <p:sp>
            <p:nvSpPr>
              <p:cNvPr id="12" name="Rectangle 11"/>
              <p:cNvSpPr>
                <a:spLocks noRot="1" noChangeAspect="1" noMove="1" noResize="1" noEditPoints="1" noAdjustHandles="1" noChangeArrowheads="1" noChangeShapeType="1" noTextEdit="1"/>
              </p:cNvSpPr>
              <p:nvPr/>
            </p:nvSpPr>
            <p:spPr>
              <a:xfrm>
                <a:off x="4843231" y="4306376"/>
                <a:ext cx="420564" cy="369332"/>
              </a:xfrm>
              <a:prstGeom prst="rect">
                <a:avLst/>
              </a:prstGeom>
              <a:blipFill rotWithShape="0">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1739264" y="2534447"/>
                <a:ext cx="1765936" cy="665953"/>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Integrate over all directions </a:t>
                </a:r>
                <a14:m>
                  <m:oMath xmlns:m="http://schemas.openxmlformats.org/officeDocument/2006/math">
                    <m:sSup>
                      <m:sSupPr>
                        <m:ctrlPr>
                          <a:rPr lang="en-US" sz="1200" i="1" smtClean="0">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r>
                  <a:rPr lang="en-US" sz="1200" dirty="0" smtClean="0">
                    <a:solidFill>
                      <a:schemeClr val="tx1"/>
                    </a:solidFill>
                  </a:rPr>
                  <a:t> in the hemisphere around </a:t>
                </a:r>
                <a14:m>
                  <m:oMath xmlns:m="http://schemas.openxmlformats.org/officeDocument/2006/math">
                    <m:r>
                      <a:rPr lang="en-US" sz="1200" b="1" i="1" smtClean="0">
                        <a:solidFill>
                          <a:schemeClr val="tx1"/>
                        </a:solidFill>
                        <a:latin typeface="Cambria Math"/>
                      </a:rPr>
                      <m:t>𝒑</m:t>
                    </m:r>
                  </m:oMath>
                </a14:m>
                <a:r>
                  <a:rPr lang="en-US" sz="1200" dirty="0" smtClean="0">
                    <a:solidFill>
                      <a:schemeClr val="tx1"/>
                    </a:solidFill>
                  </a:rPr>
                  <a:t> </a:t>
                </a:r>
                <a:endParaRPr lang="sv-SE" sz="1200"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1739264" y="2534447"/>
                <a:ext cx="1765936" cy="665953"/>
              </a:xfrm>
              <a:prstGeom prst="roundRect">
                <a:avLst/>
              </a:prstGeom>
              <a:blipFill rotWithShape="0">
                <a:blip r:embed="rId8"/>
                <a:stretch>
                  <a:fillRect b="-2655"/>
                </a:stretch>
              </a:blipFill>
              <a:ln>
                <a:solidFill>
                  <a:schemeClr val="tx2">
                    <a:lumMod val="75000"/>
                  </a:schemeClr>
                </a:solidFill>
              </a:ln>
            </p:spPr>
            <p:txBody>
              <a:bodyPr/>
              <a:lstStyle/>
              <a:p>
                <a:r>
                  <a:rPr lang="sv-SE">
                    <a:noFill/>
                  </a:rPr>
                  <a:t> </a:t>
                </a:r>
              </a:p>
            </p:txBody>
          </p:sp>
        </mc:Fallback>
      </mc:AlternateContent>
      <p:cxnSp>
        <p:nvCxnSpPr>
          <p:cNvPr id="10" name="Elbow Connector 9"/>
          <p:cNvCxnSpPr>
            <a:stCxn id="30" idx="2"/>
          </p:cNvCxnSpPr>
          <p:nvPr/>
        </p:nvCxnSpPr>
        <p:spPr>
          <a:xfrm rot="16200000" flipH="1">
            <a:off x="1611755" y="4210876"/>
            <a:ext cx="2818088" cy="797135"/>
          </a:xfrm>
          <a:prstGeom prst="bentConnector3">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9" idx="0"/>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5997664" y="4003977"/>
                <a:ext cx="474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𝜔</m:t>
                      </m:r>
                      <m:r>
                        <a:rPr lang="en-US" b="0" i="1" smtClean="0">
                          <a:latin typeface="Cambria Math" panose="02040503050406030204" pitchFamily="18" charset="0"/>
                        </a:rPr>
                        <m:t>′</m:t>
                      </m:r>
                    </m:oMath>
                  </m:oMathPara>
                </a14:m>
                <a:endParaRPr lang="sv-SE" dirty="0"/>
              </a:p>
            </p:txBody>
          </p:sp>
        </mc:Choice>
        <mc:Fallback xmlns="">
          <p:sp>
            <p:nvSpPr>
              <p:cNvPr id="41" name="Rectangle 40"/>
              <p:cNvSpPr>
                <a:spLocks noRot="1" noChangeAspect="1" noMove="1" noResize="1" noEditPoints="1" noAdjustHandles="1" noChangeArrowheads="1" noChangeShapeType="1" noTextEdit="1"/>
              </p:cNvSpPr>
              <p:nvPr/>
            </p:nvSpPr>
            <p:spPr>
              <a:xfrm>
                <a:off x="5997664" y="4003977"/>
                <a:ext cx="474810" cy="369332"/>
              </a:xfrm>
              <a:prstGeom prst="rect">
                <a:avLst/>
              </a:prstGeom>
              <a:blipFill rotWithShape="0">
                <a:blip r:embed="rId9"/>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7371714" y="2724947"/>
                <a:ext cx="1765936" cy="6659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a:t>
                </a:r>
                <a:r>
                  <a:rPr lang="en-US" sz="1200" i="1" dirty="0" smtClean="0">
                    <a:solidFill>
                      <a:schemeClr val="tx1"/>
                    </a:solidFill>
                  </a:rPr>
                  <a:t>radiance</a:t>
                </a:r>
                <a:r>
                  <a:rPr lang="en-US" sz="1200" dirty="0" smtClean="0">
                    <a:solidFill>
                      <a:schemeClr val="tx1"/>
                    </a:solidFill>
                  </a:rPr>
                  <a:t> incoming to point </a:t>
                </a:r>
                <a14:m>
                  <m:oMath xmlns:m="http://schemas.openxmlformats.org/officeDocument/2006/math">
                    <m:r>
                      <a:rPr lang="en-US" sz="1200" b="1" i="1">
                        <a:solidFill>
                          <a:schemeClr val="tx1"/>
                        </a:solidFill>
                        <a:latin typeface="Cambria Math"/>
                      </a:rPr>
                      <m:t>𝒑</m:t>
                    </m:r>
                  </m:oMath>
                </a14:m>
                <a:r>
                  <a:rPr lang="sv-SE" sz="1200" dirty="0" smtClean="0">
                    <a:solidFill>
                      <a:schemeClr val="tx1"/>
                    </a:solidFill>
                  </a:rPr>
                  <a:t> from direction </a:t>
                </a:r>
                <a14:m>
                  <m:oMath xmlns:m="http://schemas.openxmlformats.org/officeDocument/2006/math">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endParaRPr lang="sv-SE" sz="1200" dirty="0">
                  <a:solidFill>
                    <a:schemeClr val="tx1"/>
                  </a:solidFill>
                </a:endParaRPr>
              </a:p>
            </p:txBody>
          </p:sp>
        </mc:Choice>
        <mc:Fallback xmlns="">
          <p:sp>
            <p:nvSpPr>
              <p:cNvPr id="42" name="Rounded Rectangle 41"/>
              <p:cNvSpPr>
                <a:spLocks noRot="1" noChangeAspect="1" noMove="1" noResize="1" noEditPoints="1" noAdjustHandles="1" noChangeArrowheads="1" noChangeShapeType="1" noTextEdit="1"/>
              </p:cNvSpPr>
              <p:nvPr/>
            </p:nvSpPr>
            <p:spPr>
              <a:xfrm>
                <a:off x="7371714" y="2724947"/>
                <a:ext cx="1765936" cy="665953"/>
              </a:xfrm>
              <a:prstGeom prst="roundRect">
                <a:avLst/>
              </a:prstGeom>
              <a:blipFill rotWithShape="0">
                <a:blip r:embed="rId10"/>
                <a:stretch>
                  <a:fillRect b="-2655"/>
                </a:stretch>
              </a:blipFill>
              <a:ln>
                <a:solidFill>
                  <a:schemeClr val="bg2">
                    <a:lumMod val="25000"/>
                  </a:schemeClr>
                </a:solidFill>
              </a:ln>
            </p:spPr>
            <p:txBody>
              <a:bodyPr/>
              <a:lstStyle/>
              <a:p>
                <a:r>
                  <a:rPr lang="sv-SE">
                    <a:noFill/>
                  </a:rPr>
                  <a:t> </a:t>
                </a:r>
              </a:p>
            </p:txBody>
          </p:sp>
        </mc:Fallback>
      </mc:AlternateContent>
      <p:cxnSp>
        <p:nvCxnSpPr>
          <p:cNvPr id="43" name="Elbow Connector 42"/>
          <p:cNvCxnSpPr>
            <a:stCxn id="42" idx="2"/>
            <a:endCxn id="34" idx="2"/>
          </p:cNvCxnSpPr>
          <p:nvPr/>
        </p:nvCxnSpPr>
        <p:spPr>
          <a:xfrm rot="5400000">
            <a:off x="5101184" y="3337966"/>
            <a:ext cx="3100565" cy="3206432"/>
          </a:xfrm>
          <a:prstGeom prst="bentConnector3">
            <a:avLst>
              <a:gd name="adj1" fmla="val 107373"/>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686550" y="3352800"/>
            <a:ext cx="476250" cy="400050"/>
          </a:xfrm>
          <a:prstGeom prst="straightConnector1">
            <a:avLst/>
          </a:prstGeom>
          <a:ln w="25400">
            <a:solidFill>
              <a:schemeClr val="bg2">
                <a:lumMod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6043284" y="3453292"/>
                <a:ext cx="80374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2">
                                  <a:lumMod val="25000"/>
                                </a:schemeClr>
                              </a:solidFill>
                              <a:latin typeface="Cambria Math" panose="02040503050406030204" pitchFamily="18" charset="0"/>
                            </a:rPr>
                          </m:ctrlPr>
                        </m:sSubPr>
                        <m:e>
                          <m:r>
                            <a:rPr lang="en-US" sz="1200" i="1">
                              <a:solidFill>
                                <a:schemeClr val="bg2">
                                  <a:lumMod val="25000"/>
                                </a:schemeClr>
                              </a:solidFill>
                              <a:latin typeface="Cambria Math"/>
                            </a:rPr>
                            <m:t>𝐿</m:t>
                          </m:r>
                        </m:e>
                        <m:sub>
                          <m:r>
                            <a:rPr lang="en-US" sz="1200" i="1">
                              <a:solidFill>
                                <a:schemeClr val="bg2">
                                  <a:lumMod val="25000"/>
                                </a:schemeClr>
                              </a:solidFill>
                              <a:latin typeface="Cambria Math"/>
                            </a:rPr>
                            <m:t>𝑖</m:t>
                          </m:r>
                        </m:sub>
                      </m:sSub>
                      <m:d>
                        <m:dPr>
                          <m:ctrlPr>
                            <a:rPr lang="en-US" sz="1200" b="1" i="1">
                              <a:solidFill>
                                <a:schemeClr val="bg2">
                                  <a:lumMod val="25000"/>
                                </a:schemeClr>
                              </a:solidFill>
                              <a:latin typeface="Cambria Math" panose="02040503050406030204" pitchFamily="18" charset="0"/>
                            </a:rPr>
                          </m:ctrlPr>
                        </m:dPr>
                        <m:e>
                          <m:r>
                            <a:rPr lang="en-US" sz="1200" b="1" i="1">
                              <a:solidFill>
                                <a:schemeClr val="bg2">
                                  <a:lumMod val="25000"/>
                                </a:schemeClr>
                              </a:solidFill>
                              <a:latin typeface="Cambria Math"/>
                            </a:rPr>
                            <m:t>𝒑</m:t>
                          </m:r>
                          <m:r>
                            <a:rPr lang="en-US" sz="1200" i="1">
                              <a:solidFill>
                                <a:schemeClr val="bg2">
                                  <a:lumMod val="25000"/>
                                </a:schemeClr>
                              </a:solidFill>
                              <a:latin typeface="Cambria Math"/>
                            </a:rPr>
                            <m:t>,</m:t>
                          </m:r>
                          <m:sSup>
                            <m:sSupPr>
                              <m:ctrlPr>
                                <a:rPr lang="en-US" sz="1200" i="1">
                                  <a:solidFill>
                                    <a:schemeClr val="bg2">
                                      <a:lumMod val="25000"/>
                                    </a:schemeClr>
                                  </a:solidFill>
                                  <a:latin typeface="Cambria Math" panose="02040503050406030204" pitchFamily="18" charset="0"/>
                                </a:rPr>
                              </m:ctrlPr>
                            </m:sSupPr>
                            <m:e>
                              <m:r>
                                <a:rPr lang="en-US" sz="1200" i="1">
                                  <a:solidFill>
                                    <a:schemeClr val="bg2">
                                      <a:lumMod val="25000"/>
                                    </a:schemeClr>
                                  </a:solidFill>
                                  <a:latin typeface="Cambria Math"/>
                                </a:rPr>
                                <m:t>𝜔</m:t>
                              </m:r>
                            </m:e>
                            <m:sup>
                              <m:r>
                                <a:rPr lang="en-US" sz="1200" i="1">
                                  <a:solidFill>
                                    <a:schemeClr val="bg2">
                                      <a:lumMod val="25000"/>
                                    </a:schemeClr>
                                  </a:solidFill>
                                  <a:latin typeface="Cambria Math"/>
                                </a:rPr>
                                <m:t>′</m:t>
                              </m:r>
                            </m:sup>
                          </m:sSup>
                        </m:e>
                      </m:d>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6043284" y="3453292"/>
                <a:ext cx="803745" cy="276999"/>
              </a:xfrm>
              <a:prstGeom prst="rect">
                <a:avLst/>
              </a:prstGeom>
              <a:blipFill rotWithShape="0">
                <a:blip r:embed="rId11"/>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8" name="Rounded Rectangle 47"/>
              <p:cNvSpPr/>
              <p:nvPr/>
            </p:nvSpPr>
            <p:spPr>
              <a:xfrm>
                <a:off x="3843813" y="1645261"/>
                <a:ext cx="2147303" cy="1783739"/>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amount of incoming radiance that hits </a:t>
                </a:r>
                <a14:m>
                  <m:oMath xmlns:m="http://schemas.openxmlformats.org/officeDocument/2006/math">
                    <m:r>
                      <a:rPr lang="en-US" sz="1200" b="0" i="0" smtClean="0">
                        <a:solidFill>
                          <a:schemeClr val="tx1"/>
                        </a:solidFill>
                        <a:latin typeface="Cambria Math" panose="02040503050406030204" pitchFamily="18" charset="0"/>
                      </a:rPr>
                      <m:t>1</m:t>
                    </m:r>
                    <m:sSup>
                      <m:sSupPr>
                        <m:ctrlPr>
                          <a:rPr lang="en-US" sz="1200" b="0" i="1" smtClean="0">
                            <a:solidFill>
                              <a:schemeClr val="tx1"/>
                            </a:solidFill>
                            <a:latin typeface="Cambria Math" panose="02040503050406030204" pitchFamily="18" charset="0"/>
                          </a:rPr>
                        </m:ctrlPr>
                      </m:sSupPr>
                      <m:e>
                        <m:r>
                          <m:rPr>
                            <m:sty m:val="p"/>
                          </m:rPr>
                          <a:rPr lang="en-US" sz="1200" b="0" i="0" smtClean="0">
                            <a:solidFill>
                              <a:schemeClr val="tx1"/>
                            </a:solidFill>
                            <a:latin typeface="Cambria Math" panose="02040503050406030204" pitchFamily="18" charset="0"/>
                          </a:rPr>
                          <m:t>m</m:t>
                        </m:r>
                      </m:e>
                      <m:sup>
                        <m:r>
                          <a:rPr lang="en-US" sz="1200" b="0" i="1" smtClean="0">
                            <a:solidFill>
                              <a:schemeClr val="tx1"/>
                            </a:solidFill>
                            <a:latin typeface="Cambria Math" panose="02040503050406030204" pitchFamily="18" charset="0"/>
                          </a:rPr>
                          <m:t>2</m:t>
                        </m:r>
                      </m:sup>
                    </m:sSup>
                  </m:oMath>
                </a14:m>
                <a:endParaRPr lang="en-US" sz="1200" b="0" dirty="0" smtClean="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sv-SE" sz="1200" dirty="0">
                  <a:solidFill>
                    <a:schemeClr val="tx1"/>
                  </a:solidFill>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3843813" y="1645261"/>
                <a:ext cx="2147303" cy="1783739"/>
              </a:xfrm>
              <a:prstGeom prst="roundRect">
                <a:avLst/>
              </a:prstGeom>
              <a:blipFill rotWithShape="0">
                <a:blip r:embed="rId12"/>
                <a:stretch>
                  <a:fillRect/>
                </a:stretch>
              </a:blipFill>
              <a:ln>
                <a:solidFill>
                  <a:schemeClr val="accent2">
                    <a:lumMod val="75000"/>
                  </a:schemeClr>
                </a:solidFill>
              </a:ln>
            </p:spPr>
            <p:txBody>
              <a:bodyPr/>
              <a:lstStyle/>
              <a:p>
                <a:r>
                  <a:rPr lang="sv-SE">
                    <a:noFill/>
                  </a:rPr>
                  <a:t> </a:t>
                </a:r>
              </a:p>
            </p:txBody>
          </p:sp>
        </mc:Fallback>
      </mc:AlternateContent>
      <p:cxnSp>
        <p:nvCxnSpPr>
          <p:cNvPr id="9" name="Straight Connector 8"/>
          <p:cNvCxnSpPr/>
          <p:nvPr/>
        </p:nvCxnSpPr>
        <p:spPr>
          <a:xfrm>
            <a:off x="4597956" y="3183389"/>
            <a:ext cx="736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334000" y="2590801"/>
            <a:ext cx="0" cy="592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34000" y="2819400"/>
            <a:ext cx="384175" cy="363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597956" y="2374696"/>
            <a:ext cx="853541" cy="80869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991192" y="2819400"/>
            <a:ext cx="342807" cy="363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a:off x="5292370" y="3042897"/>
            <a:ext cx="139067" cy="123824"/>
          </a:xfrm>
          <a:prstGeom prst="arc">
            <a:avLst>
              <a:gd name="adj1" fmla="val 14333107"/>
              <a:gd name="adj2" fmla="val 209832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Arc 53"/>
          <p:cNvSpPr/>
          <p:nvPr/>
        </p:nvSpPr>
        <p:spPr>
          <a:xfrm rot="16515790">
            <a:off x="5180096" y="3094263"/>
            <a:ext cx="139067" cy="123824"/>
          </a:xfrm>
          <a:prstGeom prst="arc">
            <a:avLst>
              <a:gd name="adj1" fmla="val 14333107"/>
              <a:gd name="adj2" fmla="val 209832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55" name="Rectangle 54"/>
              <p:cNvSpPr/>
              <p:nvPr/>
            </p:nvSpPr>
            <p:spPr>
              <a:xfrm>
                <a:off x="5259153" y="2819399"/>
                <a:ext cx="32560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𝛼</m:t>
                      </m:r>
                    </m:oMath>
                  </m:oMathPara>
                </a14:m>
                <a:endParaRPr lang="sv-SE" dirty="0">
                  <a:solidFill>
                    <a:schemeClr val="tx1"/>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5259153" y="2819399"/>
                <a:ext cx="325602" cy="276999"/>
              </a:xfrm>
              <a:prstGeom prst="rect">
                <a:avLst/>
              </a:prstGeom>
              <a:blipFill rotWithShape="0">
                <a:blip r:embed="rId13"/>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958976" y="2949886"/>
                <a:ext cx="32560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𝛼</m:t>
                      </m:r>
                    </m:oMath>
                  </m:oMathPara>
                </a14:m>
                <a:endParaRPr lang="sv-SE" dirty="0">
                  <a:solidFill>
                    <a:schemeClr val="tx1"/>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4958976" y="2949886"/>
                <a:ext cx="325602" cy="276999"/>
              </a:xfrm>
              <a:prstGeom prst="rect">
                <a:avLst/>
              </a:prstGeom>
              <a:blipFill rotWithShape="0">
                <a:blip r:embed="rId14"/>
                <a:stretch>
                  <a:fillRect/>
                </a:stretch>
              </a:blipFill>
            </p:spPr>
            <p:txBody>
              <a:bodyPr/>
              <a:lstStyle/>
              <a:p>
                <a:r>
                  <a:rPr lang="sv-SE">
                    <a:noFill/>
                  </a:rPr>
                  <a:t> </a:t>
                </a:r>
              </a:p>
            </p:txBody>
          </p:sp>
        </mc:Fallback>
      </mc:AlternateContent>
      <p:sp>
        <p:nvSpPr>
          <p:cNvPr id="59" name="Left Brace 58"/>
          <p:cNvSpPr/>
          <p:nvPr/>
        </p:nvSpPr>
        <p:spPr>
          <a:xfrm rot="16200000">
            <a:off x="4918166" y="2884224"/>
            <a:ext cx="95545" cy="736121"/>
          </a:xfrm>
          <a:prstGeom prst="leftBrace">
            <a:avLst>
              <a:gd name="adj1" fmla="val 479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60" name="Rectangle 59"/>
              <p:cNvSpPr/>
              <p:nvPr/>
            </p:nvSpPr>
            <p:spPr>
              <a:xfrm>
                <a:off x="4758066" y="3226310"/>
                <a:ext cx="429926"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900">
                          <a:latin typeface="Cambria Math" panose="02040503050406030204" pitchFamily="18" charset="0"/>
                        </a:rPr>
                        <m:t>1</m:t>
                      </m:r>
                      <m:sSup>
                        <m:sSupPr>
                          <m:ctrlPr>
                            <a:rPr lang="en-US" sz="900" i="1">
                              <a:latin typeface="Cambria Math" panose="02040503050406030204" pitchFamily="18" charset="0"/>
                            </a:rPr>
                          </m:ctrlPr>
                        </m:sSupPr>
                        <m:e>
                          <m:r>
                            <m:rPr>
                              <m:sty m:val="p"/>
                            </m:rPr>
                            <a:rPr lang="en-US" sz="900">
                              <a:latin typeface="Cambria Math" panose="02040503050406030204" pitchFamily="18" charset="0"/>
                            </a:rPr>
                            <m:t>m</m:t>
                          </m:r>
                        </m:e>
                        <m:sup>
                          <m:r>
                            <a:rPr lang="en-US" sz="900" i="1">
                              <a:latin typeface="Cambria Math" panose="02040503050406030204" pitchFamily="18" charset="0"/>
                            </a:rPr>
                            <m:t>2</m:t>
                          </m:r>
                        </m:sup>
                      </m:sSup>
                    </m:oMath>
                  </m:oMathPara>
                </a14:m>
                <a:endParaRPr lang="sv-SE" sz="900" dirty="0"/>
              </a:p>
            </p:txBody>
          </p:sp>
        </mc:Choice>
        <mc:Fallback xmlns="">
          <p:sp>
            <p:nvSpPr>
              <p:cNvPr id="60" name="Rectangle 59"/>
              <p:cNvSpPr>
                <a:spLocks noRot="1" noChangeAspect="1" noMove="1" noResize="1" noEditPoints="1" noAdjustHandles="1" noChangeArrowheads="1" noChangeShapeType="1" noTextEdit="1"/>
              </p:cNvSpPr>
              <p:nvPr/>
            </p:nvSpPr>
            <p:spPr>
              <a:xfrm>
                <a:off x="4758066" y="3226310"/>
                <a:ext cx="429926" cy="230832"/>
              </a:xfrm>
              <a:prstGeom prst="rect">
                <a:avLst/>
              </a:prstGeom>
              <a:blipFill rotWithShape="0">
                <a:blip r:embed="rId1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5613972" y="2627600"/>
                <a:ext cx="39004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200" i="1">
                              <a:latin typeface="Cambria Math" panose="02040503050406030204" pitchFamily="18" charset="0"/>
                            </a:rPr>
                          </m:ctrlPr>
                        </m:sSupPr>
                        <m:e>
                          <m:r>
                            <a:rPr lang="en-US" sz="1200" i="1">
                              <a:latin typeface="Cambria Math"/>
                            </a:rPr>
                            <m:t>𝜔</m:t>
                          </m:r>
                        </m:e>
                        <m:sup>
                          <m:r>
                            <a:rPr lang="en-US" sz="1200" i="1">
                              <a:latin typeface="Cambria Math"/>
                            </a:rPr>
                            <m:t>′</m:t>
                          </m:r>
                        </m:sup>
                      </m:sSup>
                    </m:oMath>
                  </m:oMathPara>
                </a14:m>
                <a:endParaRPr lang="sv-SE" dirty="0"/>
              </a:p>
            </p:txBody>
          </p:sp>
        </mc:Choice>
        <mc:Fallback xmlns="">
          <p:sp>
            <p:nvSpPr>
              <p:cNvPr id="61" name="Rectangle 60"/>
              <p:cNvSpPr>
                <a:spLocks noRot="1" noChangeAspect="1" noMove="1" noResize="1" noEditPoints="1" noAdjustHandles="1" noChangeArrowheads="1" noChangeShapeType="1" noTextEdit="1"/>
              </p:cNvSpPr>
              <p:nvPr/>
            </p:nvSpPr>
            <p:spPr>
              <a:xfrm>
                <a:off x="5613972" y="2627600"/>
                <a:ext cx="390042" cy="276999"/>
              </a:xfrm>
              <a:prstGeom prst="rect">
                <a:avLst/>
              </a:prstGeom>
              <a:blipFill rotWithShape="0">
                <a:blip r:embed="rId1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211577" y="2393145"/>
                <a:ext cx="31451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rPr>
                        <m:t>𝒏</m:t>
                      </m:r>
                    </m:oMath>
                  </m:oMathPara>
                </a14:m>
                <a:endParaRPr lang="sv-SE" b="1" dirty="0"/>
              </a:p>
            </p:txBody>
          </p:sp>
        </mc:Choice>
        <mc:Fallback xmlns="">
          <p:sp>
            <p:nvSpPr>
              <p:cNvPr id="62" name="Rectangle 61"/>
              <p:cNvSpPr>
                <a:spLocks noRot="1" noChangeAspect="1" noMove="1" noResize="1" noEditPoints="1" noAdjustHandles="1" noChangeArrowheads="1" noChangeShapeType="1" noTextEdit="1"/>
              </p:cNvSpPr>
              <p:nvPr/>
            </p:nvSpPr>
            <p:spPr>
              <a:xfrm>
                <a:off x="5211577" y="2393145"/>
                <a:ext cx="314510" cy="261610"/>
              </a:xfrm>
              <a:prstGeom prst="rect">
                <a:avLst/>
              </a:prstGeom>
              <a:blipFill rotWithShape="0">
                <a:blip r:embed="rId17"/>
                <a:stretch>
                  <a:fillRect/>
                </a:stretch>
              </a:blipFill>
            </p:spPr>
            <p:txBody>
              <a:bodyPr/>
              <a:lstStyle/>
              <a:p>
                <a:r>
                  <a:rPr lang="sv-SE">
                    <a:noFill/>
                  </a:rPr>
                  <a:t> </a:t>
                </a:r>
              </a:p>
            </p:txBody>
          </p:sp>
        </mc:Fallback>
      </mc:AlternateContent>
      <p:sp>
        <p:nvSpPr>
          <p:cNvPr id="64" name="Freeform 63"/>
          <p:cNvSpPr/>
          <p:nvPr/>
        </p:nvSpPr>
        <p:spPr>
          <a:xfrm>
            <a:off x="4759325" y="2514600"/>
            <a:ext cx="424455" cy="374650"/>
          </a:xfrm>
          <a:custGeom>
            <a:avLst/>
            <a:gdLst>
              <a:gd name="connsiteX0" fmla="*/ 393700 w 424455"/>
              <a:gd name="connsiteY0" fmla="*/ 374650 h 374650"/>
              <a:gd name="connsiteX1" fmla="*/ 409575 w 424455"/>
              <a:gd name="connsiteY1" fmla="*/ 349250 h 374650"/>
              <a:gd name="connsiteX2" fmla="*/ 419100 w 424455"/>
              <a:gd name="connsiteY2" fmla="*/ 339725 h 374650"/>
              <a:gd name="connsiteX3" fmla="*/ 419100 w 424455"/>
              <a:gd name="connsiteY3" fmla="*/ 222250 h 374650"/>
              <a:gd name="connsiteX4" fmla="*/ 406400 w 424455"/>
              <a:gd name="connsiteY4" fmla="*/ 203200 h 374650"/>
              <a:gd name="connsiteX5" fmla="*/ 403225 w 424455"/>
              <a:gd name="connsiteY5" fmla="*/ 193675 h 374650"/>
              <a:gd name="connsiteX6" fmla="*/ 390525 w 424455"/>
              <a:gd name="connsiteY6" fmla="*/ 177800 h 374650"/>
              <a:gd name="connsiteX7" fmla="*/ 387350 w 424455"/>
              <a:gd name="connsiteY7" fmla="*/ 168275 h 374650"/>
              <a:gd name="connsiteX8" fmla="*/ 361950 w 424455"/>
              <a:gd name="connsiteY8" fmla="*/ 133350 h 374650"/>
              <a:gd name="connsiteX9" fmla="*/ 349250 w 424455"/>
              <a:gd name="connsiteY9" fmla="*/ 120650 h 374650"/>
              <a:gd name="connsiteX10" fmla="*/ 339725 w 424455"/>
              <a:gd name="connsiteY10" fmla="*/ 104775 h 374650"/>
              <a:gd name="connsiteX11" fmla="*/ 320675 w 424455"/>
              <a:gd name="connsiteY11" fmla="*/ 88900 h 374650"/>
              <a:gd name="connsiteX12" fmla="*/ 304800 w 424455"/>
              <a:gd name="connsiteY12" fmla="*/ 73025 h 374650"/>
              <a:gd name="connsiteX13" fmla="*/ 288925 w 424455"/>
              <a:gd name="connsiteY13" fmla="*/ 53975 h 374650"/>
              <a:gd name="connsiteX14" fmla="*/ 266700 w 424455"/>
              <a:gd name="connsiteY14" fmla="*/ 41275 h 374650"/>
              <a:gd name="connsiteX15" fmla="*/ 247650 w 424455"/>
              <a:gd name="connsiteY15" fmla="*/ 28575 h 374650"/>
              <a:gd name="connsiteX16" fmla="*/ 231775 w 424455"/>
              <a:gd name="connsiteY16" fmla="*/ 25400 h 374650"/>
              <a:gd name="connsiteX17" fmla="*/ 215900 w 424455"/>
              <a:gd name="connsiteY17" fmla="*/ 19050 h 374650"/>
              <a:gd name="connsiteX18" fmla="*/ 177800 w 424455"/>
              <a:gd name="connsiteY18" fmla="*/ 12700 h 374650"/>
              <a:gd name="connsiteX19" fmla="*/ 136525 w 424455"/>
              <a:gd name="connsiteY19" fmla="*/ 3175 h 374650"/>
              <a:gd name="connsiteX20" fmla="*/ 0 w 424455"/>
              <a:gd name="connsiteY20"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455" h="374650">
                <a:moveTo>
                  <a:pt x="393700" y="374650"/>
                </a:moveTo>
                <a:cubicBezTo>
                  <a:pt x="395028" y="372437"/>
                  <a:pt x="406085" y="353438"/>
                  <a:pt x="409575" y="349250"/>
                </a:cubicBezTo>
                <a:cubicBezTo>
                  <a:pt x="412450" y="345801"/>
                  <a:pt x="415925" y="342900"/>
                  <a:pt x="419100" y="339725"/>
                </a:cubicBezTo>
                <a:cubicBezTo>
                  <a:pt x="424670" y="295161"/>
                  <a:pt x="427657" y="282149"/>
                  <a:pt x="419100" y="222250"/>
                </a:cubicBezTo>
                <a:cubicBezTo>
                  <a:pt x="418021" y="214695"/>
                  <a:pt x="408813" y="210440"/>
                  <a:pt x="406400" y="203200"/>
                </a:cubicBezTo>
                <a:cubicBezTo>
                  <a:pt x="405342" y="200025"/>
                  <a:pt x="404999" y="196513"/>
                  <a:pt x="403225" y="193675"/>
                </a:cubicBezTo>
                <a:cubicBezTo>
                  <a:pt x="399633" y="187928"/>
                  <a:pt x="394758" y="183092"/>
                  <a:pt x="390525" y="177800"/>
                </a:cubicBezTo>
                <a:cubicBezTo>
                  <a:pt x="389467" y="174625"/>
                  <a:pt x="388847" y="171268"/>
                  <a:pt x="387350" y="168275"/>
                </a:cubicBezTo>
                <a:cubicBezTo>
                  <a:pt x="380219" y="154013"/>
                  <a:pt x="372873" y="145486"/>
                  <a:pt x="361950" y="133350"/>
                </a:cubicBezTo>
                <a:cubicBezTo>
                  <a:pt x="357945" y="128900"/>
                  <a:pt x="352926" y="125376"/>
                  <a:pt x="349250" y="120650"/>
                </a:cubicBezTo>
                <a:cubicBezTo>
                  <a:pt x="345461" y="115779"/>
                  <a:pt x="343428" y="109712"/>
                  <a:pt x="339725" y="104775"/>
                </a:cubicBezTo>
                <a:cubicBezTo>
                  <a:pt x="333613" y="96626"/>
                  <a:pt x="328742" y="94278"/>
                  <a:pt x="320675" y="88900"/>
                </a:cubicBezTo>
                <a:cubicBezTo>
                  <a:pt x="309033" y="71438"/>
                  <a:pt x="320675" y="86254"/>
                  <a:pt x="304800" y="73025"/>
                </a:cubicBezTo>
                <a:cubicBezTo>
                  <a:pt x="273592" y="47018"/>
                  <a:pt x="313900" y="78950"/>
                  <a:pt x="288925" y="53975"/>
                </a:cubicBezTo>
                <a:cubicBezTo>
                  <a:pt x="270698" y="35748"/>
                  <a:pt x="283047" y="50357"/>
                  <a:pt x="266700" y="41275"/>
                </a:cubicBezTo>
                <a:cubicBezTo>
                  <a:pt x="260029" y="37569"/>
                  <a:pt x="255134" y="30072"/>
                  <a:pt x="247650" y="28575"/>
                </a:cubicBezTo>
                <a:cubicBezTo>
                  <a:pt x="242358" y="27517"/>
                  <a:pt x="236944" y="26951"/>
                  <a:pt x="231775" y="25400"/>
                </a:cubicBezTo>
                <a:cubicBezTo>
                  <a:pt x="226316" y="23762"/>
                  <a:pt x="221448" y="20355"/>
                  <a:pt x="215900" y="19050"/>
                </a:cubicBezTo>
                <a:cubicBezTo>
                  <a:pt x="203367" y="16101"/>
                  <a:pt x="190291" y="15823"/>
                  <a:pt x="177800" y="12700"/>
                </a:cubicBezTo>
                <a:cubicBezTo>
                  <a:pt x="177195" y="12549"/>
                  <a:pt x="142389" y="3419"/>
                  <a:pt x="136525" y="3175"/>
                </a:cubicBezTo>
                <a:cubicBezTo>
                  <a:pt x="91044" y="1280"/>
                  <a:pt x="0" y="0"/>
                  <a:pt x="0" y="0"/>
                </a:cubicBezTo>
              </a:path>
            </a:pathLst>
          </a:custGeom>
          <a:no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65" name="Rectangle 64"/>
              <p:cNvSpPr/>
              <p:nvPr/>
            </p:nvSpPr>
            <p:spPr>
              <a:xfrm>
                <a:off x="3961681" y="2377385"/>
                <a:ext cx="88966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200" i="1">
                              <a:latin typeface="Cambria Math" panose="02040503050406030204" pitchFamily="18" charset="0"/>
                            </a:rPr>
                          </m:ctrlPr>
                        </m:funcPr>
                        <m:fName>
                          <m:r>
                            <m:rPr>
                              <m:sty m:val="p"/>
                            </m:rPr>
                            <a:rPr lang="en-US" sz="1200">
                              <a:latin typeface="Cambria Math"/>
                            </a:rPr>
                            <m:t>cos</m:t>
                          </m:r>
                        </m:fName>
                        <m:e>
                          <m:d>
                            <m:dPr>
                              <m:ctrlPr>
                                <a:rPr lang="en-US" sz="1200" b="1" i="1">
                                  <a:latin typeface="Cambria Math" panose="02040503050406030204" pitchFamily="18" charset="0"/>
                                </a:rPr>
                              </m:ctrlPr>
                            </m:dPr>
                            <m:e>
                              <m:r>
                                <a:rPr lang="en-US" sz="1200" b="1" i="1">
                                  <a:latin typeface="Cambria Math"/>
                                </a:rPr>
                                <m:t>𝒏</m:t>
                              </m:r>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𝜔</m:t>
                                  </m:r>
                                </m:e>
                                <m:sup>
                                  <m:r>
                                    <a:rPr lang="en-US" sz="1200" i="1">
                                      <a:latin typeface="Cambria Math"/>
                                    </a:rPr>
                                    <m:t>′</m:t>
                                  </m:r>
                                </m:sup>
                              </m:sSup>
                            </m:e>
                          </m:d>
                        </m:e>
                      </m:func>
                    </m:oMath>
                  </m:oMathPara>
                </a14:m>
                <a:endParaRPr lang="sv-SE" dirty="0"/>
              </a:p>
            </p:txBody>
          </p:sp>
        </mc:Choice>
        <mc:Fallback xmlns="">
          <p:sp>
            <p:nvSpPr>
              <p:cNvPr id="65" name="Rectangle 64"/>
              <p:cNvSpPr>
                <a:spLocks noRot="1" noChangeAspect="1" noMove="1" noResize="1" noEditPoints="1" noAdjustHandles="1" noChangeArrowheads="1" noChangeShapeType="1" noTextEdit="1"/>
              </p:cNvSpPr>
              <p:nvPr/>
            </p:nvSpPr>
            <p:spPr>
              <a:xfrm>
                <a:off x="3961681" y="2377385"/>
                <a:ext cx="889667" cy="276999"/>
              </a:xfrm>
              <a:prstGeom prst="rect">
                <a:avLst/>
              </a:prstGeom>
              <a:blipFill rotWithShape="0">
                <a:blip r:embed="rId18"/>
                <a:stretch>
                  <a:fillRect/>
                </a:stretch>
              </a:blipFill>
            </p:spPr>
            <p:txBody>
              <a:bodyPr/>
              <a:lstStyle/>
              <a:p>
                <a:r>
                  <a:rPr lang="sv-SE">
                    <a:noFill/>
                  </a:rPr>
                  <a:t> </a:t>
                </a:r>
              </a:p>
            </p:txBody>
          </p:sp>
        </mc:Fallback>
      </mc:AlternateContent>
      <p:cxnSp>
        <p:nvCxnSpPr>
          <p:cNvPr id="67" name="Elbow Connector 66"/>
          <p:cNvCxnSpPr>
            <a:stCxn id="48" idx="2"/>
          </p:cNvCxnSpPr>
          <p:nvPr/>
        </p:nvCxnSpPr>
        <p:spPr>
          <a:xfrm rot="16200000" flipH="1">
            <a:off x="4141068" y="4205396"/>
            <a:ext cx="2678612" cy="1125819"/>
          </a:xfrm>
          <a:prstGeom prst="bentConnector3">
            <a:avLst>
              <a:gd name="adj1" fmla="val 63917"/>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392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66" name="Group 65"/>
          <p:cNvGrpSpPr/>
          <p:nvPr/>
        </p:nvGrpSpPr>
        <p:grpSpPr>
          <a:xfrm>
            <a:off x="0" y="5428917"/>
            <a:ext cx="9144000" cy="1429084"/>
            <a:chOff x="0" y="5428917"/>
            <a:chExt cx="9144000" cy="1429084"/>
          </a:xfrm>
        </p:grpSpPr>
        <p:sp>
          <p:nvSpPr>
            <p:cNvPr id="68" name="Rectangle 67"/>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Left Brace 68"/>
            <p:cNvSpPr/>
            <p:nvPr/>
          </p:nvSpPr>
          <p:spPr>
            <a:xfrm rot="5400000">
              <a:off x="2543083" y="5661260"/>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0" name="TextBox 69"/>
            <p:cNvSpPr txBox="1"/>
            <p:nvPr/>
          </p:nvSpPr>
          <p:spPr>
            <a:xfrm>
              <a:off x="1945263" y="5742800"/>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71" name="Left Brace 70"/>
            <p:cNvSpPr/>
            <p:nvPr/>
          </p:nvSpPr>
          <p:spPr>
            <a:xfrm rot="5400000">
              <a:off x="5007901" y="4150114"/>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2" name="TextBox 71"/>
            <p:cNvSpPr txBox="1"/>
            <p:nvPr/>
          </p:nvSpPr>
          <p:spPr>
            <a:xfrm>
              <a:off x="4391303" y="5526404"/>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p:cxnSp>
        <p:nvCxnSpPr>
          <p:cNvPr id="63" name="Elbow Connector 62"/>
          <p:cNvCxnSpPr>
            <a:stCxn id="58" idx="2"/>
          </p:cNvCxnSpPr>
          <p:nvPr/>
        </p:nvCxnSpPr>
        <p:spPr>
          <a:xfrm rot="16200000" flipH="1">
            <a:off x="2679100" y="4762135"/>
            <a:ext cx="1422182" cy="1385901"/>
          </a:xfrm>
          <a:prstGeom prst="bentConnector3">
            <a:avLst>
              <a:gd name="adj1" fmla="val 50000"/>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499007" y="6107612"/>
            <a:ext cx="1003294" cy="383853"/>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ounded Rectangle 33"/>
          <p:cNvSpPr/>
          <p:nvPr/>
        </p:nvSpPr>
        <p:spPr>
          <a:xfrm>
            <a:off x="4616450" y="6107612"/>
            <a:ext cx="863599" cy="3838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ounded Rectangle 6"/>
          <p:cNvSpPr/>
          <p:nvPr/>
        </p:nvSpPr>
        <p:spPr>
          <a:xfrm>
            <a:off x="3276600" y="6000214"/>
            <a:ext cx="266700" cy="756186"/>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Chord 22"/>
          <p:cNvSpPr/>
          <p:nvPr/>
        </p:nvSpPr>
        <p:spPr>
          <a:xfrm rot="6781798">
            <a:off x="5177729" y="4115508"/>
            <a:ext cx="1080891" cy="1120401"/>
          </a:xfrm>
          <a:prstGeom prst="chord">
            <a:avLst>
              <a:gd name="adj1" fmla="val 4129482"/>
              <a:gd name="adj2" fmla="val 14664985"/>
            </a:avLst>
          </a:prstGeom>
          <a:solidFill>
            <a:schemeClr val="tx2">
              <a:lumMod val="60000"/>
              <a:lumOff val="40000"/>
            </a:schemeClr>
          </a:solid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Light Transport Equation</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81600" y="4549441"/>
            <a:ext cx="539750" cy="1051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4"/>
          <a:stretch>
            <a:fillRect/>
          </a:stretch>
        </p:blipFill>
        <p:spPr>
          <a:xfrm>
            <a:off x="568252" y="3523916"/>
            <a:ext cx="397717" cy="314325"/>
          </a:xfrm>
          <a:prstGeom prst="rect">
            <a:avLst/>
          </a:prstGeom>
        </p:spPr>
      </p:pic>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12" name="Rectangle 11"/>
              <p:cNvSpPr/>
              <p:nvPr/>
            </p:nvSpPr>
            <p:spPr>
              <a:xfrm>
                <a:off x="4843231" y="4306376"/>
                <a:ext cx="420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𝜔</m:t>
                      </m:r>
                    </m:oMath>
                  </m:oMathPara>
                </a14:m>
                <a:endParaRPr lang="sv-SE" dirty="0"/>
              </a:p>
            </p:txBody>
          </p:sp>
        </mc:Choice>
        <mc:Fallback xmlns="">
          <p:sp>
            <p:nvSpPr>
              <p:cNvPr id="12" name="Rectangle 11"/>
              <p:cNvSpPr>
                <a:spLocks noRot="1" noChangeAspect="1" noMove="1" noResize="1" noEditPoints="1" noAdjustHandles="1" noChangeArrowheads="1" noChangeShapeType="1" noTextEdit="1"/>
              </p:cNvSpPr>
              <p:nvPr/>
            </p:nvSpPr>
            <p:spPr>
              <a:xfrm>
                <a:off x="4843231" y="4306376"/>
                <a:ext cx="420564" cy="369332"/>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6"/>
                <a:stretch>
                  <a:fillRect b="-655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1739264" y="2534447"/>
                <a:ext cx="1765936" cy="665953"/>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Integrate over all directions </a:t>
                </a:r>
                <a14:m>
                  <m:oMath xmlns:m="http://schemas.openxmlformats.org/officeDocument/2006/math">
                    <m:sSup>
                      <m:sSupPr>
                        <m:ctrlPr>
                          <a:rPr lang="en-US" sz="1200" i="1" smtClean="0">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r>
                  <a:rPr lang="en-US" sz="1200" dirty="0" smtClean="0">
                    <a:solidFill>
                      <a:schemeClr val="tx1"/>
                    </a:solidFill>
                  </a:rPr>
                  <a:t> in the hemisphere around </a:t>
                </a:r>
                <a14:m>
                  <m:oMath xmlns:m="http://schemas.openxmlformats.org/officeDocument/2006/math">
                    <m:r>
                      <a:rPr lang="en-US" sz="1200" b="1" i="1" smtClean="0">
                        <a:solidFill>
                          <a:schemeClr val="tx1"/>
                        </a:solidFill>
                        <a:latin typeface="Cambria Math"/>
                      </a:rPr>
                      <m:t>𝒑</m:t>
                    </m:r>
                  </m:oMath>
                </a14:m>
                <a:r>
                  <a:rPr lang="en-US" sz="1200" dirty="0" smtClean="0">
                    <a:solidFill>
                      <a:schemeClr val="tx1"/>
                    </a:solidFill>
                  </a:rPr>
                  <a:t> </a:t>
                </a:r>
                <a:endParaRPr lang="sv-SE" sz="1200"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1739264" y="2534447"/>
                <a:ext cx="1765936" cy="665953"/>
              </a:xfrm>
              <a:prstGeom prst="roundRect">
                <a:avLst/>
              </a:prstGeom>
              <a:blipFill rotWithShape="0">
                <a:blip r:embed="rId7"/>
                <a:stretch>
                  <a:fillRect b="-2655"/>
                </a:stretch>
              </a:blipFill>
              <a:ln>
                <a:solidFill>
                  <a:schemeClr val="tx2">
                    <a:lumMod val="75000"/>
                  </a:schemeClr>
                </a:solidFill>
              </a:ln>
            </p:spPr>
            <p:txBody>
              <a:bodyPr/>
              <a:lstStyle/>
              <a:p>
                <a:r>
                  <a:rPr lang="sv-SE">
                    <a:noFill/>
                  </a:rPr>
                  <a:t> </a:t>
                </a:r>
              </a:p>
            </p:txBody>
          </p:sp>
        </mc:Fallback>
      </mc:AlternateContent>
      <p:cxnSp>
        <p:nvCxnSpPr>
          <p:cNvPr id="10" name="Elbow Connector 9"/>
          <p:cNvCxnSpPr>
            <a:stCxn id="30" idx="2"/>
          </p:cNvCxnSpPr>
          <p:nvPr/>
        </p:nvCxnSpPr>
        <p:spPr>
          <a:xfrm rot="16200000" flipH="1">
            <a:off x="1611755" y="4210876"/>
            <a:ext cx="2818088" cy="797135"/>
          </a:xfrm>
          <a:prstGeom prst="bentConnector3">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9" idx="0"/>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5997664" y="4003977"/>
                <a:ext cx="474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𝜔</m:t>
                      </m:r>
                      <m:r>
                        <a:rPr lang="en-US" b="0" i="1" smtClean="0">
                          <a:latin typeface="Cambria Math" panose="02040503050406030204" pitchFamily="18" charset="0"/>
                        </a:rPr>
                        <m:t>′</m:t>
                      </m:r>
                    </m:oMath>
                  </m:oMathPara>
                </a14:m>
                <a:endParaRPr lang="sv-SE" dirty="0"/>
              </a:p>
            </p:txBody>
          </p:sp>
        </mc:Choice>
        <mc:Fallback xmlns="">
          <p:sp>
            <p:nvSpPr>
              <p:cNvPr id="41" name="Rectangle 40"/>
              <p:cNvSpPr>
                <a:spLocks noRot="1" noChangeAspect="1" noMove="1" noResize="1" noEditPoints="1" noAdjustHandles="1" noChangeArrowheads="1" noChangeShapeType="1" noTextEdit="1"/>
              </p:cNvSpPr>
              <p:nvPr/>
            </p:nvSpPr>
            <p:spPr>
              <a:xfrm>
                <a:off x="5997664" y="4003977"/>
                <a:ext cx="474810" cy="369332"/>
              </a:xfrm>
              <a:prstGeom prst="rect">
                <a:avLst/>
              </a:prstGeom>
              <a:blipFill rotWithShape="0">
                <a:blip r:embed="rId8"/>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7371714" y="2724947"/>
                <a:ext cx="1765936" cy="6659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a:t>
                </a:r>
                <a:r>
                  <a:rPr lang="en-US" sz="1200" i="1" dirty="0" smtClean="0">
                    <a:solidFill>
                      <a:schemeClr val="tx1"/>
                    </a:solidFill>
                  </a:rPr>
                  <a:t>radiance</a:t>
                </a:r>
                <a:r>
                  <a:rPr lang="en-US" sz="1200" dirty="0" smtClean="0">
                    <a:solidFill>
                      <a:schemeClr val="tx1"/>
                    </a:solidFill>
                  </a:rPr>
                  <a:t> incoming to point </a:t>
                </a:r>
                <a14:m>
                  <m:oMath xmlns:m="http://schemas.openxmlformats.org/officeDocument/2006/math">
                    <m:r>
                      <a:rPr lang="en-US" sz="1200" b="1" i="1">
                        <a:solidFill>
                          <a:schemeClr val="tx1"/>
                        </a:solidFill>
                        <a:latin typeface="Cambria Math"/>
                      </a:rPr>
                      <m:t>𝒑</m:t>
                    </m:r>
                  </m:oMath>
                </a14:m>
                <a:r>
                  <a:rPr lang="sv-SE" sz="1200" dirty="0" smtClean="0">
                    <a:solidFill>
                      <a:schemeClr val="tx1"/>
                    </a:solidFill>
                  </a:rPr>
                  <a:t> from direction </a:t>
                </a:r>
                <a14:m>
                  <m:oMath xmlns:m="http://schemas.openxmlformats.org/officeDocument/2006/math">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endParaRPr lang="sv-SE" sz="1200" dirty="0">
                  <a:solidFill>
                    <a:schemeClr val="tx1"/>
                  </a:solidFill>
                </a:endParaRPr>
              </a:p>
            </p:txBody>
          </p:sp>
        </mc:Choice>
        <mc:Fallback xmlns="">
          <p:sp>
            <p:nvSpPr>
              <p:cNvPr id="42" name="Rounded Rectangle 41"/>
              <p:cNvSpPr>
                <a:spLocks noRot="1" noChangeAspect="1" noMove="1" noResize="1" noEditPoints="1" noAdjustHandles="1" noChangeArrowheads="1" noChangeShapeType="1" noTextEdit="1"/>
              </p:cNvSpPr>
              <p:nvPr/>
            </p:nvSpPr>
            <p:spPr>
              <a:xfrm>
                <a:off x="7371714" y="2724947"/>
                <a:ext cx="1765936" cy="665953"/>
              </a:xfrm>
              <a:prstGeom prst="roundRect">
                <a:avLst/>
              </a:prstGeom>
              <a:blipFill rotWithShape="0">
                <a:blip r:embed="rId9"/>
                <a:stretch>
                  <a:fillRect b="-2655"/>
                </a:stretch>
              </a:blipFill>
              <a:ln>
                <a:solidFill>
                  <a:schemeClr val="bg2">
                    <a:lumMod val="25000"/>
                  </a:schemeClr>
                </a:solidFill>
              </a:ln>
            </p:spPr>
            <p:txBody>
              <a:bodyPr/>
              <a:lstStyle/>
              <a:p>
                <a:r>
                  <a:rPr lang="sv-SE">
                    <a:noFill/>
                  </a:rPr>
                  <a:t> </a:t>
                </a:r>
              </a:p>
            </p:txBody>
          </p:sp>
        </mc:Fallback>
      </mc:AlternateContent>
      <p:cxnSp>
        <p:nvCxnSpPr>
          <p:cNvPr id="43" name="Elbow Connector 42"/>
          <p:cNvCxnSpPr>
            <a:stCxn id="42" idx="2"/>
            <a:endCxn id="34" idx="2"/>
          </p:cNvCxnSpPr>
          <p:nvPr/>
        </p:nvCxnSpPr>
        <p:spPr>
          <a:xfrm rot="5400000">
            <a:off x="5101184" y="3337966"/>
            <a:ext cx="3100565" cy="3206432"/>
          </a:xfrm>
          <a:prstGeom prst="bentConnector3">
            <a:avLst>
              <a:gd name="adj1" fmla="val 107373"/>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686550" y="3352800"/>
            <a:ext cx="476250" cy="400050"/>
          </a:xfrm>
          <a:prstGeom prst="straightConnector1">
            <a:avLst/>
          </a:prstGeom>
          <a:ln w="25400">
            <a:solidFill>
              <a:schemeClr val="bg2">
                <a:lumMod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6043284" y="3453292"/>
                <a:ext cx="80374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bg2">
                                  <a:lumMod val="25000"/>
                                </a:schemeClr>
                              </a:solidFill>
                              <a:latin typeface="Cambria Math" panose="02040503050406030204" pitchFamily="18" charset="0"/>
                            </a:rPr>
                          </m:ctrlPr>
                        </m:sSubPr>
                        <m:e>
                          <m:r>
                            <a:rPr lang="en-US" sz="1200" i="1">
                              <a:solidFill>
                                <a:schemeClr val="bg2">
                                  <a:lumMod val="25000"/>
                                </a:schemeClr>
                              </a:solidFill>
                              <a:latin typeface="Cambria Math"/>
                            </a:rPr>
                            <m:t>𝐿</m:t>
                          </m:r>
                        </m:e>
                        <m:sub>
                          <m:r>
                            <a:rPr lang="en-US" sz="1200" i="1">
                              <a:solidFill>
                                <a:schemeClr val="bg2">
                                  <a:lumMod val="25000"/>
                                </a:schemeClr>
                              </a:solidFill>
                              <a:latin typeface="Cambria Math"/>
                            </a:rPr>
                            <m:t>𝑖</m:t>
                          </m:r>
                        </m:sub>
                      </m:sSub>
                      <m:d>
                        <m:dPr>
                          <m:ctrlPr>
                            <a:rPr lang="en-US" sz="1200" b="1" i="1">
                              <a:solidFill>
                                <a:schemeClr val="bg2">
                                  <a:lumMod val="25000"/>
                                </a:schemeClr>
                              </a:solidFill>
                              <a:latin typeface="Cambria Math" panose="02040503050406030204" pitchFamily="18" charset="0"/>
                            </a:rPr>
                          </m:ctrlPr>
                        </m:dPr>
                        <m:e>
                          <m:r>
                            <a:rPr lang="en-US" sz="1200" b="1" i="1">
                              <a:solidFill>
                                <a:schemeClr val="bg2">
                                  <a:lumMod val="25000"/>
                                </a:schemeClr>
                              </a:solidFill>
                              <a:latin typeface="Cambria Math"/>
                            </a:rPr>
                            <m:t>𝒑</m:t>
                          </m:r>
                          <m:r>
                            <a:rPr lang="en-US" sz="1200" i="1">
                              <a:solidFill>
                                <a:schemeClr val="bg2">
                                  <a:lumMod val="25000"/>
                                </a:schemeClr>
                              </a:solidFill>
                              <a:latin typeface="Cambria Math"/>
                            </a:rPr>
                            <m:t>,</m:t>
                          </m:r>
                          <m:sSup>
                            <m:sSupPr>
                              <m:ctrlPr>
                                <a:rPr lang="en-US" sz="1200" i="1">
                                  <a:solidFill>
                                    <a:schemeClr val="bg2">
                                      <a:lumMod val="25000"/>
                                    </a:schemeClr>
                                  </a:solidFill>
                                  <a:latin typeface="Cambria Math" panose="02040503050406030204" pitchFamily="18" charset="0"/>
                                </a:rPr>
                              </m:ctrlPr>
                            </m:sSupPr>
                            <m:e>
                              <m:r>
                                <a:rPr lang="en-US" sz="1200" i="1">
                                  <a:solidFill>
                                    <a:schemeClr val="bg2">
                                      <a:lumMod val="25000"/>
                                    </a:schemeClr>
                                  </a:solidFill>
                                  <a:latin typeface="Cambria Math"/>
                                </a:rPr>
                                <m:t>𝜔</m:t>
                              </m:r>
                            </m:e>
                            <m:sup>
                              <m:r>
                                <a:rPr lang="en-US" sz="1200" i="1">
                                  <a:solidFill>
                                    <a:schemeClr val="bg2">
                                      <a:lumMod val="25000"/>
                                    </a:schemeClr>
                                  </a:solidFill>
                                  <a:latin typeface="Cambria Math"/>
                                </a:rPr>
                                <m:t>′</m:t>
                              </m:r>
                            </m:sup>
                          </m:sSup>
                        </m:e>
                      </m:d>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6043284" y="3453292"/>
                <a:ext cx="803745" cy="276999"/>
              </a:xfrm>
              <a:prstGeom prst="rect">
                <a:avLst/>
              </a:prstGeom>
              <a:blipFill rotWithShape="0">
                <a:blip r:embed="rId10"/>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8" name="Rounded Rectangle 47"/>
              <p:cNvSpPr/>
              <p:nvPr/>
            </p:nvSpPr>
            <p:spPr>
              <a:xfrm>
                <a:off x="3843813" y="1645261"/>
                <a:ext cx="2147303" cy="1783739"/>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amount of incoming radiance that hits </a:t>
                </a:r>
                <a14:m>
                  <m:oMath xmlns:m="http://schemas.openxmlformats.org/officeDocument/2006/math">
                    <m:r>
                      <a:rPr lang="en-US" sz="1200" b="0" i="0" smtClean="0">
                        <a:solidFill>
                          <a:schemeClr val="tx1"/>
                        </a:solidFill>
                        <a:latin typeface="Cambria Math" panose="02040503050406030204" pitchFamily="18" charset="0"/>
                      </a:rPr>
                      <m:t>1</m:t>
                    </m:r>
                    <m:sSup>
                      <m:sSupPr>
                        <m:ctrlPr>
                          <a:rPr lang="en-US" sz="1200" b="0" i="1" smtClean="0">
                            <a:solidFill>
                              <a:schemeClr val="tx1"/>
                            </a:solidFill>
                            <a:latin typeface="Cambria Math" panose="02040503050406030204" pitchFamily="18" charset="0"/>
                          </a:rPr>
                        </m:ctrlPr>
                      </m:sSupPr>
                      <m:e>
                        <m:r>
                          <m:rPr>
                            <m:sty m:val="p"/>
                          </m:rPr>
                          <a:rPr lang="en-US" sz="1200" b="0" i="0" smtClean="0">
                            <a:solidFill>
                              <a:schemeClr val="tx1"/>
                            </a:solidFill>
                            <a:latin typeface="Cambria Math" panose="02040503050406030204" pitchFamily="18" charset="0"/>
                          </a:rPr>
                          <m:t>m</m:t>
                        </m:r>
                      </m:e>
                      <m:sup>
                        <m:r>
                          <a:rPr lang="en-US" sz="1200" b="0" i="1" smtClean="0">
                            <a:solidFill>
                              <a:schemeClr val="tx1"/>
                            </a:solidFill>
                            <a:latin typeface="Cambria Math" panose="02040503050406030204" pitchFamily="18" charset="0"/>
                          </a:rPr>
                          <m:t>2</m:t>
                        </m:r>
                      </m:sup>
                    </m:sSup>
                  </m:oMath>
                </a14:m>
                <a:endParaRPr lang="en-US" sz="1200" b="0" dirty="0" smtClean="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sv-SE" sz="1200" dirty="0">
                  <a:solidFill>
                    <a:schemeClr val="tx1"/>
                  </a:solidFill>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3843813" y="1645261"/>
                <a:ext cx="2147303" cy="1783739"/>
              </a:xfrm>
              <a:prstGeom prst="roundRect">
                <a:avLst/>
              </a:prstGeom>
              <a:blipFill rotWithShape="0">
                <a:blip r:embed="rId11"/>
                <a:stretch>
                  <a:fillRect/>
                </a:stretch>
              </a:blipFill>
              <a:ln>
                <a:solidFill>
                  <a:schemeClr val="accent2">
                    <a:lumMod val="75000"/>
                  </a:schemeClr>
                </a:solidFill>
              </a:ln>
            </p:spPr>
            <p:txBody>
              <a:bodyPr/>
              <a:lstStyle/>
              <a:p>
                <a:r>
                  <a:rPr lang="sv-SE">
                    <a:noFill/>
                  </a:rPr>
                  <a:t> </a:t>
                </a:r>
              </a:p>
            </p:txBody>
          </p:sp>
        </mc:Fallback>
      </mc:AlternateContent>
      <p:cxnSp>
        <p:nvCxnSpPr>
          <p:cNvPr id="9" name="Straight Connector 8"/>
          <p:cNvCxnSpPr/>
          <p:nvPr/>
        </p:nvCxnSpPr>
        <p:spPr>
          <a:xfrm>
            <a:off x="4597956" y="3183389"/>
            <a:ext cx="736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334000" y="2590801"/>
            <a:ext cx="0" cy="592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34000" y="2819400"/>
            <a:ext cx="384175" cy="363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597956" y="2374696"/>
            <a:ext cx="853541" cy="80869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991192" y="2819400"/>
            <a:ext cx="342807" cy="363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a:off x="5292370" y="3042897"/>
            <a:ext cx="139067" cy="123824"/>
          </a:xfrm>
          <a:prstGeom prst="arc">
            <a:avLst>
              <a:gd name="adj1" fmla="val 14333107"/>
              <a:gd name="adj2" fmla="val 209832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Arc 53"/>
          <p:cNvSpPr/>
          <p:nvPr/>
        </p:nvSpPr>
        <p:spPr>
          <a:xfrm rot="16515790">
            <a:off x="5180096" y="3094263"/>
            <a:ext cx="139067" cy="123824"/>
          </a:xfrm>
          <a:prstGeom prst="arc">
            <a:avLst>
              <a:gd name="adj1" fmla="val 14333107"/>
              <a:gd name="adj2" fmla="val 209832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55" name="Rectangle 54"/>
              <p:cNvSpPr/>
              <p:nvPr/>
            </p:nvSpPr>
            <p:spPr>
              <a:xfrm>
                <a:off x="5259153" y="2819399"/>
                <a:ext cx="32560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𝛼</m:t>
                      </m:r>
                    </m:oMath>
                  </m:oMathPara>
                </a14:m>
                <a:endParaRPr lang="sv-SE" dirty="0">
                  <a:solidFill>
                    <a:schemeClr val="tx1"/>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5259153" y="2819399"/>
                <a:ext cx="325602" cy="276999"/>
              </a:xfrm>
              <a:prstGeom prst="rect">
                <a:avLst/>
              </a:prstGeom>
              <a:blipFill rotWithShape="0">
                <a:blip r:embed="rId1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958976" y="2949886"/>
                <a:ext cx="32560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𝛼</m:t>
                      </m:r>
                    </m:oMath>
                  </m:oMathPara>
                </a14:m>
                <a:endParaRPr lang="sv-SE" dirty="0">
                  <a:solidFill>
                    <a:schemeClr val="tx1"/>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4958976" y="2949886"/>
                <a:ext cx="325602" cy="276999"/>
              </a:xfrm>
              <a:prstGeom prst="rect">
                <a:avLst/>
              </a:prstGeom>
              <a:blipFill rotWithShape="0">
                <a:blip r:embed="rId13"/>
                <a:stretch>
                  <a:fillRect/>
                </a:stretch>
              </a:blipFill>
            </p:spPr>
            <p:txBody>
              <a:bodyPr/>
              <a:lstStyle/>
              <a:p>
                <a:r>
                  <a:rPr lang="sv-SE">
                    <a:noFill/>
                  </a:rPr>
                  <a:t> </a:t>
                </a:r>
              </a:p>
            </p:txBody>
          </p:sp>
        </mc:Fallback>
      </mc:AlternateContent>
      <p:sp>
        <p:nvSpPr>
          <p:cNvPr id="59" name="Left Brace 58"/>
          <p:cNvSpPr/>
          <p:nvPr/>
        </p:nvSpPr>
        <p:spPr>
          <a:xfrm rot="16200000">
            <a:off x="4918166" y="2884224"/>
            <a:ext cx="95545" cy="736121"/>
          </a:xfrm>
          <a:prstGeom prst="leftBrace">
            <a:avLst>
              <a:gd name="adj1" fmla="val 479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60" name="Rectangle 59"/>
              <p:cNvSpPr/>
              <p:nvPr/>
            </p:nvSpPr>
            <p:spPr>
              <a:xfrm>
                <a:off x="4758066" y="3226310"/>
                <a:ext cx="429926" cy="23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900">
                          <a:latin typeface="Cambria Math" panose="02040503050406030204" pitchFamily="18" charset="0"/>
                        </a:rPr>
                        <m:t>1</m:t>
                      </m:r>
                      <m:sSup>
                        <m:sSupPr>
                          <m:ctrlPr>
                            <a:rPr lang="en-US" sz="900" i="1">
                              <a:latin typeface="Cambria Math" panose="02040503050406030204" pitchFamily="18" charset="0"/>
                            </a:rPr>
                          </m:ctrlPr>
                        </m:sSupPr>
                        <m:e>
                          <m:r>
                            <m:rPr>
                              <m:sty m:val="p"/>
                            </m:rPr>
                            <a:rPr lang="en-US" sz="900">
                              <a:latin typeface="Cambria Math" panose="02040503050406030204" pitchFamily="18" charset="0"/>
                            </a:rPr>
                            <m:t>m</m:t>
                          </m:r>
                        </m:e>
                        <m:sup>
                          <m:r>
                            <a:rPr lang="en-US" sz="900" i="1">
                              <a:latin typeface="Cambria Math" panose="02040503050406030204" pitchFamily="18" charset="0"/>
                            </a:rPr>
                            <m:t>2</m:t>
                          </m:r>
                        </m:sup>
                      </m:sSup>
                    </m:oMath>
                  </m:oMathPara>
                </a14:m>
                <a:endParaRPr lang="sv-SE" sz="900" dirty="0"/>
              </a:p>
            </p:txBody>
          </p:sp>
        </mc:Choice>
        <mc:Fallback xmlns="">
          <p:sp>
            <p:nvSpPr>
              <p:cNvPr id="60" name="Rectangle 59"/>
              <p:cNvSpPr>
                <a:spLocks noRot="1" noChangeAspect="1" noMove="1" noResize="1" noEditPoints="1" noAdjustHandles="1" noChangeArrowheads="1" noChangeShapeType="1" noTextEdit="1"/>
              </p:cNvSpPr>
              <p:nvPr/>
            </p:nvSpPr>
            <p:spPr>
              <a:xfrm>
                <a:off x="4758066" y="3226310"/>
                <a:ext cx="429926" cy="230832"/>
              </a:xfrm>
              <a:prstGeom prst="rect">
                <a:avLst/>
              </a:prstGeom>
              <a:blipFill rotWithShape="0">
                <a:blip r:embed="rId14"/>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5613972" y="2627600"/>
                <a:ext cx="39004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200" i="1">
                              <a:latin typeface="Cambria Math" panose="02040503050406030204" pitchFamily="18" charset="0"/>
                            </a:rPr>
                          </m:ctrlPr>
                        </m:sSupPr>
                        <m:e>
                          <m:r>
                            <a:rPr lang="en-US" sz="1200" i="1">
                              <a:latin typeface="Cambria Math"/>
                            </a:rPr>
                            <m:t>𝜔</m:t>
                          </m:r>
                        </m:e>
                        <m:sup>
                          <m:r>
                            <a:rPr lang="en-US" sz="1200" i="1">
                              <a:latin typeface="Cambria Math"/>
                            </a:rPr>
                            <m:t>′</m:t>
                          </m:r>
                        </m:sup>
                      </m:sSup>
                    </m:oMath>
                  </m:oMathPara>
                </a14:m>
                <a:endParaRPr lang="sv-SE" dirty="0"/>
              </a:p>
            </p:txBody>
          </p:sp>
        </mc:Choice>
        <mc:Fallback xmlns="">
          <p:sp>
            <p:nvSpPr>
              <p:cNvPr id="61" name="Rectangle 60"/>
              <p:cNvSpPr>
                <a:spLocks noRot="1" noChangeAspect="1" noMove="1" noResize="1" noEditPoints="1" noAdjustHandles="1" noChangeArrowheads="1" noChangeShapeType="1" noTextEdit="1"/>
              </p:cNvSpPr>
              <p:nvPr/>
            </p:nvSpPr>
            <p:spPr>
              <a:xfrm>
                <a:off x="5613972" y="2627600"/>
                <a:ext cx="390042" cy="276999"/>
              </a:xfrm>
              <a:prstGeom prst="rect">
                <a:avLst/>
              </a:prstGeom>
              <a:blipFill rotWithShape="0">
                <a:blip r:embed="rId1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211577" y="2393145"/>
                <a:ext cx="31451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1" smtClean="0">
                          <a:latin typeface="Cambria Math" panose="02040503050406030204" pitchFamily="18" charset="0"/>
                        </a:rPr>
                        <m:t>𝒏</m:t>
                      </m:r>
                    </m:oMath>
                  </m:oMathPara>
                </a14:m>
                <a:endParaRPr lang="sv-SE" b="1" dirty="0"/>
              </a:p>
            </p:txBody>
          </p:sp>
        </mc:Choice>
        <mc:Fallback xmlns="">
          <p:sp>
            <p:nvSpPr>
              <p:cNvPr id="62" name="Rectangle 61"/>
              <p:cNvSpPr>
                <a:spLocks noRot="1" noChangeAspect="1" noMove="1" noResize="1" noEditPoints="1" noAdjustHandles="1" noChangeArrowheads="1" noChangeShapeType="1" noTextEdit="1"/>
              </p:cNvSpPr>
              <p:nvPr/>
            </p:nvSpPr>
            <p:spPr>
              <a:xfrm>
                <a:off x="5211577" y="2393145"/>
                <a:ext cx="314510" cy="261610"/>
              </a:xfrm>
              <a:prstGeom prst="rect">
                <a:avLst/>
              </a:prstGeom>
              <a:blipFill rotWithShape="0">
                <a:blip r:embed="rId16"/>
                <a:stretch>
                  <a:fillRect/>
                </a:stretch>
              </a:blipFill>
            </p:spPr>
            <p:txBody>
              <a:bodyPr/>
              <a:lstStyle/>
              <a:p>
                <a:r>
                  <a:rPr lang="sv-SE">
                    <a:noFill/>
                  </a:rPr>
                  <a:t> </a:t>
                </a:r>
              </a:p>
            </p:txBody>
          </p:sp>
        </mc:Fallback>
      </mc:AlternateContent>
      <p:sp>
        <p:nvSpPr>
          <p:cNvPr id="64" name="Freeform 63"/>
          <p:cNvSpPr/>
          <p:nvPr/>
        </p:nvSpPr>
        <p:spPr>
          <a:xfrm>
            <a:off x="4759325" y="2514600"/>
            <a:ext cx="424455" cy="374650"/>
          </a:xfrm>
          <a:custGeom>
            <a:avLst/>
            <a:gdLst>
              <a:gd name="connsiteX0" fmla="*/ 393700 w 424455"/>
              <a:gd name="connsiteY0" fmla="*/ 374650 h 374650"/>
              <a:gd name="connsiteX1" fmla="*/ 409575 w 424455"/>
              <a:gd name="connsiteY1" fmla="*/ 349250 h 374650"/>
              <a:gd name="connsiteX2" fmla="*/ 419100 w 424455"/>
              <a:gd name="connsiteY2" fmla="*/ 339725 h 374650"/>
              <a:gd name="connsiteX3" fmla="*/ 419100 w 424455"/>
              <a:gd name="connsiteY3" fmla="*/ 222250 h 374650"/>
              <a:gd name="connsiteX4" fmla="*/ 406400 w 424455"/>
              <a:gd name="connsiteY4" fmla="*/ 203200 h 374650"/>
              <a:gd name="connsiteX5" fmla="*/ 403225 w 424455"/>
              <a:gd name="connsiteY5" fmla="*/ 193675 h 374650"/>
              <a:gd name="connsiteX6" fmla="*/ 390525 w 424455"/>
              <a:gd name="connsiteY6" fmla="*/ 177800 h 374650"/>
              <a:gd name="connsiteX7" fmla="*/ 387350 w 424455"/>
              <a:gd name="connsiteY7" fmla="*/ 168275 h 374650"/>
              <a:gd name="connsiteX8" fmla="*/ 361950 w 424455"/>
              <a:gd name="connsiteY8" fmla="*/ 133350 h 374650"/>
              <a:gd name="connsiteX9" fmla="*/ 349250 w 424455"/>
              <a:gd name="connsiteY9" fmla="*/ 120650 h 374650"/>
              <a:gd name="connsiteX10" fmla="*/ 339725 w 424455"/>
              <a:gd name="connsiteY10" fmla="*/ 104775 h 374650"/>
              <a:gd name="connsiteX11" fmla="*/ 320675 w 424455"/>
              <a:gd name="connsiteY11" fmla="*/ 88900 h 374650"/>
              <a:gd name="connsiteX12" fmla="*/ 304800 w 424455"/>
              <a:gd name="connsiteY12" fmla="*/ 73025 h 374650"/>
              <a:gd name="connsiteX13" fmla="*/ 288925 w 424455"/>
              <a:gd name="connsiteY13" fmla="*/ 53975 h 374650"/>
              <a:gd name="connsiteX14" fmla="*/ 266700 w 424455"/>
              <a:gd name="connsiteY14" fmla="*/ 41275 h 374650"/>
              <a:gd name="connsiteX15" fmla="*/ 247650 w 424455"/>
              <a:gd name="connsiteY15" fmla="*/ 28575 h 374650"/>
              <a:gd name="connsiteX16" fmla="*/ 231775 w 424455"/>
              <a:gd name="connsiteY16" fmla="*/ 25400 h 374650"/>
              <a:gd name="connsiteX17" fmla="*/ 215900 w 424455"/>
              <a:gd name="connsiteY17" fmla="*/ 19050 h 374650"/>
              <a:gd name="connsiteX18" fmla="*/ 177800 w 424455"/>
              <a:gd name="connsiteY18" fmla="*/ 12700 h 374650"/>
              <a:gd name="connsiteX19" fmla="*/ 136525 w 424455"/>
              <a:gd name="connsiteY19" fmla="*/ 3175 h 374650"/>
              <a:gd name="connsiteX20" fmla="*/ 0 w 424455"/>
              <a:gd name="connsiteY20"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455" h="374650">
                <a:moveTo>
                  <a:pt x="393700" y="374650"/>
                </a:moveTo>
                <a:cubicBezTo>
                  <a:pt x="395028" y="372437"/>
                  <a:pt x="406085" y="353438"/>
                  <a:pt x="409575" y="349250"/>
                </a:cubicBezTo>
                <a:cubicBezTo>
                  <a:pt x="412450" y="345801"/>
                  <a:pt x="415925" y="342900"/>
                  <a:pt x="419100" y="339725"/>
                </a:cubicBezTo>
                <a:cubicBezTo>
                  <a:pt x="424670" y="295161"/>
                  <a:pt x="427657" y="282149"/>
                  <a:pt x="419100" y="222250"/>
                </a:cubicBezTo>
                <a:cubicBezTo>
                  <a:pt x="418021" y="214695"/>
                  <a:pt x="408813" y="210440"/>
                  <a:pt x="406400" y="203200"/>
                </a:cubicBezTo>
                <a:cubicBezTo>
                  <a:pt x="405342" y="200025"/>
                  <a:pt x="404999" y="196513"/>
                  <a:pt x="403225" y="193675"/>
                </a:cubicBezTo>
                <a:cubicBezTo>
                  <a:pt x="399633" y="187928"/>
                  <a:pt x="394758" y="183092"/>
                  <a:pt x="390525" y="177800"/>
                </a:cubicBezTo>
                <a:cubicBezTo>
                  <a:pt x="389467" y="174625"/>
                  <a:pt x="388847" y="171268"/>
                  <a:pt x="387350" y="168275"/>
                </a:cubicBezTo>
                <a:cubicBezTo>
                  <a:pt x="380219" y="154013"/>
                  <a:pt x="372873" y="145486"/>
                  <a:pt x="361950" y="133350"/>
                </a:cubicBezTo>
                <a:cubicBezTo>
                  <a:pt x="357945" y="128900"/>
                  <a:pt x="352926" y="125376"/>
                  <a:pt x="349250" y="120650"/>
                </a:cubicBezTo>
                <a:cubicBezTo>
                  <a:pt x="345461" y="115779"/>
                  <a:pt x="343428" y="109712"/>
                  <a:pt x="339725" y="104775"/>
                </a:cubicBezTo>
                <a:cubicBezTo>
                  <a:pt x="333613" y="96626"/>
                  <a:pt x="328742" y="94278"/>
                  <a:pt x="320675" y="88900"/>
                </a:cubicBezTo>
                <a:cubicBezTo>
                  <a:pt x="309033" y="71438"/>
                  <a:pt x="320675" y="86254"/>
                  <a:pt x="304800" y="73025"/>
                </a:cubicBezTo>
                <a:cubicBezTo>
                  <a:pt x="273592" y="47018"/>
                  <a:pt x="313900" y="78950"/>
                  <a:pt x="288925" y="53975"/>
                </a:cubicBezTo>
                <a:cubicBezTo>
                  <a:pt x="270698" y="35748"/>
                  <a:pt x="283047" y="50357"/>
                  <a:pt x="266700" y="41275"/>
                </a:cubicBezTo>
                <a:cubicBezTo>
                  <a:pt x="260029" y="37569"/>
                  <a:pt x="255134" y="30072"/>
                  <a:pt x="247650" y="28575"/>
                </a:cubicBezTo>
                <a:cubicBezTo>
                  <a:pt x="242358" y="27517"/>
                  <a:pt x="236944" y="26951"/>
                  <a:pt x="231775" y="25400"/>
                </a:cubicBezTo>
                <a:cubicBezTo>
                  <a:pt x="226316" y="23762"/>
                  <a:pt x="221448" y="20355"/>
                  <a:pt x="215900" y="19050"/>
                </a:cubicBezTo>
                <a:cubicBezTo>
                  <a:pt x="203367" y="16101"/>
                  <a:pt x="190291" y="15823"/>
                  <a:pt x="177800" y="12700"/>
                </a:cubicBezTo>
                <a:cubicBezTo>
                  <a:pt x="177195" y="12549"/>
                  <a:pt x="142389" y="3419"/>
                  <a:pt x="136525" y="3175"/>
                </a:cubicBezTo>
                <a:cubicBezTo>
                  <a:pt x="91044" y="1280"/>
                  <a:pt x="0" y="0"/>
                  <a:pt x="0" y="0"/>
                </a:cubicBezTo>
              </a:path>
            </a:pathLst>
          </a:custGeom>
          <a:no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65" name="Rectangle 64"/>
              <p:cNvSpPr/>
              <p:nvPr/>
            </p:nvSpPr>
            <p:spPr>
              <a:xfrm>
                <a:off x="3961681" y="2377385"/>
                <a:ext cx="889667"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200" i="1">
                              <a:latin typeface="Cambria Math" panose="02040503050406030204" pitchFamily="18" charset="0"/>
                            </a:rPr>
                          </m:ctrlPr>
                        </m:funcPr>
                        <m:fName>
                          <m:r>
                            <m:rPr>
                              <m:sty m:val="p"/>
                            </m:rPr>
                            <a:rPr lang="en-US" sz="1200">
                              <a:latin typeface="Cambria Math"/>
                            </a:rPr>
                            <m:t>cos</m:t>
                          </m:r>
                        </m:fName>
                        <m:e>
                          <m:d>
                            <m:dPr>
                              <m:ctrlPr>
                                <a:rPr lang="en-US" sz="1200" b="1" i="1">
                                  <a:latin typeface="Cambria Math" panose="02040503050406030204" pitchFamily="18" charset="0"/>
                                </a:rPr>
                              </m:ctrlPr>
                            </m:dPr>
                            <m:e>
                              <m:r>
                                <a:rPr lang="en-US" sz="1200" b="1" i="1">
                                  <a:latin typeface="Cambria Math"/>
                                </a:rPr>
                                <m:t>𝒏</m:t>
                              </m:r>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𝜔</m:t>
                                  </m:r>
                                </m:e>
                                <m:sup>
                                  <m:r>
                                    <a:rPr lang="en-US" sz="1200" i="1">
                                      <a:latin typeface="Cambria Math"/>
                                    </a:rPr>
                                    <m:t>′</m:t>
                                  </m:r>
                                </m:sup>
                              </m:sSup>
                            </m:e>
                          </m:d>
                        </m:e>
                      </m:func>
                    </m:oMath>
                  </m:oMathPara>
                </a14:m>
                <a:endParaRPr lang="sv-SE" dirty="0"/>
              </a:p>
            </p:txBody>
          </p:sp>
        </mc:Choice>
        <mc:Fallback xmlns="">
          <p:sp>
            <p:nvSpPr>
              <p:cNvPr id="65" name="Rectangle 64"/>
              <p:cNvSpPr>
                <a:spLocks noRot="1" noChangeAspect="1" noMove="1" noResize="1" noEditPoints="1" noAdjustHandles="1" noChangeArrowheads="1" noChangeShapeType="1" noTextEdit="1"/>
              </p:cNvSpPr>
              <p:nvPr/>
            </p:nvSpPr>
            <p:spPr>
              <a:xfrm>
                <a:off x="3961681" y="2377385"/>
                <a:ext cx="889667" cy="276999"/>
              </a:xfrm>
              <a:prstGeom prst="rect">
                <a:avLst/>
              </a:prstGeom>
              <a:blipFill rotWithShape="0">
                <a:blip r:embed="rId17"/>
                <a:stretch>
                  <a:fillRect/>
                </a:stretch>
              </a:blipFill>
            </p:spPr>
            <p:txBody>
              <a:bodyPr/>
              <a:lstStyle/>
              <a:p>
                <a:r>
                  <a:rPr lang="sv-SE">
                    <a:noFill/>
                  </a:rPr>
                  <a:t> </a:t>
                </a:r>
              </a:p>
            </p:txBody>
          </p:sp>
        </mc:Fallback>
      </mc:AlternateContent>
      <p:cxnSp>
        <p:nvCxnSpPr>
          <p:cNvPr id="67" name="Elbow Connector 66"/>
          <p:cNvCxnSpPr>
            <a:stCxn id="48" idx="2"/>
          </p:cNvCxnSpPr>
          <p:nvPr/>
        </p:nvCxnSpPr>
        <p:spPr>
          <a:xfrm rot="16200000" flipH="1">
            <a:off x="4141068" y="4205396"/>
            <a:ext cx="2678612" cy="1125819"/>
          </a:xfrm>
          <a:prstGeom prst="bentConnector3">
            <a:avLst>
              <a:gd name="adj1" fmla="val 63917"/>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3562258" y="6117890"/>
            <a:ext cx="1035234" cy="383853"/>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18"/>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58" name="Rounded Rectangle 57"/>
              <p:cNvSpPr/>
              <p:nvPr/>
            </p:nvSpPr>
            <p:spPr>
              <a:xfrm>
                <a:off x="1739264" y="3625940"/>
                <a:ext cx="1915954" cy="1118055"/>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BRDF tells us what fraction of the radiance incoming from </a:t>
                </a:r>
                <a14:m>
                  <m:oMath xmlns:m="http://schemas.openxmlformats.org/officeDocument/2006/math">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a:rPr>
                          <m:t>𝜔</m:t>
                        </m:r>
                      </m:e>
                      <m:sup>
                        <m:r>
                          <a:rPr lang="en-US" sz="1200" i="1">
                            <a:solidFill>
                              <a:schemeClr val="tx1"/>
                            </a:solidFill>
                            <a:latin typeface="Cambria Math"/>
                          </a:rPr>
                          <m:t>′</m:t>
                        </m:r>
                      </m:sup>
                    </m:sSup>
                  </m:oMath>
                </a14:m>
                <a:r>
                  <a:rPr lang="sv-SE" sz="1200" dirty="0" smtClean="0">
                    <a:solidFill>
                      <a:schemeClr val="tx1"/>
                    </a:solidFill>
                  </a:rPr>
                  <a:t> will be reflected in direction </a:t>
                </a:r>
                <a14:m>
                  <m:oMath xmlns:m="http://schemas.openxmlformats.org/officeDocument/2006/math">
                    <m:r>
                      <a:rPr lang="en-US" sz="1200" i="1" smtClean="0">
                        <a:solidFill>
                          <a:schemeClr val="tx1"/>
                        </a:solidFill>
                        <a:latin typeface="Cambria Math"/>
                      </a:rPr>
                      <m:t>𝜔</m:t>
                    </m:r>
                    <m:r>
                      <a:rPr lang="en-US" sz="1200" b="0" i="0" smtClean="0">
                        <a:solidFill>
                          <a:schemeClr val="tx1"/>
                        </a:solidFill>
                        <a:latin typeface="Cambria Math" panose="02040503050406030204" pitchFamily="18" charset="0"/>
                      </a:rPr>
                      <m:t>.</m:t>
                    </m:r>
                  </m:oMath>
                </a14:m>
                <a:endParaRPr lang="sv-SE" sz="1200" dirty="0">
                  <a:solidFill>
                    <a:schemeClr val="tx1"/>
                  </a:solidFill>
                </a:endParaRPr>
              </a:p>
            </p:txBody>
          </p:sp>
        </mc:Choice>
        <mc:Fallback xmlns="">
          <p:sp>
            <p:nvSpPr>
              <p:cNvPr id="58" name="Rounded Rectangle 57"/>
              <p:cNvSpPr>
                <a:spLocks noRot="1" noChangeAspect="1" noMove="1" noResize="1" noEditPoints="1" noAdjustHandles="1" noChangeArrowheads="1" noChangeShapeType="1" noTextEdit="1"/>
              </p:cNvSpPr>
              <p:nvPr/>
            </p:nvSpPr>
            <p:spPr>
              <a:xfrm>
                <a:off x="1739264" y="3625940"/>
                <a:ext cx="1915954" cy="1118055"/>
              </a:xfrm>
              <a:prstGeom prst="roundRect">
                <a:avLst/>
              </a:prstGeom>
              <a:blipFill rotWithShape="0">
                <a:blip r:embed="rId19"/>
                <a:stretch>
                  <a:fillRect/>
                </a:stretch>
              </a:blipFill>
              <a:ln>
                <a:solidFill>
                  <a:schemeClr val="accent5">
                    <a:lumMod val="75000"/>
                  </a:schemeClr>
                </a:solidFill>
              </a:ln>
            </p:spPr>
            <p:txBody>
              <a:bodyPr/>
              <a:lstStyle/>
              <a:p>
                <a:r>
                  <a:rPr lang="sv-SE">
                    <a:noFill/>
                  </a:rPr>
                  <a:t> </a:t>
                </a:r>
              </a:p>
            </p:txBody>
          </p:sp>
        </mc:Fallback>
      </mc:AlternateContent>
    </p:spTree>
    <p:extLst>
      <p:ext uri="{BB962C8B-B14F-4D97-AF65-F5344CB8AC3E}">
        <p14:creationId xmlns:p14="http://schemas.microsoft.com/office/powerpoint/2010/main" val="2316366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42" name="Group 41"/>
          <p:cNvGrpSpPr/>
          <p:nvPr/>
        </p:nvGrpSpPr>
        <p:grpSpPr>
          <a:xfrm>
            <a:off x="0" y="5428917"/>
            <a:ext cx="9144000" cy="1429084"/>
            <a:chOff x="0" y="5428917"/>
            <a:chExt cx="9144000" cy="1429084"/>
          </a:xfrm>
        </p:grpSpPr>
        <p:sp>
          <p:nvSpPr>
            <p:cNvPr id="43" name="Rectangle 42"/>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Left Brace 44"/>
            <p:cNvSpPr/>
            <p:nvPr/>
          </p:nvSpPr>
          <p:spPr>
            <a:xfrm rot="5400000">
              <a:off x="2543083" y="5661260"/>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TextBox 45"/>
            <p:cNvSpPr txBox="1"/>
            <p:nvPr/>
          </p:nvSpPr>
          <p:spPr>
            <a:xfrm>
              <a:off x="1945263" y="5742800"/>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53" name="Left Brace 52"/>
            <p:cNvSpPr/>
            <p:nvPr/>
          </p:nvSpPr>
          <p:spPr>
            <a:xfrm rot="5400000">
              <a:off x="5007901" y="4150114"/>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TextBox 53"/>
            <p:cNvSpPr txBox="1"/>
            <p:nvPr/>
          </p:nvSpPr>
          <p:spPr>
            <a:xfrm>
              <a:off x="4391303" y="5526404"/>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p:sp>
        <p:nvSpPr>
          <p:cNvPr id="34" name="Rounded Rectangle 33"/>
          <p:cNvSpPr/>
          <p:nvPr/>
        </p:nvSpPr>
        <p:spPr>
          <a:xfrm>
            <a:off x="4616450" y="6107612"/>
            <a:ext cx="863599" cy="383853"/>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4" name="Rectangle 43"/>
              <p:cNvSpPr/>
              <p:nvPr/>
            </p:nvSpPr>
            <p:spPr>
              <a:xfrm>
                <a:off x="0" y="5805213"/>
                <a:ext cx="7995704" cy="949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nary>
                        <m:naryPr>
                          <m:limLoc m:val="undOvr"/>
                          <m:ctrlPr>
                            <a:rPr lang="en-US" i="1">
                              <a:latin typeface="Cambria Math" panose="02040503050406030204" pitchFamily="18" charset="0"/>
                            </a:rPr>
                          </m:ctrlPr>
                        </m:naryPr>
                        <m:sub>
                          <m:r>
                            <m:rPr>
                              <m:sty m:val="p"/>
                            </m:rPr>
                            <a:rPr lang="en-US">
                              <a:latin typeface="Cambria Math"/>
                            </a:rPr>
                            <m:t>Ω</m:t>
                          </m:r>
                        </m:sub>
                        <m:sup/>
                        <m:e>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p>
                                    <m:sSupPr>
                                      <m:ctrlPr>
                                        <a:rPr lang="en-US" i="1">
                                          <a:latin typeface="Cambria Math" panose="02040503050406030204" pitchFamily="18" charset="0"/>
                                        </a:rPr>
                                      </m:ctrlPr>
                                    </m:sSupPr>
                                    <m:e>
                                      <m:r>
                                        <a:rPr lang="en-US" i="1">
                                          <a:latin typeface="Cambria Math"/>
                                        </a:rPr>
                                        <m:t>𝜔</m:t>
                                      </m:r>
                                    </m:e>
                                    <m:sup>
                                      <m:r>
                                        <a:rPr lang="en-US" i="1">
                                          <a:latin typeface="Cambria Math"/>
                                        </a:rPr>
                                        <m:t>′</m:t>
                                      </m:r>
                                    </m:sup>
                                  </m:sSup>
                                </m:e>
                              </m:d>
                            </m:e>
                          </m:func>
                          <m:r>
                            <a:rPr lang="en-US" i="1">
                              <a:latin typeface="Cambria Math"/>
                            </a:rPr>
                            <m:t>𝑑</m:t>
                          </m:r>
                          <m:r>
                            <a:rPr lang="en-US" i="1">
                              <a:latin typeface="Cambria Math"/>
                            </a:rPr>
                            <m:t>𝜔</m:t>
                          </m:r>
                          <m:r>
                            <a:rPr lang="en-US" i="1">
                              <a:latin typeface="Cambria Math"/>
                            </a:rPr>
                            <m:t>′</m:t>
                          </m:r>
                        </m:e>
                      </m:nary>
                    </m:oMath>
                  </m:oMathPara>
                </a14:m>
                <a:endParaRPr lang="sv-SE" dirty="0"/>
              </a:p>
            </p:txBody>
          </p:sp>
        </mc:Choice>
        <mc:Fallback xmlns="">
          <p:sp>
            <p:nvSpPr>
              <p:cNvPr id="44" name="Rectangle 43"/>
              <p:cNvSpPr>
                <a:spLocks noRot="1" noChangeAspect="1" noMove="1" noResize="1" noEditPoints="1" noAdjustHandles="1" noChangeArrowheads="1" noChangeShapeType="1" noTextEdit="1"/>
              </p:cNvSpPr>
              <p:nvPr/>
            </p:nvSpPr>
            <p:spPr>
              <a:xfrm>
                <a:off x="0" y="5805213"/>
                <a:ext cx="7995704" cy="949875"/>
              </a:xfrm>
              <a:prstGeom prst="rect">
                <a:avLst/>
              </a:prstGeom>
              <a:blipFill rotWithShape="0">
                <a:blip r:embed="rId4"/>
                <a:stretch>
                  <a:fillRect/>
                </a:stretch>
              </a:blipFill>
            </p:spPr>
            <p:txBody>
              <a:bodyPr/>
              <a:lstStyle/>
              <a:p>
                <a:r>
                  <a:rPr lang="sv-SE">
                    <a:noFill/>
                  </a:rPr>
                  <a:t> </a:t>
                </a:r>
              </a:p>
            </p:txBody>
          </p:sp>
        </mc:Fallback>
      </mc:AlternateContent>
      <p:sp>
        <p:nvSpPr>
          <p:cNvPr id="23" name="Chord 22"/>
          <p:cNvSpPr/>
          <p:nvPr/>
        </p:nvSpPr>
        <p:spPr>
          <a:xfrm rot="6781798">
            <a:off x="5177729" y="4115508"/>
            <a:ext cx="1080891" cy="1120401"/>
          </a:xfrm>
          <a:prstGeom prst="chord">
            <a:avLst>
              <a:gd name="adj1" fmla="val 4129482"/>
              <a:gd name="adj2" fmla="val 14664985"/>
            </a:avLst>
          </a:prstGeom>
          <a:solidFill>
            <a:schemeClr val="tx2">
              <a:lumMod val="60000"/>
              <a:lumOff val="40000"/>
            </a:schemeClr>
          </a:solid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Light Transport Equation</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81600" y="4549441"/>
            <a:ext cx="539750" cy="1051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45418" y="3276600"/>
            <a:ext cx="76200" cy="901988"/>
            <a:chOff x="1445418" y="3276600"/>
            <a:chExt cx="76200" cy="901988"/>
          </a:xfrm>
        </p:grpSpPr>
        <p:sp>
          <p:nvSpPr>
            <p:cNvPr id="4" name="Rectangle 3"/>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ctangle 24"/>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Picture 7"/>
          <p:cNvPicPr>
            <a:picLocks noChangeAspect="1"/>
          </p:cNvPicPr>
          <p:nvPr/>
        </p:nvPicPr>
        <p:blipFill>
          <a:blip r:embed="rId5"/>
          <a:stretch>
            <a:fillRect/>
          </a:stretch>
        </p:blipFill>
        <p:spPr>
          <a:xfrm>
            <a:off x="568252" y="3523916"/>
            <a:ext cx="397717" cy="314325"/>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4843231" y="4306376"/>
                <a:ext cx="4205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𝜔</m:t>
                      </m:r>
                    </m:oMath>
                  </m:oMathPara>
                </a14:m>
                <a:endParaRPr lang="sv-SE" dirty="0"/>
              </a:p>
            </p:txBody>
          </p:sp>
        </mc:Choice>
        <mc:Fallback xmlns="">
          <p:sp>
            <p:nvSpPr>
              <p:cNvPr id="12" name="Rectangle 11"/>
              <p:cNvSpPr>
                <a:spLocks noRot="1" noChangeAspect="1" noMove="1" noResize="1" noEditPoints="1" noAdjustHandles="1" noChangeArrowheads="1" noChangeShapeType="1" noTextEdit="1"/>
              </p:cNvSpPr>
              <p:nvPr/>
            </p:nvSpPr>
            <p:spPr>
              <a:xfrm>
                <a:off x="4843231" y="4306376"/>
                <a:ext cx="420564" cy="369332"/>
              </a:xfrm>
              <a:prstGeom prst="rect">
                <a:avLst/>
              </a:prstGeom>
              <a:blipFill rotWithShape="0">
                <a:blip r:embed="rId6"/>
                <a:stretch>
                  <a:fillRect/>
                </a:stretch>
              </a:blipFill>
            </p:spPr>
            <p:txBody>
              <a:bodyPr/>
              <a:lstStyle/>
              <a:p>
                <a:r>
                  <a:rPr lang="sv-SE">
                    <a:noFill/>
                  </a:rPr>
                  <a:t> </a:t>
                </a:r>
              </a:p>
            </p:txBody>
          </p:sp>
        </mc:Fallback>
      </mc:AlternateContent>
      <p:grpSp>
        <p:nvGrpSpPr>
          <p:cNvPr id="10" name="Group 9"/>
          <p:cNvGrpSpPr/>
          <p:nvPr/>
        </p:nvGrpSpPr>
        <p:grpSpPr>
          <a:xfrm>
            <a:off x="5671245" y="4431784"/>
            <a:ext cx="391453" cy="369332"/>
            <a:chOff x="5671245" y="4431784"/>
            <a:chExt cx="391453" cy="369332"/>
          </a:xfrm>
        </p:grpSpPr>
        <p:sp>
          <p:nvSpPr>
            <p:cNvPr id="39" name="Oval 38"/>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15" name="Rectangle 14"/>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cxnSp>
        <p:nvCxnSpPr>
          <p:cNvPr id="40" name="Straight Arrow Connector 39"/>
          <p:cNvCxnSpPr>
            <a:stCxn id="39" idx="0"/>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5997664" y="4003977"/>
                <a:ext cx="474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𝜔</m:t>
                      </m:r>
                      <m:r>
                        <a:rPr lang="en-US" b="0" i="1" smtClean="0">
                          <a:latin typeface="Cambria Math" panose="02040503050406030204" pitchFamily="18" charset="0"/>
                        </a:rPr>
                        <m:t>′</m:t>
                      </m:r>
                    </m:oMath>
                  </m:oMathPara>
                </a14:m>
                <a:endParaRPr lang="sv-SE" dirty="0"/>
              </a:p>
            </p:txBody>
          </p:sp>
        </mc:Choice>
        <mc:Fallback xmlns="">
          <p:sp>
            <p:nvSpPr>
              <p:cNvPr id="41" name="Rectangle 40"/>
              <p:cNvSpPr>
                <a:spLocks noRot="1" noChangeAspect="1" noMove="1" noResize="1" noEditPoints="1" noAdjustHandles="1" noChangeArrowheads="1" noChangeShapeType="1" noTextEdit="1"/>
              </p:cNvSpPr>
              <p:nvPr/>
            </p:nvSpPr>
            <p:spPr>
              <a:xfrm>
                <a:off x="5997664" y="4003977"/>
                <a:ext cx="474810" cy="369332"/>
              </a:xfrm>
              <a:prstGeom prst="rect">
                <a:avLst/>
              </a:prstGeom>
              <a:blipFill rotWithShape="0">
                <a:blip r:embed="rId9"/>
                <a:stretch>
                  <a:fillRect/>
                </a:stretch>
              </a:blipFill>
            </p:spPr>
            <p:txBody>
              <a:bodyPr/>
              <a:lstStyle/>
              <a:p>
                <a:r>
                  <a:rPr lang="sv-SE">
                    <a:noFill/>
                  </a:rPr>
                  <a:t> </a:t>
                </a:r>
              </a:p>
            </p:txBody>
          </p:sp>
        </mc:Fallback>
      </mc:AlternateContent>
      <p:grpSp>
        <p:nvGrpSpPr>
          <p:cNvPr id="13" name="Group 12"/>
          <p:cNvGrpSpPr/>
          <p:nvPr/>
        </p:nvGrpSpPr>
        <p:grpSpPr>
          <a:xfrm>
            <a:off x="6621546" y="2845989"/>
            <a:ext cx="1142575" cy="1197854"/>
            <a:chOff x="6591212" y="2792600"/>
            <a:chExt cx="1142575" cy="1197854"/>
          </a:xfrm>
        </p:grpSpPr>
        <p:sp>
          <p:nvSpPr>
            <p:cNvPr id="48" name="Chord 47"/>
            <p:cNvSpPr/>
            <p:nvPr/>
          </p:nvSpPr>
          <p:spPr>
            <a:xfrm rot="1431685">
              <a:off x="6652896" y="2792600"/>
              <a:ext cx="1080891" cy="1120401"/>
            </a:xfrm>
            <a:prstGeom prst="chord">
              <a:avLst>
                <a:gd name="adj1" fmla="val 4129482"/>
                <a:gd name="adj2" fmla="val 14664985"/>
              </a:avLst>
            </a:prstGeom>
            <a:solidFill>
              <a:schemeClr val="tx2">
                <a:lumMod val="60000"/>
                <a:lumOff val="40000"/>
              </a:schemeClr>
            </a:solid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9" name="Straight Arrow Connector 48"/>
            <p:cNvCxnSpPr/>
            <p:nvPr/>
          </p:nvCxnSpPr>
          <p:spPr>
            <a:xfrm flipH="1">
              <a:off x="6754595" y="3347697"/>
              <a:ext cx="408206" cy="3333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ectangle 49"/>
                <p:cNvSpPr/>
                <p:nvPr/>
              </p:nvSpPr>
              <p:spPr>
                <a:xfrm>
                  <a:off x="6591212" y="3621122"/>
                  <a:ext cx="6479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smtClean="0">
                            <a:latin typeface="Cambria Math"/>
                          </a:rPr>
                          <m:t>𝜔</m:t>
                        </m:r>
                        <m:r>
                          <a:rPr lang="en-US" b="0" i="1" smtClean="0">
                            <a:latin typeface="Cambria Math" panose="02040503050406030204" pitchFamily="18" charset="0"/>
                          </a:rPr>
                          <m:t>′</m:t>
                        </m:r>
                      </m:oMath>
                    </m:oMathPara>
                  </a14:m>
                  <a:endParaRPr lang="sv-SE" dirty="0"/>
                </a:p>
              </p:txBody>
            </p:sp>
          </mc:Choice>
          <mc:Fallback xmlns="">
            <p:sp>
              <p:nvSpPr>
                <p:cNvPr id="50" name="Rectangle 49"/>
                <p:cNvSpPr>
                  <a:spLocks noRot="1" noChangeAspect="1" noMove="1" noResize="1" noEditPoints="1" noAdjustHandles="1" noChangeArrowheads="1" noChangeShapeType="1" noTextEdit="1"/>
                </p:cNvSpPr>
                <p:nvPr/>
              </p:nvSpPr>
              <p:spPr>
                <a:xfrm>
                  <a:off x="6591212" y="3621122"/>
                  <a:ext cx="647934" cy="369332"/>
                </a:xfrm>
                <a:prstGeom prst="rect">
                  <a:avLst/>
                </a:prstGeom>
                <a:blipFill rotWithShape="0">
                  <a:blip r:embed="rId12"/>
                  <a:stretch>
                    <a:fillRect/>
                  </a:stretch>
                </a:blipFill>
              </p:spPr>
              <p:txBody>
                <a:bodyPr/>
                <a:lstStyle/>
                <a:p>
                  <a:r>
                    <a:rPr lang="sv-FI">
                      <a:noFill/>
                    </a:rPr>
                    <a:t> </a:t>
                  </a:r>
                </a:p>
              </p:txBody>
            </p:sp>
          </mc:Fallback>
        </mc:AlternateContent>
      </p:grpSp>
      <p:cxnSp>
        <p:nvCxnSpPr>
          <p:cNvPr id="55" name="Straight Arrow Connector 54"/>
          <p:cNvCxnSpPr/>
          <p:nvPr/>
        </p:nvCxnSpPr>
        <p:spPr>
          <a:xfrm flipV="1">
            <a:off x="5722206" y="3404361"/>
            <a:ext cx="1445902" cy="12532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145904" y="3155702"/>
            <a:ext cx="450764" cy="369332"/>
            <a:chOff x="5671245" y="4431784"/>
            <a:chExt cx="450764" cy="369332"/>
          </a:xfrm>
        </p:grpSpPr>
        <p:sp>
          <p:nvSpPr>
            <p:cNvPr id="57" name="Oval 56"/>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58" name="Rectangle 57"/>
                <p:cNvSpPr/>
                <p:nvPr/>
              </p:nvSpPr>
              <p:spPr>
                <a:xfrm>
                  <a:off x="5671245" y="443178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58" name="Rectangle 57"/>
                <p:cNvSpPr>
                  <a:spLocks noRot="1" noChangeAspect="1" noMove="1" noResize="1" noEditPoints="1" noAdjustHandles="1" noChangeArrowheads="1" noChangeShapeType="1" noTextEdit="1"/>
                </p:cNvSpPr>
                <p:nvPr/>
              </p:nvSpPr>
              <p:spPr>
                <a:xfrm>
                  <a:off x="5671245" y="4431784"/>
                  <a:ext cx="450764" cy="369332"/>
                </a:xfrm>
                <a:prstGeom prst="rect">
                  <a:avLst/>
                </a:prstGeom>
                <a:blipFill rotWithShape="0">
                  <a:blip r:embed="rId13"/>
                  <a:stretch>
                    <a:fillRect b="-8333"/>
                  </a:stretch>
                </a:blipFill>
              </p:spPr>
              <p:txBody>
                <a:bodyPr/>
                <a:lstStyle/>
                <a:p>
                  <a:r>
                    <a:rPr lang="sv-SE">
                      <a:noFill/>
                    </a:rPr>
                    <a:t> </a:t>
                  </a:r>
                </a:p>
              </p:txBody>
            </p:sp>
          </mc:Fallback>
        </mc:AlternateContent>
      </p:grpSp>
      <mc:AlternateContent xmlns:mc="http://schemas.openxmlformats.org/markup-compatibility/2006" xmlns:a14="http://schemas.microsoft.com/office/drawing/2010/main">
        <mc:Choice Requires="a14">
          <p:sp>
            <p:nvSpPr>
              <p:cNvPr id="28" name="Rounded Rectangle 27"/>
              <p:cNvSpPr/>
              <p:nvPr/>
            </p:nvSpPr>
            <p:spPr>
              <a:xfrm>
                <a:off x="1981200" y="3456619"/>
                <a:ext cx="1066800" cy="378695"/>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𝐿</m:t>
                          </m:r>
                        </m:e>
                        <m:sub>
                          <m:r>
                            <a:rPr lang="en-US" i="1">
                              <a:solidFill>
                                <a:schemeClr val="tx1"/>
                              </a:solidFill>
                              <a:latin typeface="Cambria Math"/>
                            </a:rPr>
                            <m:t>𝑖</m:t>
                          </m:r>
                        </m:sub>
                      </m:sSub>
                      <m:d>
                        <m:dPr>
                          <m:ctrlPr>
                            <a:rPr lang="en-US" b="1" i="1">
                              <a:solidFill>
                                <a:schemeClr val="tx1"/>
                              </a:solidFill>
                              <a:latin typeface="Cambria Math" panose="02040503050406030204" pitchFamily="18" charset="0"/>
                            </a:rPr>
                          </m:ctrlPr>
                        </m:dPr>
                        <m:e>
                          <m:r>
                            <a:rPr lang="en-US" b="1" i="1">
                              <a:solidFill>
                                <a:schemeClr val="tx1"/>
                              </a:solidFill>
                              <a:latin typeface="Cambria Math"/>
                            </a:rPr>
                            <m:t>𝒑</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a:rPr>
                                <m:t>𝜔</m:t>
                              </m:r>
                            </m:e>
                            <m:sup>
                              <m:r>
                                <a:rPr lang="en-US" i="1">
                                  <a:solidFill>
                                    <a:schemeClr val="tx1"/>
                                  </a:solidFill>
                                  <a:latin typeface="Cambria Math"/>
                                </a:rPr>
                                <m:t>′</m:t>
                              </m:r>
                            </m:sup>
                          </m:sSup>
                        </m:e>
                      </m:d>
                    </m:oMath>
                  </m:oMathPara>
                </a14:m>
                <a:endParaRPr lang="sv-SE" dirty="0">
                  <a:solidFill>
                    <a:schemeClr val="tx1"/>
                  </a:solidFill>
                </a:endParaRPr>
              </a:p>
            </p:txBody>
          </p:sp>
        </mc:Choice>
        <mc:Fallback xmlns="">
          <p:sp>
            <p:nvSpPr>
              <p:cNvPr id="28" name="Rounded Rectangle 27"/>
              <p:cNvSpPr>
                <a:spLocks noRot="1" noChangeAspect="1" noMove="1" noResize="1" noEditPoints="1" noAdjustHandles="1" noChangeArrowheads="1" noChangeShapeType="1" noTextEdit="1"/>
              </p:cNvSpPr>
              <p:nvPr/>
            </p:nvSpPr>
            <p:spPr>
              <a:xfrm>
                <a:off x="1981200" y="3456619"/>
                <a:ext cx="1066800" cy="378695"/>
              </a:xfrm>
              <a:prstGeom prst="roundRect">
                <a:avLst/>
              </a:prstGeom>
              <a:blipFill rotWithShape="0">
                <a:blip r:embed="rId14"/>
                <a:stretch>
                  <a:fillRect b="-4545"/>
                </a:stretch>
              </a:blipFill>
              <a:ln>
                <a:solidFill>
                  <a:schemeClr val="bg2">
                    <a:lumMod val="25000"/>
                  </a:schemeClr>
                </a:solidFill>
              </a:ln>
            </p:spPr>
            <p:txBody>
              <a:bodyPr/>
              <a:lstStyle/>
              <a:p>
                <a:r>
                  <a:rPr lang="sv-SE">
                    <a:noFill/>
                  </a:rPr>
                  <a:t> </a:t>
                </a:r>
              </a:p>
            </p:txBody>
          </p:sp>
        </mc:Fallback>
      </mc:AlternateContent>
      <p:grpSp>
        <p:nvGrpSpPr>
          <p:cNvPr id="30" name="Group 29"/>
          <p:cNvGrpSpPr/>
          <p:nvPr/>
        </p:nvGrpSpPr>
        <p:grpSpPr>
          <a:xfrm>
            <a:off x="2959420" y="3448351"/>
            <a:ext cx="1689839" cy="386963"/>
            <a:chOff x="2959420" y="3448351"/>
            <a:chExt cx="1689839" cy="386963"/>
          </a:xfrm>
        </p:grpSpPr>
        <mc:AlternateContent xmlns:mc="http://schemas.openxmlformats.org/markup-compatibility/2006" xmlns:a14="http://schemas.microsoft.com/office/drawing/2010/main">
          <mc:Choice Requires="a14">
            <p:sp>
              <p:nvSpPr>
                <p:cNvPr id="59" name="Rounded Rectangle 58"/>
                <p:cNvSpPr/>
                <p:nvPr/>
              </p:nvSpPr>
              <p:spPr>
                <a:xfrm>
                  <a:off x="3303063" y="3456619"/>
                  <a:ext cx="1346196" cy="378695"/>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𝑜</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𝒑</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𝜔</m:t>
                                </m:r>
                              </m:e>
                              <m:sup>
                                <m:r>
                                  <a:rPr lang="en-US" i="1">
                                    <a:solidFill>
                                      <a:schemeClr val="tx1"/>
                                    </a:solidFill>
                                    <a:latin typeface="Cambria Math" panose="02040503050406030204" pitchFamily="18" charset="0"/>
                                  </a:rPr>
                                  <m:t>′</m:t>
                                </m:r>
                              </m:sup>
                            </m:sSup>
                          </m:e>
                        </m:d>
                      </m:oMath>
                    </m:oMathPara>
                  </a14:m>
                  <a:endParaRPr lang="sv-SE" dirty="0">
                    <a:solidFill>
                      <a:schemeClr val="tx1"/>
                    </a:solidFill>
                  </a:endParaRPr>
                </a:p>
              </p:txBody>
            </p:sp>
          </mc:Choice>
          <mc:Fallback xmlns="">
            <p:sp>
              <p:nvSpPr>
                <p:cNvPr id="59" name="Rounded Rectangle 58"/>
                <p:cNvSpPr>
                  <a:spLocks noRot="1" noChangeAspect="1" noMove="1" noResize="1" noEditPoints="1" noAdjustHandles="1" noChangeArrowheads="1" noChangeShapeType="1" noTextEdit="1"/>
                </p:cNvSpPr>
                <p:nvPr/>
              </p:nvSpPr>
              <p:spPr>
                <a:xfrm>
                  <a:off x="3303063" y="3456619"/>
                  <a:ext cx="1346196" cy="378695"/>
                </a:xfrm>
                <a:prstGeom prst="roundRect">
                  <a:avLst/>
                </a:prstGeom>
                <a:blipFill rotWithShape="0">
                  <a:blip r:embed="rId15"/>
                  <a:stretch>
                    <a:fillRect b="-4545"/>
                  </a:stretch>
                </a:blipFill>
                <a:ln>
                  <a:solidFill>
                    <a:schemeClr val="bg2">
                      <a:lumMod val="25000"/>
                    </a:schemeClr>
                  </a:solidFill>
                </a:ln>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959420" y="3448351"/>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bg2">
                                <a:lumMod val="25000"/>
                              </a:schemeClr>
                            </a:solidFill>
                            <a:latin typeface="Cambria Math" panose="02040503050406030204" pitchFamily="18" charset="0"/>
                          </a:rPr>
                          <m:t>=</m:t>
                        </m:r>
                      </m:oMath>
                    </m:oMathPara>
                  </a14:m>
                  <a:endParaRPr lang="sv-SE" dirty="0"/>
                </a:p>
              </p:txBody>
            </p:sp>
          </mc:Choice>
          <mc:Fallback xmlns="">
            <p:sp>
              <p:nvSpPr>
                <p:cNvPr id="29" name="Rectangle 28"/>
                <p:cNvSpPr>
                  <a:spLocks noRot="1" noChangeAspect="1" noMove="1" noResize="1" noEditPoints="1" noAdjustHandles="1" noChangeArrowheads="1" noChangeShapeType="1" noTextEdit="1"/>
                </p:cNvSpPr>
                <p:nvPr/>
              </p:nvSpPr>
              <p:spPr>
                <a:xfrm>
                  <a:off x="2959420" y="3448351"/>
                  <a:ext cx="421910" cy="369332"/>
                </a:xfrm>
                <a:prstGeom prst="rect">
                  <a:avLst/>
                </a:prstGeom>
                <a:blipFill rotWithShape="0">
                  <a:blip r:embed="rId16"/>
                  <a:stretch>
                    <a:fillRect/>
                  </a:stretch>
                </a:blipFill>
              </p:spPr>
              <p:txBody>
                <a:bodyPr/>
                <a:lstStyle/>
                <a:p>
                  <a:r>
                    <a:rPr lang="sv-SE">
                      <a:noFill/>
                    </a:rPr>
                    <a:t> </a:t>
                  </a:r>
                </a:p>
              </p:txBody>
            </p:sp>
          </mc:Fallback>
        </mc:AlternateContent>
      </p:grpSp>
      <p:grpSp>
        <p:nvGrpSpPr>
          <p:cNvPr id="60" name="Group 59"/>
          <p:cNvGrpSpPr/>
          <p:nvPr/>
        </p:nvGrpSpPr>
        <p:grpSpPr>
          <a:xfrm>
            <a:off x="2015145" y="4009132"/>
            <a:ext cx="6366854" cy="1415610"/>
            <a:chOff x="2842063" y="3456619"/>
            <a:chExt cx="6366854" cy="487199"/>
          </a:xfrm>
        </p:grpSpPr>
        <mc:AlternateContent xmlns:mc="http://schemas.openxmlformats.org/markup-compatibility/2006" xmlns:a14="http://schemas.microsoft.com/office/drawing/2010/main">
          <mc:Choice Requires="a14">
            <p:sp>
              <p:nvSpPr>
                <p:cNvPr id="61" name="Rounded Rectangle 60"/>
                <p:cNvSpPr/>
                <p:nvPr/>
              </p:nvSpPr>
              <p:spPr>
                <a:xfrm>
                  <a:off x="3303062" y="3456619"/>
                  <a:ext cx="5905855" cy="378695"/>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𝐿</m:t>
                            </m:r>
                          </m:e>
                          <m:sub>
                            <m:r>
                              <a:rPr lang="en-US" i="1">
                                <a:solidFill>
                                  <a:schemeClr val="tx1"/>
                                </a:solidFill>
                                <a:latin typeface="Cambria Math"/>
                              </a:rPr>
                              <m:t>𝑒</m:t>
                            </m:r>
                          </m:sub>
                        </m:sSub>
                        <m:d>
                          <m:dPr>
                            <m:ctrlPr>
                              <a:rPr lang="en-US" i="1">
                                <a:solidFill>
                                  <a:schemeClr val="tx1"/>
                                </a:solidFill>
                                <a:latin typeface="Cambria Math" panose="02040503050406030204" pitchFamily="18" charset="0"/>
                              </a:rPr>
                            </m:ctrlPr>
                          </m:dPr>
                          <m:e>
                            <m:sSup>
                              <m:sSupPr>
                                <m:ctrlPr>
                                  <a:rPr lang="en-US" b="1" i="1">
                                    <a:solidFill>
                                      <a:schemeClr val="tx1"/>
                                    </a:solidFill>
                                    <a:latin typeface="Cambria Math" panose="02040503050406030204" pitchFamily="18" charset="0"/>
                                  </a:rPr>
                                </m:ctrlPr>
                              </m:sSupPr>
                              <m:e>
                                <m:r>
                                  <a:rPr lang="en-US" b="1" i="1">
                                    <a:solidFill>
                                      <a:schemeClr val="tx1"/>
                                    </a:solidFill>
                                    <a:latin typeface="Cambria Math"/>
                                  </a:rPr>
                                  <m:t>𝒑</m:t>
                                </m:r>
                              </m:e>
                              <m:sup>
                                <m:r>
                                  <a:rPr lang="en-US" b="1" i="1">
                                    <a:solidFill>
                                      <a:schemeClr val="tx1"/>
                                    </a:solidFill>
                                    <a:latin typeface="Cambria Math" panose="02040503050406030204" pitchFamily="18" charset="0"/>
                                  </a:rPr>
                                  <m:t>′</m:t>
                                </m:r>
                              </m:sup>
                            </m:sSup>
                            <m:r>
                              <a:rPr lang="en-US" i="1">
                                <a:solidFill>
                                  <a:schemeClr val="tx1"/>
                                </a:solidFill>
                                <a:latin typeface="Cambria Math"/>
                              </a:rPr>
                              <m:t>,</m:t>
                            </m:r>
                            <m:r>
                              <a:rPr lang="en-US" i="1">
                                <a:solidFill>
                                  <a:schemeClr val="tx1"/>
                                </a:solidFill>
                                <a:latin typeface="Cambria Math" panose="02040503050406030204" pitchFamily="18" charset="0"/>
                              </a:rPr>
                              <m:t>−</m:t>
                            </m:r>
                            <m:r>
                              <a:rPr lang="en-US" i="1">
                                <a:solidFill>
                                  <a:schemeClr val="tx1"/>
                                </a:solidFill>
                                <a:latin typeface="Cambria Math"/>
                              </a:rPr>
                              <m:t>𝜔</m:t>
                            </m:r>
                            <m:r>
                              <a:rPr lang="en-US" i="1">
                                <a:solidFill>
                                  <a:schemeClr val="tx1"/>
                                </a:solidFill>
                                <a:latin typeface="Cambria Math" panose="02040503050406030204" pitchFamily="18" charset="0"/>
                              </a:rPr>
                              <m:t>′</m:t>
                            </m:r>
                          </m:e>
                        </m:d>
                        <m:r>
                          <a:rPr lang="en-US" i="1">
                            <a:solidFill>
                              <a:schemeClr val="tx1"/>
                            </a:solidFill>
                            <a:latin typeface="Cambria Math"/>
                          </a:rPr>
                          <m:t>+</m:t>
                        </m:r>
                        <m:nary>
                          <m:naryPr>
                            <m:limLoc m:val="undOvr"/>
                            <m:ctrlPr>
                              <a:rPr lang="en-US" i="1">
                                <a:solidFill>
                                  <a:schemeClr val="tx1"/>
                                </a:solidFill>
                                <a:latin typeface="Cambria Math" panose="02040503050406030204" pitchFamily="18" charset="0"/>
                              </a:rPr>
                            </m:ctrlPr>
                          </m:naryPr>
                          <m:sub>
                            <m:r>
                              <m:rPr>
                                <m:sty m:val="p"/>
                              </m:rPr>
                              <a:rPr lang="en-US">
                                <a:solidFill>
                                  <a:schemeClr val="tx1"/>
                                </a:solidFill>
                                <a:latin typeface="Cambria Math"/>
                              </a:rPr>
                              <m:t>Ω</m:t>
                            </m:r>
                          </m:sub>
                          <m:sup/>
                          <m:e>
                            <m:r>
                              <a:rPr lang="en-US" i="1">
                                <a:solidFill>
                                  <a:schemeClr val="tx1"/>
                                </a:solidFill>
                                <a:latin typeface="Cambria Math"/>
                              </a:rPr>
                              <m:t>𝑓</m:t>
                            </m:r>
                            <m:d>
                              <m:dPr>
                                <m:ctrlPr>
                                  <a:rPr lang="en-US" b="1" i="1">
                                    <a:solidFill>
                                      <a:schemeClr val="tx1"/>
                                    </a:solidFill>
                                    <a:latin typeface="Cambria Math" panose="02040503050406030204" pitchFamily="18" charset="0"/>
                                  </a:rPr>
                                </m:ctrlPr>
                              </m:dPr>
                              <m:e>
                                <m:r>
                                  <a:rPr lang="en-US" b="1" i="1">
                                    <a:solidFill>
                                      <a:schemeClr val="tx1"/>
                                    </a:solidFill>
                                    <a:latin typeface="Cambria Math"/>
                                  </a:rPr>
                                  <m:t>𝒑</m:t>
                                </m:r>
                                <m:r>
                                  <a:rPr lang="en-US" b="1" i="1" smtClean="0">
                                    <a:solidFill>
                                      <a:schemeClr val="tx1"/>
                                    </a:solidFill>
                                    <a:latin typeface="Cambria Math" panose="02040503050406030204" pitchFamily="18" charset="0"/>
                                  </a:rPr>
                                  <m:t>′</m:t>
                                </m:r>
                                <m:r>
                                  <a:rPr lang="en-US" i="1">
                                    <a:solidFill>
                                      <a:schemeClr val="tx1"/>
                                    </a:solidFill>
                                    <a:latin typeface="Cambria Math"/>
                                  </a:rPr>
                                  <m:t>,</m:t>
                                </m:r>
                                <m:r>
                                  <a:rPr lang="en-US" i="1">
                                    <a:solidFill>
                                      <a:schemeClr val="tx1"/>
                                    </a:solidFill>
                                    <a:latin typeface="Cambria Math" panose="02040503050406030204" pitchFamily="18" charset="0"/>
                                  </a:rPr>
                                  <m:t>−</m:t>
                                </m:r>
                                <m:r>
                                  <a:rPr lang="en-US" i="1">
                                    <a:solidFill>
                                      <a:schemeClr val="tx1"/>
                                    </a:solidFill>
                                    <a:latin typeface="Cambria Math"/>
                                  </a:rPr>
                                  <m:t>𝜔</m:t>
                                </m:r>
                                <m:r>
                                  <a:rPr lang="en-US" i="1">
                                    <a:solidFill>
                                      <a:schemeClr val="tx1"/>
                                    </a:solidFill>
                                    <a:latin typeface="Cambria Math" panose="02040503050406030204" pitchFamily="18" charset="0"/>
                                  </a:rPr>
                                  <m:t>′</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a:rPr>
                                      <m:t>𝜔</m:t>
                                    </m:r>
                                  </m:e>
                                  <m:sup>
                                    <m:r>
                                      <a:rPr lang="en-US" i="1">
                                        <a:solidFill>
                                          <a:schemeClr val="tx1"/>
                                        </a:solidFill>
                                        <a:latin typeface="Cambria Math"/>
                                      </a:rPr>
                                      <m:t>′</m:t>
                                    </m:r>
                                    <m:r>
                                      <a:rPr lang="en-US" i="1">
                                        <a:solidFill>
                                          <a:schemeClr val="tx1"/>
                                        </a:solidFill>
                                        <a:latin typeface="Cambria Math" panose="02040503050406030204" pitchFamily="18" charset="0"/>
                                      </a:rPr>
                                      <m:t>′</m:t>
                                    </m:r>
                                  </m:sup>
                                </m:sSup>
                              </m:e>
                            </m:d>
                            <m:sSub>
                              <m:sSubPr>
                                <m:ctrlPr>
                                  <a:rPr lang="en-US" i="1">
                                    <a:solidFill>
                                      <a:schemeClr val="tx1"/>
                                    </a:solidFill>
                                    <a:latin typeface="Cambria Math" panose="02040503050406030204" pitchFamily="18" charset="0"/>
                                  </a:rPr>
                                </m:ctrlPr>
                              </m:sSubPr>
                              <m:e>
                                <m:r>
                                  <a:rPr lang="en-US" i="1">
                                    <a:solidFill>
                                      <a:schemeClr val="tx1"/>
                                    </a:solidFill>
                                    <a:latin typeface="Cambria Math"/>
                                  </a:rPr>
                                  <m:t>𝐿</m:t>
                                </m:r>
                              </m:e>
                              <m:sub>
                                <m:r>
                                  <a:rPr lang="en-US" i="1">
                                    <a:solidFill>
                                      <a:schemeClr val="tx1"/>
                                    </a:solidFill>
                                    <a:latin typeface="Cambria Math"/>
                                  </a:rPr>
                                  <m:t>𝑖</m:t>
                                </m:r>
                              </m:sub>
                            </m:sSub>
                            <m:d>
                              <m:dPr>
                                <m:ctrlPr>
                                  <a:rPr lang="en-US" b="1" i="1">
                                    <a:solidFill>
                                      <a:schemeClr val="tx1"/>
                                    </a:solidFill>
                                    <a:latin typeface="Cambria Math" panose="02040503050406030204" pitchFamily="18" charset="0"/>
                                  </a:rPr>
                                </m:ctrlPr>
                              </m:dPr>
                              <m:e>
                                <m:r>
                                  <a:rPr lang="en-US" b="1" i="1">
                                    <a:solidFill>
                                      <a:schemeClr val="tx1"/>
                                    </a:solidFill>
                                    <a:latin typeface="Cambria Math"/>
                                  </a:rPr>
                                  <m:t>𝒑</m:t>
                                </m:r>
                                <m:r>
                                  <a:rPr lang="en-US" b="1" i="1" smtClean="0">
                                    <a:solidFill>
                                      <a:schemeClr val="tx1"/>
                                    </a:solidFill>
                                    <a:latin typeface="Cambria Math" panose="02040503050406030204" pitchFamily="18" charset="0"/>
                                  </a:rPr>
                                  <m:t>′</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a:rPr>
                                      <m:t>𝜔</m:t>
                                    </m:r>
                                  </m:e>
                                  <m:sup>
                                    <m:r>
                                      <a:rPr lang="en-US" i="1">
                                        <a:solidFill>
                                          <a:schemeClr val="tx1"/>
                                        </a:solidFill>
                                        <a:latin typeface="Cambria Math"/>
                                      </a:rPr>
                                      <m:t>′</m:t>
                                    </m:r>
                                  </m:sup>
                                </m:sSup>
                              </m:e>
                            </m:d>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a:rPr>
                                  <m:t>cos</m:t>
                                </m:r>
                              </m:fName>
                              <m:e>
                                <m:d>
                                  <m:dPr>
                                    <m:ctrlPr>
                                      <a:rPr lang="en-US" b="1" i="1">
                                        <a:solidFill>
                                          <a:schemeClr val="tx1"/>
                                        </a:solidFill>
                                        <a:latin typeface="Cambria Math" panose="02040503050406030204" pitchFamily="18" charset="0"/>
                                      </a:rPr>
                                    </m:ctrlPr>
                                  </m:dPr>
                                  <m:e>
                                    <m:r>
                                      <a:rPr lang="en-US" b="1" i="1">
                                        <a:solidFill>
                                          <a:schemeClr val="tx1"/>
                                        </a:solidFill>
                                        <a:latin typeface="Cambria Math"/>
                                      </a:rPr>
                                      <m:t>𝒏</m:t>
                                    </m:r>
                                    <m:r>
                                      <a:rPr lang="en-US" b="1" i="1" smtClean="0">
                                        <a:solidFill>
                                          <a:schemeClr val="tx1"/>
                                        </a:solidFill>
                                        <a:latin typeface="Cambria Math" panose="02040503050406030204" pitchFamily="18" charset="0"/>
                                      </a:rPr>
                                      <m:t>′</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a:rPr>
                                          <m:t>𝜔</m:t>
                                        </m:r>
                                      </m:e>
                                      <m:sup>
                                        <m:r>
                                          <a:rPr lang="en-US" i="1">
                                            <a:solidFill>
                                              <a:schemeClr val="tx1"/>
                                            </a:solidFill>
                                            <a:latin typeface="Cambria Math"/>
                                          </a:rPr>
                                          <m:t>′</m:t>
                                        </m:r>
                                      </m:sup>
                                    </m:sSup>
                                  </m:e>
                                </m:d>
                              </m:e>
                            </m:func>
                            <m:r>
                              <a:rPr lang="en-US" i="1">
                                <a:solidFill>
                                  <a:schemeClr val="tx1"/>
                                </a:solidFill>
                                <a:latin typeface="Cambria Math"/>
                              </a:rPr>
                              <m:t>𝑑</m:t>
                            </m:r>
                            <m:r>
                              <a:rPr lang="en-US" i="1">
                                <a:solidFill>
                                  <a:schemeClr val="tx1"/>
                                </a:solidFill>
                                <a:latin typeface="Cambria Math"/>
                              </a:rPr>
                              <m:t>𝜔</m:t>
                            </m:r>
                            <m:r>
                              <a:rPr lang="en-US" i="1">
                                <a:solidFill>
                                  <a:schemeClr val="tx1"/>
                                </a:solidFill>
                                <a:latin typeface="Cambria Math"/>
                              </a:rPr>
                              <m:t>′</m:t>
                            </m:r>
                          </m:e>
                        </m:nary>
                      </m:oMath>
                    </m:oMathPara>
                  </a14:m>
                  <a:endParaRPr lang="sv-SE" dirty="0">
                    <a:solidFill>
                      <a:schemeClr val="tx1"/>
                    </a:solidFill>
                  </a:endParaRPr>
                </a:p>
              </p:txBody>
            </p:sp>
          </mc:Choice>
          <mc:Fallback xmlns="">
            <p:sp>
              <p:nvSpPr>
                <p:cNvPr id="61" name="Rounded Rectangle 60"/>
                <p:cNvSpPr>
                  <a:spLocks noRot="1" noChangeAspect="1" noMove="1" noResize="1" noEditPoints="1" noAdjustHandles="1" noChangeArrowheads="1" noChangeShapeType="1" noTextEdit="1"/>
                </p:cNvSpPr>
                <p:nvPr/>
              </p:nvSpPr>
              <p:spPr>
                <a:xfrm>
                  <a:off x="3303062" y="3456619"/>
                  <a:ext cx="5905855" cy="378695"/>
                </a:xfrm>
                <a:prstGeom prst="roundRect">
                  <a:avLst/>
                </a:prstGeom>
                <a:blipFill rotWithShape="0">
                  <a:blip r:embed="rId17"/>
                  <a:stretch>
                    <a:fillRect/>
                  </a:stretch>
                </a:blipFill>
                <a:ln>
                  <a:solidFill>
                    <a:schemeClr val="bg2">
                      <a:lumMod val="25000"/>
                    </a:schemeClr>
                  </a:solidFill>
                </a:ln>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2842063" y="3574486"/>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bg2">
                                <a:lumMod val="25000"/>
                              </a:schemeClr>
                            </a:solidFill>
                            <a:latin typeface="Cambria Math" panose="02040503050406030204" pitchFamily="18" charset="0"/>
                          </a:rPr>
                          <m:t>=</m:t>
                        </m:r>
                      </m:oMath>
                    </m:oMathPara>
                  </a14:m>
                  <a:endParaRPr lang="sv-SE" dirty="0"/>
                </a:p>
              </p:txBody>
            </p:sp>
          </mc:Choice>
          <mc:Fallback xmlns="">
            <p:sp>
              <p:nvSpPr>
                <p:cNvPr id="62" name="Rectangle 61"/>
                <p:cNvSpPr>
                  <a:spLocks noRot="1" noChangeAspect="1" noMove="1" noResize="1" noEditPoints="1" noAdjustHandles="1" noChangeArrowheads="1" noChangeShapeType="1" noTextEdit="1"/>
                </p:cNvSpPr>
                <p:nvPr/>
              </p:nvSpPr>
              <p:spPr>
                <a:xfrm>
                  <a:off x="2842063" y="3574486"/>
                  <a:ext cx="421910" cy="369332"/>
                </a:xfrm>
                <a:prstGeom prst="rect">
                  <a:avLst/>
                </a:prstGeom>
                <a:blipFill rotWithShape="0">
                  <a:blip r:embed="rId18"/>
                  <a:stretch>
                    <a:fillRect/>
                  </a:stretch>
                </a:blipFill>
              </p:spPr>
              <p:txBody>
                <a:bodyPr/>
                <a:lstStyle/>
                <a:p>
                  <a:r>
                    <a:rPr lang="sv-SE">
                      <a:noFill/>
                    </a:rPr>
                    <a:t> </a:t>
                  </a:r>
                </a:p>
              </p:txBody>
            </p:sp>
          </mc:Fallback>
        </mc:AlternateContent>
      </p:grpSp>
    </p:spTree>
    <p:extLst>
      <p:ext uri="{BB962C8B-B14F-4D97-AF65-F5344CB8AC3E}">
        <p14:creationId xmlns:p14="http://schemas.microsoft.com/office/powerpoint/2010/main" val="15738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down)">
                                      <p:cBhvr>
                                        <p:cTn id="15" dur="500"/>
                                        <p:tgtEl>
                                          <p:spTgt spid="5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grpSp>
        <p:nvGrpSpPr>
          <p:cNvPr id="7" name="Group 6"/>
          <p:cNvGrpSpPr/>
          <p:nvPr/>
        </p:nvGrpSpPr>
        <p:grpSpPr>
          <a:xfrm>
            <a:off x="0" y="5428916"/>
            <a:ext cx="9144000" cy="1429084"/>
            <a:chOff x="0" y="5428917"/>
            <a:chExt cx="9144000" cy="1429084"/>
          </a:xfrm>
        </p:grpSpPr>
        <p:sp>
          <p:nvSpPr>
            <p:cNvPr id="8" name="Rectangle 7"/>
            <p:cNvSpPr/>
            <p:nvPr/>
          </p:nvSpPr>
          <p:spPr>
            <a:xfrm>
              <a:off x="0" y="5428917"/>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Left Brace 8"/>
            <p:cNvSpPr/>
            <p:nvPr/>
          </p:nvSpPr>
          <p:spPr>
            <a:xfrm rot="5400000">
              <a:off x="3018993" y="5679806"/>
              <a:ext cx="146377" cy="863456"/>
            </a:xfrm>
            <a:prstGeom prst="leftBrace">
              <a:avLst>
                <a:gd name="adj1" fmla="val 59802"/>
                <a:gd name="adj2" fmla="val 50000"/>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TextBox 9"/>
            <p:cNvSpPr txBox="1"/>
            <p:nvPr/>
          </p:nvSpPr>
          <p:spPr>
            <a:xfrm>
              <a:off x="2380287" y="5755851"/>
              <a:ext cx="1423788" cy="276999"/>
            </a:xfrm>
            <a:prstGeom prst="rect">
              <a:avLst/>
            </a:prstGeom>
            <a:noFill/>
          </p:spPr>
          <p:txBody>
            <a:bodyPr wrap="none" rtlCol="0">
              <a:spAutoFit/>
            </a:bodyPr>
            <a:lstStyle/>
            <a:p>
              <a:r>
                <a:rPr lang="en-US" sz="1200" b="1" dirty="0" smtClean="0">
                  <a:solidFill>
                    <a:schemeClr val="accent1">
                      <a:lumMod val="50000"/>
                    </a:schemeClr>
                  </a:solidFill>
                </a:rPr>
                <a:t>Emitted radiance</a:t>
              </a:r>
              <a:endParaRPr lang="sv-SE" sz="1200" b="1" dirty="0">
                <a:solidFill>
                  <a:schemeClr val="accent1">
                    <a:lumMod val="50000"/>
                  </a:schemeClr>
                </a:solidFill>
              </a:endParaRPr>
            </a:p>
          </p:txBody>
        </p:sp>
        <p:sp>
          <p:nvSpPr>
            <p:cNvPr id="12" name="Left Brace 11"/>
            <p:cNvSpPr/>
            <p:nvPr/>
          </p:nvSpPr>
          <p:spPr>
            <a:xfrm rot="5400000">
              <a:off x="5518441" y="4197048"/>
              <a:ext cx="194998" cy="3505200"/>
            </a:xfrm>
            <a:prstGeom prst="leftBrace">
              <a:avLst>
                <a:gd name="adj1" fmla="val 59802"/>
                <a:gd name="adj2" fmla="val 50000"/>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TextBox 12"/>
            <p:cNvSpPr txBox="1"/>
            <p:nvPr/>
          </p:nvSpPr>
          <p:spPr>
            <a:xfrm>
              <a:off x="4840728" y="5536017"/>
              <a:ext cx="1550424" cy="276999"/>
            </a:xfrm>
            <a:prstGeom prst="rect">
              <a:avLst/>
            </a:prstGeom>
            <a:noFill/>
          </p:spPr>
          <p:txBody>
            <a:bodyPr wrap="none" rtlCol="0">
              <a:spAutoFit/>
            </a:bodyPr>
            <a:lstStyle/>
            <a:p>
              <a:r>
                <a:rPr lang="en-US" sz="1200" b="1" dirty="0" smtClean="0">
                  <a:solidFill>
                    <a:schemeClr val="bg2">
                      <a:lumMod val="10000"/>
                    </a:schemeClr>
                  </a:solidFill>
                </a:rPr>
                <a:t>Reflected radiance</a:t>
              </a:r>
              <a:endParaRPr lang="sv-SE" sz="1200" b="1" dirty="0">
                <a:solidFill>
                  <a:schemeClr val="bg2">
                    <a:lumMod val="10000"/>
                  </a:schemeClr>
                </a:solidFill>
              </a:endParaRPr>
            </a:p>
          </p:txBody>
        </p:sp>
      </p:grpSp>
      <mc:AlternateContent xmlns:mc="http://schemas.openxmlformats.org/markup-compatibility/2006" xmlns:a14="http://schemas.microsoft.com/office/drawing/2010/main">
        <mc:Choice Requires="a14">
          <p:sp>
            <p:nvSpPr>
              <p:cNvPr id="3" name="Rectangle 2"/>
              <p:cNvSpPr/>
              <p:nvPr/>
            </p:nvSpPr>
            <p:spPr>
              <a:xfrm>
                <a:off x="1066800" y="5986543"/>
                <a:ext cx="6866694" cy="8714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=0</m:t>
                          </m:r>
                        </m:sub>
                        <m:sup>
                          <m:r>
                            <a:rPr lang="en-US" i="1">
                              <a:latin typeface="Cambria Math"/>
                            </a:rPr>
                            <m:t>𝑁</m:t>
                          </m:r>
                        </m:sup>
                        <m:e>
                          <m:f>
                            <m:fPr>
                              <m:ctrlPr>
                                <a:rPr lang="en-US" i="1">
                                  <a:latin typeface="Cambria Math" panose="02040503050406030204" pitchFamily="18" charset="0"/>
                                </a:rPr>
                              </m:ctrlPr>
                            </m:fPr>
                            <m:num>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num>
                            <m:den>
                              <m:r>
                                <a:rPr lang="en-US" i="1">
                                  <a:latin typeface="Cambria Math"/>
                                </a:rPr>
                                <m:t>𝑝</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m:t>
                              </m:r>
                            </m:den>
                          </m:f>
                        </m:e>
                      </m:nary>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1066800" y="5986543"/>
                <a:ext cx="6866694" cy="871457"/>
              </a:xfrm>
              <a:prstGeom prst="rect">
                <a:avLst/>
              </a:prstGeom>
              <a:blipFill rotWithShape="0">
                <a:blip r:embed="rId4"/>
                <a:stretch>
                  <a:fillRect/>
                </a:stretch>
              </a:blipFill>
            </p:spPr>
            <p:txBody>
              <a:bodyPr/>
              <a:lstStyle/>
              <a:p>
                <a:r>
                  <a:rPr lang="sv-SE">
                    <a:noFill/>
                  </a:rPr>
                  <a:t> </a:t>
                </a:r>
              </a:p>
            </p:txBody>
          </p:sp>
        </mc:Fallback>
      </mc:AlternateContent>
      <p:sp>
        <p:nvSpPr>
          <p:cNvPr id="2" name="Title 1"/>
          <p:cNvSpPr>
            <a:spLocks noGrp="1"/>
          </p:cNvSpPr>
          <p:nvPr>
            <p:ph type="title"/>
          </p:nvPr>
        </p:nvSpPr>
        <p:spPr/>
        <p:txBody>
          <a:bodyPr/>
          <a:lstStyle/>
          <a:p>
            <a:r>
              <a:rPr lang="sv-SE" dirty="0" smtClean="0"/>
              <a:t>Monte Carlo Integration</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61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sv-SE" dirty="0"/>
          </a:p>
        </p:txBody>
      </p:sp>
      <p:sp>
        <p:nvSpPr>
          <p:cNvPr id="3" name="Content Placeholder 2"/>
          <p:cNvSpPr>
            <a:spLocks noGrp="1"/>
          </p:cNvSpPr>
          <p:nvPr>
            <p:ph idx="1"/>
          </p:nvPr>
        </p:nvSpPr>
        <p:spPr/>
        <p:txBody>
          <a:bodyPr>
            <a:normAutofit/>
          </a:bodyPr>
          <a:lstStyle/>
          <a:p>
            <a:r>
              <a:rPr lang="en-US" dirty="0" smtClean="0"/>
              <a:t>Motivation and problem statement</a:t>
            </a:r>
          </a:p>
          <a:p>
            <a:r>
              <a:rPr lang="en-US" dirty="0" smtClean="0"/>
              <a:t>Light Transport Equation (aka The Rendering Equation)</a:t>
            </a:r>
          </a:p>
          <a:p>
            <a:r>
              <a:rPr lang="en-US" dirty="0" smtClean="0"/>
              <a:t>Monte Carlo Integration</a:t>
            </a:r>
          </a:p>
          <a:p>
            <a:r>
              <a:rPr lang="en-US" dirty="0" smtClean="0"/>
              <a:t>Naïve Path Tracing</a:t>
            </a:r>
            <a:endParaRPr lang="sv-SE" dirty="0"/>
          </a:p>
          <a:p>
            <a:r>
              <a:rPr lang="en-US" dirty="0" smtClean="0"/>
              <a:t>Making Path Tracing usable</a:t>
            </a:r>
          </a:p>
          <a:p>
            <a:pPr lvl="1"/>
            <a:r>
              <a:rPr lang="en-US" dirty="0" smtClean="0"/>
              <a:t>Separating Direct and Indirect lighting</a:t>
            </a:r>
          </a:p>
          <a:p>
            <a:pPr lvl="1"/>
            <a:r>
              <a:rPr lang="en-US" dirty="0" smtClean="0"/>
              <a:t>Importance sampling</a:t>
            </a:r>
          </a:p>
          <a:p>
            <a:pPr lvl="1"/>
            <a:r>
              <a:rPr lang="en-US" dirty="0" smtClean="0"/>
              <a:t>Stratified sampling</a:t>
            </a:r>
          </a:p>
          <a:p>
            <a:pPr lvl="1"/>
            <a:r>
              <a:rPr lang="en-US" dirty="0" smtClean="0"/>
              <a:t>Multiple Importance Sampling</a:t>
            </a:r>
          </a:p>
        </p:txBody>
      </p:sp>
    </p:spTree>
    <p:extLst>
      <p:ext uri="{BB962C8B-B14F-4D97-AF65-F5344CB8AC3E}">
        <p14:creationId xmlns:p14="http://schemas.microsoft.com/office/powerpoint/2010/main" val="161636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8" name="Rectangle 7"/>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 name="Rectangle 2"/>
              <p:cNvSpPr/>
              <p:nvPr/>
            </p:nvSpPr>
            <p:spPr>
              <a:xfrm>
                <a:off x="1088488" y="5914449"/>
                <a:ext cx="6866694"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=0</m:t>
                              </m:r>
                            </m:sub>
                            <m:sup>
                              <m:r>
                                <a:rPr lang="en-US" i="1">
                                  <a:latin typeface="Cambria Math"/>
                                </a:rPr>
                                <m:t>𝑁</m:t>
                              </m:r>
                            </m:sup>
                            <m:e>
                              <m:f>
                                <m:fPr>
                                  <m:ctrlPr>
                                    <a:rPr lang="en-US" i="1">
                                      <a:latin typeface="Cambria Math" panose="02040503050406030204" pitchFamily="18" charset="0"/>
                                    </a:rPr>
                                  </m:ctrlPr>
                                </m:fPr>
                                <m:num>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num>
                                <m:den>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den>
                              </m:f>
                            </m:e>
                          </m:nary>
                        </m:e>
                      </m:d>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1088488" y="5914449"/>
                <a:ext cx="6866694" cy="972702"/>
              </a:xfrm>
              <a:prstGeom prst="rect">
                <a:avLst/>
              </a:prstGeom>
              <a:blipFill rotWithShape="0">
                <a:blip r:embed="rId4"/>
                <a:stretch>
                  <a:fillRect/>
                </a:stretch>
              </a:blipFill>
            </p:spPr>
            <p:txBody>
              <a:bodyPr/>
              <a:lstStyle/>
              <a:p>
                <a:r>
                  <a:rPr lang="sv-SE">
                    <a:noFill/>
                  </a:rPr>
                  <a:t> </a:t>
                </a:r>
              </a:p>
            </p:txBody>
          </p:sp>
        </mc:Fallback>
      </mc:AlternateContent>
      <p:sp>
        <p:nvSpPr>
          <p:cNvPr id="2" name="Title 1"/>
          <p:cNvSpPr>
            <a:spLocks noGrp="1"/>
          </p:cNvSpPr>
          <p:nvPr>
            <p:ph type="title"/>
          </p:nvPr>
        </p:nvSpPr>
        <p:spPr/>
        <p:txBody>
          <a:bodyPr/>
          <a:lstStyle/>
          <a:p>
            <a:r>
              <a:rPr lang="sv-SE" dirty="0" smtClean="0"/>
              <a:t>Monte Carlo Integration</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95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8" name="Rectangle 7"/>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 name="Rectangle 2"/>
              <p:cNvSpPr/>
              <p:nvPr/>
            </p:nvSpPr>
            <p:spPr>
              <a:xfrm>
                <a:off x="1088488" y="5914449"/>
                <a:ext cx="6866694"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a:rPr>
                                <m:t>1</m:t>
                              </m:r>
                            </m:num>
                            <m:den>
                              <m:r>
                                <a:rPr lang="en-US" b="0" i="1" smtClean="0">
                                  <a:solidFill>
                                    <a:srgbClr val="FF0000"/>
                                  </a:solidFill>
                                  <a:latin typeface="Cambria Math" panose="02040503050406030204" pitchFamily="18" charset="0"/>
                                </a:rPr>
                                <m:t>1</m:t>
                              </m:r>
                            </m:den>
                          </m:f>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=0</m:t>
                              </m:r>
                            </m:sub>
                            <m:sup>
                              <m:r>
                                <a:rPr lang="en-US" b="0" i="1" smtClean="0">
                                  <a:solidFill>
                                    <a:srgbClr val="FF0000"/>
                                  </a:solidFill>
                                  <a:latin typeface="Cambria Math" panose="02040503050406030204" pitchFamily="18" charset="0"/>
                                </a:rPr>
                                <m:t>1</m:t>
                              </m:r>
                            </m:sup>
                            <m:e>
                              <m:f>
                                <m:fPr>
                                  <m:ctrlPr>
                                    <a:rPr lang="en-US" i="1">
                                      <a:latin typeface="Cambria Math" panose="02040503050406030204" pitchFamily="18" charset="0"/>
                                    </a:rPr>
                                  </m:ctrlPr>
                                </m:fPr>
                                <m:num>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num>
                                <m:den>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den>
                              </m:f>
                            </m:e>
                          </m:nary>
                        </m:e>
                      </m:d>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1088488" y="5914449"/>
                <a:ext cx="6866694" cy="972702"/>
              </a:xfrm>
              <a:prstGeom prst="rect">
                <a:avLst/>
              </a:prstGeom>
              <a:blipFill rotWithShape="0">
                <a:blip r:embed="rId4"/>
                <a:stretch>
                  <a:fillRect/>
                </a:stretch>
              </a:blipFill>
            </p:spPr>
            <p:txBody>
              <a:bodyPr/>
              <a:lstStyle/>
              <a:p>
                <a:r>
                  <a:rPr lang="sv-SE">
                    <a:noFill/>
                  </a:rPr>
                  <a:t> </a:t>
                </a:r>
              </a:p>
            </p:txBody>
          </p:sp>
        </mc:Fallback>
      </mc:AlternateContent>
      <p:sp>
        <p:nvSpPr>
          <p:cNvPr id="2" name="Title 1"/>
          <p:cNvSpPr>
            <a:spLocks noGrp="1"/>
          </p:cNvSpPr>
          <p:nvPr>
            <p:ph type="title"/>
          </p:nvPr>
        </p:nvSpPr>
        <p:spPr/>
        <p:txBody>
          <a:bodyPr/>
          <a:lstStyle/>
          <a:p>
            <a:r>
              <a:rPr lang="sv-SE" dirty="0" smtClean="0"/>
              <a:t>Monte Carlo Integration</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814070" y="6040453"/>
                <a:ext cx="6866694" cy="708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f>
                            <m:fPr>
                              <m:ctrlPr>
                                <a:rPr lang="en-US" i="1">
                                  <a:latin typeface="Cambria Math" panose="02040503050406030204" pitchFamily="18" charset="0"/>
                                </a:rPr>
                              </m:ctrlPr>
                            </m:fPr>
                            <m:num>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num>
                            <m:den>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den>
                          </m:f>
                        </m:e>
                      </m:d>
                    </m:oMath>
                  </m:oMathPara>
                </a14:m>
                <a:endParaRPr lang="sv-FI" dirty="0"/>
              </a:p>
            </p:txBody>
          </p:sp>
        </mc:Choice>
        <mc:Fallback xmlns="">
          <p:sp>
            <p:nvSpPr>
              <p:cNvPr id="7" name="Rectangle 6"/>
              <p:cNvSpPr>
                <a:spLocks noRot="1" noChangeAspect="1" noMove="1" noResize="1" noEditPoints="1" noAdjustHandles="1" noChangeArrowheads="1" noChangeShapeType="1" noTextEdit="1"/>
              </p:cNvSpPr>
              <p:nvPr/>
            </p:nvSpPr>
            <p:spPr>
              <a:xfrm>
                <a:off x="814070" y="6040453"/>
                <a:ext cx="6866694" cy="708720"/>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049813" y="4343400"/>
                <a:ext cx="1636987" cy="1038939"/>
              </a:xfrm>
              <a:prstGeom prst="rect">
                <a:avLst/>
              </a:prstGeom>
              <a:solidFill>
                <a:schemeClr val="bg1"/>
              </a:solidFill>
              <a:ln>
                <a:solidFill>
                  <a:schemeClr val="accent1"/>
                </a:solidFill>
              </a:ln>
            </p:spPr>
            <p:txBody>
              <a:bodyPr wrap="none" rtlCol="0">
                <a:spAutoFit/>
              </a:bodyPr>
              <a:lstStyle/>
              <a:p>
                <a:r>
                  <a:rPr lang="en-US" sz="1200" b="1" dirty="0" smtClean="0"/>
                  <a:t>Sample hemisphere</a:t>
                </a:r>
              </a:p>
              <a:p>
                <a:r>
                  <a:rPr lang="en-US" sz="1200" b="1" dirty="0" smtClean="0"/>
                  <a:t>uniformly :</a:t>
                </a:r>
              </a:p>
              <a:p>
                <a14:m>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𝜋</m:t>
                        </m:r>
                      </m:den>
                    </m:f>
                  </m:oMath>
                </a14:m>
                <a:r>
                  <a:rPr lang="en-US" sz="1200" b="1" dirty="0" smtClean="0"/>
                  <a:t>  </a:t>
                </a:r>
              </a:p>
              <a:p>
                <a:endParaRPr lang="sv-FI" sz="12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7049813" y="4343400"/>
                <a:ext cx="1636987" cy="1038939"/>
              </a:xfrm>
              <a:prstGeom prst="rect">
                <a:avLst/>
              </a:prstGeom>
              <a:blipFill rotWithShape="0">
                <a:blip r:embed="rId6"/>
                <a:stretch>
                  <a:fillRect t="-581"/>
                </a:stretch>
              </a:blipFill>
              <a:ln>
                <a:solidFill>
                  <a:schemeClr val="accent1"/>
                </a:solidFill>
              </a:ln>
            </p:spPr>
            <p:txBody>
              <a:bodyPr/>
              <a:lstStyle/>
              <a:p>
                <a:r>
                  <a:rPr lang="sv-FI">
                    <a:noFill/>
                  </a:rPr>
                  <a:t> </a:t>
                </a:r>
              </a:p>
            </p:txBody>
          </p:sp>
        </mc:Fallback>
      </mc:AlternateContent>
    </p:spTree>
    <p:extLst>
      <p:ext uri="{BB962C8B-B14F-4D97-AF65-F5344CB8AC3E}">
        <p14:creationId xmlns:p14="http://schemas.microsoft.com/office/powerpoint/2010/main" val="219968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8" name="Rectangle 7"/>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Monte Carlo Integration</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1138653" y="6183868"/>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e>
                      </m:d>
                    </m:oMath>
                  </m:oMathPara>
                </a14:m>
                <a:endParaRPr lang="sv-FI" dirty="0"/>
              </a:p>
            </p:txBody>
          </p:sp>
        </mc:Choice>
        <mc:Fallback xmlns="">
          <p:sp>
            <p:nvSpPr>
              <p:cNvPr id="7" name="Rectangle 6"/>
              <p:cNvSpPr>
                <a:spLocks noRot="1" noChangeAspect="1" noMove="1" noResize="1" noEditPoints="1" noAdjustHandles="1" noChangeArrowheads="1" noChangeShapeType="1" noTextEdit="1"/>
              </p:cNvSpPr>
              <p:nvPr/>
            </p:nvSpPr>
            <p:spPr>
              <a:xfrm>
                <a:off x="1138653" y="6183868"/>
                <a:ext cx="6866694" cy="369332"/>
              </a:xfrm>
              <a:prstGeom prst="rect">
                <a:avLst/>
              </a:prstGeom>
              <a:blipFill rotWithShape="0">
                <a:blip r:embed="rId4"/>
                <a:stretch>
                  <a:fillRect b="-1475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049813" y="4343400"/>
                <a:ext cx="1636987" cy="1038939"/>
              </a:xfrm>
              <a:prstGeom prst="rect">
                <a:avLst/>
              </a:prstGeom>
              <a:solidFill>
                <a:schemeClr val="bg1"/>
              </a:solidFill>
              <a:ln>
                <a:solidFill>
                  <a:schemeClr val="accent1"/>
                </a:solidFill>
              </a:ln>
            </p:spPr>
            <p:txBody>
              <a:bodyPr wrap="none" rtlCol="0">
                <a:spAutoFit/>
              </a:bodyPr>
              <a:lstStyle/>
              <a:p>
                <a:r>
                  <a:rPr lang="en-US" sz="1200" b="1" dirty="0" smtClean="0"/>
                  <a:t>Sample hemisphere</a:t>
                </a:r>
              </a:p>
              <a:p>
                <a:r>
                  <a:rPr lang="en-US" sz="1200" b="1" dirty="0" smtClean="0"/>
                  <a:t>uniformly :</a:t>
                </a:r>
              </a:p>
              <a:p>
                <a14:m>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𝜋</m:t>
                        </m:r>
                      </m:den>
                    </m:f>
                  </m:oMath>
                </a14:m>
                <a:r>
                  <a:rPr lang="en-US" sz="1200" b="1" dirty="0" smtClean="0"/>
                  <a:t>  </a:t>
                </a:r>
              </a:p>
              <a:p>
                <a:endParaRPr lang="sv-FI" sz="12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7049813" y="4343400"/>
                <a:ext cx="1636987" cy="1038939"/>
              </a:xfrm>
              <a:prstGeom prst="rect">
                <a:avLst/>
              </a:prstGeom>
              <a:blipFill rotWithShape="0">
                <a:blip r:embed="rId5"/>
                <a:stretch>
                  <a:fillRect t="-581"/>
                </a:stretch>
              </a:blipFill>
              <a:ln>
                <a:solidFill>
                  <a:schemeClr val="accent1"/>
                </a:solidFill>
              </a:ln>
            </p:spPr>
            <p:txBody>
              <a:bodyPr/>
              <a:lstStyle/>
              <a:p>
                <a:r>
                  <a:rPr lang="sv-FI">
                    <a:noFill/>
                  </a:rPr>
                  <a:t> </a:t>
                </a:r>
              </a:p>
            </p:txBody>
          </p:sp>
        </mc:Fallback>
      </mc:AlternateContent>
    </p:spTree>
    <p:extLst>
      <p:ext uri="{BB962C8B-B14F-4D97-AF65-F5344CB8AC3E}">
        <p14:creationId xmlns:p14="http://schemas.microsoft.com/office/powerpoint/2010/main" val="87803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5" name="Rectangle 24"/>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Naive Pathtracing</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1295400"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1295400" y="6216134"/>
                <a:ext cx="6866694" cy="369332"/>
              </a:xfrm>
              <a:prstGeom prst="rect">
                <a:avLst/>
              </a:prstGeom>
              <a:blipFill rotWithShape="0">
                <a:blip r:embed="rId4"/>
                <a:stretch>
                  <a:fillRect b="-15000"/>
                </a:stretch>
              </a:blipFill>
            </p:spPr>
            <p:txBody>
              <a:bodyPr/>
              <a:lstStyle/>
              <a:p>
                <a:r>
                  <a:rPr lang="sv-FI">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mc:AlternateContent xmlns:mc="http://schemas.openxmlformats.org/markup-compatibility/2006" xmlns:a14="http://schemas.microsoft.com/office/drawing/2010/main">
        <mc:Choice Requires="a14">
          <p:sp>
            <p:nvSpPr>
              <p:cNvPr id="26" name="Rectangle 25"/>
              <p:cNvSpPr/>
              <p:nvPr/>
            </p:nvSpPr>
            <p:spPr>
              <a:xfrm>
                <a:off x="1295400"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smtClean="0">
                              <a:solidFill>
                                <a:srgbClr val="00B0F0"/>
                              </a:solidFill>
                              <a:latin typeface="Cambria Math"/>
                            </a:rPr>
                            <m:t>𝒑</m:t>
                          </m:r>
                          <m:r>
                            <a:rPr lang="sv-SE" i="1">
                              <a:latin typeface="Cambria Math"/>
                            </a:rPr>
                            <m:t>,</m:t>
                          </m:r>
                          <m:r>
                            <a:rPr lang="en-US" i="1" smtClean="0">
                              <a:solidFill>
                                <a:srgbClr val="00B0F0"/>
                              </a:solidFill>
                              <a:latin typeface="Cambria Math"/>
                            </a:rPr>
                            <m:t>𝜔</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e>
                      </m:d>
                      <m:r>
                        <a:rPr lang="en-US" i="1">
                          <a:latin typeface="Cambria Math"/>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a:rPr>
                        <m:t>𝑓</m:t>
                      </m:r>
                      <m:d>
                        <m:dPr>
                          <m:ctrlPr>
                            <a:rPr lang="en-US" b="1" i="1">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smtClean="0">
                                  <a:solidFill>
                                    <a:srgbClr val="00B0F0"/>
                                  </a:solidFill>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oMath>
                  </m:oMathPara>
                </a14:m>
                <a:endParaRPr lang="sv-FI" dirty="0"/>
              </a:p>
            </p:txBody>
          </p:sp>
        </mc:Choice>
        <mc:Fallback xmlns="">
          <p:sp>
            <p:nvSpPr>
              <p:cNvPr id="26" name="Rectangle 25"/>
              <p:cNvSpPr>
                <a:spLocks noRot="1" noChangeAspect="1" noMove="1" noResize="1" noEditPoints="1" noAdjustHandles="1" noChangeArrowheads="1" noChangeShapeType="1" noTextEdit="1"/>
              </p:cNvSpPr>
              <p:nvPr/>
            </p:nvSpPr>
            <p:spPr>
              <a:xfrm>
                <a:off x="1295400" y="6216134"/>
                <a:ext cx="6866694" cy="369332"/>
              </a:xfrm>
              <a:prstGeom prst="rect">
                <a:avLst/>
              </a:prstGeom>
              <a:blipFill rotWithShape="0">
                <a:blip r:embed="rId8"/>
                <a:stretch>
                  <a:fillRect b="-15000"/>
                </a:stretch>
              </a:blipFill>
            </p:spPr>
            <p:txBody>
              <a:bodyPr/>
              <a:lstStyle/>
              <a:p>
                <a:r>
                  <a:rPr lang="sv-SE">
                    <a:noFill/>
                  </a:rPr>
                  <a:t> </a:t>
                </a:r>
              </a:p>
            </p:txBody>
          </p:sp>
        </mc:Fallback>
      </mc:AlternateContent>
    </p:spTree>
    <p:extLst>
      <p:ext uri="{BB962C8B-B14F-4D97-AF65-F5344CB8AC3E}">
        <p14:creationId xmlns:p14="http://schemas.microsoft.com/office/powerpoint/2010/main" val="27347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4"/>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9" name="Group 28"/>
          <p:cNvGrpSpPr/>
          <p:nvPr/>
        </p:nvGrpSpPr>
        <p:grpSpPr>
          <a:xfrm>
            <a:off x="5718175" y="4003977"/>
            <a:ext cx="769623" cy="612473"/>
            <a:chOff x="5718175" y="4003977"/>
            <a:chExt cx="769623" cy="612473"/>
          </a:xfrm>
        </p:grpSpPr>
        <p:cxnSp>
          <p:nvCxnSpPr>
            <p:cNvPr id="27" name="Straight Arrow Connector 26"/>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8" name="Rectangle 27"/>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sp>
        <p:nvSpPr>
          <p:cNvPr id="30" name="Rectangle 29"/>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1295400"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smtClean="0">
                              <a:solidFill>
                                <a:srgbClr val="00B0F0"/>
                              </a:solidFill>
                              <a:latin typeface="Cambria Math"/>
                            </a:rPr>
                            <m:t>𝒑</m:t>
                          </m:r>
                          <m:r>
                            <a:rPr lang="sv-SE" i="1">
                              <a:latin typeface="Cambria Math"/>
                            </a:rPr>
                            <m:t>,</m:t>
                          </m:r>
                          <m:r>
                            <a:rPr lang="en-US" i="1" smtClean="0">
                              <a:solidFill>
                                <a:srgbClr val="00B0F0"/>
                              </a:solidFill>
                              <a:latin typeface="Cambria Math"/>
                            </a:rPr>
                            <m:t>𝜔</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e>
                      </m:d>
                      <m:r>
                        <a:rPr lang="en-US" i="1">
                          <a:latin typeface="Cambria Math"/>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a:rPr>
                        <m:t>𝑓</m:t>
                      </m:r>
                      <m:d>
                        <m:dPr>
                          <m:ctrlPr>
                            <a:rPr lang="en-US" b="1" i="1">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smtClean="0">
                                  <a:solidFill>
                                    <a:srgbClr val="00B0F0"/>
                                  </a:solidFill>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oMath>
                  </m:oMathPara>
                </a14:m>
                <a:endParaRPr lang="sv-FI" dirty="0"/>
              </a:p>
            </p:txBody>
          </p:sp>
        </mc:Choice>
        <mc:Fallback xmlns="">
          <p:sp>
            <p:nvSpPr>
              <p:cNvPr id="31" name="Rectangle 30"/>
              <p:cNvSpPr>
                <a:spLocks noRot="1" noChangeAspect="1" noMove="1" noResize="1" noEditPoints="1" noAdjustHandles="1" noChangeArrowheads="1" noChangeShapeType="1" noTextEdit="1"/>
              </p:cNvSpPr>
              <p:nvPr/>
            </p:nvSpPr>
            <p:spPr>
              <a:xfrm>
                <a:off x="1295400" y="6216134"/>
                <a:ext cx="6866694" cy="369332"/>
              </a:xfrm>
              <a:prstGeom prst="rect">
                <a:avLst/>
              </a:prstGeom>
              <a:blipFill rotWithShape="0">
                <a:blip r:embed="rId9"/>
                <a:stretch>
                  <a:fillRect b="-15000"/>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295400"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smtClean="0">
                              <a:solidFill>
                                <a:srgbClr val="00B0F0"/>
                              </a:solidFill>
                              <a:latin typeface="Cambria Math"/>
                            </a:rPr>
                            <m:t>𝒑</m:t>
                          </m:r>
                          <m:r>
                            <a:rPr lang="sv-SE" i="1">
                              <a:latin typeface="Cambria Math"/>
                            </a:rPr>
                            <m:t>,</m:t>
                          </m:r>
                          <m:r>
                            <a:rPr lang="en-US" i="1" smtClean="0">
                              <a:solidFill>
                                <a:srgbClr val="00B0F0"/>
                              </a:solidFill>
                              <a:latin typeface="Cambria Math"/>
                            </a:rPr>
                            <m:t>𝜔</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e>
                      </m:d>
                      <m:r>
                        <a:rPr lang="en-US" i="1">
                          <a:latin typeface="Cambria Math"/>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a:rPr>
                        <m:t>𝑓</m:t>
                      </m:r>
                      <m:d>
                        <m:dPr>
                          <m:ctrlPr>
                            <a:rPr lang="en-US" b="1" i="1">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smtClean="0">
                                  <a:solidFill>
                                    <a:srgbClr val="00B0F0"/>
                                  </a:solidFill>
                                  <a:latin typeface="Cambria Math"/>
                                </a:rPr>
                                <m:t>𝒏</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latin typeface="Cambria Math"/>
                                </a:rPr>
                                <m:t> </m:t>
                              </m:r>
                            </m:e>
                          </m:d>
                        </m:e>
                      </m:func>
                    </m:oMath>
                  </m:oMathPara>
                </a14:m>
                <a:endParaRPr lang="sv-FI" dirty="0"/>
              </a:p>
            </p:txBody>
          </p:sp>
        </mc:Choice>
        <mc:Fallback xmlns="">
          <p:sp>
            <p:nvSpPr>
              <p:cNvPr id="32" name="Rectangle 31"/>
              <p:cNvSpPr>
                <a:spLocks noRot="1" noChangeAspect="1" noMove="1" noResize="1" noEditPoints="1" noAdjustHandles="1" noChangeArrowheads="1" noChangeShapeType="1" noTextEdit="1"/>
              </p:cNvSpPr>
              <p:nvPr/>
            </p:nvSpPr>
            <p:spPr>
              <a:xfrm>
                <a:off x="1295400" y="6216134"/>
                <a:ext cx="6866694" cy="369332"/>
              </a:xfrm>
              <a:prstGeom prst="rect">
                <a:avLst/>
              </a:prstGeom>
              <a:blipFill rotWithShape="0">
                <a:blip r:embed="rId10"/>
                <a:stretch>
                  <a:fillRect b="-15000"/>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295400"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smtClean="0">
                              <a:solidFill>
                                <a:srgbClr val="00B0F0"/>
                              </a:solidFill>
                              <a:latin typeface="Cambria Math"/>
                            </a:rPr>
                            <m:t>𝒑</m:t>
                          </m:r>
                          <m:r>
                            <a:rPr lang="sv-SE" i="1">
                              <a:latin typeface="Cambria Math"/>
                            </a:rPr>
                            <m:t>,</m:t>
                          </m:r>
                          <m:r>
                            <a:rPr lang="en-US" i="1" smtClean="0">
                              <a:solidFill>
                                <a:srgbClr val="00B0F0"/>
                              </a:solidFill>
                              <a:latin typeface="Cambria Math"/>
                            </a:rPr>
                            <m:t>𝜔</m:t>
                          </m:r>
                        </m:e>
                      </m:d>
                      <m:r>
                        <a:rPr lang="en-US" i="1">
                          <a:latin typeface="Cambria Math" panose="02040503050406030204" pitchFamily="18" charset="0"/>
                          <a:ea typeface="Cambria Math" panose="02040503050406030204" pitchFamily="18" charset="0"/>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𝐿</m:t>
                          </m:r>
                        </m:e>
                        <m:sub>
                          <m:r>
                            <a:rPr lang="en-US" i="1">
                              <a:solidFill>
                                <a:srgbClr val="00B0F0"/>
                              </a:solidFill>
                              <a:latin typeface="Cambria Math"/>
                            </a:rPr>
                            <m:t>𝑒</m:t>
                          </m:r>
                        </m:sub>
                      </m:sSub>
                      <m:d>
                        <m:dPr>
                          <m:ctrlPr>
                            <a:rPr lang="en-US" i="1">
                              <a:solidFill>
                                <a:srgbClr val="00B0F0"/>
                              </a:solidFill>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e>
                      </m:d>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3" name="Rectangle 32"/>
              <p:cNvSpPr>
                <a:spLocks noRot="1" noChangeAspect="1" noMove="1" noResize="1" noEditPoints="1" noAdjustHandles="1" noChangeArrowheads="1" noChangeShapeType="1" noTextEdit="1"/>
              </p:cNvSpPr>
              <p:nvPr/>
            </p:nvSpPr>
            <p:spPr>
              <a:xfrm>
                <a:off x="1295400" y="6216134"/>
                <a:ext cx="6866694" cy="369332"/>
              </a:xfrm>
              <a:prstGeom prst="rect">
                <a:avLst/>
              </a:prstGeom>
              <a:blipFill rotWithShape="0">
                <a:blip r:embed="rId11"/>
                <a:stretch>
                  <a:fillRect b="-15000"/>
                </a:stretch>
              </a:blipFill>
            </p:spPr>
            <p:txBody>
              <a:bodyPr/>
              <a:lstStyle/>
              <a:p>
                <a:r>
                  <a:rPr lang="sv-SE">
                    <a:noFill/>
                  </a:rPr>
                  <a:t> </a:t>
                </a:r>
              </a:p>
            </p:txBody>
          </p:sp>
        </mc:Fallback>
      </mc:AlternateContent>
    </p:spTree>
    <p:extLst>
      <p:ext uri="{BB962C8B-B14F-4D97-AF65-F5344CB8AC3E}">
        <p14:creationId xmlns:p14="http://schemas.microsoft.com/office/powerpoint/2010/main" val="32285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4"/>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9" name="Group 28"/>
          <p:cNvGrpSpPr/>
          <p:nvPr/>
        </p:nvGrpSpPr>
        <p:grpSpPr>
          <a:xfrm>
            <a:off x="5718175" y="4003977"/>
            <a:ext cx="769623" cy="612473"/>
            <a:chOff x="5718175" y="4003977"/>
            <a:chExt cx="769623" cy="612473"/>
          </a:xfrm>
        </p:grpSpPr>
        <p:cxnSp>
          <p:nvCxnSpPr>
            <p:cNvPr id="27" name="Straight Arrow Connector 26"/>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8" name="Rectangle 27"/>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sp>
        <p:nvSpPr>
          <p:cNvPr id="30" name="Rectangle 29"/>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3" name="Rectangle 32"/>
              <p:cNvSpPr/>
              <p:nvPr/>
            </p:nvSpPr>
            <p:spPr>
              <a:xfrm>
                <a:off x="1370526"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smtClean="0">
                              <a:solidFill>
                                <a:srgbClr val="00B0F0"/>
                              </a:solidFill>
                              <a:latin typeface="Cambria Math"/>
                            </a:rPr>
                            <m:t>𝒑</m:t>
                          </m:r>
                          <m:r>
                            <a:rPr lang="sv-SE" i="1">
                              <a:latin typeface="Cambria Math"/>
                            </a:rPr>
                            <m:t>,</m:t>
                          </m:r>
                          <m:r>
                            <a:rPr lang="en-US" i="1" smtClean="0">
                              <a:solidFill>
                                <a:srgbClr val="00B0F0"/>
                              </a:solidFill>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3" name="Rectangle 32"/>
              <p:cNvSpPr>
                <a:spLocks noRot="1" noChangeAspect="1" noMove="1" noResize="1" noEditPoints="1" noAdjustHandles="1" noChangeArrowheads="1" noChangeShapeType="1" noTextEdit="1"/>
              </p:cNvSpPr>
              <p:nvPr/>
            </p:nvSpPr>
            <p:spPr>
              <a:xfrm>
                <a:off x="1370526" y="6216134"/>
                <a:ext cx="6866694" cy="369332"/>
              </a:xfrm>
              <a:prstGeom prst="rect">
                <a:avLst/>
              </a:prstGeom>
              <a:blipFill rotWithShape="0">
                <a:blip r:embed="rId9"/>
                <a:stretch>
                  <a:fillRect b="-15000"/>
                </a:stretch>
              </a:blipFill>
            </p:spPr>
            <p:txBody>
              <a:bodyPr/>
              <a:lstStyle/>
              <a:p>
                <a:r>
                  <a:rPr lang="sv-SE">
                    <a:noFill/>
                  </a:rPr>
                  <a:t> </a:t>
                </a:r>
              </a:p>
            </p:txBody>
          </p:sp>
        </mc:Fallback>
      </mc:AlternateContent>
    </p:spTree>
    <p:extLst>
      <p:ext uri="{BB962C8B-B14F-4D97-AF65-F5344CB8AC3E}">
        <p14:creationId xmlns:p14="http://schemas.microsoft.com/office/powerpoint/2010/main" val="380917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2" name="Rectangle 31"/>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1295400"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b="0" i="1" smtClean="0">
                              <a:latin typeface="Cambria Math" panose="02040503050406030204" pitchFamily="18" charset="0"/>
                            </a:rPr>
                            <m:t>𝑜</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b="0" i="1" smtClean="0">
                              <a:solidFill>
                                <a:srgbClr val="00B0F0"/>
                              </a:solidFill>
                              <a:latin typeface="Cambria Math" panose="02040503050406030204" pitchFamily="18" charset="0"/>
                            </a:rPr>
                            <m:t>′</m:t>
                          </m:r>
                          <m:r>
                            <a:rPr lang="en-US" i="1">
                              <a:latin typeface="Cambria Math"/>
                            </a:rPr>
                            <m:t>,</m:t>
                          </m:r>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m:t>
                              </m:r>
                              <m:r>
                                <a:rPr lang="en-US" i="1">
                                  <a:solidFill>
                                    <a:srgbClr val="00B0F0"/>
                                  </a:solidFill>
                                  <a:latin typeface="Cambria Math"/>
                                </a:rPr>
                                <m:t>𝜔</m:t>
                              </m:r>
                            </m:e>
                            <m:sub>
                              <m:r>
                                <a:rPr lang="en-US" i="1">
                                  <a:solidFill>
                                    <a:srgbClr val="00B0F0"/>
                                  </a:solidFill>
                                  <a:latin typeface="Cambria Math"/>
                                </a:rPr>
                                <m:t>𝑖</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a:solidFill>
                                    <a:srgbClr val="00B0F0"/>
                                  </a:solidFill>
                                  <a:latin typeface="Cambria Math"/>
                                </a:rPr>
                                <m:t>𝒏</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1295400" y="6216134"/>
                <a:ext cx="6866694" cy="369332"/>
              </a:xfrm>
              <a:prstGeom prst="rect">
                <a:avLst/>
              </a:prstGeom>
              <a:blipFill rotWithShape="0">
                <a:blip r:embed="rId4"/>
                <a:stretch>
                  <a:fillRect b="-15000"/>
                </a:stretch>
              </a:blipFill>
            </p:spPr>
            <p:txBody>
              <a:bodyPr/>
              <a:lstStyle/>
              <a:p>
                <a:r>
                  <a:rPr lang="sv-FI">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grpSp>
        <p:nvGrpSpPr>
          <p:cNvPr id="29" name="Group 28"/>
          <p:cNvGrpSpPr/>
          <p:nvPr/>
        </p:nvGrpSpPr>
        <p:grpSpPr>
          <a:xfrm>
            <a:off x="5718175" y="3091934"/>
            <a:ext cx="1986884" cy="1524516"/>
            <a:chOff x="5718175" y="3091934"/>
            <a:chExt cx="1986884" cy="1524516"/>
          </a:xfrm>
        </p:grpSpPr>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grpSp>
      <mc:AlternateContent xmlns:mc="http://schemas.openxmlformats.org/markup-compatibility/2006" xmlns:a14="http://schemas.microsoft.com/office/drawing/2010/main">
        <mc:Choice Requires="a14">
          <p:sp>
            <p:nvSpPr>
              <p:cNvPr id="33" name="Rectangle 32"/>
              <p:cNvSpPr/>
              <p:nvPr/>
            </p:nvSpPr>
            <p:spPr>
              <a:xfrm>
                <a:off x="1370526" y="6216134"/>
                <a:ext cx="68666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smtClean="0">
                              <a:solidFill>
                                <a:srgbClr val="00B0F0"/>
                              </a:solidFill>
                              <a:latin typeface="Cambria Math"/>
                            </a:rPr>
                            <m:t>𝒑</m:t>
                          </m:r>
                          <m:r>
                            <a:rPr lang="sv-SE" i="1">
                              <a:latin typeface="Cambria Math"/>
                            </a:rPr>
                            <m:t>,</m:t>
                          </m:r>
                          <m:r>
                            <a:rPr lang="en-US" i="1" smtClean="0">
                              <a:solidFill>
                                <a:srgbClr val="00B0F0"/>
                              </a:solidFill>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3" name="Rectangle 32"/>
              <p:cNvSpPr>
                <a:spLocks noRot="1" noChangeAspect="1" noMove="1" noResize="1" noEditPoints="1" noAdjustHandles="1" noChangeArrowheads="1" noChangeShapeType="1" noTextEdit="1"/>
              </p:cNvSpPr>
              <p:nvPr/>
            </p:nvSpPr>
            <p:spPr>
              <a:xfrm>
                <a:off x="1370526" y="6216134"/>
                <a:ext cx="6866694" cy="369332"/>
              </a:xfrm>
              <a:prstGeom prst="rect">
                <a:avLst/>
              </a:prstGeom>
              <a:blipFill rotWithShape="0">
                <a:blip r:embed="rId10"/>
                <a:stretch>
                  <a:fillRect b="-15000"/>
                </a:stretch>
              </a:blipFill>
            </p:spPr>
            <p:txBody>
              <a:bodyPr/>
              <a:lstStyle/>
              <a:p>
                <a:r>
                  <a:rPr lang="sv-SE">
                    <a:noFill/>
                  </a:rPr>
                  <a:t> </a:t>
                </a:r>
              </a:p>
            </p:txBody>
          </p:sp>
        </mc:Fallback>
      </mc:AlternateContent>
    </p:spTree>
    <p:extLst>
      <p:ext uri="{BB962C8B-B14F-4D97-AF65-F5344CB8AC3E}">
        <p14:creationId xmlns:p14="http://schemas.microsoft.com/office/powerpoint/2010/main" val="11711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2" name="Rectangle 31"/>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152400" y="6226680"/>
                <a:ext cx="9448800" cy="3760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1600" i="1" smtClean="0">
                              <a:latin typeface="Cambria Math" panose="02040503050406030204" pitchFamily="18" charset="0"/>
                            </a:rPr>
                          </m:ctrlPr>
                        </m:sSubPr>
                        <m:e>
                          <m:r>
                            <a:rPr lang="sv-SE" sz="1600" i="1">
                              <a:latin typeface="Cambria Math"/>
                            </a:rPr>
                            <m:t>𝐿</m:t>
                          </m:r>
                        </m:e>
                        <m:sub>
                          <m:r>
                            <a:rPr lang="sv-SE" sz="1600" i="1">
                              <a:latin typeface="Cambria Math"/>
                            </a:rPr>
                            <m:t>𝑜</m:t>
                          </m:r>
                        </m:sub>
                      </m:sSub>
                      <m:d>
                        <m:dPr>
                          <m:ctrlPr>
                            <a:rPr lang="sv-SE" sz="1600" i="1">
                              <a:latin typeface="Cambria Math" panose="02040503050406030204" pitchFamily="18" charset="0"/>
                            </a:rPr>
                          </m:ctrlPr>
                        </m:dPr>
                        <m:e>
                          <m:r>
                            <a:rPr lang="sv-SE" sz="1600" b="1" i="1">
                              <a:latin typeface="Cambria Math"/>
                            </a:rPr>
                            <m:t>𝒑</m:t>
                          </m:r>
                          <m:r>
                            <a:rPr lang="sv-SE" sz="1600" i="1">
                              <a:latin typeface="Cambria Math"/>
                            </a:rPr>
                            <m:t>,</m:t>
                          </m:r>
                          <m:r>
                            <a:rPr lang="en-US" sz="1600" i="1">
                              <a:latin typeface="Cambria Math"/>
                            </a:rPr>
                            <m:t>𝜔</m:t>
                          </m:r>
                        </m:e>
                      </m:d>
                      <m:r>
                        <a:rPr lang="en-US" sz="1600" i="1">
                          <a:latin typeface="Cambria Math" panose="02040503050406030204" pitchFamily="18" charset="0"/>
                          <a:ea typeface="Cambria Math" panose="02040503050406030204" pitchFamily="18" charset="0"/>
                        </a:rPr>
                        <m:t>≈</m:t>
                      </m:r>
                      <m:r>
                        <a:rPr lang="en-US" sz="1600" i="1" smtClean="0">
                          <a:solidFill>
                            <a:srgbClr val="00B0F0"/>
                          </a:solidFill>
                          <a:latin typeface="Cambria Math" panose="02040503050406030204" pitchFamily="18" charset="0"/>
                        </a:rPr>
                        <m:t>0</m:t>
                      </m:r>
                      <m:r>
                        <a:rPr lang="en-US" sz="1600" i="1">
                          <a:latin typeface="Cambria Math"/>
                        </a:rPr>
                        <m:t>+</m:t>
                      </m:r>
                      <m:r>
                        <a:rPr lang="en-US" sz="1600" i="1" smtClean="0">
                          <a:solidFill>
                            <a:srgbClr val="00B0F0"/>
                          </a:solidFill>
                          <a:latin typeface="Cambria Math" panose="02040503050406030204" pitchFamily="18" charset="0"/>
                        </a:rPr>
                        <m:t>2</m:t>
                      </m:r>
                      <m:r>
                        <a:rPr lang="en-US" sz="1600" i="1" smtClean="0">
                          <a:solidFill>
                            <a:srgbClr val="00B0F0"/>
                          </a:solidFill>
                          <a:latin typeface="Cambria Math" panose="02040503050406030204" pitchFamily="18" charset="0"/>
                        </a:rPr>
                        <m:t>𝜋</m:t>
                      </m:r>
                      <m:r>
                        <a:rPr lang="en-US" sz="1600" i="1">
                          <a:solidFill>
                            <a:srgbClr val="00B0F0"/>
                          </a:solidFill>
                          <a:latin typeface="Cambria Math"/>
                        </a:rPr>
                        <m:t>𝑓</m:t>
                      </m:r>
                      <m:d>
                        <m:dPr>
                          <m:ctrlPr>
                            <a:rPr lang="en-US" sz="1600" b="1" i="1">
                              <a:solidFill>
                                <a:srgbClr val="00B0F0"/>
                              </a:solidFill>
                              <a:latin typeface="Cambria Math" panose="02040503050406030204" pitchFamily="18" charset="0"/>
                            </a:rPr>
                          </m:ctrlPr>
                        </m:dPr>
                        <m:e>
                          <m:r>
                            <a:rPr lang="en-US" sz="1600" b="1" i="1">
                              <a:solidFill>
                                <a:srgbClr val="00B0F0"/>
                              </a:solidFill>
                              <a:latin typeface="Cambria Math"/>
                            </a:rPr>
                            <m:t>𝒑</m:t>
                          </m:r>
                          <m:r>
                            <a:rPr lang="en-US" sz="1600" i="1">
                              <a:solidFill>
                                <a:srgbClr val="00B0F0"/>
                              </a:solidFill>
                              <a:latin typeface="Cambria Math"/>
                            </a:rPr>
                            <m:t>,</m:t>
                          </m:r>
                          <m:r>
                            <a:rPr lang="en-US" sz="1600" i="1">
                              <a:solidFill>
                                <a:srgbClr val="00B0F0"/>
                              </a:solidFill>
                              <a:latin typeface="Cambria Math"/>
                            </a:rPr>
                            <m:t>𝜔</m:t>
                          </m:r>
                          <m:r>
                            <a:rPr lang="en-US" sz="1600" i="1">
                              <a:solidFill>
                                <a:srgbClr val="00B0F0"/>
                              </a:solidFill>
                              <a:latin typeface="Cambria Math"/>
                            </a:rPr>
                            <m:t>,</m:t>
                          </m:r>
                          <m:sSub>
                            <m:sSubPr>
                              <m:ctrlPr>
                                <a:rPr lang="en-US" sz="1600" i="1">
                                  <a:solidFill>
                                    <a:srgbClr val="00B0F0"/>
                                  </a:solidFill>
                                  <a:latin typeface="Cambria Math" panose="02040503050406030204" pitchFamily="18" charset="0"/>
                                </a:rPr>
                              </m:ctrlPr>
                            </m:sSubPr>
                            <m:e>
                              <m:r>
                                <a:rPr lang="en-US" sz="1600" i="1">
                                  <a:solidFill>
                                    <a:srgbClr val="00B0F0"/>
                                  </a:solidFill>
                                  <a:latin typeface="Cambria Math"/>
                                </a:rPr>
                                <m:t>𝜔</m:t>
                              </m:r>
                            </m:e>
                            <m:sub>
                              <m:r>
                                <a:rPr lang="en-US" sz="1600" i="1">
                                  <a:solidFill>
                                    <a:srgbClr val="00B0F0"/>
                                  </a:solidFill>
                                  <a:latin typeface="Cambria Math"/>
                                </a:rPr>
                                <m:t>𝑖</m:t>
                              </m:r>
                            </m:sub>
                          </m:sSub>
                        </m:e>
                      </m:d>
                      <m:d>
                        <m:dPr>
                          <m:begChr m:val="["/>
                          <m:endChr m:val="]"/>
                          <m:ctrlPr>
                            <a:rPr lang="en-US" sz="1600" b="1" i="1" smtClean="0">
                              <a:solidFill>
                                <a:srgbClr val="00B0F0"/>
                              </a:solidFill>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𝑒</m:t>
                              </m:r>
                            </m:sub>
                          </m:sSub>
                          <m:d>
                            <m:dPr>
                              <m:ctrlPr>
                                <a:rPr lang="en-US" sz="1600" i="1">
                                  <a:latin typeface="Cambria Math" panose="02040503050406030204" pitchFamily="18" charset="0"/>
                                </a:rPr>
                              </m:ctrlPr>
                            </m:dPr>
                            <m:e>
                              <m:sSup>
                                <m:sSupPr>
                                  <m:ctrlPr>
                                    <a:rPr lang="en-US" sz="1600" b="1" i="1" smtClean="0">
                                      <a:solidFill>
                                        <a:srgbClr val="00B0F0"/>
                                      </a:solidFill>
                                      <a:latin typeface="Cambria Math" panose="02040503050406030204" pitchFamily="18" charset="0"/>
                                    </a:rPr>
                                  </m:ctrlPr>
                                </m:sSupPr>
                                <m:e>
                                  <m:r>
                                    <a:rPr lang="en-US" sz="1600" b="1" i="1">
                                      <a:solidFill>
                                        <a:srgbClr val="00B0F0"/>
                                      </a:solidFill>
                                      <a:latin typeface="Cambria Math"/>
                                    </a:rPr>
                                    <m:t>𝒑</m:t>
                                  </m:r>
                                </m:e>
                                <m:sup>
                                  <m:r>
                                    <a:rPr lang="en-US" sz="1600" b="1" i="1" smtClean="0">
                                      <a:solidFill>
                                        <a:srgbClr val="00B0F0"/>
                                      </a:solidFill>
                                      <a:latin typeface="Cambria Math" panose="02040503050406030204" pitchFamily="18" charset="0"/>
                                    </a:rPr>
                                    <m:t>′</m:t>
                                  </m:r>
                                </m:sup>
                              </m:sSup>
                              <m:r>
                                <a:rPr lang="en-US" sz="1600" i="1">
                                  <a:latin typeface="Cambria Math"/>
                                </a:rPr>
                                <m:t>,</m:t>
                              </m:r>
                              <m:r>
                                <a:rPr lang="en-US" sz="1600" b="0" i="1" smtClean="0">
                                  <a:solidFill>
                                    <a:srgbClr val="00B0F0"/>
                                  </a:solidFill>
                                  <a:latin typeface="Cambria Math" panose="02040503050406030204" pitchFamily="18" charset="0"/>
                                </a:rPr>
                                <m:t>−</m:t>
                              </m:r>
                              <m:sSub>
                                <m:sSubPr>
                                  <m:ctrlPr>
                                    <a:rPr lang="en-US" sz="1600" b="0" i="1" smtClean="0">
                                      <a:solidFill>
                                        <a:srgbClr val="00B0F0"/>
                                      </a:solidFill>
                                      <a:latin typeface="Cambria Math" panose="02040503050406030204" pitchFamily="18" charset="0"/>
                                    </a:rPr>
                                  </m:ctrlPr>
                                </m:sSubPr>
                                <m:e>
                                  <m:r>
                                    <a:rPr lang="en-US" sz="1600" b="0" i="1" smtClean="0">
                                      <a:solidFill>
                                        <a:srgbClr val="00B0F0"/>
                                      </a:solidFill>
                                      <a:latin typeface="Cambria Math" panose="02040503050406030204" pitchFamily="18" charset="0"/>
                                    </a:rPr>
                                    <m:t>𝜔</m:t>
                                  </m:r>
                                </m:e>
                                <m:sub>
                                  <m:r>
                                    <a:rPr lang="en-US" sz="1600" b="0" i="1" smtClean="0">
                                      <a:solidFill>
                                        <a:srgbClr val="00B0F0"/>
                                      </a:solidFill>
                                      <a:latin typeface="Cambria Math" panose="02040503050406030204" pitchFamily="18" charset="0"/>
                                    </a:rPr>
                                    <m:t>𝑖</m:t>
                                  </m:r>
                                </m:sub>
                              </m:sSub>
                            </m:e>
                          </m:d>
                          <m:r>
                            <a:rPr lang="en-US" sz="1600" i="1">
                              <a:latin typeface="Cambria Math"/>
                            </a:rPr>
                            <m:t>+</m:t>
                          </m:r>
                          <m:r>
                            <a:rPr lang="en-US" sz="1600" i="1">
                              <a:latin typeface="Cambria Math" panose="02040503050406030204" pitchFamily="18" charset="0"/>
                            </a:rPr>
                            <m:t>2</m:t>
                          </m:r>
                          <m:r>
                            <a:rPr lang="en-US" sz="1600" i="1">
                              <a:latin typeface="Cambria Math" panose="02040503050406030204" pitchFamily="18" charset="0"/>
                            </a:rPr>
                            <m:t>𝜋</m:t>
                          </m:r>
                          <m:r>
                            <a:rPr lang="en-US" sz="1600" i="1">
                              <a:latin typeface="Cambria Math"/>
                            </a:rPr>
                            <m:t>𝑓</m:t>
                          </m:r>
                          <m:d>
                            <m:dPr>
                              <m:ctrlPr>
                                <a:rPr lang="en-US" sz="1600" b="1" i="1">
                                  <a:latin typeface="Cambria Math" panose="02040503050406030204" pitchFamily="18" charset="0"/>
                                </a:rPr>
                              </m:ctrlPr>
                            </m:dPr>
                            <m:e>
                              <m:sSup>
                                <m:sSupPr>
                                  <m:ctrlPr>
                                    <a:rPr lang="en-US" sz="1600" b="1" i="1" smtClean="0">
                                      <a:solidFill>
                                        <a:srgbClr val="00B0F0"/>
                                      </a:solidFill>
                                      <a:latin typeface="Cambria Math" panose="02040503050406030204" pitchFamily="18" charset="0"/>
                                    </a:rPr>
                                  </m:ctrlPr>
                                </m:sSupPr>
                                <m:e>
                                  <m:r>
                                    <a:rPr lang="en-US" sz="1600" b="1" i="1">
                                      <a:solidFill>
                                        <a:srgbClr val="00B0F0"/>
                                      </a:solidFill>
                                      <a:latin typeface="Cambria Math"/>
                                    </a:rPr>
                                    <m:t>𝒑</m:t>
                                  </m:r>
                                </m:e>
                                <m:sup>
                                  <m:r>
                                    <a:rPr lang="en-US" sz="1600" b="1" i="1" smtClean="0">
                                      <a:solidFill>
                                        <a:srgbClr val="00B0F0"/>
                                      </a:solidFill>
                                      <a:latin typeface="Cambria Math" panose="02040503050406030204" pitchFamily="18" charset="0"/>
                                    </a:rPr>
                                    <m:t>′</m:t>
                                  </m:r>
                                </m:sup>
                              </m:sSup>
                              <m:r>
                                <a:rPr lang="en-US" sz="1600" i="1">
                                  <a:latin typeface="Cambria Math"/>
                                </a:rPr>
                                <m:t>,</m:t>
                              </m:r>
                              <m:r>
                                <a:rPr lang="en-US" sz="1600" b="0" i="1" smtClean="0">
                                  <a:solidFill>
                                    <a:srgbClr val="00B0F0"/>
                                  </a:solidFill>
                                  <a:latin typeface="Cambria Math" panose="02040503050406030204" pitchFamily="18" charset="0"/>
                                </a:rPr>
                                <m:t>−</m:t>
                              </m:r>
                              <m:sSub>
                                <m:sSubPr>
                                  <m:ctrlPr>
                                    <a:rPr lang="en-US" sz="1600" b="0" i="1" smtClean="0">
                                      <a:solidFill>
                                        <a:srgbClr val="00B0F0"/>
                                      </a:solidFill>
                                      <a:latin typeface="Cambria Math" panose="02040503050406030204" pitchFamily="18" charset="0"/>
                                    </a:rPr>
                                  </m:ctrlPr>
                                </m:sSubPr>
                                <m:e>
                                  <m:r>
                                    <a:rPr lang="en-US" sz="1600" i="1">
                                      <a:solidFill>
                                        <a:srgbClr val="00B0F0"/>
                                      </a:solidFill>
                                      <a:latin typeface="Cambria Math"/>
                                    </a:rPr>
                                    <m:t>𝜔</m:t>
                                  </m:r>
                                </m:e>
                                <m:sub>
                                  <m:r>
                                    <a:rPr lang="en-US" sz="1600" b="0" i="1" smtClean="0">
                                      <a:solidFill>
                                        <a:srgbClr val="00B0F0"/>
                                      </a:solidFill>
                                      <a:latin typeface="Cambria Math" panose="02040503050406030204" pitchFamily="18" charset="0"/>
                                    </a:rPr>
                                    <m:t>𝑖</m:t>
                                  </m:r>
                                </m:sub>
                              </m:sSub>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b="0" i="1" smtClean="0">
                                      <a:latin typeface="Cambria Math" panose="02040503050406030204" pitchFamily="18" charset="0"/>
                                    </a:rPr>
                                    <m:t>𝑗</m:t>
                                  </m:r>
                                </m:sub>
                              </m:sSub>
                            </m:e>
                          </m:d>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𝑖</m:t>
                              </m:r>
                            </m:sub>
                          </m:sSub>
                          <m:d>
                            <m:dPr>
                              <m:ctrlPr>
                                <a:rPr lang="en-US" sz="1600" b="1" i="1">
                                  <a:latin typeface="Cambria Math" panose="02040503050406030204" pitchFamily="18" charset="0"/>
                                </a:rPr>
                              </m:ctrlPr>
                            </m:dPr>
                            <m:e>
                              <m:r>
                                <a:rPr lang="en-US" sz="1600" b="1" i="1" smtClean="0">
                                  <a:solidFill>
                                    <a:srgbClr val="00B0F0"/>
                                  </a:solidFill>
                                  <a:latin typeface="Cambria Math"/>
                                </a:rPr>
                                <m:t>𝒑</m:t>
                              </m:r>
                              <m:r>
                                <a:rPr lang="en-US" sz="1600" b="0" i="1" smtClean="0">
                                  <a:solidFill>
                                    <a:srgbClr val="00B0F0"/>
                                  </a:solidFill>
                                  <a:latin typeface="Cambria Math" panose="02040503050406030204" pitchFamily="18" charset="0"/>
                                </a:rPr>
                                <m:t>′</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b="0" i="1" smtClean="0">
                                      <a:latin typeface="Cambria Math" panose="02040503050406030204" pitchFamily="18" charset="0"/>
                                    </a:rPr>
                                    <m:t>𝑗</m:t>
                                  </m:r>
                                </m:sub>
                              </m:sSub>
                            </m:e>
                          </m:d>
                          <m:func>
                            <m:funcPr>
                              <m:ctrlPr>
                                <a:rPr lang="en-US" sz="1600" i="1">
                                  <a:latin typeface="Cambria Math" panose="02040503050406030204" pitchFamily="18" charset="0"/>
                                </a:rPr>
                              </m:ctrlPr>
                            </m:funcPr>
                            <m:fName>
                              <m:r>
                                <m:rPr>
                                  <m:sty m:val="p"/>
                                </m:rPr>
                                <a:rPr lang="en-US" sz="1600">
                                  <a:latin typeface="Cambria Math"/>
                                </a:rPr>
                                <m:t>cos</m:t>
                              </m:r>
                            </m:fName>
                            <m:e>
                              <m:d>
                                <m:dPr>
                                  <m:ctrlPr>
                                    <a:rPr lang="en-US" sz="1600" b="1" i="1">
                                      <a:latin typeface="Cambria Math" panose="02040503050406030204" pitchFamily="18" charset="0"/>
                                    </a:rPr>
                                  </m:ctrlPr>
                                </m:dPr>
                                <m:e>
                                  <m:r>
                                    <a:rPr lang="en-US" sz="1600" b="1" i="1" smtClean="0">
                                      <a:solidFill>
                                        <a:srgbClr val="00B0F0"/>
                                      </a:solidFill>
                                      <a:latin typeface="Cambria Math"/>
                                    </a:rPr>
                                    <m:t>𝒏</m:t>
                                  </m:r>
                                  <m:r>
                                    <a:rPr lang="en-US" sz="1600" b="1" i="1" smtClean="0">
                                      <a:solidFill>
                                        <a:srgbClr val="00B0F0"/>
                                      </a:solidFill>
                                      <a:latin typeface="Cambria Math" panose="02040503050406030204" pitchFamily="18" charset="0"/>
                                    </a:rPr>
                                    <m:t>′</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b="0" i="1" smtClean="0">
                                          <a:latin typeface="Cambria Math" panose="02040503050406030204" pitchFamily="18" charset="0"/>
                                        </a:rPr>
                                        <m:t>𝑗</m:t>
                                      </m:r>
                                    </m:sub>
                                  </m:sSub>
                                  <m:r>
                                    <a:rPr lang="en-US" sz="1600" i="1">
                                      <a:latin typeface="Cambria Math"/>
                                    </a:rPr>
                                    <m:t> </m:t>
                                  </m:r>
                                </m:e>
                              </m:d>
                            </m:e>
                          </m:func>
                        </m:e>
                      </m:d>
                      <m:func>
                        <m:funcPr>
                          <m:ctrlPr>
                            <a:rPr lang="en-US" sz="1600" i="1" smtClean="0">
                              <a:solidFill>
                                <a:srgbClr val="00B0F0"/>
                              </a:solidFill>
                              <a:latin typeface="Cambria Math" panose="02040503050406030204" pitchFamily="18" charset="0"/>
                            </a:rPr>
                          </m:ctrlPr>
                        </m:funcPr>
                        <m:fName>
                          <m:r>
                            <m:rPr>
                              <m:sty m:val="p"/>
                            </m:rPr>
                            <a:rPr lang="en-US" sz="1600">
                              <a:solidFill>
                                <a:srgbClr val="00B0F0"/>
                              </a:solidFill>
                              <a:latin typeface="Cambria Math"/>
                            </a:rPr>
                            <m:t>cos</m:t>
                          </m:r>
                        </m:fName>
                        <m:e>
                          <m:d>
                            <m:dPr>
                              <m:ctrlPr>
                                <a:rPr lang="en-US" sz="1600" b="1" i="1">
                                  <a:solidFill>
                                    <a:srgbClr val="00B0F0"/>
                                  </a:solidFill>
                                  <a:latin typeface="Cambria Math" panose="02040503050406030204" pitchFamily="18" charset="0"/>
                                </a:rPr>
                              </m:ctrlPr>
                            </m:dPr>
                            <m:e>
                              <m:r>
                                <a:rPr lang="en-US" sz="1600" b="1" i="1">
                                  <a:solidFill>
                                    <a:srgbClr val="00B0F0"/>
                                  </a:solidFill>
                                  <a:latin typeface="Cambria Math"/>
                                </a:rPr>
                                <m:t>𝒏</m:t>
                              </m:r>
                              <m:r>
                                <a:rPr lang="en-US" sz="1600" i="1">
                                  <a:solidFill>
                                    <a:srgbClr val="00B0F0"/>
                                  </a:solidFill>
                                  <a:latin typeface="Cambria Math"/>
                                </a:rPr>
                                <m:t>,</m:t>
                              </m:r>
                              <m:sSub>
                                <m:sSubPr>
                                  <m:ctrlPr>
                                    <a:rPr lang="en-US" sz="1600" i="1">
                                      <a:solidFill>
                                        <a:srgbClr val="00B0F0"/>
                                      </a:solidFill>
                                      <a:latin typeface="Cambria Math" panose="02040503050406030204" pitchFamily="18" charset="0"/>
                                    </a:rPr>
                                  </m:ctrlPr>
                                </m:sSubPr>
                                <m:e>
                                  <m:r>
                                    <a:rPr lang="en-US" sz="1600" i="1">
                                      <a:solidFill>
                                        <a:srgbClr val="00B0F0"/>
                                      </a:solidFill>
                                      <a:latin typeface="Cambria Math"/>
                                    </a:rPr>
                                    <m:t>𝜔</m:t>
                                  </m:r>
                                </m:e>
                                <m:sub>
                                  <m:r>
                                    <a:rPr lang="en-US" sz="1600" i="1">
                                      <a:solidFill>
                                        <a:srgbClr val="00B0F0"/>
                                      </a:solidFill>
                                      <a:latin typeface="Cambria Math"/>
                                    </a:rPr>
                                    <m:t>𝑖</m:t>
                                  </m:r>
                                </m:sub>
                              </m:sSub>
                              <m:r>
                                <a:rPr lang="en-US" sz="1600" i="1">
                                  <a:solidFill>
                                    <a:srgbClr val="00B0F0"/>
                                  </a:solidFill>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152400" y="6226680"/>
                <a:ext cx="9448800" cy="376000"/>
              </a:xfrm>
              <a:prstGeom prst="rect">
                <a:avLst/>
              </a:prstGeom>
              <a:blipFill rotWithShape="0">
                <a:blip r:embed="rId4"/>
                <a:stretch>
                  <a:fillRect b="-6452"/>
                </a:stretch>
              </a:blipFill>
            </p:spPr>
            <p:txBody>
              <a:bodyPr/>
              <a:lstStyle/>
              <a:p>
                <a:r>
                  <a:rPr lang="sv-SE">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spTree>
    <p:extLst>
      <p:ext uri="{BB962C8B-B14F-4D97-AF65-F5344CB8AC3E}">
        <p14:creationId xmlns:p14="http://schemas.microsoft.com/office/powerpoint/2010/main" val="1342392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5" name="Rectangle 34"/>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0" y="6216134"/>
                <a:ext cx="9144000" cy="4113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d>
                        <m:dPr>
                          <m:begChr m:val="["/>
                          <m:endChr m:val="]"/>
                          <m:ctrlPr>
                            <a:rPr lang="en-US" b="1" i="1" smtClean="0">
                              <a:solidFill>
                                <a:srgbClr val="00B0F0"/>
                              </a:solidFill>
                              <a:latin typeface="Cambria Math" panose="02040503050406030204" pitchFamily="18" charset="0"/>
                            </a:rPr>
                          </m:ctrlPr>
                        </m:dPr>
                        <m:e>
                          <m:r>
                            <a:rPr lang="en-US" i="1" smtClean="0">
                              <a:solidFill>
                                <a:srgbClr val="00B0F0"/>
                              </a:solidFill>
                              <a:latin typeface="Cambria Math" panose="02040503050406030204" pitchFamily="18" charset="0"/>
                            </a:rPr>
                            <m:t>0</m:t>
                          </m:r>
                          <m:r>
                            <a:rPr lang="en-US" i="1">
                              <a:solidFill>
                                <a:srgbClr val="00B0F0"/>
                              </a:solidFill>
                              <a:latin typeface="Cambria Math"/>
                            </a:rPr>
                            <m:t>+</m:t>
                          </m:r>
                          <m:r>
                            <a:rPr lang="en-US" i="1">
                              <a:solidFill>
                                <a:srgbClr val="00B0F0"/>
                              </a:solidFill>
                              <a:latin typeface="Cambria Math" panose="02040503050406030204" pitchFamily="18" charset="0"/>
                            </a:rPr>
                            <m:t>2</m:t>
                          </m:r>
                          <m:r>
                            <a:rPr lang="en-US" i="1">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sSup>
                                <m:sSupPr>
                                  <m:ctrlPr>
                                    <a:rPr lang="en-US" b="1" i="1" smtClean="0">
                                      <a:solidFill>
                                        <a:srgbClr val="00B0F0"/>
                                      </a:solidFill>
                                      <a:latin typeface="Cambria Math" panose="02040503050406030204" pitchFamily="18" charset="0"/>
                                    </a:rPr>
                                  </m:ctrlPr>
                                </m:sSupPr>
                                <m:e>
                                  <m:r>
                                    <a:rPr lang="en-US" b="1" i="1">
                                      <a:solidFill>
                                        <a:srgbClr val="00B0F0"/>
                                      </a:solidFill>
                                      <a:latin typeface="Cambria Math"/>
                                    </a:rPr>
                                    <m:t>𝒑</m:t>
                                  </m:r>
                                </m:e>
                                <m:sup>
                                  <m:r>
                                    <a:rPr lang="en-US" b="1" i="1" smtClean="0">
                                      <a:solidFill>
                                        <a:srgbClr val="00B0F0"/>
                                      </a:solidFill>
                                      <a:latin typeface="Cambria Math" panose="02040503050406030204" pitchFamily="18" charset="0"/>
                                    </a:rPr>
                                    <m:t>′</m:t>
                                  </m:r>
                                </m:sup>
                              </m:sSup>
                              <m:r>
                                <a:rPr lang="en-US" i="1">
                                  <a:solidFill>
                                    <a:srgbClr val="00B0F0"/>
                                  </a:solidFill>
                                  <a:latin typeface="Cambria Math"/>
                                </a:rPr>
                                <m:t>,</m:t>
                              </m:r>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𝑖</m:t>
                                  </m:r>
                                </m:sub>
                              </m:sSub>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b="0" i="1" smtClean="0">
                                  <a:solidFill>
                                    <a:srgbClr val="00B0F0"/>
                                  </a:solidFill>
                                  <a:latin typeface="Cambria Math" panose="02040503050406030204" pitchFamily="18" charset="0"/>
                                </a:rPr>
                                <m:t>′</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b="1" i="1" smtClean="0">
                                      <a:solidFill>
                                        <a:srgbClr val="00B0F0"/>
                                      </a:solidFill>
                                      <a:latin typeface="Cambria Math" panose="02040503050406030204" pitchFamily="18" charset="0"/>
                                    </a:rPr>
                                    <m:t>′</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r>
                                    <a:rPr lang="en-US" i="1">
                                      <a:solidFill>
                                        <a:srgbClr val="00B0F0"/>
                                      </a:solidFill>
                                      <a:latin typeface="Cambria Math"/>
                                    </a:rPr>
                                    <m:t> </m:t>
                                  </m:r>
                                </m:e>
                              </m:d>
                            </m:e>
                          </m:func>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a:solidFill>
                                    <a:srgbClr val="00B0F0"/>
                                  </a:solidFill>
                                  <a:latin typeface="Cambria Math"/>
                                </a:rPr>
                                <m:t>𝒏</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0" y="6216134"/>
                <a:ext cx="9144000" cy="411395"/>
              </a:xfrm>
              <a:prstGeom prst="rect">
                <a:avLst/>
              </a:prstGeom>
              <a:blipFill rotWithShape="0">
                <a:blip r:embed="rId4"/>
                <a:stretch>
                  <a:fillRect b="-7463"/>
                </a:stretch>
              </a:blipFill>
            </p:spPr>
            <p:txBody>
              <a:bodyPr/>
              <a:lstStyle/>
              <a:p>
                <a:r>
                  <a:rPr lang="sv-FI">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grpSp>
        <p:nvGrpSpPr>
          <p:cNvPr id="32" name="Group 31"/>
          <p:cNvGrpSpPr/>
          <p:nvPr/>
        </p:nvGrpSpPr>
        <p:grpSpPr>
          <a:xfrm>
            <a:off x="6478251" y="2793223"/>
            <a:ext cx="849915" cy="548418"/>
            <a:chOff x="5117449" y="2952913"/>
            <a:chExt cx="849915" cy="548418"/>
          </a:xfrm>
        </p:grpSpPr>
        <p:cxnSp>
          <p:nvCxnSpPr>
            <p:cNvPr id="33" name="Straight Arrow Connector 32"/>
            <p:cNvCxnSpPr>
              <a:stCxn id="30" idx="5"/>
            </p:cNvCxnSpPr>
            <p:nvPr/>
          </p:nvCxnSpPr>
          <p:spPr>
            <a:xfrm flipH="1" flipV="1">
              <a:off x="5468623" y="3242615"/>
              <a:ext cx="498741" cy="2587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5117449" y="2952913"/>
                  <a:ext cx="48885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𝑗</m:t>
                            </m:r>
                          </m:sub>
                        </m:sSub>
                      </m:oMath>
                    </m:oMathPara>
                  </a14:m>
                  <a:endParaRPr lang="sv-SE" dirty="0"/>
                </a:p>
              </p:txBody>
            </p:sp>
          </mc:Choice>
          <mc:Fallback xmlns="">
            <p:sp>
              <p:nvSpPr>
                <p:cNvPr id="34" name="Rectangle 33"/>
                <p:cNvSpPr>
                  <a:spLocks noRot="1" noChangeAspect="1" noMove="1" noResize="1" noEditPoints="1" noAdjustHandles="1" noChangeArrowheads="1" noChangeShapeType="1" noTextEdit="1"/>
                </p:cNvSpPr>
                <p:nvPr/>
              </p:nvSpPr>
              <p:spPr>
                <a:xfrm>
                  <a:off x="5117449" y="2952913"/>
                  <a:ext cx="488852" cy="391646"/>
                </a:xfrm>
                <a:prstGeom prst="rect">
                  <a:avLst/>
                </a:prstGeom>
                <a:blipFill rotWithShape="0">
                  <a:blip r:embed="rId10"/>
                  <a:stretch>
                    <a:fillRect b="-9375"/>
                  </a:stretch>
                </a:blipFill>
              </p:spPr>
              <p:txBody>
                <a:bodyPr/>
                <a:lstStyle/>
                <a:p>
                  <a:r>
                    <a:rPr lang="sv-FI">
                      <a:noFill/>
                    </a:rPr>
                    <a:t> </a:t>
                  </a:r>
                </a:p>
              </p:txBody>
            </p:sp>
          </mc:Fallback>
        </mc:AlternateContent>
      </p:grpSp>
    </p:spTree>
    <p:extLst>
      <p:ext uri="{BB962C8B-B14F-4D97-AF65-F5344CB8AC3E}">
        <p14:creationId xmlns:p14="http://schemas.microsoft.com/office/powerpoint/2010/main" val="3071043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7" name="Rectangle 36"/>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0" y="6216134"/>
                <a:ext cx="9144000" cy="4113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d>
                        <m:dPr>
                          <m:begChr m:val="["/>
                          <m:endChr m:val="]"/>
                          <m:ctrlPr>
                            <a:rPr lang="en-US" b="1" i="1" smtClean="0">
                              <a:solidFill>
                                <a:srgbClr val="00B0F0"/>
                              </a:solidFill>
                              <a:latin typeface="Cambria Math" panose="02040503050406030204" pitchFamily="18" charset="0"/>
                            </a:rPr>
                          </m:ctrlPr>
                        </m:dPr>
                        <m:e>
                          <m:r>
                            <a:rPr lang="en-US" i="1" smtClean="0">
                              <a:solidFill>
                                <a:srgbClr val="00B0F0"/>
                              </a:solidFill>
                              <a:latin typeface="Cambria Math" panose="02040503050406030204" pitchFamily="18" charset="0"/>
                            </a:rPr>
                            <m:t>0</m:t>
                          </m:r>
                          <m:r>
                            <a:rPr lang="en-US" i="1">
                              <a:solidFill>
                                <a:srgbClr val="00B0F0"/>
                              </a:solidFill>
                              <a:latin typeface="Cambria Math"/>
                            </a:rPr>
                            <m:t>+</m:t>
                          </m:r>
                          <m:r>
                            <a:rPr lang="en-US" i="1">
                              <a:solidFill>
                                <a:srgbClr val="00B0F0"/>
                              </a:solidFill>
                              <a:latin typeface="Cambria Math" panose="02040503050406030204" pitchFamily="18" charset="0"/>
                            </a:rPr>
                            <m:t>2</m:t>
                          </m:r>
                          <m:r>
                            <a:rPr lang="en-US" i="1">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sSup>
                                <m:sSupPr>
                                  <m:ctrlPr>
                                    <a:rPr lang="en-US" b="1" i="1" smtClean="0">
                                      <a:solidFill>
                                        <a:srgbClr val="00B0F0"/>
                                      </a:solidFill>
                                      <a:latin typeface="Cambria Math" panose="02040503050406030204" pitchFamily="18" charset="0"/>
                                    </a:rPr>
                                  </m:ctrlPr>
                                </m:sSupPr>
                                <m:e>
                                  <m:r>
                                    <a:rPr lang="en-US" b="1" i="1">
                                      <a:solidFill>
                                        <a:srgbClr val="00B0F0"/>
                                      </a:solidFill>
                                      <a:latin typeface="Cambria Math"/>
                                    </a:rPr>
                                    <m:t>𝒑</m:t>
                                  </m:r>
                                </m:e>
                                <m:sup>
                                  <m:r>
                                    <a:rPr lang="en-US" b="1" i="1" smtClean="0">
                                      <a:solidFill>
                                        <a:srgbClr val="00B0F0"/>
                                      </a:solidFill>
                                      <a:latin typeface="Cambria Math" panose="02040503050406030204" pitchFamily="18" charset="0"/>
                                    </a:rPr>
                                    <m:t>′</m:t>
                                  </m:r>
                                </m:sup>
                              </m:sSup>
                              <m:r>
                                <a:rPr lang="en-US" i="1">
                                  <a:solidFill>
                                    <a:srgbClr val="00B0F0"/>
                                  </a:solidFill>
                                  <a:latin typeface="Cambria Math"/>
                                </a:rPr>
                                <m:t>,</m:t>
                              </m:r>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𝑖</m:t>
                                  </m:r>
                                </m:sub>
                              </m:sSub>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b="0" i="1" smtClean="0">
                                  <a:solidFill>
                                    <a:srgbClr val="00B0F0"/>
                                  </a:solidFill>
                                  <a:latin typeface="Cambria Math" panose="02040503050406030204" pitchFamily="18" charset="0"/>
                                </a:rPr>
                                <m:t>′</m:t>
                              </m:r>
                              <m:r>
                                <a:rPr lang="en-US" i="1">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b="1" i="1" smtClean="0">
                                      <a:solidFill>
                                        <a:srgbClr val="00B0F0"/>
                                      </a:solidFill>
                                      <a:latin typeface="Cambria Math" panose="02040503050406030204" pitchFamily="18" charset="0"/>
                                    </a:rPr>
                                    <m:t>′</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r>
                                    <a:rPr lang="en-US" i="1">
                                      <a:solidFill>
                                        <a:srgbClr val="00B0F0"/>
                                      </a:solidFill>
                                      <a:latin typeface="Cambria Math"/>
                                    </a:rPr>
                                    <m:t> </m:t>
                                  </m:r>
                                </m:e>
                              </m:d>
                            </m:e>
                          </m:func>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a:solidFill>
                                    <a:srgbClr val="00B0F0"/>
                                  </a:solidFill>
                                  <a:latin typeface="Cambria Math"/>
                                </a:rPr>
                                <m:t>𝒏</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0" y="6216134"/>
                <a:ext cx="9144000" cy="411395"/>
              </a:xfrm>
              <a:prstGeom prst="rect">
                <a:avLst/>
              </a:prstGeom>
              <a:blipFill rotWithShape="0">
                <a:blip r:embed="rId4"/>
                <a:stretch>
                  <a:fillRect b="-7463"/>
                </a:stretch>
              </a:blipFill>
            </p:spPr>
            <p:txBody>
              <a:bodyPr/>
              <a:lstStyle/>
              <a:p>
                <a:r>
                  <a:rPr lang="sv-FI">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grpSp>
        <p:nvGrpSpPr>
          <p:cNvPr id="32" name="Group 31"/>
          <p:cNvGrpSpPr/>
          <p:nvPr/>
        </p:nvGrpSpPr>
        <p:grpSpPr>
          <a:xfrm>
            <a:off x="6478251" y="2793223"/>
            <a:ext cx="849915" cy="548418"/>
            <a:chOff x="5117449" y="2952913"/>
            <a:chExt cx="849915" cy="548418"/>
          </a:xfrm>
        </p:grpSpPr>
        <p:cxnSp>
          <p:nvCxnSpPr>
            <p:cNvPr id="33" name="Straight Arrow Connector 32"/>
            <p:cNvCxnSpPr>
              <a:stCxn id="30" idx="5"/>
            </p:cNvCxnSpPr>
            <p:nvPr/>
          </p:nvCxnSpPr>
          <p:spPr>
            <a:xfrm flipH="1" flipV="1">
              <a:off x="5475879" y="3275853"/>
              <a:ext cx="491485" cy="22547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5117449" y="2952913"/>
                  <a:ext cx="48885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𝑗</m:t>
                            </m:r>
                          </m:sub>
                        </m:sSub>
                      </m:oMath>
                    </m:oMathPara>
                  </a14:m>
                  <a:endParaRPr lang="sv-SE" dirty="0"/>
                </a:p>
              </p:txBody>
            </p:sp>
          </mc:Choice>
          <mc:Fallback xmlns="">
            <p:sp>
              <p:nvSpPr>
                <p:cNvPr id="34" name="Rectangle 33"/>
                <p:cNvSpPr>
                  <a:spLocks noRot="1" noChangeAspect="1" noMove="1" noResize="1" noEditPoints="1" noAdjustHandles="1" noChangeArrowheads="1" noChangeShapeType="1" noTextEdit="1"/>
                </p:cNvSpPr>
                <p:nvPr/>
              </p:nvSpPr>
              <p:spPr>
                <a:xfrm>
                  <a:off x="5117449" y="2952913"/>
                  <a:ext cx="488852" cy="391646"/>
                </a:xfrm>
                <a:prstGeom prst="rect">
                  <a:avLst/>
                </a:prstGeom>
                <a:blipFill rotWithShape="0">
                  <a:blip r:embed="rId10"/>
                  <a:stretch>
                    <a:fillRect b="-9375"/>
                  </a:stretch>
                </a:blipFill>
              </p:spPr>
              <p:txBody>
                <a:bodyPr/>
                <a:lstStyle/>
                <a:p>
                  <a:r>
                    <a:rPr lang="sv-FI">
                      <a:noFill/>
                    </a:rPr>
                    <a:t> </a:t>
                  </a:r>
                </a:p>
              </p:txBody>
            </p:sp>
          </mc:Fallback>
        </mc:AlternateContent>
      </p:grpSp>
      <p:cxnSp>
        <p:nvCxnSpPr>
          <p:cNvPr id="35" name="Straight Arrow Connector 34"/>
          <p:cNvCxnSpPr>
            <a:stCxn id="30" idx="5"/>
          </p:cNvCxnSpPr>
          <p:nvPr/>
        </p:nvCxnSpPr>
        <p:spPr>
          <a:xfrm flipH="1" flipV="1">
            <a:off x="5680075" y="2590800"/>
            <a:ext cx="1648091" cy="7508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278973" y="2423915"/>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9" name="Rectangle 38"/>
              <p:cNvSpPr>
                <a:spLocks noRot="1" noChangeAspect="1" noMove="1" noResize="1" noEditPoints="1" noAdjustHandles="1" noChangeArrowheads="1" noChangeShapeType="1" noTextEdit="1"/>
              </p:cNvSpPr>
              <p:nvPr/>
            </p:nvSpPr>
            <p:spPr>
              <a:xfrm>
                <a:off x="5278973" y="2423915"/>
                <a:ext cx="450764" cy="369332"/>
              </a:xfrm>
              <a:prstGeom prst="rect">
                <a:avLst/>
              </a:prstGeom>
              <a:blipFill rotWithShape="0">
                <a:blip r:embed="rId11"/>
                <a:stretch>
                  <a:fillRect b="-8333"/>
                </a:stretch>
              </a:blipFill>
            </p:spPr>
            <p:txBody>
              <a:bodyPr/>
              <a:lstStyle/>
              <a:p>
                <a:r>
                  <a:rPr lang="sv-FI">
                    <a:noFill/>
                  </a:rPr>
                  <a:t> </a:t>
                </a:r>
              </a:p>
            </p:txBody>
          </p:sp>
        </mc:Fallback>
      </mc:AlternateContent>
      <p:sp>
        <p:nvSpPr>
          <p:cNvPr id="40" name="Oval 39"/>
          <p:cNvSpPr/>
          <p:nvPr/>
        </p:nvSpPr>
        <p:spPr>
          <a:xfrm>
            <a:off x="5603875" y="25400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961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Why bother with physically correct rendering? </a:t>
            </a:r>
            <a:endParaRPr lang="sv-SE" dirty="0"/>
          </a:p>
        </p:txBody>
      </p:sp>
      <p:sp>
        <p:nvSpPr>
          <p:cNvPr id="3" name="Content Placeholder 2"/>
          <p:cNvSpPr>
            <a:spLocks noGrp="1"/>
          </p:cNvSpPr>
          <p:nvPr>
            <p:ph idx="1"/>
          </p:nvPr>
        </p:nvSpPr>
        <p:spPr/>
        <p:txBody>
          <a:bodyPr/>
          <a:lstStyle/>
          <a:p>
            <a:r>
              <a:rPr lang="en-US" dirty="0" smtClean="0"/>
              <a:t>As opposed to making up </a:t>
            </a:r>
            <a:r>
              <a:rPr lang="en-US" dirty="0" err="1" smtClean="0"/>
              <a:t>shaders</a:t>
            </a:r>
            <a:r>
              <a:rPr lang="en-US" dirty="0" smtClean="0"/>
              <a:t> that look good</a:t>
            </a:r>
            <a:endParaRPr lang="sv-SE" dirty="0" smtClean="0"/>
          </a:p>
          <a:p>
            <a:pPr lvl="1"/>
            <a:r>
              <a:rPr lang="sv-SE" dirty="0" smtClean="0"/>
              <a:t>When something goes wrong, you can reason about why, and how to fix it.</a:t>
            </a:r>
          </a:p>
          <a:p>
            <a:pPr lvl="1"/>
            <a:r>
              <a:rPr lang="sv-SE" dirty="0" smtClean="0"/>
              <a:t>It is easy to hack a material shader that looks realistic for specific lighting conditions, but extremely difficult to hack something that allways looks realistic. </a:t>
            </a:r>
          </a:p>
          <a:p>
            <a:r>
              <a:rPr lang="sv-SE" dirty="0" smtClean="0"/>
              <a:t>Why bother with unbiased solutions, as opposed to e.g. Photon mapping or Irradiance caching?</a:t>
            </a:r>
          </a:p>
          <a:p>
            <a:pPr lvl="1"/>
            <a:r>
              <a:rPr lang="sv-SE" dirty="0" smtClean="0"/>
              <a:t>An unbiased method (e.g. path-tracing) may take longer to converge</a:t>
            </a:r>
          </a:p>
          <a:p>
            <a:pPr lvl="1"/>
            <a:r>
              <a:rPr lang="en-US" dirty="0" smtClean="0"/>
              <a:t>But we will know early if something looks wrong</a:t>
            </a:r>
            <a:endParaRPr lang="sv-SE" dirty="0" smtClean="0"/>
          </a:p>
        </p:txBody>
      </p:sp>
      <p:grpSp>
        <p:nvGrpSpPr>
          <p:cNvPr id="4" name="Group 3"/>
          <p:cNvGrpSpPr/>
          <p:nvPr/>
        </p:nvGrpSpPr>
        <p:grpSpPr>
          <a:xfrm>
            <a:off x="609600" y="1676400"/>
            <a:ext cx="8249844" cy="4418179"/>
            <a:chOff x="339306" y="1381951"/>
            <a:chExt cx="8249844" cy="4418179"/>
          </a:xfrm>
        </p:grpSpPr>
        <p:grpSp>
          <p:nvGrpSpPr>
            <p:cNvPr id="7" name="Group 6"/>
            <p:cNvGrpSpPr/>
            <p:nvPr/>
          </p:nvGrpSpPr>
          <p:grpSpPr>
            <a:xfrm>
              <a:off x="339306" y="1752600"/>
              <a:ext cx="4048722" cy="4038600"/>
              <a:chOff x="339306" y="1752600"/>
              <a:chExt cx="4048722" cy="40386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06" y="1752600"/>
                <a:ext cx="404872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9306" y="5257800"/>
                <a:ext cx="4048722" cy="369332"/>
              </a:xfrm>
              <a:prstGeom prst="rect">
                <a:avLst/>
              </a:prstGeom>
              <a:noFill/>
            </p:spPr>
            <p:txBody>
              <a:bodyPr wrap="square" rtlCol="0">
                <a:spAutoFit/>
              </a:bodyPr>
              <a:lstStyle/>
              <a:p>
                <a:r>
                  <a:rPr lang="sv-SE" dirty="0" smtClean="0">
                    <a:solidFill>
                      <a:schemeClr val="bg1"/>
                    </a:solidFill>
                  </a:rPr>
                  <a:t>Photon mapping, 47 seconds</a:t>
                </a:r>
                <a:endParaRPr lang="sv-SE" dirty="0">
                  <a:solidFill>
                    <a:schemeClr val="bg1"/>
                  </a:solidFill>
                </a:endParaRPr>
              </a:p>
            </p:txBody>
          </p:sp>
        </p:grpSp>
        <p:grpSp>
          <p:nvGrpSpPr>
            <p:cNvPr id="9" name="Group 8"/>
            <p:cNvGrpSpPr/>
            <p:nvPr/>
          </p:nvGrpSpPr>
          <p:grpSpPr>
            <a:xfrm>
              <a:off x="4540428" y="1758645"/>
              <a:ext cx="4048722" cy="4041485"/>
              <a:chOff x="339306" y="1770313"/>
              <a:chExt cx="4048722" cy="4041485"/>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917" y="1770313"/>
                <a:ext cx="4033500" cy="400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39306" y="5257800"/>
                <a:ext cx="4048722" cy="553998"/>
              </a:xfrm>
              <a:prstGeom prst="rect">
                <a:avLst/>
              </a:prstGeom>
              <a:noFill/>
            </p:spPr>
            <p:txBody>
              <a:bodyPr wrap="square" rtlCol="0">
                <a:spAutoFit/>
              </a:bodyPr>
              <a:lstStyle/>
              <a:p>
                <a:r>
                  <a:rPr lang="sv-SE" dirty="0" smtClean="0">
                    <a:solidFill>
                      <a:schemeClr val="bg1"/>
                    </a:solidFill>
                  </a:rPr>
                  <a:t>Photon mapping, 4m </a:t>
                </a:r>
              </a:p>
              <a:p>
                <a:r>
                  <a:rPr lang="sv-SE" sz="1200" dirty="0" smtClean="0">
                    <a:solidFill>
                      <a:schemeClr val="bg1"/>
                    </a:solidFill>
                  </a:rPr>
                  <a:t>x100 Photons</a:t>
                </a:r>
                <a:endParaRPr lang="sv-SE" sz="1200" dirty="0">
                  <a:solidFill>
                    <a:schemeClr val="bg1"/>
                  </a:solidFill>
                </a:endParaRPr>
              </a:p>
            </p:txBody>
          </p:sp>
        </p:grpSp>
        <p:grpSp>
          <p:nvGrpSpPr>
            <p:cNvPr id="12" name="Group 11"/>
            <p:cNvGrpSpPr/>
            <p:nvPr/>
          </p:nvGrpSpPr>
          <p:grpSpPr>
            <a:xfrm>
              <a:off x="3403563" y="1381951"/>
              <a:ext cx="2297589" cy="2031251"/>
              <a:chOff x="360329" y="1773197"/>
              <a:chExt cx="4048722" cy="4041992"/>
            </a:xfrm>
          </p:grpSpPr>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0329" y="1773197"/>
                <a:ext cx="4033500"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60329" y="4988388"/>
                <a:ext cx="4048722" cy="826801"/>
              </a:xfrm>
              <a:prstGeom prst="rect">
                <a:avLst/>
              </a:prstGeom>
              <a:noFill/>
            </p:spPr>
            <p:txBody>
              <a:bodyPr wrap="square" rtlCol="0">
                <a:spAutoFit/>
              </a:bodyPr>
              <a:lstStyle/>
              <a:p>
                <a:r>
                  <a:rPr lang="sv-SE" sz="1100" dirty="0" smtClean="0">
                    <a:solidFill>
                      <a:schemeClr val="bg1"/>
                    </a:solidFill>
                  </a:rPr>
                  <a:t>Photon mapping, 1m 32 seconds</a:t>
                </a:r>
              </a:p>
              <a:p>
                <a:r>
                  <a:rPr lang="sv-SE" sz="900" dirty="0">
                    <a:solidFill>
                      <a:schemeClr val="bg1"/>
                    </a:solidFill>
                  </a:rPr>
                  <a:t>x</a:t>
                </a:r>
                <a:r>
                  <a:rPr lang="sv-SE" sz="900" dirty="0" smtClean="0">
                    <a:solidFill>
                      <a:schemeClr val="bg1"/>
                    </a:solidFill>
                  </a:rPr>
                  <a:t>10 Photons</a:t>
                </a:r>
                <a:endParaRPr lang="sv-SE" sz="900" dirty="0">
                  <a:solidFill>
                    <a:schemeClr val="bg1"/>
                  </a:solidFill>
                </a:endParaRPr>
              </a:p>
            </p:txBody>
          </p:sp>
        </p:grpSp>
      </p:grpSp>
    </p:spTree>
    <p:extLst>
      <p:ext uri="{BB962C8B-B14F-4D97-AF65-F5344CB8AC3E}">
        <p14:creationId xmlns:p14="http://schemas.microsoft.com/office/powerpoint/2010/main" val="1348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7" name="Rectangle 36"/>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0" y="6216134"/>
                <a:ext cx="9144000" cy="4113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d>
                        <m:dPr>
                          <m:begChr m:val="["/>
                          <m:endChr m:val="]"/>
                          <m:ctrlPr>
                            <a:rPr lang="en-US" b="1" i="1" smtClean="0">
                              <a:solidFill>
                                <a:srgbClr val="00B0F0"/>
                              </a:solidFill>
                              <a:latin typeface="Cambria Math" panose="02040503050406030204" pitchFamily="18" charset="0"/>
                            </a:rPr>
                          </m:ctrlPr>
                        </m:dPr>
                        <m:e>
                          <m:r>
                            <a:rPr lang="en-US" i="1" smtClean="0">
                              <a:solidFill>
                                <a:srgbClr val="00B0F0"/>
                              </a:solidFill>
                              <a:latin typeface="Cambria Math" panose="02040503050406030204" pitchFamily="18" charset="0"/>
                            </a:rPr>
                            <m:t>0</m:t>
                          </m:r>
                          <m:r>
                            <a:rPr lang="en-US" i="1">
                              <a:solidFill>
                                <a:srgbClr val="00B0F0"/>
                              </a:solidFill>
                              <a:latin typeface="Cambria Math"/>
                            </a:rPr>
                            <m:t>+</m:t>
                          </m:r>
                          <m:r>
                            <a:rPr lang="en-US" i="1">
                              <a:solidFill>
                                <a:srgbClr val="00B0F0"/>
                              </a:solidFill>
                              <a:latin typeface="Cambria Math" panose="02040503050406030204" pitchFamily="18" charset="0"/>
                            </a:rPr>
                            <m:t>2</m:t>
                          </m:r>
                          <m:r>
                            <a:rPr lang="en-US" i="1">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sSup>
                                <m:sSupPr>
                                  <m:ctrlPr>
                                    <a:rPr lang="en-US" b="1" i="1" smtClean="0">
                                      <a:solidFill>
                                        <a:srgbClr val="00B0F0"/>
                                      </a:solidFill>
                                      <a:latin typeface="Cambria Math" panose="02040503050406030204" pitchFamily="18" charset="0"/>
                                    </a:rPr>
                                  </m:ctrlPr>
                                </m:sSupPr>
                                <m:e>
                                  <m:r>
                                    <a:rPr lang="en-US" b="1" i="1">
                                      <a:solidFill>
                                        <a:srgbClr val="00B0F0"/>
                                      </a:solidFill>
                                      <a:latin typeface="Cambria Math"/>
                                    </a:rPr>
                                    <m:t>𝒑</m:t>
                                  </m:r>
                                </m:e>
                                <m:sup>
                                  <m:r>
                                    <a:rPr lang="en-US" b="1" i="1" smtClean="0">
                                      <a:solidFill>
                                        <a:srgbClr val="00B0F0"/>
                                      </a:solidFill>
                                      <a:latin typeface="Cambria Math" panose="02040503050406030204" pitchFamily="18" charset="0"/>
                                    </a:rPr>
                                    <m:t>′</m:t>
                                  </m:r>
                                </m:sup>
                              </m:sSup>
                              <m:r>
                                <a:rPr lang="en-US" i="1">
                                  <a:solidFill>
                                    <a:srgbClr val="00B0F0"/>
                                  </a:solidFill>
                                  <a:latin typeface="Cambria Math"/>
                                </a:rPr>
                                <m:t>,</m:t>
                              </m:r>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𝑖</m:t>
                                  </m:r>
                                </m:sub>
                              </m:sSub>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sSub>
                            <m:sSubPr>
                              <m:ctrlPr>
                                <a:rPr lang="en-US" i="1">
                                  <a:latin typeface="Cambria Math" panose="02040503050406030204" pitchFamily="18" charset="0"/>
                                </a:rPr>
                              </m:ctrlPr>
                            </m:sSubPr>
                            <m:e>
                              <m:r>
                                <a:rPr lang="en-US" i="1">
                                  <a:latin typeface="Cambria Math"/>
                                </a:rPr>
                                <m:t>𝐿</m:t>
                              </m:r>
                            </m:e>
                            <m:sub>
                              <m:r>
                                <a:rPr lang="en-US" b="0" i="1" smtClean="0">
                                  <a:latin typeface="Cambria Math" panose="02040503050406030204" pitchFamily="18" charset="0"/>
                                </a:rPr>
                                <m:t>𝑜</m:t>
                              </m:r>
                            </m:sub>
                          </m:sSub>
                          <m:d>
                            <m:dPr>
                              <m:ctrlPr>
                                <a:rPr lang="en-US" b="1" i="1">
                                  <a:latin typeface="Cambria Math" panose="02040503050406030204" pitchFamily="18" charset="0"/>
                                </a:rPr>
                              </m:ctrlPr>
                            </m:dPr>
                            <m:e>
                              <m:r>
                                <a:rPr lang="en-US" b="1" i="1" smtClean="0">
                                  <a:solidFill>
                                    <a:srgbClr val="00B0F0"/>
                                  </a:solidFill>
                                  <a:latin typeface="Cambria Math"/>
                                </a:rPr>
                                <m:t>𝒑</m:t>
                              </m:r>
                              <m:r>
                                <a:rPr lang="en-US" b="0" i="1" smtClean="0">
                                  <a:solidFill>
                                    <a:srgbClr val="00B0F0"/>
                                  </a:solidFill>
                                  <a:latin typeface="Cambria Math" panose="02040503050406030204" pitchFamily="18" charset="0"/>
                                </a:rPr>
                                <m:t>′′</m:t>
                              </m:r>
                              <m:r>
                                <a:rPr lang="en-US" i="1">
                                  <a:latin typeface="Cambria Math"/>
                                </a:rPr>
                                <m:t>,</m:t>
                              </m:r>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m:t>
                                  </m:r>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b="1" i="1" smtClean="0">
                                      <a:solidFill>
                                        <a:srgbClr val="00B0F0"/>
                                      </a:solidFill>
                                      <a:latin typeface="Cambria Math" panose="02040503050406030204" pitchFamily="18" charset="0"/>
                                    </a:rPr>
                                    <m:t>′</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r>
                                    <a:rPr lang="en-US" i="1">
                                      <a:solidFill>
                                        <a:srgbClr val="00B0F0"/>
                                      </a:solidFill>
                                      <a:latin typeface="Cambria Math"/>
                                    </a:rPr>
                                    <m:t> </m:t>
                                  </m:r>
                                </m:e>
                              </m:d>
                            </m:e>
                          </m:func>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a:solidFill>
                                    <a:srgbClr val="00B0F0"/>
                                  </a:solidFill>
                                  <a:latin typeface="Cambria Math"/>
                                </a:rPr>
                                <m:t>𝒏</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0" y="6216134"/>
                <a:ext cx="9144000" cy="411395"/>
              </a:xfrm>
              <a:prstGeom prst="rect">
                <a:avLst/>
              </a:prstGeom>
              <a:blipFill rotWithShape="0">
                <a:blip r:embed="rId4"/>
                <a:stretch>
                  <a:fillRect b="-7463"/>
                </a:stretch>
              </a:blipFill>
            </p:spPr>
            <p:txBody>
              <a:bodyPr/>
              <a:lstStyle/>
              <a:p>
                <a:r>
                  <a:rPr lang="sv-FI">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grpSp>
        <p:nvGrpSpPr>
          <p:cNvPr id="32" name="Group 31"/>
          <p:cNvGrpSpPr/>
          <p:nvPr/>
        </p:nvGrpSpPr>
        <p:grpSpPr>
          <a:xfrm>
            <a:off x="6478251" y="2793223"/>
            <a:ext cx="849915" cy="548418"/>
            <a:chOff x="5117449" y="2952913"/>
            <a:chExt cx="849915" cy="548418"/>
          </a:xfrm>
        </p:grpSpPr>
        <p:cxnSp>
          <p:nvCxnSpPr>
            <p:cNvPr id="33" name="Straight Arrow Connector 32"/>
            <p:cNvCxnSpPr>
              <a:stCxn id="30" idx="5"/>
            </p:cNvCxnSpPr>
            <p:nvPr/>
          </p:nvCxnSpPr>
          <p:spPr>
            <a:xfrm flipH="1" flipV="1">
              <a:off x="5475879" y="3275853"/>
              <a:ext cx="491485" cy="22547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5117449" y="2952913"/>
                  <a:ext cx="48885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𝑗</m:t>
                            </m:r>
                          </m:sub>
                        </m:sSub>
                      </m:oMath>
                    </m:oMathPara>
                  </a14:m>
                  <a:endParaRPr lang="sv-SE" dirty="0"/>
                </a:p>
              </p:txBody>
            </p:sp>
          </mc:Choice>
          <mc:Fallback xmlns="">
            <p:sp>
              <p:nvSpPr>
                <p:cNvPr id="34" name="Rectangle 33"/>
                <p:cNvSpPr>
                  <a:spLocks noRot="1" noChangeAspect="1" noMove="1" noResize="1" noEditPoints="1" noAdjustHandles="1" noChangeArrowheads="1" noChangeShapeType="1" noTextEdit="1"/>
                </p:cNvSpPr>
                <p:nvPr/>
              </p:nvSpPr>
              <p:spPr>
                <a:xfrm>
                  <a:off x="5117449" y="2952913"/>
                  <a:ext cx="488852" cy="391646"/>
                </a:xfrm>
                <a:prstGeom prst="rect">
                  <a:avLst/>
                </a:prstGeom>
                <a:blipFill rotWithShape="0">
                  <a:blip r:embed="rId10"/>
                  <a:stretch>
                    <a:fillRect b="-9375"/>
                  </a:stretch>
                </a:blipFill>
              </p:spPr>
              <p:txBody>
                <a:bodyPr/>
                <a:lstStyle/>
                <a:p>
                  <a:r>
                    <a:rPr lang="sv-FI">
                      <a:noFill/>
                    </a:rPr>
                    <a:t> </a:t>
                  </a:r>
                </a:p>
              </p:txBody>
            </p:sp>
          </mc:Fallback>
        </mc:AlternateContent>
      </p:grpSp>
      <p:cxnSp>
        <p:nvCxnSpPr>
          <p:cNvPr id="35" name="Straight Arrow Connector 34"/>
          <p:cNvCxnSpPr>
            <a:stCxn id="30" idx="5"/>
          </p:cNvCxnSpPr>
          <p:nvPr/>
        </p:nvCxnSpPr>
        <p:spPr>
          <a:xfrm flipH="1" flipV="1">
            <a:off x="5680075" y="2590800"/>
            <a:ext cx="1648091" cy="7508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202011" y="2422106"/>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9" name="Rectangle 38"/>
              <p:cNvSpPr>
                <a:spLocks noRot="1" noChangeAspect="1" noMove="1" noResize="1" noEditPoints="1" noAdjustHandles="1" noChangeArrowheads="1" noChangeShapeType="1" noTextEdit="1"/>
              </p:cNvSpPr>
              <p:nvPr/>
            </p:nvSpPr>
            <p:spPr>
              <a:xfrm>
                <a:off x="5202011" y="2422106"/>
                <a:ext cx="510076" cy="369332"/>
              </a:xfrm>
              <a:prstGeom prst="rect">
                <a:avLst/>
              </a:prstGeom>
              <a:blipFill rotWithShape="0">
                <a:blip r:embed="rId11"/>
                <a:stretch>
                  <a:fillRect b="-8197"/>
                </a:stretch>
              </a:blipFill>
            </p:spPr>
            <p:txBody>
              <a:bodyPr/>
              <a:lstStyle/>
              <a:p>
                <a:r>
                  <a:rPr lang="sv-FI">
                    <a:noFill/>
                  </a:rPr>
                  <a:t> </a:t>
                </a:r>
              </a:p>
            </p:txBody>
          </p:sp>
        </mc:Fallback>
      </mc:AlternateContent>
      <p:sp>
        <p:nvSpPr>
          <p:cNvPr id="40" name="Oval 39"/>
          <p:cNvSpPr/>
          <p:nvPr/>
        </p:nvSpPr>
        <p:spPr>
          <a:xfrm>
            <a:off x="5603875" y="25400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12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7" name="Rectangle 36"/>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0" y="6216134"/>
                <a:ext cx="9144000" cy="4113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rPr>
                        <m:t>0</m:t>
                      </m:r>
                      <m:r>
                        <a:rPr lang="en-US" i="1">
                          <a:latin typeface="Cambria Math"/>
                        </a:rPr>
                        <m:t>+</m:t>
                      </m:r>
                      <m:r>
                        <a:rPr lang="en-US" i="1" smtClean="0">
                          <a:solidFill>
                            <a:srgbClr val="00B0F0"/>
                          </a:solidFill>
                          <a:latin typeface="Cambria Math" panose="02040503050406030204" pitchFamily="18" charset="0"/>
                        </a:rPr>
                        <m:t>2</m:t>
                      </m:r>
                      <m:r>
                        <a:rPr lang="en-US" i="1" smtClean="0">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r>
                            <a:rPr lang="en-US" b="1" i="1">
                              <a:solidFill>
                                <a:srgbClr val="00B0F0"/>
                              </a:solidFill>
                              <a:latin typeface="Cambria Math"/>
                            </a:rPr>
                            <m:t>𝒑</m:t>
                          </m:r>
                          <m:r>
                            <a:rPr lang="en-US" i="1">
                              <a:solidFill>
                                <a:srgbClr val="00B0F0"/>
                              </a:solidFill>
                              <a:latin typeface="Cambria Math"/>
                            </a:rPr>
                            <m:t>,</m:t>
                          </m:r>
                          <m:r>
                            <a:rPr lang="en-US" i="1">
                              <a:solidFill>
                                <a:srgbClr val="00B0F0"/>
                              </a:solidFill>
                              <a:latin typeface="Cambria Math"/>
                            </a:rPr>
                            <m:t>𝜔</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e>
                      </m:d>
                      <m:d>
                        <m:dPr>
                          <m:begChr m:val="["/>
                          <m:endChr m:val="]"/>
                          <m:ctrlPr>
                            <a:rPr lang="en-US" b="1" i="1" smtClean="0">
                              <a:solidFill>
                                <a:srgbClr val="00B0F0"/>
                              </a:solidFill>
                              <a:latin typeface="Cambria Math" panose="02040503050406030204" pitchFamily="18" charset="0"/>
                            </a:rPr>
                          </m:ctrlPr>
                        </m:dPr>
                        <m:e>
                          <m:r>
                            <a:rPr lang="en-US" i="1" smtClean="0">
                              <a:solidFill>
                                <a:srgbClr val="00B0F0"/>
                              </a:solidFill>
                              <a:latin typeface="Cambria Math" panose="02040503050406030204" pitchFamily="18" charset="0"/>
                            </a:rPr>
                            <m:t>0</m:t>
                          </m:r>
                          <m:r>
                            <a:rPr lang="en-US" i="1">
                              <a:solidFill>
                                <a:srgbClr val="00B0F0"/>
                              </a:solidFill>
                              <a:latin typeface="Cambria Math"/>
                            </a:rPr>
                            <m:t>+</m:t>
                          </m:r>
                          <m:r>
                            <a:rPr lang="en-US" i="1">
                              <a:solidFill>
                                <a:srgbClr val="00B0F0"/>
                              </a:solidFill>
                              <a:latin typeface="Cambria Math" panose="02040503050406030204" pitchFamily="18" charset="0"/>
                            </a:rPr>
                            <m:t>2</m:t>
                          </m:r>
                          <m:r>
                            <a:rPr lang="en-US" i="1">
                              <a:solidFill>
                                <a:srgbClr val="00B0F0"/>
                              </a:solidFill>
                              <a:latin typeface="Cambria Math" panose="02040503050406030204" pitchFamily="18" charset="0"/>
                            </a:rPr>
                            <m:t>𝜋</m:t>
                          </m:r>
                          <m:r>
                            <a:rPr lang="en-US" i="1">
                              <a:solidFill>
                                <a:srgbClr val="00B0F0"/>
                              </a:solidFill>
                              <a:latin typeface="Cambria Math"/>
                            </a:rPr>
                            <m:t>𝑓</m:t>
                          </m:r>
                          <m:d>
                            <m:dPr>
                              <m:ctrlPr>
                                <a:rPr lang="en-US" b="1" i="1">
                                  <a:solidFill>
                                    <a:srgbClr val="00B0F0"/>
                                  </a:solidFill>
                                  <a:latin typeface="Cambria Math" panose="02040503050406030204" pitchFamily="18" charset="0"/>
                                </a:rPr>
                              </m:ctrlPr>
                            </m:dPr>
                            <m:e>
                              <m:sSup>
                                <m:sSupPr>
                                  <m:ctrlPr>
                                    <a:rPr lang="en-US" b="1" i="1" smtClean="0">
                                      <a:solidFill>
                                        <a:srgbClr val="00B0F0"/>
                                      </a:solidFill>
                                      <a:latin typeface="Cambria Math" panose="02040503050406030204" pitchFamily="18" charset="0"/>
                                    </a:rPr>
                                  </m:ctrlPr>
                                </m:sSupPr>
                                <m:e>
                                  <m:r>
                                    <a:rPr lang="en-US" b="1" i="1">
                                      <a:solidFill>
                                        <a:srgbClr val="00B0F0"/>
                                      </a:solidFill>
                                      <a:latin typeface="Cambria Math"/>
                                    </a:rPr>
                                    <m:t>𝒑</m:t>
                                  </m:r>
                                </m:e>
                                <m:sup>
                                  <m:r>
                                    <a:rPr lang="en-US" b="1" i="1" smtClean="0">
                                      <a:solidFill>
                                        <a:srgbClr val="00B0F0"/>
                                      </a:solidFill>
                                      <a:latin typeface="Cambria Math" panose="02040503050406030204" pitchFamily="18" charset="0"/>
                                    </a:rPr>
                                    <m:t>′</m:t>
                                  </m:r>
                                </m:sup>
                              </m:sSup>
                              <m:r>
                                <a:rPr lang="en-US" i="1">
                                  <a:solidFill>
                                    <a:srgbClr val="00B0F0"/>
                                  </a:solidFill>
                                  <a:latin typeface="Cambria Math"/>
                                </a:rPr>
                                <m:t>,</m:t>
                              </m:r>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𝑖</m:t>
                                  </m:r>
                                </m:sub>
                              </m:sSub>
                              <m:r>
                                <a:rPr lang="en-US" i="1">
                                  <a:solidFill>
                                    <a:srgbClr val="00B0F0"/>
                                  </a:solidFill>
                                  <a:latin typeface="Cambria Math"/>
                                </a:rPr>
                                <m:t>,</m:t>
                              </m:r>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e>
                          </m:d>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a:rPr>
                                <m:t>𝐿</m:t>
                              </m:r>
                            </m:e>
                            <m:sub>
                              <m:r>
                                <a:rPr lang="en-US" i="1">
                                  <a:solidFill>
                                    <a:srgbClr val="00B0F0"/>
                                  </a:solidFill>
                                  <a:latin typeface="Cambria Math"/>
                                </a:rPr>
                                <m:t>𝑒</m:t>
                              </m:r>
                            </m:sub>
                          </m:sSub>
                          <m:d>
                            <m:dPr>
                              <m:ctrlPr>
                                <a:rPr lang="en-US" i="1">
                                  <a:solidFill>
                                    <a:srgbClr val="00B0F0"/>
                                  </a:solidFill>
                                  <a:latin typeface="Cambria Math" panose="02040503050406030204" pitchFamily="18" charset="0"/>
                                </a:rPr>
                              </m:ctrlPr>
                            </m:dPr>
                            <m:e>
                              <m:sSup>
                                <m:sSupPr>
                                  <m:ctrlPr>
                                    <a:rPr lang="en-US" b="1" i="1">
                                      <a:solidFill>
                                        <a:srgbClr val="00B0F0"/>
                                      </a:solidFill>
                                      <a:latin typeface="Cambria Math" panose="02040503050406030204" pitchFamily="18" charset="0"/>
                                    </a:rPr>
                                  </m:ctrlPr>
                                </m:sSupPr>
                                <m:e>
                                  <m:r>
                                    <a:rPr lang="en-US" b="1" i="1">
                                      <a:solidFill>
                                        <a:srgbClr val="00B0F0"/>
                                      </a:solidFill>
                                      <a:latin typeface="Cambria Math"/>
                                    </a:rPr>
                                    <m:t>𝒑</m:t>
                                  </m:r>
                                </m:e>
                                <m:sup>
                                  <m:r>
                                    <a:rPr lang="en-US" b="1" i="1">
                                      <a:solidFill>
                                        <a:srgbClr val="00B0F0"/>
                                      </a:solidFill>
                                      <a:latin typeface="Cambria Math" panose="02040503050406030204" pitchFamily="18" charset="0"/>
                                    </a:rPr>
                                    <m:t>′</m:t>
                                  </m:r>
                                  <m:r>
                                    <a:rPr lang="en-US" b="1" i="1" smtClean="0">
                                      <a:solidFill>
                                        <a:srgbClr val="00B0F0"/>
                                      </a:solidFill>
                                      <a:latin typeface="Cambria Math" panose="02040503050406030204" pitchFamily="18" charset="0"/>
                                    </a:rPr>
                                    <m:t>′</m:t>
                                  </m:r>
                                </m:sup>
                              </m:sSup>
                              <m:r>
                                <a:rPr lang="en-US" i="1">
                                  <a:solidFill>
                                    <a:srgbClr val="00B0F0"/>
                                  </a:solidFill>
                                  <a:latin typeface="Cambria Math"/>
                                </a:rPr>
                                <m:t>,</m:t>
                              </m:r>
                              <m:r>
                                <a:rPr lang="en-US" i="1">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𝜔</m:t>
                                  </m:r>
                                </m:e>
                                <m:sub>
                                  <m:r>
                                    <a:rPr lang="en-US" i="1">
                                      <a:solidFill>
                                        <a:srgbClr val="00B0F0"/>
                                      </a:solidFill>
                                      <a:latin typeface="Cambria Math" panose="02040503050406030204" pitchFamily="18" charset="0"/>
                                    </a:rPr>
                                    <m:t>𝑖</m:t>
                                  </m:r>
                                </m:sub>
                              </m:sSub>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smtClean="0">
                                      <a:solidFill>
                                        <a:srgbClr val="00B0F0"/>
                                      </a:solidFill>
                                      <a:latin typeface="Cambria Math"/>
                                    </a:rPr>
                                    <m:t>𝒏</m:t>
                                  </m:r>
                                  <m:r>
                                    <a:rPr lang="en-US" b="1" i="1" smtClean="0">
                                      <a:solidFill>
                                        <a:srgbClr val="00B0F0"/>
                                      </a:solidFill>
                                      <a:latin typeface="Cambria Math" panose="02040503050406030204" pitchFamily="18" charset="0"/>
                                    </a:rPr>
                                    <m:t>′</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b="0" i="1" smtClean="0">
                                          <a:solidFill>
                                            <a:srgbClr val="00B0F0"/>
                                          </a:solidFill>
                                          <a:latin typeface="Cambria Math" panose="02040503050406030204" pitchFamily="18" charset="0"/>
                                        </a:rPr>
                                        <m:t>𝑗</m:t>
                                      </m:r>
                                    </m:sub>
                                  </m:sSub>
                                  <m:r>
                                    <a:rPr lang="en-US" i="1">
                                      <a:solidFill>
                                        <a:srgbClr val="00B0F0"/>
                                      </a:solidFill>
                                      <a:latin typeface="Cambria Math"/>
                                    </a:rPr>
                                    <m:t> </m:t>
                                  </m:r>
                                </m:e>
                              </m:d>
                            </m:e>
                          </m:func>
                        </m:e>
                      </m:d>
                      <m:func>
                        <m:funcPr>
                          <m:ctrlPr>
                            <a:rPr lang="en-US" i="1" smtClean="0">
                              <a:solidFill>
                                <a:srgbClr val="00B0F0"/>
                              </a:solidFill>
                              <a:latin typeface="Cambria Math" panose="02040503050406030204" pitchFamily="18" charset="0"/>
                            </a:rPr>
                          </m:ctrlPr>
                        </m:funcPr>
                        <m:fName>
                          <m:r>
                            <m:rPr>
                              <m:sty m:val="p"/>
                            </m:rPr>
                            <a:rPr lang="en-US">
                              <a:solidFill>
                                <a:srgbClr val="00B0F0"/>
                              </a:solidFill>
                              <a:latin typeface="Cambria Math"/>
                            </a:rPr>
                            <m:t>cos</m:t>
                          </m:r>
                        </m:fName>
                        <m:e>
                          <m:d>
                            <m:dPr>
                              <m:ctrlPr>
                                <a:rPr lang="en-US" b="1" i="1">
                                  <a:solidFill>
                                    <a:srgbClr val="00B0F0"/>
                                  </a:solidFill>
                                  <a:latin typeface="Cambria Math" panose="02040503050406030204" pitchFamily="18" charset="0"/>
                                </a:rPr>
                              </m:ctrlPr>
                            </m:dPr>
                            <m:e>
                              <m:r>
                                <a:rPr lang="en-US" b="1" i="1">
                                  <a:solidFill>
                                    <a:srgbClr val="00B0F0"/>
                                  </a:solidFill>
                                  <a:latin typeface="Cambria Math"/>
                                </a:rPr>
                                <m:t>𝒏</m:t>
                              </m:r>
                              <m:r>
                                <a:rPr lang="en-US" i="1">
                                  <a:solidFill>
                                    <a:srgbClr val="00B0F0"/>
                                  </a:solidFill>
                                  <a:latin typeface="Cambria Math"/>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𝜔</m:t>
                                  </m:r>
                                </m:e>
                                <m:sub>
                                  <m:r>
                                    <a:rPr lang="en-US" i="1">
                                      <a:solidFill>
                                        <a:srgbClr val="00B0F0"/>
                                      </a:solidFill>
                                      <a:latin typeface="Cambria Math"/>
                                    </a:rPr>
                                    <m:t>𝑖</m:t>
                                  </m:r>
                                </m:sub>
                              </m:sSub>
                              <m:r>
                                <a:rPr lang="en-US" i="1">
                                  <a:solidFill>
                                    <a:srgbClr val="00B0F0"/>
                                  </a:solidFill>
                                  <a:latin typeface="Cambria Math"/>
                                </a:rPr>
                                <m:t> </m:t>
                              </m:r>
                            </m:e>
                          </m:d>
                        </m:e>
                      </m:func>
                    </m:oMath>
                  </m:oMathPara>
                </a14:m>
                <a:endParaRPr lang="sv-FI" dirty="0"/>
              </a:p>
            </p:txBody>
          </p:sp>
        </mc:Choice>
        <mc:Fallback xmlns="">
          <p:sp>
            <p:nvSpPr>
              <p:cNvPr id="3" name="Rectangle 2"/>
              <p:cNvSpPr>
                <a:spLocks noRot="1" noChangeAspect="1" noMove="1" noResize="1" noEditPoints="1" noAdjustHandles="1" noChangeArrowheads="1" noChangeShapeType="1" noTextEdit="1"/>
              </p:cNvSpPr>
              <p:nvPr/>
            </p:nvSpPr>
            <p:spPr>
              <a:xfrm>
                <a:off x="0" y="6216134"/>
                <a:ext cx="9144000" cy="411395"/>
              </a:xfrm>
              <a:prstGeom prst="rect">
                <a:avLst/>
              </a:prstGeom>
              <a:blipFill rotWithShape="0">
                <a:blip r:embed="rId4"/>
                <a:stretch>
                  <a:fillRect b="-7463"/>
                </a:stretch>
              </a:blipFill>
            </p:spPr>
            <p:txBody>
              <a:bodyPr/>
              <a:lstStyle/>
              <a:p>
                <a:r>
                  <a:rPr lang="sv-FI">
                    <a:noFill/>
                  </a:rPr>
                  <a:t> </a:t>
                </a:r>
              </a:p>
            </p:txBody>
          </p:sp>
        </mc:Fallback>
      </mc:AlternateContent>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5"/>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grpSp>
        <p:nvGrpSpPr>
          <p:cNvPr id="32" name="Group 31"/>
          <p:cNvGrpSpPr/>
          <p:nvPr/>
        </p:nvGrpSpPr>
        <p:grpSpPr>
          <a:xfrm>
            <a:off x="6478251" y="2793223"/>
            <a:ext cx="849915" cy="548418"/>
            <a:chOff x="5117449" y="2952913"/>
            <a:chExt cx="849915" cy="548418"/>
          </a:xfrm>
        </p:grpSpPr>
        <p:cxnSp>
          <p:nvCxnSpPr>
            <p:cNvPr id="33" name="Straight Arrow Connector 32"/>
            <p:cNvCxnSpPr>
              <a:stCxn id="30" idx="5"/>
            </p:cNvCxnSpPr>
            <p:nvPr/>
          </p:nvCxnSpPr>
          <p:spPr>
            <a:xfrm flipH="1" flipV="1">
              <a:off x="5475879" y="3275853"/>
              <a:ext cx="491485" cy="22547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5117449" y="2952913"/>
                  <a:ext cx="48885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𝑗</m:t>
                            </m:r>
                          </m:sub>
                        </m:sSub>
                      </m:oMath>
                    </m:oMathPara>
                  </a14:m>
                  <a:endParaRPr lang="sv-SE" dirty="0"/>
                </a:p>
              </p:txBody>
            </p:sp>
          </mc:Choice>
          <mc:Fallback xmlns="">
            <p:sp>
              <p:nvSpPr>
                <p:cNvPr id="34" name="Rectangle 33"/>
                <p:cNvSpPr>
                  <a:spLocks noRot="1" noChangeAspect="1" noMove="1" noResize="1" noEditPoints="1" noAdjustHandles="1" noChangeArrowheads="1" noChangeShapeType="1" noTextEdit="1"/>
                </p:cNvSpPr>
                <p:nvPr/>
              </p:nvSpPr>
              <p:spPr>
                <a:xfrm>
                  <a:off x="5117449" y="2952913"/>
                  <a:ext cx="488852" cy="391646"/>
                </a:xfrm>
                <a:prstGeom prst="rect">
                  <a:avLst/>
                </a:prstGeom>
                <a:blipFill rotWithShape="0">
                  <a:blip r:embed="rId10"/>
                  <a:stretch>
                    <a:fillRect b="-9375"/>
                  </a:stretch>
                </a:blipFill>
              </p:spPr>
              <p:txBody>
                <a:bodyPr/>
                <a:lstStyle/>
                <a:p>
                  <a:r>
                    <a:rPr lang="sv-FI">
                      <a:noFill/>
                    </a:rPr>
                    <a:t> </a:t>
                  </a:r>
                </a:p>
              </p:txBody>
            </p:sp>
          </mc:Fallback>
        </mc:AlternateContent>
      </p:grpSp>
      <p:cxnSp>
        <p:nvCxnSpPr>
          <p:cNvPr id="35" name="Straight Arrow Connector 34"/>
          <p:cNvCxnSpPr>
            <a:stCxn id="30" idx="5"/>
          </p:cNvCxnSpPr>
          <p:nvPr/>
        </p:nvCxnSpPr>
        <p:spPr>
          <a:xfrm flipH="1" flipV="1">
            <a:off x="5680075" y="2590800"/>
            <a:ext cx="1648091" cy="7508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202011" y="2422106"/>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9" name="Rectangle 38"/>
              <p:cNvSpPr>
                <a:spLocks noRot="1" noChangeAspect="1" noMove="1" noResize="1" noEditPoints="1" noAdjustHandles="1" noChangeArrowheads="1" noChangeShapeType="1" noTextEdit="1"/>
              </p:cNvSpPr>
              <p:nvPr/>
            </p:nvSpPr>
            <p:spPr>
              <a:xfrm>
                <a:off x="5202011" y="2422106"/>
                <a:ext cx="510076" cy="369332"/>
              </a:xfrm>
              <a:prstGeom prst="rect">
                <a:avLst/>
              </a:prstGeom>
              <a:blipFill rotWithShape="0">
                <a:blip r:embed="rId11"/>
                <a:stretch>
                  <a:fillRect b="-8197"/>
                </a:stretch>
              </a:blipFill>
            </p:spPr>
            <p:txBody>
              <a:bodyPr/>
              <a:lstStyle/>
              <a:p>
                <a:r>
                  <a:rPr lang="sv-FI">
                    <a:noFill/>
                  </a:rPr>
                  <a:t> </a:t>
                </a:r>
              </a:p>
            </p:txBody>
          </p:sp>
        </mc:Fallback>
      </mc:AlternateContent>
      <p:sp>
        <p:nvSpPr>
          <p:cNvPr id="40" name="Oval 39"/>
          <p:cNvSpPr/>
          <p:nvPr/>
        </p:nvSpPr>
        <p:spPr>
          <a:xfrm>
            <a:off x="5603875" y="25400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99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7" name="Rectangle 36"/>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a:t>Naive Pathtracing</a:t>
            </a:r>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4"/>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p:grpSp>
        <p:nvGrpSpPr>
          <p:cNvPr id="25" name="Group 24"/>
          <p:cNvGrpSpPr/>
          <p:nvPr/>
        </p:nvGrpSpPr>
        <p:grpSpPr>
          <a:xfrm>
            <a:off x="5718175" y="4003977"/>
            <a:ext cx="769623" cy="612473"/>
            <a:chOff x="5718175" y="4003977"/>
            <a:chExt cx="769623" cy="612473"/>
          </a:xfrm>
        </p:grpSpPr>
        <p:cxnSp>
          <p:nvCxnSpPr>
            <p:cNvPr id="26" name="Straight Arrow Connector 25"/>
            <p:cNvCxnSpPr/>
            <p:nvPr/>
          </p:nvCxnSpPr>
          <p:spPr>
            <a:xfrm flipV="1">
              <a:off x="5718175" y="4297070"/>
              <a:ext cx="383612" cy="3193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5997664" y="4003977"/>
                  <a:ext cx="490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𝑖</m:t>
                            </m:r>
                          </m:sub>
                        </m:sSub>
                      </m:oMath>
                    </m:oMathPara>
                  </a14:m>
                  <a:endParaRPr lang="sv-SE" dirty="0"/>
                </a:p>
              </p:txBody>
            </p:sp>
          </mc:Choice>
          <mc:Fallback xmlns="">
            <p:sp>
              <p:nvSpPr>
                <p:cNvPr id="27" name="Rectangle 26"/>
                <p:cNvSpPr>
                  <a:spLocks noRot="1" noChangeAspect="1" noMove="1" noResize="1" noEditPoints="1" noAdjustHandles="1" noChangeArrowheads="1" noChangeShapeType="1" noTextEdit="1"/>
                </p:cNvSpPr>
                <p:nvPr/>
              </p:nvSpPr>
              <p:spPr>
                <a:xfrm>
                  <a:off x="5997664" y="4003977"/>
                  <a:ext cx="490134" cy="369332"/>
                </a:xfrm>
                <a:prstGeom prst="rect">
                  <a:avLst/>
                </a:prstGeom>
                <a:blipFill rotWithShape="0">
                  <a:blip r:embed="rId8"/>
                  <a:stretch>
                    <a:fillRect b="-3333"/>
                  </a:stretch>
                </a:blipFill>
              </p:spPr>
              <p:txBody>
                <a:bodyPr/>
                <a:lstStyle/>
                <a:p>
                  <a:r>
                    <a:rPr lang="sv-FI">
                      <a:noFill/>
                    </a:rPr>
                    <a:t> </a:t>
                  </a:r>
                </a:p>
              </p:txBody>
            </p:sp>
          </mc:Fallback>
        </mc:AlternateContent>
      </p:grpSp>
      <p:cxnSp>
        <p:nvCxnSpPr>
          <p:cNvPr id="28" name="Straight Arrow Connector 27"/>
          <p:cNvCxnSpPr/>
          <p:nvPr/>
        </p:nvCxnSpPr>
        <p:spPr>
          <a:xfrm flipV="1">
            <a:off x="5718175" y="3337538"/>
            <a:ext cx="1536120" cy="12789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63125" y="32766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31" name="Rectangle 30"/>
              <p:cNvSpPr/>
              <p:nvPr/>
            </p:nvSpPr>
            <p:spPr>
              <a:xfrm>
                <a:off x="7254295" y="3091934"/>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1" name="Rectangle 30"/>
              <p:cNvSpPr>
                <a:spLocks noRot="1" noChangeAspect="1" noMove="1" noResize="1" noEditPoints="1" noAdjustHandles="1" noChangeArrowheads="1" noChangeShapeType="1" noTextEdit="1"/>
              </p:cNvSpPr>
              <p:nvPr/>
            </p:nvSpPr>
            <p:spPr>
              <a:xfrm>
                <a:off x="7254295" y="3091934"/>
                <a:ext cx="450764" cy="369332"/>
              </a:xfrm>
              <a:prstGeom prst="rect">
                <a:avLst/>
              </a:prstGeom>
              <a:blipFill rotWithShape="0">
                <a:blip r:embed="rId9"/>
                <a:stretch>
                  <a:fillRect b="-8197"/>
                </a:stretch>
              </a:blipFill>
            </p:spPr>
            <p:txBody>
              <a:bodyPr/>
              <a:lstStyle/>
              <a:p>
                <a:r>
                  <a:rPr lang="sv-FI">
                    <a:noFill/>
                  </a:rPr>
                  <a:t> </a:t>
                </a:r>
              </a:p>
            </p:txBody>
          </p:sp>
        </mc:Fallback>
      </mc:AlternateContent>
      <p:grpSp>
        <p:nvGrpSpPr>
          <p:cNvPr id="32" name="Group 31"/>
          <p:cNvGrpSpPr/>
          <p:nvPr/>
        </p:nvGrpSpPr>
        <p:grpSpPr>
          <a:xfrm>
            <a:off x="6478251" y="2793223"/>
            <a:ext cx="849915" cy="548418"/>
            <a:chOff x="5117449" y="2952913"/>
            <a:chExt cx="849915" cy="548418"/>
          </a:xfrm>
        </p:grpSpPr>
        <p:cxnSp>
          <p:nvCxnSpPr>
            <p:cNvPr id="33" name="Straight Arrow Connector 32"/>
            <p:cNvCxnSpPr>
              <a:stCxn id="30" idx="5"/>
            </p:cNvCxnSpPr>
            <p:nvPr/>
          </p:nvCxnSpPr>
          <p:spPr>
            <a:xfrm flipH="1" flipV="1">
              <a:off x="5475879" y="3275853"/>
              <a:ext cx="491485" cy="22547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5117449" y="2952913"/>
                  <a:ext cx="48885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a:rPr>
                              <m:t>𝜔</m:t>
                            </m:r>
                          </m:e>
                          <m:sub>
                            <m:r>
                              <a:rPr lang="en-US" b="0" i="1" smtClean="0">
                                <a:latin typeface="Cambria Math" panose="02040503050406030204" pitchFamily="18" charset="0"/>
                              </a:rPr>
                              <m:t>𝑗</m:t>
                            </m:r>
                          </m:sub>
                        </m:sSub>
                      </m:oMath>
                    </m:oMathPara>
                  </a14:m>
                  <a:endParaRPr lang="sv-SE" dirty="0"/>
                </a:p>
              </p:txBody>
            </p:sp>
          </mc:Choice>
          <mc:Fallback xmlns="">
            <p:sp>
              <p:nvSpPr>
                <p:cNvPr id="34" name="Rectangle 33"/>
                <p:cNvSpPr>
                  <a:spLocks noRot="1" noChangeAspect="1" noMove="1" noResize="1" noEditPoints="1" noAdjustHandles="1" noChangeArrowheads="1" noChangeShapeType="1" noTextEdit="1"/>
                </p:cNvSpPr>
                <p:nvPr/>
              </p:nvSpPr>
              <p:spPr>
                <a:xfrm>
                  <a:off x="5117449" y="2952913"/>
                  <a:ext cx="488852" cy="391646"/>
                </a:xfrm>
                <a:prstGeom prst="rect">
                  <a:avLst/>
                </a:prstGeom>
                <a:blipFill rotWithShape="0">
                  <a:blip r:embed="rId10"/>
                  <a:stretch>
                    <a:fillRect b="-9375"/>
                  </a:stretch>
                </a:blipFill>
              </p:spPr>
              <p:txBody>
                <a:bodyPr/>
                <a:lstStyle/>
                <a:p>
                  <a:r>
                    <a:rPr lang="sv-FI">
                      <a:noFill/>
                    </a:rPr>
                    <a:t> </a:t>
                  </a:r>
                </a:p>
              </p:txBody>
            </p:sp>
          </mc:Fallback>
        </mc:AlternateContent>
      </p:grpSp>
      <p:cxnSp>
        <p:nvCxnSpPr>
          <p:cNvPr id="35" name="Straight Arrow Connector 34"/>
          <p:cNvCxnSpPr>
            <a:stCxn id="30" idx="5"/>
          </p:cNvCxnSpPr>
          <p:nvPr/>
        </p:nvCxnSpPr>
        <p:spPr>
          <a:xfrm flipH="1" flipV="1">
            <a:off x="5680075" y="2590800"/>
            <a:ext cx="1648091" cy="75084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202011" y="2422106"/>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39" name="Rectangle 38"/>
              <p:cNvSpPr>
                <a:spLocks noRot="1" noChangeAspect="1" noMove="1" noResize="1" noEditPoints="1" noAdjustHandles="1" noChangeArrowheads="1" noChangeShapeType="1" noTextEdit="1"/>
              </p:cNvSpPr>
              <p:nvPr/>
            </p:nvSpPr>
            <p:spPr>
              <a:xfrm>
                <a:off x="5202011" y="2422106"/>
                <a:ext cx="510076" cy="369332"/>
              </a:xfrm>
              <a:prstGeom prst="rect">
                <a:avLst/>
              </a:prstGeom>
              <a:blipFill rotWithShape="0">
                <a:blip r:embed="rId11"/>
                <a:stretch>
                  <a:fillRect b="-8197"/>
                </a:stretch>
              </a:blipFill>
            </p:spPr>
            <p:txBody>
              <a:bodyPr/>
              <a:lstStyle/>
              <a:p>
                <a:r>
                  <a:rPr lang="sv-FI">
                    <a:noFill/>
                  </a:rPr>
                  <a:t> </a:t>
                </a:r>
              </a:p>
            </p:txBody>
          </p:sp>
        </mc:Fallback>
      </mc:AlternateContent>
      <p:sp>
        <p:nvSpPr>
          <p:cNvPr id="40" name="Oval 39"/>
          <p:cNvSpPr/>
          <p:nvPr/>
        </p:nvSpPr>
        <p:spPr>
          <a:xfrm>
            <a:off x="5603875" y="25400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Box 28"/>
          <p:cNvSpPr txBox="1"/>
          <p:nvPr/>
        </p:nvSpPr>
        <p:spPr>
          <a:xfrm>
            <a:off x="3032636" y="6340150"/>
            <a:ext cx="3078728" cy="369332"/>
          </a:xfrm>
          <a:prstGeom prst="rect">
            <a:avLst/>
          </a:prstGeom>
          <a:noFill/>
        </p:spPr>
        <p:txBody>
          <a:bodyPr wrap="none" rtlCol="0">
            <a:spAutoFit/>
          </a:bodyPr>
          <a:lstStyle/>
          <a:p>
            <a:r>
              <a:rPr lang="en-US" dirty="0" smtClean="0"/>
              <a:t>What’s so naïve about this?</a:t>
            </a:r>
            <a:endParaRPr lang="sv-FI" dirty="0"/>
          </a:p>
        </p:txBody>
      </p:sp>
    </p:spTree>
    <p:extLst>
      <p:ext uri="{BB962C8B-B14F-4D97-AF65-F5344CB8AC3E}">
        <p14:creationId xmlns:p14="http://schemas.microsoft.com/office/powerpoint/2010/main" val="20362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37" name="Rectangle 36"/>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normAutofit fontScale="90000"/>
          </a:bodyPr>
          <a:lstStyle/>
          <a:p>
            <a:r>
              <a:rPr lang="sv-SE" dirty="0" smtClean="0"/>
              <a:t>Separating Direct And Indirect Illumination</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68252" y="3276600"/>
            <a:ext cx="953366" cy="901988"/>
            <a:chOff x="568252" y="3276600"/>
            <a:chExt cx="953366" cy="901988"/>
          </a:xfrm>
        </p:grpSpPr>
        <p:grpSp>
          <p:nvGrpSpPr>
            <p:cNvPr id="7" name="Group 6"/>
            <p:cNvGrpSpPr/>
            <p:nvPr/>
          </p:nvGrpSpPr>
          <p:grpSpPr>
            <a:xfrm>
              <a:off x="1445418" y="3276600"/>
              <a:ext cx="76200" cy="901988"/>
              <a:chOff x="1445418" y="3276600"/>
              <a:chExt cx="76200" cy="901988"/>
            </a:xfrm>
          </p:grpSpPr>
          <p:sp>
            <p:nvSpPr>
              <p:cNvPr id="8" name="Rectangle 7"/>
              <p:cNvSpPr/>
              <p:nvPr/>
            </p:nvSpPr>
            <p:spPr>
              <a:xfrm>
                <a:off x="1445418" y="32766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1445418" y="33528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445418" y="34290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45418" y="3505200"/>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45418" y="35778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45418" y="36540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445418" y="3730291"/>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1445418" y="38737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445418" y="39499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445418" y="40261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1445418" y="4102388"/>
                <a:ext cx="76200" cy="762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445418" y="3806491"/>
                <a:ext cx="76200" cy="76200"/>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1" name="Picture 20"/>
            <p:cNvPicPr>
              <a:picLocks noChangeAspect="1"/>
            </p:cNvPicPr>
            <p:nvPr/>
          </p:nvPicPr>
          <p:blipFill>
            <a:blip r:embed="rId4"/>
            <a:stretch>
              <a:fillRect/>
            </a:stretch>
          </p:blipFill>
          <p:spPr>
            <a:xfrm>
              <a:off x="568252" y="3523916"/>
              <a:ext cx="397717" cy="314325"/>
            </a:xfrm>
            <a:prstGeom prst="rect">
              <a:avLst/>
            </a:prstGeom>
          </p:spPr>
        </p:pic>
      </p:grpSp>
      <p:grpSp>
        <p:nvGrpSpPr>
          <p:cNvPr id="5" name="Group 4"/>
          <p:cNvGrpSpPr/>
          <p:nvPr/>
        </p:nvGrpSpPr>
        <p:grpSpPr>
          <a:xfrm>
            <a:off x="876300" y="3708400"/>
            <a:ext cx="5186398" cy="1092716"/>
            <a:chOff x="876300" y="3708400"/>
            <a:chExt cx="5186398" cy="1092716"/>
          </a:xfrm>
        </p:grpSpPr>
        <p:cxnSp>
          <p:nvCxnSpPr>
            <p:cNvPr id="22" name="Straight Arrow Connector 21"/>
            <p:cNvCxnSpPr/>
            <p:nvPr/>
          </p:nvCxnSpPr>
          <p:spPr>
            <a:xfrm>
              <a:off x="876300" y="3708400"/>
              <a:ext cx="4838700" cy="9461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46164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71245" y="4431784"/>
                  <a:ext cx="3914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15" name="Rectangle 14"/>
                <p:cNvSpPr>
                  <a:spLocks noRot="1" noChangeAspect="1" noMove="1" noResize="1" noEditPoints="1" noAdjustHandles="1" noChangeArrowheads="1" noChangeShapeType="1" noTextEdit="1"/>
                </p:cNvSpPr>
                <p:nvPr/>
              </p:nvSpPr>
              <p:spPr>
                <a:xfrm>
                  <a:off x="5671245" y="4431784"/>
                  <a:ext cx="391453" cy="369332"/>
                </a:xfrm>
                <a:prstGeom prst="rect">
                  <a:avLst/>
                </a:prstGeom>
                <a:blipFill rotWithShape="0">
                  <a:blip r:embed="rId7"/>
                  <a:stretch>
                    <a:fillRect b="-6557"/>
                  </a:stretch>
                </a:blipFill>
              </p:spPr>
              <p:txBody>
                <a:bodyPr/>
                <a:lstStyle/>
                <a:p>
                  <a:r>
                    <a:rPr lang="sv-SE">
                      <a:noFill/>
                    </a:rPr>
                    <a:t> </a:t>
                  </a:r>
                </a:p>
              </p:txBody>
            </p:sp>
          </mc:Fallback>
        </mc:AlternateContent>
      </p:grpSp>
      <mc:AlternateContent xmlns:mc="http://schemas.openxmlformats.org/markup-compatibility/2006" xmlns:a14="http://schemas.microsoft.com/office/drawing/2010/main">
        <mc:Choice Requires="a14">
          <p:sp>
            <p:nvSpPr>
              <p:cNvPr id="29" name="TextBox 28"/>
              <p:cNvSpPr txBox="1"/>
              <p:nvPr/>
            </p:nvSpPr>
            <p:spPr>
              <a:xfrm>
                <a:off x="-228600" y="5798698"/>
                <a:ext cx="9286260" cy="1133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𝑜</m:t>
                          </m:r>
                        </m:sub>
                      </m:sSub>
                      <m:d>
                        <m:dPr>
                          <m:ctrlPr>
                            <a:rPr lang="en-US" sz="1600"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e>
                      </m:d>
                      <m:r>
                        <a:rPr lang="en-US" sz="1600" i="1">
                          <a:latin typeface="Cambria Math"/>
                        </a:rPr>
                        <m:t>=</m:t>
                      </m:r>
                      <m:nary>
                        <m:naryPr>
                          <m:limLoc m:val="undOvr"/>
                          <m:ctrlPr>
                            <a:rPr lang="en-US" sz="1600" i="1">
                              <a:latin typeface="Cambria Math" panose="02040503050406030204" pitchFamily="18" charset="0"/>
                            </a:rPr>
                          </m:ctrlPr>
                        </m:naryPr>
                        <m:sub>
                          <m:r>
                            <m:rPr>
                              <m:brk m:alnAt="24"/>
                            </m:rPr>
                            <a:rPr lang="en-US" sz="1600" i="1">
                              <a:latin typeface="Cambria Math"/>
                            </a:rPr>
                            <m:t>𝑆</m:t>
                          </m:r>
                        </m:sub>
                        <m:sup/>
                        <m:e>
                          <m:r>
                            <a:rPr lang="en-US" sz="1600" i="1">
                              <a:latin typeface="Cambria Math"/>
                            </a:rPr>
                            <m:t>𝑓</m:t>
                          </m:r>
                          <m:d>
                            <m:dPr>
                              <m:ctrlPr>
                                <a:rPr lang="en-US" sz="1600" b="1"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r>
                                <a:rPr lang="en-US" sz="1600" b="1" i="1">
                                  <a:latin typeface="Cambria Math"/>
                                </a:rPr>
                                <m:t>,</m:t>
                              </m:r>
                              <m:r>
                                <a:rPr lang="en-US" sz="1600" b="1" i="1">
                                  <a:latin typeface="Cambria Math"/>
                                </a:rPr>
                                <m:t>𝒑</m:t>
                              </m:r>
                              <m:r>
                                <a:rPr lang="en-US" sz="1600" i="1">
                                  <a:latin typeface="Cambria Math"/>
                                </a:rPr>
                                <m:t>→</m:t>
                              </m:r>
                              <m:r>
                                <a:rPr lang="en-US" sz="1600" b="1" i="1">
                                  <a:latin typeface="Cambria Math"/>
                                </a:rPr>
                                <m:t>𝒒</m:t>
                              </m:r>
                            </m:e>
                          </m:d>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𝑒</m:t>
                              </m:r>
                            </m:sub>
                          </m:sSub>
                          <m:d>
                            <m:dPr>
                              <m:ctrlPr>
                                <a:rPr lang="en-US" sz="1600" b="1" i="1">
                                  <a:latin typeface="Cambria Math" panose="02040503050406030204" pitchFamily="18" charset="0"/>
                                </a:rPr>
                              </m:ctrlPr>
                            </m:dPr>
                            <m:e>
                              <m:r>
                                <a:rPr lang="en-US" sz="1600" b="1" i="1">
                                  <a:latin typeface="Cambria Math"/>
                                </a:rPr>
                                <m:t>𝒒</m:t>
                              </m:r>
                              <m:r>
                                <a:rPr lang="en-US" sz="1600" b="1" i="1">
                                  <a:latin typeface="Cambria Math"/>
                                </a:rPr>
                                <m:t>,</m:t>
                              </m:r>
                              <m:r>
                                <a:rPr lang="en-US" sz="1600" b="1" i="1">
                                  <a:latin typeface="Cambria Math"/>
                                </a:rPr>
                                <m:t>𝒒</m:t>
                              </m:r>
                              <m:r>
                                <a:rPr lang="en-US" sz="1600" b="1" i="1">
                                  <a:latin typeface="Cambria Math"/>
                                </a:rPr>
                                <m:t>→</m:t>
                              </m:r>
                              <m:r>
                                <a:rPr lang="en-US" sz="1600" b="1" i="1">
                                  <a:latin typeface="Cambria Math"/>
                                </a:rPr>
                                <m:t>𝒑</m:t>
                              </m:r>
                            </m:e>
                          </m:d>
                          <m:r>
                            <a:rPr lang="en-US" sz="1600" i="1">
                              <a:latin typeface="Cambria Math"/>
                            </a:rPr>
                            <m:t>𝐺</m:t>
                          </m:r>
                          <m:d>
                            <m:dPr>
                              <m:ctrlPr>
                                <a:rPr lang="en-US" sz="1600" b="1" i="1">
                                  <a:latin typeface="Cambria Math" panose="02040503050406030204" pitchFamily="18" charset="0"/>
                                </a:rPr>
                              </m:ctrlPr>
                            </m:dPr>
                            <m:e>
                              <m:r>
                                <a:rPr lang="en-US" sz="1600" b="1" i="1">
                                  <a:latin typeface="Cambria Math"/>
                                </a:rPr>
                                <m:t>𝒑</m:t>
                              </m:r>
                              <m:r>
                                <a:rPr lang="en-US" sz="1600" b="1" i="1">
                                  <a:latin typeface="Cambria Math"/>
                                </a:rPr>
                                <m:t>,</m:t>
                              </m:r>
                              <m:r>
                                <a:rPr lang="en-US" sz="1600" b="1" i="1">
                                  <a:latin typeface="Cambria Math"/>
                                </a:rPr>
                                <m:t>𝒒</m:t>
                              </m:r>
                            </m:e>
                          </m:d>
                          <m:r>
                            <a:rPr lang="en-US" sz="1600" i="1">
                              <a:latin typeface="Cambria Math"/>
                            </a:rPr>
                            <m:t>𝑉</m:t>
                          </m:r>
                          <m:d>
                            <m:dPr>
                              <m:ctrlPr>
                                <a:rPr lang="en-US" sz="1600" b="1" i="1">
                                  <a:latin typeface="Cambria Math" panose="02040503050406030204" pitchFamily="18" charset="0"/>
                                </a:rPr>
                              </m:ctrlPr>
                            </m:dPr>
                            <m:e>
                              <m:r>
                                <a:rPr lang="en-US" sz="1600" b="1" i="1">
                                  <a:latin typeface="Cambria Math"/>
                                </a:rPr>
                                <m:t>𝒑</m:t>
                              </m:r>
                              <m:r>
                                <a:rPr lang="en-US" sz="1600" b="1" i="1">
                                  <a:latin typeface="Cambria Math"/>
                                </a:rPr>
                                <m:t>,</m:t>
                              </m:r>
                              <m:r>
                                <a:rPr lang="en-US" sz="1600" b="1" i="1">
                                  <a:latin typeface="Cambria Math"/>
                                </a:rPr>
                                <m:t>𝒒</m:t>
                              </m:r>
                            </m:e>
                          </m:d>
                          <m:r>
                            <a:rPr lang="en-US" sz="1600" i="1">
                              <a:latin typeface="Cambria Math"/>
                            </a:rPr>
                            <m:t>𝑑</m:t>
                          </m:r>
                          <m:r>
                            <a:rPr lang="en-US" sz="1600" b="1" i="1">
                              <a:latin typeface="Cambria Math"/>
                            </a:rPr>
                            <m:t>𝒒</m:t>
                          </m:r>
                          <m:r>
                            <a:rPr lang="en-US" sz="1600" b="1" i="1">
                              <a:latin typeface="Cambria Math"/>
                            </a:rPr>
                            <m:t>+</m:t>
                          </m:r>
                        </m:e>
                      </m:nary>
                      <m:nary>
                        <m:naryPr>
                          <m:limLoc m:val="undOvr"/>
                          <m:ctrlPr>
                            <a:rPr lang="en-US" sz="1600" i="1">
                              <a:latin typeface="Cambria Math" panose="02040503050406030204" pitchFamily="18" charset="0"/>
                            </a:rPr>
                          </m:ctrlPr>
                        </m:naryPr>
                        <m:sub>
                          <m:r>
                            <m:rPr>
                              <m:sty m:val="p"/>
                            </m:rPr>
                            <a:rPr lang="en-US" sz="1600">
                              <a:latin typeface="Cambria Math"/>
                            </a:rPr>
                            <m:t>Ω</m:t>
                          </m:r>
                        </m:sub>
                        <m:sup/>
                        <m:e>
                          <m:r>
                            <a:rPr lang="en-US" sz="1600" i="1">
                              <a:latin typeface="Cambria Math"/>
                            </a:rPr>
                            <m:t>𝑓</m:t>
                          </m:r>
                          <m:r>
                            <a:rPr lang="en-US" sz="1600" b="1" i="1">
                              <a:latin typeface="Cambria Math"/>
                            </a:rPr>
                            <m:t>(</m:t>
                          </m:r>
                          <m:r>
                            <a:rPr lang="en-US" sz="1600" b="1" i="1">
                              <a:latin typeface="Cambria Math"/>
                            </a:rPr>
                            <m:t>𝒑</m:t>
                          </m:r>
                          <m:r>
                            <a:rPr lang="en-US" sz="1600" i="1">
                              <a:latin typeface="Cambria Math"/>
                            </a:rPr>
                            <m:t>,</m:t>
                          </m:r>
                          <m:r>
                            <a:rPr lang="en-US" sz="1600" i="1">
                              <a:latin typeface="Cambria Math"/>
                            </a:rPr>
                            <m:t>𝜔</m:t>
                          </m:r>
                          <m:r>
                            <a:rPr lang="en-US" sz="1600" i="1">
                              <a:latin typeface="Cambria Math"/>
                            </a:rPr>
                            <m:t>,</m:t>
                          </m:r>
                        </m:e>
                      </m:nary>
                      <m:r>
                        <a:rPr lang="en-US" sz="1600" i="1">
                          <a:latin typeface="Cambria Math"/>
                        </a:rPr>
                        <m:t>𝜔</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𝑖</m:t>
                          </m:r>
                        </m:sub>
                      </m:sSub>
                      <m:r>
                        <a:rPr lang="en-US" sz="1600" i="1">
                          <a:latin typeface="Cambria Math"/>
                        </a:rPr>
                        <m:t>(</m:t>
                      </m:r>
                      <m:r>
                        <a:rPr lang="en-US" sz="1600" b="1" i="1">
                          <a:latin typeface="Cambria Math"/>
                        </a:rPr>
                        <m:t>𝒑</m:t>
                      </m:r>
                      <m:r>
                        <a:rPr lang="en-US" sz="1600" i="1">
                          <a:latin typeface="Cambria Math"/>
                        </a:rPr>
                        <m:t>,</m:t>
                      </m:r>
                      <m:r>
                        <a:rPr lang="en-US" sz="1600" i="1">
                          <a:latin typeface="Cambria Math"/>
                        </a:rPr>
                        <m:t>𝜔</m:t>
                      </m:r>
                      <m:r>
                        <a:rPr lang="en-US" sz="1600" i="1">
                          <a:latin typeface="Cambria Math"/>
                        </a:rPr>
                        <m:t>′)</m:t>
                      </m:r>
                      <m:r>
                        <m:rPr>
                          <m:sty m:val="p"/>
                        </m:rPr>
                        <a:rPr lang="en-US" sz="1600">
                          <a:latin typeface="Cambria Math"/>
                        </a:rPr>
                        <m:t>cos</m:t>
                      </m:r>
                      <m:r>
                        <a:rPr lang="en-US" sz="1600" i="1">
                          <a:latin typeface="Cambria Math"/>
                        </a:rPr>
                        <m:t>⁡(</m:t>
                      </m:r>
                      <m:r>
                        <a:rPr lang="en-US" sz="1600" b="1" i="1">
                          <a:latin typeface="Cambria Math"/>
                        </a:rPr>
                        <m:t>𝒏</m:t>
                      </m:r>
                      <m:r>
                        <a:rPr lang="en-US" sz="1600" i="1">
                          <a:latin typeface="Cambria Math"/>
                        </a:rPr>
                        <m:t>,</m:t>
                      </m:r>
                      <m:r>
                        <a:rPr lang="en-US" sz="1600" i="1">
                          <a:latin typeface="Cambria Math"/>
                        </a:rPr>
                        <m:t>𝜔</m:t>
                      </m:r>
                      <m:r>
                        <a:rPr lang="en-US" sz="1600" i="1">
                          <a:latin typeface="Cambria Math"/>
                        </a:rPr>
                        <m:t>′)</m:t>
                      </m:r>
                      <m:r>
                        <a:rPr lang="en-US" sz="1600" i="1">
                          <a:latin typeface="Cambria Math"/>
                        </a:rPr>
                        <m:t>𝑑</m:t>
                      </m:r>
                      <m:r>
                        <a:rPr lang="en-US" sz="1600" i="1">
                          <a:latin typeface="Cambria Math"/>
                        </a:rPr>
                        <m:t>𝜔</m:t>
                      </m:r>
                      <m:r>
                        <a:rPr lang="en-US" sz="1600" i="1">
                          <a:latin typeface="Cambria Math"/>
                        </a:rPr>
                        <m:t>′</m:t>
                      </m:r>
                    </m:oMath>
                  </m:oMathPara>
                </a14:m>
                <a:endParaRPr lang="sv-SE" sz="1600" dirty="0"/>
              </a:p>
              <a:p>
                <a:endParaRPr lang="sv-FI"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28600" y="5798698"/>
                <a:ext cx="9286260" cy="1133259"/>
              </a:xfrm>
              <a:prstGeom prst="rect">
                <a:avLst/>
              </a:prstGeom>
              <a:blipFill rotWithShape="0">
                <a:blip r:embed="rId8"/>
                <a:stretch>
                  <a:fillRect/>
                </a:stretch>
              </a:blipFill>
            </p:spPr>
            <p:txBody>
              <a:bodyPr/>
              <a:lstStyle/>
              <a:p>
                <a:r>
                  <a:rPr lang="sv-SE">
                    <a:noFill/>
                  </a:rPr>
                  <a:t> </a:t>
                </a:r>
              </a:p>
            </p:txBody>
          </p:sp>
        </mc:Fallback>
      </mc:AlternateContent>
      <p:sp>
        <p:nvSpPr>
          <p:cNvPr id="38" name="Right Brace 37"/>
          <p:cNvSpPr/>
          <p:nvPr/>
        </p:nvSpPr>
        <p:spPr>
          <a:xfrm rot="16200000">
            <a:off x="3155298" y="3835306"/>
            <a:ext cx="228600" cy="4128803"/>
          </a:xfrm>
          <a:prstGeom prst="rightBrace">
            <a:avLst>
              <a:gd name="adj1" fmla="val 121666"/>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1" name="Right Brace 40"/>
          <p:cNvSpPr/>
          <p:nvPr/>
        </p:nvSpPr>
        <p:spPr>
          <a:xfrm rot="16200000">
            <a:off x="6981519" y="4300277"/>
            <a:ext cx="228600" cy="3181963"/>
          </a:xfrm>
          <a:prstGeom prst="rightBrace">
            <a:avLst>
              <a:gd name="adj1" fmla="val 9833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2" name="TextBox 41"/>
          <p:cNvSpPr txBox="1"/>
          <p:nvPr/>
        </p:nvSpPr>
        <p:spPr>
          <a:xfrm>
            <a:off x="2613074" y="5508408"/>
            <a:ext cx="1367682" cy="276999"/>
          </a:xfrm>
          <a:prstGeom prst="rect">
            <a:avLst/>
          </a:prstGeom>
          <a:noFill/>
        </p:spPr>
        <p:txBody>
          <a:bodyPr wrap="none" rtlCol="0">
            <a:spAutoFit/>
          </a:bodyPr>
          <a:lstStyle/>
          <a:p>
            <a:r>
              <a:rPr lang="en-US" sz="1200" i="1" dirty="0" smtClean="0"/>
              <a:t>direct illumination</a:t>
            </a:r>
            <a:endParaRPr lang="sv-SE" sz="1200" i="1" dirty="0"/>
          </a:p>
        </p:txBody>
      </p:sp>
      <p:sp>
        <p:nvSpPr>
          <p:cNvPr id="43" name="TextBox 42"/>
          <p:cNvSpPr txBox="1"/>
          <p:nvPr/>
        </p:nvSpPr>
        <p:spPr>
          <a:xfrm>
            <a:off x="6339271" y="5476977"/>
            <a:ext cx="1486304" cy="276999"/>
          </a:xfrm>
          <a:prstGeom prst="rect">
            <a:avLst/>
          </a:prstGeom>
          <a:noFill/>
        </p:spPr>
        <p:txBody>
          <a:bodyPr wrap="none" rtlCol="0">
            <a:spAutoFit/>
          </a:bodyPr>
          <a:lstStyle/>
          <a:p>
            <a:r>
              <a:rPr lang="en-US" sz="1200" i="1" dirty="0" smtClean="0"/>
              <a:t>indirect illumination</a:t>
            </a:r>
            <a:endParaRPr lang="sv-SE" sz="1200" i="1" dirty="0"/>
          </a:p>
        </p:txBody>
      </p:sp>
      <p:grpSp>
        <p:nvGrpSpPr>
          <p:cNvPr id="44" name="Group 43"/>
          <p:cNvGrpSpPr/>
          <p:nvPr/>
        </p:nvGrpSpPr>
        <p:grpSpPr>
          <a:xfrm>
            <a:off x="5745116" y="3504456"/>
            <a:ext cx="2050964" cy="1123153"/>
            <a:chOff x="2049416" y="4596202"/>
            <a:chExt cx="2050964" cy="1123153"/>
          </a:xfrm>
        </p:grpSpPr>
        <p:cxnSp>
          <p:nvCxnSpPr>
            <p:cNvPr id="45" name="Straight Arrow Connector 44"/>
            <p:cNvCxnSpPr>
              <a:stCxn id="23" idx="7"/>
            </p:cNvCxnSpPr>
            <p:nvPr/>
          </p:nvCxnSpPr>
          <p:spPr>
            <a:xfrm flipV="1">
              <a:off x="2049416" y="4822037"/>
              <a:ext cx="1570084" cy="89731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658446" y="4780868"/>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7" name="Rectangle 46"/>
                <p:cNvSpPr/>
                <p:nvPr/>
              </p:nvSpPr>
              <p:spPr>
                <a:xfrm>
                  <a:off x="3649616" y="4596202"/>
                  <a:ext cx="450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47" name="Rectangle 46"/>
                <p:cNvSpPr>
                  <a:spLocks noRot="1" noChangeAspect="1" noMove="1" noResize="1" noEditPoints="1" noAdjustHandles="1" noChangeArrowheads="1" noChangeShapeType="1" noTextEdit="1"/>
                </p:cNvSpPr>
                <p:nvPr/>
              </p:nvSpPr>
              <p:spPr>
                <a:xfrm>
                  <a:off x="3649616" y="4596202"/>
                  <a:ext cx="450764" cy="369332"/>
                </a:xfrm>
                <a:prstGeom prst="rect">
                  <a:avLst/>
                </a:prstGeom>
                <a:blipFill rotWithShape="0">
                  <a:blip r:embed="rId9"/>
                  <a:stretch>
                    <a:fillRect b="-8333"/>
                  </a:stretch>
                </a:blipFill>
              </p:spPr>
              <p:txBody>
                <a:bodyPr/>
                <a:lstStyle/>
                <a:p>
                  <a:r>
                    <a:rPr lang="sv-SE">
                      <a:noFill/>
                    </a:rPr>
                    <a:t> </a:t>
                  </a:r>
                </a:p>
              </p:txBody>
            </p:sp>
          </mc:Fallback>
        </mc:AlternateContent>
      </p:grpSp>
      <p:grpSp>
        <p:nvGrpSpPr>
          <p:cNvPr id="48" name="Group 47"/>
          <p:cNvGrpSpPr/>
          <p:nvPr/>
        </p:nvGrpSpPr>
        <p:grpSpPr>
          <a:xfrm>
            <a:off x="6657775" y="3774564"/>
            <a:ext cx="696371" cy="1738401"/>
            <a:chOff x="1353045" y="5719355"/>
            <a:chExt cx="696371" cy="1738401"/>
          </a:xfrm>
        </p:grpSpPr>
        <p:cxnSp>
          <p:nvCxnSpPr>
            <p:cNvPr id="49" name="Straight Arrow Connector 48"/>
            <p:cNvCxnSpPr/>
            <p:nvPr/>
          </p:nvCxnSpPr>
          <p:spPr>
            <a:xfrm flipH="1">
              <a:off x="1432522" y="5719355"/>
              <a:ext cx="616894" cy="15422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372446" y="7257368"/>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51" name="Rectangle 50"/>
                <p:cNvSpPr/>
                <p:nvPr/>
              </p:nvSpPr>
              <p:spPr>
                <a:xfrm>
                  <a:off x="1353045" y="7088424"/>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𝒑</m:t>
                        </m:r>
                        <m:r>
                          <a:rPr lang="en-US" b="1" i="1" smtClean="0">
                            <a:latin typeface="Cambria Math" panose="02040503050406030204" pitchFamily="18" charset="0"/>
                          </a:rPr>
                          <m:t>′′</m:t>
                        </m:r>
                      </m:oMath>
                    </m:oMathPara>
                  </a14:m>
                  <a:endParaRPr lang="sv-SE" dirty="0"/>
                </a:p>
              </p:txBody>
            </p:sp>
          </mc:Choice>
          <mc:Fallback xmlns="">
            <p:sp>
              <p:nvSpPr>
                <p:cNvPr id="51" name="Rectangle 50"/>
                <p:cNvSpPr>
                  <a:spLocks noRot="1" noChangeAspect="1" noMove="1" noResize="1" noEditPoints="1" noAdjustHandles="1" noChangeArrowheads="1" noChangeShapeType="1" noTextEdit="1"/>
                </p:cNvSpPr>
                <p:nvPr/>
              </p:nvSpPr>
              <p:spPr>
                <a:xfrm>
                  <a:off x="1353045" y="7088424"/>
                  <a:ext cx="510076" cy="369332"/>
                </a:xfrm>
                <a:prstGeom prst="rect">
                  <a:avLst/>
                </a:prstGeom>
                <a:blipFill rotWithShape="0">
                  <a:blip r:embed="rId10"/>
                  <a:stretch>
                    <a:fillRect b="-8333"/>
                  </a:stretch>
                </a:blipFill>
              </p:spPr>
              <p:txBody>
                <a:bodyPr/>
                <a:lstStyle/>
                <a:p>
                  <a:r>
                    <a:rPr lang="sv-SE">
                      <a:noFill/>
                    </a:rPr>
                    <a:t> </a:t>
                  </a:r>
                </a:p>
              </p:txBody>
            </p:sp>
          </mc:Fallback>
        </mc:AlternateContent>
      </p:grpSp>
      <p:cxnSp>
        <p:nvCxnSpPr>
          <p:cNvPr id="53" name="Straight Arrow Connector 52"/>
          <p:cNvCxnSpPr>
            <a:stCxn id="50" idx="2"/>
          </p:cNvCxnSpPr>
          <p:nvPr/>
        </p:nvCxnSpPr>
        <p:spPr>
          <a:xfrm flipH="1" flipV="1">
            <a:off x="1947306" y="4985767"/>
            <a:ext cx="4729870" cy="36491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3" idx="1"/>
          </p:cNvCxnSpPr>
          <p:nvPr/>
        </p:nvCxnSpPr>
        <p:spPr>
          <a:xfrm flipV="1">
            <a:off x="5691234" y="2624541"/>
            <a:ext cx="251335" cy="2003068"/>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1"/>
          </p:cNvCxnSpPr>
          <p:nvPr/>
        </p:nvCxnSpPr>
        <p:spPr>
          <a:xfrm flipH="1" flipV="1">
            <a:off x="6017605" y="2624541"/>
            <a:ext cx="1347700" cy="1075740"/>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1"/>
          </p:cNvCxnSpPr>
          <p:nvPr/>
        </p:nvCxnSpPr>
        <p:spPr>
          <a:xfrm flipH="1" flipV="1">
            <a:off x="5584085" y="2601559"/>
            <a:ext cx="1104250" cy="2722177"/>
          </a:xfrm>
          <a:prstGeom prst="straightConnector1">
            <a:avLst/>
          </a:prstGeom>
          <a:ln w="127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07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Importance Sampling</a:t>
            </a:r>
            <a:endParaRPr lang="sv-SE" dirty="0"/>
          </a:p>
        </p:txBody>
      </p:sp>
      <p:sp>
        <p:nvSpPr>
          <p:cNvPr id="3" name="Content Placeholder 2"/>
          <p:cNvSpPr>
            <a:spLocks noGrp="1"/>
          </p:cNvSpPr>
          <p:nvPr>
            <p:ph idx="1"/>
          </p:nvPr>
        </p:nvSpPr>
        <p:spPr/>
        <p:txBody>
          <a:bodyPr/>
          <a:lstStyle/>
          <a:p>
            <a:r>
              <a:rPr lang="sv-SE" dirty="0" smtClean="0"/>
              <a:t>So far we have sampled incoming light uniformly over the hemisphere. Why is that a bad idea? </a:t>
            </a:r>
            <a:endParaRPr lang="sv-S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247556" cy="321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934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Importance Sampling</a:t>
            </a:r>
            <a:endParaRPr lang="sv-SE" dirty="0"/>
          </a:p>
        </p:txBody>
      </p:sp>
      <p:sp>
        <p:nvSpPr>
          <p:cNvPr id="3" name="Content Placeholder 2"/>
          <p:cNvSpPr>
            <a:spLocks noGrp="1"/>
          </p:cNvSpPr>
          <p:nvPr>
            <p:ph idx="1"/>
          </p:nvPr>
        </p:nvSpPr>
        <p:spPr/>
        <p:txBody>
          <a:bodyPr/>
          <a:lstStyle/>
          <a:p>
            <a:r>
              <a:rPr lang="sv-SE" dirty="0" smtClean="0"/>
              <a:t>So far we have sampled incoming light uniformly over the hemisphere. Why is that a bad idea? </a:t>
            </a:r>
            <a:endParaRPr lang="sv-S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247556" cy="321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216989" y="5115464"/>
            <a:ext cx="1992703" cy="267420"/>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438400" y="4419600"/>
            <a:ext cx="1779917" cy="963283"/>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048000" y="3810000"/>
            <a:ext cx="1170318" cy="1572884"/>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3505200"/>
            <a:ext cx="323492" cy="1877684"/>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218318" y="3505200"/>
            <a:ext cx="506082" cy="1877684"/>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18318" y="3657600"/>
            <a:ext cx="1191882" cy="1725284"/>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218318" y="4191000"/>
            <a:ext cx="1344282" cy="1191884"/>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218318" y="4444042"/>
            <a:ext cx="2106282" cy="957532"/>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218318" y="5115464"/>
            <a:ext cx="2258682" cy="286110"/>
          </a:xfrm>
          <a:prstGeom prst="straightConnector1">
            <a:avLst/>
          </a:prstGeom>
          <a:ln w="25400">
            <a:solidFill>
              <a:srgbClr val="FFC000"/>
            </a:solidFill>
            <a:headEnd type="oval" w="lg" len="lg"/>
            <a:tailEnd type="diamo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05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Importance Sampling</a:t>
            </a:r>
            <a:endParaRPr lang="sv-S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52800"/>
            <a:ext cx="5247556" cy="321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962293" y="4996132"/>
            <a:ext cx="664232" cy="767752"/>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70918" y="4495800"/>
            <a:ext cx="1207697" cy="1268084"/>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70918" y="4133491"/>
            <a:ext cx="1673524" cy="1630393"/>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62292" y="3978215"/>
            <a:ext cx="1932316" cy="1785669"/>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970918" y="4116238"/>
            <a:ext cx="2113471" cy="1647646"/>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970918" y="3909204"/>
            <a:ext cx="2182482" cy="1854680"/>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70918" y="4314645"/>
            <a:ext cx="1958195" cy="1449239"/>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970918" y="4659702"/>
            <a:ext cx="1578633" cy="1122873"/>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70918" y="5168660"/>
            <a:ext cx="948905" cy="613914"/>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sv-SE" dirty="0" smtClean="0"/>
              <a:t>So far we have sampled incoming light uniformly over the hemisphere. Why is that a bad idea?</a:t>
            </a:r>
          </a:p>
          <a:p>
            <a:r>
              <a:rPr lang="sv-SE" dirty="0" smtClean="0"/>
              <a:t>We want to shoot more samples where the function we are integrating is high! </a:t>
            </a:r>
          </a:p>
          <a:p>
            <a:r>
              <a:rPr lang="sv-SE" i="1" dirty="0" smtClean="0"/>
              <a:t>One</a:t>
            </a:r>
            <a:r>
              <a:rPr lang="sv-SE" dirty="0" smtClean="0"/>
              <a:t> common type of importance sampling is to create a distribution that resembles the BRDF</a:t>
            </a:r>
            <a:endParaRPr lang="sv-SE" i="1" dirty="0"/>
          </a:p>
        </p:txBody>
      </p:sp>
    </p:spTree>
    <p:extLst>
      <p:ext uri="{BB962C8B-B14F-4D97-AF65-F5344CB8AC3E}">
        <p14:creationId xmlns:p14="http://schemas.microsoft.com/office/powerpoint/2010/main" val="3977001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Importance Sampling</a:t>
            </a:r>
            <a:endParaRPr lang="sv-SE" dirty="0"/>
          </a:p>
        </p:txBody>
      </p:sp>
      <p:grpSp>
        <p:nvGrpSpPr>
          <p:cNvPr id="4" name="Group 3"/>
          <p:cNvGrpSpPr/>
          <p:nvPr/>
        </p:nvGrpSpPr>
        <p:grpSpPr>
          <a:xfrm>
            <a:off x="5970918" y="4961720"/>
            <a:ext cx="2705638" cy="1608921"/>
            <a:chOff x="3429000" y="3352800"/>
            <a:chExt cx="5247556" cy="3217841"/>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352800"/>
              <a:ext cx="5247556" cy="321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962293" y="4996132"/>
              <a:ext cx="664232" cy="767752"/>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70918" y="4495800"/>
              <a:ext cx="1207697" cy="1268084"/>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70918" y="4133491"/>
              <a:ext cx="1673524" cy="1630393"/>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62292" y="3978215"/>
              <a:ext cx="1932316" cy="1785669"/>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970918" y="4116238"/>
              <a:ext cx="2113471" cy="1647646"/>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970918" y="3909204"/>
              <a:ext cx="2182482" cy="1854680"/>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70918" y="4314645"/>
              <a:ext cx="1958195" cy="1449239"/>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970918" y="4659702"/>
              <a:ext cx="1578633" cy="1122873"/>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70918" y="5168660"/>
              <a:ext cx="948905" cy="613914"/>
            </a:xfrm>
            <a:prstGeom prst="straightConnector1">
              <a:avLst/>
            </a:prstGeom>
            <a:ln w="25400">
              <a:solidFill>
                <a:srgbClr val="FFC000"/>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457200" y="1600200"/>
                <a:ext cx="8229600" cy="4161524"/>
              </a:xfrm>
              <a:prstGeom prst="rect">
                <a:avLst/>
              </a:prstGeom>
            </p:spPr>
            <p:txBody>
              <a:bodyPr wrap="square">
                <a:spAutoFit/>
              </a:bodyPr>
              <a:lstStyle/>
              <a:p>
                <a14:m>
                  <m:oMath xmlns:m="http://schemas.openxmlformats.org/officeDocument/2006/math">
                    <m:sSub>
                      <m:sSubPr>
                        <m:ctrlPr>
                          <a:rPr lang="sv-SE" i="1" smtClean="0">
                            <a:latin typeface="Cambria Math" panose="02040503050406030204" pitchFamily="18" charset="0"/>
                          </a:rPr>
                        </m:ctrlPr>
                      </m:sSubPr>
                      <m:e>
                        <m:r>
                          <a:rPr lang="sv-SE" i="1">
                            <a:latin typeface="Cambria Math"/>
                          </a:rPr>
                          <m:t>𝐿</m:t>
                        </m:r>
                      </m:e>
                      <m:sub>
                        <m:r>
                          <a:rPr lang="sv-SE" i="1">
                            <a:latin typeface="Cambria Math"/>
                          </a:rPr>
                          <m:t>𝑜</m:t>
                        </m:r>
                      </m:sub>
                    </m:sSub>
                    <m:d>
                      <m:dPr>
                        <m:ctrlPr>
                          <a:rPr lang="sv-SE" i="1">
                            <a:latin typeface="Cambria Math" panose="02040503050406030204" pitchFamily="18" charset="0"/>
                          </a:rPr>
                        </m:ctrlPr>
                      </m:dPr>
                      <m:e>
                        <m:r>
                          <a:rPr lang="sv-SE" b="1" i="1">
                            <a:latin typeface="Cambria Math"/>
                          </a:rPr>
                          <m:t>𝒑</m:t>
                        </m:r>
                        <m:r>
                          <a:rPr lang="sv-SE" i="1">
                            <a:latin typeface="Cambria Math"/>
                          </a:rPr>
                          <m:t>,</m:t>
                        </m:r>
                        <m:r>
                          <a:rPr lang="en-US" i="1">
                            <a:latin typeface="Cambria Math"/>
                          </a:rPr>
                          <m:t>𝜔</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𝑒</m:t>
                        </m:r>
                      </m:sub>
                    </m:sSub>
                    <m:d>
                      <m:dPr>
                        <m:ctrlPr>
                          <a:rPr lang="en-US"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=0</m:t>
                        </m:r>
                      </m:sub>
                      <m:sup>
                        <m:r>
                          <a:rPr lang="en-US" i="1">
                            <a:latin typeface="Cambria Math"/>
                          </a:rPr>
                          <m:t>𝑁</m:t>
                        </m:r>
                      </m:sup>
                      <m:e>
                        <m:f>
                          <m:fPr>
                            <m:ctrlPr>
                              <a:rPr lang="en-US" i="1">
                                <a:latin typeface="Cambria Math" panose="02040503050406030204" pitchFamily="18" charset="0"/>
                              </a:rPr>
                            </m:ctrlPr>
                          </m:fPr>
                          <m:num>
                            <m:r>
                              <a:rPr lang="en-US" i="1">
                                <a:latin typeface="Cambria Math"/>
                              </a:rPr>
                              <m:t>𝑓</m:t>
                            </m:r>
                            <m:d>
                              <m:dPr>
                                <m:ctrlPr>
                                  <a:rPr lang="en-US" b="1" i="1">
                                    <a:latin typeface="Cambria Math" panose="02040503050406030204" pitchFamily="18" charset="0"/>
                                  </a:rPr>
                                </m:ctrlPr>
                              </m:dPr>
                              <m:e>
                                <m:r>
                                  <a:rPr lang="en-US" b="1" i="1">
                                    <a:latin typeface="Cambria Math"/>
                                  </a:rPr>
                                  <m:t>𝒑</m:t>
                                </m:r>
                                <m:r>
                                  <a:rPr lang="en-US" i="1">
                                    <a:latin typeface="Cambria Math"/>
                                  </a:rPr>
                                  <m:t>,</m:t>
                                </m:r>
                                <m:r>
                                  <a:rPr lang="en-US" i="1">
                                    <a:latin typeface="Cambria Math"/>
                                  </a:rPr>
                                  <m:t>𝜔</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d>
                              <m:dPr>
                                <m:ctrlPr>
                                  <a:rPr lang="en-US" b="1" i="1">
                                    <a:latin typeface="Cambria Math" panose="02040503050406030204" pitchFamily="18" charset="0"/>
                                  </a:rPr>
                                </m:ctrlPr>
                              </m:dPr>
                              <m:e>
                                <m:r>
                                  <a:rPr lang="en-US" b="1" i="1">
                                    <a:latin typeface="Cambria Math"/>
                                  </a:rPr>
                                  <m:t>𝒑</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cos</m:t>
                                </m:r>
                              </m:fName>
                              <m:e>
                                <m:d>
                                  <m:dPr>
                                    <m:ctrlPr>
                                      <a:rPr lang="en-US" b="1" i="1">
                                        <a:latin typeface="Cambria Math" panose="02040503050406030204" pitchFamily="18" charset="0"/>
                                      </a:rPr>
                                    </m:ctrlPr>
                                  </m:dPr>
                                  <m:e>
                                    <m:r>
                                      <a:rPr lang="en-US" b="1" i="1">
                                        <a:latin typeface="Cambria Math"/>
                                      </a:rPr>
                                      <m:t>𝒏</m:t>
                                    </m:r>
                                    <m:r>
                                      <a:rPr lang="en-US" i="1">
                                        <a:latin typeface="Cambria Math"/>
                                      </a:rPr>
                                      <m:t>,</m:t>
                                    </m:r>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r>
                                      <a:rPr lang="en-US" i="1">
                                        <a:latin typeface="Cambria Math"/>
                                      </a:rPr>
                                      <m:t> </m:t>
                                    </m:r>
                                  </m:e>
                                </m:d>
                              </m:e>
                            </m:func>
                          </m:num>
                          <m:den>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𝜔</m:t>
                                    </m:r>
                                  </m:e>
                                  <m:sub>
                                    <m:r>
                                      <a:rPr lang="en-US" i="1">
                                        <a:latin typeface="Cambria Math"/>
                                      </a:rPr>
                                      <m:t>𝑖</m:t>
                                    </m:r>
                                  </m:sub>
                                </m:sSub>
                              </m:e>
                            </m:d>
                          </m:den>
                        </m:f>
                      </m:e>
                    </m:nary>
                  </m:oMath>
                </a14:m>
                <a:endParaRPr lang="sv-SE" dirty="0" smtClean="0"/>
              </a:p>
              <a:p>
                <a:r>
                  <a:rPr lang="sv-SE" dirty="0" smtClean="0"/>
                  <a:t>We need to make sure our PDF is not low where the function we are sampling can be high</a:t>
                </a:r>
              </a:p>
              <a:p>
                <a:pPr lvl="1"/>
                <a:r>
                  <a:rPr lang="sv-SE" dirty="0" smtClean="0"/>
                  <a:t>Or we will accumulate samples with extremely high variance</a:t>
                </a:r>
              </a:p>
              <a:p>
                <a:r>
                  <a:rPr lang="sv-SE" dirty="0" smtClean="0"/>
                  <a:t>EXAMPLE: We  can always generate samples with cosine distribution: </a:t>
                </a:r>
                <a:br>
                  <a:rPr lang="sv-SE" dirty="0" smtClean="0"/>
                </a:br>
                <a14:m>
                  <m:oMath xmlns:m="http://schemas.openxmlformats.org/officeDocument/2006/math">
                    <m:sSub>
                      <m:sSubPr>
                        <m:ctrlPr>
                          <a:rPr lang="sv-SE" sz="1600" i="1">
                            <a:latin typeface="Cambria Math" panose="02040503050406030204" pitchFamily="18" charset="0"/>
                          </a:rPr>
                        </m:ctrlPr>
                      </m:sSubPr>
                      <m:e>
                        <m:r>
                          <a:rPr lang="sv-SE" sz="1600" i="1">
                            <a:latin typeface="Cambria Math"/>
                          </a:rPr>
                          <m:t>𝐿</m:t>
                        </m:r>
                      </m:e>
                      <m:sub>
                        <m:r>
                          <a:rPr lang="sv-SE" sz="1600" i="1">
                            <a:latin typeface="Cambria Math"/>
                          </a:rPr>
                          <m:t>𝑜</m:t>
                        </m:r>
                      </m:sub>
                    </m:sSub>
                    <m:d>
                      <m:dPr>
                        <m:ctrlPr>
                          <a:rPr lang="sv-SE" sz="1600" i="1">
                            <a:latin typeface="Cambria Math" panose="02040503050406030204" pitchFamily="18" charset="0"/>
                          </a:rPr>
                        </m:ctrlPr>
                      </m:dPr>
                      <m:e>
                        <m:r>
                          <a:rPr lang="sv-SE" sz="1600" b="1" i="1">
                            <a:latin typeface="Cambria Math"/>
                          </a:rPr>
                          <m:t>𝒑</m:t>
                        </m:r>
                        <m:r>
                          <a:rPr lang="sv-SE" sz="1600" i="1">
                            <a:latin typeface="Cambria Math"/>
                          </a:rPr>
                          <m:t>,</m:t>
                        </m:r>
                        <m:r>
                          <a:rPr lang="en-US" sz="1600" i="1">
                            <a:latin typeface="Cambria Math"/>
                          </a:rPr>
                          <m:t>𝜔</m:t>
                        </m:r>
                      </m:e>
                    </m:d>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𝑒</m:t>
                        </m:r>
                      </m:sub>
                    </m:sSub>
                    <m:d>
                      <m:dPr>
                        <m:ctrlPr>
                          <a:rPr lang="en-US" sz="1600"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e>
                    </m:d>
                    <m:r>
                      <a:rPr lang="en-US" sz="1600" i="1">
                        <a:latin typeface="Cambria Math"/>
                      </a:rPr>
                      <m:t>+</m:t>
                    </m:r>
                    <m:f>
                      <m:fPr>
                        <m:ctrlPr>
                          <a:rPr lang="en-US" sz="1600" i="1">
                            <a:latin typeface="Cambria Math" panose="02040503050406030204" pitchFamily="18" charset="0"/>
                          </a:rPr>
                        </m:ctrlPr>
                      </m:fPr>
                      <m:num>
                        <m:r>
                          <a:rPr lang="en-US" sz="1600" i="1">
                            <a:latin typeface="Cambria Math"/>
                          </a:rPr>
                          <m:t>1</m:t>
                        </m:r>
                      </m:num>
                      <m:den>
                        <m:r>
                          <a:rPr lang="en-US" sz="1600" i="1">
                            <a:latin typeface="Cambria Math"/>
                          </a:rPr>
                          <m:t>𝑁</m:t>
                        </m:r>
                      </m:den>
                    </m:f>
                    <m:nary>
                      <m:naryPr>
                        <m:chr m:val="∑"/>
                        <m:ctrlPr>
                          <a:rPr lang="en-US" sz="1600" i="1">
                            <a:latin typeface="Cambria Math" panose="02040503050406030204" pitchFamily="18" charset="0"/>
                          </a:rPr>
                        </m:ctrlPr>
                      </m:naryPr>
                      <m:sub>
                        <m:r>
                          <m:rPr>
                            <m:brk m:alnAt="23"/>
                          </m:rPr>
                          <a:rPr lang="en-US" sz="1600" i="1">
                            <a:latin typeface="Cambria Math"/>
                          </a:rPr>
                          <m:t>𝑖</m:t>
                        </m:r>
                        <m:r>
                          <a:rPr lang="en-US" sz="1600" i="1">
                            <a:latin typeface="Cambria Math"/>
                          </a:rPr>
                          <m:t>=0</m:t>
                        </m:r>
                      </m:sub>
                      <m:sup>
                        <m:r>
                          <a:rPr lang="en-US" sz="1600" i="1">
                            <a:latin typeface="Cambria Math"/>
                          </a:rPr>
                          <m:t>𝑁</m:t>
                        </m:r>
                      </m:sup>
                      <m:e>
                        <m:f>
                          <m:fPr>
                            <m:ctrlPr>
                              <a:rPr lang="en-US" sz="1600" i="1">
                                <a:latin typeface="Cambria Math" panose="02040503050406030204" pitchFamily="18" charset="0"/>
                              </a:rPr>
                            </m:ctrlPr>
                          </m:fPr>
                          <m:num>
                            <m:r>
                              <a:rPr lang="en-US" sz="1600" i="1">
                                <a:latin typeface="Cambria Math"/>
                              </a:rPr>
                              <m:t>𝑓</m:t>
                            </m:r>
                            <m:d>
                              <m:dPr>
                                <m:ctrlPr>
                                  <a:rPr lang="en-US" sz="1600" b="1"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i="1">
                                        <a:latin typeface="Cambria Math"/>
                                      </a:rPr>
                                      <m:t>𝑖</m:t>
                                    </m:r>
                                  </m:sub>
                                </m:sSub>
                              </m:e>
                            </m:d>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𝑖</m:t>
                                </m:r>
                              </m:sub>
                            </m:sSub>
                            <m:d>
                              <m:dPr>
                                <m:ctrlPr>
                                  <a:rPr lang="en-US" sz="1600" b="1" i="1">
                                    <a:latin typeface="Cambria Math" panose="02040503050406030204" pitchFamily="18" charset="0"/>
                                  </a:rPr>
                                </m:ctrlPr>
                              </m:dPr>
                              <m:e>
                                <m:r>
                                  <a:rPr lang="en-US" sz="1600" b="1" i="1">
                                    <a:latin typeface="Cambria Math"/>
                                  </a:rPr>
                                  <m:t>𝒑</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i="1">
                                        <a:latin typeface="Cambria Math"/>
                                      </a:rPr>
                                      <m:t>𝑖</m:t>
                                    </m:r>
                                  </m:sub>
                                </m:sSub>
                              </m:e>
                            </m:d>
                            <m:func>
                              <m:funcPr>
                                <m:ctrlPr>
                                  <a:rPr lang="en-US" sz="1600" i="1">
                                    <a:latin typeface="Cambria Math" panose="02040503050406030204" pitchFamily="18" charset="0"/>
                                  </a:rPr>
                                </m:ctrlPr>
                              </m:funcPr>
                              <m:fName>
                                <m:r>
                                  <m:rPr>
                                    <m:sty m:val="p"/>
                                  </m:rPr>
                                  <a:rPr lang="en-US" sz="1600">
                                    <a:latin typeface="Cambria Math"/>
                                  </a:rPr>
                                  <m:t>cos</m:t>
                                </m:r>
                              </m:fName>
                              <m:e>
                                <m:d>
                                  <m:dPr>
                                    <m:ctrlPr>
                                      <a:rPr lang="en-US" sz="1600" b="1" i="1">
                                        <a:latin typeface="Cambria Math" panose="02040503050406030204" pitchFamily="18" charset="0"/>
                                      </a:rPr>
                                    </m:ctrlPr>
                                  </m:dPr>
                                  <m:e>
                                    <m:r>
                                      <a:rPr lang="en-US" sz="1600" b="1" i="1">
                                        <a:latin typeface="Cambria Math"/>
                                      </a:rPr>
                                      <m:t>𝒏</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i="1">
                                            <a:latin typeface="Cambria Math"/>
                                          </a:rPr>
                                          <m:t>𝑖</m:t>
                                        </m:r>
                                      </m:sub>
                                    </m:sSub>
                                    <m:r>
                                      <a:rPr lang="en-US" sz="1600" i="1">
                                        <a:latin typeface="Cambria Math"/>
                                      </a:rPr>
                                      <m:t> </m:t>
                                    </m:r>
                                  </m:e>
                                </m:d>
                              </m:e>
                            </m:func>
                          </m:num>
                          <m:den>
                            <m:f>
                              <m:fPr>
                                <m:ctrlPr>
                                  <a:rPr lang="en-US" sz="1600" i="1" smtClean="0">
                                    <a:latin typeface="Cambria Math" panose="02040503050406030204" pitchFamily="18" charset="0"/>
                                  </a:rPr>
                                </m:ctrlPr>
                              </m:fPr>
                              <m:num>
                                <m:func>
                                  <m:funcPr>
                                    <m:ctrlPr>
                                      <a:rPr lang="en-US" sz="1600" i="1">
                                        <a:latin typeface="Cambria Math" panose="02040503050406030204" pitchFamily="18" charset="0"/>
                                      </a:rPr>
                                    </m:ctrlPr>
                                  </m:funcPr>
                                  <m:fName>
                                    <m:r>
                                      <m:rPr>
                                        <m:sty m:val="p"/>
                                      </m:rPr>
                                      <a:rPr lang="en-US" sz="1600">
                                        <a:latin typeface="Cambria Math"/>
                                      </a:rPr>
                                      <m:t>cos</m:t>
                                    </m:r>
                                  </m:fName>
                                  <m:e>
                                    <m:d>
                                      <m:dPr>
                                        <m:ctrlPr>
                                          <a:rPr lang="en-US" sz="1600" b="1" i="1">
                                            <a:latin typeface="Cambria Math" panose="02040503050406030204" pitchFamily="18" charset="0"/>
                                          </a:rPr>
                                        </m:ctrlPr>
                                      </m:dPr>
                                      <m:e>
                                        <m:r>
                                          <a:rPr lang="en-US" sz="1600" b="1" i="1">
                                            <a:latin typeface="Cambria Math"/>
                                          </a:rPr>
                                          <m:t>𝒏</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i="1">
                                                <a:latin typeface="Cambria Math"/>
                                              </a:rPr>
                                              <m:t>𝑖</m:t>
                                            </m:r>
                                          </m:sub>
                                        </m:sSub>
                                        <m:r>
                                          <a:rPr lang="en-US" sz="1600" i="1">
                                            <a:latin typeface="Cambria Math"/>
                                          </a:rPr>
                                          <m:t> </m:t>
                                        </m:r>
                                      </m:e>
                                    </m:d>
                                  </m:e>
                                </m:func>
                              </m:num>
                              <m:den>
                                <m:r>
                                  <a:rPr lang="en-US" sz="1600" b="0" i="1" smtClean="0">
                                    <a:latin typeface="Cambria Math"/>
                                  </a:rPr>
                                  <m:t>𝜋</m:t>
                                </m:r>
                              </m:den>
                            </m:f>
                          </m:den>
                        </m:f>
                        <m:r>
                          <a:rPr lang="en-US" sz="1600" b="0" i="1" smtClean="0">
                            <a:latin typeface="Cambria Math"/>
                          </a:rPr>
                          <m:t>=</m:t>
                        </m:r>
                      </m:e>
                    </m:nary>
                  </m:oMath>
                </a14:m>
                <a:r>
                  <a:rPr lang="en-US" sz="1600" dirty="0" smtClean="0"/>
                  <a:t/>
                </a:r>
                <a:br>
                  <a:rPr lang="en-US" sz="1600" dirty="0" smtClean="0"/>
                </a:b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𝑒</m:t>
                        </m:r>
                      </m:sub>
                    </m:sSub>
                    <m:d>
                      <m:dPr>
                        <m:ctrlPr>
                          <a:rPr lang="en-US" sz="1600"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e>
                    </m:d>
                    <m:r>
                      <a:rPr lang="en-US" sz="1600" i="1">
                        <a:latin typeface="Cambria Math"/>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𝜋</m:t>
                        </m:r>
                      </m:num>
                      <m:den>
                        <m:r>
                          <a:rPr lang="en-US" sz="1600" i="1">
                            <a:latin typeface="Cambria Math"/>
                          </a:rPr>
                          <m:t>𝑁</m:t>
                        </m:r>
                      </m:den>
                    </m:f>
                    <m:nary>
                      <m:naryPr>
                        <m:chr m:val="∑"/>
                        <m:ctrlPr>
                          <a:rPr lang="en-US" sz="1600" i="1">
                            <a:latin typeface="Cambria Math" panose="02040503050406030204" pitchFamily="18" charset="0"/>
                          </a:rPr>
                        </m:ctrlPr>
                      </m:naryPr>
                      <m:sub>
                        <m:r>
                          <m:rPr>
                            <m:brk m:alnAt="23"/>
                          </m:rPr>
                          <a:rPr lang="en-US" sz="1600" i="1">
                            <a:latin typeface="Cambria Math"/>
                          </a:rPr>
                          <m:t>𝑖</m:t>
                        </m:r>
                        <m:r>
                          <a:rPr lang="en-US" sz="1600" i="1">
                            <a:latin typeface="Cambria Math"/>
                          </a:rPr>
                          <m:t>=0</m:t>
                        </m:r>
                      </m:sub>
                      <m:sup>
                        <m:r>
                          <a:rPr lang="en-US" sz="1600" i="1">
                            <a:latin typeface="Cambria Math"/>
                          </a:rPr>
                          <m:t>𝑁</m:t>
                        </m:r>
                      </m:sup>
                      <m:e>
                        <m:r>
                          <a:rPr lang="en-US" sz="1600" i="1">
                            <a:latin typeface="Cambria Math"/>
                          </a:rPr>
                          <m:t>𝑓</m:t>
                        </m:r>
                        <m:d>
                          <m:dPr>
                            <m:ctrlPr>
                              <a:rPr lang="en-US" sz="1600" b="1"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i="1">
                                    <a:latin typeface="Cambria Math"/>
                                  </a:rPr>
                                  <m:t>𝑖</m:t>
                                </m:r>
                              </m:sub>
                            </m:sSub>
                          </m:e>
                        </m:d>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𝑖</m:t>
                            </m:r>
                          </m:sub>
                        </m:sSub>
                        <m:d>
                          <m:dPr>
                            <m:ctrlPr>
                              <a:rPr lang="en-US" sz="1600" b="1" i="1">
                                <a:latin typeface="Cambria Math" panose="02040503050406030204" pitchFamily="18" charset="0"/>
                              </a:rPr>
                            </m:ctrlPr>
                          </m:dPr>
                          <m:e>
                            <m:r>
                              <a:rPr lang="en-US" sz="1600" b="1" i="1">
                                <a:latin typeface="Cambria Math"/>
                              </a:rPr>
                              <m:t>𝒑</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𝜔</m:t>
                                </m:r>
                              </m:e>
                              <m:sub>
                                <m:r>
                                  <a:rPr lang="en-US" sz="1600" i="1">
                                    <a:latin typeface="Cambria Math"/>
                                  </a:rPr>
                                  <m:t>𝑖</m:t>
                                </m:r>
                              </m:sub>
                            </m:sSub>
                          </m:e>
                        </m:d>
                      </m:e>
                    </m:nary>
                  </m:oMath>
                </a14:m>
                <a:endParaRPr lang="sv-SE" dirty="0" smtClean="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457200" y="1600200"/>
                <a:ext cx="8229600" cy="4161524"/>
              </a:xfrm>
              <a:prstGeom prst="rect">
                <a:avLst/>
              </a:prstGeom>
              <a:blipFill rotWithShape="0">
                <a:blip r:embed="rId3"/>
                <a:stretch>
                  <a:fillRect l="-667" r="-1852"/>
                </a:stretch>
              </a:blipFill>
            </p:spPr>
            <p:txBody>
              <a:bodyPr/>
              <a:lstStyle/>
              <a:p>
                <a:r>
                  <a:rPr lang="sv-SE">
                    <a:noFill/>
                  </a:rPr>
                  <a:t> </a:t>
                </a:r>
              </a:p>
            </p:txBody>
          </p:sp>
        </mc:Fallback>
      </mc:AlternateContent>
    </p:spTree>
    <p:extLst>
      <p:ext uri="{BB962C8B-B14F-4D97-AF65-F5344CB8AC3E}">
        <p14:creationId xmlns:p14="http://schemas.microsoft.com/office/powerpoint/2010/main" val="1683805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Sampling</a:t>
            </a:r>
            <a:endParaRPr lang="sv-S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599"/>
            <a:ext cx="6172200" cy="45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4229100" y="2514600"/>
            <a:ext cx="495300" cy="289560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29100" y="4267200"/>
            <a:ext cx="495300" cy="1143000"/>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29100" y="4114800"/>
            <a:ext cx="419100" cy="1295400"/>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29100" y="4200525"/>
            <a:ext cx="466725" cy="1209675"/>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29100" y="4295775"/>
            <a:ext cx="523875" cy="1114425"/>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229100" y="2533650"/>
            <a:ext cx="752475" cy="287655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en-US" dirty="0" smtClean="0"/>
              <a:t>Another standard variance reduction method</a:t>
            </a:r>
            <a:endParaRPr lang="sv-SE" dirty="0" smtClean="0"/>
          </a:p>
          <a:p>
            <a:r>
              <a:rPr lang="en-US" dirty="0" smtClean="0"/>
              <a:t>When just choosing samples randomly over the domain, they may “clump” and take </a:t>
            </a:r>
            <a:br>
              <a:rPr lang="en-US" dirty="0" smtClean="0"/>
            </a:br>
            <a:r>
              <a:rPr lang="en-US" dirty="0" smtClean="0"/>
              <a:t>a long while to converge</a:t>
            </a:r>
          </a:p>
        </p:txBody>
      </p:sp>
      <p:sp>
        <p:nvSpPr>
          <p:cNvPr id="23" name="TextBox 22"/>
          <p:cNvSpPr txBox="1"/>
          <p:nvPr/>
        </p:nvSpPr>
        <p:spPr>
          <a:xfrm>
            <a:off x="6172200" y="3429000"/>
            <a:ext cx="2693366" cy="1600438"/>
          </a:xfrm>
          <a:prstGeom prst="rect">
            <a:avLst/>
          </a:prstGeom>
          <a:noFill/>
        </p:spPr>
        <p:txBody>
          <a:bodyPr wrap="none" rtlCol="0">
            <a:spAutoFit/>
          </a:bodyPr>
          <a:lstStyle/>
          <a:p>
            <a:r>
              <a:rPr lang="en-US" sz="1400" dirty="0" smtClean="0"/>
              <a:t>It </a:t>
            </a:r>
            <a:r>
              <a:rPr lang="en-US" sz="1400" i="1" dirty="0" smtClean="0"/>
              <a:t>will</a:t>
            </a:r>
            <a:r>
              <a:rPr lang="en-US" sz="1400" dirty="0" smtClean="0"/>
              <a:t> converge to 0.5</a:t>
            </a:r>
            <a:br>
              <a:rPr lang="en-US" sz="1400" dirty="0" smtClean="0"/>
            </a:br>
            <a:r>
              <a:rPr lang="en-US" sz="1400" dirty="0" smtClean="0"/>
              <a:t>after unlimited time.</a:t>
            </a:r>
            <a:br>
              <a:rPr lang="en-US" sz="1400" dirty="0" smtClean="0"/>
            </a:br>
            <a:r>
              <a:rPr lang="en-US" sz="1400" dirty="0" smtClean="0"/>
              <a:t/>
            </a:r>
            <a:br>
              <a:rPr lang="en-US" sz="1400" dirty="0" smtClean="0"/>
            </a:br>
            <a:r>
              <a:rPr lang="en-US" sz="1400" dirty="0" smtClean="0"/>
              <a:t>But after four samples I still</a:t>
            </a:r>
            <a:br>
              <a:rPr lang="en-US" sz="1400" dirty="0" smtClean="0"/>
            </a:br>
            <a:r>
              <a:rPr lang="en-US" sz="1400" dirty="0" smtClean="0"/>
              <a:t>have </a:t>
            </a:r>
            <a:r>
              <a:rPr lang="en-US" sz="1400" dirty="0" err="1" smtClean="0"/>
              <a:t>prob</a:t>
            </a:r>
            <a:r>
              <a:rPr lang="en-US" sz="1400" dirty="0" smtClean="0"/>
              <a:t>=1/8 that the pixel</a:t>
            </a:r>
            <a:br>
              <a:rPr lang="en-US" sz="1400" dirty="0" smtClean="0"/>
            </a:br>
            <a:r>
              <a:rPr lang="en-US" sz="1400" dirty="0" smtClean="0"/>
              <a:t>will be considered all in shadow</a:t>
            </a:r>
          </a:p>
          <a:p>
            <a:r>
              <a:rPr lang="en-US" sz="1400" dirty="0" smtClean="0"/>
              <a:t>or completely </a:t>
            </a:r>
            <a:r>
              <a:rPr lang="en-US" sz="1400" dirty="0" err="1" smtClean="0"/>
              <a:t>unshadowed</a:t>
            </a:r>
            <a:endParaRPr lang="sv-SE" sz="1400" dirty="0"/>
          </a:p>
        </p:txBody>
      </p:sp>
    </p:spTree>
    <p:extLst>
      <p:ext uri="{BB962C8B-B14F-4D97-AF65-F5344CB8AC3E}">
        <p14:creationId xmlns:p14="http://schemas.microsoft.com/office/powerpoint/2010/main" val="358256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Sampling</a:t>
            </a:r>
            <a:endParaRPr lang="sv-S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599"/>
            <a:ext cx="6172200" cy="45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Divide domain into “strata”</a:t>
            </a:r>
          </a:p>
          <a:p>
            <a:pPr lvl="1"/>
            <a:r>
              <a:rPr lang="en-US" dirty="0" smtClean="0"/>
              <a:t>Don’t sample one strata again until</a:t>
            </a:r>
            <a:br>
              <a:rPr lang="en-US" dirty="0" smtClean="0"/>
            </a:br>
            <a:r>
              <a:rPr lang="en-US" dirty="0" smtClean="0"/>
              <a:t>all others have been sampled</a:t>
            </a:r>
            <a:br>
              <a:rPr lang="en-US" dirty="0" smtClean="0"/>
            </a:br>
            <a:r>
              <a:rPr lang="en-US" dirty="0" smtClean="0"/>
              <a:t>once.</a:t>
            </a:r>
          </a:p>
        </p:txBody>
      </p:sp>
      <p:cxnSp>
        <p:nvCxnSpPr>
          <p:cNvPr id="6" name="Straight Connector 5"/>
          <p:cNvCxnSpPr/>
          <p:nvPr/>
        </p:nvCxnSpPr>
        <p:spPr>
          <a:xfrm>
            <a:off x="4683919" y="2438400"/>
            <a:ext cx="195262" cy="50006"/>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81563" y="2490787"/>
            <a:ext cx="192881" cy="50007"/>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83969" y="2545557"/>
            <a:ext cx="185737" cy="52387"/>
          </a:xfrm>
          <a:prstGeom prst="line">
            <a:avLst/>
          </a:prstGeom>
          <a:ln w="444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86376" y="2602706"/>
            <a:ext cx="200024" cy="59532"/>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29100" y="2743200"/>
            <a:ext cx="1110651" cy="2667001"/>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29100" y="2605177"/>
            <a:ext cx="713836" cy="2805024"/>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229100" y="2656936"/>
            <a:ext cx="877738" cy="2753265"/>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229100" y="2544792"/>
            <a:ext cx="489549" cy="2865409"/>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29100" y="2743200"/>
            <a:ext cx="1171036" cy="2667001"/>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229100" y="2665562"/>
            <a:ext cx="938123" cy="2744639"/>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229100" y="2622430"/>
            <a:ext cx="800100" cy="2787771"/>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229100" y="2570672"/>
            <a:ext cx="593066" cy="2839529"/>
          </a:xfrm>
          <a:prstGeom prst="straightConnector1">
            <a:avLst/>
          </a:prstGeom>
          <a:ln w="28575">
            <a:prstDash val="sysDash"/>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Why bother with physically correct rendering? </a:t>
            </a:r>
          </a:p>
        </p:txBody>
      </p:sp>
      <p:grpSp>
        <p:nvGrpSpPr>
          <p:cNvPr id="3" name="Group 2"/>
          <p:cNvGrpSpPr/>
          <p:nvPr/>
        </p:nvGrpSpPr>
        <p:grpSpPr>
          <a:xfrm>
            <a:off x="588264" y="1524000"/>
            <a:ext cx="8129016" cy="4800600"/>
            <a:chOff x="339306" y="990600"/>
            <a:chExt cx="8129016" cy="4800600"/>
          </a:xfrm>
        </p:grpSpPr>
        <p:grpSp>
          <p:nvGrpSpPr>
            <p:cNvPr id="12" name="Group 11"/>
            <p:cNvGrpSpPr/>
            <p:nvPr/>
          </p:nvGrpSpPr>
          <p:grpSpPr>
            <a:xfrm>
              <a:off x="4419600" y="1752600"/>
              <a:ext cx="4048722" cy="4038600"/>
              <a:chOff x="339306" y="1752600"/>
              <a:chExt cx="4048722" cy="403860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367" y="17526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39306" y="5257800"/>
                <a:ext cx="4048722" cy="369332"/>
              </a:xfrm>
              <a:prstGeom prst="rect">
                <a:avLst/>
              </a:prstGeom>
              <a:noFill/>
            </p:spPr>
            <p:txBody>
              <a:bodyPr wrap="square" rtlCol="0">
                <a:spAutoFit/>
              </a:bodyPr>
              <a:lstStyle/>
              <a:p>
                <a:r>
                  <a:rPr lang="sv-SE" dirty="0" smtClean="0">
                    <a:solidFill>
                      <a:schemeClr val="bg1"/>
                    </a:solidFill>
                  </a:rPr>
                  <a:t>Path tracing, 20 minutes</a:t>
                </a:r>
                <a:endParaRPr lang="sv-SE" dirty="0">
                  <a:solidFill>
                    <a:schemeClr val="bg1"/>
                  </a:solidFill>
                </a:endParaRPr>
              </a:p>
            </p:txBody>
          </p:sp>
        </p:grpSp>
        <p:grpSp>
          <p:nvGrpSpPr>
            <p:cNvPr id="7" name="Group 6"/>
            <p:cNvGrpSpPr/>
            <p:nvPr/>
          </p:nvGrpSpPr>
          <p:grpSpPr>
            <a:xfrm>
              <a:off x="339306" y="1752600"/>
              <a:ext cx="4048722" cy="4038600"/>
              <a:chOff x="339306" y="1752600"/>
              <a:chExt cx="4048722" cy="40386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367" y="17526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9306" y="5257800"/>
                <a:ext cx="4048722" cy="369332"/>
              </a:xfrm>
              <a:prstGeom prst="rect">
                <a:avLst/>
              </a:prstGeom>
              <a:noFill/>
            </p:spPr>
            <p:txBody>
              <a:bodyPr wrap="square" rtlCol="0">
                <a:spAutoFit/>
              </a:bodyPr>
              <a:lstStyle/>
              <a:p>
                <a:r>
                  <a:rPr lang="sv-SE" dirty="0" smtClean="0">
                    <a:solidFill>
                      <a:schemeClr val="bg1"/>
                    </a:solidFill>
                  </a:rPr>
                  <a:t>Path tracing, 30 seconds</a:t>
                </a:r>
                <a:endParaRPr lang="sv-SE" dirty="0">
                  <a:solidFill>
                    <a:schemeClr val="bg1"/>
                  </a:solidFill>
                </a:endParaRPr>
              </a:p>
            </p:txBody>
          </p:sp>
        </p:grpSp>
        <p:grpSp>
          <p:nvGrpSpPr>
            <p:cNvPr id="9" name="Group 8"/>
            <p:cNvGrpSpPr/>
            <p:nvPr/>
          </p:nvGrpSpPr>
          <p:grpSpPr>
            <a:xfrm>
              <a:off x="3128457" y="990600"/>
              <a:ext cx="2286172" cy="2256035"/>
              <a:chOff x="346917" y="1755150"/>
              <a:chExt cx="4087379" cy="4033500"/>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6917" y="1755150"/>
                <a:ext cx="4033500" cy="40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5574" y="5073135"/>
                <a:ext cx="4048722" cy="369331"/>
              </a:xfrm>
              <a:prstGeom prst="rect">
                <a:avLst/>
              </a:prstGeom>
              <a:noFill/>
            </p:spPr>
            <p:txBody>
              <a:bodyPr wrap="square" rtlCol="0">
                <a:spAutoFit/>
              </a:bodyPr>
              <a:lstStyle/>
              <a:p>
                <a:r>
                  <a:rPr lang="sv-SE" dirty="0" smtClean="0">
                    <a:solidFill>
                      <a:schemeClr val="bg1"/>
                    </a:solidFill>
                  </a:rPr>
                  <a:t>Path Tracing, 5m</a:t>
                </a:r>
              </a:p>
            </p:txBody>
          </p:sp>
        </p:grpSp>
      </p:grpSp>
    </p:spTree>
    <p:extLst>
      <p:ext uri="{BB962C8B-B14F-4D97-AF65-F5344CB8AC3E}">
        <p14:creationId xmlns:p14="http://schemas.microsoft.com/office/powerpoint/2010/main" val="1277737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Sampling</a:t>
            </a:r>
            <a:endParaRPr lang="sv-SE" dirty="0"/>
          </a:p>
        </p:txBody>
      </p:sp>
      <p:sp>
        <p:nvSpPr>
          <p:cNvPr id="3" name="Content Placeholder 2"/>
          <p:cNvSpPr>
            <a:spLocks noGrp="1"/>
          </p:cNvSpPr>
          <p:nvPr>
            <p:ph idx="1"/>
          </p:nvPr>
        </p:nvSpPr>
        <p:spPr/>
        <p:txBody>
          <a:bodyPr/>
          <a:lstStyle/>
          <a:p>
            <a:r>
              <a:rPr lang="en-US" dirty="0" smtClean="0"/>
              <a:t>If we know how many samples we want to take, we can get good stratification from “jittering”</a:t>
            </a:r>
          </a:p>
          <a:p>
            <a:r>
              <a:rPr lang="en-US" dirty="0" smtClean="0"/>
              <a:t>If not, we want any sequence of samples to have good stratification. We can use a </a:t>
            </a:r>
            <a:r>
              <a:rPr lang="en-US" i="1" dirty="0" smtClean="0"/>
              <a:t>Low Discrepancy Sequence</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1995488" cy="183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522" y="3843269"/>
            <a:ext cx="1938516" cy="176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1973639"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340" y="3802453"/>
            <a:ext cx="1983259" cy="180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614479"/>
            <a:ext cx="1547218" cy="261610"/>
          </a:xfrm>
          <a:prstGeom prst="rect">
            <a:avLst/>
          </a:prstGeom>
          <a:noFill/>
        </p:spPr>
        <p:txBody>
          <a:bodyPr wrap="none" rtlCol="0">
            <a:spAutoFit/>
          </a:bodyPr>
          <a:lstStyle/>
          <a:p>
            <a:r>
              <a:rPr lang="en-US" sz="1100" dirty="0" smtClean="0"/>
              <a:t>SOBOL: 100 samples</a:t>
            </a:r>
            <a:endParaRPr lang="sv-SE" sz="1100" dirty="0"/>
          </a:p>
        </p:txBody>
      </p:sp>
      <p:sp>
        <p:nvSpPr>
          <p:cNvPr id="23" name="TextBox 22"/>
          <p:cNvSpPr txBox="1"/>
          <p:nvPr/>
        </p:nvSpPr>
        <p:spPr>
          <a:xfrm>
            <a:off x="2678171" y="5604088"/>
            <a:ext cx="1625766" cy="261610"/>
          </a:xfrm>
          <a:prstGeom prst="rect">
            <a:avLst/>
          </a:prstGeom>
          <a:noFill/>
        </p:spPr>
        <p:txBody>
          <a:bodyPr wrap="none" rtlCol="0">
            <a:spAutoFit/>
          </a:bodyPr>
          <a:lstStyle/>
          <a:p>
            <a:r>
              <a:rPr lang="en-US" sz="1100" dirty="0" smtClean="0"/>
              <a:t>SOBOL: 1000 samples</a:t>
            </a:r>
            <a:endParaRPr lang="sv-SE" sz="1100" dirty="0"/>
          </a:p>
        </p:txBody>
      </p:sp>
      <p:sp>
        <p:nvSpPr>
          <p:cNvPr id="25" name="TextBox 24"/>
          <p:cNvSpPr txBox="1"/>
          <p:nvPr/>
        </p:nvSpPr>
        <p:spPr>
          <a:xfrm>
            <a:off x="4785210" y="5600948"/>
            <a:ext cx="1704313" cy="261610"/>
          </a:xfrm>
          <a:prstGeom prst="rect">
            <a:avLst/>
          </a:prstGeom>
          <a:noFill/>
        </p:spPr>
        <p:txBody>
          <a:bodyPr wrap="none" rtlCol="0">
            <a:spAutoFit/>
          </a:bodyPr>
          <a:lstStyle/>
          <a:p>
            <a:r>
              <a:rPr lang="en-US" sz="1100" dirty="0" smtClean="0"/>
              <a:t>SOBOL: 10000 samples</a:t>
            </a:r>
            <a:endParaRPr lang="sv-SE" sz="1100" dirty="0"/>
          </a:p>
        </p:txBody>
      </p:sp>
      <p:sp>
        <p:nvSpPr>
          <p:cNvPr id="27" name="TextBox 26"/>
          <p:cNvSpPr txBox="1"/>
          <p:nvPr/>
        </p:nvSpPr>
        <p:spPr>
          <a:xfrm>
            <a:off x="6845360" y="5644931"/>
            <a:ext cx="1846980" cy="261610"/>
          </a:xfrm>
          <a:prstGeom prst="rect">
            <a:avLst/>
          </a:prstGeom>
          <a:noFill/>
        </p:spPr>
        <p:txBody>
          <a:bodyPr wrap="none" rtlCol="0">
            <a:spAutoFit/>
          </a:bodyPr>
          <a:lstStyle/>
          <a:p>
            <a:r>
              <a:rPr lang="en-US" sz="1100" dirty="0" smtClean="0"/>
              <a:t>RANDOM: 10000 samples</a:t>
            </a:r>
            <a:endParaRPr lang="sv-SE" sz="1100" dirty="0"/>
          </a:p>
        </p:txBody>
      </p:sp>
    </p:spTree>
    <p:extLst>
      <p:ext uri="{BB962C8B-B14F-4D97-AF65-F5344CB8AC3E}">
        <p14:creationId xmlns:p14="http://schemas.microsoft.com/office/powerpoint/2010/main" val="2899937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smtClean="0"/>
              <a:t>Multiple Importance Sampling</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2743200" y="3863966"/>
            <a:ext cx="397717" cy="314325"/>
          </a:xfrm>
          <a:prstGeom prst="rect">
            <a:avLst/>
          </a:prstGeom>
        </p:spPr>
      </p:pic>
      <p:grpSp>
        <p:nvGrpSpPr>
          <p:cNvPr id="5" name="Group 4"/>
          <p:cNvGrpSpPr/>
          <p:nvPr/>
        </p:nvGrpSpPr>
        <p:grpSpPr>
          <a:xfrm>
            <a:off x="3124200" y="4088378"/>
            <a:ext cx="2953627" cy="1412713"/>
            <a:chOff x="876300" y="3708400"/>
            <a:chExt cx="5213101" cy="1802084"/>
          </a:xfrm>
        </p:grpSpPr>
        <p:cxnSp>
          <p:nvCxnSpPr>
            <p:cNvPr id="22" name="Straight Arrow Connector 21"/>
            <p:cNvCxnSpPr/>
            <p:nvPr/>
          </p:nvCxnSpPr>
          <p:spPr>
            <a:xfrm>
              <a:off x="876300" y="3708400"/>
              <a:ext cx="4779359" cy="16824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539081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97947" y="5141151"/>
                  <a:ext cx="391454" cy="369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24" name="Rectangle 23"/>
                <p:cNvSpPr>
                  <a:spLocks noRot="1" noChangeAspect="1" noMove="1" noResize="1" noEditPoints="1" noAdjustHandles="1" noChangeArrowheads="1" noChangeShapeType="1" noTextEdit="1"/>
                </p:cNvSpPr>
                <p:nvPr/>
              </p:nvSpPr>
              <p:spPr>
                <a:xfrm>
                  <a:off x="5697947" y="5141151"/>
                  <a:ext cx="391454" cy="369333"/>
                </a:xfrm>
                <a:prstGeom prst="rect">
                  <a:avLst/>
                </a:prstGeom>
                <a:blipFill rotWithShape="0">
                  <a:blip r:embed="rId5"/>
                  <a:stretch>
                    <a:fillRect r="-47222" b="-38298"/>
                  </a:stretch>
                </a:blipFill>
              </p:spPr>
              <p:txBody>
                <a:bodyPr/>
                <a:lstStyle/>
                <a:p>
                  <a:r>
                    <a:rPr lang="sv-SE">
                      <a:noFill/>
                    </a:rPr>
                    <a:t> </a:t>
                  </a:r>
                </a:p>
              </p:txBody>
            </p:sp>
          </mc:Fallback>
        </mc:AlternateContent>
      </p:grpSp>
      <p:grpSp>
        <p:nvGrpSpPr>
          <p:cNvPr id="54" name="Group 53"/>
          <p:cNvGrpSpPr/>
          <p:nvPr/>
        </p:nvGrpSpPr>
        <p:grpSpPr>
          <a:xfrm>
            <a:off x="-228600" y="5428916"/>
            <a:ext cx="9372600" cy="1503041"/>
            <a:chOff x="-228600" y="5428916"/>
            <a:chExt cx="9372600" cy="1503041"/>
          </a:xfrm>
        </p:grpSpPr>
        <p:sp>
          <p:nvSpPr>
            <p:cNvPr id="37" name="Rectangle 36"/>
            <p:cNvSpPr/>
            <p:nvPr/>
          </p:nvSpPr>
          <p:spPr>
            <a:xfrm>
              <a:off x="0" y="5428916"/>
              <a:ext cx="9144000" cy="142908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41" name="TextBox 40"/>
                <p:cNvSpPr txBox="1"/>
                <p:nvPr/>
              </p:nvSpPr>
              <p:spPr>
                <a:xfrm>
                  <a:off x="-228600" y="5798698"/>
                  <a:ext cx="9286260" cy="1133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𝑜</m:t>
                            </m:r>
                          </m:sub>
                        </m:sSub>
                        <m:d>
                          <m:dPr>
                            <m:ctrlPr>
                              <a:rPr lang="en-US" sz="1600"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e>
                        </m:d>
                        <m:r>
                          <a:rPr lang="en-US" sz="1600" i="1">
                            <a:latin typeface="Cambria Math"/>
                          </a:rPr>
                          <m:t>=</m:t>
                        </m:r>
                        <m:nary>
                          <m:naryPr>
                            <m:limLoc m:val="undOvr"/>
                            <m:ctrlPr>
                              <a:rPr lang="en-US" sz="1600" i="1">
                                <a:latin typeface="Cambria Math" panose="02040503050406030204" pitchFamily="18" charset="0"/>
                              </a:rPr>
                            </m:ctrlPr>
                          </m:naryPr>
                          <m:sub>
                            <m:r>
                              <m:rPr>
                                <m:brk m:alnAt="24"/>
                              </m:rPr>
                              <a:rPr lang="en-US" sz="1600" i="1">
                                <a:latin typeface="Cambria Math"/>
                              </a:rPr>
                              <m:t>𝑆</m:t>
                            </m:r>
                          </m:sub>
                          <m:sup/>
                          <m:e>
                            <m:r>
                              <a:rPr lang="en-US" sz="1600" i="1">
                                <a:latin typeface="Cambria Math"/>
                              </a:rPr>
                              <m:t>𝑓</m:t>
                            </m:r>
                            <m:d>
                              <m:dPr>
                                <m:ctrlPr>
                                  <a:rPr lang="en-US" sz="1600" b="1" i="1">
                                    <a:latin typeface="Cambria Math" panose="02040503050406030204" pitchFamily="18" charset="0"/>
                                  </a:rPr>
                                </m:ctrlPr>
                              </m:dPr>
                              <m:e>
                                <m:r>
                                  <a:rPr lang="en-US" sz="1600" b="1" i="1">
                                    <a:latin typeface="Cambria Math"/>
                                  </a:rPr>
                                  <m:t>𝒑</m:t>
                                </m:r>
                                <m:r>
                                  <a:rPr lang="en-US" sz="1600" i="1">
                                    <a:latin typeface="Cambria Math"/>
                                  </a:rPr>
                                  <m:t>,</m:t>
                                </m:r>
                                <m:r>
                                  <a:rPr lang="en-US" sz="1600" i="1">
                                    <a:latin typeface="Cambria Math"/>
                                  </a:rPr>
                                  <m:t>𝜔</m:t>
                                </m:r>
                                <m:r>
                                  <a:rPr lang="en-US" sz="1600" b="1" i="1">
                                    <a:latin typeface="Cambria Math"/>
                                  </a:rPr>
                                  <m:t>,</m:t>
                                </m:r>
                                <m:r>
                                  <a:rPr lang="en-US" sz="1600" b="1" i="1">
                                    <a:latin typeface="Cambria Math"/>
                                  </a:rPr>
                                  <m:t>𝒑</m:t>
                                </m:r>
                                <m:r>
                                  <a:rPr lang="en-US" sz="1600" i="1">
                                    <a:latin typeface="Cambria Math"/>
                                  </a:rPr>
                                  <m:t>→</m:t>
                                </m:r>
                                <m:r>
                                  <a:rPr lang="en-US" sz="1600" b="1" i="1">
                                    <a:latin typeface="Cambria Math"/>
                                  </a:rPr>
                                  <m:t>𝒒</m:t>
                                </m:r>
                              </m:e>
                            </m:d>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𝑒</m:t>
                                </m:r>
                              </m:sub>
                            </m:sSub>
                            <m:d>
                              <m:dPr>
                                <m:ctrlPr>
                                  <a:rPr lang="en-US" sz="1600" b="1" i="1">
                                    <a:latin typeface="Cambria Math" panose="02040503050406030204" pitchFamily="18" charset="0"/>
                                  </a:rPr>
                                </m:ctrlPr>
                              </m:dPr>
                              <m:e>
                                <m:r>
                                  <a:rPr lang="en-US" sz="1600" b="1" i="1">
                                    <a:latin typeface="Cambria Math"/>
                                  </a:rPr>
                                  <m:t>𝒒</m:t>
                                </m:r>
                                <m:r>
                                  <a:rPr lang="en-US" sz="1600" b="1" i="1">
                                    <a:latin typeface="Cambria Math"/>
                                  </a:rPr>
                                  <m:t>,</m:t>
                                </m:r>
                                <m:r>
                                  <a:rPr lang="en-US" sz="1600" b="1" i="1">
                                    <a:latin typeface="Cambria Math"/>
                                  </a:rPr>
                                  <m:t>𝒒</m:t>
                                </m:r>
                                <m:r>
                                  <a:rPr lang="en-US" sz="1600" b="1" i="1">
                                    <a:latin typeface="Cambria Math"/>
                                  </a:rPr>
                                  <m:t>→</m:t>
                                </m:r>
                                <m:r>
                                  <a:rPr lang="en-US" sz="1600" b="1" i="1">
                                    <a:latin typeface="Cambria Math"/>
                                  </a:rPr>
                                  <m:t>𝒑</m:t>
                                </m:r>
                              </m:e>
                            </m:d>
                            <m:r>
                              <a:rPr lang="en-US" sz="1600" i="1">
                                <a:latin typeface="Cambria Math"/>
                              </a:rPr>
                              <m:t>𝐺</m:t>
                            </m:r>
                            <m:d>
                              <m:dPr>
                                <m:ctrlPr>
                                  <a:rPr lang="en-US" sz="1600" b="1" i="1">
                                    <a:latin typeface="Cambria Math" panose="02040503050406030204" pitchFamily="18" charset="0"/>
                                  </a:rPr>
                                </m:ctrlPr>
                              </m:dPr>
                              <m:e>
                                <m:r>
                                  <a:rPr lang="en-US" sz="1600" b="1" i="1">
                                    <a:latin typeface="Cambria Math"/>
                                  </a:rPr>
                                  <m:t>𝒑</m:t>
                                </m:r>
                                <m:r>
                                  <a:rPr lang="en-US" sz="1600" b="1" i="1">
                                    <a:latin typeface="Cambria Math"/>
                                  </a:rPr>
                                  <m:t>,</m:t>
                                </m:r>
                                <m:r>
                                  <a:rPr lang="en-US" sz="1600" b="1" i="1">
                                    <a:latin typeface="Cambria Math"/>
                                  </a:rPr>
                                  <m:t>𝒒</m:t>
                                </m:r>
                              </m:e>
                            </m:d>
                            <m:r>
                              <a:rPr lang="en-US" sz="1600" i="1">
                                <a:latin typeface="Cambria Math"/>
                              </a:rPr>
                              <m:t>𝑉</m:t>
                            </m:r>
                            <m:d>
                              <m:dPr>
                                <m:ctrlPr>
                                  <a:rPr lang="en-US" sz="1600" b="1" i="1">
                                    <a:latin typeface="Cambria Math" panose="02040503050406030204" pitchFamily="18" charset="0"/>
                                  </a:rPr>
                                </m:ctrlPr>
                              </m:dPr>
                              <m:e>
                                <m:r>
                                  <a:rPr lang="en-US" sz="1600" b="1" i="1">
                                    <a:latin typeface="Cambria Math"/>
                                  </a:rPr>
                                  <m:t>𝒑</m:t>
                                </m:r>
                                <m:r>
                                  <a:rPr lang="en-US" sz="1600" b="1" i="1">
                                    <a:latin typeface="Cambria Math"/>
                                  </a:rPr>
                                  <m:t>,</m:t>
                                </m:r>
                                <m:r>
                                  <a:rPr lang="en-US" sz="1600" b="1" i="1">
                                    <a:latin typeface="Cambria Math"/>
                                  </a:rPr>
                                  <m:t>𝒒</m:t>
                                </m:r>
                              </m:e>
                            </m:d>
                            <m:r>
                              <a:rPr lang="en-US" sz="1600" i="1">
                                <a:latin typeface="Cambria Math"/>
                              </a:rPr>
                              <m:t>𝑑</m:t>
                            </m:r>
                            <m:r>
                              <a:rPr lang="en-US" sz="1600" b="1" i="1">
                                <a:latin typeface="Cambria Math"/>
                              </a:rPr>
                              <m:t>𝒒</m:t>
                            </m:r>
                            <m:r>
                              <a:rPr lang="en-US" sz="1600" b="1" i="1">
                                <a:latin typeface="Cambria Math"/>
                              </a:rPr>
                              <m:t>+</m:t>
                            </m:r>
                          </m:e>
                        </m:nary>
                        <m:nary>
                          <m:naryPr>
                            <m:limLoc m:val="undOvr"/>
                            <m:ctrlPr>
                              <a:rPr lang="en-US" sz="1600" i="1">
                                <a:latin typeface="Cambria Math" panose="02040503050406030204" pitchFamily="18" charset="0"/>
                              </a:rPr>
                            </m:ctrlPr>
                          </m:naryPr>
                          <m:sub>
                            <m:r>
                              <m:rPr>
                                <m:sty m:val="p"/>
                              </m:rPr>
                              <a:rPr lang="en-US" sz="1600">
                                <a:latin typeface="Cambria Math"/>
                              </a:rPr>
                              <m:t>Ω</m:t>
                            </m:r>
                          </m:sub>
                          <m:sup/>
                          <m:e>
                            <m:r>
                              <a:rPr lang="en-US" sz="1600" i="1">
                                <a:latin typeface="Cambria Math"/>
                              </a:rPr>
                              <m:t>𝑓</m:t>
                            </m:r>
                            <m:r>
                              <a:rPr lang="en-US" sz="1600" b="1" i="1">
                                <a:latin typeface="Cambria Math"/>
                              </a:rPr>
                              <m:t>(</m:t>
                            </m:r>
                            <m:r>
                              <a:rPr lang="en-US" sz="1600" b="1" i="1">
                                <a:latin typeface="Cambria Math"/>
                              </a:rPr>
                              <m:t>𝒑</m:t>
                            </m:r>
                            <m:r>
                              <a:rPr lang="en-US" sz="1600" i="1">
                                <a:latin typeface="Cambria Math"/>
                              </a:rPr>
                              <m:t>,</m:t>
                            </m:r>
                            <m:r>
                              <a:rPr lang="en-US" sz="1600" i="1">
                                <a:latin typeface="Cambria Math"/>
                              </a:rPr>
                              <m:t>𝜔</m:t>
                            </m:r>
                            <m:r>
                              <a:rPr lang="en-US" sz="1600" i="1">
                                <a:latin typeface="Cambria Math"/>
                              </a:rPr>
                              <m:t>,</m:t>
                            </m:r>
                          </m:e>
                        </m:nary>
                        <m:r>
                          <a:rPr lang="en-US" sz="1600" i="1">
                            <a:latin typeface="Cambria Math"/>
                          </a:rPr>
                          <m:t>𝜔</m:t>
                        </m:r>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𝐿</m:t>
                            </m:r>
                          </m:e>
                          <m:sub>
                            <m:r>
                              <a:rPr lang="en-US" sz="1600" i="1">
                                <a:latin typeface="Cambria Math"/>
                              </a:rPr>
                              <m:t>𝑖</m:t>
                            </m:r>
                          </m:sub>
                        </m:sSub>
                        <m:r>
                          <a:rPr lang="en-US" sz="1600" i="1">
                            <a:latin typeface="Cambria Math"/>
                          </a:rPr>
                          <m:t>(</m:t>
                        </m:r>
                        <m:r>
                          <a:rPr lang="en-US" sz="1600" b="1" i="1">
                            <a:latin typeface="Cambria Math"/>
                          </a:rPr>
                          <m:t>𝒑</m:t>
                        </m:r>
                        <m:r>
                          <a:rPr lang="en-US" sz="1600" i="1">
                            <a:latin typeface="Cambria Math"/>
                          </a:rPr>
                          <m:t>,</m:t>
                        </m:r>
                        <m:r>
                          <a:rPr lang="en-US" sz="1600" i="1">
                            <a:latin typeface="Cambria Math"/>
                          </a:rPr>
                          <m:t>𝜔</m:t>
                        </m:r>
                        <m:r>
                          <a:rPr lang="en-US" sz="1600" i="1">
                            <a:latin typeface="Cambria Math"/>
                          </a:rPr>
                          <m:t>′)</m:t>
                        </m:r>
                        <m:r>
                          <m:rPr>
                            <m:sty m:val="p"/>
                          </m:rPr>
                          <a:rPr lang="en-US" sz="1600">
                            <a:latin typeface="Cambria Math"/>
                          </a:rPr>
                          <m:t>cos</m:t>
                        </m:r>
                        <m:r>
                          <a:rPr lang="en-US" sz="1600" i="1">
                            <a:latin typeface="Cambria Math"/>
                          </a:rPr>
                          <m:t>⁡(</m:t>
                        </m:r>
                        <m:r>
                          <a:rPr lang="en-US" sz="1600" b="1" i="1">
                            <a:latin typeface="Cambria Math"/>
                          </a:rPr>
                          <m:t>𝒏</m:t>
                        </m:r>
                        <m:r>
                          <a:rPr lang="en-US" sz="1600" i="1">
                            <a:latin typeface="Cambria Math"/>
                          </a:rPr>
                          <m:t>,</m:t>
                        </m:r>
                        <m:r>
                          <a:rPr lang="en-US" sz="1600" i="1">
                            <a:latin typeface="Cambria Math"/>
                          </a:rPr>
                          <m:t>𝜔</m:t>
                        </m:r>
                        <m:r>
                          <a:rPr lang="en-US" sz="1600" i="1">
                            <a:latin typeface="Cambria Math"/>
                          </a:rPr>
                          <m:t>′)</m:t>
                        </m:r>
                        <m:r>
                          <a:rPr lang="en-US" sz="1600" i="1">
                            <a:latin typeface="Cambria Math"/>
                          </a:rPr>
                          <m:t>𝑑</m:t>
                        </m:r>
                        <m:r>
                          <a:rPr lang="en-US" sz="1600" i="1">
                            <a:latin typeface="Cambria Math"/>
                          </a:rPr>
                          <m:t>𝜔</m:t>
                        </m:r>
                        <m:r>
                          <a:rPr lang="en-US" sz="1600" i="1">
                            <a:latin typeface="Cambria Math"/>
                          </a:rPr>
                          <m:t>′</m:t>
                        </m:r>
                      </m:oMath>
                    </m:oMathPara>
                  </a14:m>
                  <a:endParaRPr lang="sv-SE" sz="1600" dirty="0"/>
                </a:p>
                <a:p>
                  <a:endParaRPr lang="sv-FI"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28600" y="5798698"/>
                  <a:ext cx="9286260" cy="1133259"/>
                </a:xfrm>
                <a:prstGeom prst="rect">
                  <a:avLst/>
                </a:prstGeom>
                <a:blipFill rotWithShape="0">
                  <a:blip r:embed="rId6"/>
                  <a:stretch>
                    <a:fillRect/>
                  </a:stretch>
                </a:blipFill>
              </p:spPr>
              <p:txBody>
                <a:bodyPr/>
                <a:lstStyle/>
                <a:p>
                  <a:r>
                    <a:rPr lang="sv-SE">
                      <a:noFill/>
                    </a:rPr>
                    <a:t> </a:t>
                  </a:r>
                </a:p>
              </p:txBody>
            </p:sp>
          </mc:Fallback>
        </mc:AlternateContent>
        <p:sp>
          <p:nvSpPr>
            <p:cNvPr id="42" name="Right Brace 41"/>
            <p:cNvSpPr/>
            <p:nvPr/>
          </p:nvSpPr>
          <p:spPr>
            <a:xfrm rot="16200000">
              <a:off x="3155298" y="3835306"/>
              <a:ext cx="228600" cy="4128803"/>
            </a:xfrm>
            <a:prstGeom prst="rightBrace">
              <a:avLst>
                <a:gd name="adj1" fmla="val 121666"/>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3" name="Right Brace 42"/>
            <p:cNvSpPr/>
            <p:nvPr/>
          </p:nvSpPr>
          <p:spPr>
            <a:xfrm rot="16200000">
              <a:off x="6981519" y="4300277"/>
              <a:ext cx="228600" cy="3181963"/>
            </a:xfrm>
            <a:prstGeom prst="rightBrace">
              <a:avLst>
                <a:gd name="adj1" fmla="val 9833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4" name="TextBox 43"/>
            <p:cNvSpPr txBox="1"/>
            <p:nvPr/>
          </p:nvSpPr>
          <p:spPr>
            <a:xfrm>
              <a:off x="2613074" y="5508408"/>
              <a:ext cx="1367682" cy="276999"/>
            </a:xfrm>
            <a:prstGeom prst="rect">
              <a:avLst/>
            </a:prstGeom>
            <a:noFill/>
          </p:spPr>
          <p:txBody>
            <a:bodyPr wrap="none" rtlCol="0">
              <a:spAutoFit/>
            </a:bodyPr>
            <a:lstStyle/>
            <a:p>
              <a:r>
                <a:rPr lang="en-US" sz="1200" i="1" dirty="0" smtClean="0"/>
                <a:t>direct illumination</a:t>
              </a:r>
              <a:endParaRPr lang="sv-SE" sz="1200" i="1" dirty="0"/>
            </a:p>
          </p:txBody>
        </p:sp>
        <p:sp>
          <p:nvSpPr>
            <p:cNvPr id="45" name="TextBox 44"/>
            <p:cNvSpPr txBox="1"/>
            <p:nvPr/>
          </p:nvSpPr>
          <p:spPr>
            <a:xfrm>
              <a:off x="6339271" y="5476977"/>
              <a:ext cx="1486304" cy="276999"/>
            </a:xfrm>
            <a:prstGeom prst="rect">
              <a:avLst/>
            </a:prstGeom>
            <a:noFill/>
          </p:spPr>
          <p:txBody>
            <a:bodyPr wrap="none" rtlCol="0">
              <a:spAutoFit/>
            </a:bodyPr>
            <a:lstStyle/>
            <a:p>
              <a:r>
                <a:rPr lang="en-US" sz="1200" i="1" dirty="0" smtClean="0"/>
                <a:t>indirect illumination</a:t>
              </a:r>
              <a:endParaRPr lang="sv-SE" sz="1200" i="1" dirty="0"/>
            </a:p>
          </p:txBody>
        </p:sp>
      </p:grpSp>
      <p:sp>
        <p:nvSpPr>
          <p:cNvPr id="36" name="Freeform 35"/>
          <p:cNvSpPr/>
          <p:nvPr/>
        </p:nvSpPr>
        <p:spPr>
          <a:xfrm>
            <a:off x="5875020" y="4328160"/>
            <a:ext cx="937260" cy="1097280"/>
          </a:xfrm>
          <a:custGeom>
            <a:avLst/>
            <a:gdLst>
              <a:gd name="connsiteX0" fmla="*/ 0 w 937260"/>
              <a:gd name="connsiteY0" fmla="*/ 1097280 h 1097280"/>
              <a:gd name="connsiteX1" fmla="*/ 198120 w 937260"/>
              <a:gd name="connsiteY1" fmla="*/ 335280 h 1097280"/>
              <a:gd name="connsiteX2" fmla="*/ 266700 w 937260"/>
              <a:gd name="connsiteY2" fmla="*/ 190500 h 1097280"/>
              <a:gd name="connsiteX3" fmla="*/ 388620 w 937260"/>
              <a:gd name="connsiteY3" fmla="*/ 60960 h 1097280"/>
              <a:gd name="connsiteX4" fmla="*/ 541020 w 937260"/>
              <a:gd name="connsiteY4" fmla="*/ 7620 h 1097280"/>
              <a:gd name="connsiteX5" fmla="*/ 693420 w 937260"/>
              <a:gd name="connsiteY5" fmla="*/ 0 h 1097280"/>
              <a:gd name="connsiteX6" fmla="*/ 807720 w 937260"/>
              <a:gd name="connsiteY6" fmla="*/ 45720 h 1097280"/>
              <a:gd name="connsiteX7" fmla="*/ 883920 w 937260"/>
              <a:gd name="connsiteY7" fmla="*/ 137160 h 1097280"/>
              <a:gd name="connsiteX8" fmla="*/ 937260 w 937260"/>
              <a:gd name="connsiteY8" fmla="*/ 274320 h 1097280"/>
              <a:gd name="connsiteX9" fmla="*/ 929640 w 937260"/>
              <a:gd name="connsiteY9" fmla="*/ 411480 h 1097280"/>
              <a:gd name="connsiteX10" fmla="*/ 906780 w 937260"/>
              <a:gd name="connsiteY10" fmla="*/ 533400 h 1097280"/>
              <a:gd name="connsiteX11" fmla="*/ 853440 w 937260"/>
              <a:gd name="connsiteY11" fmla="*/ 640080 h 1097280"/>
              <a:gd name="connsiteX12" fmla="*/ 777240 w 937260"/>
              <a:gd name="connsiteY12" fmla="*/ 708660 h 1097280"/>
              <a:gd name="connsiteX13" fmla="*/ 0 w 937260"/>
              <a:gd name="connsiteY13"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60" h="1097280">
                <a:moveTo>
                  <a:pt x="0" y="1097280"/>
                </a:moveTo>
                <a:lnTo>
                  <a:pt x="198120" y="335280"/>
                </a:lnTo>
                <a:lnTo>
                  <a:pt x="266700" y="190500"/>
                </a:lnTo>
                <a:lnTo>
                  <a:pt x="388620" y="60960"/>
                </a:lnTo>
                <a:lnTo>
                  <a:pt x="541020" y="7620"/>
                </a:lnTo>
                <a:lnTo>
                  <a:pt x="693420" y="0"/>
                </a:lnTo>
                <a:lnTo>
                  <a:pt x="807720" y="45720"/>
                </a:lnTo>
                <a:lnTo>
                  <a:pt x="883920" y="137160"/>
                </a:lnTo>
                <a:lnTo>
                  <a:pt x="937260" y="274320"/>
                </a:lnTo>
                <a:lnTo>
                  <a:pt x="929640" y="411480"/>
                </a:lnTo>
                <a:lnTo>
                  <a:pt x="906780" y="533400"/>
                </a:lnTo>
                <a:lnTo>
                  <a:pt x="853440" y="640080"/>
                </a:lnTo>
                <a:lnTo>
                  <a:pt x="777240" y="708660"/>
                </a:lnTo>
                <a:lnTo>
                  <a:pt x="0" y="1097280"/>
                </a:lnTo>
                <a:close/>
              </a:path>
            </a:pathLst>
          </a:custGeom>
          <a:solidFill>
            <a:schemeClr val="accent5">
              <a:lumMod val="60000"/>
              <a:lumOff val="40000"/>
              <a:alpha val="4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Straight Arrow Connector 45"/>
          <p:cNvCxnSpPr>
            <a:endCxn id="36" idx="0"/>
          </p:cNvCxnSpPr>
          <p:nvPr/>
        </p:nvCxnSpPr>
        <p:spPr>
          <a:xfrm flipH="1">
            <a:off x="5875020" y="3962400"/>
            <a:ext cx="1211580" cy="146304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6" idx="0"/>
          </p:cNvCxnSpPr>
          <p:nvPr/>
        </p:nvCxnSpPr>
        <p:spPr>
          <a:xfrm flipH="1">
            <a:off x="5875020" y="4267200"/>
            <a:ext cx="1211580" cy="115824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0"/>
          </p:cNvCxnSpPr>
          <p:nvPr/>
        </p:nvCxnSpPr>
        <p:spPr>
          <a:xfrm flipH="1">
            <a:off x="5875020" y="4084320"/>
            <a:ext cx="1272540" cy="134112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5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smtClean="0"/>
              <a:t>Multiple Importance Sampling</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2743200" y="3863966"/>
            <a:ext cx="397717" cy="314325"/>
          </a:xfrm>
          <a:prstGeom prst="rect">
            <a:avLst/>
          </a:prstGeom>
        </p:spPr>
      </p:pic>
      <p:grpSp>
        <p:nvGrpSpPr>
          <p:cNvPr id="5" name="Group 4"/>
          <p:cNvGrpSpPr/>
          <p:nvPr/>
        </p:nvGrpSpPr>
        <p:grpSpPr>
          <a:xfrm>
            <a:off x="3124200" y="4088378"/>
            <a:ext cx="2953627" cy="1412713"/>
            <a:chOff x="876300" y="3708400"/>
            <a:chExt cx="5213101" cy="1802084"/>
          </a:xfrm>
        </p:grpSpPr>
        <p:cxnSp>
          <p:nvCxnSpPr>
            <p:cNvPr id="22" name="Straight Arrow Connector 21"/>
            <p:cNvCxnSpPr/>
            <p:nvPr/>
          </p:nvCxnSpPr>
          <p:spPr>
            <a:xfrm>
              <a:off x="876300" y="3708400"/>
              <a:ext cx="4779359" cy="16824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539081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97947" y="5141151"/>
                  <a:ext cx="391454" cy="369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24" name="Rectangle 23"/>
                <p:cNvSpPr>
                  <a:spLocks noRot="1" noChangeAspect="1" noMove="1" noResize="1" noEditPoints="1" noAdjustHandles="1" noChangeArrowheads="1" noChangeShapeType="1" noTextEdit="1"/>
                </p:cNvSpPr>
                <p:nvPr/>
              </p:nvSpPr>
              <p:spPr>
                <a:xfrm>
                  <a:off x="5697947" y="5141151"/>
                  <a:ext cx="391454" cy="369333"/>
                </a:xfrm>
                <a:prstGeom prst="rect">
                  <a:avLst/>
                </a:prstGeom>
                <a:blipFill rotWithShape="0">
                  <a:blip r:embed="rId5"/>
                  <a:stretch>
                    <a:fillRect r="-47222" b="-38298"/>
                  </a:stretch>
                </a:blipFill>
              </p:spPr>
              <p:txBody>
                <a:bodyPr/>
                <a:lstStyle/>
                <a:p>
                  <a:r>
                    <a:rPr lang="sv-SE">
                      <a:noFill/>
                    </a:rPr>
                    <a:t> </a:t>
                  </a:r>
                </a:p>
              </p:txBody>
            </p:sp>
          </mc:Fallback>
        </mc:AlternateContent>
      </p:grpSp>
      <p:sp>
        <p:nvSpPr>
          <p:cNvPr id="36" name="Freeform 35"/>
          <p:cNvSpPr/>
          <p:nvPr/>
        </p:nvSpPr>
        <p:spPr>
          <a:xfrm>
            <a:off x="5875020" y="4328160"/>
            <a:ext cx="937260" cy="1097280"/>
          </a:xfrm>
          <a:custGeom>
            <a:avLst/>
            <a:gdLst>
              <a:gd name="connsiteX0" fmla="*/ 0 w 937260"/>
              <a:gd name="connsiteY0" fmla="*/ 1097280 h 1097280"/>
              <a:gd name="connsiteX1" fmla="*/ 198120 w 937260"/>
              <a:gd name="connsiteY1" fmla="*/ 335280 h 1097280"/>
              <a:gd name="connsiteX2" fmla="*/ 266700 w 937260"/>
              <a:gd name="connsiteY2" fmla="*/ 190500 h 1097280"/>
              <a:gd name="connsiteX3" fmla="*/ 388620 w 937260"/>
              <a:gd name="connsiteY3" fmla="*/ 60960 h 1097280"/>
              <a:gd name="connsiteX4" fmla="*/ 541020 w 937260"/>
              <a:gd name="connsiteY4" fmla="*/ 7620 h 1097280"/>
              <a:gd name="connsiteX5" fmla="*/ 693420 w 937260"/>
              <a:gd name="connsiteY5" fmla="*/ 0 h 1097280"/>
              <a:gd name="connsiteX6" fmla="*/ 807720 w 937260"/>
              <a:gd name="connsiteY6" fmla="*/ 45720 h 1097280"/>
              <a:gd name="connsiteX7" fmla="*/ 883920 w 937260"/>
              <a:gd name="connsiteY7" fmla="*/ 137160 h 1097280"/>
              <a:gd name="connsiteX8" fmla="*/ 937260 w 937260"/>
              <a:gd name="connsiteY8" fmla="*/ 274320 h 1097280"/>
              <a:gd name="connsiteX9" fmla="*/ 929640 w 937260"/>
              <a:gd name="connsiteY9" fmla="*/ 411480 h 1097280"/>
              <a:gd name="connsiteX10" fmla="*/ 906780 w 937260"/>
              <a:gd name="connsiteY10" fmla="*/ 533400 h 1097280"/>
              <a:gd name="connsiteX11" fmla="*/ 853440 w 937260"/>
              <a:gd name="connsiteY11" fmla="*/ 640080 h 1097280"/>
              <a:gd name="connsiteX12" fmla="*/ 777240 w 937260"/>
              <a:gd name="connsiteY12" fmla="*/ 708660 h 1097280"/>
              <a:gd name="connsiteX13" fmla="*/ 0 w 937260"/>
              <a:gd name="connsiteY13"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260" h="1097280">
                <a:moveTo>
                  <a:pt x="0" y="1097280"/>
                </a:moveTo>
                <a:lnTo>
                  <a:pt x="198120" y="335280"/>
                </a:lnTo>
                <a:lnTo>
                  <a:pt x="266700" y="190500"/>
                </a:lnTo>
                <a:lnTo>
                  <a:pt x="388620" y="60960"/>
                </a:lnTo>
                <a:lnTo>
                  <a:pt x="541020" y="7620"/>
                </a:lnTo>
                <a:lnTo>
                  <a:pt x="693420" y="0"/>
                </a:lnTo>
                <a:lnTo>
                  <a:pt x="807720" y="45720"/>
                </a:lnTo>
                <a:lnTo>
                  <a:pt x="883920" y="137160"/>
                </a:lnTo>
                <a:lnTo>
                  <a:pt x="937260" y="274320"/>
                </a:lnTo>
                <a:lnTo>
                  <a:pt x="929640" y="411480"/>
                </a:lnTo>
                <a:lnTo>
                  <a:pt x="906780" y="533400"/>
                </a:lnTo>
                <a:lnTo>
                  <a:pt x="853440" y="640080"/>
                </a:lnTo>
                <a:lnTo>
                  <a:pt x="777240" y="708660"/>
                </a:lnTo>
                <a:lnTo>
                  <a:pt x="0" y="1097280"/>
                </a:lnTo>
                <a:close/>
              </a:path>
            </a:pathLst>
          </a:custGeom>
          <a:solidFill>
            <a:schemeClr val="accent5">
              <a:lumMod val="60000"/>
              <a:lumOff val="40000"/>
              <a:alpha val="4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Straight Arrow Connector 45"/>
          <p:cNvCxnSpPr>
            <a:endCxn id="36" idx="0"/>
          </p:cNvCxnSpPr>
          <p:nvPr/>
        </p:nvCxnSpPr>
        <p:spPr>
          <a:xfrm flipH="1">
            <a:off x="5875020" y="2438400"/>
            <a:ext cx="982980" cy="2987040"/>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6" idx="0"/>
          </p:cNvCxnSpPr>
          <p:nvPr/>
        </p:nvCxnSpPr>
        <p:spPr>
          <a:xfrm flipH="1">
            <a:off x="5875020" y="4274820"/>
            <a:ext cx="1249680" cy="1150620"/>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0"/>
          </p:cNvCxnSpPr>
          <p:nvPr/>
        </p:nvCxnSpPr>
        <p:spPr>
          <a:xfrm flipH="1">
            <a:off x="5875020" y="3581400"/>
            <a:ext cx="1287780" cy="1844040"/>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3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smtClean="0"/>
              <a:t>Multiple Importance Sampling</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2743200" y="3863966"/>
            <a:ext cx="397717" cy="314325"/>
          </a:xfrm>
          <a:prstGeom prst="rect">
            <a:avLst/>
          </a:prstGeom>
        </p:spPr>
      </p:pic>
      <p:grpSp>
        <p:nvGrpSpPr>
          <p:cNvPr id="5" name="Group 4"/>
          <p:cNvGrpSpPr/>
          <p:nvPr/>
        </p:nvGrpSpPr>
        <p:grpSpPr>
          <a:xfrm>
            <a:off x="3124200" y="4088378"/>
            <a:ext cx="2953627" cy="1412713"/>
            <a:chOff x="876300" y="3708400"/>
            <a:chExt cx="5213101" cy="1802084"/>
          </a:xfrm>
        </p:grpSpPr>
        <p:cxnSp>
          <p:nvCxnSpPr>
            <p:cNvPr id="22" name="Straight Arrow Connector 21"/>
            <p:cNvCxnSpPr/>
            <p:nvPr/>
          </p:nvCxnSpPr>
          <p:spPr>
            <a:xfrm>
              <a:off x="876300" y="3708400"/>
              <a:ext cx="4779359" cy="16824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539081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97947" y="5141151"/>
                  <a:ext cx="391454" cy="369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24" name="Rectangle 23"/>
                <p:cNvSpPr>
                  <a:spLocks noRot="1" noChangeAspect="1" noMove="1" noResize="1" noEditPoints="1" noAdjustHandles="1" noChangeArrowheads="1" noChangeShapeType="1" noTextEdit="1"/>
                </p:cNvSpPr>
                <p:nvPr/>
              </p:nvSpPr>
              <p:spPr>
                <a:xfrm>
                  <a:off x="5697947" y="5141151"/>
                  <a:ext cx="391454" cy="369333"/>
                </a:xfrm>
                <a:prstGeom prst="rect">
                  <a:avLst/>
                </a:prstGeom>
                <a:blipFill rotWithShape="0">
                  <a:blip r:embed="rId5"/>
                  <a:stretch>
                    <a:fillRect r="-47222" b="-38298"/>
                  </a:stretch>
                </a:blipFill>
              </p:spPr>
              <p:txBody>
                <a:bodyPr/>
                <a:lstStyle/>
                <a:p>
                  <a:r>
                    <a:rPr lang="sv-SE">
                      <a:noFill/>
                    </a:rPr>
                    <a:t> </a:t>
                  </a:r>
                </a:p>
              </p:txBody>
            </p:sp>
          </mc:Fallback>
        </mc:AlternateContent>
      </p:grpSp>
      <p:cxnSp>
        <p:nvCxnSpPr>
          <p:cNvPr id="46" name="Straight Arrow Connector 45"/>
          <p:cNvCxnSpPr/>
          <p:nvPr/>
        </p:nvCxnSpPr>
        <p:spPr>
          <a:xfrm flipH="1">
            <a:off x="5875020" y="3505200"/>
            <a:ext cx="1059180" cy="192024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875020" y="4876800"/>
            <a:ext cx="1440180" cy="54864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875020" y="3733800"/>
            <a:ext cx="1363980" cy="169164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5859780" y="4389120"/>
            <a:ext cx="861060" cy="1043940"/>
          </a:xfrm>
          <a:custGeom>
            <a:avLst/>
            <a:gdLst>
              <a:gd name="connsiteX0" fmla="*/ 0 w 861060"/>
              <a:gd name="connsiteY0" fmla="*/ 1043940 h 1043940"/>
              <a:gd name="connsiteX1" fmla="*/ 556260 w 861060"/>
              <a:gd name="connsiteY1" fmla="*/ 152400 h 1043940"/>
              <a:gd name="connsiteX2" fmla="*/ 670560 w 861060"/>
              <a:gd name="connsiteY2" fmla="*/ 22860 h 1043940"/>
              <a:gd name="connsiteX3" fmla="*/ 762000 w 861060"/>
              <a:gd name="connsiteY3" fmla="*/ 0 h 1043940"/>
              <a:gd name="connsiteX4" fmla="*/ 830580 w 861060"/>
              <a:gd name="connsiteY4" fmla="*/ 15240 h 1043940"/>
              <a:gd name="connsiteX5" fmla="*/ 861060 w 861060"/>
              <a:gd name="connsiteY5" fmla="*/ 76200 h 1043940"/>
              <a:gd name="connsiteX6" fmla="*/ 807720 w 861060"/>
              <a:gd name="connsiteY6" fmla="*/ 167640 h 1043940"/>
              <a:gd name="connsiteX7" fmla="*/ 693420 w 861060"/>
              <a:gd name="connsiteY7" fmla="*/ 312420 h 1043940"/>
              <a:gd name="connsiteX8" fmla="*/ 0 w 861060"/>
              <a:gd name="connsiteY8" fmla="*/ 104394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 h="1043940">
                <a:moveTo>
                  <a:pt x="0" y="1043940"/>
                </a:moveTo>
                <a:lnTo>
                  <a:pt x="556260" y="152400"/>
                </a:lnTo>
                <a:lnTo>
                  <a:pt x="670560" y="22860"/>
                </a:lnTo>
                <a:lnTo>
                  <a:pt x="762000" y="0"/>
                </a:lnTo>
                <a:lnTo>
                  <a:pt x="830580" y="15240"/>
                </a:lnTo>
                <a:lnTo>
                  <a:pt x="861060" y="76200"/>
                </a:lnTo>
                <a:lnTo>
                  <a:pt x="807720" y="167640"/>
                </a:lnTo>
                <a:lnTo>
                  <a:pt x="693420" y="312420"/>
                </a:lnTo>
                <a:lnTo>
                  <a:pt x="0" y="1043940"/>
                </a:lnTo>
                <a:close/>
              </a:path>
            </a:pathLst>
          </a:custGeom>
          <a:solidFill>
            <a:schemeClr val="accent5">
              <a:lumMod val="75000"/>
              <a:alpha val="36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0149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smtClean="0"/>
              <a:t>Multiple Importance Sampling</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2743200" y="3863966"/>
            <a:ext cx="397717" cy="314325"/>
          </a:xfrm>
          <a:prstGeom prst="rect">
            <a:avLst/>
          </a:prstGeom>
        </p:spPr>
      </p:pic>
      <p:grpSp>
        <p:nvGrpSpPr>
          <p:cNvPr id="5" name="Group 4"/>
          <p:cNvGrpSpPr/>
          <p:nvPr/>
        </p:nvGrpSpPr>
        <p:grpSpPr>
          <a:xfrm>
            <a:off x="3124200" y="4088378"/>
            <a:ext cx="2953627" cy="1412713"/>
            <a:chOff x="876300" y="3708400"/>
            <a:chExt cx="5213101" cy="1802084"/>
          </a:xfrm>
        </p:grpSpPr>
        <p:cxnSp>
          <p:nvCxnSpPr>
            <p:cNvPr id="22" name="Straight Arrow Connector 21"/>
            <p:cNvCxnSpPr/>
            <p:nvPr/>
          </p:nvCxnSpPr>
          <p:spPr>
            <a:xfrm>
              <a:off x="876300" y="3708400"/>
              <a:ext cx="4779359" cy="16824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539081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97947" y="5141151"/>
                  <a:ext cx="391454" cy="369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24" name="Rectangle 23"/>
                <p:cNvSpPr>
                  <a:spLocks noRot="1" noChangeAspect="1" noMove="1" noResize="1" noEditPoints="1" noAdjustHandles="1" noChangeArrowheads="1" noChangeShapeType="1" noTextEdit="1"/>
                </p:cNvSpPr>
                <p:nvPr/>
              </p:nvSpPr>
              <p:spPr>
                <a:xfrm>
                  <a:off x="5697947" y="5141151"/>
                  <a:ext cx="391454" cy="369333"/>
                </a:xfrm>
                <a:prstGeom prst="rect">
                  <a:avLst/>
                </a:prstGeom>
                <a:blipFill rotWithShape="0">
                  <a:blip r:embed="rId5"/>
                  <a:stretch>
                    <a:fillRect r="-47222" b="-38298"/>
                  </a:stretch>
                </a:blipFill>
              </p:spPr>
              <p:txBody>
                <a:bodyPr/>
                <a:lstStyle/>
                <a:p>
                  <a:r>
                    <a:rPr lang="sv-SE">
                      <a:noFill/>
                    </a:rPr>
                    <a:t> </a:t>
                  </a:r>
                </a:p>
              </p:txBody>
            </p:sp>
          </mc:Fallback>
        </mc:AlternateContent>
      </p:grpSp>
      <p:cxnSp>
        <p:nvCxnSpPr>
          <p:cNvPr id="46" name="Straight Arrow Connector 45"/>
          <p:cNvCxnSpPr/>
          <p:nvPr/>
        </p:nvCxnSpPr>
        <p:spPr>
          <a:xfrm flipH="1">
            <a:off x="5875020" y="3733800"/>
            <a:ext cx="1135380" cy="1691640"/>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875020" y="4088378"/>
            <a:ext cx="1135380" cy="1337062"/>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875020" y="3657600"/>
            <a:ext cx="1363980" cy="1767840"/>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5859780" y="4389120"/>
            <a:ext cx="861060" cy="1043940"/>
          </a:xfrm>
          <a:custGeom>
            <a:avLst/>
            <a:gdLst>
              <a:gd name="connsiteX0" fmla="*/ 0 w 861060"/>
              <a:gd name="connsiteY0" fmla="*/ 1043940 h 1043940"/>
              <a:gd name="connsiteX1" fmla="*/ 556260 w 861060"/>
              <a:gd name="connsiteY1" fmla="*/ 152400 h 1043940"/>
              <a:gd name="connsiteX2" fmla="*/ 670560 w 861060"/>
              <a:gd name="connsiteY2" fmla="*/ 22860 h 1043940"/>
              <a:gd name="connsiteX3" fmla="*/ 762000 w 861060"/>
              <a:gd name="connsiteY3" fmla="*/ 0 h 1043940"/>
              <a:gd name="connsiteX4" fmla="*/ 830580 w 861060"/>
              <a:gd name="connsiteY4" fmla="*/ 15240 h 1043940"/>
              <a:gd name="connsiteX5" fmla="*/ 861060 w 861060"/>
              <a:gd name="connsiteY5" fmla="*/ 76200 h 1043940"/>
              <a:gd name="connsiteX6" fmla="*/ 807720 w 861060"/>
              <a:gd name="connsiteY6" fmla="*/ 167640 h 1043940"/>
              <a:gd name="connsiteX7" fmla="*/ 693420 w 861060"/>
              <a:gd name="connsiteY7" fmla="*/ 312420 h 1043940"/>
              <a:gd name="connsiteX8" fmla="*/ 0 w 861060"/>
              <a:gd name="connsiteY8" fmla="*/ 104394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 h="1043940">
                <a:moveTo>
                  <a:pt x="0" y="1043940"/>
                </a:moveTo>
                <a:lnTo>
                  <a:pt x="556260" y="152400"/>
                </a:lnTo>
                <a:lnTo>
                  <a:pt x="670560" y="22860"/>
                </a:lnTo>
                <a:lnTo>
                  <a:pt x="762000" y="0"/>
                </a:lnTo>
                <a:lnTo>
                  <a:pt x="830580" y="15240"/>
                </a:lnTo>
                <a:lnTo>
                  <a:pt x="861060" y="76200"/>
                </a:lnTo>
                <a:lnTo>
                  <a:pt x="807720" y="167640"/>
                </a:lnTo>
                <a:lnTo>
                  <a:pt x="693420" y="312420"/>
                </a:lnTo>
                <a:lnTo>
                  <a:pt x="0" y="1043940"/>
                </a:lnTo>
                <a:close/>
              </a:path>
            </a:pathLst>
          </a:custGeom>
          <a:solidFill>
            <a:schemeClr val="accent5">
              <a:lumMod val="75000"/>
              <a:alpha val="36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431665"/>
            <a:ext cx="8653910" cy="5061469"/>
          </a:xfrm>
          <a:prstGeom prst="rect">
            <a:avLst/>
          </a:prstGeom>
        </p:spPr>
      </p:pic>
    </p:spTree>
    <p:extLst>
      <p:ext uri="{BB962C8B-B14F-4D97-AF65-F5344CB8AC3E}">
        <p14:creationId xmlns:p14="http://schemas.microsoft.com/office/powerpoint/2010/main" val="8339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sv-SE" dirty="0" smtClean="0"/>
              <a:t>Multiple Importance Sampling</a:t>
            </a:r>
            <a:endParaRPr lang="sv-SE" dirty="0"/>
          </a:p>
        </p:txBody>
      </p:sp>
      <p:cxnSp>
        <p:nvCxnSpPr>
          <p:cNvPr id="11" name="Straight Connector 10"/>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2743200" y="3863966"/>
            <a:ext cx="397717" cy="314325"/>
          </a:xfrm>
          <a:prstGeom prst="rect">
            <a:avLst/>
          </a:prstGeom>
        </p:spPr>
      </p:pic>
      <p:grpSp>
        <p:nvGrpSpPr>
          <p:cNvPr id="5" name="Group 4"/>
          <p:cNvGrpSpPr/>
          <p:nvPr/>
        </p:nvGrpSpPr>
        <p:grpSpPr>
          <a:xfrm>
            <a:off x="3124200" y="4088378"/>
            <a:ext cx="2953627" cy="1412713"/>
            <a:chOff x="876300" y="3708400"/>
            <a:chExt cx="5213101" cy="1802084"/>
          </a:xfrm>
        </p:grpSpPr>
        <p:cxnSp>
          <p:nvCxnSpPr>
            <p:cNvPr id="22" name="Straight Arrow Connector 21"/>
            <p:cNvCxnSpPr/>
            <p:nvPr/>
          </p:nvCxnSpPr>
          <p:spPr>
            <a:xfrm>
              <a:off x="876300" y="3708400"/>
              <a:ext cx="4779359" cy="168241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80075" y="539081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xmlns:a14="http://schemas.microsoft.com/office/drawing/2010/main">
          <mc:Choice Requires="a14">
            <p:sp>
              <p:nvSpPr>
                <p:cNvPr id="24" name="Rectangle 23"/>
                <p:cNvSpPr/>
                <p:nvPr/>
              </p:nvSpPr>
              <p:spPr>
                <a:xfrm>
                  <a:off x="5697947" y="5141151"/>
                  <a:ext cx="391454" cy="369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𝒑</m:t>
                        </m:r>
                      </m:oMath>
                    </m:oMathPara>
                  </a14:m>
                  <a:endParaRPr lang="sv-SE" dirty="0"/>
                </a:p>
              </p:txBody>
            </p:sp>
          </mc:Choice>
          <mc:Fallback xmlns="">
            <p:sp>
              <p:nvSpPr>
                <p:cNvPr id="24" name="Rectangle 23"/>
                <p:cNvSpPr>
                  <a:spLocks noRot="1" noChangeAspect="1" noMove="1" noResize="1" noEditPoints="1" noAdjustHandles="1" noChangeArrowheads="1" noChangeShapeType="1" noTextEdit="1"/>
                </p:cNvSpPr>
                <p:nvPr/>
              </p:nvSpPr>
              <p:spPr>
                <a:xfrm>
                  <a:off x="5697947" y="5141151"/>
                  <a:ext cx="391454" cy="369333"/>
                </a:xfrm>
                <a:prstGeom prst="rect">
                  <a:avLst/>
                </a:prstGeom>
                <a:blipFill rotWithShape="0">
                  <a:blip r:embed="rId5"/>
                  <a:stretch>
                    <a:fillRect r="-47222" b="-38298"/>
                  </a:stretch>
                </a:blipFill>
              </p:spPr>
              <p:txBody>
                <a:bodyPr/>
                <a:lstStyle/>
                <a:p>
                  <a:r>
                    <a:rPr lang="sv-SE">
                      <a:noFill/>
                    </a:rPr>
                    <a:t> </a:t>
                  </a:r>
                </a:p>
              </p:txBody>
            </p:sp>
          </mc:Fallback>
        </mc:AlternateContent>
      </p:grpSp>
      <p:cxnSp>
        <p:nvCxnSpPr>
          <p:cNvPr id="47" name="Straight Arrow Connector 46"/>
          <p:cNvCxnSpPr/>
          <p:nvPr/>
        </p:nvCxnSpPr>
        <p:spPr>
          <a:xfrm flipH="1">
            <a:off x="5875020" y="4876800"/>
            <a:ext cx="1440180" cy="548640"/>
          </a:xfrm>
          <a:prstGeom prst="straightConnector1">
            <a:avLst/>
          </a:prstGeom>
          <a:ln w="127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875020" y="3733800"/>
            <a:ext cx="1363980" cy="1691640"/>
          </a:xfrm>
          <a:prstGeom prst="straightConnector1">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5859780" y="4389120"/>
            <a:ext cx="861060" cy="1043940"/>
          </a:xfrm>
          <a:custGeom>
            <a:avLst/>
            <a:gdLst>
              <a:gd name="connsiteX0" fmla="*/ 0 w 861060"/>
              <a:gd name="connsiteY0" fmla="*/ 1043940 h 1043940"/>
              <a:gd name="connsiteX1" fmla="*/ 556260 w 861060"/>
              <a:gd name="connsiteY1" fmla="*/ 152400 h 1043940"/>
              <a:gd name="connsiteX2" fmla="*/ 670560 w 861060"/>
              <a:gd name="connsiteY2" fmla="*/ 22860 h 1043940"/>
              <a:gd name="connsiteX3" fmla="*/ 762000 w 861060"/>
              <a:gd name="connsiteY3" fmla="*/ 0 h 1043940"/>
              <a:gd name="connsiteX4" fmla="*/ 830580 w 861060"/>
              <a:gd name="connsiteY4" fmla="*/ 15240 h 1043940"/>
              <a:gd name="connsiteX5" fmla="*/ 861060 w 861060"/>
              <a:gd name="connsiteY5" fmla="*/ 76200 h 1043940"/>
              <a:gd name="connsiteX6" fmla="*/ 807720 w 861060"/>
              <a:gd name="connsiteY6" fmla="*/ 167640 h 1043940"/>
              <a:gd name="connsiteX7" fmla="*/ 693420 w 861060"/>
              <a:gd name="connsiteY7" fmla="*/ 312420 h 1043940"/>
              <a:gd name="connsiteX8" fmla="*/ 0 w 861060"/>
              <a:gd name="connsiteY8" fmla="*/ 104394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60" h="1043940">
                <a:moveTo>
                  <a:pt x="0" y="1043940"/>
                </a:moveTo>
                <a:lnTo>
                  <a:pt x="556260" y="152400"/>
                </a:lnTo>
                <a:lnTo>
                  <a:pt x="670560" y="22860"/>
                </a:lnTo>
                <a:lnTo>
                  <a:pt x="762000" y="0"/>
                </a:lnTo>
                <a:lnTo>
                  <a:pt x="830580" y="15240"/>
                </a:lnTo>
                <a:lnTo>
                  <a:pt x="861060" y="76200"/>
                </a:lnTo>
                <a:lnTo>
                  <a:pt x="807720" y="167640"/>
                </a:lnTo>
                <a:lnTo>
                  <a:pt x="693420" y="312420"/>
                </a:lnTo>
                <a:lnTo>
                  <a:pt x="0" y="1043940"/>
                </a:lnTo>
                <a:close/>
              </a:path>
            </a:pathLst>
          </a:custGeom>
          <a:solidFill>
            <a:schemeClr val="accent5">
              <a:lumMod val="75000"/>
              <a:alpha val="36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itle 1"/>
          <p:cNvSpPr txBox="1">
            <a:spLocks/>
          </p:cNvSpPr>
          <p:nvPr/>
        </p:nvSpPr>
        <p:spPr>
          <a:xfrm>
            <a:off x="457200" y="1902079"/>
            <a:ext cx="6629400" cy="192781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sv-SE" sz="2000" dirty="0" smtClean="0"/>
              <a:t>Do both!</a:t>
            </a:r>
            <a:endParaRPr lang="sv-SE" sz="2000" dirty="0" smtClean="0">
              <a:solidFill>
                <a:srgbClr val="00B0F0"/>
              </a:solidFill>
            </a:endParaRPr>
          </a:p>
          <a:p>
            <a:pPr marL="571500" indent="-571500">
              <a:buFont typeface="Arial" panose="020B0604020202020204" pitchFamily="34" charset="0"/>
              <a:buChar char="•"/>
            </a:pPr>
            <a:r>
              <a:rPr lang="en-US" sz="2000" dirty="0" smtClean="0">
                <a:solidFill>
                  <a:srgbClr val="00B0F0"/>
                </a:solidFill>
              </a:rPr>
              <a:t>Sample </a:t>
            </a:r>
            <a:r>
              <a:rPr lang="en-US" sz="2000" dirty="0" err="1" smtClean="0">
                <a:solidFill>
                  <a:srgbClr val="00B0F0"/>
                </a:solidFill>
              </a:rPr>
              <a:t>brdf</a:t>
            </a:r>
            <a:r>
              <a:rPr lang="en-US" sz="2000" dirty="0" smtClean="0">
                <a:solidFill>
                  <a:srgbClr val="00B0F0"/>
                </a:solidFill>
              </a:rPr>
              <a:t> first</a:t>
            </a:r>
          </a:p>
          <a:p>
            <a:pPr marL="571500" indent="-571500">
              <a:buFont typeface="Arial" panose="020B0604020202020204" pitchFamily="34" charset="0"/>
              <a:buChar char="•"/>
            </a:pPr>
            <a:r>
              <a:rPr lang="en-US" sz="2000" dirty="0" smtClean="0">
                <a:solidFill>
                  <a:srgbClr val="FFC000"/>
                </a:solidFill>
              </a:rPr>
              <a:t>Then light</a:t>
            </a:r>
          </a:p>
          <a:p>
            <a:pPr marL="571500" indent="-571500">
              <a:buFont typeface="Arial" panose="020B0604020202020204" pitchFamily="34" charset="0"/>
              <a:buChar char="•"/>
            </a:pPr>
            <a:r>
              <a:rPr lang="en-US" sz="2000" dirty="0" smtClean="0">
                <a:solidFill>
                  <a:schemeClr val="tx1"/>
                </a:solidFill>
              </a:rPr>
              <a:t>PDF of this sampling strategy is (weighted) sum</a:t>
            </a:r>
          </a:p>
          <a:p>
            <a:pPr marL="571500" indent="-571500">
              <a:buFont typeface="Arial" panose="020B0604020202020204" pitchFamily="34" charset="0"/>
              <a:buChar char="•"/>
            </a:pPr>
            <a:r>
              <a:rPr lang="en-US" sz="2000" dirty="0" smtClean="0">
                <a:solidFill>
                  <a:schemeClr val="tx1"/>
                </a:solidFill>
              </a:rPr>
              <a:t>- Only very low if </a:t>
            </a:r>
            <a:r>
              <a:rPr lang="en-US" sz="2000" i="1" dirty="0" smtClean="0">
                <a:solidFill>
                  <a:schemeClr val="tx1"/>
                </a:solidFill>
              </a:rPr>
              <a:t>neither</a:t>
            </a:r>
            <a:r>
              <a:rPr lang="en-US" sz="2000" dirty="0" smtClean="0">
                <a:solidFill>
                  <a:schemeClr val="tx1"/>
                </a:solidFill>
              </a:rPr>
              <a:t> technique is likely to choose </a:t>
            </a:r>
            <a:r>
              <a:rPr lang="en-US" sz="2000" dirty="0" err="1" smtClean="0">
                <a:solidFill>
                  <a:schemeClr val="tx1"/>
                </a:solidFill>
              </a:rPr>
              <a:t>dir</a:t>
            </a:r>
            <a:endParaRPr lang="sv-SE" sz="2000" dirty="0"/>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520472"/>
            <a:ext cx="8344202" cy="4880327"/>
          </a:xfrm>
          <a:prstGeom prst="rect">
            <a:avLst/>
          </a:prstGeom>
        </p:spPr>
      </p:pic>
    </p:spTree>
    <p:extLst>
      <p:ext uri="{BB962C8B-B14F-4D97-AF65-F5344CB8AC3E}">
        <p14:creationId xmlns:p14="http://schemas.microsoft.com/office/powerpoint/2010/main" val="24066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Antialiasing</a:t>
            </a:r>
            <a:endParaRPr lang="sv-S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57778"/>
            <a:ext cx="4314825" cy="437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Why is there still heavy aliasing</a:t>
            </a:r>
            <a:br>
              <a:rPr lang="en-US" dirty="0" smtClean="0"/>
            </a:br>
            <a:r>
              <a:rPr lang="en-US" dirty="0" smtClean="0"/>
              <a:t>in this image after ~3000 SPP?</a:t>
            </a:r>
            <a:endParaRPr lang="sv-SE" dirty="0"/>
          </a:p>
        </p:txBody>
      </p:sp>
      <p:sp>
        <p:nvSpPr>
          <p:cNvPr id="4" name="Freeform 3"/>
          <p:cNvSpPr/>
          <p:nvPr/>
        </p:nvSpPr>
        <p:spPr>
          <a:xfrm>
            <a:off x="6340254" y="3579728"/>
            <a:ext cx="1088703" cy="411213"/>
          </a:xfrm>
          <a:custGeom>
            <a:avLst/>
            <a:gdLst>
              <a:gd name="connsiteX0" fmla="*/ 95052 w 1088703"/>
              <a:gd name="connsiteY0" fmla="*/ 155510 h 411213"/>
              <a:gd name="connsiteX1" fmla="*/ 621263 w 1088703"/>
              <a:gd name="connsiteY1" fmla="*/ 405676 h 411213"/>
              <a:gd name="connsiteX2" fmla="*/ 1061210 w 1088703"/>
              <a:gd name="connsiteY2" fmla="*/ 310785 h 411213"/>
              <a:gd name="connsiteX3" fmla="*/ 949067 w 1088703"/>
              <a:gd name="connsiteY3" fmla="*/ 103751 h 411213"/>
              <a:gd name="connsiteX4" fmla="*/ 189942 w 1088703"/>
              <a:gd name="connsiteY4" fmla="*/ 234 h 411213"/>
              <a:gd name="connsiteX5" fmla="*/ 161 w 1088703"/>
              <a:gd name="connsiteY5" fmla="*/ 129630 h 411213"/>
              <a:gd name="connsiteX6" fmla="*/ 207195 w 1088703"/>
              <a:gd name="connsiteY6" fmla="*/ 345291 h 411213"/>
              <a:gd name="connsiteX7" fmla="*/ 241701 w 1088703"/>
              <a:gd name="connsiteY7" fmla="*/ 379797 h 4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03" h="411213">
                <a:moveTo>
                  <a:pt x="95052" y="155510"/>
                </a:moveTo>
                <a:cubicBezTo>
                  <a:pt x="277644" y="267653"/>
                  <a:pt x="460237" y="379797"/>
                  <a:pt x="621263" y="405676"/>
                </a:cubicBezTo>
                <a:cubicBezTo>
                  <a:pt x="782289" y="431555"/>
                  <a:pt x="1006576" y="361106"/>
                  <a:pt x="1061210" y="310785"/>
                </a:cubicBezTo>
                <a:cubicBezTo>
                  <a:pt x="1115844" y="260464"/>
                  <a:pt x="1094278" y="155509"/>
                  <a:pt x="949067" y="103751"/>
                </a:cubicBezTo>
                <a:cubicBezTo>
                  <a:pt x="803856" y="51993"/>
                  <a:pt x="348093" y="-4079"/>
                  <a:pt x="189942" y="234"/>
                </a:cubicBezTo>
                <a:cubicBezTo>
                  <a:pt x="31791" y="4547"/>
                  <a:pt x="-2715" y="72120"/>
                  <a:pt x="161" y="129630"/>
                </a:cubicBezTo>
                <a:cubicBezTo>
                  <a:pt x="3037" y="187140"/>
                  <a:pt x="166938" y="303597"/>
                  <a:pt x="207195" y="345291"/>
                </a:cubicBezTo>
                <a:cubicBezTo>
                  <a:pt x="247452" y="386986"/>
                  <a:pt x="244576" y="383391"/>
                  <a:pt x="241701" y="37979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3249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Antialiasing</a:t>
            </a:r>
            <a:endParaRPr lang="sv-S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Why is there still heavy aliasing</a:t>
                </a:r>
                <a:br>
                  <a:rPr lang="en-US" dirty="0" smtClean="0"/>
                </a:br>
                <a:r>
                  <a:rPr lang="en-US" dirty="0" smtClean="0"/>
                  <a:t>in this image after ~3000 SPP?</a:t>
                </a:r>
              </a:p>
              <a:p>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19∗0.5+16∗1000</m:t>
                        </m:r>
                      </m:num>
                      <m:den>
                        <m:r>
                          <a:rPr lang="en-US" b="0" i="1" smtClean="0">
                            <a:latin typeface="Cambria Math"/>
                          </a:rPr>
                          <m:t>(19+16)</m:t>
                        </m:r>
                      </m:den>
                    </m:f>
                    <m:r>
                      <a:rPr lang="en-US" b="0" i="1" smtClean="0">
                        <a:latin typeface="Cambria Math"/>
                      </a:rPr>
                      <m:t>=457.41</m:t>
                    </m:r>
                  </m:oMath>
                </a14:m>
                <a:r>
                  <a:rPr lang="en-US" dirty="0" smtClean="0"/>
                  <a:t> </a:t>
                </a:r>
                <a:br>
                  <a:rPr lang="en-US" dirty="0" smtClean="0"/>
                </a:br>
                <a:endParaRPr lang="en-US" dirty="0" smtClean="0"/>
              </a:p>
              <a:p>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sv-SE">
                    <a:noFill/>
                  </a:rPr>
                  <a:t> </a:t>
                </a:r>
              </a:p>
            </p:txBody>
          </p:sp>
        </mc:Fallback>
      </mc:AlternateContent>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750297" cy="272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43000" y="3352800"/>
            <a:ext cx="381000" cy="381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1143000" y="3733800"/>
            <a:ext cx="381000" cy="381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1524000" y="3733800"/>
            <a:ext cx="381000" cy="381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524000" y="33528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6568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Bidirectional Path Tracing</a:t>
            </a:r>
            <a:endParaRPr lang="sv-SE" dirty="0"/>
          </a:p>
        </p:txBody>
      </p:sp>
      <p:sp>
        <p:nvSpPr>
          <p:cNvPr id="3" name="Content Placeholder 2"/>
          <p:cNvSpPr>
            <a:spLocks noGrp="1"/>
          </p:cNvSpPr>
          <p:nvPr>
            <p:ph idx="1"/>
          </p:nvPr>
        </p:nvSpPr>
        <p:spPr/>
        <p:txBody>
          <a:bodyPr/>
          <a:lstStyle/>
          <a:p>
            <a:r>
              <a:rPr lang="en-US" dirty="0" smtClean="0"/>
              <a:t>Are we done now? </a:t>
            </a:r>
            <a:endParaRPr lang="sv-SE"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8077200" cy="472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83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2" name="Title 1"/>
          <p:cNvSpPr>
            <a:spLocks noGrp="1"/>
          </p:cNvSpPr>
          <p:nvPr>
            <p:ph type="title"/>
          </p:nvPr>
        </p:nvSpPr>
        <p:spPr/>
        <p:txBody>
          <a:bodyPr/>
          <a:lstStyle/>
          <a:p>
            <a:r>
              <a:rPr lang="en-US" dirty="0" smtClean="0"/>
              <a:t>Bidirectional Path Tracing</a:t>
            </a:r>
            <a:endParaRPr lang="sv-SE" dirty="0"/>
          </a:p>
        </p:txBody>
      </p:sp>
      <p:cxnSp>
        <p:nvCxnSpPr>
          <p:cNvPr id="7" name="Straight Connector 6"/>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68252" y="3523916"/>
            <a:ext cx="397717" cy="314325"/>
          </a:xfrm>
          <a:prstGeom prst="rect">
            <a:avLst/>
          </a:prstGeom>
        </p:spPr>
      </p:pic>
      <p:grpSp>
        <p:nvGrpSpPr>
          <p:cNvPr id="4116" name="Group 4115"/>
          <p:cNvGrpSpPr/>
          <p:nvPr/>
        </p:nvGrpSpPr>
        <p:grpSpPr>
          <a:xfrm>
            <a:off x="876300" y="3708400"/>
            <a:ext cx="6438900" cy="1854200"/>
            <a:chOff x="876300" y="3708400"/>
            <a:chExt cx="6438900" cy="1854200"/>
          </a:xfrm>
        </p:grpSpPr>
        <p:cxnSp>
          <p:nvCxnSpPr>
            <p:cNvPr id="24" name="Straight Arrow Connector 23"/>
            <p:cNvCxnSpPr/>
            <p:nvPr/>
          </p:nvCxnSpPr>
          <p:spPr>
            <a:xfrm>
              <a:off x="876300" y="3708400"/>
              <a:ext cx="4305300" cy="1854200"/>
            </a:xfrm>
            <a:prstGeom prst="straightConnector1">
              <a:avLst/>
            </a:prstGeom>
            <a:ln w="254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181600" y="4114800"/>
              <a:ext cx="2133600" cy="1447800"/>
            </a:xfrm>
            <a:prstGeom prst="straightConnector1">
              <a:avLst/>
            </a:prstGeom>
            <a:ln w="25400">
              <a:solidFill>
                <a:srgbClr val="0070C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934200" y="4114800"/>
              <a:ext cx="381000" cy="1447800"/>
            </a:xfrm>
            <a:prstGeom prst="straightConnector1">
              <a:avLst/>
            </a:prstGeom>
            <a:ln w="25400">
              <a:solidFill>
                <a:srgbClr val="0070C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cxnSp>
        <p:nvCxnSpPr>
          <p:cNvPr id="82" name="Straight Arrow Connector 81"/>
          <p:cNvCxnSpPr/>
          <p:nvPr/>
        </p:nvCxnSpPr>
        <p:spPr>
          <a:xfrm flipH="1">
            <a:off x="5715000" y="2590800"/>
            <a:ext cx="75028" cy="228600"/>
          </a:xfrm>
          <a:prstGeom prst="straightConnector1">
            <a:avLst/>
          </a:prstGeom>
          <a:ln w="25400">
            <a:solidFill>
              <a:srgbClr val="FFC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5715000" y="2501900"/>
            <a:ext cx="762000" cy="317500"/>
          </a:xfrm>
          <a:prstGeom prst="straightConnector1">
            <a:avLst/>
          </a:prstGeom>
          <a:ln w="25400">
            <a:solidFill>
              <a:srgbClr val="FFC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477000" y="2501900"/>
            <a:ext cx="685800" cy="1022016"/>
          </a:xfrm>
          <a:prstGeom prst="straightConnector1">
            <a:avLst/>
          </a:prstGeom>
          <a:ln w="25400">
            <a:solidFill>
              <a:srgbClr val="FFC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18" name="Straight Connector 4117"/>
          <p:cNvCxnSpPr/>
          <p:nvPr/>
        </p:nvCxnSpPr>
        <p:spPr>
          <a:xfrm flipV="1">
            <a:off x="5181600" y="2501900"/>
            <a:ext cx="1295400" cy="306070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200650" y="3523916"/>
            <a:ext cx="1962150" cy="203868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6477000" y="2501900"/>
            <a:ext cx="838200" cy="161290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934200" y="3523916"/>
            <a:ext cx="228600" cy="200058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77000" y="2546016"/>
            <a:ext cx="457200" cy="297848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6"/>
                                        </p:tgtEl>
                                        <p:attrNameLst>
                                          <p:attrName>style.visibility</p:attrName>
                                        </p:attrNameLst>
                                      </p:cBhvr>
                                      <p:to>
                                        <p:strVal val="visible"/>
                                      </p:to>
                                    </p:set>
                                    <p:animEffect transition="in" filter="fade">
                                      <p:cBhvr>
                                        <p:cTn id="7" dur="500"/>
                                        <p:tgtEl>
                                          <p:spTgt spid="4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par>
                                <p:cTn id="13" presetID="10"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spTree>
    <p:extLst>
      <p:ext uri="{BB962C8B-B14F-4D97-AF65-F5344CB8AC3E}">
        <p14:creationId xmlns:p14="http://schemas.microsoft.com/office/powerpoint/2010/main" val="41924962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sv-SE" dirty="0"/>
          </a:p>
        </p:txBody>
      </p:sp>
      <p:pic>
        <p:nvPicPr>
          <p:cNvPr id="1026" name="Picture 2" descr="http://secure-ecsd.elsevier.com/covers/80/Tango2/largest/97801237507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3352800" cy="4131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vanced Global Illumination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2796540" cy="413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6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sp>
        <p:nvSpPr>
          <p:cNvPr id="17" name="Freeform 16"/>
          <p:cNvSpPr/>
          <p:nvPr/>
        </p:nvSpPr>
        <p:spPr>
          <a:xfrm>
            <a:off x="5705475" y="2612231"/>
            <a:ext cx="633413" cy="507207"/>
          </a:xfrm>
          <a:custGeom>
            <a:avLst/>
            <a:gdLst>
              <a:gd name="connsiteX0" fmla="*/ 314325 w 633413"/>
              <a:gd name="connsiteY0" fmla="*/ 0 h 507207"/>
              <a:gd name="connsiteX1" fmla="*/ 130969 w 633413"/>
              <a:gd name="connsiteY1" fmla="*/ 30957 h 507207"/>
              <a:gd name="connsiteX2" fmla="*/ 42863 w 633413"/>
              <a:gd name="connsiteY2" fmla="*/ 88107 h 507207"/>
              <a:gd name="connsiteX3" fmla="*/ 0 w 633413"/>
              <a:gd name="connsiteY3" fmla="*/ 192882 h 507207"/>
              <a:gd name="connsiteX4" fmla="*/ 23813 w 633413"/>
              <a:gd name="connsiteY4" fmla="*/ 340519 h 507207"/>
              <a:gd name="connsiteX5" fmla="*/ 128588 w 633413"/>
              <a:gd name="connsiteY5" fmla="*/ 454819 h 507207"/>
              <a:gd name="connsiteX6" fmla="*/ 273844 w 633413"/>
              <a:gd name="connsiteY6" fmla="*/ 507207 h 507207"/>
              <a:gd name="connsiteX7" fmla="*/ 342900 w 633413"/>
              <a:gd name="connsiteY7" fmla="*/ 507207 h 507207"/>
              <a:gd name="connsiteX8" fmla="*/ 438150 w 633413"/>
              <a:gd name="connsiteY8" fmla="*/ 485775 h 507207"/>
              <a:gd name="connsiteX9" fmla="*/ 547688 w 633413"/>
              <a:gd name="connsiteY9" fmla="*/ 419100 h 507207"/>
              <a:gd name="connsiteX10" fmla="*/ 626269 w 633413"/>
              <a:gd name="connsiteY10" fmla="*/ 323850 h 507207"/>
              <a:gd name="connsiteX11" fmla="*/ 633413 w 633413"/>
              <a:gd name="connsiteY11" fmla="*/ 202407 h 507207"/>
              <a:gd name="connsiteX12" fmla="*/ 600075 w 633413"/>
              <a:gd name="connsiteY12" fmla="*/ 107157 h 507207"/>
              <a:gd name="connsiteX13" fmla="*/ 511969 w 633413"/>
              <a:gd name="connsiteY13" fmla="*/ 47625 h 507207"/>
              <a:gd name="connsiteX14" fmla="*/ 421481 w 633413"/>
              <a:gd name="connsiteY14" fmla="*/ 2382 h 507207"/>
              <a:gd name="connsiteX15" fmla="*/ 314325 w 633413"/>
              <a:gd name="connsiteY15" fmla="*/ 0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507207">
                <a:moveTo>
                  <a:pt x="314325" y="0"/>
                </a:moveTo>
                <a:lnTo>
                  <a:pt x="130969" y="30957"/>
                </a:lnTo>
                <a:lnTo>
                  <a:pt x="42863" y="88107"/>
                </a:lnTo>
                <a:lnTo>
                  <a:pt x="0" y="192882"/>
                </a:lnTo>
                <a:lnTo>
                  <a:pt x="23813" y="340519"/>
                </a:lnTo>
                <a:lnTo>
                  <a:pt x="128588" y="454819"/>
                </a:lnTo>
                <a:lnTo>
                  <a:pt x="273844" y="507207"/>
                </a:lnTo>
                <a:lnTo>
                  <a:pt x="342900" y="507207"/>
                </a:lnTo>
                <a:lnTo>
                  <a:pt x="438150" y="485775"/>
                </a:lnTo>
                <a:lnTo>
                  <a:pt x="547688" y="419100"/>
                </a:lnTo>
                <a:lnTo>
                  <a:pt x="626269" y="323850"/>
                </a:lnTo>
                <a:lnTo>
                  <a:pt x="633413" y="202407"/>
                </a:lnTo>
                <a:lnTo>
                  <a:pt x="600075" y="107157"/>
                </a:lnTo>
                <a:lnTo>
                  <a:pt x="511969" y="47625"/>
                </a:lnTo>
                <a:lnTo>
                  <a:pt x="421481" y="2382"/>
                </a:lnTo>
                <a:lnTo>
                  <a:pt x="314325" y="0"/>
                </a:lnTo>
                <a:close/>
              </a:path>
            </a:pathLst>
          </a:custGeom>
          <a:solidFill>
            <a:schemeClr val="accent1">
              <a:alpha val="72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Box 15"/>
          <p:cNvSpPr txBox="1"/>
          <p:nvPr/>
        </p:nvSpPr>
        <p:spPr>
          <a:xfrm>
            <a:off x="6464971" y="2340173"/>
            <a:ext cx="1899879" cy="630942"/>
          </a:xfrm>
          <a:prstGeom prst="rect">
            <a:avLst/>
          </a:prstGeom>
          <a:solidFill>
            <a:schemeClr val="bg1"/>
          </a:solidFill>
          <a:ln>
            <a:solidFill>
              <a:schemeClr val="tx1"/>
            </a:solidFill>
          </a:ln>
        </p:spPr>
        <p:txBody>
          <a:bodyPr wrap="none" rtlCol="0">
            <a:spAutoFit/>
          </a:bodyPr>
          <a:lstStyle/>
          <a:p>
            <a:r>
              <a:rPr lang="en-US" sz="1100" b="1" dirty="0" smtClean="0"/>
              <a:t>Photon emitted</a:t>
            </a:r>
          </a:p>
          <a:p>
            <a:r>
              <a:rPr lang="en-US" sz="800" dirty="0" smtClean="0"/>
              <a:t>From some random point on the light.</a:t>
            </a:r>
          </a:p>
          <a:p>
            <a:r>
              <a:rPr lang="en-US" sz="800" dirty="0" smtClean="0"/>
              <a:t>Carries some energy E</a:t>
            </a:r>
          </a:p>
          <a:p>
            <a:r>
              <a:rPr lang="en-US" sz="800" dirty="0" smtClean="0"/>
              <a:t>Flies in some random direction. </a:t>
            </a:r>
            <a:endParaRPr lang="sv-SE" sz="800" dirty="0"/>
          </a:p>
        </p:txBody>
      </p:sp>
      <p:cxnSp>
        <p:nvCxnSpPr>
          <p:cNvPr id="19" name="Straight Arrow Connector 18"/>
          <p:cNvCxnSpPr>
            <a:stCxn id="17" idx="0"/>
            <a:endCxn id="17" idx="2"/>
          </p:cNvCxnSpPr>
          <p:nvPr/>
        </p:nvCxnSpPr>
        <p:spPr>
          <a:xfrm flipH="1">
            <a:off x="5748338" y="2612231"/>
            <a:ext cx="271462" cy="8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4"/>
          </p:cNvCxnSpPr>
          <p:nvPr/>
        </p:nvCxnSpPr>
        <p:spPr>
          <a:xfrm flipH="1">
            <a:off x="5729288" y="2609850"/>
            <a:ext cx="290512" cy="342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865019" y="2612231"/>
            <a:ext cx="152400" cy="461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000750" y="2612231"/>
            <a:ext cx="16669" cy="511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017419" y="2609850"/>
            <a:ext cx="123825" cy="481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7419" y="2609850"/>
            <a:ext cx="280987" cy="354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022181" y="2609850"/>
            <a:ext cx="264319" cy="11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284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sp>
        <p:nvSpPr>
          <p:cNvPr id="16" name="TextBox 15"/>
          <p:cNvSpPr txBox="1"/>
          <p:nvPr/>
        </p:nvSpPr>
        <p:spPr>
          <a:xfrm>
            <a:off x="6858000" y="4644501"/>
            <a:ext cx="1898277" cy="754053"/>
          </a:xfrm>
          <a:prstGeom prst="rect">
            <a:avLst/>
          </a:prstGeom>
          <a:solidFill>
            <a:schemeClr val="bg1"/>
          </a:solidFill>
          <a:ln>
            <a:solidFill>
              <a:schemeClr val="tx1"/>
            </a:solidFill>
          </a:ln>
        </p:spPr>
        <p:txBody>
          <a:bodyPr wrap="none" rtlCol="0">
            <a:spAutoFit/>
          </a:bodyPr>
          <a:lstStyle/>
          <a:p>
            <a:r>
              <a:rPr lang="en-US" sz="1100" b="1" dirty="0" smtClean="0"/>
              <a:t>Hits a surface</a:t>
            </a:r>
          </a:p>
          <a:p>
            <a:r>
              <a:rPr lang="en-US" sz="800" dirty="0" smtClean="0"/>
              <a:t>Some of the energy of some</a:t>
            </a:r>
          </a:p>
          <a:p>
            <a:r>
              <a:rPr lang="en-US" sz="800" dirty="0" smtClean="0"/>
              <a:t>frequencies is absorbed. </a:t>
            </a:r>
            <a:br>
              <a:rPr lang="en-US" sz="800" dirty="0" smtClean="0"/>
            </a:br>
            <a:r>
              <a:rPr lang="en-US" sz="800" dirty="0" smtClean="0"/>
              <a:t/>
            </a:r>
            <a:br>
              <a:rPr lang="en-US" sz="800" dirty="0" smtClean="0"/>
            </a:br>
            <a:r>
              <a:rPr lang="en-US" sz="800" dirty="0" smtClean="0"/>
              <a:t>The rest is reflected in some direction</a:t>
            </a:r>
            <a:endParaRPr lang="sv-SE" sz="800" dirty="0"/>
          </a:p>
        </p:txBody>
      </p:sp>
      <p:grpSp>
        <p:nvGrpSpPr>
          <p:cNvPr id="3" name="Group 2"/>
          <p:cNvGrpSpPr/>
          <p:nvPr/>
        </p:nvGrpSpPr>
        <p:grpSpPr>
          <a:xfrm>
            <a:off x="5978525" y="2571750"/>
            <a:ext cx="1539875" cy="1616075"/>
            <a:chOff x="5978525" y="2571750"/>
            <a:chExt cx="1539875" cy="1616075"/>
          </a:xfrm>
        </p:grpSpPr>
        <p:cxnSp>
          <p:nvCxnSpPr>
            <p:cNvPr id="32" name="Straight Arrow Connector 31"/>
            <p:cNvCxnSpPr/>
            <p:nvPr/>
          </p:nvCxnSpPr>
          <p:spPr>
            <a:xfrm>
              <a:off x="6017420" y="2612231"/>
              <a:ext cx="1500980" cy="157559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oup 19"/>
          <p:cNvGrpSpPr/>
          <p:nvPr/>
        </p:nvGrpSpPr>
        <p:grpSpPr>
          <a:xfrm rot="5236375">
            <a:off x="6963102" y="3934413"/>
            <a:ext cx="633413" cy="552450"/>
            <a:chOff x="5705475" y="2571750"/>
            <a:chExt cx="633413" cy="552450"/>
          </a:xfrm>
        </p:grpSpPr>
        <p:sp>
          <p:nvSpPr>
            <p:cNvPr id="21" name="Freeform 20"/>
            <p:cNvSpPr/>
            <p:nvPr/>
          </p:nvSpPr>
          <p:spPr>
            <a:xfrm>
              <a:off x="5705475" y="2612231"/>
              <a:ext cx="633413" cy="507207"/>
            </a:xfrm>
            <a:custGeom>
              <a:avLst/>
              <a:gdLst>
                <a:gd name="connsiteX0" fmla="*/ 314325 w 633413"/>
                <a:gd name="connsiteY0" fmla="*/ 0 h 507207"/>
                <a:gd name="connsiteX1" fmla="*/ 130969 w 633413"/>
                <a:gd name="connsiteY1" fmla="*/ 30957 h 507207"/>
                <a:gd name="connsiteX2" fmla="*/ 42863 w 633413"/>
                <a:gd name="connsiteY2" fmla="*/ 88107 h 507207"/>
                <a:gd name="connsiteX3" fmla="*/ 0 w 633413"/>
                <a:gd name="connsiteY3" fmla="*/ 192882 h 507207"/>
                <a:gd name="connsiteX4" fmla="*/ 23813 w 633413"/>
                <a:gd name="connsiteY4" fmla="*/ 340519 h 507207"/>
                <a:gd name="connsiteX5" fmla="*/ 128588 w 633413"/>
                <a:gd name="connsiteY5" fmla="*/ 454819 h 507207"/>
                <a:gd name="connsiteX6" fmla="*/ 273844 w 633413"/>
                <a:gd name="connsiteY6" fmla="*/ 507207 h 507207"/>
                <a:gd name="connsiteX7" fmla="*/ 342900 w 633413"/>
                <a:gd name="connsiteY7" fmla="*/ 507207 h 507207"/>
                <a:gd name="connsiteX8" fmla="*/ 438150 w 633413"/>
                <a:gd name="connsiteY8" fmla="*/ 485775 h 507207"/>
                <a:gd name="connsiteX9" fmla="*/ 547688 w 633413"/>
                <a:gd name="connsiteY9" fmla="*/ 419100 h 507207"/>
                <a:gd name="connsiteX10" fmla="*/ 626269 w 633413"/>
                <a:gd name="connsiteY10" fmla="*/ 323850 h 507207"/>
                <a:gd name="connsiteX11" fmla="*/ 633413 w 633413"/>
                <a:gd name="connsiteY11" fmla="*/ 202407 h 507207"/>
                <a:gd name="connsiteX12" fmla="*/ 600075 w 633413"/>
                <a:gd name="connsiteY12" fmla="*/ 107157 h 507207"/>
                <a:gd name="connsiteX13" fmla="*/ 511969 w 633413"/>
                <a:gd name="connsiteY13" fmla="*/ 47625 h 507207"/>
                <a:gd name="connsiteX14" fmla="*/ 421481 w 633413"/>
                <a:gd name="connsiteY14" fmla="*/ 2382 h 507207"/>
                <a:gd name="connsiteX15" fmla="*/ 314325 w 633413"/>
                <a:gd name="connsiteY15" fmla="*/ 0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507207">
                  <a:moveTo>
                    <a:pt x="314325" y="0"/>
                  </a:moveTo>
                  <a:lnTo>
                    <a:pt x="130969" y="30957"/>
                  </a:lnTo>
                  <a:lnTo>
                    <a:pt x="42863" y="88107"/>
                  </a:lnTo>
                  <a:lnTo>
                    <a:pt x="0" y="192882"/>
                  </a:lnTo>
                  <a:lnTo>
                    <a:pt x="23813" y="340519"/>
                  </a:lnTo>
                  <a:lnTo>
                    <a:pt x="128588" y="454819"/>
                  </a:lnTo>
                  <a:lnTo>
                    <a:pt x="273844" y="507207"/>
                  </a:lnTo>
                  <a:lnTo>
                    <a:pt x="342900" y="507207"/>
                  </a:lnTo>
                  <a:lnTo>
                    <a:pt x="438150" y="485775"/>
                  </a:lnTo>
                  <a:lnTo>
                    <a:pt x="547688" y="419100"/>
                  </a:lnTo>
                  <a:lnTo>
                    <a:pt x="626269" y="323850"/>
                  </a:lnTo>
                  <a:lnTo>
                    <a:pt x="633413" y="202407"/>
                  </a:lnTo>
                  <a:lnTo>
                    <a:pt x="600075" y="107157"/>
                  </a:lnTo>
                  <a:lnTo>
                    <a:pt x="511969" y="47625"/>
                  </a:lnTo>
                  <a:lnTo>
                    <a:pt x="421481" y="2382"/>
                  </a:lnTo>
                  <a:lnTo>
                    <a:pt x="314325" y="0"/>
                  </a:lnTo>
                  <a:close/>
                </a:path>
              </a:pathLst>
            </a:custGeom>
            <a:solidFill>
              <a:schemeClr val="accent1">
                <a:alpha val="72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2" name="Straight Arrow Connector 21"/>
            <p:cNvCxnSpPr>
              <a:stCxn id="21" idx="0"/>
              <a:endCxn id="21" idx="2"/>
            </p:cNvCxnSpPr>
            <p:nvPr/>
          </p:nvCxnSpPr>
          <p:spPr>
            <a:xfrm flipH="1">
              <a:off x="5748338" y="2612231"/>
              <a:ext cx="271462" cy="8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1" idx="4"/>
            </p:cNvCxnSpPr>
            <p:nvPr/>
          </p:nvCxnSpPr>
          <p:spPr>
            <a:xfrm flipH="1">
              <a:off x="5729288" y="2609850"/>
              <a:ext cx="290512" cy="342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65019" y="2612231"/>
              <a:ext cx="152400" cy="461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000750" y="2612231"/>
              <a:ext cx="16669" cy="511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7419" y="2609850"/>
              <a:ext cx="123825" cy="481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17419" y="2609850"/>
              <a:ext cx="280987" cy="354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22181" y="2609850"/>
              <a:ext cx="264319" cy="11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5023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5" name="Freeform 4"/>
          <p:cNvSpPr/>
          <p:nvPr/>
        </p:nvSpPr>
        <p:spPr>
          <a:xfrm>
            <a:off x="6956425" y="4184650"/>
            <a:ext cx="558800" cy="663575"/>
          </a:xfrm>
          <a:custGeom>
            <a:avLst/>
            <a:gdLst>
              <a:gd name="connsiteX0" fmla="*/ 558800 w 558800"/>
              <a:gd name="connsiteY0" fmla="*/ 0 h 663575"/>
              <a:gd name="connsiteX1" fmla="*/ 466725 w 558800"/>
              <a:gd name="connsiteY1" fmla="*/ 254000 h 663575"/>
              <a:gd name="connsiteX2" fmla="*/ 263525 w 558800"/>
              <a:gd name="connsiteY2" fmla="*/ 533400 h 663575"/>
              <a:gd name="connsiteX3" fmla="*/ 136525 w 558800"/>
              <a:gd name="connsiteY3" fmla="*/ 641350 h 663575"/>
              <a:gd name="connsiteX4" fmla="*/ 41275 w 558800"/>
              <a:gd name="connsiteY4" fmla="*/ 663575 h 663575"/>
              <a:gd name="connsiteX5" fmla="*/ 6350 w 558800"/>
              <a:gd name="connsiteY5" fmla="*/ 641350 h 663575"/>
              <a:gd name="connsiteX6" fmla="*/ 0 w 558800"/>
              <a:gd name="connsiteY6" fmla="*/ 603250 h 663575"/>
              <a:gd name="connsiteX7" fmla="*/ 57150 w 558800"/>
              <a:gd name="connsiteY7" fmla="*/ 444500 h 663575"/>
              <a:gd name="connsiteX8" fmla="*/ 165100 w 558800"/>
              <a:gd name="connsiteY8" fmla="*/ 307975 h 663575"/>
              <a:gd name="connsiteX9" fmla="*/ 307975 w 558800"/>
              <a:gd name="connsiteY9" fmla="*/ 174625 h 663575"/>
              <a:gd name="connsiteX10" fmla="*/ 466725 w 558800"/>
              <a:gd name="connsiteY10" fmla="*/ 57150 h 663575"/>
              <a:gd name="connsiteX11" fmla="*/ 558800 w 558800"/>
              <a:gd name="connsiteY11" fmla="*/ 0 h 6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0" h="663575">
                <a:moveTo>
                  <a:pt x="558800" y="0"/>
                </a:moveTo>
                <a:lnTo>
                  <a:pt x="466725" y="254000"/>
                </a:lnTo>
                <a:lnTo>
                  <a:pt x="263525" y="533400"/>
                </a:lnTo>
                <a:lnTo>
                  <a:pt x="136525" y="641350"/>
                </a:lnTo>
                <a:lnTo>
                  <a:pt x="41275" y="663575"/>
                </a:lnTo>
                <a:lnTo>
                  <a:pt x="6350" y="641350"/>
                </a:lnTo>
                <a:lnTo>
                  <a:pt x="0" y="603250"/>
                </a:lnTo>
                <a:lnTo>
                  <a:pt x="57150" y="444500"/>
                </a:lnTo>
                <a:lnTo>
                  <a:pt x="165100" y="307975"/>
                </a:lnTo>
                <a:lnTo>
                  <a:pt x="307975" y="174625"/>
                </a:lnTo>
                <a:lnTo>
                  <a:pt x="466725" y="57150"/>
                </a:lnTo>
                <a:lnTo>
                  <a:pt x="558800" y="0"/>
                </a:lnTo>
                <a:close/>
              </a:path>
            </a:pathLst>
          </a:custGeom>
          <a:solidFill>
            <a:schemeClr val="accent1">
              <a:alpha val="52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grpSp>
        <p:nvGrpSpPr>
          <p:cNvPr id="3" name="Group 2"/>
          <p:cNvGrpSpPr/>
          <p:nvPr/>
        </p:nvGrpSpPr>
        <p:grpSpPr>
          <a:xfrm>
            <a:off x="5978525" y="2571750"/>
            <a:ext cx="1539875" cy="1616075"/>
            <a:chOff x="5978525" y="2571750"/>
            <a:chExt cx="1539875" cy="1616075"/>
          </a:xfrm>
        </p:grpSpPr>
        <p:cxnSp>
          <p:nvCxnSpPr>
            <p:cNvPr id="32" name="Straight Arrow Connector 31"/>
            <p:cNvCxnSpPr/>
            <p:nvPr/>
          </p:nvCxnSpPr>
          <p:spPr>
            <a:xfrm>
              <a:off x="6017420" y="2612231"/>
              <a:ext cx="1500980" cy="157559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29" name="Straight Arrow Connector 28"/>
          <p:cNvCxnSpPr/>
          <p:nvPr/>
        </p:nvCxnSpPr>
        <p:spPr>
          <a:xfrm flipH="1">
            <a:off x="6978650" y="4194551"/>
            <a:ext cx="538788" cy="634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54850" y="4194175"/>
            <a:ext cx="460376" cy="635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991350" y="4194175"/>
            <a:ext cx="527050" cy="536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5236375">
            <a:off x="7479300" y="4155658"/>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11373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11348" y="3385550"/>
            <a:ext cx="597987" cy="813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Where does an image come from? </a:t>
            </a:r>
            <a:endParaRPr lang="sv-S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6096000" cy="4572000"/>
          </a:xfrm>
          <a:prstGeom prst="rect">
            <a:avLst/>
          </a:prstGeom>
        </p:spPr>
      </p:pic>
      <p:sp>
        <p:nvSpPr>
          <p:cNvPr id="7" name="Freeform 6"/>
          <p:cNvSpPr/>
          <p:nvPr/>
        </p:nvSpPr>
        <p:spPr>
          <a:xfrm>
            <a:off x="1111348" y="3385550"/>
            <a:ext cx="597987" cy="813655"/>
          </a:xfrm>
          <a:custGeom>
            <a:avLst/>
            <a:gdLst>
              <a:gd name="connsiteX0" fmla="*/ 590843 w 597877"/>
              <a:gd name="connsiteY0" fmla="*/ 316523 h 808892"/>
              <a:gd name="connsiteX1" fmla="*/ 597877 w 597877"/>
              <a:gd name="connsiteY1" fmla="*/ 0 h 808892"/>
              <a:gd name="connsiteX2" fmla="*/ 0 w 597877"/>
              <a:gd name="connsiteY2" fmla="*/ 0 h 808892"/>
              <a:gd name="connsiteX3" fmla="*/ 0 w 597877"/>
              <a:gd name="connsiteY3" fmla="*/ 808892 h 808892"/>
              <a:gd name="connsiteX4" fmla="*/ 597877 w 597877"/>
              <a:gd name="connsiteY4" fmla="*/ 808892 h 808892"/>
              <a:gd name="connsiteX5" fmla="*/ 597877 w 597877"/>
              <a:gd name="connsiteY5" fmla="*/ 436098 h 808892"/>
              <a:gd name="connsiteX0" fmla="*/ 597987 w 597987"/>
              <a:gd name="connsiteY0" fmla="*/ 416536 h 808892"/>
              <a:gd name="connsiteX1" fmla="*/ 597877 w 597987"/>
              <a:gd name="connsiteY1" fmla="*/ 0 h 808892"/>
              <a:gd name="connsiteX2" fmla="*/ 0 w 597987"/>
              <a:gd name="connsiteY2" fmla="*/ 0 h 808892"/>
              <a:gd name="connsiteX3" fmla="*/ 0 w 597987"/>
              <a:gd name="connsiteY3" fmla="*/ 808892 h 808892"/>
              <a:gd name="connsiteX4" fmla="*/ 597877 w 597987"/>
              <a:gd name="connsiteY4" fmla="*/ 808892 h 808892"/>
              <a:gd name="connsiteX5" fmla="*/ 597877 w 597987"/>
              <a:gd name="connsiteY5" fmla="*/ 436098 h 808892"/>
              <a:gd name="connsiteX0" fmla="*/ 597987 w 602639"/>
              <a:gd name="connsiteY0" fmla="*/ 421299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600368 w 602639"/>
              <a:gd name="connsiteY0" fmla="*/ 399867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3224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602639"/>
              <a:gd name="connsiteY0" fmla="*/ 387960 h 813655"/>
              <a:gd name="connsiteX1" fmla="*/ 602639 w 602639"/>
              <a:gd name="connsiteY1" fmla="*/ 0 h 813655"/>
              <a:gd name="connsiteX2" fmla="*/ 0 w 602639"/>
              <a:gd name="connsiteY2" fmla="*/ 4763 h 813655"/>
              <a:gd name="connsiteX3" fmla="*/ 0 w 602639"/>
              <a:gd name="connsiteY3" fmla="*/ 813655 h 813655"/>
              <a:gd name="connsiteX4" fmla="*/ 597877 w 602639"/>
              <a:gd name="connsiteY4" fmla="*/ 813655 h 813655"/>
              <a:gd name="connsiteX5" fmla="*/ 597877 w 602639"/>
              <a:gd name="connsiteY5" fmla="*/ 440861 h 813655"/>
              <a:gd name="connsiteX0" fmla="*/ 597987 w 597987"/>
              <a:gd name="connsiteY0" fmla="*/ 387960 h 813655"/>
              <a:gd name="connsiteX1" fmla="*/ 595496 w 597987"/>
              <a:gd name="connsiteY1" fmla="*/ 0 h 813655"/>
              <a:gd name="connsiteX2" fmla="*/ 0 w 597987"/>
              <a:gd name="connsiteY2" fmla="*/ 4763 h 813655"/>
              <a:gd name="connsiteX3" fmla="*/ 0 w 597987"/>
              <a:gd name="connsiteY3" fmla="*/ 813655 h 813655"/>
              <a:gd name="connsiteX4" fmla="*/ 597877 w 597987"/>
              <a:gd name="connsiteY4" fmla="*/ 813655 h 813655"/>
              <a:gd name="connsiteX5" fmla="*/ 597877 w 597987"/>
              <a:gd name="connsiteY5" fmla="*/ 440861 h 8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987" h="813655">
                <a:moveTo>
                  <a:pt x="597987" y="387960"/>
                </a:moveTo>
                <a:cubicBezTo>
                  <a:pt x="597950" y="249115"/>
                  <a:pt x="595533" y="138845"/>
                  <a:pt x="595496" y="0"/>
                </a:cubicBezTo>
                <a:lnTo>
                  <a:pt x="0" y="4763"/>
                </a:lnTo>
                <a:lnTo>
                  <a:pt x="0" y="813655"/>
                </a:lnTo>
                <a:lnTo>
                  <a:pt x="597877" y="813655"/>
                </a:lnTo>
                <a:lnTo>
                  <a:pt x="597877" y="4408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Connector 10"/>
          <p:cNvCxnSpPr>
            <a:stCxn id="7" idx="3"/>
          </p:cNvCxnSpPr>
          <p:nvPr/>
        </p:nvCxnSpPr>
        <p:spPr>
          <a:xfrm flipV="1">
            <a:off x="1111348" y="2108907"/>
            <a:ext cx="3003452" cy="209029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1348" y="3429000"/>
            <a:ext cx="60227" cy="73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736919" y="4210638"/>
            <a:ext cx="1346844" cy="276999"/>
          </a:xfrm>
          <a:prstGeom prst="rect">
            <a:avLst/>
          </a:prstGeom>
          <a:noFill/>
        </p:spPr>
        <p:txBody>
          <a:bodyPr wrap="none" rtlCol="0">
            <a:spAutoFit/>
          </a:bodyPr>
          <a:lstStyle/>
          <a:p>
            <a:r>
              <a:rPr lang="en-US" sz="1200" b="1" dirty="0" smtClean="0"/>
              <a:t>Pinhole Camera</a:t>
            </a:r>
            <a:endParaRPr lang="sv-SE" sz="1200" b="1" dirty="0"/>
          </a:p>
        </p:txBody>
      </p:sp>
      <p:grpSp>
        <p:nvGrpSpPr>
          <p:cNvPr id="3" name="Group 2"/>
          <p:cNvGrpSpPr/>
          <p:nvPr/>
        </p:nvGrpSpPr>
        <p:grpSpPr>
          <a:xfrm>
            <a:off x="5978525" y="2571750"/>
            <a:ext cx="1539875" cy="1616075"/>
            <a:chOff x="5978525" y="2571750"/>
            <a:chExt cx="1539875" cy="1616075"/>
          </a:xfrm>
        </p:grpSpPr>
        <p:cxnSp>
          <p:nvCxnSpPr>
            <p:cNvPr id="32" name="Straight Arrow Connector 31"/>
            <p:cNvCxnSpPr/>
            <p:nvPr/>
          </p:nvCxnSpPr>
          <p:spPr>
            <a:xfrm>
              <a:off x="6017420" y="2612231"/>
              <a:ext cx="1500980" cy="157559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8525" y="257175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oup 19"/>
          <p:cNvGrpSpPr/>
          <p:nvPr/>
        </p:nvGrpSpPr>
        <p:grpSpPr>
          <a:xfrm rot="10557545">
            <a:off x="5581278" y="4133850"/>
            <a:ext cx="633413" cy="552450"/>
            <a:chOff x="5705475" y="2571750"/>
            <a:chExt cx="633413" cy="552450"/>
          </a:xfrm>
        </p:grpSpPr>
        <p:sp>
          <p:nvSpPr>
            <p:cNvPr id="21" name="Freeform 20"/>
            <p:cNvSpPr/>
            <p:nvPr/>
          </p:nvSpPr>
          <p:spPr>
            <a:xfrm>
              <a:off x="5705475" y="2612231"/>
              <a:ext cx="633413" cy="507207"/>
            </a:xfrm>
            <a:custGeom>
              <a:avLst/>
              <a:gdLst>
                <a:gd name="connsiteX0" fmla="*/ 314325 w 633413"/>
                <a:gd name="connsiteY0" fmla="*/ 0 h 507207"/>
                <a:gd name="connsiteX1" fmla="*/ 130969 w 633413"/>
                <a:gd name="connsiteY1" fmla="*/ 30957 h 507207"/>
                <a:gd name="connsiteX2" fmla="*/ 42863 w 633413"/>
                <a:gd name="connsiteY2" fmla="*/ 88107 h 507207"/>
                <a:gd name="connsiteX3" fmla="*/ 0 w 633413"/>
                <a:gd name="connsiteY3" fmla="*/ 192882 h 507207"/>
                <a:gd name="connsiteX4" fmla="*/ 23813 w 633413"/>
                <a:gd name="connsiteY4" fmla="*/ 340519 h 507207"/>
                <a:gd name="connsiteX5" fmla="*/ 128588 w 633413"/>
                <a:gd name="connsiteY5" fmla="*/ 454819 h 507207"/>
                <a:gd name="connsiteX6" fmla="*/ 273844 w 633413"/>
                <a:gd name="connsiteY6" fmla="*/ 507207 h 507207"/>
                <a:gd name="connsiteX7" fmla="*/ 342900 w 633413"/>
                <a:gd name="connsiteY7" fmla="*/ 507207 h 507207"/>
                <a:gd name="connsiteX8" fmla="*/ 438150 w 633413"/>
                <a:gd name="connsiteY8" fmla="*/ 485775 h 507207"/>
                <a:gd name="connsiteX9" fmla="*/ 547688 w 633413"/>
                <a:gd name="connsiteY9" fmla="*/ 419100 h 507207"/>
                <a:gd name="connsiteX10" fmla="*/ 626269 w 633413"/>
                <a:gd name="connsiteY10" fmla="*/ 323850 h 507207"/>
                <a:gd name="connsiteX11" fmla="*/ 633413 w 633413"/>
                <a:gd name="connsiteY11" fmla="*/ 202407 h 507207"/>
                <a:gd name="connsiteX12" fmla="*/ 600075 w 633413"/>
                <a:gd name="connsiteY12" fmla="*/ 107157 h 507207"/>
                <a:gd name="connsiteX13" fmla="*/ 511969 w 633413"/>
                <a:gd name="connsiteY13" fmla="*/ 47625 h 507207"/>
                <a:gd name="connsiteX14" fmla="*/ 421481 w 633413"/>
                <a:gd name="connsiteY14" fmla="*/ 2382 h 507207"/>
                <a:gd name="connsiteX15" fmla="*/ 314325 w 633413"/>
                <a:gd name="connsiteY15" fmla="*/ 0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507207">
                  <a:moveTo>
                    <a:pt x="314325" y="0"/>
                  </a:moveTo>
                  <a:lnTo>
                    <a:pt x="130969" y="30957"/>
                  </a:lnTo>
                  <a:lnTo>
                    <a:pt x="42863" y="88107"/>
                  </a:lnTo>
                  <a:lnTo>
                    <a:pt x="0" y="192882"/>
                  </a:lnTo>
                  <a:lnTo>
                    <a:pt x="23813" y="340519"/>
                  </a:lnTo>
                  <a:lnTo>
                    <a:pt x="128588" y="454819"/>
                  </a:lnTo>
                  <a:lnTo>
                    <a:pt x="273844" y="507207"/>
                  </a:lnTo>
                  <a:lnTo>
                    <a:pt x="342900" y="507207"/>
                  </a:lnTo>
                  <a:lnTo>
                    <a:pt x="438150" y="485775"/>
                  </a:lnTo>
                  <a:lnTo>
                    <a:pt x="547688" y="419100"/>
                  </a:lnTo>
                  <a:lnTo>
                    <a:pt x="626269" y="323850"/>
                  </a:lnTo>
                  <a:lnTo>
                    <a:pt x="633413" y="202407"/>
                  </a:lnTo>
                  <a:lnTo>
                    <a:pt x="600075" y="107157"/>
                  </a:lnTo>
                  <a:lnTo>
                    <a:pt x="511969" y="47625"/>
                  </a:lnTo>
                  <a:lnTo>
                    <a:pt x="421481" y="2382"/>
                  </a:lnTo>
                  <a:lnTo>
                    <a:pt x="314325" y="0"/>
                  </a:lnTo>
                  <a:close/>
                </a:path>
              </a:pathLst>
            </a:custGeom>
            <a:solidFill>
              <a:schemeClr val="accent1">
                <a:alpha val="72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2" name="Straight Arrow Connector 21"/>
            <p:cNvCxnSpPr>
              <a:stCxn id="21" idx="0"/>
              <a:endCxn id="21" idx="2"/>
            </p:cNvCxnSpPr>
            <p:nvPr/>
          </p:nvCxnSpPr>
          <p:spPr>
            <a:xfrm flipH="1">
              <a:off x="5748338" y="2612231"/>
              <a:ext cx="271462" cy="8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1" idx="4"/>
            </p:cNvCxnSpPr>
            <p:nvPr/>
          </p:nvCxnSpPr>
          <p:spPr>
            <a:xfrm flipH="1">
              <a:off x="5729288" y="2609850"/>
              <a:ext cx="290512" cy="342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65019" y="2612231"/>
              <a:ext cx="152400" cy="461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000750" y="2612231"/>
              <a:ext cx="16669" cy="511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7419" y="2609850"/>
              <a:ext cx="123825" cy="481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17419" y="2609850"/>
              <a:ext cx="280987" cy="354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22181" y="2609850"/>
              <a:ext cx="264319" cy="11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978525" y="2571750"/>
              <a:ext cx="76200" cy="762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23" name="Straight Arrow Connector 22"/>
          <p:cNvCxnSpPr/>
          <p:nvPr/>
        </p:nvCxnSpPr>
        <p:spPr>
          <a:xfrm flipH="1">
            <a:off x="5924550" y="4184650"/>
            <a:ext cx="1587500" cy="457200"/>
          </a:xfrm>
          <a:prstGeom prst="straightConnector1">
            <a:avLst/>
          </a:prstGeom>
          <a:ln>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324600" y="5638800"/>
            <a:ext cx="2114681" cy="384721"/>
          </a:xfrm>
          <a:prstGeom prst="rect">
            <a:avLst/>
          </a:prstGeom>
          <a:solidFill>
            <a:schemeClr val="bg1"/>
          </a:solidFill>
          <a:ln>
            <a:solidFill>
              <a:schemeClr val="tx1"/>
            </a:solidFill>
          </a:ln>
        </p:spPr>
        <p:txBody>
          <a:bodyPr wrap="none" rtlCol="0">
            <a:spAutoFit/>
          </a:bodyPr>
          <a:lstStyle/>
          <a:p>
            <a:r>
              <a:rPr lang="en-US" sz="1100" b="1" dirty="0" smtClean="0"/>
              <a:t>Keeps bouncing on surfaces</a:t>
            </a:r>
          </a:p>
          <a:p>
            <a:r>
              <a:rPr lang="en-US" sz="800" dirty="0" smtClean="0"/>
              <a:t>Loosing energy at each hit</a:t>
            </a:r>
          </a:p>
        </p:txBody>
      </p:sp>
    </p:spTree>
    <p:extLst>
      <p:ext uri="{BB962C8B-B14F-4D97-AF65-F5344CB8AC3E}">
        <p14:creationId xmlns:p14="http://schemas.microsoft.com/office/powerpoint/2010/main" val="146846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1451</TotalTime>
  <Words>1651</Words>
  <Application>Microsoft Office PowerPoint</Application>
  <PresentationFormat>On-screen Show (4:3)</PresentationFormat>
  <Paragraphs>397</Paragraphs>
  <Slides>50</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Cambria Math</vt:lpstr>
      <vt:lpstr>Wingdings</vt:lpstr>
      <vt:lpstr>Clarity</vt:lpstr>
      <vt:lpstr>Pathtracing In Practice</vt:lpstr>
      <vt:lpstr>Overview</vt:lpstr>
      <vt:lpstr>Why bother with physically correct rendering? </vt:lpstr>
      <vt:lpstr>Why bother with physically correct rendering? </vt:lpstr>
      <vt:lpstr>Where does an image come from? </vt:lpstr>
      <vt:lpstr>Where does an image come from? </vt:lpstr>
      <vt:lpstr>Where does an image come from? </vt:lpstr>
      <vt:lpstr>Where does an image come from? </vt:lpstr>
      <vt:lpstr>Where does an image come from? </vt:lpstr>
      <vt:lpstr>Where does an image come from? </vt:lpstr>
      <vt:lpstr>Where does an image come from? </vt:lpstr>
      <vt:lpstr>Light Transport Equation</vt:lpstr>
      <vt:lpstr>Light Transport Equation</vt:lpstr>
      <vt:lpstr>Light Transport Equation</vt:lpstr>
      <vt:lpstr>Light Transport Equation</vt:lpstr>
      <vt:lpstr>Light Transport Equation</vt:lpstr>
      <vt:lpstr>Light Transport Equation</vt:lpstr>
      <vt:lpstr>Light Transport Equation</vt:lpstr>
      <vt:lpstr>Monte Carlo Integration</vt:lpstr>
      <vt:lpstr>Monte Carlo Integration</vt:lpstr>
      <vt:lpstr>Monte Carlo Integration</vt:lpstr>
      <vt:lpstr>Monte Carlo Integration</vt:lpstr>
      <vt:lpstr>Naive Pathtracing</vt:lpstr>
      <vt:lpstr>Naive Pathtracing</vt:lpstr>
      <vt:lpstr>Naive Pathtracing</vt:lpstr>
      <vt:lpstr>Naive Pathtracing</vt:lpstr>
      <vt:lpstr>Naive Pathtracing</vt:lpstr>
      <vt:lpstr>Naive Pathtracing</vt:lpstr>
      <vt:lpstr>Naive Pathtracing</vt:lpstr>
      <vt:lpstr>Naive Pathtracing</vt:lpstr>
      <vt:lpstr>Naive Pathtracing</vt:lpstr>
      <vt:lpstr>Naive Pathtracing</vt:lpstr>
      <vt:lpstr>Separating Direct And Indirect Illumination</vt:lpstr>
      <vt:lpstr>Importance Sampling</vt:lpstr>
      <vt:lpstr>Importance Sampling</vt:lpstr>
      <vt:lpstr>Importance Sampling</vt:lpstr>
      <vt:lpstr>Importance Sampling</vt:lpstr>
      <vt:lpstr>Stratified Sampling</vt:lpstr>
      <vt:lpstr>Stratified Sampling</vt:lpstr>
      <vt:lpstr>Stratified Sampling</vt:lpstr>
      <vt:lpstr>Multiple Importance Sampling</vt:lpstr>
      <vt:lpstr>Multiple Importance Sampling</vt:lpstr>
      <vt:lpstr>Multiple Importance Sampling</vt:lpstr>
      <vt:lpstr>Multiple Importance Sampling</vt:lpstr>
      <vt:lpstr>Multiple Importance Sampling</vt:lpstr>
      <vt:lpstr>Highlight Antialiasing</vt:lpstr>
      <vt:lpstr>Highlight Antialiasing</vt:lpstr>
      <vt:lpstr>Bidirectional Path Tracing</vt:lpstr>
      <vt:lpstr>Bidirectional Path Tracing</vt:lpstr>
      <vt:lpstr>Further Reading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Pathtracing In Practice</dc:title>
  <dc:creator>d00sint</dc:creator>
  <cp:lastModifiedBy>Erik Sintorn</cp:lastModifiedBy>
  <cp:revision>105</cp:revision>
  <dcterms:created xsi:type="dcterms:W3CDTF">2006-08-16T00:00:00Z</dcterms:created>
  <dcterms:modified xsi:type="dcterms:W3CDTF">2014-01-31T11:52:32Z</dcterms:modified>
</cp:coreProperties>
</file>