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xml" ContentType="application/inkml+xml"/>
  <Override PartName="/ppt/ink/ink2.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6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6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6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6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6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notesSlides/notesSlide7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4"/>
  </p:notesMasterIdLst>
  <p:sldIdLst>
    <p:sldId id="256" r:id="rId2"/>
    <p:sldId id="402" r:id="rId3"/>
    <p:sldId id="403" r:id="rId4"/>
    <p:sldId id="391" r:id="rId5"/>
    <p:sldId id="392" r:id="rId6"/>
    <p:sldId id="400" r:id="rId7"/>
    <p:sldId id="361" r:id="rId8"/>
    <p:sldId id="393" r:id="rId9"/>
    <p:sldId id="394" r:id="rId10"/>
    <p:sldId id="395" r:id="rId11"/>
    <p:sldId id="258" r:id="rId12"/>
    <p:sldId id="297" r:id="rId13"/>
    <p:sldId id="298" r:id="rId14"/>
    <p:sldId id="299" r:id="rId15"/>
    <p:sldId id="300" r:id="rId16"/>
    <p:sldId id="301" r:id="rId17"/>
    <p:sldId id="302" r:id="rId18"/>
    <p:sldId id="326" r:id="rId19"/>
    <p:sldId id="327" r:id="rId20"/>
    <p:sldId id="328" r:id="rId21"/>
    <p:sldId id="329" r:id="rId22"/>
    <p:sldId id="330" r:id="rId23"/>
    <p:sldId id="331" r:id="rId24"/>
    <p:sldId id="310" r:id="rId25"/>
    <p:sldId id="346" r:id="rId26"/>
    <p:sldId id="347" r:id="rId27"/>
    <p:sldId id="348" r:id="rId28"/>
    <p:sldId id="349" r:id="rId29"/>
    <p:sldId id="350" r:id="rId30"/>
    <p:sldId id="351" r:id="rId31"/>
    <p:sldId id="311" r:id="rId32"/>
    <p:sldId id="332" r:id="rId33"/>
    <p:sldId id="333" r:id="rId34"/>
    <p:sldId id="334" r:id="rId35"/>
    <p:sldId id="315" r:id="rId36"/>
    <p:sldId id="317" r:id="rId37"/>
    <p:sldId id="335" r:id="rId38"/>
    <p:sldId id="318" r:id="rId39"/>
    <p:sldId id="319" r:id="rId40"/>
    <p:sldId id="320" r:id="rId41"/>
    <p:sldId id="321" r:id="rId42"/>
    <p:sldId id="322" r:id="rId43"/>
    <p:sldId id="323" r:id="rId44"/>
    <p:sldId id="324" r:id="rId45"/>
    <p:sldId id="336" r:id="rId46"/>
    <p:sldId id="352" r:id="rId47"/>
    <p:sldId id="278" r:id="rId48"/>
    <p:sldId id="401" r:id="rId49"/>
    <p:sldId id="353" r:id="rId50"/>
    <p:sldId id="354" r:id="rId51"/>
    <p:sldId id="355" r:id="rId52"/>
    <p:sldId id="358" r:id="rId53"/>
    <p:sldId id="359" r:id="rId54"/>
    <p:sldId id="405" r:id="rId55"/>
    <p:sldId id="406" r:id="rId56"/>
    <p:sldId id="356" r:id="rId57"/>
    <p:sldId id="396" r:id="rId58"/>
    <p:sldId id="339" r:id="rId59"/>
    <p:sldId id="340" r:id="rId60"/>
    <p:sldId id="341" r:id="rId61"/>
    <p:sldId id="342" r:id="rId62"/>
    <p:sldId id="379" r:id="rId63"/>
    <p:sldId id="380" r:id="rId64"/>
    <p:sldId id="360" r:id="rId65"/>
    <p:sldId id="381" r:id="rId66"/>
    <p:sldId id="382" r:id="rId67"/>
    <p:sldId id="383" r:id="rId68"/>
    <p:sldId id="384" r:id="rId69"/>
    <p:sldId id="385" r:id="rId70"/>
    <p:sldId id="386" r:id="rId71"/>
    <p:sldId id="387" r:id="rId72"/>
    <p:sldId id="388" r:id="rId73"/>
    <p:sldId id="389" r:id="rId74"/>
    <p:sldId id="390" r:id="rId75"/>
    <p:sldId id="343" r:id="rId76"/>
    <p:sldId id="281" r:id="rId77"/>
    <p:sldId id="282" r:id="rId78"/>
    <p:sldId id="283" r:id="rId79"/>
    <p:sldId id="397" r:id="rId80"/>
    <p:sldId id="366" r:id="rId81"/>
    <p:sldId id="367" r:id="rId82"/>
    <p:sldId id="398" r:id="rId83"/>
    <p:sldId id="369" r:id="rId84"/>
    <p:sldId id="399" r:id="rId85"/>
    <p:sldId id="372" r:id="rId86"/>
    <p:sldId id="373" r:id="rId87"/>
    <p:sldId id="374" r:id="rId88"/>
    <p:sldId id="375" r:id="rId89"/>
    <p:sldId id="376" r:id="rId90"/>
    <p:sldId id="377" r:id="rId91"/>
    <p:sldId id="378" r:id="rId92"/>
    <p:sldId id="345"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ECD4E02-6BC8-4963-B27D-8A4B8CD10C87}">
          <p14:sldIdLst>
            <p14:sldId id="256"/>
            <p14:sldId id="402"/>
            <p14:sldId id="403"/>
            <p14:sldId id="391"/>
            <p14:sldId id="392"/>
            <p14:sldId id="400"/>
          </p14:sldIdLst>
        </p14:section>
        <p14:section name="Recap" id="{523FFB67-83D0-4106-9A38-92D9711604AB}">
          <p14:sldIdLst>
            <p14:sldId id="361"/>
            <p14:sldId id="393"/>
            <p14:sldId id="394"/>
            <p14:sldId id="395"/>
            <p14:sldId id="258"/>
            <p14:sldId id="297"/>
            <p14:sldId id="298"/>
            <p14:sldId id="299"/>
            <p14:sldId id="300"/>
            <p14:sldId id="301"/>
            <p14:sldId id="302"/>
            <p14:sldId id="326"/>
            <p14:sldId id="327"/>
            <p14:sldId id="328"/>
            <p14:sldId id="329"/>
            <p14:sldId id="330"/>
            <p14:sldId id="331"/>
            <p14:sldId id="310"/>
            <p14:sldId id="346"/>
            <p14:sldId id="347"/>
            <p14:sldId id="348"/>
            <p14:sldId id="349"/>
            <p14:sldId id="350"/>
            <p14:sldId id="351"/>
            <p14:sldId id="311"/>
            <p14:sldId id="332"/>
            <p14:sldId id="333"/>
            <p14:sldId id="334"/>
            <p14:sldId id="315"/>
            <p14:sldId id="317"/>
            <p14:sldId id="335"/>
            <p14:sldId id="318"/>
            <p14:sldId id="319"/>
            <p14:sldId id="320"/>
            <p14:sldId id="321"/>
            <p14:sldId id="322"/>
            <p14:sldId id="323"/>
            <p14:sldId id="324"/>
            <p14:sldId id="336"/>
            <p14:sldId id="352"/>
          </p14:sldIdLst>
        </p14:section>
        <p14:section name="Untitled Section" id="{B44A7304-7959-4437-899A-60241BB01026}">
          <p14:sldIdLst/>
        </p14:section>
        <p14:section name="Importance Sampling" id="{CAF912B4-FD27-4EAB-980D-8004BD34F05F}">
          <p14:sldIdLst>
            <p14:sldId id="278"/>
            <p14:sldId id="401"/>
            <p14:sldId id="353"/>
            <p14:sldId id="354"/>
            <p14:sldId id="355"/>
            <p14:sldId id="358"/>
            <p14:sldId id="359"/>
            <p14:sldId id="405"/>
            <p14:sldId id="406"/>
            <p14:sldId id="356"/>
            <p14:sldId id="396"/>
          </p14:sldIdLst>
        </p14:section>
        <p14:section name="Multiple Importance Sampling" id="{990422BF-6E50-4A7F-B89F-CA20FBE6B01A}">
          <p14:sldIdLst>
            <p14:sldId id="339"/>
            <p14:sldId id="340"/>
            <p14:sldId id="341"/>
            <p14:sldId id="342"/>
            <p14:sldId id="379"/>
            <p14:sldId id="380"/>
            <p14:sldId id="360"/>
            <p14:sldId id="381"/>
            <p14:sldId id="382"/>
            <p14:sldId id="383"/>
            <p14:sldId id="384"/>
            <p14:sldId id="385"/>
            <p14:sldId id="386"/>
            <p14:sldId id="387"/>
            <p14:sldId id="388"/>
            <p14:sldId id="389"/>
            <p14:sldId id="390"/>
            <p14:sldId id="343"/>
          </p14:sldIdLst>
        </p14:section>
        <p14:section name="Stratified Sampling" id="{76817923-85E4-4D1F-A8B5-10D3FB4D10A7}">
          <p14:sldIdLst>
            <p14:sldId id="281"/>
            <p14:sldId id="282"/>
            <p14:sldId id="283"/>
          </p14:sldIdLst>
        </p14:section>
        <p14:section name="Are we done yet?" id="{519B9B0B-2FEE-4B4A-B843-62049BFCE214}">
          <p14:sldIdLst>
            <p14:sldId id="397"/>
            <p14:sldId id="366"/>
            <p14:sldId id="367"/>
            <p14:sldId id="398"/>
            <p14:sldId id="369"/>
            <p14:sldId id="399"/>
            <p14:sldId id="372"/>
            <p14:sldId id="373"/>
            <p14:sldId id="374"/>
            <p14:sldId id="375"/>
            <p14:sldId id="376"/>
            <p14:sldId id="377"/>
            <p14:sldId id="378"/>
          </p14:sldIdLst>
        </p14:section>
        <p14:section name="Microfacet BSDF" id="{EE10A961-CB47-4E7D-A791-968283522B97}">
          <p14:sldIdLst/>
        </p14:section>
        <p14:section name="Bells and whistles" id="{A5162ACE-9AC6-4C19-914B-B80FBB0D6644}">
          <p14:sldIdLst/>
        </p14:section>
        <p14:section name="Bidirectional Path Tracing" id="{FEB1943C-165A-46E1-9B97-45C288BADD7E}">
          <p14:sldIdLst/>
        </p14:section>
        <p14:section name="Further Reading" id="{F15AA36F-56E0-49D4-93D7-10470F196A05}">
          <p14:sldIdLst>
            <p14:sldId id="3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0" autoAdjust="0"/>
    <p:restoredTop sz="79984" autoAdjust="0"/>
  </p:normalViewPr>
  <p:slideViewPr>
    <p:cSldViewPr>
      <p:cViewPr varScale="1">
        <p:scale>
          <a:sx n="212" d="100"/>
          <a:sy n="212" d="100"/>
        </p:scale>
        <p:origin x="3810"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E:\Code\new_graphics_svn\erik%20projects\My%20Presentations\Advanced%20Computer%20Graphics%202015\Light%20Transport\MI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E:\Code\new_graphics_svn\erik%20projects\My%20Presentations\Advanced%20Computer%20Graphics%202015\Light%20Transport\MI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E:\Code\new_graphics_svn\erik%20projects\My%20Presentations\Advanced%20Computer%20Graphics%202015\Light%20Transport\MI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E:\Code\new_graphics_svn\erik%20projects\My%20Presentations\Advanced%20Computer%20Graphics%202015\Light%20Transport\MI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E:\Code\new_graphics_svn\erik%20projects\My%20Presentations\Advanced%20Computer%20Graphics%202015\Light%20Transport\MIS.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E:\Code\new_graphics_svn\erik%20projects\My%20Presentations\Advanced%20Computer%20Graphics%202015\Light%20Transport\MIS.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E:\Code\new_graphics_svn\erik%20projects\My%20Presentations\Advanced%20Computer%20Graphics%202015\Light%20Transport\MIS.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E:\Code\new_graphics_svn\erik%20projects\My%20Presentations\Advanced%20Computer%20Graphics%202015\Light%20Transport\M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scatterChart>
        <c:scatterStyle val="smoothMarker"/>
        <c:varyColors val="0"/>
        <c:ser>
          <c:idx val="0"/>
          <c:order val="0"/>
          <c:tx>
            <c:strRef>
              <c:f>Sheet1!$F$10</c:f>
              <c:strCache>
                <c:ptCount val="1"/>
                <c:pt idx="0">
                  <c:v>f(x)</c:v>
                </c:pt>
              </c:strCache>
            </c:strRef>
          </c:tx>
          <c:spPr>
            <a:ln w="19050" cap="rnd">
              <a:solidFill>
                <a:schemeClr val="accent1"/>
              </a:solidFill>
              <a:round/>
            </a:ln>
            <a:effectLst/>
          </c:spPr>
          <c:marker>
            <c:symbol val="none"/>
          </c:marker>
          <c:xVal>
            <c:numRef>
              <c:f>Sheet1!$E$11:$E$111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Sheet1!$F$11:$F$111</c:f>
              <c:numCache>
                <c:formatCode>General</c:formatCode>
                <c:ptCount val="101"/>
                <c:pt idx="0">
                  <c:v>0</c:v>
                </c:pt>
                <c:pt idx="1">
                  <c:v>1E-4</c:v>
                </c:pt>
                <c:pt idx="2">
                  <c:v>4.0000000000000002E-4</c:v>
                </c:pt>
                <c:pt idx="3">
                  <c:v>8.9999999999999998E-4</c:v>
                </c:pt>
                <c:pt idx="4">
                  <c:v>1.6000000000000001E-3</c:v>
                </c:pt>
                <c:pt idx="5">
                  <c:v>2.5000000000000005E-3</c:v>
                </c:pt>
                <c:pt idx="6">
                  <c:v>3.5999999999999999E-3</c:v>
                </c:pt>
                <c:pt idx="7">
                  <c:v>4.9000000000000007E-3</c:v>
                </c:pt>
                <c:pt idx="8">
                  <c:v>6.4000000000000003E-3</c:v>
                </c:pt>
                <c:pt idx="9">
                  <c:v>8.0999999999999996E-3</c:v>
                </c:pt>
                <c:pt idx="10">
                  <c:v>1.0000000000000002E-2</c:v>
                </c:pt>
                <c:pt idx="11">
                  <c:v>1.21E-2</c:v>
                </c:pt>
                <c:pt idx="12">
                  <c:v>1.44E-2</c:v>
                </c:pt>
                <c:pt idx="13">
                  <c:v>1.6900000000000002E-2</c:v>
                </c:pt>
                <c:pt idx="14">
                  <c:v>1.9600000000000003E-2</c:v>
                </c:pt>
                <c:pt idx="15">
                  <c:v>2.2499999999999999E-2</c:v>
                </c:pt>
                <c:pt idx="16">
                  <c:v>2.5600000000000001E-2</c:v>
                </c:pt>
                <c:pt idx="17">
                  <c:v>2.8900000000000006E-2</c:v>
                </c:pt>
                <c:pt idx="18">
                  <c:v>3.2399999999999998E-2</c:v>
                </c:pt>
                <c:pt idx="19">
                  <c:v>3.61E-2</c:v>
                </c:pt>
                <c:pt idx="20">
                  <c:v>4.0000000000000008E-2</c:v>
                </c:pt>
                <c:pt idx="21">
                  <c:v>4.4099999999999993E-2</c:v>
                </c:pt>
                <c:pt idx="22">
                  <c:v>4.8399999999999999E-2</c:v>
                </c:pt>
                <c:pt idx="23">
                  <c:v>5.2900000000000003E-2</c:v>
                </c:pt>
                <c:pt idx="24">
                  <c:v>5.7599999999999998E-2</c:v>
                </c:pt>
                <c:pt idx="25">
                  <c:v>6.25E-2</c:v>
                </c:pt>
                <c:pt idx="26">
                  <c:v>6.7600000000000007E-2</c:v>
                </c:pt>
                <c:pt idx="27">
                  <c:v>7.2900000000000006E-2</c:v>
                </c:pt>
                <c:pt idx="28">
                  <c:v>7.8400000000000011E-2</c:v>
                </c:pt>
                <c:pt idx="29">
                  <c:v>8.4099999999999994E-2</c:v>
                </c:pt>
                <c:pt idx="30">
                  <c:v>0.09</c:v>
                </c:pt>
                <c:pt idx="31">
                  <c:v>9.6100000000000005E-2</c:v>
                </c:pt>
                <c:pt idx="32">
                  <c:v>0.1024</c:v>
                </c:pt>
                <c:pt idx="33">
                  <c:v>0.10890000000000001</c:v>
                </c:pt>
                <c:pt idx="34">
                  <c:v>0.11560000000000002</c:v>
                </c:pt>
                <c:pt idx="35">
                  <c:v>0.12249999999999998</c:v>
                </c:pt>
                <c:pt idx="36">
                  <c:v>0.12959999999999999</c:v>
                </c:pt>
                <c:pt idx="37">
                  <c:v>0.13689999999999999</c:v>
                </c:pt>
                <c:pt idx="38">
                  <c:v>0.1444</c:v>
                </c:pt>
                <c:pt idx="39">
                  <c:v>0.15210000000000001</c:v>
                </c:pt>
                <c:pt idx="40">
                  <c:v>0.16000000000000003</c:v>
                </c:pt>
                <c:pt idx="41">
                  <c:v>0.16809999999999997</c:v>
                </c:pt>
                <c:pt idx="42">
                  <c:v>0.17639999999999997</c:v>
                </c:pt>
                <c:pt idx="43">
                  <c:v>0.18489999999999998</c:v>
                </c:pt>
                <c:pt idx="44">
                  <c:v>0.19359999999999999</c:v>
                </c:pt>
                <c:pt idx="45">
                  <c:v>0.20250000000000001</c:v>
                </c:pt>
                <c:pt idx="46">
                  <c:v>0.21160000000000001</c:v>
                </c:pt>
                <c:pt idx="47">
                  <c:v>0.22089999999999999</c:v>
                </c:pt>
                <c:pt idx="48">
                  <c:v>0.23039999999999999</c:v>
                </c:pt>
                <c:pt idx="49">
                  <c:v>0.24009999999999998</c:v>
                </c:pt>
                <c:pt idx="50">
                  <c:v>0.25</c:v>
                </c:pt>
                <c:pt idx="51">
                  <c:v>0.2601</c:v>
                </c:pt>
                <c:pt idx="52">
                  <c:v>0.27040000000000003</c:v>
                </c:pt>
                <c:pt idx="53">
                  <c:v>0.28090000000000004</c:v>
                </c:pt>
                <c:pt idx="54">
                  <c:v>0.29160000000000003</c:v>
                </c:pt>
                <c:pt idx="55">
                  <c:v>0.30250000000000005</c:v>
                </c:pt>
                <c:pt idx="56">
                  <c:v>0.31360000000000005</c:v>
                </c:pt>
                <c:pt idx="57">
                  <c:v>0.32489999999999997</c:v>
                </c:pt>
                <c:pt idx="58">
                  <c:v>0.33639999999999998</c:v>
                </c:pt>
                <c:pt idx="59">
                  <c:v>0.34809999999999997</c:v>
                </c:pt>
                <c:pt idx="60">
                  <c:v>0.36</c:v>
                </c:pt>
                <c:pt idx="61">
                  <c:v>0.37209999999999999</c:v>
                </c:pt>
                <c:pt idx="62">
                  <c:v>0.38440000000000002</c:v>
                </c:pt>
                <c:pt idx="63">
                  <c:v>0.39690000000000003</c:v>
                </c:pt>
                <c:pt idx="64">
                  <c:v>0.40960000000000002</c:v>
                </c:pt>
                <c:pt idx="65">
                  <c:v>0.42250000000000004</c:v>
                </c:pt>
                <c:pt idx="66">
                  <c:v>0.43560000000000004</c:v>
                </c:pt>
                <c:pt idx="67">
                  <c:v>0.44890000000000008</c:v>
                </c:pt>
                <c:pt idx="68">
                  <c:v>0.46240000000000009</c:v>
                </c:pt>
                <c:pt idx="69">
                  <c:v>0.47609999999999991</c:v>
                </c:pt>
                <c:pt idx="70">
                  <c:v>0.48999999999999994</c:v>
                </c:pt>
                <c:pt idx="71">
                  <c:v>0.50409999999999999</c:v>
                </c:pt>
                <c:pt idx="72">
                  <c:v>0.51839999999999997</c:v>
                </c:pt>
                <c:pt idx="73">
                  <c:v>0.53289999999999993</c:v>
                </c:pt>
                <c:pt idx="74">
                  <c:v>0.54759999999999998</c:v>
                </c:pt>
                <c:pt idx="75">
                  <c:v>0.5625</c:v>
                </c:pt>
                <c:pt idx="76">
                  <c:v>0.5776</c:v>
                </c:pt>
                <c:pt idx="77">
                  <c:v>0.59289999999999998</c:v>
                </c:pt>
                <c:pt idx="78">
                  <c:v>0.60840000000000005</c:v>
                </c:pt>
                <c:pt idx="79">
                  <c:v>0.6241000000000001</c:v>
                </c:pt>
                <c:pt idx="80">
                  <c:v>0.64000000000000012</c:v>
                </c:pt>
                <c:pt idx="81">
                  <c:v>0.65610000000000013</c:v>
                </c:pt>
                <c:pt idx="82">
                  <c:v>0.67239999999999989</c:v>
                </c:pt>
                <c:pt idx="83">
                  <c:v>0.68889999999999996</c:v>
                </c:pt>
                <c:pt idx="84">
                  <c:v>0.70559999999999989</c:v>
                </c:pt>
                <c:pt idx="85">
                  <c:v>0.72249999999999992</c:v>
                </c:pt>
                <c:pt idx="86">
                  <c:v>0.73959999999999992</c:v>
                </c:pt>
                <c:pt idx="87">
                  <c:v>0.75690000000000002</c:v>
                </c:pt>
                <c:pt idx="88">
                  <c:v>0.77439999999999998</c:v>
                </c:pt>
                <c:pt idx="89">
                  <c:v>0.79210000000000003</c:v>
                </c:pt>
                <c:pt idx="90">
                  <c:v>0.81</c:v>
                </c:pt>
                <c:pt idx="91">
                  <c:v>0.82810000000000006</c:v>
                </c:pt>
                <c:pt idx="92">
                  <c:v>0.84640000000000004</c:v>
                </c:pt>
                <c:pt idx="93">
                  <c:v>0.86490000000000011</c:v>
                </c:pt>
                <c:pt idx="94">
                  <c:v>0.88359999999999994</c:v>
                </c:pt>
                <c:pt idx="95">
                  <c:v>0.90249999999999997</c:v>
                </c:pt>
                <c:pt idx="96">
                  <c:v>0.92159999999999997</c:v>
                </c:pt>
                <c:pt idx="97">
                  <c:v>0.94089999999999996</c:v>
                </c:pt>
                <c:pt idx="98">
                  <c:v>0.96039999999999992</c:v>
                </c:pt>
                <c:pt idx="99">
                  <c:v>0.98009999999999997</c:v>
                </c:pt>
                <c:pt idx="100">
                  <c:v>1</c:v>
                </c:pt>
              </c:numCache>
            </c:numRef>
          </c:yVal>
          <c:smooth val="1"/>
          <c:extLst>
            <c:ext xmlns:c16="http://schemas.microsoft.com/office/drawing/2014/chart" uri="{C3380CC4-5D6E-409C-BE32-E72D297353CC}">
              <c16:uniqueId val="{00000000-DCF1-4421-A043-9AF1306993EE}"/>
            </c:ext>
          </c:extLst>
        </c:ser>
        <c:dLbls>
          <c:showLegendKey val="0"/>
          <c:showVal val="0"/>
          <c:showCatName val="0"/>
          <c:showSerName val="0"/>
          <c:showPercent val="0"/>
          <c:showBubbleSize val="0"/>
        </c:dLbls>
        <c:axId val="1935312911"/>
        <c:axId val="1935311247"/>
      </c:scatterChart>
      <c:valAx>
        <c:axId val="1935312911"/>
        <c:scaling>
          <c:orientation val="minMax"/>
          <c:max val="1"/>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935311247"/>
        <c:crosses val="autoZero"/>
        <c:crossBetween val="midCat"/>
      </c:valAx>
      <c:valAx>
        <c:axId val="1935311247"/>
        <c:scaling>
          <c:orientation val="minMax"/>
          <c:max val="1"/>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935312911"/>
        <c:crosses val="autoZero"/>
        <c:crossBetween val="midCat"/>
      </c:valAx>
      <c:spPr>
        <a:noFill/>
        <a:ln>
          <a:noFill/>
        </a:ln>
        <a:effectLst/>
      </c:spPr>
    </c:plotArea>
    <c:plotVisOnly val="1"/>
    <c:dispBlanksAs val="gap"/>
    <c:showDLblsOverMax val="0"/>
  </c:chart>
  <c:spPr>
    <a:noFill/>
    <a:ln w="9525" cap="flat" cmpd="sng" algn="ctr">
      <a:noFill/>
      <a:round/>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2"/>
          <c:order val="0"/>
          <c:tx>
            <c:strRef>
              <c:f>Sheet1!$G$10</c:f>
              <c:strCache>
                <c:ptCount val="1"/>
                <c:pt idx="0">
                  <c:v>f(x)</c:v>
                </c:pt>
              </c:strCache>
            </c:strRef>
          </c:tx>
          <c:spPr>
            <a:ln w="63500" cap="rnd">
              <a:solidFill>
                <a:schemeClr val="accent1">
                  <a:lumMod val="75000"/>
                </a:schemeClr>
              </a:solidFill>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Sheet1!$G$11:$G$111</c:f>
              <c:numCache>
                <c:formatCode>General</c:formatCode>
                <c:ptCount val="101"/>
                <c:pt idx="0">
                  <c:v>0.10000000000000002</c:v>
                </c:pt>
                <c:pt idx="1">
                  <c:v>0.10841470984807909</c:v>
                </c:pt>
                <c:pt idx="2">
                  <c:v>0.10909297426825751</c:v>
                </c:pt>
                <c:pt idx="3">
                  <c:v>0.10141120008060216</c:v>
                </c:pt>
                <c:pt idx="4">
                  <c:v>9.2431975046937356E-2</c:v>
                </c:pt>
                <c:pt idx="5">
                  <c:v>9.0410757253450838E-2</c:v>
                </c:pt>
                <c:pt idx="6">
                  <c:v>9.7205845018439915E-2</c:v>
                </c:pt>
                <c:pt idx="7">
                  <c:v>0.10656986598938269</c:v>
                </c:pt>
                <c:pt idx="8">
                  <c:v>0.10989358247637696</c:v>
                </c:pt>
                <c:pt idx="9">
                  <c:v>0.1041211848937993</c:v>
                </c:pt>
                <c:pt idx="10">
                  <c:v>9.4559789046586212E-2</c:v>
                </c:pt>
                <c:pt idx="11">
                  <c:v>9.0000098522709376E-2</c:v>
                </c:pt>
                <c:pt idx="12">
                  <c:v>9.4634273182089751E-2</c:v>
                </c:pt>
                <c:pt idx="13">
                  <c:v>0.1042016799117353</c:v>
                </c:pt>
                <c:pt idx="14">
                  <c:v>0.109906109043543</c:v>
                </c:pt>
                <c:pt idx="15">
                  <c:v>0.1065029948793934</c:v>
                </c:pt>
                <c:pt idx="16">
                  <c:v>9.7121312503900784E-2</c:v>
                </c:pt>
                <c:pt idx="17">
                  <c:v>9.0387030961689305E-2</c:v>
                </c:pt>
                <c:pt idx="18">
                  <c:v>9.2493219709693028E-2</c:v>
                </c:pt>
                <c:pt idx="19">
                  <c:v>0.10150856658971329</c:v>
                </c:pt>
                <c:pt idx="20">
                  <c:v>0.10915865658687776</c:v>
                </c:pt>
                <c:pt idx="21">
                  <c:v>0.10844382540679594</c:v>
                </c:pt>
                <c:pt idx="22">
                  <c:v>0.10009386067660216</c:v>
                </c:pt>
                <c:pt idx="23">
                  <c:v>9.1948768150824103E-2</c:v>
                </c:pt>
                <c:pt idx="24">
                  <c:v>9.1909111979400382E-2</c:v>
                </c:pt>
                <c:pt idx="25">
                  <c:v>0.10105354376651747</c:v>
                </c:pt>
                <c:pt idx="26">
                  <c:v>0.1132813570406792</c:v>
                </c:pt>
                <c:pt idx="27">
                  <c:v>0.12163136892380207</c:v>
                </c:pt>
                <c:pt idx="28">
                  <c:v>0.12548987046495891</c:v>
                </c:pt>
                <c:pt idx="29">
                  <c:v>0.13342935770003753</c:v>
                </c:pt>
                <c:pt idx="30">
                  <c:v>0.16201110368243066</c:v>
                </c:pt>
                <c:pt idx="31">
                  <c:v>0.23268109928574801</c:v>
                </c:pt>
                <c:pt idx="32">
                  <c:v>0.36348973398144868</c:v>
                </c:pt>
                <c:pt idx="33">
                  <c:v>0.55340726550626596</c:v>
                </c:pt>
                <c:pt idx="34">
                  <c:v>0.77761768526314379</c:v>
                </c:pt>
                <c:pt idx="35">
                  <c:v>1.0259431774358931</c:v>
                </c:pt>
                <c:pt idx="36">
                  <c:v>1.3702430854197991</c:v>
                </c:pt>
                <c:pt idx="37">
                  <c:v>1.9616524264765989</c:v>
                </c:pt>
                <c:pt idx="38">
                  <c:v>2.8779321963621052</c:v>
                </c:pt>
                <c:pt idx="39">
                  <c:v>3.9418670665330269</c:v>
                </c:pt>
                <c:pt idx="40">
                  <c:v>4.7874562012712616</c:v>
                </c:pt>
                <c:pt idx="41">
                  <c:v>5.2301487580060684</c:v>
                </c:pt>
                <c:pt idx="42">
                  <c:v>5.5391440846504993</c:v>
                </c:pt>
                <c:pt idx="43">
                  <c:v>6.1691727359300632</c:v>
                </c:pt>
                <c:pt idx="44">
                  <c:v>7.1514054860764507</c:v>
                </c:pt>
                <c:pt idx="45">
                  <c:v>7.9005005889337934</c:v>
                </c:pt>
                <c:pt idx="46">
                  <c:v>7.7825343157831712</c:v>
                </c:pt>
                <c:pt idx="47">
                  <c:v>6.8120131809392603</c:v>
                </c:pt>
                <c:pt idx="48">
                  <c:v>5.629557867448324</c:v>
                </c:pt>
                <c:pt idx="49">
                  <c:v>4.8075810667082024</c:v>
                </c:pt>
                <c:pt idx="50">
                  <c:v>4.338572632604123</c:v>
                </c:pt>
                <c:pt idx="51">
                  <c:v>3.8363197687212827</c:v>
                </c:pt>
                <c:pt idx="52">
                  <c:v>3.0708661053523483</c:v>
                </c:pt>
                <c:pt idx="53">
                  <c:v>2.1795837023637823</c:v>
                </c:pt>
                <c:pt idx="54">
                  <c:v>1.4361052879730238</c:v>
                </c:pt>
                <c:pt idx="55">
                  <c:v>0.9646798989486528</c:v>
                </c:pt>
                <c:pt idx="56">
                  <c:v>0.70002390420565708</c:v>
                </c:pt>
                <c:pt idx="57">
                  <c:v>0.52504506154454367</c:v>
                </c:pt>
                <c:pt idx="58">
                  <c:v>0.37869725822460776</c:v>
                </c:pt>
                <c:pt idx="59">
                  <c:v>0.25791763252482663</c:v>
                </c:pt>
                <c:pt idx="60">
                  <c:v>0.17429359116312959</c:v>
                </c:pt>
                <c:pt idx="61">
                  <c:v>0.12910645196821879</c:v>
                </c:pt>
                <c:pt idx="62">
                  <c:v>0.11314863934394463</c:v>
                </c:pt>
                <c:pt idx="63">
                  <c:v>0.11287212124193148</c:v>
                </c:pt>
                <c:pt idx="64">
                  <c:v>0.11493878283851357</c:v>
                </c:pt>
                <c:pt idx="65">
                  <c:v>0.11087640926259004</c:v>
                </c:pt>
                <c:pt idx="66">
                  <c:v>0.10079264666773088</c:v>
                </c:pt>
                <c:pt idx="67">
                  <c:v>9.1855354884943161E-2</c:v>
                </c:pt>
                <c:pt idx="68">
                  <c:v>9.1186868177090166E-2</c:v>
                </c:pt>
                <c:pt idx="69">
                  <c:v>9.8922636791245397E-2</c:v>
                </c:pt>
                <c:pt idx="70">
                  <c:v>0.1077677387719255</c:v>
                </c:pt>
                <c:pt idx="71">
                  <c:v>0.10952111415093416</c:v>
                </c:pt>
                <c:pt idx="72">
                  <c:v>0.10254166173846983</c:v>
                </c:pt>
                <c:pt idx="73">
                  <c:v>9.3233317986781805E-2</c:v>
                </c:pt>
                <c:pt idx="74">
                  <c:v>9.0148858249769953E-2</c:v>
                </c:pt>
                <c:pt idx="75">
                  <c:v>9.6122288770788586E-2</c:v>
                </c:pt>
                <c:pt idx="76">
                  <c:v>0.10566111048494674</c:v>
                </c:pt>
                <c:pt idx="77">
                  <c:v>0.1099952116598856</c:v>
                </c:pt>
                <c:pt idx="78">
                  <c:v>0.10513978718418959</c:v>
                </c:pt>
                <c:pt idx="79">
                  <c:v>9.5558873937471978E-2</c:v>
                </c:pt>
                <c:pt idx="80">
                  <c:v>9.0061113608849219E-2</c:v>
                </c:pt>
                <c:pt idx="81">
                  <c:v>9.3701120094495868E-2</c:v>
                </c:pt>
                <c:pt idx="82">
                  <c:v>0.10313228783384992</c:v>
                </c:pt>
                <c:pt idx="83">
                  <c:v>0.10968364461326077</c:v>
                </c:pt>
                <c:pt idx="84">
                  <c:v>0.10733190320120681</c:v>
                </c:pt>
                <c:pt idx="85">
                  <c:v>9.8239243800603476E-2</c:v>
                </c:pt>
                <c:pt idx="86">
                  <c:v>9.0765415529975746E-2</c:v>
                </c:pt>
                <c:pt idx="87">
                  <c:v>9.1781821633694929E-2</c:v>
                </c:pt>
                <c:pt idx="88">
                  <c:v>0.10035398302733724</c:v>
                </c:pt>
                <c:pt idx="89">
                  <c:v>0.10860069405812466</c:v>
                </c:pt>
                <c:pt idx="90">
                  <c:v>0.10893996663600559</c:v>
                </c:pt>
                <c:pt idx="91">
                  <c:v>0.10105987511751158</c:v>
                </c:pt>
                <c:pt idx="92">
                  <c:v>9.2205339303841963E-2</c:v>
                </c:pt>
                <c:pt idx="93">
                  <c:v>9.0517178587300531E-2</c:v>
                </c:pt>
                <c:pt idx="94">
                  <c:v>9.7547480145323467E-2</c:v>
                </c:pt>
                <c:pt idx="95">
                  <c:v>0.10683261714736121</c:v>
                </c:pt>
                <c:pt idx="96">
                  <c:v>0.10983587745434345</c:v>
                </c:pt>
                <c:pt idx="97">
                  <c:v>0.10379607739027523</c:v>
                </c:pt>
                <c:pt idx="98">
                  <c:v>9.426618128009577E-2</c:v>
                </c:pt>
                <c:pt idx="99">
                  <c:v>9.0007931658136475E-2</c:v>
                </c:pt>
                <c:pt idx="100">
                  <c:v>9.4936343588902419E-2</c:v>
                </c:pt>
              </c:numCache>
            </c:numRef>
          </c:yVal>
          <c:smooth val="1"/>
          <c:extLst>
            <c:ext xmlns:c16="http://schemas.microsoft.com/office/drawing/2014/chart" uri="{C3380CC4-5D6E-409C-BE32-E72D297353CC}">
              <c16:uniqueId val="{00000000-AD93-4BBE-881A-CFA9DAB869F1}"/>
            </c:ext>
          </c:extLst>
        </c:ser>
        <c:ser>
          <c:idx val="0"/>
          <c:order val="1"/>
          <c:tx>
            <c:strRef>
              <c:f>Sheet1!$E$10</c:f>
              <c:strCache>
                <c:ptCount val="1"/>
                <c:pt idx="0">
                  <c:v>pdf_f(x)</c:v>
                </c:pt>
              </c:strCache>
            </c:strRef>
          </c:tx>
          <c:spPr>
            <a:ln w="63500" cap="rnd">
              <a:solidFill>
                <a:schemeClr val="accent1">
                  <a:lumMod val="60000"/>
                  <a:lumOff val="40000"/>
                </a:schemeClr>
              </a:solidFill>
              <a:prstDash val="dash"/>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Sheet1!$E$11:$E$111</c:f>
              <c:numCache>
                <c:formatCode>General</c:formatCode>
                <c:ptCount val="101"/>
                <c:pt idx="0">
                  <c:v>0.10000000000000002</c:v>
                </c:pt>
                <c:pt idx="1">
                  <c:v>0.10000000000000012</c:v>
                </c:pt>
                <c:pt idx="2">
                  <c:v>0.10000000000000063</c:v>
                </c:pt>
                <c:pt idx="3">
                  <c:v>0.10000000000000343</c:v>
                </c:pt>
                <c:pt idx="4">
                  <c:v>0.10000000000001801</c:v>
                </c:pt>
                <c:pt idx="5">
                  <c:v>0.10000000000009095</c:v>
                </c:pt>
                <c:pt idx="6">
                  <c:v>0.10000000000044151</c:v>
                </c:pt>
                <c:pt idx="7">
                  <c:v>0.10000000000205948</c:v>
                </c:pt>
                <c:pt idx="8">
                  <c:v>0.10000000000922996</c:v>
                </c:pt>
                <c:pt idx="9">
                  <c:v>0.10000000003974382</c:v>
                </c:pt>
                <c:pt idx="10">
                  <c:v>0.10000000016442498</c:v>
                </c:pt>
                <c:pt idx="11">
                  <c:v>0.10000000065357308</c:v>
                </c:pt>
                <c:pt idx="12">
                  <c:v>0.10000000249602399</c:v>
                </c:pt>
                <c:pt idx="13">
                  <c:v>0.10000000915865251</c:v>
                </c:pt>
                <c:pt idx="14">
                  <c:v>0.10000003228811034</c:v>
                </c:pt>
                <c:pt idx="15">
                  <c:v>0.10000010936589131</c:v>
                </c:pt>
                <c:pt idx="16">
                  <c:v>0.10000035591753532</c:v>
                </c:pt>
                <c:pt idx="17">
                  <c:v>0.10000111287169003</c:v>
                </c:pt>
                <c:pt idx="18">
                  <c:v>0.10000334325132021</c:v>
                </c:pt>
                <c:pt idx="19">
                  <c:v>0.10000964986362046</c:v>
                </c:pt>
                <c:pt idx="20">
                  <c:v>0.10002676095126523</c:v>
                </c:pt>
                <c:pt idx="21">
                  <c:v>0.10007130338363858</c:v>
                </c:pt>
                <c:pt idx="22">
                  <c:v>0.10018253533717877</c:v>
                </c:pt>
                <c:pt idx="23">
                  <c:v>0.10044896448322096</c:v>
                </c:pt>
                <c:pt idx="24">
                  <c:v>0.10106097521961772</c:v>
                </c:pt>
                <c:pt idx="25">
                  <c:v>0.10240894406376794</c:v>
                </c:pt>
                <c:pt idx="26">
                  <c:v>0.10525504466424629</c:v>
                </c:pt>
                <c:pt idx="27">
                  <c:v>0.11101423474204791</c:v>
                </c:pt>
                <c:pt idx="28">
                  <c:v>0.12217994503251441</c:v>
                </c:pt>
                <c:pt idx="29">
                  <c:v>0.14291358762636713</c:v>
                </c:pt>
                <c:pt idx="30">
                  <c:v>0.17977327141488414</c:v>
                </c:pt>
                <c:pt idx="31">
                  <c:v>0.24247812849363937</c:v>
                </c:pt>
                <c:pt idx="32">
                  <c:v>0.34449344620634115</c:v>
                </c:pt>
                <c:pt idx="33">
                  <c:v>0.50310154530717244</c:v>
                </c:pt>
                <c:pt idx="34">
                  <c:v>0.73854267123216655</c:v>
                </c:pt>
                <c:pt idx="35">
                  <c:v>1.071837397237384</c:v>
                </c:pt>
                <c:pt idx="36">
                  <c:v>1.5211028494160941</c:v>
                </c:pt>
                <c:pt idx="37">
                  <c:v>2.0965750242301997</c:v>
                </c:pt>
                <c:pt idx="38">
                  <c:v>2.7950943814434082</c:v>
                </c:pt>
                <c:pt idx="39">
                  <c:v>3.5953489896978339</c:v>
                </c:pt>
                <c:pt idx="40">
                  <c:v>4.4554730413445816</c:v>
                </c:pt>
                <c:pt idx="41">
                  <c:v>5.314447949706687</c:v>
                </c:pt>
                <c:pt idx="42">
                  <c:v>6.0980428520523917</c:v>
                </c:pt>
                <c:pt idx="43">
                  <c:v>6.7288625254598191</c:v>
                </c:pt>
                <c:pt idx="44">
                  <c:v>7.1387684915582055</c:v>
                </c:pt>
                <c:pt idx="45">
                  <c:v>7.2809610472257882</c:v>
                </c:pt>
                <c:pt idx="46">
                  <c:v>7.1387684915582055</c:v>
                </c:pt>
                <c:pt idx="47">
                  <c:v>6.7288625254598218</c:v>
                </c:pt>
                <c:pt idx="48">
                  <c:v>6.0980428520523962</c:v>
                </c:pt>
                <c:pt idx="49">
                  <c:v>5.3144479497066914</c:v>
                </c:pt>
                <c:pt idx="50">
                  <c:v>4.4554730413445816</c:v>
                </c:pt>
                <c:pt idx="51">
                  <c:v>3.5953489896978339</c:v>
                </c:pt>
                <c:pt idx="52">
                  <c:v>2.7950943814434082</c:v>
                </c:pt>
                <c:pt idx="53">
                  <c:v>2.0965750242301997</c:v>
                </c:pt>
                <c:pt idx="54">
                  <c:v>1.5211028494160941</c:v>
                </c:pt>
                <c:pt idx="55">
                  <c:v>1.071837397237384</c:v>
                </c:pt>
                <c:pt idx="56">
                  <c:v>0.73854267123216466</c:v>
                </c:pt>
                <c:pt idx="57">
                  <c:v>0.50310154530717344</c:v>
                </c:pt>
                <c:pt idx="58">
                  <c:v>0.34449344620634192</c:v>
                </c:pt>
                <c:pt idx="59">
                  <c:v>0.24247812849363981</c:v>
                </c:pt>
                <c:pt idx="60">
                  <c:v>0.17977327141488442</c:v>
                </c:pt>
                <c:pt idx="61">
                  <c:v>0.1429135876263673</c:v>
                </c:pt>
                <c:pt idx="62">
                  <c:v>0.12217994503251441</c:v>
                </c:pt>
                <c:pt idx="63">
                  <c:v>0.11101423474204791</c:v>
                </c:pt>
                <c:pt idx="64">
                  <c:v>0.10525504466424629</c:v>
                </c:pt>
                <c:pt idx="65">
                  <c:v>0.10240894406376794</c:v>
                </c:pt>
                <c:pt idx="66">
                  <c:v>0.10106097521961772</c:v>
                </c:pt>
                <c:pt idx="67">
                  <c:v>0.10044896448322096</c:v>
                </c:pt>
                <c:pt idx="68">
                  <c:v>0.10018253533717876</c:v>
                </c:pt>
                <c:pt idx="69">
                  <c:v>0.10007130338363858</c:v>
                </c:pt>
                <c:pt idx="70">
                  <c:v>0.10002676095126523</c:v>
                </c:pt>
                <c:pt idx="71">
                  <c:v>0.10000964986362046</c:v>
                </c:pt>
                <c:pt idx="72">
                  <c:v>0.10000334325132021</c:v>
                </c:pt>
                <c:pt idx="73">
                  <c:v>0.10000111287169003</c:v>
                </c:pt>
                <c:pt idx="74">
                  <c:v>0.10000035591753532</c:v>
                </c:pt>
                <c:pt idx="75">
                  <c:v>0.10000010936589131</c:v>
                </c:pt>
                <c:pt idx="76">
                  <c:v>0.10000003228811034</c:v>
                </c:pt>
                <c:pt idx="77">
                  <c:v>0.10000000915865251</c:v>
                </c:pt>
                <c:pt idx="78">
                  <c:v>0.10000000249602399</c:v>
                </c:pt>
                <c:pt idx="79">
                  <c:v>0.10000000065357308</c:v>
                </c:pt>
                <c:pt idx="80">
                  <c:v>0.10000000016442498</c:v>
                </c:pt>
                <c:pt idx="81">
                  <c:v>0.10000000003974382</c:v>
                </c:pt>
                <c:pt idx="82">
                  <c:v>0.10000000000922996</c:v>
                </c:pt>
                <c:pt idx="83">
                  <c:v>0.10000000000205948</c:v>
                </c:pt>
                <c:pt idx="84">
                  <c:v>0.10000000000044151</c:v>
                </c:pt>
                <c:pt idx="85">
                  <c:v>0.10000000000009095</c:v>
                </c:pt>
                <c:pt idx="86">
                  <c:v>0.10000000000001801</c:v>
                </c:pt>
                <c:pt idx="87">
                  <c:v>0.10000000000000343</c:v>
                </c:pt>
                <c:pt idx="88">
                  <c:v>0.10000000000000063</c:v>
                </c:pt>
                <c:pt idx="89">
                  <c:v>0.10000000000000012</c:v>
                </c:pt>
                <c:pt idx="90">
                  <c:v>0.10000000000000002</c:v>
                </c:pt>
                <c:pt idx="91">
                  <c:v>0.1</c:v>
                </c:pt>
                <c:pt idx="92">
                  <c:v>0.1</c:v>
                </c:pt>
                <c:pt idx="93">
                  <c:v>0.1</c:v>
                </c:pt>
                <c:pt idx="94">
                  <c:v>0.1</c:v>
                </c:pt>
                <c:pt idx="95">
                  <c:v>0.1</c:v>
                </c:pt>
                <c:pt idx="96">
                  <c:v>0.1</c:v>
                </c:pt>
                <c:pt idx="97">
                  <c:v>0.1</c:v>
                </c:pt>
                <c:pt idx="98">
                  <c:v>0.1</c:v>
                </c:pt>
                <c:pt idx="99">
                  <c:v>0.1</c:v>
                </c:pt>
                <c:pt idx="100">
                  <c:v>0.1</c:v>
                </c:pt>
              </c:numCache>
            </c:numRef>
          </c:yVal>
          <c:smooth val="1"/>
          <c:extLst>
            <c:ext xmlns:c16="http://schemas.microsoft.com/office/drawing/2014/chart" uri="{C3380CC4-5D6E-409C-BE32-E72D297353CC}">
              <c16:uniqueId val="{00000001-AD93-4BBE-881A-CFA9DAB869F1}"/>
            </c:ext>
          </c:extLst>
        </c:ser>
        <c:dLbls>
          <c:showLegendKey val="0"/>
          <c:showVal val="0"/>
          <c:showCatName val="0"/>
          <c:showSerName val="0"/>
          <c:showPercent val="0"/>
          <c:showBubbleSize val="0"/>
        </c:dLbls>
        <c:axId val="188647360"/>
        <c:axId val="188647920"/>
      </c:scatterChart>
      <c:valAx>
        <c:axId val="188647360"/>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188647920"/>
        <c:crosses val="autoZero"/>
        <c:crossBetween val="midCat"/>
      </c:valAx>
      <c:valAx>
        <c:axId val="188647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18864736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2"/>
          <c:order val="0"/>
          <c:tx>
            <c:strRef>
              <c:f>Sheet1!$G$10</c:f>
              <c:strCache>
                <c:ptCount val="1"/>
                <c:pt idx="0">
                  <c:v>f(x)</c:v>
                </c:pt>
              </c:strCache>
            </c:strRef>
          </c:tx>
          <c:spPr>
            <a:ln w="63500" cap="rnd">
              <a:solidFill>
                <a:schemeClr val="accent1">
                  <a:lumMod val="75000"/>
                </a:schemeClr>
              </a:solidFill>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Sheet1!$G$11:$G$111</c:f>
              <c:numCache>
                <c:formatCode>General</c:formatCode>
                <c:ptCount val="101"/>
                <c:pt idx="0">
                  <c:v>0.10000000000000002</c:v>
                </c:pt>
                <c:pt idx="1">
                  <c:v>0.10841470984807909</c:v>
                </c:pt>
                <c:pt idx="2">
                  <c:v>0.10909297426825751</c:v>
                </c:pt>
                <c:pt idx="3">
                  <c:v>0.10141120008060216</c:v>
                </c:pt>
                <c:pt idx="4">
                  <c:v>9.2431975046937356E-2</c:v>
                </c:pt>
                <c:pt idx="5">
                  <c:v>9.0410757253450838E-2</c:v>
                </c:pt>
                <c:pt idx="6">
                  <c:v>9.7205845018439915E-2</c:v>
                </c:pt>
                <c:pt idx="7">
                  <c:v>0.10656986598938269</c:v>
                </c:pt>
                <c:pt idx="8">
                  <c:v>0.10989358247637696</c:v>
                </c:pt>
                <c:pt idx="9">
                  <c:v>0.1041211848937993</c:v>
                </c:pt>
                <c:pt idx="10">
                  <c:v>9.4559789046586212E-2</c:v>
                </c:pt>
                <c:pt idx="11">
                  <c:v>9.0000098522709376E-2</c:v>
                </c:pt>
                <c:pt idx="12">
                  <c:v>9.4634273182089751E-2</c:v>
                </c:pt>
                <c:pt idx="13">
                  <c:v>0.1042016799117353</c:v>
                </c:pt>
                <c:pt idx="14">
                  <c:v>0.109906109043543</c:v>
                </c:pt>
                <c:pt idx="15">
                  <c:v>0.1065029948793934</c:v>
                </c:pt>
                <c:pt idx="16">
                  <c:v>9.7121312503900784E-2</c:v>
                </c:pt>
                <c:pt idx="17">
                  <c:v>9.0387030961689305E-2</c:v>
                </c:pt>
                <c:pt idx="18">
                  <c:v>9.2493219709693028E-2</c:v>
                </c:pt>
                <c:pt idx="19">
                  <c:v>0.10150856658971329</c:v>
                </c:pt>
                <c:pt idx="20">
                  <c:v>0.10915865658687776</c:v>
                </c:pt>
                <c:pt idx="21">
                  <c:v>0.10844382540679594</c:v>
                </c:pt>
                <c:pt idx="22">
                  <c:v>0.10009386067660216</c:v>
                </c:pt>
                <c:pt idx="23">
                  <c:v>9.1948768150824103E-2</c:v>
                </c:pt>
                <c:pt idx="24">
                  <c:v>9.1909111979400382E-2</c:v>
                </c:pt>
                <c:pt idx="25">
                  <c:v>0.10105354376651747</c:v>
                </c:pt>
                <c:pt idx="26">
                  <c:v>0.1132813570406792</c:v>
                </c:pt>
                <c:pt idx="27">
                  <c:v>0.12163136892380207</c:v>
                </c:pt>
                <c:pt idx="28">
                  <c:v>0.12548987046495891</c:v>
                </c:pt>
                <c:pt idx="29">
                  <c:v>0.13342935770003753</c:v>
                </c:pt>
                <c:pt idx="30">
                  <c:v>0.16201110368243066</c:v>
                </c:pt>
                <c:pt idx="31">
                  <c:v>0.23268109928574801</c:v>
                </c:pt>
                <c:pt idx="32">
                  <c:v>0.36348973398144868</c:v>
                </c:pt>
                <c:pt idx="33">
                  <c:v>0.55340726550626596</c:v>
                </c:pt>
                <c:pt idx="34">
                  <c:v>0.77761768526314379</c:v>
                </c:pt>
                <c:pt idx="35">
                  <c:v>1.0259431774358931</c:v>
                </c:pt>
                <c:pt idx="36">
                  <c:v>1.3702430854197991</c:v>
                </c:pt>
                <c:pt idx="37">
                  <c:v>1.9616524264765989</c:v>
                </c:pt>
                <c:pt idx="38">
                  <c:v>2.8779321963621052</c:v>
                </c:pt>
                <c:pt idx="39">
                  <c:v>3.9418670665330269</c:v>
                </c:pt>
                <c:pt idx="40">
                  <c:v>4.7874562012712616</c:v>
                </c:pt>
                <c:pt idx="41">
                  <c:v>5.2301487580060684</c:v>
                </c:pt>
                <c:pt idx="42">
                  <c:v>5.5391440846504993</c:v>
                </c:pt>
                <c:pt idx="43">
                  <c:v>6.1691727359300632</c:v>
                </c:pt>
                <c:pt idx="44">
                  <c:v>7.1514054860764507</c:v>
                </c:pt>
                <c:pt idx="45">
                  <c:v>7.9005005889337934</c:v>
                </c:pt>
                <c:pt idx="46">
                  <c:v>7.7825343157831712</c:v>
                </c:pt>
                <c:pt idx="47">
                  <c:v>6.8120131809392603</c:v>
                </c:pt>
                <c:pt idx="48">
                  <c:v>5.629557867448324</c:v>
                </c:pt>
                <c:pt idx="49">
                  <c:v>4.8075810667082024</c:v>
                </c:pt>
                <c:pt idx="50">
                  <c:v>4.338572632604123</c:v>
                </c:pt>
                <c:pt idx="51">
                  <c:v>3.8363197687212827</c:v>
                </c:pt>
                <c:pt idx="52">
                  <c:v>3.0708661053523483</c:v>
                </c:pt>
                <c:pt idx="53">
                  <c:v>2.1795837023637823</c:v>
                </c:pt>
                <c:pt idx="54">
                  <c:v>1.4361052879730238</c:v>
                </c:pt>
                <c:pt idx="55">
                  <c:v>0.9646798989486528</c:v>
                </c:pt>
                <c:pt idx="56">
                  <c:v>0.70002390420565708</c:v>
                </c:pt>
                <c:pt idx="57">
                  <c:v>0.52504506154454367</c:v>
                </c:pt>
                <c:pt idx="58">
                  <c:v>0.37869725822460776</c:v>
                </c:pt>
                <c:pt idx="59">
                  <c:v>0.25791763252482663</c:v>
                </c:pt>
                <c:pt idx="60">
                  <c:v>0.17429359116312959</c:v>
                </c:pt>
                <c:pt idx="61">
                  <c:v>0.12910645196821879</c:v>
                </c:pt>
                <c:pt idx="62">
                  <c:v>0.11314863934394463</c:v>
                </c:pt>
                <c:pt idx="63">
                  <c:v>0.11287212124193148</c:v>
                </c:pt>
                <c:pt idx="64">
                  <c:v>0.11493878283851357</c:v>
                </c:pt>
                <c:pt idx="65">
                  <c:v>0.11087640926259004</c:v>
                </c:pt>
                <c:pt idx="66">
                  <c:v>0.10079264666773088</c:v>
                </c:pt>
                <c:pt idx="67">
                  <c:v>9.1855354884943161E-2</c:v>
                </c:pt>
                <c:pt idx="68">
                  <c:v>9.1186868177090166E-2</c:v>
                </c:pt>
                <c:pt idx="69">
                  <c:v>9.8922636791245397E-2</c:v>
                </c:pt>
                <c:pt idx="70">
                  <c:v>0.1077677387719255</c:v>
                </c:pt>
                <c:pt idx="71">
                  <c:v>0.10952111415093416</c:v>
                </c:pt>
                <c:pt idx="72">
                  <c:v>0.10254166173846983</c:v>
                </c:pt>
                <c:pt idx="73">
                  <c:v>9.3233317986781805E-2</c:v>
                </c:pt>
                <c:pt idx="74">
                  <c:v>9.0148858249769953E-2</c:v>
                </c:pt>
                <c:pt idx="75">
                  <c:v>9.6122288770788586E-2</c:v>
                </c:pt>
                <c:pt idx="76">
                  <c:v>0.10566111048494674</c:v>
                </c:pt>
                <c:pt idx="77">
                  <c:v>0.1099952116598856</c:v>
                </c:pt>
                <c:pt idx="78">
                  <c:v>0.10513978718418959</c:v>
                </c:pt>
                <c:pt idx="79">
                  <c:v>9.5558873937471978E-2</c:v>
                </c:pt>
                <c:pt idx="80">
                  <c:v>9.0061113608849219E-2</c:v>
                </c:pt>
                <c:pt idx="81">
                  <c:v>9.3701120094495868E-2</c:v>
                </c:pt>
                <c:pt idx="82">
                  <c:v>0.10313228783384992</c:v>
                </c:pt>
                <c:pt idx="83">
                  <c:v>0.10968364461326077</c:v>
                </c:pt>
                <c:pt idx="84">
                  <c:v>0.10733190320120681</c:v>
                </c:pt>
                <c:pt idx="85">
                  <c:v>9.8239243800603476E-2</c:v>
                </c:pt>
                <c:pt idx="86">
                  <c:v>9.0765415529975746E-2</c:v>
                </c:pt>
                <c:pt idx="87">
                  <c:v>9.1781821633694929E-2</c:v>
                </c:pt>
                <c:pt idx="88">
                  <c:v>0.10035398302733724</c:v>
                </c:pt>
                <c:pt idx="89">
                  <c:v>0.10860069405812466</c:v>
                </c:pt>
                <c:pt idx="90">
                  <c:v>0.10893996663600559</c:v>
                </c:pt>
                <c:pt idx="91">
                  <c:v>0.10105987511751158</c:v>
                </c:pt>
                <c:pt idx="92">
                  <c:v>9.2205339303841963E-2</c:v>
                </c:pt>
                <c:pt idx="93">
                  <c:v>9.0517178587300531E-2</c:v>
                </c:pt>
                <c:pt idx="94">
                  <c:v>9.7547480145323467E-2</c:v>
                </c:pt>
                <c:pt idx="95">
                  <c:v>0.10683261714736121</c:v>
                </c:pt>
                <c:pt idx="96">
                  <c:v>0.10983587745434345</c:v>
                </c:pt>
                <c:pt idx="97">
                  <c:v>0.10379607739027523</c:v>
                </c:pt>
                <c:pt idx="98">
                  <c:v>9.426618128009577E-2</c:v>
                </c:pt>
                <c:pt idx="99">
                  <c:v>9.0007931658136475E-2</c:v>
                </c:pt>
                <c:pt idx="100">
                  <c:v>9.4936343588902419E-2</c:v>
                </c:pt>
              </c:numCache>
            </c:numRef>
          </c:yVal>
          <c:smooth val="1"/>
          <c:extLst>
            <c:ext xmlns:c16="http://schemas.microsoft.com/office/drawing/2014/chart" uri="{C3380CC4-5D6E-409C-BE32-E72D297353CC}">
              <c16:uniqueId val="{00000000-C7F8-4BEF-9E55-70E94A4D72C1}"/>
            </c:ext>
          </c:extLst>
        </c:ser>
        <c:ser>
          <c:idx val="0"/>
          <c:order val="1"/>
          <c:tx>
            <c:strRef>
              <c:f>Sheet1!$E$10</c:f>
              <c:strCache>
                <c:ptCount val="1"/>
                <c:pt idx="0">
                  <c:v>pdf_f(x)</c:v>
                </c:pt>
              </c:strCache>
            </c:strRef>
          </c:tx>
          <c:spPr>
            <a:ln w="63500" cap="rnd">
              <a:solidFill>
                <a:schemeClr val="accent1">
                  <a:lumMod val="60000"/>
                  <a:lumOff val="40000"/>
                </a:schemeClr>
              </a:solidFill>
              <a:prstDash val="dash"/>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Sheet1!$E$11:$E$111</c:f>
              <c:numCache>
                <c:formatCode>General</c:formatCode>
                <c:ptCount val="101"/>
                <c:pt idx="0">
                  <c:v>0.10000000000000002</c:v>
                </c:pt>
                <c:pt idx="1">
                  <c:v>0.10000000000000012</c:v>
                </c:pt>
                <c:pt idx="2">
                  <c:v>0.10000000000000063</c:v>
                </c:pt>
                <c:pt idx="3">
                  <c:v>0.10000000000000343</c:v>
                </c:pt>
                <c:pt idx="4">
                  <c:v>0.10000000000001801</c:v>
                </c:pt>
                <c:pt idx="5">
                  <c:v>0.10000000000009095</c:v>
                </c:pt>
                <c:pt idx="6">
                  <c:v>0.10000000000044151</c:v>
                </c:pt>
                <c:pt idx="7">
                  <c:v>0.10000000000205948</c:v>
                </c:pt>
                <c:pt idx="8">
                  <c:v>0.10000000000922996</c:v>
                </c:pt>
                <c:pt idx="9">
                  <c:v>0.10000000003974382</c:v>
                </c:pt>
                <c:pt idx="10">
                  <c:v>0.10000000016442498</c:v>
                </c:pt>
                <c:pt idx="11">
                  <c:v>0.10000000065357308</c:v>
                </c:pt>
                <c:pt idx="12">
                  <c:v>0.10000000249602399</c:v>
                </c:pt>
                <c:pt idx="13">
                  <c:v>0.10000000915865251</c:v>
                </c:pt>
                <c:pt idx="14">
                  <c:v>0.10000003228811034</c:v>
                </c:pt>
                <c:pt idx="15">
                  <c:v>0.10000010936589131</c:v>
                </c:pt>
                <c:pt idx="16">
                  <c:v>0.10000035591753532</c:v>
                </c:pt>
                <c:pt idx="17">
                  <c:v>0.10000111287169003</c:v>
                </c:pt>
                <c:pt idx="18">
                  <c:v>0.10000334325132021</c:v>
                </c:pt>
                <c:pt idx="19">
                  <c:v>0.10000964986362046</c:v>
                </c:pt>
                <c:pt idx="20">
                  <c:v>0.10002676095126523</c:v>
                </c:pt>
                <c:pt idx="21">
                  <c:v>0.10007130338363858</c:v>
                </c:pt>
                <c:pt idx="22">
                  <c:v>0.10018253533717877</c:v>
                </c:pt>
                <c:pt idx="23">
                  <c:v>0.10044896448322096</c:v>
                </c:pt>
                <c:pt idx="24">
                  <c:v>0.10106097521961772</c:v>
                </c:pt>
                <c:pt idx="25">
                  <c:v>0.10240894406376794</c:v>
                </c:pt>
                <c:pt idx="26">
                  <c:v>0.10525504466424629</c:v>
                </c:pt>
                <c:pt idx="27">
                  <c:v>0.11101423474204791</c:v>
                </c:pt>
                <c:pt idx="28">
                  <c:v>0.12217994503251441</c:v>
                </c:pt>
                <c:pt idx="29">
                  <c:v>0.14291358762636713</c:v>
                </c:pt>
                <c:pt idx="30">
                  <c:v>0.17977327141488414</c:v>
                </c:pt>
                <c:pt idx="31">
                  <c:v>0.24247812849363937</c:v>
                </c:pt>
                <c:pt idx="32">
                  <c:v>0.34449344620634115</c:v>
                </c:pt>
                <c:pt idx="33">
                  <c:v>0.50310154530717244</c:v>
                </c:pt>
                <c:pt idx="34">
                  <c:v>0.73854267123216655</c:v>
                </c:pt>
                <c:pt idx="35">
                  <c:v>1.071837397237384</c:v>
                </c:pt>
                <c:pt idx="36">
                  <c:v>1.5211028494160941</c:v>
                </c:pt>
                <c:pt idx="37">
                  <c:v>2.0965750242301997</c:v>
                </c:pt>
                <c:pt idx="38">
                  <c:v>2.7950943814434082</c:v>
                </c:pt>
                <c:pt idx="39">
                  <c:v>3.5953489896978339</c:v>
                </c:pt>
                <c:pt idx="40">
                  <c:v>4.4554730413445816</c:v>
                </c:pt>
                <c:pt idx="41">
                  <c:v>5.314447949706687</c:v>
                </c:pt>
                <c:pt idx="42">
                  <c:v>6.0980428520523917</c:v>
                </c:pt>
                <c:pt idx="43">
                  <c:v>6.7288625254598191</c:v>
                </c:pt>
                <c:pt idx="44">
                  <c:v>7.1387684915582055</c:v>
                </c:pt>
                <c:pt idx="45">
                  <c:v>7.2809610472257882</c:v>
                </c:pt>
                <c:pt idx="46">
                  <c:v>7.1387684915582055</c:v>
                </c:pt>
                <c:pt idx="47">
                  <c:v>6.7288625254598218</c:v>
                </c:pt>
                <c:pt idx="48">
                  <c:v>6.0980428520523962</c:v>
                </c:pt>
                <c:pt idx="49">
                  <c:v>5.3144479497066914</c:v>
                </c:pt>
                <c:pt idx="50">
                  <c:v>4.4554730413445816</c:v>
                </c:pt>
                <c:pt idx="51">
                  <c:v>3.5953489896978339</c:v>
                </c:pt>
                <c:pt idx="52">
                  <c:v>2.7950943814434082</c:v>
                </c:pt>
                <c:pt idx="53">
                  <c:v>2.0965750242301997</c:v>
                </c:pt>
                <c:pt idx="54">
                  <c:v>1.5211028494160941</c:v>
                </c:pt>
                <c:pt idx="55">
                  <c:v>1.071837397237384</c:v>
                </c:pt>
                <c:pt idx="56">
                  <c:v>0.73854267123216466</c:v>
                </c:pt>
                <c:pt idx="57">
                  <c:v>0.50310154530717344</c:v>
                </c:pt>
                <c:pt idx="58">
                  <c:v>0.34449344620634192</c:v>
                </c:pt>
                <c:pt idx="59">
                  <c:v>0.24247812849363981</c:v>
                </c:pt>
                <c:pt idx="60">
                  <c:v>0.17977327141488442</c:v>
                </c:pt>
                <c:pt idx="61">
                  <c:v>0.1429135876263673</c:v>
                </c:pt>
                <c:pt idx="62">
                  <c:v>0.12217994503251441</c:v>
                </c:pt>
                <c:pt idx="63">
                  <c:v>0.11101423474204791</c:v>
                </c:pt>
                <c:pt idx="64">
                  <c:v>0.10525504466424629</c:v>
                </c:pt>
                <c:pt idx="65">
                  <c:v>0.10240894406376794</c:v>
                </c:pt>
                <c:pt idx="66">
                  <c:v>0.10106097521961772</c:v>
                </c:pt>
                <c:pt idx="67">
                  <c:v>0.10044896448322096</c:v>
                </c:pt>
                <c:pt idx="68">
                  <c:v>0.10018253533717876</c:v>
                </c:pt>
                <c:pt idx="69">
                  <c:v>0.10007130338363858</c:v>
                </c:pt>
                <c:pt idx="70">
                  <c:v>0.10002676095126523</c:v>
                </c:pt>
                <c:pt idx="71">
                  <c:v>0.10000964986362046</c:v>
                </c:pt>
                <c:pt idx="72">
                  <c:v>0.10000334325132021</c:v>
                </c:pt>
                <c:pt idx="73">
                  <c:v>0.10000111287169003</c:v>
                </c:pt>
                <c:pt idx="74">
                  <c:v>0.10000035591753532</c:v>
                </c:pt>
                <c:pt idx="75">
                  <c:v>0.10000010936589131</c:v>
                </c:pt>
                <c:pt idx="76">
                  <c:v>0.10000003228811034</c:v>
                </c:pt>
                <c:pt idx="77">
                  <c:v>0.10000000915865251</c:v>
                </c:pt>
                <c:pt idx="78">
                  <c:v>0.10000000249602399</c:v>
                </c:pt>
                <c:pt idx="79">
                  <c:v>0.10000000065357308</c:v>
                </c:pt>
                <c:pt idx="80">
                  <c:v>0.10000000016442498</c:v>
                </c:pt>
                <c:pt idx="81">
                  <c:v>0.10000000003974382</c:v>
                </c:pt>
                <c:pt idx="82">
                  <c:v>0.10000000000922996</c:v>
                </c:pt>
                <c:pt idx="83">
                  <c:v>0.10000000000205948</c:v>
                </c:pt>
                <c:pt idx="84">
                  <c:v>0.10000000000044151</c:v>
                </c:pt>
                <c:pt idx="85">
                  <c:v>0.10000000000009095</c:v>
                </c:pt>
                <c:pt idx="86">
                  <c:v>0.10000000000001801</c:v>
                </c:pt>
                <c:pt idx="87">
                  <c:v>0.10000000000000343</c:v>
                </c:pt>
                <c:pt idx="88">
                  <c:v>0.10000000000000063</c:v>
                </c:pt>
                <c:pt idx="89">
                  <c:v>0.10000000000000012</c:v>
                </c:pt>
                <c:pt idx="90">
                  <c:v>0.10000000000000002</c:v>
                </c:pt>
                <c:pt idx="91">
                  <c:v>0.1</c:v>
                </c:pt>
                <c:pt idx="92">
                  <c:v>0.1</c:v>
                </c:pt>
                <c:pt idx="93">
                  <c:v>0.1</c:v>
                </c:pt>
                <c:pt idx="94">
                  <c:v>0.1</c:v>
                </c:pt>
                <c:pt idx="95">
                  <c:v>0.1</c:v>
                </c:pt>
                <c:pt idx="96">
                  <c:v>0.1</c:v>
                </c:pt>
                <c:pt idx="97">
                  <c:v>0.1</c:v>
                </c:pt>
                <c:pt idx="98">
                  <c:v>0.1</c:v>
                </c:pt>
                <c:pt idx="99">
                  <c:v>0.1</c:v>
                </c:pt>
                <c:pt idx="100">
                  <c:v>0.1</c:v>
                </c:pt>
              </c:numCache>
            </c:numRef>
          </c:yVal>
          <c:smooth val="1"/>
          <c:extLst>
            <c:ext xmlns:c16="http://schemas.microsoft.com/office/drawing/2014/chart" uri="{C3380CC4-5D6E-409C-BE32-E72D297353CC}">
              <c16:uniqueId val="{00000001-C7F8-4BEF-9E55-70E94A4D72C1}"/>
            </c:ext>
          </c:extLst>
        </c:ser>
        <c:ser>
          <c:idx val="1"/>
          <c:order val="2"/>
          <c:tx>
            <c:strRef>
              <c:f>Sheet1!$J$10</c:f>
              <c:strCache>
                <c:ptCount val="1"/>
                <c:pt idx="0">
                  <c:v>f(x)/pdf_f(x)</c:v>
                </c:pt>
              </c:strCache>
            </c:strRef>
          </c:tx>
          <c:spPr>
            <a:ln w="63500" cap="rnd">
              <a:solidFill>
                <a:schemeClr val="accent2"/>
              </a:solidFill>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Sheet1!$J$11:$J$111</c:f>
              <c:numCache>
                <c:formatCode>General</c:formatCode>
                <c:ptCount val="101"/>
                <c:pt idx="0">
                  <c:v>1</c:v>
                </c:pt>
                <c:pt idx="1">
                  <c:v>1.0841470984807897</c:v>
                </c:pt>
                <c:pt idx="2">
                  <c:v>1.0909297426825681</c:v>
                </c:pt>
                <c:pt idx="3">
                  <c:v>1.0141120008059867</c:v>
                </c:pt>
                <c:pt idx="4">
                  <c:v>0.92431975046920711</c:v>
                </c:pt>
                <c:pt idx="5">
                  <c:v>0.90410757253368612</c:v>
                </c:pt>
                <c:pt idx="6">
                  <c:v>0.97205845018010739</c:v>
                </c:pt>
                <c:pt idx="7">
                  <c:v>1.065698659871879</c:v>
                </c:pt>
                <c:pt idx="8">
                  <c:v>1.0989358246623382</c:v>
                </c:pt>
                <c:pt idx="9">
                  <c:v>1.0412118485241757</c:v>
                </c:pt>
                <c:pt idx="10">
                  <c:v>0.945597888911063</c:v>
                </c:pt>
                <c:pt idx="11">
                  <c:v>0.90000097934492973</c:v>
                </c:pt>
                <c:pt idx="12">
                  <c:v>0.94634270819995647</c:v>
                </c:pt>
                <c:pt idx="13">
                  <c:v>1.042016703682664</c:v>
                </c:pt>
                <c:pt idx="14">
                  <c:v>1.099060735569487</c:v>
                </c:pt>
                <c:pt idx="15">
                  <c:v>1.0650287840157115</c:v>
                </c:pt>
                <c:pt idx="16">
                  <c:v>0.97120966833349343</c:v>
                </c:pt>
                <c:pt idx="17">
                  <c:v>0.90386025081204435</c:v>
                </c:pt>
                <c:pt idx="18">
                  <c:v>0.92490127532283239</c:v>
                </c:pt>
                <c:pt idx="19">
                  <c:v>1.0149877209662952</c:v>
                </c:pt>
                <c:pt idx="20">
                  <c:v>1.0912945250727628</c:v>
                </c:pt>
                <c:pt idx="21">
                  <c:v>1.0836655638536057</c:v>
                </c:pt>
                <c:pt idx="22">
                  <c:v>0.99911486907095959</c:v>
                </c:pt>
                <c:pt idx="23">
                  <c:v>0.91537795958248291</c:v>
                </c:pt>
                <c:pt idx="24">
                  <c:v>0.90944216379933762</c:v>
                </c:pt>
                <c:pt idx="25">
                  <c:v>0.98676482499022267</c:v>
                </c:pt>
                <c:pt idx="26">
                  <c:v>1.0762558450479602</c:v>
                </c:pt>
                <c:pt idx="27">
                  <c:v>1.0956375928404503</c:v>
                </c:pt>
                <c:pt idx="28">
                  <c:v>1.0270905788307865</c:v>
                </c:pt>
                <c:pt idx="29">
                  <c:v>0.93363661157870337</c:v>
                </c:pt>
                <c:pt idx="30">
                  <c:v>0.90119683759071378</c:v>
                </c:pt>
                <c:pt idx="31">
                  <c:v>0.95959623546769357</c:v>
                </c:pt>
                <c:pt idx="32">
                  <c:v>1.0551426681241689</c:v>
                </c:pt>
                <c:pt idx="33">
                  <c:v>1.0999911860107268</c:v>
                </c:pt>
                <c:pt idx="34">
                  <c:v>1.0529082686120024</c:v>
                </c:pt>
                <c:pt idx="35">
                  <c:v>0.95718173305038501</c:v>
                </c:pt>
                <c:pt idx="36">
                  <c:v>0.9008221146556884</c:v>
                </c:pt>
                <c:pt idx="37">
                  <c:v>0.93564618666430011</c:v>
                </c:pt>
                <c:pt idx="38">
                  <c:v>1.0296368578709385</c:v>
                </c:pt>
                <c:pt idx="39">
                  <c:v>1.0963795386284088</c:v>
                </c:pt>
                <c:pt idx="40">
                  <c:v>1.0745113160479349</c:v>
                </c:pt>
                <c:pt idx="41">
                  <c:v>0.98413773311952912</c:v>
                </c:pt>
                <c:pt idx="42">
                  <c:v>0.90834784520843659</c:v>
                </c:pt>
                <c:pt idx="43">
                  <c:v>0.91682252573714018</c:v>
                </c:pt>
                <c:pt idx="44">
                  <c:v>1.0017701925105413</c:v>
                </c:pt>
                <c:pt idx="45">
                  <c:v>1.0850903524534119</c:v>
                </c:pt>
                <c:pt idx="46">
                  <c:v>1.0901788347648809</c:v>
                </c:pt>
                <c:pt idx="47">
                  <c:v>1.0123573122745224</c:v>
                </c:pt>
                <c:pt idx="48">
                  <c:v>0.92317453386763326</c:v>
                </c:pt>
                <c:pt idx="49">
                  <c:v>0.90462473472405291</c:v>
                </c:pt>
                <c:pt idx="50">
                  <c:v>0.97376251462960706</c:v>
                </c:pt>
                <c:pt idx="51">
                  <c:v>1.0670229175843375</c:v>
                </c:pt>
                <c:pt idx="52">
                  <c:v>1.0986627592040485</c:v>
                </c:pt>
                <c:pt idx="53">
                  <c:v>1.0395925150181835</c:v>
                </c:pt>
                <c:pt idx="54">
                  <c:v>0.94412109511483833</c:v>
                </c:pt>
                <c:pt idx="55">
                  <c:v>0.90002448266413804</c:v>
                </c:pt>
                <c:pt idx="56">
                  <c:v>0.94784489979130937</c:v>
                </c:pt>
                <c:pt idx="57">
                  <c:v>1.0436164755247819</c:v>
                </c:pt>
                <c:pt idx="58">
                  <c:v>1.0992872648084535</c:v>
                </c:pt>
                <c:pt idx="59">
                  <c:v>1.0636738007139139</c:v>
                </c:pt>
                <c:pt idx="60">
                  <c:v>0.96951893788977839</c:v>
                </c:pt>
                <c:pt idx="61">
                  <c:v>0.90338822299916066</c:v>
                </c:pt>
                <c:pt idx="62">
                  <c:v>0.92608193033507769</c:v>
                </c:pt>
                <c:pt idx="63">
                  <c:v>1.0167355700302807</c:v>
                </c:pt>
                <c:pt idx="64">
                  <c:v>1.0920026038196791</c:v>
                </c:pt>
                <c:pt idx="65">
                  <c:v>1.0826828679490104</c:v>
                </c:pt>
                <c:pt idx="66">
                  <c:v>0.99734488459760329</c:v>
                </c:pt>
                <c:pt idx="67">
                  <c:v>0.91444800210246779</c:v>
                </c:pt>
                <c:pt idx="68">
                  <c:v>0.91020723193107078</c:v>
                </c:pt>
                <c:pt idx="69">
                  <c:v>0.98852151862168125</c:v>
                </c:pt>
                <c:pt idx="70">
                  <c:v>1.0773890681557889</c:v>
                </c:pt>
                <c:pt idx="71">
                  <c:v>1.0951054653254375</c:v>
                </c:pt>
                <c:pt idx="72">
                  <c:v>1.0253823362762036</c:v>
                </c:pt>
                <c:pt idx="73">
                  <c:v>0.93232280431126924</c:v>
                </c:pt>
                <c:pt idx="74">
                  <c:v>0.9014853739531753</c:v>
                </c:pt>
                <c:pt idx="75">
                  <c:v>0.96122183645905701</c:v>
                </c:pt>
                <c:pt idx="76">
                  <c:v>1.0566107636898181</c:v>
                </c:pt>
                <c:pt idx="77">
                  <c:v>1.0999520158580731</c:v>
                </c:pt>
                <c:pt idx="78">
                  <c:v>1.0513978455987534</c:v>
                </c:pt>
                <c:pt idx="79">
                  <c:v>0.95558873312924908</c:v>
                </c:pt>
                <c:pt idx="80">
                  <c:v>0.90061113460766251</c:v>
                </c:pt>
                <c:pt idx="81">
                  <c:v>0.9370112005725546</c:v>
                </c:pt>
                <c:pt idx="82">
                  <c:v>1.0313228782433086</c:v>
                </c:pt>
                <c:pt idx="83">
                  <c:v>1.0968364461100186</c:v>
                </c:pt>
                <c:pt idx="84">
                  <c:v>1.0733190320073291</c:v>
                </c:pt>
                <c:pt idx="85">
                  <c:v>0.98239243800514131</c:v>
                </c:pt>
                <c:pt idx="86">
                  <c:v>0.90765415529959403</c:v>
                </c:pt>
                <c:pt idx="87">
                  <c:v>0.91781821633691774</c:v>
                </c:pt>
                <c:pt idx="88">
                  <c:v>1.003539830273366</c:v>
                </c:pt>
                <c:pt idx="89">
                  <c:v>1.0860069405812454</c:v>
                </c:pt>
                <c:pt idx="90">
                  <c:v>1.0893996663600558</c:v>
                </c:pt>
                <c:pt idx="91">
                  <c:v>1.0105987511751158</c:v>
                </c:pt>
                <c:pt idx="92">
                  <c:v>0.9220533930384196</c:v>
                </c:pt>
                <c:pt idx="93">
                  <c:v>0.90517178587300529</c:v>
                </c:pt>
                <c:pt idx="94">
                  <c:v>0.97547480145323462</c:v>
                </c:pt>
                <c:pt idx="95">
                  <c:v>1.0683261714736121</c:v>
                </c:pt>
                <c:pt idx="96">
                  <c:v>1.0983587745434344</c:v>
                </c:pt>
                <c:pt idx="97">
                  <c:v>1.0379607739027523</c:v>
                </c:pt>
                <c:pt idx="98">
                  <c:v>0.94266181280095762</c:v>
                </c:pt>
                <c:pt idx="99">
                  <c:v>0.90007931658136475</c:v>
                </c:pt>
                <c:pt idx="100">
                  <c:v>0.94936343588902417</c:v>
                </c:pt>
              </c:numCache>
            </c:numRef>
          </c:yVal>
          <c:smooth val="1"/>
          <c:extLst>
            <c:ext xmlns:c16="http://schemas.microsoft.com/office/drawing/2014/chart" uri="{C3380CC4-5D6E-409C-BE32-E72D297353CC}">
              <c16:uniqueId val="{00000002-C7F8-4BEF-9E55-70E94A4D72C1}"/>
            </c:ext>
          </c:extLst>
        </c:ser>
        <c:dLbls>
          <c:showLegendKey val="0"/>
          <c:showVal val="0"/>
          <c:showCatName val="0"/>
          <c:showSerName val="0"/>
          <c:showPercent val="0"/>
          <c:showBubbleSize val="0"/>
        </c:dLbls>
        <c:axId val="188651280"/>
        <c:axId val="188651840"/>
      </c:scatterChart>
      <c:valAx>
        <c:axId val="188651280"/>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188651840"/>
        <c:crosses val="autoZero"/>
        <c:crossBetween val="midCat"/>
      </c:valAx>
      <c:valAx>
        <c:axId val="188651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18865128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solidFill>
        <a:srgbClr val="93A299">
          <a:lumMod val="60000"/>
          <a:lumOff val="40000"/>
        </a:srgbClr>
      </a:solidFill>
    </a:ln>
    <a:effectLst/>
  </c:spPr>
  <c:txPr>
    <a:bodyPr/>
    <a:lstStyle/>
    <a:p>
      <a:pPr>
        <a:defRPr/>
      </a:pPr>
      <a:endParaRPr lang="sv-S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2"/>
          <c:order val="0"/>
          <c:tx>
            <c:strRef>
              <c:f>Sheet1!$G$10</c:f>
              <c:strCache>
                <c:ptCount val="1"/>
                <c:pt idx="0">
                  <c:v>f(x)</c:v>
                </c:pt>
              </c:strCache>
            </c:strRef>
          </c:tx>
          <c:spPr>
            <a:ln w="63500" cap="rnd">
              <a:solidFill>
                <a:schemeClr val="accent1">
                  <a:lumMod val="75000"/>
                </a:schemeClr>
              </a:solidFill>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Sheet1!$G$11:$G$111</c:f>
              <c:numCache>
                <c:formatCode>General</c:formatCode>
                <c:ptCount val="101"/>
                <c:pt idx="0">
                  <c:v>0.10000000000000002</c:v>
                </c:pt>
                <c:pt idx="1">
                  <c:v>0.10841470984807909</c:v>
                </c:pt>
                <c:pt idx="2">
                  <c:v>0.10909297426825751</c:v>
                </c:pt>
                <c:pt idx="3">
                  <c:v>0.10141120008060216</c:v>
                </c:pt>
                <c:pt idx="4">
                  <c:v>9.2431975046937356E-2</c:v>
                </c:pt>
                <c:pt idx="5">
                  <c:v>9.0410757253450838E-2</c:v>
                </c:pt>
                <c:pt idx="6">
                  <c:v>9.7205845018439915E-2</c:v>
                </c:pt>
                <c:pt idx="7">
                  <c:v>0.10656986598938269</c:v>
                </c:pt>
                <c:pt idx="8">
                  <c:v>0.10989358247637696</c:v>
                </c:pt>
                <c:pt idx="9">
                  <c:v>0.1041211848937993</c:v>
                </c:pt>
                <c:pt idx="10">
                  <c:v>9.4559789046586212E-2</c:v>
                </c:pt>
                <c:pt idx="11">
                  <c:v>9.0000098522709376E-2</c:v>
                </c:pt>
                <c:pt idx="12">
                  <c:v>9.4634273182089751E-2</c:v>
                </c:pt>
                <c:pt idx="13">
                  <c:v>0.1042016799117353</c:v>
                </c:pt>
                <c:pt idx="14">
                  <c:v>0.109906109043543</c:v>
                </c:pt>
                <c:pt idx="15">
                  <c:v>0.1065029948793934</c:v>
                </c:pt>
                <c:pt idx="16">
                  <c:v>9.7121312503900784E-2</c:v>
                </c:pt>
                <c:pt idx="17">
                  <c:v>9.0387030961689305E-2</c:v>
                </c:pt>
                <c:pt idx="18">
                  <c:v>9.2493219709693028E-2</c:v>
                </c:pt>
                <c:pt idx="19">
                  <c:v>0.10150856658971329</c:v>
                </c:pt>
                <c:pt idx="20">
                  <c:v>0.10915865658687776</c:v>
                </c:pt>
                <c:pt idx="21">
                  <c:v>0.10844382540679594</c:v>
                </c:pt>
                <c:pt idx="22">
                  <c:v>0.10009386067660216</c:v>
                </c:pt>
                <c:pt idx="23">
                  <c:v>9.1948768150824103E-2</c:v>
                </c:pt>
                <c:pt idx="24">
                  <c:v>9.1909111979400382E-2</c:v>
                </c:pt>
                <c:pt idx="25">
                  <c:v>0.10105354376651747</c:v>
                </c:pt>
                <c:pt idx="26">
                  <c:v>0.1132813570406792</c:v>
                </c:pt>
                <c:pt idx="27">
                  <c:v>0.12163136892380207</c:v>
                </c:pt>
                <c:pt idx="28">
                  <c:v>0.12548987046495891</c:v>
                </c:pt>
                <c:pt idx="29">
                  <c:v>0.13342935770003753</c:v>
                </c:pt>
                <c:pt idx="30">
                  <c:v>0.16201110368243066</c:v>
                </c:pt>
                <c:pt idx="31">
                  <c:v>0.23268109928574801</c:v>
                </c:pt>
                <c:pt idx="32">
                  <c:v>0.36348973398144868</c:v>
                </c:pt>
                <c:pt idx="33">
                  <c:v>0.55340726550626596</c:v>
                </c:pt>
                <c:pt idx="34">
                  <c:v>0.77761768526314379</c:v>
                </c:pt>
                <c:pt idx="35">
                  <c:v>1.0259431774358931</c:v>
                </c:pt>
                <c:pt idx="36">
                  <c:v>1.3702430854197991</c:v>
                </c:pt>
                <c:pt idx="37">
                  <c:v>1.9616524264765989</c:v>
                </c:pt>
                <c:pt idx="38">
                  <c:v>2.8779321963621052</c:v>
                </c:pt>
                <c:pt idx="39">
                  <c:v>3.9418670665330269</c:v>
                </c:pt>
                <c:pt idx="40">
                  <c:v>4.7874562012712616</c:v>
                </c:pt>
                <c:pt idx="41">
                  <c:v>5.2301487580060684</c:v>
                </c:pt>
                <c:pt idx="42">
                  <c:v>5.5391440846504993</c:v>
                </c:pt>
                <c:pt idx="43">
                  <c:v>6.1691727359300632</c:v>
                </c:pt>
                <c:pt idx="44">
                  <c:v>7.1514054860764507</c:v>
                </c:pt>
                <c:pt idx="45">
                  <c:v>7.9005005889337934</c:v>
                </c:pt>
                <c:pt idx="46">
                  <c:v>7.7825343157831712</c:v>
                </c:pt>
                <c:pt idx="47">
                  <c:v>6.8120131809392603</c:v>
                </c:pt>
                <c:pt idx="48">
                  <c:v>5.629557867448324</c:v>
                </c:pt>
                <c:pt idx="49">
                  <c:v>4.8075810667082024</c:v>
                </c:pt>
                <c:pt idx="50">
                  <c:v>4.338572632604123</c:v>
                </c:pt>
                <c:pt idx="51">
                  <c:v>3.8363197687212827</c:v>
                </c:pt>
                <c:pt idx="52">
                  <c:v>3.0708661053523483</c:v>
                </c:pt>
                <c:pt idx="53">
                  <c:v>2.1795837023637823</c:v>
                </c:pt>
                <c:pt idx="54">
                  <c:v>1.4361052879730238</c:v>
                </c:pt>
                <c:pt idx="55">
                  <c:v>0.9646798989486528</c:v>
                </c:pt>
                <c:pt idx="56">
                  <c:v>0.70002390420565708</c:v>
                </c:pt>
                <c:pt idx="57">
                  <c:v>0.52504506154454367</c:v>
                </c:pt>
                <c:pt idx="58">
                  <c:v>0.37869725822460776</c:v>
                </c:pt>
                <c:pt idx="59">
                  <c:v>0.25791763252482663</c:v>
                </c:pt>
                <c:pt idx="60">
                  <c:v>0.17429359116312959</c:v>
                </c:pt>
                <c:pt idx="61">
                  <c:v>0.12910645196821879</c:v>
                </c:pt>
                <c:pt idx="62">
                  <c:v>0.11314863934394463</c:v>
                </c:pt>
                <c:pt idx="63">
                  <c:v>0.11287212124193148</c:v>
                </c:pt>
                <c:pt idx="64">
                  <c:v>0.11493878283851357</c:v>
                </c:pt>
                <c:pt idx="65">
                  <c:v>0.11087640926259004</c:v>
                </c:pt>
                <c:pt idx="66">
                  <c:v>0.10079264666773088</c:v>
                </c:pt>
                <c:pt idx="67">
                  <c:v>9.1855354884943161E-2</c:v>
                </c:pt>
                <c:pt idx="68">
                  <c:v>9.1186868177090166E-2</c:v>
                </c:pt>
                <c:pt idx="69">
                  <c:v>9.8922636791245397E-2</c:v>
                </c:pt>
                <c:pt idx="70">
                  <c:v>0.1077677387719255</c:v>
                </c:pt>
                <c:pt idx="71">
                  <c:v>0.10952111415093416</c:v>
                </c:pt>
                <c:pt idx="72">
                  <c:v>0.10254166173846983</c:v>
                </c:pt>
                <c:pt idx="73">
                  <c:v>9.3233317986781805E-2</c:v>
                </c:pt>
                <c:pt idx="74">
                  <c:v>9.0148858249769953E-2</c:v>
                </c:pt>
                <c:pt idx="75">
                  <c:v>9.6122288770788586E-2</c:v>
                </c:pt>
                <c:pt idx="76">
                  <c:v>0.10566111048494674</c:v>
                </c:pt>
                <c:pt idx="77">
                  <c:v>0.1099952116598856</c:v>
                </c:pt>
                <c:pt idx="78">
                  <c:v>0.10513978718418959</c:v>
                </c:pt>
                <c:pt idx="79">
                  <c:v>9.5558873937471978E-2</c:v>
                </c:pt>
                <c:pt idx="80">
                  <c:v>9.0061113608849219E-2</c:v>
                </c:pt>
                <c:pt idx="81">
                  <c:v>9.3701120094495868E-2</c:v>
                </c:pt>
                <c:pt idx="82">
                  <c:v>0.10313228783384992</c:v>
                </c:pt>
                <c:pt idx="83">
                  <c:v>0.10968364461326077</c:v>
                </c:pt>
                <c:pt idx="84">
                  <c:v>0.10733190320120681</c:v>
                </c:pt>
                <c:pt idx="85">
                  <c:v>9.8239243800603476E-2</c:v>
                </c:pt>
                <c:pt idx="86">
                  <c:v>9.0765415529975746E-2</c:v>
                </c:pt>
                <c:pt idx="87">
                  <c:v>9.1781821633694929E-2</c:v>
                </c:pt>
                <c:pt idx="88">
                  <c:v>0.10035398302733724</c:v>
                </c:pt>
                <c:pt idx="89">
                  <c:v>0.10860069405812466</c:v>
                </c:pt>
                <c:pt idx="90">
                  <c:v>0.10893996663600559</c:v>
                </c:pt>
                <c:pt idx="91">
                  <c:v>0.10105987511751158</c:v>
                </c:pt>
                <c:pt idx="92">
                  <c:v>9.2205339303841963E-2</c:v>
                </c:pt>
                <c:pt idx="93">
                  <c:v>9.0517178587300531E-2</c:v>
                </c:pt>
                <c:pt idx="94">
                  <c:v>9.7547480145323467E-2</c:v>
                </c:pt>
                <c:pt idx="95">
                  <c:v>0.10683261714736121</c:v>
                </c:pt>
                <c:pt idx="96">
                  <c:v>0.10983587745434345</c:v>
                </c:pt>
                <c:pt idx="97">
                  <c:v>0.10379607739027523</c:v>
                </c:pt>
                <c:pt idx="98">
                  <c:v>9.426618128009577E-2</c:v>
                </c:pt>
                <c:pt idx="99">
                  <c:v>9.0007931658136475E-2</c:v>
                </c:pt>
                <c:pt idx="100">
                  <c:v>9.4936343588902419E-2</c:v>
                </c:pt>
              </c:numCache>
            </c:numRef>
          </c:yVal>
          <c:smooth val="1"/>
          <c:extLst>
            <c:ext xmlns:c16="http://schemas.microsoft.com/office/drawing/2014/chart" uri="{C3380CC4-5D6E-409C-BE32-E72D297353CC}">
              <c16:uniqueId val="{00000000-363C-4EBD-B186-C1E6D41A5B48}"/>
            </c:ext>
          </c:extLst>
        </c:ser>
        <c:ser>
          <c:idx val="0"/>
          <c:order val="1"/>
          <c:tx>
            <c:strRef>
              <c:f>Sheet1!$E$10</c:f>
              <c:strCache>
                <c:ptCount val="1"/>
                <c:pt idx="0">
                  <c:v>pdf_f(x)</c:v>
                </c:pt>
              </c:strCache>
            </c:strRef>
          </c:tx>
          <c:spPr>
            <a:ln w="63500" cap="rnd">
              <a:solidFill>
                <a:schemeClr val="accent1">
                  <a:lumMod val="60000"/>
                  <a:lumOff val="40000"/>
                </a:schemeClr>
              </a:solidFill>
              <a:prstDash val="dash"/>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Sheet1!$E$11:$E$111</c:f>
              <c:numCache>
                <c:formatCode>General</c:formatCode>
                <c:ptCount val="101"/>
                <c:pt idx="0">
                  <c:v>0.10000000000000002</c:v>
                </c:pt>
                <c:pt idx="1">
                  <c:v>0.10000000000000012</c:v>
                </c:pt>
                <c:pt idx="2">
                  <c:v>0.10000000000000063</c:v>
                </c:pt>
                <c:pt idx="3">
                  <c:v>0.10000000000000343</c:v>
                </c:pt>
                <c:pt idx="4">
                  <c:v>0.10000000000001801</c:v>
                </c:pt>
                <c:pt idx="5">
                  <c:v>0.10000000000009095</c:v>
                </c:pt>
                <c:pt idx="6">
                  <c:v>0.10000000000044151</c:v>
                </c:pt>
                <c:pt idx="7">
                  <c:v>0.10000000000205948</c:v>
                </c:pt>
                <c:pt idx="8">
                  <c:v>0.10000000000922996</c:v>
                </c:pt>
                <c:pt idx="9">
                  <c:v>0.10000000003974382</c:v>
                </c:pt>
                <c:pt idx="10">
                  <c:v>0.10000000016442498</c:v>
                </c:pt>
                <c:pt idx="11">
                  <c:v>0.10000000065357308</c:v>
                </c:pt>
                <c:pt idx="12">
                  <c:v>0.10000000249602399</c:v>
                </c:pt>
                <c:pt idx="13">
                  <c:v>0.10000000915865251</c:v>
                </c:pt>
                <c:pt idx="14">
                  <c:v>0.10000003228811034</c:v>
                </c:pt>
                <c:pt idx="15">
                  <c:v>0.10000010936589131</c:v>
                </c:pt>
                <c:pt idx="16">
                  <c:v>0.10000035591753532</c:v>
                </c:pt>
                <c:pt idx="17">
                  <c:v>0.10000111287169003</c:v>
                </c:pt>
                <c:pt idx="18">
                  <c:v>0.10000334325132021</c:v>
                </c:pt>
                <c:pt idx="19">
                  <c:v>0.10000964986362046</c:v>
                </c:pt>
                <c:pt idx="20">
                  <c:v>0.10002676095126523</c:v>
                </c:pt>
                <c:pt idx="21">
                  <c:v>0.10007130338363858</c:v>
                </c:pt>
                <c:pt idx="22">
                  <c:v>0.10018253533717877</c:v>
                </c:pt>
                <c:pt idx="23">
                  <c:v>0.10044896448322096</c:v>
                </c:pt>
                <c:pt idx="24">
                  <c:v>0.10106097521961772</c:v>
                </c:pt>
                <c:pt idx="25">
                  <c:v>0.10240894406376794</c:v>
                </c:pt>
                <c:pt idx="26">
                  <c:v>0.10525504466424629</c:v>
                </c:pt>
                <c:pt idx="27">
                  <c:v>0.11101423474204791</c:v>
                </c:pt>
                <c:pt idx="28">
                  <c:v>0.12217994503251441</c:v>
                </c:pt>
                <c:pt idx="29">
                  <c:v>0.14291358762636713</c:v>
                </c:pt>
                <c:pt idx="30">
                  <c:v>0.17977327141488414</c:v>
                </c:pt>
                <c:pt idx="31">
                  <c:v>0.24247812849363937</c:v>
                </c:pt>
                <c:pt idx="32">
                  <c:v>0.34449344620634115</c:v>
                </c:pt>
                <c:pt idx="33">
                  <c:v>0.50310154530717244</c:v>
                </c:pt>
                <c:pt idx="34">
                  <c:v>0.73854267123216655</c:v>
                </c:pt>
                <c:pt idx="35">
                  <c:v>1.071837397237384</c:v>
                </c:pt>
                <c:pt idx="36">
                  <c:v>1.5211028494160941</c:v>
                </c:pt>
                <c:pt idx="37">
                  <c:v>2.0965750242301997</c:v>
                </c:pt>
                <c:pt idx="38">
                  <c:v>2.7950943814434082</c:v>
                </c:pt>
                <c:pt idx="39">
                  <c:v>3.5953489896978339</c:v>
                </c:pt>
                <c:pt idx="40">
                  <c:v>4.4554730413445816</c:v>
                </c:pt>
                <c:pt idx="41">
                  <c:v>5.314447949706687</c:v>
                </c:pt>
                <c:pt idx="42">
                  <c:v>6.0980428520523917</c:v>
                </c:pt>
                <c:pt idx="43">
                  <c:v>6.7288625254598191</c:v>
                </c:pt>
                <c:pt idx="44">
                  <c:v>7.1387684915582055</c:v>
                </c:pt>
                <c:pt idx="45">
                  <c:v>7.2809610472257882</c:v>
                </c:pt>
                <c:pt idx="46">
                  <c:v>7.1387684915582055</c:v>
                </c:pt>
                <c:pt idx="47">
                  <c:v>6.7288625254598218</c:v>
                </c:pt>
                <c:pt idx="48">
                  <c:v>6.0980428520523962</c:v>
                </c:pt>
                <c:pt idx="49">
                  <c:v>5.3144479497066914</c:v>
                </c:pt>
                <c:pt idx="50">
                  <c:v>4.4554730413445816</c:v>
                </c:pt>
                <c:pt idx="51">
                  <c:v>3.5953489896978339</c:v>
                </c:pt>
                <c:pt idx="52">
                  <c:v>2.7950943814434082</c:v>
                </c:pt>
                <c:pt idx="53">
                  <c:v>2.0965750242301997</c:v>
                </c:pt>
                <c:pt idx="54">
                  <c:v>1.5211028494160941</c:v>
                </c:pt>
                <c:pt idx="55">
                  <c:v>1.071837397237384</c:v>
                </c:pt>
                <c:pt idx="56">
                  <c:v>0.73854267123216466</c:v>
                </c:pt>
                <c:pt idx="57">
                  <c:v>0.50310154530717344</c:v>
                </c:pt>
                <c:pt idx="58">
                  <c:v>0.34449344620634192</c:v>
                </c:pt>
                <c:pt idx="59">
                  <c:v>0.24247812849363981</c:v>
                </c:pt>
                <c:pt idx="60">
                  <c:v>0.17977327141488442</c:v>
                </c:pt>
                <c:pt idx="61">
                  <c:v>0.1429135876263673</c:v>
                </c:pt>
                <c:pt idx="62">
                  <c:v>0.12217994503251441</c:v>
                </c:pt>
                <c:pt idx="63">
                  <c:v>0.11101423474204791</c:v>
                </c:pt>
                <c:pt idx="64">
                  <c:v>0.10525504466424629</c:v>
                </c:pt>
                <c:pt idx="65">
                  <c:v>0.10240894406376794</c:v>
                </c:pt>
                <c:pt idx="66">
                  <c:v>0.10106097521961772</c:v>
                </c:pt>
                <c:pt idx="67">
                  <c:v>0.10044896448322096</c:v>
                </c:pt>
                <c:pt idx="68">
                  <c:v>0.10018253533717876</c:v>
                </c:pt>
                <c:pt idx="69">
                  <c:v>0.10007130338363858</c:v>
                </c:pt>
                <c:pt idx="70">
                  <c:v>0.10002676095126523</c:v>
                </c:pt>
                <c:pt idx="71">
                  <c:v>0.10000964986362046</c:v>
                </c:pt>
                <c:pt idx="72">
                  <c:v>0.10000334325132021</c:v>
                </c:pt>
                <c:pt idx="73">
                  <c:v>0.10000111287169003</c:v>
                </c:pt>
                <c:pt idx="74">
                  <c:v>0.10000035591753532</c:v>
                </c:pt>
                <c:pt idx="75">
                  <c:v>0.10000010936589131</c:v>
                </c:pt>
                <c:pt idx="76">
                  <c:v>0.10000003228811034</c:v>
                </c:pt>
                <c:pt idx="77">
                  <c:v>0.10000000915865251</c:v>
                </c:pt>
                <c:pt idx="78">
                  <c:v>0.10000000249602399</c:v>
                </c:pt>
                <c:pt idx="79">
                  <c:v>0.10000000065357308</c:v>
                </c:pt>
                <c:pt idx="80">
                  <c:v>0.10000000016442498</c:v>
                </c:pt>
                <c:pt idx="81">
                  <c:v>0.10000000003974382</c:v>
                </c:pt>
                <c:pt idx="82">
                  <c:v>0.10000000000922996</c:v>
                </c:pt>
                <c:pt idx="83">
                  <c:v>0.10000000000205948</c:v>
                </c:pt>
                <c:pt idx="84">
                  <c:v>0.10000000000044151</c:v>
                </c:pt>
                <c:pt idx="85">
                  <c:v>0.10000000000009095</c:v>
                </c:pt>
                <c:pt idx="86">
                  <c:v>0.10000000000001801</c:v>
                </c:pt>
                <c:pt idx="87">
                  <c:v>0.10000000000000343</c:v>
                </c:pt>
                <c:pt idx="88">
                  <c:v>0.10000000000000063</c:v>
                </c:pt>
                <c:pt idx="89">
                  <c:v>0.10000000000000012</c:v>
                </c:pt>
                <c:pt idx="90">
                  <c:v>0.10000000000000002</c:v>
                </c:pt>
                <c:pt idx="91">
                  <c:v>0.1</c:v>
                </c:pt>
                <c:pt idx="92">
                  <c:v>0.1</c:v>
                </c:pt>
                <c:pt idx="93">
                  <c:v>0.1</c:v>
                </c:pt>
                <c:pt idx="94">
                  <c:v>0.1</c:v>
                </c:pt>
                <c:pt idx="95">
                  <c:v>0.1</c:v>
                </c:pt>
                <c:pt idx="96">
                  <c:v>0.1</c:v>
                </c:pt>
                <c:pt idx="97">
                  <c:v>0.1</c:v>
                </c:pt>
                <c:pt idx="98">
                  <c:v>0.1</c:v>
                </c:pt>
                <c:pt idx="99">
                  <c:v>0.1</c:v>
                </c:pt>
                <c:pt idx="100">
                  <c:v>0.1</c:v>
                </c:pt>
              </c:numCache>
            </c:numRef>
          </c:yVal>
          <c:smooth val="1"/>
          <c:extLst>
            <c:ext xmlns:c16="http://schemas.microsoft.com/office/drawing/2014/chart" uri="{C3380CC4-5D6E-409C-BE32-E72D297353CC}">
              <c16:uniqueId val="{00000001-363C-4EBD-B186-C1E6D41A5B48}"/>
            </c:ext>
          </c:extLst>
        </c:ser>
        <c:ser>
          <c:idx val="3"/>
          <c:order val="2"/>
          <c:tx>
            <c:strRef>
              <c:f>Sheet1!$H$10</c:f>
              <c:strCache>
                <c:ptCount val="1"/>
                <c:pt idx="0">
                  <c:v>g(x)</c:v>
                </c:pt>
              </c:strCache>
            </c:strRef>
          </c:tx>
          <c:spPr>
            <a:ln w="63500" cap="rnd">
              <a:solidFill>
                <a:schemeClr val="accent4">
                  <a:lumMod val="75000"/>
                </a:schemeClr>
              </a:solidFill>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Sheet1!$H$11:$H$111</c:f>
              <c:numCache>
                <c:formatCode>General</c:formatCode>
                <c:ptCount val="101"/>
                <c:pt idx="0">
                  <c:v>0.05</c:v>
                </c:pt>
                <c:pt idx="1">
                  <c:v>5.9821543171376189E-2</c:v>
                </c:pt>
                <c:pt idx="2">
                  <c:v>4.6305590414555231E-2</c:v>
                </c:pt>
                <c:pt idx="3">
                  <c:v>4.1568122581435829E-2</c:v>
                </c:pt>
                <c:pt idx="4">
                  <c:v>5.6866091287076391E-2</c:v>
                </c:pt>
                <c:pt idx="5">
                  <c:v>5.5849171928917619E-2</c:v>
                </c:pt>
                <c:pt idx="6">
                  <c:v>4.0933721179860029E-2</c:v>
                </c:pt>
                <c:pt idx="7">
                  <c:v>4.7561142193109175E-2</c:v>
                </c:pt>
                <c:pt idx="8">
                  <c:v>5.998366415379848E-2</c:v>
                </c:pt>
                <c:pt idx="9">
                  <c:v>4.8683465817661677E-2</c:v>
                </c:pt>
                <c:pt idx="10">
                  <c:v>4.0511555020818761E-2</c:v>
                </c:pt>
                <c:pt idx="11">
                  <c:v>5.4885647657725183E-2</c:v>
                </c:pt>
                <c:pt idx="12">
                  <c:v>5.7650690644362554E-2</c:v>
                </c:pt>
                <c:pt idx="13">
                  <c:v>4.2236516918796728E-2</c:v>
                </c:pt>
                <c:pt idx="14">
                  <c:v>4.5269572069059606E-2</c:v>
                </c:pt>
                <c:pt idx="15">
                  <c:v>5.9542850944926971E-2</c:v>
                </c:pt>
                <c:pt idx="16">
                  <c:v>5.11408494514448E-2</c:v>
                </c:pt>
                <c:pt idx="17">
                  <c:v>4.0028014338112199E-2</c:v>
                </c:pt>
                <c:pt idx="18">
                  <c:v>5.2610149630101161E-2</c:v>
                </c:pt>
                <c:pt idx="19">
                  <c:v>5.8990168278954119E-2</c:v>
                </c:pt>
                <c:pt idx="20">
                  <c:v>4.4008165507857348E-2</c:v>
                </c:pt>
                <c:pt idx="21">
                  <c:v>4.3263682301948922E-2</c:v>
                </c:pt>
                <c:pt idx="22">
                  <c:v>5.8525725168997851E-2</c:v>
                </c:pt>
                <c:pt idx="23">
                  <c:v>5.352933481994189E-2</c:v>
                </c:pt>
                <c:pt idx="24">
                  <c:v>4.0146702558343662E-2</c:v>
                </c:pt>
                <c:pt idx="25">
                  <c:v>5.0177019251054139E-2</c:v>
                </c:pt>
                <c:pt idx="26">
                  <c:v>5.9786710999333449E-2</c:v>
                </c:pt>
                <c:pt idx="27">
                  <c:v>4.6141673413120206E-2</c:v>
                </c:pt>
                <c:pt idx="28">
                  <c:v>4.1664612736419956E-2</c:v>
                </c:pt>
                <c:pt idx="29">
                  <c:v>5.6993713161843998E-2</c:v>
                </c:pt>
                <c:pt idx="30">
                  <c:v>5.5704676336373903E-2</c:v>
                </c:pt>
                <c:pt idx="31">
                  <c:v>4.0860451853652363E-2</c:v>
                </c:pt>
                <c:pt idx="32">
                  <c:v>4.7733198312182326E-2</c:v>
                </c:pt>
                <c:pt idx="33">
                  <c:v>5.9992213938102834E-2</c:v>
                </c:pt>
                <c:pt idx="34">
                  <c:v>4.8508193666205804E-2</c:v>
                </c:pt>
                <c:pt idx="35">
                  <c:v>4.0568934503336707E-2</c:v>
                </c:pt>
                <c:pt idx="36">
                  <c:v>5.5039336326086201E-2</c:v>
                </c:pt>
                <c:pt idx="37">
                  <c:v>5.7535500731648863E-2</c:v>
                </c:pt>
                <c:pt idx="38">
                  <c:v>4.2126157906199141E-2</c:v>
                </c:pt>
                <c:pt idx="39">
                  <c:v>4.5426276958673628E-2</c:v>
                </c:pt>
                <c:pt idx="40">
                  <c:v>5.9594283965303071E-2</c:v>
                </c:pt>
                <c:pt idx="41">
                  <c:v>5.0964876870709205E-2</c:v>
                </c:pt>
                <c:pt idx="42">
                  <c:v>4.0043055664013602E-2</c:v>
                </c:pt>
                <c:pt idx="43">
                  <c:v>5.2781902455522826E-2</c:v>
                </c:pt>
                <c:pt idx="44">
                  <c:v>5.8916712674820813E-2</c:v>
                </c:pt>
                <c:pt idx="45">
                  <c:v>4.3882054842388135E-2</c:v>
                </c:pt>
                <c:pt idx="46">
                  <c:v>4.3444675058478516E-2</c:v>
                </c:pt>
                <c:pt idx="47">
                  <c:v>5.882770751326194E-2</c:v>
                </c:pt>
                <c:pt idx="48">
                  <c:v>5.3936097836027569E-2</c:v>
                </c:pt>
                <c:pt idx="49">
                  <c:v>4.1326062453715742E-2</c:v>
                </c:pt>
                <c:pt idx="50">
                  <c:v>5.4348767353561166E-2</c:v>
                </c:pt>
                <c:pt idx="51">
                  <c:v>7.1480706523609744E-2</c:v>
                </c:pt>
                <c:pt idx="52">
                  <c:v>6.697000995532125E-2</c:v>
                </c:pt>
                <c:pt idx="53">
                  <c:v>8.3409067264915121E-2</c:v>
                </c:pt>
                <c:pt idx="54">
                  <c:v>0.17398785580295464</c:v>
                </c:pt>
                <c:pt idx="55">
                  <c:v>0.27467333965967478</c:v>
                </c:pt>
                <c:pt idx="56">
                  <c:v>0.33208896986980307</c:v>
                </c:pt>
                <c:pt idx="57">
                  <c:v>0.62986606669326173</c:v>
                </c:pt>
                <c:pt idx="58">
                  <c:v>1.2246954744455201</c:v>
                </c:pt>
                <c:pt idx="59">
                  <c:v>1.4568388646852442</c:v>
                </c:pt>
                <c:pt idx="60">
                  <c:v>1.7103315257935676</c:v>
                </c:pt>
                <c:pt idx="61">
                  <c:v>3.06000211979915</c:v>
                </c:pt>
                <c:pt idx="62">
                  <c:v>3.9478240423000095</c:v>
                </c:pt>
                <c:pt idx="63">
                  <c:v>3.3704824957964314</c:v>
                </c:pt>
                <c:pt idx="64">
                  <c:v>4.0114429284749864</c:v>
                </c:pt>
                <c:pt idx="65">
                  <c:v>5.4132892554818772</c:v>
                </c:pt>
                <c:pt idx="66">
                  <c:v>4.4694012792821081</c:v>
                </c:pt>
                <c:pt idx="67">
                  <c:v>3.2134603281607461</c:v>
                </c:pt>
                <c:pt idx="68">
                  <c:v>3.6406416160651842</c:v>
                </c:pt>
                <c:pt idx="69">
                  <c:v>3.2617093661511882</c:v>
                </c:pt>
                <c:pt idx="70">
                  <c:v>1.8407976149878309</c:v>
                </c:pt>
                <c:pt idx="71">
                  <c:v>1.312043282212674</c:v>
                </c:pt>
                <c:pt idx="72">
                  <c:v>1.1983174387644224</c:v>
                </c:pt>
                <c:pt idx="73">
                  <c:v>0.69941821585298714</c:v>
                </c:pt>
                <c:pt idx="74">
                  <c:v>0.32640967577852742</c:v>
                </c:pt>
                <c:pt idx="75">
                  <c:v>0.24981776282434548</c:v>
                </c:pt>
                <c:pt idx="76">
                  <c:v>0.18187321287910424</c:v>
                </c:pt>
                <c:pt idx="77">
                  <c:v>9.1505183834790907E-2</c:v>
                </c:pt>
                <c:pt idx="78">
                  <c:v>6.0978452218856463E-2</c:v>
                </c:pt>
                <c:pt idx="79">
                  <c:v>6.8482082860895424E-2</c:v>
                </c:pt>
                <c:pt idx="80">
                  <c:v>5.9806295449599596E-2</c:v>
                </c:pt>
                <c:pt idx="81">
                  <c:v>4.1948756438827894E-2</c:v>
                </c:pt>
                <c:pt idx="82">
                  <c:v>4.8595601171888811E-2</c:v>
                </c:pt>
                <c:pt idx="83">
                  <c:v>6.0215697856163028E-2</c:v>
                </c:pt>
                <c:pt idx="84">
                  <c:v>4.8213605391816017E-2</c:v>
                </c:pt>
                <c:pt idx="85">
                  <c:v>4.0706153291080197E-2</c:v>
                </c:pt>
                <c:pt idx="86">
                  <c:v>5.534706895943161E-2</c:v>
                </c:pt>
                <c:pt idx="87">
                  <c:v>5.7299461348004205E-2</c:v>
                </c:pt>
                <c:pt idx="88">
                  <c:v>4.1913123713082305E-2</c:v>
                </c:pt>
                <c:pt idx="89">
                  <c:v>4.5743991510359627E-2</c:v>
                </c:pt>
                <c:pt idx="90">
                  <c:v>5.9688079593781349E-2</c:v>
                </c:pt>
                <c:pt idx="91">
                  <c:v>5.0611873932989999E-2</c:v>
                </c:pt>
                <c:pt idx="92">
                  <c:v>4.0081781025773526E-2</c:v>
                </c:pt>
                <c:pt idx="93">
                  <c:v>5.3118903933264877E-2</c:v>
                </c:pt>
                <c:pt idx="94">
                  <c:v>5.8745032309953149E-2</c:v>
                </c:pt>
                <c:pt idx="95">
                  <c:v>4.3591620120204039E-2</c:v>
                </c:pt>
                <c:pt idx="96">
                  <c:v>4.3665503372069689E-2</c:v>
                </c:pt>
                <c:pt idx="97">
                  <c:v>5.8791124085901633E-2</c:v>
                </c:pt>
                <c:pt idx="98">
                  <c:v>5.3027682971535907E-2</c:v>
                </c:pt>
                <c:pt idx="99">
                  <c:v>4.007000182925638E-2</c:v>
                </c:pt>
                <c:pt idx="100">
                  <c:v>5.0707522360803559E-2</c:v>
                </c:pt>
              </c:numCache>
            </c:numRef>
          </c:yVal>
          <c:smooth val="1"/>
          <c:extLst>
            <c:ext xmlns:c16="http://schemas.microsoft.com/office/drawing/2014/chart" uri="{C3380CC4-5D6E-409C-BE32-E72D297353CC}">
              <c16:uniqueId val="{00000002-363C-4EBD-B186-C1E6D41A5B48}"/>
            </c:ext>
          </c:extLst>
        </c:ser>
        <c:ser>
          <c:idx val="1"/>
          <c:order val="3"/>
          <c:tx>
            <c:strRef>
              <c:f>Sheet1!$F$10</c:f>
              <c:strCache>
                <c:ptCount val="1"/>
                <c:pt idx="0">
                  <c:v>pdf_g(x)</c:v>
                </c:pt>
              </c:strCache>
            </c:strRef>
          </c:tx>
          <c:spPr>
            <a:ln w="63500" cap="rnd">
              <a:solidFill>
                <a:schemeClr val="accent4">
                  <a:lumMod val="60000"/>
                  <a:lumOff val="40000"/>
                </a:schemeClr>
              </a:solidFill>
              <a:prstDash val="dash"/>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Sheet1!$F$11:$F$111</c:f>
              <c:numCache>
                <c:formatCode>General</c:formatCode>
                <c:ptCount val="10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pt idx="21">
                  <c:v>0.1</c:v>
                </c:pt>
                <c:pt idx="22">
                  <c:v>0.1</c:v>
                </c:pt>
                <c:pt idx="23">
                  <c:v>0.1</c:v>
                </c:pt>
                <c:pt idx="24">
                  <c:v>0.1</c:v>
                </c:pt>
                <c:pt idx="25">
                  <c:v>0.1</c:v>
                </c:pt>
                <c:pt idx="26">
                  <c:v>0.1</c:v>
                </c:pt>
                <c:pt idx="27">
                  <c:v>0.1</c:v>
                </c:pt>
                <c:pt idx="28">
                  <c:v>0.1</c:v>
                </c:pt>
                <c:pt idx="29">
                  <c:v>0.10000000000000003</c:v>
                </c:pt>
                <c:pt idx="30">
                  <c:v>0.10000000000000021</c:v>
                </c:pt>
                <c:pt idx="31">
                  <c:v>0.10000000000000184</c:v>
                </c:pt>
                <c:pt idx="32">
                  <c:v>0.10000000000001491</c:v>
                </c:pt>
                <c:pt idx="33">
                  <c:v>0.10000000000011368</c:v>
                </c:pt>
                <c:pt idx="34">
                  <c:v>0.10000000000081412</c:v>
                </c:pt>
                <c:pt idx="35">
                  <c:v>0.10000000000547722</c:v>
                </c:pt>
                <c:pt idx="36">
                  <c:v>0.10000000003461711</c:v>
                </c:pt>
                <c:pt idx="37">
                  <c:v>0.10000000020553121</c:v>
                </c:pt>
                <c:pt idx="38">
                  <c:v>0.10000000114636104</c:v>
                </c:pt>
                <c:pt idx="39">
                  <c:v>0.10000000600650238</c:v>
                </c:pt>
                <c:pt idx="40">
                  <c:v>0.10000002956504092</c:v>
                </c:pt>
                <c:pt idx="41">
                  <c:v>0.10000013670736413</c:v>
                </c:pt>
                <c:pt idx="42">
                  <c:v>0.1000005938297208</c:v>
                </c:pt>
                <c:pt idx="43">
                  <c:v>0.10000242319600958</c:v>
                </c:pt>
                <c:pt idx="44">
                  <c:v>0.10000928905972442</c:v>
                </c:pt>
                <c:pt idx="45">
                  <c:v>0.10003345118908152</c:v>
                </c:pt>
                <c:pt idx="46">
                  <c:v>0.10011316391399333</c:v>
                </c:pt>
                <c:pt idx="47">
                  <c:v>0.10035963417490537</c:v>
                </c:pt>
                <c:pt idx="48">
                  <c:v>0.10107366932217711</c:v>
                </c:pt>
                <c:pt idx="49">
                  <c:v>0.10301118007970991</c:v>
                </c:pt>
                <c:pt idx="50">
                  <c:v>0.10793340285326751</c:v>
                </c:pt>
                <c:pt idx="51">
                  <c:v>0.11963536063852959</c:v>
                </c:pt>
                <c:pt idx="52">
                  <c:v>0.1456535812892448</c:v>
                </c:pt>
                <c:pt idx="53">
                  <c:v>0.19971658926860519</c:v>
                </c:pt>
                <c:pt idx="54">
                  <c:v>0.30460515628579887</c:v>
                </c:pt>
                <c:pt idx="55">
                  <c:v>0.49438676110529289</c:v>
                </c:pt>
                <c:pt idx="56">
                  <c:v>0.81414216630251823</c:v>
                </c:pt>
                <c:pt idx="57">
                  <c:v>1.3147967465467272</c:v>
                </c:pt>
                <c:pt idx="58">
                  <c:v>2.0412396735965044</c:v>
                </c:pt>
                <c:pt idx="59">
                  <c:v>3.0141459024825585</c:v>
                </c:pt>
                <c:pt idx="60">
                  <c:v>4.2096044212529877</c:v>
                </c:pt>
                <c:pt idx="61">
                  <c:v>5.5443413016807206</c:v>
                </c:pt>
                <c:pt idx="62">
                  <c:v>6.8755922234830962</c:v>
                </c:pt>
                <c:pt idx="63">
                  <c:v>8.0214698521967378</c:v>
                </c:pt>
                <c:pt idx="64">
                  <c:v>8.8000326280641072</c:v>
                </c:pt>
                <c:pt idx="65">
                  <c:v>9.0762013090322373</c:v>
                </c:pt>
                <c:pt idx="66">
                  <c:v>8.8000326280641072</c:v>
                </c:pt>
                <c:pt idx="67">
                  <c:v>8.0214698521967378</c:v>
                </c:pt>
                <c:pt idx="68">
                  <c:v>6.8755922234830962</c:v>
                </c:pt>
                <c:pt idx="69">
                  <c:v>5.5443413016807357</c:v>
                </c:pt>
                <c:pt idx="70">
                  <c:v>4.209604421253001</c:v>
                </c:pt>
                <c:pt idx="71">
                  <c:v>3.014145902482571</c:v>
                </c:pt>
                <c:pt idx="72">
                  <c:v>2.0412396735965137</c:v>
                </c:pt>
                <c:pt idx="73">
                  <c:v>1.3147967465467341</c:v>
                </c:pt>
                <c:pt idx="74">
                  <c:v>0.81414216630251823</c:v>
                </c:pt>
                <c:pt idx="75">
                  <c:v>0.49438676110529289</c:v>
                </c:pt>
                <c:pt idx="76">
                  <c:v>0.30460515628579887</c:v>
                </c:pt>
                <c:pt idx="77">
                  <c:v>0.19971658926860519</c:v>
                </c:pt>
                <c:pt idx="78">
                  <c:v>0.1456535812892448</c:v>
                </c:pt>
                <c:pt idx="79">
                  <c:v>0.11963536063852959</c:v>
                </c:pt>
                <c:pt idx="80">
                  <c:v>0.10793340285326751</c:v>
                </c:pt>
                <c:pt idx="81">
                  <c:v>0.10301118007970991</c:v>
                </c:pt>
                <c:pt idx="82">
                  <c:v>0.10107366932217712</c:v>
                </c:pt>
                <c:pt idx="83">
                  <c:v>0.10035963417490538</c:v>
                </c:pt>
                <c:pt idx="84">
                  <c:v>0.10011316391399333</c:v>
                </c:pt>
                <c:pt idx="85">
                  <c:v>0.10003345118908152</c:v>
                </c:pt>
                <c:pt idx="86">
                  <c:v>0.10000928905972442</c:v>
                </c:pt>
                <c:pt idx="87">
                  <c:v>0.10000242319600958</c:v>
                </c:pt>
                <c:pt idx="88">
                  <c:v>0.1000005938297208</c:v>
                </c:pt>
                <c:pt idx="89">
                  <c:v>0.10000013670736413</c:v>
                </c:pt>
                <c:pt idx="90">
                  <c:v>0.10000002956504092</c:v>
                </c:pt>
                <c:pt idx="91">
                  <c:v>0.10000000600650238</c:v>
                </c:pt>
                <c:pt idx="92">
                  <c:v>0.10000000114636104</c:v>
                </c:pt>
                <c:pt idx="93">
                  <c:v>0.10000000020553121</c:v>
                </c:pt>
                <c:pt idx="94">
                  <c:v>0.10000000003461711</c:v>
                </c:pt>
                <c:pt idx="95">
                  <c:v>0.10000000000547722</c:v>
                </c:pt>
                <c:pt idx="96">
                  <c:v>0.10000000000081412</c:v>
                </c:pt>
                <c:pt idx="97">
                  <c:v>0.10000000000011368</c:v>
                </c:pt>
                <c:pt idx="98">
                  <c:v>0.10000000000001491</c:v>
                </c:pt>
                <c:pt idx="99">
                  <c:v>0.10000000000000184</c:v>
                </c:pt>
                <c:pt idx="100">
                  <c:v>0.10000000000000021</c:v>
                </c:pt>
              </c:numCache>
            </c:numRef>
          </c:yVal>
          <c:smooth val="1"/>
          <c:extLst>
            <c:ext xmlns:c16="http://schemas.microsoft.com/office/drawing/2014/chart" uri="{C3380CC4-5D6E-409C-BE32-E72D297353CC}">
              <c16:uniqueId val="{00000003-363C-4EBD-B186-C1E6D41A5B48}"/>
            </c:ext>
          </c:extLst>
        </c:ser>
        <c:dLbls>
          <c:showLegendKey val="0"/>
          <c:showVal val="0"/>
          <c:showCatName val="0"/>
          <c:showSerName val="0"/>
          <c:showPercent val="0"/>
          <c:showBubbleSize val="0"/>
        </c:dLbls>
        <c:axId val="188655200"/>
        <c:axId val="186917776"/>
      </c:scatterChart>
      <c:valAx>
        <c:axId val="188655200"/>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186917776"/>
        <c:crosses val="autoZero"/>
        <c:crossBetween val="midCat"/>
      </c:valAx>
      <c:valAx>
        <c:axId val="186917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18865520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2"/>
          <c:order val="0"/>
          <c:tx>
            <c:strRef>
              <c:f>Sheet1!$G$10</c:f>
              <c:strCache>
                <c:ptCount val="1"/>
                <c:pt idx="0">
                  <c:v>f(x)</c:v>
                </c:pt>
              </c:strCache>
            </c:strRef>
          </c:tx>
          <c:spPr>
            <a:ln w="63500" cap="rnd">
              <a:solidFill>
                <a:schemeClr val="accent1">
                  <a:lumMod val="75000"/>
                </a:schemeClr>
              </a:solidFill>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Sheet1!$G$11:$G$111</c:f>
              <c:numCache>
                <c:formatCode>General</c:formatCode>
                <c:ptCount val="101"/>
                <c:pt idx="0">
                  <c:v>0.10000000000000002</c:v>
                </c:pt>
                <c:pt idx="1">
                  <c:v>0.10841470984807909</c:v>
                </c:pt>
                <c:pt idx="2">
                  <c:v>0.10909297426825751</c:v>
                </c:pt>
                <c:pt idx="3">
                  <c:v>0.10141120008060216</c:v>
                </c:pt>
                <c:pt idx="4">
                  <c:v>9.2431975046937356E-2</c:v>
                </c:pt>
                <c:pt idx="5">
                  <c:v>9.0410757253450838E-2</c:v>
                </c:pt>
                <c:pt idx="6">
                  <c:v>9.7205845018439915E-2</c:v>
                </c:pt>
                <c:pt idx="7">
                  <c:v>0.10656986598938269</c:v>
                </c:pt>
                <c:pt idx="8">
                  <c:v>0.10989358247637696</c:v>
                </c:pt>
                <c:pt idx="9">
                  <c:v>0.1041211848937993</c:v>
                </c:pt>
                <c:pt idx="10">
                  <c:v>9.4559789046586212E-2</c:v>
                </c:pt>
                <c:pt idx="11">
                  <c:v>9.0000098522709376E-2</c:v>
                </c:pt>
                <c:pt idx="12">
                  <c:v>9.4634273182089751E-2</c:v>
                </c:pt>
                <c:pt idx="13">
                  <c:v>0.1042016799117353</c:v>
                </c:pt>
                <c:pt idx="14">
                  <c:v>0.109906109043543</c:v>
                </c:pt>
                <c:pt idx="15">
                  <c:v>0.1065029948793934</c:v>
                </c:pt>
                <c:pt idx="16">
                  <c:v>9.7121312503900784E-2</c:v>
                </c:pt>
                <c:pt idx="17">
                  <c:v>9.0387030961689305E-2</c:v>
                </c:pt>
                <c:pt idx="18">
                  <c:v>9.2493219709693028E-2</c:v>
                </c:pt>
                <c:pt idx="19">
                  <c:v>0.10150856658971329</c:v>
                </c:pt>
                <c:pt idx="20">
                  <c:v>0.10915865658687776</c:v>
                </c:pt>
                <c:pt idx="21">
                  <c:v>0.10844382540679594</c:v>
                </c:pt>
                <c:pt idx="22">
                  <c:v>0.10009386067660216</c:v>
                </c:pt>
                <c:pt idx="23">
                  <c:v>9.1948768150824103E-2</c:v>
                </c:pt>
                <c:pt idx="24">
                  <c:v>9.1909111979400382E-2</c:v>
                </c:pt>
                <c:pt idx="25">
                  <c:v>0.10105354376651747</c:v>
                </c:pt>
                <c:pt idx="26">
                  <c:v>0.1132813570406792</c:v>
                </c:pt>
                <c:pt idx="27">
                  <c:v>0.12163136892380207</c:v>
                </c:pt>
                <c:pt idx="28">
                  <c:v>0.12548987046495891</c:v>
                </c:pt>
                <c:pt idx="29">
                  <c:v>0.13342935770003753</c:v>
                </c:pt>
                <c:pt idx="30">
                  <c:v>0.16201110368243066</c:v>
                </c:pt>
                <c:pt idx="31">
                  <c:v>0.23268109928574801</c:v>
                </c:pt>
                <c:pt idx="32">
                  <c:v>0.36348973398144868</c:v>
                </c:pt>
                <c:pt idx="33">
                  <c:v>0.55340726550626596</c:v>
                </c:pt>
                <c:pt idx="34">
                  <c:v>0.77761768526314379</c:v>
                </c:pt>
                <c:pt idx="35">
                  <c:v>1.0259431774358931</c:v>
                </c:pt>
                <c:pt idx="36">
                  <c:v>1.3702430854197991</c:v>
                </c:pt>
                <c:pt idx="37">
                  <c:v>1.9616524264765989</c:v>
                </c:pt>
                <c:pt idx="38">
                  <c:v>2.8779321963621052</c:v>
                </c:pt>
                <c:pt idx="39">
                  <c:v>3.9418670665330269</c:v>
                </c:pt>
                <c:pt idx="40">
                  <c:v>4.7874562012712616</c:v>
                </c:pt>
                <c:pt idx="41">
                  <c:v>5.2301487580060684</c:v>
                </c:pt>
                <c:pt idx="42">
                  <c:v>5.5391440846504993</c:v>
                </c:pt>
                <c:pt idx="43">
                  <c:v>6.1691727359300632</c:v>
                </c:pt>
                <c:pt idx="44">
                  <c:v>7.1514054860764507</c:v>
                </c:pt>
                <c:pt idx="45">
                  <c:v>7.9005005889337934</c:v>
                </c:pt>
                <c:pt idx="46">
                  <c:v>7.7825343157831712</c:v>
                </c:pt>
                <c:pt idx="47">
                  <c:v>6.8120131809392603</c:v>
                </c:pt>
                <c:pt idx="48">
                  <c:v>5.629557867448324</c:v>
                </c:pt>
                <c:pt idx="49">
                  <c:v>4.8075810667082024</c:v>
                </c:pt>
                <c:pt idx="50">
                  <c:v>4.338572632604123</c:v>
                </c:pt>
                <c:pt idx="51">
                  <c:v>3.8363197687212827</c:v>
                </c:pt>
                <c:pt idx="52">
                  <c:v>3.0708661053523483</c:v>
                </c:pt>
                <c:pt idx="53">
                  <c:v>2.1795837023637823</c:v>
                </c:pt>
                <c:pt idx="54">
                  <c:v>1.4361052879730238</c:v>
                </c:pt>
                <c:pt idx="55">
                  <c:v>0.9646798989486528</c:v>
                </c:pt>
                <c:pt idx="56">
                  <c:v>0.70002390420565708</c:v>
                </c:pt>
                <c:pt idx="57">
                  <c:v>0.52504506154454367</c:v>
                </c:pt>
                <c:pt idx="58">
                  <c:v>0.37869725822460776</c:v>
                </c:pt>
                <c:pt idx="59">
                  <c:v>0.25791763252482663</c:v>
                </c:pt>
                <c:pt idx="60">
                  <c:v>0.17429359116312959</c:v>
                </c:pt>
                <c:pt idx="61">
                  <c:v>0.12910645196821879</c:v>
                </c:pt>
                <c:pt idx="62">
                  <c:v>0.11314863934394463</c:v>
                </c:pt>
                <c:pt idx="63">
                  <c:v>0.11287212124193148</c:v>
                </c:pt>
                <c:pt idx="64">
                  <c:v>0.11493878283851357</c:v>
                </c:pt>
                <c:pt idx="65">
                  <c:v>0.11087640926259004</c:v>
                </c:pt>
                <c:pt idx="66">
                  <c:v>0.10079264666773088</c:v>
                </c:pt>
                <c:pt idx="67">
                  <c:v>9.1855354884943161E-2</c:v>
                </c:pt>
                <c:pt idx="68">
                  <c:v>9.1186868177090166E-2</c:v>
                </c:pt>
                <c:pt idx="69">
                  <c:v>9.8922636791245397E-2</c:v>
                </c:pt>
                <c:pt idx="70">
                  <c:v>0.1077677387719255</c:v>
                </c:pt>
                <c:pt idx="71">
                  <c:v>0.10952111415093416</c:v>
                </c:pt>
                <c:pt idx="72">
                  <c:v>0.10254166173846983</c:v>
                </c:pt>
                <c:pt idx="73">
                  <c:v>9.3233317986781805E-2</c:v>
                </c:pt>
                <c:pt idx="74">
                  <c:v>9.0148858249769953E-2</c:v>
                </c:pt>
                <c:pt idx="75">
                  <c:v>9.6122288770788586E-2</c:v>
                </c:pt>
                <c:pt idx="76">
                  <c:v>0.10566111048494674</c:v>
                </c:pt>
                <c:pt idx="77">
                  <c:v>0.1099952116598856</c:v>
                </c:pt>
                <c:pt idx="78">
                  <c:v>0.10513978718418959</c:v>
                </c:pt>
                <c:pt idx="79">
                  <c:v>9.5558873937471978E-2</c:v>
                </c:pt>
                <c:pt idx="80">
                  <c:v>9.0061113608849219E-2</c:v>
                </c:pt>
                <c:pt idx="81">
                  <c:v>9.3701120094495868E-2</c:v>
                </c:pt>
                <c:pt idx="82">
                  <c:v>0.10313228783384992</c:v>
                </c:pt>
                <c:pt idx="83">
                  <c:v>0.10968364461326077</c:v>
                </c:pt>
                <c:pt idx="84">
                  <c:v>0.10733190320120681</c:v>
                </c:pt>
                <c:pt idx="85">
                  <c:v>9.8239243800603476E-2</c:v>
                </c:pt>
                <c:pt idx="86">
                  <c:v>9.0765415529975746E-2</c:v>
                </c:pt>
                <c:pt idx="87">
                  <c:v>9.1781821633694929E-2</c:v>
                </c:pt>
                <c:pt idx="88">
                  <c:v>0.10035398302733724</c:v>
                </c:pt>
                <c:pt idx="89">
                  <c:v>0.10860069405812466</c:v>
                </c:pt>
                <c:pt idx="90">
                  <c:v>0.10893996663600559</c:v>
                </c:pt>
                <c:pt idx="91">
                  <c:v>0.10105987511751158</c:v>
                </c:pt>
                <c:pt idx="92">
                  <c:v>9.2205339303841963E-2</c:v>
                </c:pt>
                <c:pt idx="93">
                  <c:v>9.0517178587300531E-2</c:v>
                </c:pt>
                <c:pt idx="94">
                  <c:v>9.7547480145323467E-2</c:v>
                </c:pt>
                <c:pt idx="95">
                  <c:v>0.10683261714736121</c:v>
                </c:pt>
                <c:pt idx="96">
                  <c:v>0.10983587745434345</c:v>
                </c:pt>
                <c:pt idx="97">
                  <c:v>0.10379607739027523</c:v>
                </c:pt>
                <c:pt idx="98">
                  <c:v>9.426618128009577E-2</c:v>
                </c:pt>
                <c:pt idx="99">
                  <c:v>9.0007931658136475E-2</c:v>
                </c:pt>
                <c:pt idx="100">
                  <c:v>9.4936343588902419E-2</c:v>
                </c:pt>
              </c:numCache>
            </c:numRef>
          </c:yVal>
          <c:smooth val="1"/>
          <c:extLst>
            <c:ext xmlns:c16="http://schemas.microsoft.com/office/drawing/2014/chart" uri="{C3380CC4-5D6E-409C-BE32-E72D297353CC}">
              <c16:uniqueId val="{00000000-8023-4C05-B909-7BCC6ABB3A29}"/>
            </c:ext>
          </c:extLst>
        </c:ser>
        <c:ser>
          <c:idx val="0"/>
          <c:order val="1"/>
          <c:tx>
            <c:strRef>
              <c:f>Sheet1!$E$10</c:f>
              <c:strCache>
                <c:ptCount val="1"/>
                <c:pt idx="0">
                  <c:v>pdf_f(x)</c:v>
                </c:pt>
              </c:strCache>
            </c:strRef>
          </c:tx>
          <c:spPr>
            <a:ln w="63500" cap="rnd">
              <a:solidFill>
                <a:schemeClr val="accent1">
                  <a:lumMod val="60000"/>
                  <a:lumOff val="40000"/>
                </a:schemeClr>
              </a:solidFill>
              <a:prstDash val="dash"/>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Sheet1!$E$11:$E$111</c:f>
              <c:numCache>
                <c:formatCode>General</c:formatCode>
                <c:ptCount val="101"/>
                <c:pt idx="0">
                  <c:v>0.10000000000000002</c:v>
                </c:pt>
                <c:pt idx="1">
                  <c:v>0.10000000000000012</c:v>
                </c:pt>
                <c:pt idx="2">
                  <c:v>0.10000000000000063</c:v>
                </c:pt>
                <c:pt idx="3">
                  <c:v>0.10000000000000343</c:v>
                </c:pt>
                <c:pt idx="4">
                  <c:v>0.10000000000001801</c:v>
                </c:pt>
                <c:pt idx="5">
                  <c:v>0.10000000000009095</c:v>
                </c:pt>
                <c:pt idx="6">
                  <c:v>0.10000000000044151</c:v>
                </c:pt>
                <c:pt idx="7">
                  <c:v>0.10000000000205948</c:v>
                </c:pt>
                <c:pt idx="8">
                  <c:v>0.10000000000922996</c:v>
                </c:pt>
                <c:pt idx="9">
                  <c:v>0.10000000003974382</c:v>
                </c:pt>
                <c:pt idx="10">
                  <c:v>0.10000000016442498</c:v>
                </c:pt>
                <c:pt idx="11">
                  <c:v>0.10000000065357308</c:v>
                </c:pt>
                <c:pt idx="12">
                  <c:v>0.10000000249602399</c:v>
                </c:pt>
                <c:pt idx="13">
                  <c:v>0.10000000915865251</c:v>
                </c:pt>
                <c:pt idx="14">
                  <c:v>0.10000003228811034</c:v>
                </c:pt>
                <c:pt idx="15">
                  <c:v>0.10000010936589131</c:v>
                </c:pt>
                <c:pt idx="16">
                  <c:v>0.10000035591753532</c:v>
                </c:pt>
                <c:pt idx="17">
                  <c:v>0.10000111287169003</c:v>
                </c:pt>
                <c:pt idx="18">
                  <c:v>0.10000334325132021</c:v>
                </c:pt>
                <c:pt idx="19">
                  <c:v>0.10000964986362046</c:v>
                </c:pt>
                <c:pt idx="20">
                  <c:v>0.10002676095126523</c:v>
                </c:pt>
                <c:pt idx="21">
                  <c:v>0.10007130338363858</c:v>
                </c:pt>
                <c:pt idx="22">
                  <c:v>0.10018253533717877</c:v>
                </c:pt>
                <c:pt idx="23">
                  <c:v>0.10044896448322096</c:v>
                </c:pt>
                <c:pt idx="24">
                  <c:v>0.10106097521961772</c:v>
                </c:pt>
                <c:pt idx="25">
                  <c:v>0.10240894406376794</c:v>
                </c:pt>
                <c:pt idx="26">
                  <c:v>0.10525504466424629</c:v>
                </c:pt>
                <c:pt idx="27">
                  <c:v>0.11101423474204791</c:v>
                </c:pt>
                <c:pt idx="28">
                  <c:v>0.12217994503251441</c:v>
                </c:pt>
                <c:pt idx="29">
                  <c:v>0.14291358762636713</c:v>
                </c:pt>
                <c:pt idx="30">
                  <c:v>0.17977327141488414</c:v>
                </c:pt>
                <c:pt idx="31">
                  <c:v>0.24247812849363937</c:v>
                </c:pt>
                <c:pt idx="32">
                  <c:v>0.34449344620634115</c:v>
                </c:pt>
                <c:pt idx="33">
                  <c:v>0.50310154530717244</c:v>
                </c:pt>
                <c:pt idx="34">
                  <c:v>0.73854267123216655</c:v>
                </c:pt>
                <c:pt idx="35">
                  <c:v>1.071837397237384</c:v>
                </c:pt>
                <c:pt idx="36">
                  <c:v>1.5211028494160941</c:v>
                </c:pt>
                <c:pt idx="37">
                  <c:v>2.0965750242301997</c:v>
                </c:pt>
                <c:pt idx="38">
                  <c:v>2.7950943814434082</c:v>
                </c:pt>
                <c:pt idx="39">
                  <c:v>3.5953489896978339</c:v>
                </c:pt>
                <c:pt idx="40">
                  <c:v>4.4554730413445816</c:v>
                </c:pt>
                <c:pt idx="41">
                  <c:v>5.314447949706687</c:v>
                </c:pt>
                <c:pt idx="42">
                  <c:v>6.0980428520523917</c:v>
                </c:pt>
                <c:pt idx="43">
                  <c:v>6.7288625254598191</c:v>
                </c:pt>
                <c:pt idx="44">
                  <c:v>7.1387684915582055</c:v>
                </c:pt>
                <c:pt idx="45">
                  <c:v>7.2809610472257882</c:v>
                </c:pt>
                <c:pt idx="46">
                  <c:v>7.1387684915582055</c:v>
                </c:pt>
                <c:pt idx="47">
                  <c:v>6.7288625254598218</c:v>
                </c:pt>
                <c:pt idx="48">
                  <c:v>6.0980428520523962</c:v>
                </c:pt>
                <c:pt idx="49">
                  <c:v>5.3144479497066914</c:v>
                </c:pt>
                <c:pt idx="50">
                  <c:v>4.4554730413445816</c:v>
                </c:pt>
                <c:pt idx="51">
                  <c:v>3.5953489896978339</c:v>
                </c:pt>
                <c:pt idx="52">
                  <c:v>2.7950943814434082</c:v>
                </c:pt>
                <c:pt idx="53">
                  <c:v>2.0965750242301997</c:v>
                </c:pt>
                <c:pt idx="54">
                  <c:v>1.5211028494160941</c:v>
                </c:pt>
                <c:pt idx="55">
                  <c:v>1.071837397237384</c:v>
                </c:pt>
                <c:pt idx="56">
                  <c:v>0.73854267123216466</c:v>
                </c:pt>
                <c:pt idx="57">
                  <c:v>0.50310154530717344</c:v>
                </c:pt>
                <c:pt idx="58">
                  <c:v>0.34449344620634192</c:v>
                </c:pt>
                <c:pt idx="59">
                  <c:v>0.24247812849363981</c:v>
                </c:pt>
                <c:pt idx="60">
                  <c:v>0.17977327141488442</c:v>
                </c:pt>
                <c:pt idx="61">
                  <c:v>0.1429135876263673</c:v>
                </c:pt>
                <c:pt idx="62">
                  <c:v>0.12217994503251441</c:v>
                </c:pt>
                <c:pt idx="63">
                  <c:v>0.11101423474204791</c:v>
                </c:pt>
                <c:pt idx="64">
                  <c:v>0.10525504466424629</c:v>
                </c:pt>
                <c:pt idx="65">
                  <c:v>0.10240894406376794</c:v>
                </c:pt>
                <c:pt idx="66">
                  <c:v>0.10106097521961772</c:v>
                </c:pt>
                <c:pt idx="67">
                  <c:v>0.10044896448322096</c:v>
                </c:pt>
                <c:pt idx="68">
                  <c:v>0.10018253533717876</c:v>
                </c:pt>
                <c:pt idx="69">
                  <c:v>0.10007130338363858</c:v>
                </c:pt>
                <c:pt idx="70">
                  <c:v>0.10002676095126523</c:v>
                </c:pt>
                <c:pt idx="71">
                  <c:v>0.10000964986362046</c:v>
                </c:pt>
                <c:pt idx="72">
                  <c:v>0.10000334325132021</c:v>
                </c:pt>
                <c:pt idx="73">
                  <c:v>0.10000111287169003</c:v>
                </c:pt>
                <c:pt idx="74">
                  <c:v>0.10000035591753532</c:v>
                </c:pt>
                <c:pt idx="75">
                  <c:v>0.10000010936589131</c:v>
                </c:pt>
                <c:pt idx="76">
                  <c:v>0.10000003228811034</c:v>
                </c:pt>
                <c:pt idx="77">
                  <c:v>0.10000000915865251</c:v>
                </c:pt>
                <c:pt idx="78">
                  <c:v>0.10000000249602399</c:v>
                </c:pt>
                <c:pt idx="79">
                  <c:v>0.10000000065357308</c:v>
                </c:pt>
                <c:pt idx="80">
                  <c:v>0.10000000016442498</c:v>
                </c:pt>
                <c:pt idx="81">
                  <c:v>0.10000000003974382</c:v>
                </c:pt>
                <c:pt idx="82">
                  <c:v>0.10000000000922996</c:v>
                </c:pt>
                <c:pt idx="83">
                  <c:v>0.10000000000205948</c:v>
                </c:pt>
                <c:pt idx="84">
                  <c:v>0.10000000000044151</c:v>
                </c:pt>
                <c:pt idx="85">
                  <c:v>0.10000000000009095</c:v>
                </c:pt>
                <c:pt idx="86">
                  <c:v>0.10000000000001801</c:v>
                </c:pt>
                <c:pt idx="87">
                  <c:v>0.10000000000000343</c:v>
                </c:pt>
                <c:pt idx="88">
                  <c:v>0.10000000000000063</c:v>
                </c:pt>
                <c:pt idx="89">
                  <c:v>0.10000000000000012</c:v>
                </c:pt>
                <c:pt idx="90">
                  <c:v>0.10000000000000002</c:v>
                </c:pt>
                <c:pt idx="91">
                  <c:v>0.1</c:v>
                </c:pt>
                <c:pt idx="92">
                  <c:v>0.1</c:v>
                </c:pt>
                <c:pt idx="93">
                  <c:v>0.1</c:v>
                </c:pt>
                <c:pt idx="94">
                  <c:v>0.1</c:v>
                </c:pt>
                <c:pt idx="95">
                  <c:v>0.1</c:v>
                </c:pt>
                <c:pt idx="96">
                  <c:v>0.1</c:v>
                </c:pt>
                <c:pt idx="97">
                  <c:v>0.1</c:v>
                </c:pt>
                <c:pt idx="98">
                  <c:v>0.1</c:v>
                </c:pt>
                <c:pt idx="99">
                  <c:v>0.1</c:v>
                </c:pt>
                <c:pt idx="100">
                  <c:v>0.1</c:v>
                </c:pt>
              </c:numCache>
            </c:numRef>
          </c:yVal>
          <c:smooth val="1"/>
          <c:extLst>
            <c:ext xmlns:c16="http://schemas.microsoft.com/office/drawing/2014/chart" uri="{C3380CC4-5D6E-409C-BE32-E72D297353CC}">
              <c16:uniqueId val="{00000001-8023-4C05-B909-7BCC6ABB3A29}"/>
            </c:ext>
          </c:extLst>
        </c:ser>
        <c:ser>
          <c:idx val="3"/>
          <c:order val="2"/>
          <c:tx>
            <c:strRef>
              <c:f>Sheet1!$H$10</c:f>
              <c:strCache>
                <c:ptCount val="1"/>
                <c:pt idx="0">
                  <c:v>g(x)</c:v>
                </c:pt>
              </c:strCache>
            </c:strRef>
          </c:tx>
          <c:spPr>
            <a:ln w="63500" cap="rnd">
              <a:solidFill>
                <a:schemeClr val="accent4">
                  <a:lumMod val="75000"/>
                </a:schemeClr>
              </a:solidFill>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Sheet1!$H$11:$H$111</c:f>
              <c:numCache>
                <c:formatCode>General</c:formatCode>
                <c:ptCount val="101"/>
                <c:pt idx="0">
                  <c:v>0.05</c:v>
                </c:pt>
                <c:pt idx="1">
                  <c:v>5.9821543171376189E-2</c:v>
                </c:pt>
                <c:pt idx="2">
                  <c:v>4.6305590414555231E-2</c:v>
                </c:pt>
                <c:pt idx="3">
                  <c:v>4.1568122581435829E-2</c:v>
                </c:pt>
                <c:pt idx="4">
                  <c:v>5.6866091287076391E-2</c:v>
                </c:pt>
                <c:pt idx="5">
                  <c:v>5.5849171928917619E-2</c:v>
                </c:pt>
                <c:pt idx="6">
                  <c:v>4.0933721179860029E-2</c:v>
                </c:pt>
                <c:pt idx="7">
                  <c:v>4.7561142193109175E-2</c:v>
                </c:pt>
                <c:pt idx="8">
                  <c:v>5.998366415379848E-2</c:v>
                </c:pt>
                <c:pt idx="9">
                  <c:v>4.8683465817661677E-2</c:v>
                </c:pt>
                <c:pt idx="10">
                  <c:v>4.0511555020818761E-2</c:v>
                </c:pt>
                <c:pt idx="11">
                  <c:v>5.4885647657725183E-2</c:v>
                </c:pt>
                <c:pt idx="12">
                  <c:v>5.7650690644362554E-2</c:v>
                </c:pt>
                <c:pt idx="13">
                  <c:v>4.2236516918796728E-2</c:v>
                </c:pt>
                <c:pt idx="14">
                  <c:v>4.5269572069059606E-2</c:v>
                </c:pt>
                <c:pt idx="15">
                  <c:v>5.9542850944926971E-2</c:v>
                </c:pt>
                <c:pt idx="16">
                  <c:v>5.11408494514448E-2</c:v>
                </c:pt>
                <c:pt idx="17">
                  <c:v>4.0028014338112199E-2</c:v>
                </c:pt>
                <c:pt idx="18">
                  <c:v>5.2610149630101161E-2</c:v>
                </c:pt>
                <c:pt idx="19">
                  <c:v>5.8990168278954119E-2</c:v>
                </c:pt>
                <c:pt idx="20">
                  <c:v>4.4008165507857348E-2</c:v>
                </c:pt>
                <c:pt idx="21">
                  <c:v>4.3263682301948922E-2</c:v>
                </c:pt>
                <c:pt idx="22">
                  <c:v>5.8525725168997851E-2</c:v>
                </c:pt>
                <c:pt idx="23">
                  <c:v>5.352933481994189E-2</c:v>
                </c:pt>
                <c:pt idx="24">
                  <c:v>4.0146702558343662E-2</c:v>
                </c:pt>
                <c:pt idx="25">
                  <c:v>5.0177019251054139E-2</c:v>
                </c:pt>
                <c:pt idx="26">
                  <c:v>5.9786710999333449E-2</c:v>
                </c:pt>
                <c:pt idx="27">
                  <c:v>4.6141673413120206E-2</c:v>
                </c:pt>
                <c:pt idx="28">
                  <c:v>4.1664612736419956E-2</c:v>
                </c:pt>
                <c:pt idx="29">
                  <c:v>5.6993713161843998E-2</c:v>
                </c:pt>
                <c:pt idx="30">
                  <c:v>5.5704676336373903E-2</c:v>
                </c:pt>
                <c:pt idx="31">
                  <c:v>4.0860451853652363E-2</c:v>
                </c:pt>
                <c:pt idx="32">
                  <c:v>4.7733198312182326E-2</c:v>
                </c:pt>
                <c:pt idx="33">
                  <c:v>5.9992213938102834E-2</c:v>
                </c:pt>
                <c:pt idx="34">
                  <c:v>4.8508193666205804E-2</c:v>
                </c:pt>
                <c:pt idx="35">
                  <c:v>4.0568934503336707E-2</c:v>
                </c:pt>
                <c:pt idx="36">
                  <c:v>5.5039336326086201E-2</c:v>
                </c:pt>
                <c:pt idx="37">
                  <c:v>5.7535500731648863E-2</c:v>
                </c:pt>
                <c:pt idx="38">
                  <c:v>4.2126157906199141E-2</c:v>
                </c:pt>
                <c:pt idx="39">
                  <c:v>4.5426276958673628E-2</c:v>
                </c:pt>
                <c:pt idx="40">
                  <c:v>5.9594283965303071E-2</c:v>
                </c:pt>
                <c:pt idx="41">
                  <c:v>5.0964876870709205E-2</c:v>
                </c:pt>
                <c:pt idx="42">
                  <c:v>4.0043055664013602E-2</c:v>
                </c:pt>
                <c:pt idx="43">
                  <c:v>5.2781902455522826E-2</c:v>
                </c:pt>
                <c:pt idx="44">
                  <c:v>5.8916712674820813E-2</c:v>
                </c:pt>
                <c:pt idx="45">
                  <c:v>4.3882054842388135E-2</c:v>
                </c:pt>
                <c:pt idx="46">
                  <c:v>4.3444675058478516E-2</c:v>
                </c:pt>
                <c:pt idx="47">
                  <c:v>5.882770751326194E-2</c:v>
                </c:pt>
                <c:pt idx="48">
                  <c:v>5.3936097836027569E-2</c:v>
                </c:pt>
                <c:pt idx="49">
                  <c:v>4.1326062453715742E-2</c:v>
                </c:pt>
                <c:pt idx="50">
                  <c:v>5.4348767353561166E-2</c:v>
                </c:pt>
                <c:pt idx="51">
                  <c:v>7.1480706523609744E-2</c:v>
                </c:pt>
                <c:pt idx="52">
                  <c:v>6.697000995532125E-2</c:v>
                </c:pt>
                <c:pt idx="53">
                  <c:v>8.3409067264915121E-2</c:v>
                </c:pt>
                <c:pt idx="54">
                  <c:v>0.17398785580295464</c:v>
                </c:pt>
                <c:pt idx="55">
                  <c:v>0.27467333965967478</c:v>
                </c:pt>
                <c:pt idx="56">
                  <c:v>0.33208896986980307</c:v>
                </c:pt>
                <c:pt idx="57">
                  <c:v>0.62986606669326173</c:v>
                </c:pt>
                <c:pt idx="58">
                  <c:v>1.2246954744455201</c:v>
                </c:pt>
                <c:pt idx="59">
                  <c:v>1.4568388646852442</c:v>
                </c:pt>
                <c:pt idx="60">
                  <c:v>1.7103315257935676</c:v>
                </c:pt>
                <c:pt idx="61">
                  <c:v>3.06000211979915</c:v>
                </c:pt>
                <c:pt idx="62">
                  <c:v>3.9478240423000095</c:v>
                </c:pt>
                <c:pt idx="63">
                  <c:v>3.3704824957964314</c:v>
                </c:pt>
                <c:pt idx="64">
                  <c:v>4.0114429284749864</c:v>
                </c:pt>
                <c:pt idx="65">
                  <c:v>5.4132892554818772</c:v>
                </c:pt>
                <c:pt idx="66">
                  <c:v>4.4694012792821081</c:v>
                </c:pt>
                <c:pt idx="67">
                  <c:v>3.2134603281607461</c:v>
                </c:pt>
                <c:pt idx="68">
                  <c:v>3.6406416160651842</c:v>
                </c:pt>
                <c:pt idx="69">
                  <c:v>3.2617093661511882</c:v>
                </c:pt>
                <c:pt idx="70">
                  <c:v>1.8407976149878309</c:v>
                </c:pt>
                <c:pt idx="71">
                  <c:v>1.312043282212674</c:v>
                </c:pt>
                <c:pt idx="72">
                  <c:v>1.1983174387644224</c:v>
                </c:pt>
                <c:pt idx="73">
                  <c:v>0.69941821585298714</c:v>
                </c:pt>
                <c:pt idx="74">
                  <c:v>0.32640967577852742</c:v>
                </c:pt>
                <c:pt idx="75">
                  <c:v>0.24981776282434548</c:v>
                </c:pt>
                <c:pt idx="76">
                  <c:v>0.18187321287910424</c:v>
                </c:pt>
                <c:pt idx="77">
                  <c:v>9.1505183834790907E-2</c:v>
                </c:pt>
                <c:pt idx="78">
                  <c:v>6.0978452218856463E-2</c:v>
                </c:pt>
                <c:pt idx="79">
                  <c:v>6.8482082860895424E-2</c:v>
                </c:pt>
                <c:pt idx="80">
                  <c:v>5.9806295449599596E-2</c:v>
                </c:pt>
                <c:pt idx="81">
                  <c:v>4.1948756438827894E-2</c:v>
                </c:pt>
                <c:pt idx="82">
                  <c:v>4.8595601171888811E-2</c:v>
                </c:pt>
                <c:pt idx="83">
                  <c:v>6.0215697856163028E-2</c:v>
                </c:pt>
                <c:pt idx="84">
                  <c:v>4.8213605391816017E-2</c:v>
                </c:pt>
                <c:pt idx="85">
                  <c:v>4.0706153291080197E-2</c:v>
                </c:pt>
                <c:pt idx="86">
                  <c:v>5.534706895943161E-2</c:v>
                </c:pt>
                <c:pt idx="87">
                  <c:v>5.7299461348004205E-2</c:v>
                </c:pt>
                <c:pt idx="88">
                  <c:v>4.1913123713082305E-2</c:v>
                </c:pt>
                <c:pt idx="89">
                  <c:v>4.5743991510359627E-2</c:v>
                </c:pt>
                <c:pt idx="90">
                  <c:v>5.9688079593781349E-2</c:v>
                </c:pt>
                <c:pt idx="91">
                  <c:v>5.0611873932989999E-2</c:v>
                </c:pt>
                <c:pt idx="92">
                  <c:v>4.0081781025773526E-2</c:v>
                </c:pt>
                <c:pt idx="93">
                  <c:v>5.3118903933264877E-2</c:v>
                </c:pt>
                <c:pt idx="94">
                  <c:v>5.8745032309953149E-2</c:v>
                </c:pt>
                <c:pt idx="95">
                  <c:v>4.3591620120204039E-2</c:v>
                </c:pt>
                <c:pt idx="96">
                  <c:v>4.3665503372069689E-2</c:v>
                </c:pt>
                <c:pt idx="97">
                  <c:v>5.8791124085901633E-2</c:v>
                </c:pt>
                <c:pt idx="98">
                  <c:v>5.3027682971535907E-2</c:v>
                </c:pt>
                <c:pt idx="99">
                  <c:v>4.007000182925638E-2</c:v>
                </c:pt>
                <c:pt idx="100">
                  <c:v>5.0707522360803559E-2</c:v>
                </c:pt>
              </c:numCache>
            </c:numRef>
          </c:yVal>
          <c:smooth val="1"/>
          <c:extLst>
            <c:ext xmlns:c16="http://schemas.microsoft.com/office/drawing/2014/chart" uri="{C3380CC4-5D6E-409C-BE32-E72D297353CC}">
              <c16:uniqueId val="{00000002-8023-4C05-B909-7BCC6ABB3A29}"/>
            </c:ext>
          </c:extLst>
        </c:ser>
        <c:ser>
          <c:idx val="1"/>
          <c:order val="3"/>
          <c:tx>
            <c:strRef>
              <c:f>Sheet1!$F$10</c:f>
              <c:strCache>
                <c:ptCount val="1"/>
                <c:pt idx="0">
                  <c:v>pdf_g(x)</c:v>
                </c:pt>
              </c:strCache>
            </c:strRef>
          </c:tx>
          <c:spPr>
            <a:ln w="63500" cap="rnd">
              <a:solidFill>
                <a:schemeClr val="accent4">
                  <a:lumMod val="60000"/>
                  <a:lumOff val="40000"/>
                </a:schemeClr>
              </a:solidFill>
              <a:prstDash val="dash"/>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Sheet1!$F$11:$F$111</c:f>
              <c:numCache>
                <c:formatCode>General</c:formatCode>
                <c:ptCount val="10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pt idx="21">
                  <c:v>0.1</c:v>
                </c:pt>
                <c:pt idx="22">
                  <c:v>0.1</c:v>
                </c:pt>
                <c:pt idx="23">
                  <c:v>0.1</c:v>
                </c:pt>
                <c:pt idx="24">
                  <c:v>0.1</c:v>
                </c:pt>
                <c:pt idx="25">
                  <c:v>0.1</c:v>
                </c:pt>
                <c:pt idx="26">
                  <c:v>0.1</c:v>
                </c:pt>
                <c:pt idx="27">
                  <c:v>0.1</c:v>
                </c:pt>
                <c:pt idx="28">
                  <c:v>0.1</c:v>
                </c:pt>
                <c:pt idx="29">
                  <c:v>0.10000000000000003</c:v>
                </c:pt>
                <c:pt idx="30">
                  <c:v>0.10000000000000021</c:v>
                </c:pt>
                <c:pt idx="31">
                  <c:v>0.10000000000000184</c:v>
                </c:pt>
                <c:pt idx="32">
                  <c:v>0.10000000000001491</c:v>
                </c:pt>
                <c:pt idx="33">
                  <c:v>0.10000000000011368</c:v>
                </c:pt>
                <c:pt idx="34">
                  <c:v>0.10000000000081412</c:v>
                </c:pt>
                <c:pt idx="35">
                  <c:v>0.10000000000547722</c:v>
                </c:pt>
                <c:pt idx="36">
                  <c:v>0.10000000003461711</c:v>
                </c:pt>
                <c:pt idx="37">
                  <c:v>0.10000000020553121</c:v>
                </c:pt>
                <c:pt idx="38">
                  <c:v>0.10000000114636104</c:v>
                </c:pt>
                <c:pt idx="39">
                  <c:v>0.10000000600650238</c:v>
                </c:pt>
                <c:pt idx="40">
                  <c:v>0.10000002956504092</c:v>
                </c:pt>
                <c:pt idx="41">
                  <c:v>0.10000013670736413</c:v>
                </c:pt>
                <c:pt idx="42">
                  <c:v>0.1000005938297208</c:v>
                </c:pt>
                <c:pt idx="43">
                  <c:v>0.10000242319600958</c:v>
                </c:pt>
                <c:pt idx="44">
                  <c:v>0.10000928905972442</c:v>
                </c:pt>
                <c:pt idx="45">
                  <c:v>0.10003345118908152</c:v>
                </c:pt>
                <c:pt idx="46">
                  <c:v>0.10011316391399333</c:v>
                </c:pt>
                <c:pt idx="47">
                  <c:v>0.10035963417490537</c:v>
                </c:pt>
                <c:pt idx="48">
                  <c:v>0.10107366932217711</c:v>
                </c:pt>
                <c:pt idx="49">
                  <c:v>0.10301118007970991</c:v>
                </c:pt>
                <c:pt idx="50">
                  <c:v>0.10793340285326751</c:v>
                </c:pt>
                <c:pt idx="51">
                  <c:v>0.11963536063852959</c:v>
                </c:pt>
                <c:pt idx="52">
                  <c:v>0.1456535812892448</c:v>
                </c:pt>
                <c:pt idx="53">
                  <c:v>0.19971658926860519</c:v>
                </c:pt>
                <c:pt idx="54">
                  <c:v>0.30460515628579887</c:v>
                </c:pt>
                <c:pt idx="55">
                  <c:v>0.49438676110529289</c:v>
                </c:pt>
                <c:pt idx="56">
                  <c:v>0.81414216630251823</c:v>
                </c:pt>
                <c:pt idx="57">
                  <c:v>1.3147967465467272</c:v>
                </c:pt>
                <c:pt idx="58">
                  <c:v>2.0412396735965044</c:v>
                </c:pt>
                <c:pt idx="59">
                  <c:v>3.0141459024825585</c:v>
                </c:pt>
                <c:pt idx="60">
                  <c:v>4.2096044212529877</c:v>
                </c:pt>
                <c:pt idx="61">
                  <c:v>5.5443413016807206</c:v>
                </c:pt>
                <c:pt idx="62">
                  <c:v>6.8755922234830962</c:v>
                </c:pt>
                <c:pt idx="63">
                  <c:v>8.0214698521967378</c:v>
                </c:pt>
                <c:pt idx="64">
                  <c:v>8.8000326280641072</c:v>
                </c:pt>
                <c:pt idx="65">
                  <c:v>9.0762013090322373</c:v>
                </c:pt>
                <c:pt idx="66">
                  <c:v>8.8000326280641072</c:v>
                </c:pt>
                <c:pt idx="67">
                  <c:v>8.0214698521967378</c:v>
                </c:pt>
                <c:pt idx="68">
                  <c:v>6.8755922234830962</c:v>
                </c:pt>
                <c:pt idx="69">
                  <c:v>5.5443413016807357</c:v>
                </c:pt>
                <c:pt idx="70">
                  <c:v>4.209604421253001</c:v>
                </c:pt>
                <c:pt idx="71">
                  <c:v>3.014145902482571</c:v>
                </c:pt>
                <c:pt idx="72">
                  <c:v>2.0412396735965137</c:v>
                </c:pt>
                <c:pt idx="73">
                  <c:v>1.3147967465467341</c:v>
                </c:pt>
                <c:pt idx="74">
                  <c:v>0.81414216630251823</c:v>
                </c:pt>
                <c:pt idx="75">
                  <c:v>0.49438676110529289</c:v>
                </c:pt>
                <c:pt idx="76">
                  <c:v>0.30460515628579887</c:v>
                </c:pt>
                <c:pt idx="77">
                  <c:v>0.19971658926860519</c:v>
                </c:pt>
                <c:pt idx="78">
                  <c:v>0.1456535812892448</c:v>
                </c:pt>
                <c:pt idx="79">
                  <c:v>0.11963536063852959</c:v>
                </c:pt>
                <c:pt idx="80">
                  <c:v>0.10793340285326751</c:v>
                </c:pt>
                <c:pt idx="81">
                  <c:v>0.10301118007970991</c:v>
                </c:pt>
                <c:pt idx="82">
                  <c:v>0.10107366932217712</c:v>
                </c:pt>
                <c:pt idx="83">
                  <c:v>0.10035963417490538</c:v>
                </c:pt>
                <c:pt idx="84">
                  <c:v>0.10011316391399333</c:v>
                </c:pt>
                <c:pt idx="85">
                  <c:v>0.10003345118908152</c:v>
                </c:pt>
                <c:pt idx="86">
                  <c:v>0.10000928905972442</c:v>
                </c:pt>
                <c:pt idx="87">
                  <c:v>0.10000242319600958</c:v>
                </c:pt>
                <c:pt idx="88">
                  <c:v>0.1000005938297208</c:v>
                </c:pt>
                <c:pt idx="89">
                  <c:v>0.10000013670736413</c:v>
                </c:pt>
                <c:pt idx="90">
                  <c:v>0.10000002956504092</c:v>
                </c:pt>
                <c:pt idx="91">
                  <c:v>0.10000000600650238</c:v>
                </c:pt>
                <c:pt idx="92">
                  <c:v>0.10000000114636104</c:v>
                </c:pt>
                <c:pt idx="93">
                  <c:v>0.10000000020553121</c:v>
                </c:pt>
                <c:pt idx="94">
                  <c:v>0.10000000003461711</c:v>
                </c:pt>
                <c:pt idx="95">
                  <c:v>0.10000000000547722</c:v>
                </c:pt>
                <c:pt idx="96">
                  <c:v>0.10000000000081412</c:v>
                </c:pt>
                <c:pt idx="97">
                  <c:v>0.10000000000011368</c:v>
                </c:pt>
                <c:pt idx="98">
                  <c:v>0.10000000000001491</c:v>
                </c:pt>
                <c:pt idx="99">
                  <c:v>0.10000000000000184</c:v>
                </c:pt>
                <c:pt idx="100">
                  <c:v>0.10000000000000021</c:v>
                </c:pt>
              </c:numCache>
            </c:numRef>
          </c:yVal>
          <c:smooth val="1"/>
          <c:extLst>
            <c:ext xmlns:c16="http://schemas.microsoft.com/office/drawing/2014/chart" uri="{C3380CC4-5D6E-409C-BE32-E72D297353CC}">
              <c16:uniqueId val="{00000003-8023-4C05-B909-7BCC6ABB3A29}"/>
            </c:ext>
          </c:extLst>
        </c:ser>
        <c:ser>
          <c:idx val="4"/>
          <c:order val="4"/>
          <c:tx>
            <c:strRef>
              <c:f>Sheet1!$K$10</c:f>
              <c:strCache>
                <c:ptCount val="1"/>
                <c:pt idx="0">
                  <c:v>g(x)/pdf_g(x)</c:v>
                </c:pt>
              </c:strCache>
            </c:strRef>
          </c:tx>
          <c:spPr>
            <a:ln w="38100" cap="rnd">
              <a:solidFill>
                <a:schemeClr val="accent4">
                  <a:lumMod val="50000"/>
                </a:schemeClr>
              </a:solidFill>
              <a:prstDash val="solid"/>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Sheet1!$K$11:$K$111</c:f>
              <c:numCache>
                <c:formatCode>General</c:formatCode>
                <c:ptCount val="101"/>
                <c:pt idx="0">
                  <c:v>0.5</c:v>
                </c:pt>
                <c:pt idx="1">
                  <c:v>0.5982154317137619</c:v>
                </c:pt>
                <c:pt idx="2">
                  <c:v>0.46305590414555231</c:v>
                </c:pt>
                <c:pt idx="3">
                  <c:v>0.41568122581435829</c:v>
                </c:pt>
                <c:pt idx="4">
                  <c:v>0.56866091287076392</c:v>
                </c:pt>
                <c:pt idx="5">
                  <c:v>0.55849171928917618</c:v>
                </c:pt>
                <c:pt idx="6">
                  <c:v>0.40933721179860028</c:v>
                </c:pt>
                <c:pt idx="7">
                  <c:v>0.47561142193109174</c:v>
                </c:pt>
                <c:pt idx="8">
                  <c:v>0.59983664153798477</c:v>
                </c:pt>
                <c:pt idx="9">
                  <c:v>0.48683465817661675</c:v>
                </c:pt>
                <c:pt idx="10">
                  <c:v>0.40511555020818757</c:v>
                </c:pt>
                <c:pt idx="11">
                  <c:v>0.54885647657725178</c:v>
                </c:pt>
                <c:pt idx="12">
                  <c:v>0.57650690644362546</c:v>
                </c:pt>
                <c:pt idx="13">
                  <c:v>0.42236516918796724</c:v>
                </c:pt>
                <c:pt idx="14">
                  <c:v>0.45269572069059605</c:v>
                </c:pt>
                <c:pt idx="15">
                  <c:v>0.59542850944926973</c:v>
                </c:pt>
                <c:pt idx="16">
                  <c:v>0.51140849451444792</c:v>
                </c:pt>
                <c:pt idx="17">
                  <c:v>0.40028014338112194</c:v>
                </c:pt>
                <c:pt idx="18">
                  <c:v>0.52610149630101155</c:v>
                </c:pt>
                <c:pt idx="19">
                  <c:v>0.58990168278954114</c:v>
                </c:pt>
                <c:pt idx="20">
                  <c:v>0.44008165507857344</c:v>
                </c:pt>
                <c:pt idx="21">
                  <c:v>0.43263682301948919</c:v>
                </c:pt>
                <c:pt idx="22">
                  <c:v>0.58525725168997844</c:v>
                </c:pt>
                <c:pt idx="23">
                  <c:v>0.53529334819941887</c:v>
                </c:pt>
                <c:pt idx="24">
                  <c:v>0.40146702558343661</c:v>
                </c:pt>
                <c:pt idx="25">
                  <c:v>0.50177019251054134</c:v>
                </c:pt>
                <c:pt idx="26">
                  <c:v>0.59786710999333448</c:v>
                </c:pt>
                <c:pt idx="27">
                  <c:v>0.46141673413120204</c:v>
                </c:pt>
                <c:pt idx="28">
                  <c:v>0.41664612736419954</c:v>
                </c:pt>
                <c:pt idx="29">
                  <c:v>0.56993713161843984</c:v>
                </c:pt>
                <c:pt idx="30">
                  <c:v>0.55704676336373782</c:v>
                </c:pt>
                <c:pt idx="31">
                  <c:v>0.40860451853651614</c:v>
                </c:pt>
                <c:pt idx="32">
                  <c:v>0.47733198312175207</c:v>
                </c:pt>
                <c:pt idx="33">
                  <c:v>0.59992213938034633</c:v>
                </c:pt>
                <c:pt idx="34">
                  <c:v>0.48508193665810889</c:v>
                </c:pt>
                <c:pt idx="35">
                  <c:v>0.40568934501114656</c:v>
                </c:pt>
                <c:pt idx="36">
                  <c:v>0.55039336307033171</c:v>
                </c:pt>
                <c:pt idx="37">
                  <c:v>0.57535500613395452</c:v>
                </c:pt>
                <c:pt idx="38">
                  <c:v>0.42126157423281285</c:v>
                </c:pt>
                <c:pt idx="39">
                  <c:v>0.45426274230143382</c:v>
                </c:pt>
                <c:pt idx="40">
                  <c:v>0.59594266346233837</c:v>
                </c:pt>
                <c:pt idx="41">
                  <c:v>0.50964807198064654</c:v>
                </c:pt>
                <c:pt idx="42">
                  <c:v>0.40042817877859993</c:v>
                </c:pt>
                <c:pt idx="43">
                  <c:v>0.52780623477560884</c:v>
                </c:pt>
                <c:pt idx="44">
                  <c:v>0.58911240374518026</c:v>
                </c:pt>
                <c:pt idx="45">
                  <c:v>0.43867380681931112</c:v>
                </c:pt>
                <c:pt idx="46">
                  <c:v>0.43395566936433649</c:v>
                </c:pt>
                <c:pt idx="47">
                  <c:v>0.58616901104619246</c:v>
                </c:pt>
                <c:pt idx="48">
                  <c:v>0.53363154021947801</c:v>
                </c:pt>
                <c:pt idx="49">
                  <c:v>0.40118036141065166</c:v>
                </c:pt>
                <c:pt idx="50">
                  <c:v>0.50353983027336602</c:v>
                </c:pt>
                <c:pt idx="51">
                  <c:v>0.59748811841328431</c:v>
                </c:pt>
                <c:pt idx="52">
                  <c:v>0.4597896554450624</c:v>
                </c:pt>
                <c:pt idx="53">
                  <c:v>0.41763715057608769</c:v>
                </c:pt>
                <c:pt idx="54">
                  <c:v>0.57119143327865662</c:v>
                </c:pt>
                <c:pt idx="55">
                  <c:v>0.55558392996930539</c:v>
                </c:pt>
                <c:pt idx="56">
                  <c:v>0.40790046703760302</c:v>
                </c:pt>
                <c:pt idx="57">
                  <c:v>0.47905964807684942</c:v>
                </c:pt>
                <c:pt idx="58">
                  <c:v>0.5999763233524178</c:v>
                </c:pt>
                <c:pt idx="59">
                  <c:v>0.48333389020264067</c:v>
                </c:pt>
                <c:pt idx="60">
                  <c:v>0.40629269514224042</c:v>
                </c:pt>
                <c:pt idx="61">
                  <c:v>0.55191445715499798</c:v>
                </c:pt>
                <c:pt idx="62">
                  <c:v>0.57417949086865527</c:v>
                </c:pt>
                <c:pt idx="63">
                  <c:v>0.42018265453848214</c:v>
                </c:pt>
                <c:pt idx="64">
                  <c:v>0.45584409717779101</c:v>
                </c:pt>
                <c:pt idx="65">
                  <c:v>0.59642675070404283</c:v>
                </c:pt>
                <c:pt idx="66">
                  <c:v>0.50788462590795169</c:v>
                </c:pt>
                <c:pt idx="67">
                  <c:v>0.40060741826271612</c:v>
                </c:pt>
                <c:pt idx="68">
                  <c:v>0.529502259257149</c:v>
                </c:pt>
                <c:pt idx="69">
                  <c:v>0.58829519841471867</c:v>
                </c:pt>
                <c:pt idx="70">
                  <c:v>0.43728517712833265</c:v>
                </c:pt>
                <c:pt idx="71">
                  <c:v>0.4352952128601415</c:v>
                </c:pt>
                <c:pt idx="72">
                  <c:v>0.58705376652467056</c:v>
                </c:pt>
                <c:pt idx="73">
                  <c:v>0.53195919269650138</c:v>
                </c:pt>
                <c:pt idx="74">
                  <c:v>0.40092466560347695</c:v>
                </c:pt>
                <c:pt idx="75">
                  <c:v>0.50530835871460578</c:v>
                </c:pt>
                <c:pt idx="76">
                  <c:v>0.59707857574301815</c:v>
                </c:pt>
                <c:pt idx="77">
                  <c:v>0.45817517798545354</c:v>
                </c:pt>
                <c:pt idx="78">
                  <c:v>0.41865398488048827</c:v>
                </c:pt>
                <c:pt idx="79">
                  <c:v>0.57242342477496733</c:v>
                </c:pt>
                <c:pt idx="80">
                  <c:v>0.55410367753256706</c:v>
                </c:pt>
                <c:pt idx="81">
                  <c:v>0.4072252779394237</c:v>
                </c:pt>
                <c:pt idx="82">
                  <c:v>0.48079387537606877</c:v>
                </c:pt>
                <c:pt idx="83">
                  <c:v>0.59999917647387935</c:v>
                </c:pt>
                <c:pt idx="84">
                  <c:v>0.48159106661773332</c:v>
                </c:pt>
                <c:pt idx="85">
                  <c:v>0.40692541152197298</c:v>
                </c:pt>
                <c:pt idx="86">
                  <c:v>0.55341928214667102</c:v>
                </c:pt>
                <c:pt idx="87">
                  <c:v>0.57298072903388042</c:v>
                </c:pt>
                <c:pt idx="88">
                  <c:v>0.41912874821974766</c:v>
                </c:pt>
                <c:pt idx="89">
                  <c:v>0.45743928975040077</c:v>
                </c:pt>
                <c:pt idx="90">
                  <c:v>0.59688061946981408</c:v>
                </c:pt>
                <c:pt idx="91">
                  <c:v>0.50611870892986766</c:v>
                </c:pt>
                <c:pt idx="92">
                  <c:v>0.40081780566291608</c:v>
                </c:pt>
                <c:pt idx="93">
                  <c:v>0.53118903824088948</c:v>
                </c:pt>
                <c:pt idx="94">
                  <c:v>0.58745032289617316</c:v>
                </c:pt>
                <c:pt idx="95">
                  <c:v>0.43591620117816426</c:v>
                </c:pt>
                <c:pt idx="96">
                  <c:v>0.43665503371714198</c:v>
                </c:pt>
                <c:pt idx="97">
                  <c:v>0.58791124085834801</c:v>
                </c:pt>
                <c:pt idx="98">
                  <c:v>0.53027682971528001</c:v>
                </c:pt>
                <c:pt idx="99">
                  <c:v>0.40070001829255641</c:v>
                </c:pt>
                <c:pt idx="100">
                  <c:v>0.50707522360803448</c:v>
                </c:pt>
              </c:numCache>
            </c:numRef>
          </c:yVal>
          <c:smooth val="1"/>
          <c:extLst>
            <c:ext xmlns:c16="http://schemas.microsoft.com/office/drawing/2014/chart" uri="{C3380CC4-5D6E-409C-BE32-E72D297353CC}">
              <c16:uniqueId val="{00000004-8023-4C05-B909-7BCC6ABB3A29}"/>
            </c:ext>
          </c:extLst>
        </c:ser>
        <c:dLbls>
          <c:showLegendKey val="0"/>
          <c:showVal val="0"/>
          <c:showCatName val="0"/>
          <c:showSerName val="0"/>
          <c:showPercent val="0"/>
          <c:showBubbleSize val="0"/>
        </c:dLbls>
        <c:axId val="186922256"/>
        <c:axId val="186922816"/>
      </c:scatterChart>
      <c:valAx>
        <c:axId val="18692225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186922816"/>
        <c:crosses val="autoZero"/>
        <c:crossBetween val="midCat"/>
      </c:valAx>
      <c:valAx>
        <c:axId val="186922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18692225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2"/>
          <c:order val="0"/>
          <c:tx>
            <c:strRef>
              <c:f>Sheet1!$G$10</c:f>
              <c:strCache>
                <c:ptCount val="1"/>
                <c:pt idx="0">
                  <c:v>f(x)</c:v>
                </c:pt>
              </c:strCache>
            </c:strRef>
          </c:tx>
          <c:spPr>
            <a:ln w="63500" cap="rnd">
              <a:solidFill>
                <a:schemeClr val="accent1">
                  <a:lumMod val="75000"/>
                </a:schemeClr>
              </a:solidFill>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Sheet1!$G$11:$G$111</c:f>
              <c:numCache>
                <c:formatCode>General</c:formatCode>
                <c:ptCount val="101"/>
                <c:pt idx="0">
                  <c:v>0.10000000000000002</c:v>
                </c:pt>
                <c:pt idx="1">
                  <c:v>0.10841470984807909</c:v>
                </c:pt>
                <c:pt idx="2">
                  <c:v>0.10909297426825751</c:v>
                </c:pt>
                <c:pt idx="3">
                  <c:v>0.10141120008060216</c:v>
                </c:pt>
                <c:pt idx="4">
                  <c:v>9.2431975046937356E-2</c:v>
                </c:pt>
                <c:pt idx="5">
                  <c:v>9.0410757253450838E-2</c:v>
                </c:pt>
                <c:pt idx="6">
                  <c:v>9.7205845018439915E-2</c:v>
                </c:pt>
                <c:pt idx="7">
                  <c:v>0.10656986598938269</c:v>
                </c:pt>
                <c:pt idx="8">
                  <c:v>0.10989358247637696</c:v>
                </c:pt>
                <c:pt idx="9">
                  <c:v>0.1041211848937993</c:v>
                </c:pt>
                <c:pt idx="10">
                  <c:v>9.4559789046586212E-2</c:v>
                </c:pt>
                <c:pt idx="11">
                  <c:v>9.0000098522709376E-2</c:v>
                </c:pt>
                <c:pt idx="12">
                  <c:v>9.4634273182089751E-2</c:v>
                </c:pt>
                <c:pt idx="13">
                  <c:v>0.1042016799117353</c:v>
                </c:pt>
                <c:pt idx="14">
                  <c:v>0.109906109043543</c:v>
                </c:pt>
                <c:pt idx="15">
                  <c:v>0.1065029948793934</c:v>
                </c:pt>
                <c:pt idx="16">
                  <c:v>9.7121312503900784E-2</c:v>
                </c:pt>
                <c:pt idx="17">
                  <c:v>9.0387030961689305E-2</c:v>
                </c:pt>
                <c:pt idx="18">
                  <c:v>9.2493219709693028E-2</c:v>
                </c:pt>
                <c:pt idx="19">
                  <c:v>0.10150856658971329</c:v>
                </c:pt>
                <c:pt idx="20">
                  <c:v>0.10915865658687776</c:v>
                </c:pt>
                <c:pt idx="21">
                  <c:v>0.10844382540679594</c:v>
                </c:pt>
                <c:pt idx="22">
                  <c:v>0.10009386067660216</c:v>
                </c:pt>
                <c:pt idx="23">
                  <c:v>9.1948768150824103E-2</c:v>
                </c:pt>
                <c:pt idx="24">
                  <c:v>9.1909111979400382E-2</c:v>
                </c:pt>
                <c:pt idx="25">
                  <c:v>0.10105354376651747</c:v>
                </c:pt>
                <c:pt idx="26">
                  <c:v>0.1132813570406792</c:v>
                </c:pt>
                <c:pt idx="27">
                  <c:v>0.12163136892380207</c:v>
                </c:pt>
                <c:pt idx="28">
                  <c:v>0.12548987046495891</c:v>
                </c:pt>
                <c:pt idx="29">
                  <c:v>0.13342935770003753</c:v>
                </c:pt>
                <c:pt idx="30">
                  <c:v>0.16201110368243066</c:v>
                </c:pt>
                <c:pt idx="31">
                  <c:v>0.23268109928574801</c:v>
                </c:pt>
                <c:pt idx="32">
                  <c:v>0.36348973398144868</c:v>
                </c:pt>
                <c:pt idx="33">
                  <c:v>0.55340726550626596</c:v>
                </c:pt>
                <c:pt idx="34">
                  <c:v>0.77761768526314379</c:v>
                </c:pt>
                <c:pt idx="35">
                  <c:v>1.0259431774358931</c:v>
                </c:pt>
                <c:pt idx="36">
                  <c:v>1.3702430854197991</c:v>
                </c:pt>
                <c:pt idx="37">
                  <c:v>1.9616524264765989</c:v>
                </c:pt>
                <c:pt idx="38">
                  <c:v>2.8779321963621052</c:v>
                </c:pt>
                <c:pt idx="39">
                  <c:v>3.9418670665330269</c:v>
                </c:pt>
                <c:pt idx="40">
                  <c:v>4.7874562012712616</c:v>
                </c:pt>
                <c:pt idx="41">
                  <c:v>5.2301487580060684</c:v>
                </c:pt>
                <c:pt idx="42">
                  <c:v>5.5391440846504993</c:v>
                </c:pt>
                <c:pt idx="43">
                  <c:v>6.1691727359300632</c:v>
                </c:pt>
                <c:pt idx="44">
                  <c:v>7.1514054860764507</c:v>
                </c:pt>
                <c:pt idx="45">
                  <c:v>7.9005005889337934</c:v>
                </c:pt>
                <c:pt idx="46">
                  <c:v>7.7825343157831712</c:v>
                </c:pt>
                <c:pt idx="47">
                  <c:v>6.8120131809392603</c:v>
                </c:pt>
                <c:pt idx="48">
                  <c:v>5.629557867448324</c:v>
                </c:pt>
                <c:pt idx="49">
                  <c:v>4.8075810667082024</c:v>
                </c:pt>
                <c:pt idx="50">
                  <c:v>4.338572632604123</c:v>
                </c:pt>
                <c:pt idx="51">
                  <c:v>3.8363197687212827</c:v>
                </c:pt>
                <c:pt idx="52">
                  <c:v>3.0708661053523483</c:v>
                </c:pt>
                <c:pt idx="53">
                  <c:v>2.1795837023637823</c:v>
                </c:pt>
                <c:pt idx="54">
                  <c:v>1.4361052879730238</c:v>
                </c:pt>
                <c:pt idx="55">
                  <c:v>0.9646798989486528</c:v>
                </c:pt>
                <c:pt idx="56">
                  <c:v>0.70002390420565708</c:v>
                </c:pt>
                <c:pt idx="57">
                  <c:v>0.52504506154454367</c:v>
                </c:pt>
                <c:pt idx="58">
                  <c:v>0.37869725822460776</c:v>
                </c:pt>
                <c:pt idx="59">
                  <c:v>0.25791763252482663</c:v>
                </c:pt>
                <c:pt idx="60">
                  <c:v>0.17429359116312959</c:v>
                </c:pt>
                <c:pt idx="61">
                  <c:v>0.12910645196821879</c:v>
                </c:pt>
                <c:pt idx="62">
                  <c:v>0.11314863934394463</c:v>
                </c:pt>
                <c:pt idx="63">
                  <c:v>0.11287212124193148</c:v>
                </c:pt>
                <c:pt idx="64">
                  <c:v>0.11493878283851357</c:v>
                </c:pt>
                <c:pt idx="65">
                  <c:v>0.11087640926259004</c:v>
                </c:pt>
                <c:pt idx="66">
                  <c:v>0.10079264666773088</c:v>
                </c:pt>
                <c:pt idx="67">
                  <c:v>9.1855354884943161E-2</c:v>
                </c:pt>
                <c:pt idx="68">
                  <c:v>9.1186868177090166E-2</c:v>
                </c:pt>
                <c:pt idx="69">
                  <c:v>9.8922636791245397E-2</c:v>
                </c:pt>
                <c:pt idx="70">
                  <c:v>0.1077677387719255</c:v>
                </c:pt>
                <c:pt idx="71">
                  <c:v>0.10952111415093416</c:v>
                </c:pt>
                <c:pt idx="72">
                  <c:v>0.10254166173846983</c:v>
                </c:pt>
                <c:pt idx="73">
                  <c:v>9.3233317986781805E-2</c:v>
                </c:pt>
                <c:pt idx="74">
                  <c:v>9.0148858249769953E-2</c:v>
                </c:pt>
                <c:pt idx="75">
                  <c:v>9.6122288770788586E-2</c:v>
                </c:pt>
                <c:pt idx="76">
                  <c:v>0.10566111048494674</c:v>
                </c:pt>
                <c:pt idx="77">
                  <c:v>0.1099952116598856</c:v>
                </c:pt>
                <c:pt idx="78">
                  <c:v>0.10513978718418959</c:v>
                </c:pt>
                <c:pt idx="79">
                  <c:v>9.5558873937471978E-2</c:v>
                </c:pt>
                <c:pt idx="80">
                  <c:v>9.0061113608849219E-2</c:v>
                </c:pt>
                <c:pt idx="81">
                  <c:v>9.3701120094495868E-2</c:v>
                </c:pt>
                <c:pt idx="82">
                  <c:v>0.10313228783384992</c:v>
                </c:pt>
                <c:pt idx="83">
                  <c:v>0.10968364461326077</c:v>
                </c:pt>
                <c:pt idx="84">
                  <c:v>0.10733190320120681</c:v>
                </c:pt>
                <c:pt idx="85">
                  <c:v>9.8239243800603476E-2</c:v>
                </c:pt>
                <c:pt idx="86">
                  <c:v>9.0765415529975746E-2</c:v>
                </c:pt>
                <c:pt idx="87">
                  <c:v>9.1781821633694929E-2</c:v>
                </c:pt>
                <c:pt idx="88">
                  <c:v>0.10035398302733724</c:v>
                </c:pt>
                <c:pt idx="89">
                  <c:v>0.10860069405812466</c:v>
                </c:pt>
                <c:pt idx="90">
                  <c:v>0.10893996663600559</c:v>
                </c:pt>
                <c:pt idx="91">
                  <c:v>0.10105987511751158</c:v>
                </c:pt>
                <c:pt idx="92">
                  <c:v>9.2205339303841963E-2</c:v>
                </c:pt>
                <c:pt idx="93">
                  <c:v>9.0517178587300531E-2</c:v>
                </c:pt>
                <c:pt idx="94">
                  <c:v>9.7547480145323467E-2</c:v>
                </c:pt>
                <c:pt idx="95">
                  <c:v>0.10683261714736121</c:v>
                </c:pt>
                <c:pt idx="96">
                  <c:v>0.10983587745434345</c:v>
                </c:pt>
                <c:pt idx="97">
                  <c:v>0.10379607739027523</c:v>
                </c:pt>
                <c:pt idx="98">
                  <c:v>9.426618128009577E-2</c:v>
                </c:pt>
                <c:pt idx="99">
                  <c:v>9.0007931658136475E-2</c:v>
                </c:pt>
                <c:pt idx="100">
                  <c:v>9.4936343588902419E-2</c:v>
                </c:pt>
              </c:numCache>
            </c:numRef>
          </c:yVal>
          <c:smooth val="1"/>
          <c:extLst>
            <c:ext xmlns:c16="http://schemas.microsoft.com/office/drawing/2014/chart" uri="{C3380CC4-5D6E-409C-BE32-E72D297353CC}">
              <c16:uniqueId val="{00000000-F317-4A27-85B7-93E27D09A8A9}"/>
            </c:ext>
          </c:extLst>
        </c:ser>
        <c:ser>
          <c:idx val="0"/>
          <c:order val="1"/>
          <c:tx>
            <c:strRef>
              <c:f>Sheet1!$E$10</c:f>
              <c:strCache>
                <c:ptCount val="1"/>
                <c:pt idx="0">
                  <c:v>pdf_f(x)</c:v>
                </c:pt>
              </c:strCache>
            </c:strRef>
          </c:tx>
          <c:spPr>
            <a:ln w="63500" cap="rnd">
              <a:solidFill>
                <a:schemeClr val="accent1">
                  <a:lumMod val="60000"/>
                  <a:lumOff val="40000"/>
                </a:schemeClr>
              </a:solidFill>
              <a:prstDash val="dash"/>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Sheet1!$E$11:$E$111</c:f>
              <c:numCache>
                <c:formatCode>General</c:formatCode>
                <c:ptCount val="101"/>
                <c:pt idx="0">
                  <c:v>0.10000000000000002</c:v>
                </c:pt>
                <c:pt idx="1">
                  <c:v>0.10000000000000012</c:v>
                </c:pt>
                <c:pt idx="2">
                  <c:v>0.10000000000000063</c:v>
                </c:pt>
                <c:pt idx="3">
                  <c:v>0.10000000000000343</c:v>
                </c:pt>
                <c:pt idx="4">
                  <c:v>0.10000000000001801</c:v>
                </c:pt>
                <c:pt idx="5">
                  <c:v>0.10000000000009095</c:v>
                </c:pt>
                <c:pt idx="6">
                  <c:v>0.10000000000044151</c:v>
                </c:pt>
                <c:pt idx="7">
                  <c:v>0.10000000000205948</c:v>
                </c:pt>
                <c:pt idx="8">
                  <c:v>0.10000000000922996</c:v>
                </c:pt>
                <c:pt idx="9">
                  <c:v>0.10000000003974382</c:v>
                </c:pt>
                <c:pt idx="10">
                  <c:v>0.10000000016442498</c:v>
                </c:pt>
                <c:pt idx="11">
                  <c:v>0.10000000065357308</c:v>
                </c:pt>
                <c:pt idx="12">
                  <c:v>0.10000000249602399</c:v>
                </c:pt>
                <c:pt idx="13">
                  <c:v>0.10000000915865251</c:v>
                </c:pt>
                <c:pt idx="14">
                  <c:v>0.10000003228811034</c:v>
                </c:pt>
                <c:pt idx="15">
                  <c:v>0.10000010936589131</c:v>
                </c:pt>
                <c:pt idx="16">
                  <c:v>0.10000035591753532</c:v>
                </c:pt>
                <c:pt idx="17">
                  <c:v>0.10000111287169003</c:v>
                </c:pt>
                <c:pt idx="18">
                  <c:v>0.10000334325132021</c:v>
                </c:pt>
                <c:pt idx="19">
                  <c:v>0.10000964986362046</c:v>
                </c:pt>
                <c:pt idx="20">
                  <c:v>0.10002676095126523</c:v>
                </c:pt>
                <c:pt idx="21">
                  <c:v>0.10007130338363858</c:v>
                </c:pt>
                <c:pt idx="22">
                  <c:v>0.10018253533717877</c:v>
                </c:pt>
                <c:pt idx="23">
                  <c:v>0.10044896448322096</c:v>
                </c:pt>
                <c:pt idx="24">
                  <c:v>0.10106097521961772</c:v>
                </c:pt>
                <c:pt idx="25">
                  <c:v>0.10240894406376794</c:v>
                </c:pt>
                <c:pt idx="26">
                  <c:v>0.10525504466424629</c:v>
                </c:pt>
                <c:pt idx="27">
                  <c:v>0.11101423474204791</c:v>
                </c:pt>
                <c:pt idx="28">
                  <c:v>0.12217994503251441</c:v>
                </c:pt>
                <c:pt idx="29">
                  <c:v>0.14291358762636713</c:v>
                </c:pt>
                <c:pt idx="30">
                  <c:v>0.17977327141488414</c:v>
                </c:pt>
                <c:pt idx="31">
                  <c:v>0.24247812849363937</c:v>
                </c:pt>
                <c:pt idx="32">
                  <c:v>0.34449344620634115</c:v>
                </c:pt>
                <c:pt idx="33">
                  <c:v>0.50310154530717244</c:v>
                </c:pt>
                <c:pt idx="34">
                  <c:v>0.73854267123216655</c:v>
                </c:pt>
                <c:pt idx="35">
                  <c:v>1.071837397237384</c:v>
                </c:pt>
                <c:pt idx="36">
                  <c:v>1.5211028494160941</c:v>
                </c:pt>
                <c:pt idx="37">
                  <c:v>2.0965750242301997</c:v>
                </c:pt>
                <c:pt idx="38">
                  <c:v>2.7950943814434082</c:v>
                </c:pt>
                <c:pt idx="39">
                  <c:v>3.5953489896978339</c:v>
                </c:pt>
                <c:pt idx="40">
                  <c:v>4.4554730413445816</c:v>
                </c:pt>
                <c:pt idx="41">
                  <c:v>5.314447949706687</c:v>
                </c:pt>
                <c:pt idx="42">
                  <c:v>6.0980428520523917</c:v>
                </c:pt>
                <c:pt idx="43">
                  <c:v>6.7288625254598191</c:v>
                </c:pt>
                <c:pt idx="44">
                  <c:v>7.1387684915582055</c:v>
                </c:pt>
                <c:pt idx="45">
                  <c:v>7.2809610472257882</c:v>
                </c:pt>
                <c:pt idx="46">
                  <c:v>7.1387684915582055</c:v>
                </c:pt>
                <c:pt idx="47">
                  <c:v>6.7288625254598218</c:v>
                </c:pt>
                <c:pt idx="48">
                  <c:v>6.0980428520523962</c:v>
                </c:pt>
                <c:pt idx="49">
                  <c:v>5.3144479497066914</c:v>
                </c:pt>
                <c:pt idx="50">
                  <c:v>4.4554730413445816</c:v>
                </c:pt>
                <c:pt idx="51">
                  <c:v>3.5953489896978339</c:v>
                </c:pt>
                <c:pt idx="52">
                  <c:v>2.7950943814434082</c:v>
                </c:pt>
                <c:pt idx="53">
                  <c:v>2.0965750242301997</c:v>
                </c:pt>
                <c:pt idx="54">
                  <c:v>1.5211028494160941</c:v>
                </c:pt>
                <c:pt idx="55">
                  <c:v>1.071837397237384</c:v>
                </c:pt>
                <c:pt idx="56">
                  <c:v>0.73854267123216466</c:v>
                </c:pt>
                <c:pt idx="57">
                  <c:v>0.50310154530717344</c:v>
                </c:pt>
                <c:pt idx="58">
                  <c:v>0.34449344620634192</c:v>
                </c:pt>
                <c:pt idx="59">
                  <c:v>0.24247812849363981</c:v>
                </c:pt>
                <c:pt idx="60">
                  <c:v>0.17977327141488442</c:v>
                </c:pt>
                <c:pt idx="61">
                  <c:v>0.1429135876263673</c:v>
                </c:pt>
                <c:pt idx="62">
                  <c:v>0.12217994503251441</c:v>
                </c:pt>
                <c:pt idx="63">
                  <c:v>0.11101423474204791</c:v>
                </c:pt>
                <c:pt idx="64">
                  <c:v>0.10525504466424629</c:v>
                </c:pt>
                <c:pt idx="65">
                  <c:v>0.10240894406376794</c:v>
                </c:pt>
                <c:pt idx="66">
                  <c:v>0.10106097521961772</c:v>
                </c:pt>
                <c:pt idx="67">
                  <c:v>0.10044896448322096</c:v>
                </c:pt>
                <c:pt idx="68">
                  <c:v>0.10018253533717876</c:v>
                </c:pt>
                <c:pt idx="69">
                  <c:v>0.10007130338363858</c:v>
                </c:pt>
                <c:pt idx="70">
                  <c:v>0.10002676095126523</c:v>
                </c:pt>
                <c:pt idx="71">
                  <c:v>0.10000964986362046</c:v>
                </c:pt>
                <c:pt idx="72">
                  <c:v>0.10000334325132021</c:v>
                </c:pt>
                <c:pt idx="73">
                  <c:v>0.10000111287169003</c:v>
                </c:pt>
                <c:pt idx="74">
                  <c:v>0.10000035591753532</c:v>
                </c:pt>
                <c:pt idx="75">
                  <c:v>0.10000010936589131</c:v>
                </c:pt>
                <c:pt idx="76">
                  <c:v>0.10000003228811034</c:v>
                </c:pt>
                <c:pt idx="77">
                  <c:v>0.10000000915865251</c:v>
                </c:pt>
                <c:pt idx="78">
                  <c:v>0.10000000249602399</c:v>
                </c:pt>
                <c:pt idx="79">
                  <c:v>0.10000000065357308</c:v>
                </c:pt>
                <c:pt idx="80">
                  <c:v>0.10000000016442498</c:v>
                </c:pt>
                <c:pt idx="81">
                  <c:v>0.10000000003974382</c:v>
                </c:pt>
                <c:pt idx="82">
                  <c:v>0.10000000000922996</c:v>
                </c:pt>
                <c:pt idx="83">
                  <c:v>0.10000000000205948</c:v>
                </c:pt>
                <c:pt idx="84">
                  <c:v>0.10000000000044151</c:v>
                </c:pt>
                <c:pt idx="85">
                  <c:v>0.10000000000009095</c:v>
                </c:pt>
                <c:pt idx="86">
                  <c:v>0.10000000000001801</c:v>
                </c:pt>
                <c:pt idx="87">
                  <c:v>0.10000000000000343</c:v>
                </c:pt>
                <c:pt idx="88">
                  <c:v>0.10000000000000063</c:v>
                </c:pt>
                <c:pt idx="89">
                  <c:v>0.10000000000000012</c:v>
                </c:pt>
                <c:pt idx="90">
                  <c:v>0.10000000000000002</c:v>
                </c:pt>
                <c:pt idx="91">
                  <c:v>0.1</c:v>
                </c:pt>
                <c:pt idx="92">
                  <c:v>0.1</c:v>
                </c:pt>
                <c:pt idx="93">
                  <c:v>0.1</c:v>
                </c:pt>
                <c:pt idx="94">
                  <c:v>0.1</c:v>
                </c:pt>
                <c:pt idx="95">
                  <c:v>0.1</c:v>
                </c:pt>
                <c:pt idx="96">
                  <c:v>0.1</c:v>
                </c:pt>
                <c:pt idx="97">
                  <c:v>0.1</c:v>
                </c:pt>
                <c:pt idx="98">
                  <c:v>0.1</c:v>
                </c:pt>
                <c:pt idx="99">
                  <c:v>0.1</c:v>
                </c:pt>
                <c:pt idx="100">
                  <c:v>0.1</c:v>
                </c:pt>
              </c:numCache>
            </c:numRef>
          </c:yVal>
          <c:smooth val="1"/>
          <c:extLst>
            <c:ext xmlns:c16="http://schemas.microsoft.com/office/drawing/2014/chart" uri="{C3380CC4-5D6E-409C-BE32-E72D297353CC}">
              <c16:uniqueId val="{00000001-F317-4A27-85B7-93E27D09A8A9}"/>
            </c:ext>
          </c:extLst>
        </c:ser>
        <c:ser>
          <c:idx val="3"/>
          <c:order val="2"/>
          <c:tx>
            <c:strRef>
              <c:f>Sheet1!$H$10</c:f>
              <c:strCache>
                <c:ptCount val="1"/>
                <c:pt idx="0">
                  <c:v>g(x)</c:v>
                </c:pt>
              </c:strCache>
            </c:strRef>
          </c:tx>
          <c:spPr>
            <a:ln w="63500" cap="rnd">
              <a:solidFill>
                <a:schemeClr val="accent4">
                  <a:lumMod val="75000"/>
                </a:schemeClr>
              </a:solidFill>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Sheet1!$H$11:$H$111</c:f>
              <c:numCache>
                <c:formatCode>General</c:formatCode>
                <c:ptCount val="101"/>
                <c:pt idx="0">
                  <c:v>0.05</c:v>
                </c:pt>
                <c:pt idx="1">
                  <c:v>5.9821543171376189E-2</c:v>
                </c:pt>
                <c:pt idx="2">
                  <c:v>4.6305590414555231E-2</c:v>
                </c:pt>
                <c:pt idx="3">
                  <c:v>4.1568122581435829E-2</c:v>
                </c:pt>
                <c:pt idx="4">
                  <c:v>5.6866091287076391E-2</c:v>
                </c:pt>
                <c:pt idx="5">
                  <c:v>5.5849171928917619E-2</c:v>
                </c:pt>
                <c:pt idx="6">
                  <c:v>4.0933721179860029E-2</c:v>
                </c:pt>
                <c:pt idx="7">
                  <c:v>4.7561142193109175E-2</c:v>
                </c:pt>
                <c:pt idx="8">
                  <c:v>5.998366415379848E-2</c:v>
                </c:pt>
                <c:pt idx="9">
                  <c:v>4.8683465817661677E-2</c:v>
                </c:pt>
                <c:pt idx="10">
                  <c:v>4.0511555020818761E-2</c:v>
                </c:pt>
                <c:pt idx="11">
                  <c:v>5.4885647657725183E-2</c:v>
                </c:pt>
                <c:pt idx="12">
                  <c:v>5.7650690644362554E-2</c:v>
                </c:pt>
                <c:pt idx="13">
                  <c:v>4.2236516918796728E-2</c:v>
                </c:pt>
                <c:pt idx="14">
                  <c:v>4.5269572069059606E-2</c:v>
                </c:pt>
                <c:pt idx="15">
                  <c:v>5.9542850944926971E-2</c:v>
                </c:pt>
                <c:pt idx="16">
                  <c:v>5.11408494514448E-2</c:v>
                </c:pt>
                <c:pt idx="17">
                  <c:v>4.0028014338112199E-2</c:v>
                </c:pt>
                <c:pt idx="18">
                  <c:v>5.2610149630101161E-2</c:v>
                </c:pt>
                <c:pt idx="19">
                  <c:v>5.8990168278954119E-2</c:v>
                </c:pt>
                <c:pt idx="20">
                  <c:v>4.4008165507857348E-2</c:v>
                </c:pt>
                <c:pt idx="21">
                  <c:v>4.3263682301948922E-2</c:v>
                </c:pt>
                <c:pt idx="22">
                  <c:v>5.8525725168997851E-2</c:v>
                </c:pt>
                <c:pt idx="23">
                  <c:v>5.352933481994189E-2</c:v>
                </c:pt>
                <c:pt idx="24">
                  <c:v>4.0146702558343662E-2</c:v>
                </c:pt>
                <c:pt idx="25">
                  <c:v>5.0177019251054139E-2</c:v>
                </c:pt>
                <c:pt idx="26">
                  <c:v>5.9786710999333449E-2</c:v>
                </c:pt>
                <c:pt idx="27">
                  <c:v>4.6141673413120206E-2</c:v>
                </c:pt>
                <c:pt idx="28">
                  <c:v>4.1664612736419956E-2</c:v>
                </c:pt>
                <c:pt idx="29">
                  <c:v>5.6993713161843998E-2</c:v>
                </c:pt>
                <c:pt idx="30">
                  <c:v>5.5704676336373903E-2</c:v>
                </c:pt>
                <c:pt idx="31">
                  <c:v>4.0860451853652363E-2</c:v>
                </c:pt>
                <c:pt idx="32">
                  <c:v>4.7733198312182326E-2</c:v>
                </c:pt>
                <c:pt idx="33">
                  <c:v>5.9992213938102834E-2</c:v>
                </c:pt>
                <c:pt idx="34">
                  <c:v>4.8508193666205804E-2</c:v>
                </c:pt>
                <c:pt idx="35">
                  <c:v>4.0568934503336707E-2</c:v>
                </c:pt>
                <c:pt idx="36">
                  <c:v>5.5039336326086201E-2</c:v>
                </c:pt>
                <c:pt idx="37">
                  <c:v>5.7535500731648863E-2</c:v>
                </c:pt>
                <c:pt idx="38">
                  <c:v>4.2126157906199141E-2</c:v>
                </c:pt>
                <c:pt idx="39">
                  <c:v>4.5426276958673628E-2</c:v>
                </c:pt>
                <c:pt idx="40">
                  <c:v>5.9594283965303071E-2</c:v>
                </c:pt>
                <c:pt idx="41">
                  <c:v>5.0964876870709205E-2</c:v>
                </c:pt>
                <c:pt idx="42">
                  <c:v>4.0043055664013602E-2</c:v>
                </c:pt>
                <c:pt idx="43">
                  <c:v>5.2781902455522826E-2</c:v>
                </c:pt>
                <c:pt idx="44">
                  <c:v>5.8916712674820813E-2</c:v>
                </c:pt>
                <c:pt idx="45">
                  <c:v>4.3882054842388135E-2</c:v>
                </c:pt>
                <c:pt idx="46">
                  <c:v>4.3444675058478516E-2</c:v>
                </c:pt>
                <c:pt idx="47">
                  <c:v>5.882770751326194E-2</c:v>
                </c:pt>
                <c:pt idx="48">
                  <c:v>5.3936097836027569E-2</c:v>
                </c:pt>
                <c:pt idx="49">
                  <c:v>4.1326062453715742E-2</c:v>
                </c:pt>
                <c:pt idx="50">
                  <c:v>5.4348767353561166E-2</c:v>
                </c:pt>
                <c:pt idx="51">
                  <c:v>7.1480706523609744E-2</c:v>
                </c:pt>
                <c:pt idx="52">
                  <c:v>6.697000995532125E-2</c:v>
                </c:pt>
                <c:pt idx="53">
                  <c:v>8.3409067264915121E-2</c:v>
                </c:pt>
                <c:pt idx="54">
                  <c:v>0.17398785580295464</c:v>
                </c:pt>
                <c:pt idx="55">
                  <c:v>0.27467333965967478</c:v>
                </c:pt>
                <c:pt idx="56">
                  <c:v>0.33208896986980307</c:v>
                </c:pt>
                <c:pt idx="57">
                  <c:v>0.62986606669326173</c:v>
                </c:pt>
                <c:pt idx="58">
                  <c:v>1.2246954744455201</c:v>
                </c:pt>
                <c:pt idx="59">
                  <c:v>1.4568388646852442</c:v>
                </c:pt>
                <c:pt idx="60">
                  <c:v>1.7103315257935676</c:v>
                </c:pt>
                <c:pt idx="61">
                  <c:v>3.06000211979915</c:v>
                </c:pt>
                <c:pt idx="62">
                  <c:v>3.9478240423000095</c:v>
                </c:pt>
                <c:pt idx="63">
                  <c:v>3.3704824957964314</c:v>
                </c:pt>
                <c:pt idx="64">
                  <c:v>4.0114429284749864</c:v>
                </c:pt>
                <c:pt idx="65">
                  <c:v>5.4132892554818772</c:v>
                </c:pt>
                <c:pt idx="66">
                  <c:v>4.4694012792821081</c:v>
                </c:pt>
                <c:pt idx="67">
                  <c:v>3.2134603281607461</c:v>
                </c:pt>
                <c:pt idx="68">
                  <c:v>3.6406416160651842</c:v>
                </c:pt>
                <c:pt idx="69">
                  <c:v>3.2617093661511882</c:v>
                </c:pt>
                <c:pt idx="70">
                  <c:v>1.8407976149878309</c:v>
                </c:pt>
                <c:pt idx="71">
                  <c:v>1.312043282212674</c:v>
                </c:pt>
                <c:pt idx="72">
                  <c:v>1.1983174387644224</c:v>
                </c:pt>
                <c:pt idx="73">
                  <c:v>0.69941821585298714</c:v>
                </c:pt>
                <c:pt idx="74">
                  <c:v>0.32640967577852742</c:v>
                </c:pt>
                <c:pt idx="75">
                  <c:v>0.24981776282434548</c:v>
                </c:pt>
                <c:pt idx="76">
                  <c:v>0.18187321287910424</c:v>
                </c:pt>
                <c:pt idx="77">
                  <c:v>9.1505183834790907E-2</c:v>
                </c:pt>
                <c:pt idx="78">
                  <c:v>6.0978452218856463E-2</c:v>
                </c:pt>
                <c:pt idx="79">
                  <c:v>6.8482082860895424E-2</c:v>
                </c:pt>
                <c:pt idx="80">
                  <c:v>5.9806295449599596E-2</c:v>
                </c:pt>
                <c:pt idx="81">
                  <c:v>4.1948756438827894E-2</c:v>
                </c:pt>
                <c:pt idx="82">
                  <c:v>4.8595601171888811E-2</c:v>
                </c:pt>
                <c:pt idx="83">
                  <c:v>6.0215697856163028E-2</c:v>
                </c:pt>
                <c:pt idx="84">
                  <c:v>4.8213605391816017E-2</c:v>
                </c:pt>
                <c:pt idx="85">
                  <c:v>4.0706153291080197E-2</c:v>
                </c:pt>
                <c:pt idx="86">
                  <c:v>5.534706895943161E-2</c:v>
                </c:pt>
                <c:pt idx="87">
                  <c:v>5.7299461348004205E-2</c:v>
                </c:pt>
                <c:pt idx="88">
                  <c:v>4.1913123713082305E-2</c:v>
                </c:pt>
                <c:pt idx="89">
                  <c:v>4.5743991510359627E-2</c:v>
                </c:pt>
                <c:pt idx="90">
                  <c:v>5.9688079593781349E-2</c:v>
                </c:pt>
                <c:pt idx="91">
                  <c:v>5.0611873932989999E-2</c:v>
                </c:pt>
                <c:pt idx="92">
                  <c:v>4.0081781025773526E-2</c:v>
                </c:pt>
                <c:pt idx="93">
                  <c:v>5.3118903933264877E-2</c:v>
                </c:pt>
                <c:pt idx="94">
                  <c:v>5.8745032309953149E-2</c:v>
                </c:pt>
                <c:pt idx="95">
                  <c:v>4.3591620120204039E-2</c:v>
                </c:pt>
                <c:pt idx="96">
                  <c:v>4.3665503372069689E-2</c:v>
                </c:pt>
                <c:pt idx="97">
                  <c:v>5.8791124085901633E-2</c:v>
                </c:pt>
                <c:pt idx="98">
                  <c:v>5.3027682971535907E-2</c:v>
                </c:pt>
                <c:pt idx="99">
                  <c:v>4.007000182925638E-2</c:v>
                </c:pt>
                <c:pt idx="100">
                  <c:v>5.0707522360803559E-2</c:v>
                </c:pt>
              </c:numCache>
            </c:numRef>
          </c:yVal>
          <c:smooth val="1"/>
          <c:extLst>
            <c:ext xmlns:c16="http://schemas.microsoft.com/office/drawing/2014/chart" uri="{C3380CC4-5D6E-409C-BE32-E72D297353CC}">
              <c16:uniqueId val="{00000002-F317-4A27-85B7-93E27D09A8A9}"/>
            </c:ext>
          </c:extLst>
        </c:ser>
        <c:ser>
          <c:idx val="1"/>
          <c:order val="3"/>
          <c:tx>
            <c:strRef>
              <c:f>Sheet1!$F$10</c:f>
              <c:strCache>
                <c:ptCount val="1"/>
                <c:pt idx="0">
                  <c:v>pdf_g(x)</c:v>
                </c:pt>
              </c:strCache>
            </c:strRef>
          </c:tx>
          <c:spPr>
            <a:ln w="63500" cap="rnd">
              <a:solidFill>
                <a:schemeClr val="accent4">
                  <a:lumMod val="60000"/>
                  <a:lumOff val="40000"/>
                </a:schemeClr>
              </a:solidFill>
              <a:prstDash val="dash"/>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Sheet1!$F$11:$F$111</c:f>
              <c:numCache>
                <c:formatCode>General</c:formatCode>
                <c:ptCount val="10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pt idx="21">
                  <c:v>0.1</c:v>
                </c:pt>
                <c:pt idx="22">
                  <c:v>0.1</c:v>
                </c:pt>
                <c:pt idx="23">
                  <c:v>0.1</c:v>
                </c:pt>
                <c:pt idx="24">
                  <c:v>0.1</c:v>
                </c:pt>
                <c:pt idx="25">
                  <c:v>0.1</c:v>
                </c:pt>
                <c:pt idx="26">
                  <c:v>0.1</c:v>
                </c:pt>
                <c:pt idx="27">
                  <c:v>0.1</c:v>
                </c:pt>
                <c:pt idx="28">
                  <c:v>0.1</c:v>
                </c:pt>
                <c:pt idx="29">
                  <c:v>0.10000000000000003</c:v>
                </c:pt>
                <c:pt idx="30">
                  <c:v>0.10000000000000021</c:v>
                </c:pt>
                <c:pt idx="31">
                  <c:v>0.10000000000000184</c:v>
                </c:pt>
                <c:pt idx="32">
                  <c:v>0.10000000000001491</c:v>
                </c:pt>
                <c:pt idx="33">
                  <c:v>0.10000000000011368</c:v>
                </c:pt>
                <c:pt idx="34">
                  <c:v>0.10000000000081412</c:v>
                </c:pt>
                <c:pt idx="35">
                  <c:v>0.10000000000547722</c:v>
                </c:pt>
                <c:pt idx="36">
                  <c:v>0.10000000003461711</c:v>
                </c:pt>
                <c:pt idx="37">
                  <c:v>0.10000000020553121</c:v>
                </c:pt>
                <c:pt idx="38">
                  <c:v>0.10000000114636104</c:v>
                </c:pt>
                <c:pt idx="39">
                  <c:v>0.10000000600650238</c:v>
                </c:pt>
                <c:pt idx="40">
                  <c:v>0.10000002956504092</c:v>
                </c:pt>
                <c:pt idx="41">
                  <c:v>0.10000013670736413</c:v>
                </c:pt>
                <c:pt idx="42">
                  <c:v>0.1000005938297208</c:v>
                </c:pt>
                <c:pt idx="43">
                  <c:v>0.10000242319600958</c:v>
                </c:pt>
                <c:pt idx="44">
                  <c:v>0.10000928905972442</c:v>
                </c:pt>
                <c:pt idx="45">
                  <c:v>0.10003345118908152</c:v>
                </c:pt>
                <c:pt idx="46">
                  <c:v>0.10011316391399333</c:v>
                </c:pt>
                <c:pt idx="47">
                  <c:v>0.10035963417490537</c:v>
                </c:pt>
                <c:pt idx="48">
                  <c:v>0.10107366932217711</c:v>
                </c:pt>
                <c:pt idx="49">
                  <c:v>0.10301118007970991</c:v>
                </c:pt>
                <c:pt idx="50">
                  <c:v>0.10793340285326751</c:v>
                </c:pt>
                <c:pt idx="51">
                  <c:v>0.11963536063852959</c:v>
                </c:pt>
                <c:pt idx="52">
                  <c:v>0.1456535812892448</c:v>
                </c:pt>
                <c:pt idx="53">
                  <c:v>0.19971658926860519</c:v>
                </c:pt>
                <c:pt idx="54">
                  <c:v>0.30460515628579887</c:v>
                </c:pt>
                <c:pt idx="55">
                  <c:v>0.49438676110529289</c:v>
                </c:pt>
                <c:pt idx="56">
                  <c:v>0.81414216630251823</c:v>
                </c:pt>
                <c:pt idx="57">
                  <c:v>1.3147967465467272</c:v>
                </c:pt>
                <c:pt idx="58">
                  <c:v>2.0412396735965044</c:v>
                </c:pt>
                <c:pt idx="59">
                  <c:v>3.0141459024825585</c:v>
                </c:pt>
                <c:pt idx="60">
                  <c:v>4.2096044212529877</c:v>
                </c:pt>
                <c:pt idx="61">
                  <c:v>5.5443413016807206</c:v>
                </c:pt>
                <c:pt idx="62">
                  <c:v>6.8755922234830962</c:v>
                </c:pt>
                <c:pt idx="63">
                  <c:v>8.0214698521967378</c:v>
                </c:pt>
                <c:pt idx="64">
                  <c:v>8.8000326280641072</c:v>
                </c:pt>
                <c:pt idx="65">
                  <c:v>9.0762013090322373</c:v>
                </c:pt>
                <c:pt idx="66">
                  <c:v>8.8000326280641072</c:v>
                </c:pt>
                <c:pt idx="67">
                  <c:v>8.0214698521967378</c:v>
                </c:pt>
                <c:pt idx="68">
                  <c:v>6.8755922234830962</c:v>
                </c:pt>
                <c:pt idx="69">
                  <c:v>5.5443413016807357</c:v>
                </c:pt>
                <c:pt idx="70">
                  <c:v>4.209604421253001</c:v>
                </c:pt>
                <c:pt idx="71">
                  <c:v>3.014145902482571</c:v>
                </c:pt>
                <c:pt idx="72">
                  <c:v>2.0412396735965137</c:v>
                </c:pt>
                <c:pt idx="73">
                  <c:v>1.3147967465467341</c:v>
                </c:pt>
                <c:pt idx="74">
                  <c:v>0.81414216630251823</c:v>
                </c:pt>
                <c:pt idx="75">
                  <c:v>0.49438676110529289</c:v>
                </c:pt>
                <c:pt idx="76">
                  <c:v>0.30460515628579887</c:v>
                </c:pt>
                <c:pt idx="77">
                  <c:v>0.19971658926860519</c:v>
                </c:pt>
                <c:pt idx="78">
                  <c:v>0.1456535812892448</c:v>
                </c:pt>
                <c:pt idx="79">
                  <c:v>0.11963536063852959</c:v>
                </c:pt>
                <c:pt idx="80">
                  <c:v>0.10793340285326751</c:v>
                </c:pt>
                <c:pt idx="81">
                  <c:v>0.10301118007970991</c:v>
                </c:pt>
                <c:pt idx="82">
                  <c:v>0.10107366932217712</c:v>
                </c:pt>
                <c:pt idx="83">
                  <c:v>0.10035963417490538</c:v>
                </c:pt>
                <c:pt idx="84">
                  <c:v>0.10011316391399333</c:v>
                </c:pt>
                <c:pt idx="85">
                  <c:v>0.10003345118908152</c:v>
                </c:pt>
                <c:pt idx="86">
                  <c:v>0.10000928905972442</c:v>
                </c:pt>
                <c:pt idx="87">
                  <c:v>0.10000242319600958</c:v>
                </c:pt>
                <c:pt idx="88">
                  <c:v>0.1000005938297208</c:v>
                </c:pt>
                <c:pt idx="89">
                  <c:v>0.10000013670736413</c:v>
                </c:pt>
                <c:pt idx="90">
                  <c:v>0.10000002956504092</c:v>
                </c:pt>
                <c:pt idx="91">
                  <c:v>0.10000000600650238</c:v>
                </c:pt>
                <c:pt idx="92">
                  <c:v>0.10000000114636104</c:v>
                </c:pt>
                <c:pt idx="93">
                  <c:v>0.10000000020553121</c:v>
                </c:pt>
                <c:pt idx="94">
                  <c:v>0.10000000003461711</c:v>
                </c:pt>
                <c:pt idx="95">
                  <c:v>0.10000000000547722</c:v>
                </c:pt>
                <c:pt idx="96">
                  <c:v>0.10000000000081412</c:v>
                </c:pt>
                <c:pt idx="97">
                  <c:v>0.10000000000011368</c:v>
                </c:pt>
                <c:pt idx="98">
                  <c:v>0.10000000000001491</c:v>
                </c:pt>
                <c:pt idx="99">
                  <c:v>0.10000000000000184</c:v>
                </c:pt>
                <c:pt idx="100">
                  <c:v>0.10000000000000021</c:v>
                </c:pt>
              </c:numCache>
            </c:numRef>
          </c:yVal>
          <c:smooth val="1"/>
          <c:extLst>
            <c:ext xmlns:c16="http://schemas.microsoft.com/office/drawing/2014/chart" uri="{C3380CC4-5D6E-409C-BE32-E72D297353CC}">
              <c16:uniqueId val="{00000003-F317-4A27-85B7-93E27D09A8A9}"/>
            </c:ext>
          </c:extLst>
        </c:ser>
        <c:ser>
          <c:idx val="4"/>
          <c:order val="4"/>
          <c:tx>
            <c:strRef>
              <c:f>Sheet1!$I$10</c:f>
              <c:strCache>
                <c:ptCount val="1"/>
                <c:pt idx="0">
                  <c:v>10*f(x)g(x)</c:v>
                </c:pt>
              </c:strCache>
            </c:strRef>
          </c:tx>
          <c:spPr>
            <a:ln w="63500" cap="rnd">
              <a:solidFill>
                <a:schemeClr val="tx1"/>
              </a:solidFill>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Sheet1!$I$11:$I$111</c:f>
              <c:numCache>
                <c:formatCode>General</c:formatCode>
                <c:ptCount val="101"/>
                <c:pt idx="0">
                  <c:v>5.0000000000000017E-2</c:v>
                </c:pt>
                <c:pt idx="1">
                  <c:v>6.4855352455890858E-2</c:v>
                </c:pt>
                <c:pt idx="2">
                  <c:v>5.0516145835715454E-2</c:v>
                </c:pt>
                <c:pt idx="3">
                  <c:v>4.2154731960809856E-2</c:v>
                </c:pt>
                <c:pt idx="4">
                  <c:v>5.2562451308639069E-2</c:v>
                </c:pt>
                <c:pt idx="5">
                  <c:v>5.0493659260716112E-2</c:v>
                </c:pt>
                <c:pt idx="6">
                  <c:v>3.9789969570375054E-2</c:v>
                </c:pt>
                <c:pt idx="7">
                  <c:v>5.0685845498216198E-2</c:v>
                </c:pt>
                <c:pt idx="8">
                  <c:v>6.5918197439207488E-2</c:v>
                </c:pt>
                <c:pt idx="9">
                  <c:v>5.0689801456717101E-2</c:v>
                </c:pt>
                <c:pt idx="10">
                  <c:v>3.8307640967177925E-2</c:v>
                </c:pt>
                <c:pt idx="11">
                  <c:v>4.9397136966779796E-2</c:v>
                </c:pt>
                <c:pt idx="12">
                  <c:v>5.4557312075747516E-2</c:v>
                </c:pt>
                <c:pt idx="13">
                  <c:v>4.4011160165590493E-2</c:v>
                </c:pt>
                <c:pt idx="14">
                  <c:v>4.9754025241765941E-2</c:v>
                </c:pt>
                <c:pt idx="15">
                  <c:v>6.3414919492920413E-2</c:v>
                </c:pt>
                <c:pt idx="16">
                  <c:v>4.9668664212887133E-2</c:v>
                </c:pt>
                <c:pt idx="17">
                  <c:v>3.6180133713138905E-2</c:v>
                </c:pt>
                <c:pt idx="18">
                  <c:v>4.866082128696772E-2</c:v>
                </c:pt>
                <c:pt idx="19">
                  <c:v>5.9880074248826062E-2</c:v>
                </c:pt>
                <c:pt idx="20">
                  <c:v>4.8038722256906786E-2</c:v>
                </c:pt>
                <c:pt idx="21">
                  <c:v>4.6916792100076363E-2</c:v>
                </c:pt>
                <c:pt idx="22">
                  <c:v>5.8580657810627788E-2</c:v>
                </c:pt>
                <c:pt idx="23">
                  <c:v>4.9219563966266727E-2</c:v>
                </c:pt>
                <c:pt idx="24">
                  <c:v>3.6898477810384876E-2</c:v>
                </c:pt>
                <c:pt idx="25">
                  <c:v>5.0705656109597895E-2</c:v>
                </c:pt>
                <c:pt idx="26">
                  <c:v>6.7727197550033938E-2</c:v>
                </c:pt>
                <c:pt idx="27">
                  <c:v>5.6122749016728132E-2</c:v>
                </c:pt>
                <c:pt idx="28">
                  <c:v>5.228486855266018E-2</c:v>
                </c:pt>
                <c:pt idx="29">
                  <c:v>7.6046345401250187E-2</c:v>
                </c:pt>
                <c:pt idx="30">
                  <c:v>9.0247760935285137E-2</c:v>
                </c:pt>
                <c:pt idx="31">
                  <c:v>9.507454854620212E-2</c:v>
                </c:pt>
                <c:pt idx="32">
                  <c:v>0.1735052755657889</c:v>
                </c:pt>
                <c:pt idx="33">
                  <c:v>0.33200127067152385</c:v>
                </c:pt>
                <c:pt idx="34">
                  <c:v>0.37720829275011247</c:v>
                </c:pt>
                <c:pt idx="35">
                  <c:v>0.416214215695419</c:v>
                </c:pt>
                <c:pt idx="36">
                  <c:v>0.75417270026914396</c:v>
                </c:pt>
                <c:pt idx="37">
                  <c:v>1.1286465461878512</c:v>
                </c:pt>
                <c:pt idx="38">
                  <c:v>1.2123622614728455</c:v>
                </c:pt>
                <c:pt idx="39">
                  <c:v>1.7906434509860365</c:v>
                </c:pt>
                <c:pt idx="40">
                  <c:v>2.8530502433001068</c:v>
                </c:pt>
                <c:pt idx="41">
                  <c:v>2.6655388746727193</c:v>
                </c:pt>
                <c:pt idx="42">
                  <c:v>2.2180425491265159</c:v>
                </c:pt>
                <c:pt idx="43">
                  <c:v>3.2562067357913147</c:v>
                </c:pt>
                <c:pt idx="44">
                  <c:v>4.2133730224430348</c:v>
                </c:pt>
                <c:pt idx="45">
                  <c:v>3.466902001259125</c:v>
                </c:pt>
                <c:pt idx="46">
                  <c:v>3.381096744806583</c:v>
                </c:pt>
                <c:pt idx="47">
                  <c:v>4.0073511898477987</c:v>
                </c:pt>
                <c:pt idx="48">
                  <c:v>3.036363839122715</c:v>
                </c:pt>
                <c:pt idx="49">
                  <c:v>1.9867839541408452</c:v>
                </c:pt>
                <c:pt idx="50">
                  <c:v>2.3579607465592889</c:v>
                </c:pt>
                <c:pt idx="51">
                  <c:v>2.742228475186884</c:v>
                </c:pt>
                <c:pt idx="52">
                  <c:v>2.0565593364690535</c:v>
                </c:pt>
                <c:pt idx="53">
                  <c:v>1.8179704363997347</c:v>
                </c:pt>
                <c:pt idx="54">
                  <c:v>2.4986487976171112</c:v>
                </c:pt>
                <c:pt idx="55">
                  <c:v>2.6497184954678406</c:v>
                </c:pt>
                <c:pt idx="56">
                  <c:v>2.3247021723189434</c:v>
                </c:pt>
                <c:pt idx="57">
                  <c:v>3.3070806775178325</c:v>
                </c:pt>
                <c:pt idx="58">
                  <c:v>4.6378881833260364</c:v>
                </c:pt>
                <c:pt idx="59">
                  <c:v>3.7574443094977443</c:v>
                </c:pt>
                <c:pt idx="60">
                  <c:v>2.9809982371007573</c:v>
                </c:pt>
                <c:pt idx="61">
                  <c:v>3.9506601670249664</c:v>
                </c:pt>
                <c:pt idx="62">
                  <c:v>4.466909187555574</c:v>
                </c:pt>
                <c:pt idx="63">
                  <c:v>3.8043350890934264</c:v>
                </c:pt>
                <c:pt idx="64">
                  <c:v>4.6107036762507745</c:v>
                </c:pt>
                <c:pt idx="65">
                  <c:v>6.0020607494758993</c:v>
                </c:pt>
                <c:pt idx="66">
                  <c:v>4.5048278395898596</c:v>
                </c:pt>
                <c:pt idx="67">
                  <c:v>2.9517353885189124</c:v>
                </c:pt>
                <c:pt idx="68">
                  <c:v>3.3197870712416444</c:v>
                </c:pt>
                <c:pt idx="69">
                  <c:v>3.2265689094637726</c:v>
                </c:pt>
                <c:pt idx="70">
                  <c:v>1.9837859650399203</c:v>
                </c:pt>
                <c:pt idx="71">
                  <c:v>1.4369644208218058</c:v>
                </c:pt>
                <c:pt idx="72">
                  <c:v>1.2287746146109095</c:v>
                </c:pt>
                <c:pt idx="73">
                  <c:v>0.65209080924369145</c:v>
                </c:pt>
                <c:pt idx="74">
                  <c:v>0.29425459593111836</c:v>
                </c:pt>
                <c:pt idx="75">
                  <c:v>0.24013055138274111</c:v>
                </c:pt>
                <c:pt idx="76">
                  <c:v>0.19216925640271271</c:v>
                </c:pt>
                <c:pt idx="77">
                  <c:v>0.10065132063884567</c:v>
                </c:pt>
                <c:pt idx="78">
                  <c:v>6.4112614891118427E-2</c:v>
                </c:pt>
                <c:pt idx="79">
                  <c:v>6.5440707230798159E-2</c:v>
                </c:pt>
                <c:pt idx="80">
                  <c:v>5.3862215690107913E-2</c:v>
                </c:pt>
                <c:pt idx="81">
                  <c:v>3.9306454648893693E-2</c:v>
                </c:pt>
                <c:pt idx="82">
                  <c:v>5.0117755275182106E-2</c:v>
                </c:pt>
                <c:pt idx="83">
                  <c:v>6.6046772037948731E-2</c:v>
                </c:pt>
                <c:pt idx="84">
                  <c:v>5.1748580268955791E-2</c:v>
                </c:pt>
                <c:pt idx="85">
                  <c:v>3.9989417173471646E-2</c:v>
                </c:pt>
                <c:pt idx="86">
                  <c:v>5.0235997124690325E-2</c:v>
                </c:pt>
                <c:pt idx="87">
                  <c:v>5.2590489411493184E-2</c:v>
                </c:pt>
                <c:pt idx="88">
                  <c:v>4.206148905725348E-2</c:v>
                </c:pt>
                <c:pt idx="89">
                  <c:v>4.9678292270140173E-2</c:v>
                </c:pt>
                <c:pt idx="90">
                  <c:v>6.5024173995137866E-2</c:v>
                </c:pt>
                <c:pt idx="91">
                  <c:v>5.1148296591312085E-2</c:v>
                </c:pt>
                <c:pt idx="92">
                  <c:v>3.6957542193837428E-2</c:v>
                </c:pt>
                <c:pt idx="93">
                  <c:v>4.8081733136889973E-2</c:v>
                </c:pt>
                <c:pt idx="94">
                  <c:v>5.7304298728915404E-2</c:v>
                </c:pt>
                <c:pt idx="95">
                  <c:v>4.6570068631349659E-2</c:v>
                </c:pt>
                <c:pt idx="96">
                  <c:v>4.7960388773568667E-2</c:v>
                </c:pt>
                <c:pt idx="97">
                  <c:v>6.1022880654815204E-2</c:v>
                </c:pt>
                <c:pt idx="98">
                  <c:v>4.9987171758582513E-2</c:v>
                </c:pt>
                <c:pt idx="99">
                  <c:v>3.6066179861891118E-2</c:v>
                </c:pt>
                <c:pt idx="100">
                  <c:v>4.8139867653871987E-2</c:v>
                </c:pt>
              </c:numCache>
            </c:numRef>
          </c:yVal>
          <c:smooth val="1"/>
          <c:extLst>
            <c:ext xmlns:c16="http://schemas.microsoft.com/office/drawing/2014/chart" uri="{C3380CC4-5D6E-409C-BE32-E72D297353CC}">
              <c16:uniqueId val="{00000004-F317-4A27-85B7-93E27D09A8A9}"/>
            </c:ext>
          </c:extLst>
        </c:ser>
        <c:dLbls>
          <c:showLegendKey val="0"/>
          <c:showVal val="0"/>
          <c:showCatName val="0"/>
          <c:showSerName val="0"/>
          <c:showPercent val="0"/>
          <c:showBubbleSize val="0"/>
        </c:dLbls>
        <c:axId val="186927296"/>
        <c:axId val="186927856"/>
      </c:scatterChart>
      <c:valAx>
        <c:axId val="18692729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186927856"/>
        <c:crosses val="autoZero"/>
        <c:crossBetween val="midCat"/>
      </c:valAx>
      <c:valAx>
        <c:axId val="1869278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18692729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tx>
            <c:strRef>
              <c:f>Sheet1!$E$10</c:f>
              <c:strCache>
                <c:ptCount val="1"/>
                <c:pt idx="0">
                  <c:v>pdf_f(x)</c:v>
                </c:pt>
              </c:strCache>
            </c:strRef>
          </c:tx>
          <c:spPr>
            <a:ln w="63500" cap="rnd">
              <a:solidFill>
                <a:schemeClr val="accent1">
                  <a:lumMod val="60000"/>
                  <a:lumOff val="40000"/>
                </a:schemeClr>
              </a:solidFill>
              <a:prstDash val="dash"/>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Sheet1!$E$11:$E$111</c:f>
              <c:numCache>
                <c:formatCode>General</c:formatCode>
                <c:ptCount val="101"/>
                <c:pt idx="0">
                  <c:v>0.10000000000000002</c:v>
                </c:pt>
                <c:pt idx="1">
                  <c:v>0.10000000000000012</c:v>
                </c:pt>
                <c:pt idx="2">
                  <c:v>0.10000000000000063</c:v>
                </c:pt>
                <c:pt idx="3">
                  <c:v>0.10000000000000343</c:v>
                </c:pt>
                <c:pt idx="4">
                  <c:v>0.10000000000001801</c:v>
                </c:pt>
                <c:pt idx="5">
                  <c:v>0.10000000000009095</c:v>
                </c:pt>
                <c:pt idx="6">
                  <c:v>0.10000000000044151</c:v>
                </c:pt>
                <c:pt idx="7">
                  <c:v>0.10000000000205948</c:v>
                </c:pt>
                <c:pt idx="8">
                  <c:v>0.10000000000922996</c:v>
                </c:pt>
                <c:pt idx="9">
                  <c:v>0.10000000003974382</c:v>
                </c:pt>
                <c:pt idx="10">
                  <c:v>0.10000000016442498</c:v>
                </c:pt>
                <c:pt idx="11">
                  <c:v>0.10000000065357308</c:v>
                </c:pt>
                <c:pt idx="12">
                  <c:v>0.10000000249602399</c:v>
                </c:pt>
                <c:pt idx="13">
                  <c:v>0.10000000915865251</c:v>
                </c:pt>
                <c:pt idx="14">
                  <c:v>0.10000003228811034</c:v>
                </c:pt>
                <c:pt idx="15">
                  <c:v>0.10000010936589131</c:v>
                </c:pt>
                <c:pt idx="16">
                  <c:v>0.10000035591753532</c:v>
                </c:pt>
                <c:pt idx="17">
                  <c:v>0.10000111287169003</c:v>
                </c:pt>
                <c:pt idx="18">
                  <c:v>0.10000334325132021</c:v>
                </c:pt>
                <c:pt idx="19">
                  <c:v>0.10000964986362046</c:v>
                </c:pt>
                <c:pt idx="20">
                  <c:v>0.10002676095126523</c:v>
                </c:pt>
                <c:pt idx="21">
                  <c:v>0.10007130338363858</c:v>
                </c:pt>
                <c:pt idx="22">
                  <c:v>0.10018253533717877</c:v>
                </c:pt>
                <c:pt idx="23">
                  <c:v>0.10044896448322096</c:v>
                </c:pt>
                <c:pt idx="24">
                  <c:v>0.10106097521961772</c:v>
                </c:pt>
                <c:pt idx="25">
                  <c:v>0.10240894406376794</c:v>
                </c:pt>
                <c:pt idx="26">
                  <c:v>0.10525504466424629</c:v>
                </c:pt>
                <c:pt idx="27">
                  <c:v>0.11101423474204791</c:v>
                </c:pt>
                <c:pt idx="28">
                  <c:v>0.12217994503251441</c:v>
                </c:pt>
                <c:pt idx="29">
                  <c:v>0.14291358762636713</c:v>
                </c:pt>
                <c:pt idx="30">
                  <c:v>0.17977327141488414</c:v>
                </c:pt>
                <c:pt idx="31">
                  <c:v>0.24247812849363937</c:v>
                </c:pt>
                <c:pt idx="32">
                  <c:v>0.34449344620634115</c:v>
                </c:pt>
                <c:pt idx="33">
                  <c:v>0.50310154530717244</c:v>
                </c:pt>
                <c:pt idx="34">
                  <c:v>0.73854267123216655</c:v>
                </c:pt>
                <c:pt idx="35">
                  <c:v>1.071837397237384</c:v>
                </c:pt>
                <c:pt idx="36">
                  <c:v>1.5211028494160941</c:v>
                </c:pt>
                <c:pt idx="37">
                  <c:v>2.0965750242301997</c:v>
                </c:pt>
                <c:pt idx="38">
                  <c:v>2.7950943814434082</c:v>
                </c:pt>
                <c:pt idx="39">
                  <c:v>3.5953489896978339</c:v>
                </c:pt>
                <c:pt idx="40">
                  <c:v>4.4554730413445816</c:v>
                </c:pt>
                <c:pt idx="41">
                  <c:v>5.314447949706687</c:v>
                </c:pt>
                <c:pt idx="42">
                  <c:v>6.0980428520523917</c:v>
                </c:pt>
                <c:pt idx="43">
                  <c:v>6.7288625254598191</c:v>
                </c:pt>
                <c:pt idx="44">
                  <c:v>7.1387684915582055</c:v>
                </c:pt>
                <c:pt idx="45">
                  <c:v>7.2809610472257882</c:v>
                </c:pt>
                <c:pt idx="46">
                  <c:v>7.1387684915582055</c:v>
                </c:pt>
                <c:pt idx="47">
                  <c:v>6.7288625254598218</c:v>
                </c:pt>
                <c:pt idx="48">
                  <c:v>6.0980428520523962</c:v>
                </c:pt>
                <c:pt idx="49">
                  <c:v>5.3144479497066914</c:v>
                </c:pt>
                <c:pt idx="50">
                  <c:v>4.4554730413445816</c:v>
                </c:pt>
                <c:pt idx="51">
                  <c:v>3.5953489896978339</c:v>
                </c:pt>
                <c:pt idx="52">
                  <c:v>2.7950943814434082</c:v>
                </c:pt>
                <c:pt idx="53">
                  <c:v>2.0965750242301997</c:v>
                </c:pt>
                <c:pt idx="54">
                  <c:v>1.5211028494160941</c:v>
                </c:pt>
                <c:pt idx="55">
                  <c:v>1.071837397237384</c:v>
                </c:pt>
                <c:pt idx="56">
                  <c:v>0.73854267123216466</c:v>
                </c:pt>
                <c:pt idx="57">
                  <c:v>0.50310154530717344</c:v>
                </c:pt>
                <c:pt idx="58">
                  <c:v>0.34449344620634192</c:v>
                </c:pt>
                <c:pt idx="59">
                  <c:v>0.24247812849363981</c:v>
                </c:pt>
                <c:pt idx="60">
                  <c:v>0.17977327141488442</c:v>
                </c:pt>
                <c:pt idx="61">
                  <c:v>0.1429135876263673</c:v>
                </c:pt>
                <c:pt idx="62">
                  <c:v>0.12217994503251441</c:v>
                </c:pt>
                <c:pt idx="63">
                  <c:v>0.11101423474204791</c:v>
                </c:pt>
                <c:pt idx="64">
                  <c:v>0.10525504466424629</c:v>
                </c:pt>
                <c:pt idx="65">
                  <c:v>0.10240894406376794</c:v>
                </c:pt>
                <c:pt idx="66">
                  <c:v>0.10106097521961772</c:v>
                </c:pt>
                <c:pt idx="67">
                  <c:v>0.10044896448322096</c:v>
                </c:pt>
                <c:pt idx="68">
                  <c:v>0.10018253533717876</c:v>
                </c:pt>
                <c:pt idx="69">
                  <c:v>0.10007130338363858</c:v>
                </c:pt>
                <c:pt idx="70">
                  <c:v>0.10002676095126523</c:v>
                </c:pt>
                <c:pt idx="71">
                  <c:v>0.10000964986362046</c:v>
                </c:pt>
                <c:pt idx="72">
                  <c:v>0.10000334325132021</c:v>
                </c:pt>
                <c:pt idx="73">
                  <c:v>0.10000111287169003</c:v>
                </c:pt>
                <c:pt idx="74">
                  <c:v>0.10000035591753532</c:v>
                </c:pt>
                <c:pt idx="75">
                  <c:v>0.10000010936589131</c:v>
                </c:pt>
                <c:pt idx="76">
                  <c:v>0.10000003228811034</c:v>
                </c:pt>
                <c:pt idx="77">
                  <c:v>0.10000000915865251</c:v>
                </c:pt>
                <c:pt idx="78">
                  <c:v>0.10000000249602399</c:v>
                </c:pt>
                <c:pt idx="79">
                  <c:v>0.10000000065357308</c:v>
                </c:pt>
                <c:pt idx="80">
                  <c:v>0.10000000016442498</c:v>
                </c:pt>
                <c:pt idx="81">
                  <c:v>0.10000000003974382</c:v>
                </c:pt>
                <c:pt idx="82">
                  <c:v>0.10000000000922996</c:v>
                </c:pt>
                <c:pt idx="83">
                  <c:v>0.10000000000205948</c:v>
                </c:pt>
                <c:pt idx="84">
                  <c:v>0.10000000000044151</c:v>
                </c:pt>
                <c:pt idx="85">
                  <c:v>0.10000000000009095</c:v>
                </c:pt>
                <c:pt idx="86">
                  <c:v>0.10000000000001801</c:v>
                </c:pt>
                <c:pt idx="87">
                  <c:v>0.10000000000000343</c:v>
                </c:pt>
                <c:pt idx="88">
                  <c:v>0.10000000000000063</c:v>
                </c:pt>
                <c:pt idx="89">
                  <c:v>0.10000000000000012</c:v>
                </c:pt>
                <c:pt idx="90">
                  <c:v>0.10000000000000002</c:v>
                </c:pt>
                <c:pt idx="91">
                  <c:v>0.1</c:v>
                </c:pt>
                <c:pt idx="92">
                  <c:v>0.1</c:v>
                </c:pt>
                <c:pt idx="93">
                  <c:v>0.1</c:v>
                </c:pt>
                <c:pt idx="94">
                  <c:v>0.1</c:v>
                </c:pt>
                <c:pt idx="95">
                  <c:v>0.1</c:v>
                </c:pt>
                <c:pt idx="96">
                  <c:v>0.1</c:v>
                </c:pt>
                <c:pt idx="97">
                  <c:v>0.1</c:v>
                </c:pt>
                <c:pt idx="98">
                  <c:v>0.1</c:v>
                </c:pt>
                <c:pt idx="99">
                  <c:v>0.1</c:v>
                </c:pt>
                <c:pt idx="100">
                  <c:v>0.1</c:v>
                </c:pt>
              </c:numCache>
            </c:numRef>
          </c:yVal>
          <c:smooth val="1"/>
          <c:extLst>
            <c:ext xmlns:c16="http://schemas.microsoft.com/office/drawing/2014/chart" uri="{C3380CC4-5D6E-409C-BE32-E72D297353CC}">
              <c16:uniqueId val="{00000000-36C5-4B36-9C15-FABDECE96B7F}"/>
            </c:ext>
          </c:extLst>
        </c:ser>
        <c:ser>
          <c:idx val="1"/>
          <c:order val="1"/>
          <c:tx>
            <c:strRef>
              <c:f>Sheet1!$F$10</c:f>
              <c:strCache>
                <c:ptCount val="1"/>
                <c:pt idx="0">
                  <c:v>pdf_g(x)</c:v>
                </c:pt>
              </c:strCache>
            </c:strRef>
          </c:tx>
          <c:spPr>
            <a:ln w="63500" cap="rnd">
              <a:solidFill>
                <a:schemeClr val="accent4">
                  <a:lumMod val="60000"/>
                  <a:lumOff val="40000"/>
                </a:schemeClr>
              </a:solidFill>
              <a:prstDash val="dash"/>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Sheet1!$F$11:$F$111</c:f>
              <c:numCache>
                <c:formatCode>General</c:formatCode>
                <c:ptCount val="10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pt idx="21">
                  <c:v>0.1</c:v>
                </c:pt>
                <c:pt idx="22">
                  <c:v>0.1</c:v>
                </c:pt>
                <c:pt idx="23">
                  <c:v>0.1</c:v>
                </c:pt>
                <c:pt idx="24">
                  <c:v>0.1</c:v>
                </c:pt>
                <c:pt idx="25">
                  <c:v>0.1</c:v>
                </c:pt>
                <c:pt idx="26">
                  <c:v>0.1</c:v>
                </c:pt>
                <c:pt idx="27">
                  <c:v>0.1</c:v>
                </c:pt>
                <c:pt idx="28">
                  <c:v>0.1</c:v>
                </c:pt>
                <c:pt idx="29">
                  <c:v>0.10000000000000003</c:v>
                </c:pt>
                <c:pt idx="30">
                  <c:v>0.10000000000000021</c:v>
                </c:pt>
                <c:pt idx="31">
                  <c:v>0.10000000000000184</c:v>
                </c:pt>
                <c:pt idx="32">
                  <c:v>0.10000000000001491</c:v>
                </c:pt>
                <c:pt idx="33">
                  <c:v>0.10000000000011368</c:v>
                </c:pt>
                <c:pt idx="34">
                  <c:v>0.10000000000081412</c:v>
                </c:pt>
                <c:pt idx="35">
                  <c:v>0.10000000000547722</c:v>
                </c:pt>
                <c:pt idx="36">
                  <c:v>0.10000000003461711</c:v>
                </c:pt>
                <c:pt idx="37">
                  <c:v>0.10000000020553121</c:v>
                </c:pt>
                <c:pt idx="38">
                  <c:v>0.10000000114636104</c:v>
                </c:pt>
                <c:pt idx="39">
                  <c:v>0.10000000600650238</c:v>
                </c:pt>
                <c:pt idx="40">
                  <c:v>0.10000002956504092</c:v>
                </c:pt>
                <c:pt idx="41">
                  <c:v>0.10000013670736413</c:v>
                </c:pt>
                <c:pt idx="42">
                  <c:v>0.1000005938297208</c:v>
                </c:pt>
                <c:pt idx="43">
                  <c:v>0.10000242319600958</c:v>
                </c:pt>
                <c:pt idx="44">
                  <c:v>0.10000928905972442</c:v>
                </c:pt>
                <c:pt idx="45">
                  <c:v>0.10003345118908152</c:v>
                </c:pt>
                <c:pt idx="46">
                  <c:v>0.10011316391399333</c:v>
                </c:pt>
                <c:pt idx="47">
                  <c:v>0.10035963417490537</c:v>
                </c:pt>
                <c:pt idx="48">
                  <c:v>0.10107366932217711</c:v>
                </c:pt>
                <c:pt idx="49">
                  <c:v>0.10301118007970991</c:v>
                </c:pt>
                <c:pt idx="50">
                  <c:v>0.10793340285326751</c:v>
                </c:pt>
                <c:pt idx="51">
                  <c:v>0.11963536063852959</c:v>
                </c:pt>
                <c:pt idx="52">
                  <c:v>0.1456535812892448</c:v>
                </c:pt>
                <c:pt idx="53">
                  <c:v>0.19971658926860519</c:v>
                </c:pt>
                <c:pt idx="54">
                  <c:v>0.30460515628579887</c:v>
                </c:pt>
                <c:pt idx="55">
                  <c:v>0.49438676110529289</c:v>
                </c:pt>
                <c:pt idx="56">
                  <c:v>0.81414216630251823</c:v>
                </c:pt>
                <c:pt idx="57">
                  <c:v>1.3147967465467272</c:v>
                </c:pt>
                <c:pt idx="58">
                  <c:v>2.0412396735965044</c:v>
                </c:pt>
                <c:pt idx="59">
                  <c:v>3.0141459024825585</c:v>
                </c:pt>
                <c:pt idx="60">
                  <c:v>4.2096044212529877</c:v>
                </c:pt>
                <c:pt idx="61">
                  <c:v>5.5443413016807206</c:v>
                </c:pt>
                <c:pt idx="62">
                  <c:v>6.8755922234830962</c:v>
                </c:pt>
                <c:pt idx="63">
                  <c:v>8.0214698521967378</c:v>
                </c:pt>
                <c:pt idx="64">
                  <c:v>8.8000326280641072</c:v>
                </c:pt>
                <c:pt idx="65">
                  <c:v>9.0762013090322373</c:v>
                </c:pt>
                <c:pt idx="66">
                  <c:v>8.8000326280641072</c:v>
                </c:pt>
                <c:pt idx="67">
                  <c:v>8.0214698521967378</c:v>
                </c:pt>
                <c:pt idx="68">
                  <c:v>6.8755922234830962</c:v>
                </c:pt>
                <c:pt idx="69">
                  <c:v>5.5443413016807357</c:v>
                </c:pt>
                <c:pt idx="70">
                  <c:v>4.209604421253001</c:v>
                </c:pt>
                <c:pt idx="71">
                  <c:v>3.014145902482571</c:v>
                </c:pt>
                <c:pt idx="72">
                  <c:v>2.0412396735965137</c:v>
                </c:pt>
                <c:pt idx="73">
                  <c:v>1.3147967465467341</c:v>
                </c:pt>
                <c:pt idx="74">
                  <c:v>0.81414216630251823</c:v>
                </c:pt>
                <c:pt idx="75">
                  <c:v>0.49438676110529289</c:v>
                </c:pt>
                <c:pt idx="76">
                  <c:v>0.30460515628579887</c:v>
                </c:pt>
                <c:pt idx="77">
                  <c:v>0.19971658926860519</c:v>
                </c:pt>
                <c:pt idx="78">
                  <c:v>0.1456535812892448</c:v>
                </c:pt>
                <c:pt idx="79">
                  <c:v>0.11963536063852959</c:v>
                </c:pt>
                <c:pt idx="80">
                  <c:v>0.10793340285326751</c:v>
                </c:pt>
                <c:pt idx="81">
                  <c:v>0.10301118007970991</c:v>
                </c:pt>
                <c:pt idx="82">
                  <c:v>0.10107366932217712</c:v>
                </c:pt>
                <c:pt idx="83">
                  <c:v>0.10035963417490538</c:v>
                </c:pt>
                <c:pt idx="84">
                  <c:v>0.10011316391399333</c:v>
                </c:pt>
                <c:pt idx="85">
                  <c:v>0.10003345118908152</c:v>
                </c:pt>
                <c:pt idx="86">
                  <c:v>0.10000928905972442</c:v>
                </c:pt>
                <c:pt idx="87">
                  <c:v>0.10000242319600958</c:v>
                </c:pt>
                <c:pt idx="88">
                  <c:v>0.1000005938297208</c:v>
                </c:pt>
                <c:pt idx="89">
                  <c:v>0.10000013670736413</c:v>
                </c:pt>
                <c:pt idx="90">
                  <c:v>0.10000002956504092</c:v>
                </c:pt>
                <c:pt idx="91">
                  <c:v>0.10000000600650238</c:v>
                </c:pt>
                <c:pt idx="92">
                  <c:v>0.10000000114636104</c:v>
                </c:pt>
                <c:pt idx="93">
                  <c:v>0.10000000020553121</c:v>
                </c:pt>
                <c:pt idx="94">
                  <c:v>0.10000000003461711</c:v>
                </c:pt>
                <c:pt idx="95">
                  <c:v>0.10000000000547722</c:v>
                </c:pt>
                <c:pt idx="96">
                  <c:v>0.10000000000081412</c:v>
                </c:pt>
                <c:pt idx="97">
                  <c:v>0.10000000000011368</c:v>
                </c:pt>
                <c:pt idx="98">
                  <c:v>0.10000000000001491</c:v>
                </c:pt>
                <c:pt idx="99">
                  <c:v>0.10000000000000184</c:v>
                </c:pt>
                <c:pt idx="100">
                  <c:v>0.10000000000000021</c:v>
                </c:pt>
              </c:numCache>
            </c:numRef>
          </c:yVal>
          <c:smooth val="1"/>
          <c:extLst>
            <c:ext xmlns:c16="http://schemas.microsoft.com/office/drawing/2014/chart" uri="{C3380CC4-5D6E-409C-BE32-E72D297353CC}">
              <c16:uniqueId val="{00000001-36C5-4B36-9C15-FABDECE96B7F}"/>
            </c:ext>
          </c:extLst>
        </c:ser>
        <c:ser>
          <c:idx val="4"/>
          <c:order val="2"/>
          <c:tx>
            <c:strRef>
              <c:f>Sheet1!$I$10</c:f>
              <c:strCache>
                <c:ptCount val="1"/>
                <c:pt idx="0">
                  <c:v>10*f(x)g(x)</c:v>
                </c:pt>
              </c:strCache>
            </c:strRef>
          </c:tx>
          <c:spPr>
            <a:ln w="63500" cap="rnd">
              <a:solidFill>
                <a:schemeClr val="tx1"/>
              </a:solidFill>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Sheet1!$I$11:$I$111</c:f>
              <c:numCache>
                <c:formatCode>General</c:formatCode>
                <c:ptCount val="101"/>
                <c:pt idx="0">
                  <c:v>5.0000000000000017E-2</c:v>
                </c:pt>
                <c:pt idx="1">
                  <c:v>6.4855352455890858E-2</c:v>
                </c:pt>
                <c:pt idx="2">
                  <c:v>5.0516145835715454E-2</c:v>
                </c:pt>
                <c:pt idx="3">
                  <c:v>4.2154731960809856E-2</c:v>
                </c:pt>
                <c:pt idx="4">
                  <c:v>5.2562451308639069E-2</c:v>
                </c:pt>
                <c:pt idx="5">
                  <c:v>5.0493659260716112E-2</c:v>
                </c:pt>
                <c:pt idx="6">
                  <c:v>3.9789969570375054E-2</c:v>
                </c:pt>
                <c:pt idx="7">
                  <c:v>5.0685845498216198E-2</c:v>
                </c:pt>
                <c:pt idx="8">
                  <c:v>6.5918197439207488E-2</c:v>
                </c:pt>
                <c:pt idx="9">
                  <c:v>5.0689801456717101E-2</c:v>
                </c:pt>
                <c:pt idx="10">
                  <c:v>3.8307640967177925E-2</c:v>
                </c:pt>
                <c:pt idx="11">
                  <c:v>4.9397136966779796E-2</c:v>
                </c:pt>
                <c:pt idx="12">
                  <c:v>5.4557312075747516E-2</c:v>
                </c:pt>
                <c:pt idx="13">
                  <c:v>4.4011160165590493E-2</c:v>
                </c:pt>
                <c:pt idx="14">
                  <c:v>4.9754025241765941E-2</c:v>
                </c:pt>
                <c:pt idx="15">
                  <c:v>6.3414919492920413E-2</c:v>
                </c:pt>
                <c:pt idx="16">
                  <c:v>4.9668664212887133E-2</c:v>
                </c:pt>
                <c:pt idx="17">
                  <c:v>3.6180133713138905E-2</c:v>
                </c:pt>
                <c:pt idx="18">
                  <c:v>4.866082128696772E-2</c:v>
                </c:pt>
                <c:pt idx="19">
                  <c:v>5.9880074248826062E-2</c:v>
                </c:pt>
                <c:pt idx="20">
                  <c:v>4.8038722256906786E-2</c:v>
                </c:pt>
                <c:pt idx="21">
                  <c:v>4.6916792100076363E-2</c:v>
                </c:pt>
                <c:pt idx="22">
                  <c:v>5.8580657810627788E-2</c:v>
                </c:pt>
                <c:pt idx="23">
                  <c:v>4.9219563966266727E-2</c:v>
                </c:pt>
                <c:pt idx="24">
                  <c:v>3.6898477810384876E-2</c:v>
                </c:pt>
                <c:pt idx="25">
                  <c:v>5.0705656109597895E-2</c:v>
                </c:pt>
                <c:pt idx="26">
                  <c:v>6.7727197550033938E-2</c:v>
                </c:pt>
                <c:pt idx="27">
                  <c:v>5.6122749016728132E-2</c:v>
                </c:pt>
                <c:pt idx="28">
                  <c:v>5.228486855266018E-2</c:v>
                </c:pt>
                <c:pt idx="29">
                  <c:v>7.6046345401250187E-2</c:v>
                </c:pt>
                <c:pt idx="30">
                  <c:v>9.0247760935285137E-2</c:v>
                </c:pt>
                <c:pt idx="31">
                  <c:v>9.507454854620212E-2</c:v>
                </c:pt>
                <c:pt idx="32">
                  <c:v>0.1735052755657889</c:v>
                </c:pt>
                <c:pt idx="33">
                  <c:v>0.33200127067152385</c:v>
                </c:pt>
                <c:pt idx="34">
                  <c:v>0.37720829275011247</c:v>
                </c:pt>
                <c:pt idx="35">
                  <c:v>0.416214215695419</c:v>
                </c:pt>
                <c:pt idx="36">
                  <c:v>0.75417270026914396</c:v>
                </c:pt>
                <c:pt idx="37">
                  <c:v>1.1286465461878512</c:v>
                </c:pt>
                <c:pt idx="38">
                  <c:v>1.2123622614728455</c:v>
                </c:pt>
                <c:pt idx="39">
                  <c:v>1.7906434509860365</c:v>
                </c:pt>
                <c:pt idx="40">
                  <c:v>2.8530502433001068</c:v>
                </c:pt>
                <c:pt idx="41">
                  <c:v>2.6655388746727193</c:v>
                </c:pt>
                <c:pt idx="42">
                  <c:v>2.2180425491265159</c:v>
                </c:pt>
                <c:pt idx="43">
                  <c:v>3.2562067357913147</c:v>
                </c:pt>
                <c:pt idx="44">
                  <c:v>4.2133730224430348</c:v>
                </c:pt>
                <c:pt idx="45">
                  <c:v>3.466902001259125</c:v>
                </c:pt>
                <c:pt idx="46">
                  <c:v>3.381096744806583</c:v>
                </c:pt>
                <c:pt idx="47">
                  <c:v>4.0073511898477987</c:v>
                </c:pt>
                <c:pt idx="48">
                  <c:v>3.036363839122715</c:v>
                </c:pt>
                <c:pt idx="49">
                  <c:v>1.9867839541408452</c:v>
                </c:pt>
                <c:pt idx="50">
                  <c:v>2.3579607465592889</c:v>
                </c:pt>
                <c:pt idx="51">
                  <c:v>2.742228475186884</c:v>
                </c:pt>
                <c:pt idx="52">
                  <c:v>2.0565593364690535</c:v>
                </c:pt>
                <c:pt idx="53">
                  <c:v>1.8179704363997347</c:v>
                </c:pt>
                <c:pt idx="54">
                  <c:v>2.4986487976171112</c:v>
                </c:pt>
                <c:pt idx="55">
                  <c:v>2.6497184954678406</c:v>
                </c:pt>
                <c:pt idx="56">
                  <c:v>2.3247021723189434</c:v>
                </c:pt>
                <c:pt idx="57">
                  <c:v>3.3070806775178325</c:v>
                </c:pt>
                <c:pt idx="58">
                  <c:v>4.6378881833260364</c:v>
                </c:pt>
                <c:pt idx="59">
                  <c:v>3.7574443094977443</c:v>
                </c:pt>
                <c:pt idx="60">
                  <c:v>2.9809982371007573</c:v>
                </c:pt>
                <c:pt idx="61">
                  <c:v>3.9506601670249664</c:v>
                </c:pt>
                <c:pt idx="62">
                  <c:v>4.466909187555574</c:v>
                </c:pt>
                <c:pt idx="63">
                  <c:v>3.8043350890934264</c:v>
                </c:pt>
                <c:pt idx="64">
                  <c:v>4.6107036762507745</c:v>
                </c:pt>
                <c:pt idx="65">
                  <c:v>6.0020607494758993</c:v>
                </c:pt>
                <c:pt idx="66">
                  <c:v>4.5048278395898596</c:v>
                </c:pt>
                <c:pt idx="67">
                  <c:v>2.9517353885189124</c:v>
                </c:pt>
                <c:pt idx="68">
                  <c:v>3.3197870712416444</c:v>
                </c:pt>
                <c:pt idx="69">
                  <c:v>3.2265689094637726</c:v>
                </c:pt>
                <c:pt idx="70">
                  <c:v>1.9837859650399203</c:v>
                </c:pt>
                <c:pt idx="71">
                  <c:v>1.4369644208218058</c:v>
                </c:pt>
                <c:pt idx="72">
                  <c:v>1.2287746146109095</c:v>
                </c:pt>
                <c:pt idx="73">
                  <c:v>0.65209080924369145</c:v>
                </c:pt>
                <c:pt idx="74">
                  <c:v>0.29425459593111836</c:v>
                </c:pt>
                <c:pt idx="75">
                  <c:v>0.24013055138274111</c:v>
                </c:pt>
                <c:pt idx="76">
                  <c:v>0.19216925640271271</c:v>
                </c:pt>
                <c:pt idx="77">
                  <c:v>0.10065132063884567</c:v>
                </c:pt>
                <c:pt idx="78">
                  <c:v>6.4112614891118427E-2</c:v>
                </c:pt>
                <c:pt idx="79">
                  <c:v>6.5440707230798159E-2</c:v>
                </c:pt>
                <c:pt idx="80">
                  <c:v>5.3862215690107913E-2</c:v>
                </c:pt>
                <c:pt idx="81">
                  <c:v>3.9306454648893693E-2</c:v>
                </c:pt>
                <c:pt idx="82">
                  <c:v>5.0117755275182106E-2</c:v>
                </c:pt>
                <c:pt idx="83">
                  <c:v>6.6046772037948731E-2</c:v>
                </c:pt>
                <c:pt idx="84">
                  <c:v>5.1748580268955791E-2</c:v>
                </c:pt>
                <c:pt idx="85">
                  <c:v>3.9989417173471646E-2</c:v>
                </c:pt>
                <c:pt idx="86">
                  <c:v>5.0235997124690325E-2</c:v>
                </c:pt>
                <c:pt idx="87">
                  <c:v>5.2590489411493184E-2</c:v>
                </c:pt>
                <c:pt idx="88">
                  <c:v>4.206148905725348E-2</c:v>
                </c:pt>
                <c:pt idx="89">
                  <c:v>4.9678292270140173E-2</c:v>
                </c:pt>
                <c:pt idx="90">
                  <c:v>6.5024173995137866E-2</c:v>
                </c:pt>
                <c:pt idx="91">
                  <c:v>5.1148296591312085E-2</c:v>
                </c:pt>
                <c:pt idx="92">
                  <c:v>3.6957542193837428E-2</c:v>
                </c:pt>
                <c:pt idx="93">
                  <c:v>4.8081733136889973E-2</c:v>
                </c:pt>
                <c:pt idx="94">
                  <c:v>5.7304298728915404E-2</c:v>
                </c:pt>
                <c:pt idx="95">
                  <c:v>4.6570068631349659E-2</c:v>
                </c:pt>
                <c:pt idx="96">
                  <c:v>4.7960388773568667E-2</c:v>
                </c:pt>
                <c:pt idx="97">
                  <c:v>6.1022880654815204E-2</c:v>
                </c:pt>
                <c:pt idx="98">
                  <c:v>4.9987171758582513E-2</c:v>
                </c:pt>
                <c:pt idx="99">
                  <c:v>3.6066179861891118E-2</c:v>
                </c:pt>
                <c:pt idx="100">
                  <c:v>4.8139867653871987E-2</c:v>
                </c:pt>
              </c:numCache>
            </c:numRef>
          </c:yVal>
          <c:smooth val="1"/>
          <c:extLst>
            <c:ext xmlns:c16="http://schemas.microsoft.com/office/drawing/2014/chart" uri="{C3380CC4-5D6E-409C-BE32-E72D297353CC}">
              <c16:uniqueId val="{00000002-36C5-4B36-9C15-FABDECE96B7F}"/>
            </c:ext>
          </c:extLst>
        </c:ser>
        <c:ser>
          <c:idx val="5"/>
          <c:order val="3"/>
          <c:tx>
            <c:strRef>
              <c:f>Sheet1!$L$10</c:f>
              <c:strCache>
                <c:ptCount val="1"/>
                <c:pt idx="0">
                  <c:v>f(x)g(x)/pdf_f(x)</c:v>
                </c:pt>
              </c:strCache>
            </c:strRef>
          </c:tx>
          <c:spPr>
            <a:ln w="50800" cap="rnd">
              <a:solidFill>
                <a:schemeClr val="accent1">
                  <a:lumMod val="75000"/>
                </a:schemeClr>
              </a:solidFill>
              <a:prstDash val="solid"/>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Sheet1!$L$11:$L$111</c:f>
              <c:numCache>
                <c:formatCode>General</c:formatCode>
                <c:ptCount val="101"/>
                <c:pt idx="0">
                  <c:v>5.000000000000001E-2</c:v>
                </c:pt>
                <c:pt idx="1">
                  <c:v>6.4855352455890788E-2</c:v>
                </c:pt>
                <c:pt idx="2">
                  <c:v>5.0516145835715134E-2</c:v>
                </c:pt>
                <c:pt idx="3">
                  <c:v>4.2154731960808406E-2</c:v>
                </c:pt>
                <c:pt idx="4">
                  <c:v>5.2562451308629604E-2</c:v>
                </c:pt>
                <c:pt idx="5">
                  <c:v>5.0493659260670197E-2</c:v>
                </c:pt>
                <c:pt idx="6">
                  <c:v>3.9789969570199382E-2</c:v>
                </c:pt>
                <c:pt idx="7">
                  <c:v>5.0685845497172331E-2</c:v>
                </c:pt>
                <c:pt idx="8">
                  <c:v>6.5918197433123271E-2</c:v>
                </c:pt>
                <c:pt idx="9">
                  <c:v>5.0689801436571043E-2</c:v>
                </c:pt>
                <c:pt idx="10">
                  <c:v>3.8307640904190594E-2</c:v>
                </c:pt>
                <c:pt idx="11">
                  <c:v>4.9397136643933415E-2</c:v>
                </c:pt>
                <c:pt idx="12">
                  <c:v>5.4557310713983953E-2</c:v>
                </c:pt>
                <c:pt idx="13">
                  <c:v>4.4011156134761635E-2</c:v>
                </c:pt>
                <c:pt idx="14">
                  <c:v>4.9754009177136564E-2</c:v>
                </c:pt>
                <c:pt idx="15">
                  <c:v>6.3414850138704348E-2</c:v>
                </c:pt>
                <c:pt idx="16">
                  <c:v>4.9668487434030829E-2</c:v>
                </c:pt>
                <c:pt idx="17">
                  <c:v>3.6179731079154204E-2</c:v>
                </c:pt>
                <c:pt idx="18">
                  <c:v>4.8659194487805611E-2</c:v>
                </c:pt>
                <c:pt idx="19">
                  <c:v>5.9874296460873881E-2</c:v>
                </c:pt>
                <c:pt idx="20">
                  <c:v>4.8025870077220721E-2</c:v>
                </c:pt>
                <c:pt idx="21">
                  <c:v>4.6883362676124744E-2</c:v>
                </c:pt>
                <c:pt idx="22">
                  <c:v>5.847392223950626E-2</c:v>
                </c:pt>
                <c:pt idx="23">
                  <c:v>4.8999573285285973E-2</c:v>
                </c:pt>
                <c:pt idx="24">
                  <c:v>3.6511104044068467E-2</c:v>
                </c:pt>
                <c:pt idx="25">
                  <c:v>4.9512917619797474E-2</c:v>
                </c:pt>
                <c:pt idx="26">
                  <c:v>6.4345797169225796E-2</c:v>
                </c:pt>
                <c:pt idx="27">
                  <c:v>5.0554551987981228E-2</c:v>
                </c:pt>
                <c:pt idx="28">
                  <c:v>4.2793331212210142E-2</c:v>
                </c:pt>
                <c:pt idx="29">
                  <c:v>5.3211417237712576E-2</c:v>
                </c:pt>
                <c:pt idx="30">
                  <c:v>5.0200878153354438E-2</c:v>
                </c:pt>
                <c:pt idx="31">
                  <c:v>3.9209535778273755E-2</c:v>
                </c:pt>
                <c:pt idx="32">
                  <c:v>5.0365334225216149E-2</c:v>
                </c:pt>
                <c:pt idx="33">
                  <c:v>6.5990906561182977E-2</c:v>
                </c:pt>
                <c:pt idx="34">
                  <c:v>5.1074678206580452E-2</c:v>
                </c:pt>
                <c:pt idx="35">
                  <c:v>3.8831843035911397E-2</c:v>
                </c:pt>
                <c:pt idx="36">
                  <c:v>4.9580651338510626E-2</c:v>
                </c:pt>
                <c:pt idx="37">
                  <c:v>5.3832871857388311E-2</c:v>
                </c:pt>
                <c:pt idx="38">
                  <c:v>4.3374644860713879E-2</c:v>
                </c:pt>
                <c:pt idx="39">
                  <c:v>4.9804440573556916E-2</c:v>
                </c:pt>
                <c:pt idx="40">
                  <c:v>6.4034732492492155E-2</c:v>
                </c:pt>
                <c:pt idx="41">
                  <c:v>5.0156458392255673E-2</c:v>
                </c:pt>
                <c:pt idx="42">
                  <c:v>3.6373023327968233E-2</c:v>
                </c:pt>
                <c:pt idx="43">
                  <c:v>4.8391637122483802E-2</c:v>
                </c:pt>
                <c:pt idx="44">
                  <c:v>5.9021006598343494E-2</c:v>
                </c:pt>
                <c:pt idx="45">
                  <c:v>4.7615994355306897E-2</c:v>
                </c:pt>
                <c:pt idx="46">
                  <c:v>4.7362465231990995E-2</c:v>
                </c:pt>
                <c:pt idx="47">
                  <c:v>5.9554659865397583E-2</c:v>
                </c:pt>
                <c:pt idx="48">
                  <c:v>4.979243197841382E-2</c:v>
                </c:pt>
                <c:pt idx="49">
                  <c:v>3.7384578284382249E-2</c:v>
                </c:pt>
                <c:pt idx="50">
                  <c:v>5.2922792365223216E-2</c:v>
                </c:pt>
                <c:pt idx="51">
                  <c:v>7.6271552025811845E-2</c:v>
                </c:pt>
                <c:pt idx="52">
                  <c:v>7.3577455921435858E-2</c:v>
                </c:pt>
                <c:pt idx="53">
                  <c:v>8.6711442013253967E-2</c:v>
                </c:pt>
                <c:pt idx="54">
                  <c:v>0.16426560495736811</c:v>
                </c:pt>
                <c:pt idx="55">
                  <c:v>0.24721273042882985</c:v>
                </c:pt>
                <c:pt idx="56">
                  <c:v>0.31476883636804265</c:v>
                </c:pt>
                <c:pt idx="57">
                  <c:v>0.65733860457507909</c:v>
                </c:pt>
                <c:pt idx="58">
                  <c:v>1.3462921383265072</c:v>
                </c:pt>
                <c:pt idx="59">
                  <c:v>1.5496013322274971</c:v>
                </c:pt>
                <c:pt idx="60">
                  <c:v>1.6581988043267841</c:v>
                </c:pt>
                <c:pt idx="61">
                  <c:v>2.7643698773790186</c:v>
                </c:pt>
                <c:pt idx="62">
                  <c:v>3.6560085097164228</c:v>
                </c:pt>
                <c:pt idx="63">
                  <c:v>3.4268894416406686</c:v>
                </c:pt>
                <c:pt idx="64">
                  <c:v>4.3805061229687245</c:v>
                </c:pt>
                <c:pt idx="65">
                  <c:v>5.8608755361626814</c:v>
                </c:pt>
                <c:pt idx="66">
                  <c:v>4.457534503105995</c:v>
                </c:pt>
                <c:pt idx="67">
                  <c:v>2.9385423769221348</c:v>
                </c:pt>
                <c:pt idx="68">
                  <c:v>3.3137383278117514</c:v>
                </c:pt>
                <c:pt idx="69">
                  <c:v>3.2242698959303344</c:v>
                </c:pt>
                <c:pt idx="70">
                  <c:v>1.9832552270751378</c:v>
                </c:pt>
                <c:pt idx="71">
                  <c:v>1.4368257690946244</c:v>
                </c:pt>
                <c:pt idx="72">
                  <c:v>1.2287335349607802</c:v>
                </c:pt>
                <c:pt idx="73">
                  <c:v>0.65208355239044169</c:v>
                </c:pt>
                <c:pt idx="74">
                  <c:v>0.2942535486311405</c:v>
                </c:pt>
                <c:pt idx="75">
                  <c:v>0.24013028876211054</c:v>
                </c:pt>
                <c:pt idx="76">
                  <c:v>0.1921691943549112</c:v>
                </c:pt>
                <c:pt idx="77">
                  <c:v>0.10065131142054183</c:v>
                </c:pt>
                <c:pt idx="78">
                  <c:v>6.4112613290852216E-2</c:v>
                </c:pt>
                <c:pt idx="79">
                  <c:v>6.5440706803095328E-2</c:v>
                </c:pt>
                <c:pt idx="80">
                  <c:v>5.3862215601544979E-2</c:v>
                </c:pt>
                <c:pt idx="81">
                  <c:v>3.9306454633271801E-2</c:v>
                </c:pt>
                <c:pt idx="82">
                  <c:v>5.0117755270556265E-2</c:v>
                </c:pt>
                <c:pt idx="83">
                  <c:v>6.6046772036588514E-2</c:v>
                </c:pt>
                <c:pt idx="84">
                  <c:v>5.1748580268727321E-2</c:v>
                </c:pt>
                <c:pt idx="85">
                  <c:v>3.9989417173435279E-2</c:v>
                </c:pt>
                <c:pt idx="86">
                  <c:v>5.0235997124681284E-2</c:v>
                </c:pt>
                <c:pt idx="87">
                  <c:v>5.259048941149138E-2</c:v>
                </c:pt>
                <c:pt idx="88">
                  <c:v>4.2061489057253217E-2</c:v>
                </c:pt>
                <c:pt idx="89">
                  <c:v>4.9678292270140118E-2</c:v>
                </c:pt>
                <c:pt idx="90">
                  <c:v>6.5024173995137852E-2</c:v>
                </c:pt>
                <c:pt idx="91">
                  <c:v>5.1148296591312092E-2</c:v>
                </c:pt>
                <c:pt idx="92">
                  <c:v>3.6957542193837428E-2</c:v>
                </c:pt>
                <c:pt idx="93">
                  <c:v>4.8081733136889973E-2</c:v>
                </c:pt>
                <c:pt idx="94">
                  <c:v>5.7304298728915404E-2</c:v>
                </c:pt>
                <c:pt idx="95">
                  <c:v>4.6570068631349659E-2</c:v>
                </c:pt>
                <c:pt idx="96">
                  <c:v>4.7960388773568667E-2</c:v>
                </c:pt>
                <c:pt idx="97">
                  <c:v>6.1022880654815204E-2</c:v>
                </c:pt>
                <c:pt idx="98">
                  <c:v>4.9987171758582513E-2</c:v>
                </c:pt>
                <c:pt idx="99">
                  <c:v>3.6066179861891118E-2</c:v>
                </c:pt>
                <c:pt idx="100">
                  <c:v>4.8139867653871987E-2</c:v>
                </c:pt>
              </c:numCache>
            </c:numRef>
          </c:yVal>
          <c:smooth val="1"/>
          <c:extLst>
            <c:ext xmlns:c16="http://schemas.microsoft.com/office/drawing/2014/chart" uri="{C3380CC4-5D6E-409C-BE32-E72D297353CC}">
              <c16:uniqueId val="{00000003-36C5-4B36-9C15-FABDECE96B7F}"/>
            </c:ext>
          </c:extLst>
        </c:ser>
        <c:ser>
          <c:idx val="6"/>
          <c:order val="4"/>
          <c:tx>
            <c:strRef>
              <c:f>Sheet1!$M$10</c:f>
              <c:strCache>
                <c:ptCount val="1"/>
                <c:pt idx="0">
                  <c:v>f(x)g(x)/pdf_g(x)</c:v>
                </c:pt>
              </c:strCache>
            </c:strRef>
          </c:tx>
          <c:spPr>
            <a:ln w="50800" cap="rnd">
              <a:solidFill>
                <a:schemeClr val="accent4">
                  <a:lumMod val="75000"/>
                </a:schemeClr>
              </a:solidFill>
              <a:prstDash val="solid"/>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Sheet1!$M$11:$M$111</c:f>
              <c:numCache>
                <c:formatCode>General</c:formatCode>
                <c:ptCount val="101"/>
                <c:pt idx="0">
                  <c:v>5.0000000000000017E-2</c:v>
                </c:pt>
                <c:pt idx="1">
                  <c:v>6.4855352455890858E-2</c:v>
                </c:pt>
                <c:pt idx="2">
                  <c:v>5.0516145835715454E-2</c:v>
                </c:pt>
                <c:pt idx="3">
                  <c:v>4.2154731960809856E-2</c:v>
                </c:pt>
                <c:pt idx="4">
                  <c:v>5.2562451308639069E-2</c:v>
                </c:pt>
                <c:pt idx="5">
                  <c:v>5.0493659260716119E-2</c:v>
                </c:pt>
                <c:pt idx="6">
                  <c:v>3.9789969570375054E-2</c:v>
                </c:pt>
                <c:pt idx="7">
                  <c:v>5.0685845498216198E-2</c:v>
                </c:pt>
                <c:pt idx="8">
                  <c:v>6.5918197439207488E-2</c:v>
                </c:pt>
                <c:pt idx="9">
                  <c:v>5.0689801456717101E-2</c:v>
                </c:pt>
                <c:pt idx="10">
                  <c:v>3.8307640967177925E-2</c:v>
                </c:pt>
                <c:pt idx="11">
                  <c:v>4.9397136966779796E-2</c:v>
                </c:pt>
                <c:pt idx="12">
                  <c:v>5.4557312075747516E-2</c:v>
                </c:pt>
                <c:pt idx="13">
                  <c:v>4.4011160165590493E-2</c:v>
                </c:pt>
                <c:pt idx="14">
                  <c:v>4.9754025241765948E-2</c:v>
                </c:pt>
                <c:pt idx="15">
                  <c:v>6.3414919492920413E-2</c:v>
                </c:pt>
                <c:pt idx="16">
                  <c:v>4.9668664212887133E-2</c:v>
                </c:pt>
                <c:pt idx="17">
                  <c:v>3.6180133713138905E-2</c:v>
                </c:pt>
                <c:pt idx="18">
                  <c:v>4.8660821286967727E-2</c:v>
                </c:pt>
                <c:pt idx="19">
                  <c:v>5.9880074248826062E-2</c:v>
                </c:pt>
                <c:pt idx="20">
                  <c:v>4.8038722256906786E-2</c:v>
                </c:pt>
                <c:pt idx="21">
                  <c:v>4.691679210007637E-2</c:v>
                </c:pt>
                <c:pt idx="22">
                  <c:v>5.8580657810627795E-2</c:v>
                </c:pt>
                <c:pt idx="23">
                  <c:v>4.9219563966266727E-2</c:v>
                </c:pt>
                <c:pt idx="24">
                  <c:v>3.6898477810384876E-2</c:v>
                </c:pt>
                <c:pt idx="25">
                  <c:v>5.0705656109597895E-2</c:v>
                </c:pt>
                <c:pt idx="26">
                  <c:v>6.7727197550033938E-2</c:v>
                </c:pt>
                <c:pt idx="27">
                  <c:v>5.6122749016728132E-2</c:v>
                </c:pt>
                <c:pt idx="28">
                  <c:v>5.2284868552660187E-2</c:v>
                </c:pt>
                <c:pt idx="29">
                  <c:v>7.6046345401250173E-2</c:v>
                </c:pt>
                <c:pt idx="30">
                  <c:v>9.0247760935284957E-2</c:v>
                </c:pt>
                <c:pt idx="31">
                  <c:v>9.5074548546200385E-2</c:v>
                </c:pt>
                <c:pt idx="32">
                  <c:v>0.17350527556576303</c:v>
                </c:pt>
                <c:pt idx="33">
                  <c:v>0.33200127067114643</c:v>
                </c:pt>
                <c:pt idx="34">
                  <c:v>0.37720829274704154</c:v>
                </c:pt>
                <c:pt idx="35">
                  <c:v>0.41621421567262207</c:v>
                </c:pt>
                <c:pt idx="36">
                  <c:v>0.75417270000807124</c:v>
                </c:pt>
                <c:pt idx="37">
                  <c:v>1.1286465438681303</c:v>
                </c:pt>
                <c:pt idx="38">
                  <c:v>1.212362247574797</c:v>
                </c:pt>
                <c:pt idx="39">
                  <c:v>1.7906433434310016</c:v>
                </c:pt>
                <c:pt idx="40">
                  <c:v>2.8530493997948847</c:v>
                </c:pt>
                <c:pt idx="41">
                  <c:v>2.6655352306897657</c:v>
                </c:pt>
                <c:pt idx="42">
                  <c:v>2.2180293778088545</c:v>
                </c:pt>
                <c:pt idx="43">
                  <c:v>3.2561278334315884</c:v>
                </c:pt>
                <c:pt idx="44">
                  <c:v>4.2129816760589671</c:v>
                </c:pt>
                <c:pt idx="45">
                  <c:v>3.4657426691257966</c:v>
                </c:pt>
                <c:pt idx="46">
                  <c:v>3.3772748883566051</c:v>
                </c:pt>
                <c:pt idx="47">
                  <c:v>3.9929910295047937</c:v>
                </c:pt>
                <c:pt idx="48">
                  <c:v>3.0041096355611292</c:v>
                </c:pt>
                <c:pt idx="49">
                  <c:v>1.9287071098530029</c:v>
                </c:pt>
                <c:pt idx="50">
                  <c:v>2.1846441270501513</c:v>
                </c:pt>
                <c:pt idx="51">
                  <c:v>2.2921554802449653</c:v>
                </c:pt>
                <c:pt idx="52">
                  <c:v>1.411952468497877</c:v>
                </c:pt>
                <c:pt idx="53">
                  <c:v>0.91027512689728973</c:v>
                </c:pt>
                <c:pt idx="54">
                  <c:v>0.82029103777636936</c:v>
                </c:pt>
                <c:pt idx="55">
                  <c:v>0.53596064942028498</c:v>
                </c:pt>
                <c:pt idx="56">
                  <c:v>0.28554007746297377</c:v>
                </c:pt>
                <c:pt idx="57">
                  <c:v>0.25152790240801687</c:v>
                </c:pt>
                <c:pt idx="58">
                  <c:v>0.22720938865324133</c:v>
                </c:pt>
                <c:pt idx="59">
                  <c:v>0.12466033268007957</c:v>
                </c:pt>
                <c:pt idx="60">
                  <c:v>7.0814212899687715E-2</c:v>
                </c:pt>
                <c:pt idx="61">
                  <c:v>7.1255717353247303E-2</c:v>
                </c:pt>
                <c:pt idx="62">
                  <c:v>6.4967628130987234E-2</c:v>
                </c:pt>
                <c:pt idx="63">
                  <c:v>4.7426907526824179E-2</c:v>
                </c:pt>
                <c:pt idx="64">
                  <c:v>5.2394165693736408E-2</c:v>
                </c:pt>
                <c:pt idx="65">
                  <c:v>6.6129656506218215E-2</c:v>
                </c:pt>
                <c:pt idx="66">
                  <c:v>5.1191035647112859E-2</c:v>
                </c:pt>
                <c:pt idx="67">
                  <c:v>3.6797936574062648E-2</c:v>
                </c:pt>
                <c:pt idx="68">
                  <c:v>4.8283652714353066E-2</c:v>
                </c:pt>
                <c:pt idx="69">
                  <c:v>5.8195712238812876E-2</c:v>
                </c:pt>
                <c:pt idx="70">
                  <c:v>4.7125234737601322E-2</c:v>
                </c:pt>
                <c:pt idx="71">
                  <c:v>4.7674016697010733E-2</c:v>
                </c:pt>
                <c:pt idx="72">
                  <c:v>6.0197468749267423E-2</c:v>
                </c:pt>
                <c:pt idx="73">
                  <c:v>4.9596320568664656E-2</c:v>
                </c:pt>
                <c:pt idx="74">
                  <c:v>3.6142900848324264E-2</c:v>
                </c:pt>
                <c:pt idx="75">
                  <c:v>4.8571395974658572E-2</c:v>
                </c:pt>
                <c:pt idx="76">
                  <c:v>6.3087985359777679E-2</c:v>
                </c:pt>
                <c:pt idx="77">
                  <c:v>5.0397075679815724E-2</c:v>
                </c:pt>
                <c:pt idx="78">
                  <c:v>4.4017190874147467E-2</c:v>
                </c:pt>
                <c:pt idx="79">
                  <c:v>5.4700137886927076E-2</c:v>
                </c:pt>
                <c:pt idx="80">
                  <c:v>4.9903194253341679E-2</c:v>
                </c:pt>
                <c:pt idx="81">
                  <c:v>3.8157464673716397E-2</c:v>
                </c:pt>
                <c:pt idx="82">
                  <c:v>4.9585372344036885E-2</c:v>
                </c:pt>
                <c:pt idx="83">
                  <c:v>6.5810096440610102E-2</c:v>
                </c:pt>
                <c:pt idx="84">
                  <c:v>5.1690085744780491E-2</c:v>
                </c:pt>
                <c:pt idx="85">
                  <c:v>3.9976044711168002E-2</c:v>
                </c:pt>
                <c:pt idx="86">
                  <c:v>5.0231331106343487E-2</c:v>
                </c:pt>
                <c:pt idx="87">
                  <c:v>5.2589215071732101E-2</c:v>
                </c:pt>
                <c:pt idx="88">
                  <c:v>4.2061239285113662E-2</c:v>
                </c:pt>
                <c:pt idx="89">
                  <c:v>4.9678224356349117E-2</c:v>
                </c:pt>
                <c:pt idx="90">
                  <c:v>6.5024154770719905E-2</c:v>
                </c:pt>
                <c:pt idx="91">
                  <c:v>5.1148293519088624E-2</c:v>
                </c:pt>
                <c:pt idx="92">
                  <c:v>3.695754177017057E-2</c:v>
                </c:pt>
                <c:pt idx="93">
                  <c:v>4.8081733038067009E-2</c:v>
                </c:pt>
                <c:pt idx="94">
                  <c:v>5.730429870907832E-2</c:v>
                </c:pt>
                <c:pt idx="95">
                  <c:v>4.6570068628798915E-2</c:v>
                </c:pt>
                <c:pt idx="96">
                  <c:v>4.7960388773178216E-2</c:v>
                </c:pt>
                <c:pt idx="97">
                  <c:v>6.1022880654745836E-2</c:v>
                </c:pt>
                <c:pt idx="98">
                  <c:v>4.9987171758575061E-2</c:v>
                </c:pt>
                <c:pt idx="99">
                  <c:v>3.6066179861890459E-2</c:v>
                </c:pt>
                <c:pt idx="100">
                  <c:v>4.813986765387189E-2</c:v>
                </c:pt>
              </c:numCache>
            </c:numRef>
          </c:yVal>
          <c:smooth val="1"/>
          <c:extLst>
            <c:ext xmlns:c16="http://schemas.microsoft.com/office/drawing/2014/chart" uri="{C3380CC4-5D6E-409C-BE32-E72D297353CC}">
              <c16:uniqueId val="{00000004-36C5-4B36-9C15-FABDECE96B7F}"/>
            </c:ext>
          </c:extLst>
        </c:ser>
        <c:dLbls>
          <c:showLegendKey val="0"/>
          <c:showVal val="0"/>
          <c:showCatName val="0"/>
          <c:showSerName val="0"/>
          <c:showPercent val="0"/>
          <c:showBubbleSize val="0"/>
        </c:dLbls>
        <c:axId val="186932896"/>
        <c:axId val="186933456"/>
      </c:scatterChart>
      <c:valAx>
        <c:axId val="18693289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186933456"/>
        <c:crosses val="autoZero"/>
        <c:crossBetween val="midCat"/>
      </c:valAx>
      <c:valAx>
        <c:axId val="186933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18693289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tx>
            <c:strRef>
              <c:f>Sheet1!$E$10</c:f>
              <c:strCache>
                <c:ptCount val="1"/>
                <c:pt idx="0">
                  <c:v>pdf_f(x)</c:v>
                </c:pt>
              </c:strCache>
            </c:strRef>
          </c:tx>
          <c:spPr>
            <a:ln w="38100" cap="rnd">
              <a:solidFill>
                <a:schemeClr val="accent1">
                  <a:lumMod val="60000"/>
                  <a:lumOff val="40000"/>
                </a:schemeClr>
              </a:solidFill>
              <a:prstDash val="dash"/>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Sheet1!$E$11:$E$111</c:f>
              <c:numCache>
                <c:formatCode>General</c:formatCode>
                <c:ptCount val="101"/>
                <c:pt idx="0">
                  <c:v>0.10000000000000002</c:v>
                </c:pt>
                <c:pt idx="1">
                  <c:v>0.10000000000000012</c:v>
                </c:pt>
                <c:pt idx="2">
                  <c:v>0.10000000000000063</c:v>
                </c:pt>
                <c:pt idx="3">
                  <c:v>0.10000000000000343</c:v>
                </c:pt>
                <c:pt idx="4">
                  <c:v>0.10000000000001801</c:v>
                </c:pt>
                <c:pt idx="5">
                  <c:v>0.10000000000009095</c:v>
                </c:pt>
                <c:pt idx="6">
                  <c:v>0.10000000000044151</c:v>
                </c:pt>
                <c:pt idx="7">
                  <c:v>0.10000000000205948</c:v>
                </c:pt>
                <c:pt idx="8">
                  <c:v>0.10000000000922996</c:v>
                </c:pt>
                <c:pt idx="9">
                  <c:v>0.10000000003974382</c:v>
                </c:pt>
                <c:pt idx="10">
                  <c:v>0.10000000016442498</c:v>
                </c:pt>
                <c:pt idx="11">
                  <c:v>0.10000000065357308</c:v>
                </c:pt>
                <c:pt idx="12">
                  <c:v>0.10000000249602399</c:v>
                </c:pt>
                <c:pt idx="13">
                  <c:v>0.10000000915865251</c:v>
                </c:pt>
                <c:pt idx="14">
                  <c:v>0.10000003228811034</c:v>
                </c:pt>
                <c:pt idx="15">
                  <c:v>0.10000010936589131</c:v>
                </c:pt>
                <c:pt idx="16">
                  <c:v>0.10000035591753532</c:v>
                </c:pt>
                <c:pt idx="17">
                  <c:v>0.10000111287169003</c:v>
                </c:pt>
                <c:pt idx="18">
                  <c:v>0.10000334325132021</c:v>
                </c:pt>
                <c:pt idx="19">
                  <c:v>0.10000964986362046</c:v>
                </c:pt>
                <c:pt idx="20">
                  <c:v>0.10002676095126523</c:v>
                </c:pt>
                <c:pt idx="21">
                  <c:v>0.10007130338363858</c:v>
                </c:pt>
                <c:pt idx="22">
                  <c:v>0.10018253533717877</c:v>
                </c:pt>
                <c:pt idx="23">
                  <c:v>0.10044896448322096</c:v>
                </c:pt>
                <c:pt idx="24">
                  <c:v>0.10106097521961772</c:v>
                </c:pt>
                <c:pt idx="25">
                  <c:v>0.10240894406376794</c:v>
                </c:pt>
                <c:pt idx="26">
                  <c:v>0.10525504466424629</c:v>
                </c:pt>
                <c:pt idx="27">
                  <c:v>0.11101423474204791</c:v>
                </c:pt>
                <c:pt idx="28">
                  <c:v>0.12217994503251441</c:v>
                </c:pt>
                <c:pt idx="29">
                  <c:v>0.14291358762636713</c:v>
                </c:pt>
                <c:pt idx="30">
                  <c:v>0.17977327141488414</c:v>
                </c:pt>
                <c:pt idx="31">
                  <c:v>0.24247812849363937</c:v>
                </c:pt>
                <c:pt idx="32">
                  <c:v>0.34449344620634115</c:v>
                </c:pt>
                <c:pt idx="33">
                  <c:v>0.50310154530717244</c:v>
                </c:pt>
                <c:pt idx="34">
                  <c:v>0.73854267123216655</c:v>
                </c:pt>
                <c:pt idx="35">
                  <c:v>1.071837397237384</c:v>
                </c:pt>
                <c:pt idx="36">
                  <c:v>1.5211028494160941</c:v>
                </c:pt>
                <c:pt idx="37">
                  <c:v>2.0965750242301997</c:v>
                </c:pt>
                <c:pt idx="38">
                  <c:v>2.7950943814434082</c:v>
                </c:pt>
                <c:pt idx="39">
                  <c:v>3.5953489896978339</c:v>
                </c:pt>
                <c:pt idx="40">
                  <c:v>4.4554730413445816</c:v>
                </c:pt>
                <c:pt idx="41">
                  <c:v>5.314447949706687</c:v>
                </c:pt>
                <c:pt idx="42">
                  <c:v>6.0980428520523917</c:v>
                </c:pt>
                <c:pt idx="43">
                  <c:v>6.7288625254598191</c:v>
                </c:pt>
                <c:pt idx="44">
                  <c:v>7.1387684915582055</c:v>
                </c:pt>
                <c:pt idx="45">
                  <c:v>7.2809610472257882</c:v>
                </c:pt>
                <c:pt idx="46">
                  <c:v>7.1387684915582055</c:v>
                </c:pt>
                <c:pt idx="47">
                  <c:v>6.7288625254598218</c:v>
                </c:pt>
                <c:pt idx="48">
                  <c:v>6.0980428520523962</c:v>
                </c:pt>
                <c:pt idx="49">
                  <c:v>5.3144479497066914</c:v>
                </c:pt>
                <c:pt idx="50">
                  <c:v>4.4554730413445816</c:v>
                </c:pt>
                <c:pt idx="51">
                  <c:v>3.5953489896978339</c:v>
                </c:pt>
                <c:pt idx="52">
                  <c:v>2.7950943814434082</c:v>
                </c:pt>
                <c:pt idx="53">
                  <c:v>2.0965750242301997</c:v>
                </c:pt>
                <c:pt idx="54">
                  <c:v>1.5211028494160941</c:v>
                </c:pt>
                <c:pt idx="55">
                  <c:v>1.071837397237384</c:v>
                </c:pt>
                <c:pt idx="56">
                  <c:v>0.73854267123216466</c:v>
                </c:pt>
                <c:pt idx="57">
                  <c:v>0.50310154530717344</c:v>
                </c:pt>
                <c:pt idx="58">
                  <c:v>0.34449344620634192</c:v>
                </c:pt>
                <c:pt idx="59">
                  <c:v>0.24247812849363981</c:v>
                </c:pt>
                <c:pt idx="60">
                  <c:v>0.17977327141488442</c:v>
                </c:pt>
                <c:pt idx="61">
                  <c:v>0.1429135876263673</c:v>
                </c:pt>
                <c:pt idx="62">
                  <c:v>0.12217994503251441</c:v>
                </c:pt>
                <c:pt idx="63">
                  <c:v>0.11101423474204791</c:v>
                </c:pt>
                <c:pt idx="64">
                  <c:v>0.10525504466424629</c:v>
                </c:pt>
                <c:pt idx="65">
                  <c:v>0.10240894406376794</c:v>
                </c:pt>
                <c:pt idx="66">
                  <c:v>0.10106097521961772</c:v>
                </c:pt>
                <c:pt idx="67">
                  <c:v>0.10044896448322096</c:v>
                </c:pt>
                <c:pt idx="68">
                  <c:v>0.10018253533717876</c:v>
                </c:pt>
                <c:pt idx="69">
                  <c:v>0.10007130338363858</c:v>
                </c:pt>
                <c:pt idx="70">
                  <c:v>0.10002676095126523</c:v>
                </c:pt>
                <c:pt idx="71">
                  <c:v>0.10000964986362046</c:v>
                </c:pt>
                <c:pt idx="72">
                  <c:v>0.10000334325132021</c:v>
                </c:pt>
                <c:pt idx="73">
                  <c:v>0.10000111287169003</c:v>
                </c:pt>
                <c:pt idx="74">
                  <c:v>0.10000035591753532</c:v>
                </c:pt>
                <c:pt idx="75">
                  <c:v>0.10000010936589131</c:v>
                </c:pt>
                <c:pt idx="76">
                  <c:v>0.10000003228811034</c:v>
                </c:pt>
                <c:pt idx="77">
                  <c:v>0.10000000915865251</c:v>
                </c:pt>
                <c:pt idx="78">
                  <c:v>0.10000000249602399</c:v>
                </c:pt>
                <c:pt idx="79">
                  <c:v>0.10000000065357308</c:v>
                </c:pt>
                <c:pt idx="80">
                  <c:v>0.10000000016442498</c:v>
                </c:pt>
                <c:pt idx="81">
                  <c:v>0.10000000003974382</c:v>
                </c:pt>
                <c:pt idx="82">
                  <c:v>0.10000000000922996</c:v>
                </c:pt>
                <c:pt idx="83">
                  <c:v>0.10000000000205948</c:v>
                </c:pt>
                <c:pt idx="84">
                  <c:v>0.10000000000044151</c:v>
                </c:pt>
                <c:pt idx="85">
                  <c:v>0.10000000000009095</c:v>
                </c:pt>
                <c:pt idx="86">
                  <c:v>0.10000000000001801</c:v>
                </c:pt>
                <c:pt idx="87">
                  <c:v>0.10000000000000343</c:v>
                </c:pt>
                <c:pt idx="88">
                  <c:v>0.10000000000000063</c:v>
                </c:pt>
                <c:pt idx="89">
                  <c:v>0.10000000000000012</c:v>
                </c:pt>
                <c:pt idx="90">
                  <c:v>0.10000000000000002</c:v>
                </c:pt>
                <c:pt idx="91">
                  <c:v>0.1</c:v>
                </c:pt>
                <c:pt idx="92">
                  <c:v>0.1</c:v>
                </c:pt>
                <c:pt idx="93">
                  <c:v>0.1</c:v>
                </c:pt>
                <c:pt idx="94">
                  <c:v>0.1</c:v>
                </c:pt>
                <c:pt idx="95">
                  <c:v>0.1</c:v>
                </c:pt>
                <c:pt idx="96">
                  <c:v>0.1</c:v>
                </c:pt>
                <c:pt idx="97">
                  <c:v>0.1</c:v>
                </c:pt>
                <c:pt idx="98">
                  <c:v>0.1</c:v>
                </c:pt>
                <c:pt idx="99">
                  <c:v>0.1</c:v>
                </c:pt>
                <c:pt idx="100">
                  <c:v>0.1</c:v>
                </c:pt>
              </c:numCache>
            </c:numRef>
          </c:yVal>
          <c:smooth val="1"/>
          <c:extLst>
            <c:ext xmlns:c16="http://schemas.microsoft.com/office/drawing/2014/chart" uri="{C3380CC4-5D6E-409C-BE32-E72D297353CC}">
              <c16:uniqueId val="{00000000-2ECB-425B-B5B3-8FE18CCDF7FC}"/>
            </c:ext>
          </c:extLst>
        </c:ser>
        <c:ser>
          <c:idx val="1"/>
          <c:order val="1"/>
          <c:tx>
            <c:strRef>
              <c:f>Sheet1!$F$10</c:f>
              <c:strCache>
                <c:ptCount val="1"/>
                <c:pt idx="0">
                  <c:v>pdf_g(x)</c:v>
                </c:pt>
              </c:strCache>
            </c:strRef>
          </c:tx>
          <c:spPr>
            <a:ln w="38100" cap="rnd">
              <a:solidFill>
                <a:schemeClr val="accent4">
                  <a:lumMod val="60000"/>
                  <a:lumOff val="40000"/>
                </a:schemeClr>
              </a:solidFill>
              <a:prstDash val="dash"/>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Sheet1!$F$11:$F$111</c:f>
              <c:numCache>
                <c:formatCode>General</c:formatCode>
                <c:ptCount val="10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pt idx="21">
                  <c:v>0.1</c:v>
                </c:pt>
                <c:pt idx="22">
                  <c:v>0.1</c:v>
                </c:pt>
                <c:pt idx="23">
                  <c:v>0.1</c:v>
                </c:pt>
                <c:pt idx="24">
                  <c:v>0.1</c:v>
                </c:pt>
                <c:pt idx="25">
                  <c:v>0.1</c:v>
                </c:pt>
                <c:pt idx="26">
                  <c:v>0.1</c:v>
                </c:pt>
                <c:pt idx="27">
                  <c:v>0.1</c:v>
                </c:pt>
                <c:pt idx="28">
                  <c:v>0.1</c:v>
                </c:pt>
                <c:pt idx="29">
                  <c:v>0.10000000000000003</c:v>
                </c:pt>
                <c:pt idx="30">
                  <c:v>0.10000000000000021</c:v>
                </c:pt>
                <c:pt idx="31">
                  <c:v>0.10000000000000184</c:v>
                </c:pt>
                <c:pt idx="32">
                  <c:v>0.10000000000001491</c:v>
                </c:pt>
                <c:pt idx="33">
                  <c:v>0.10000000000011368</c:v>
                </c:pt>
                <c:pt idx="34">
                  <c:v>0.10000000000081412</c:v>
                </c:pt>
                <c:pt idx="35">
                  <c:v>0.10000000000547722</c:v>
                </c:pt>
                <c:pt idx="36">
                  <c:v>0.10000000003461711</c:v>
                </c:pt>
                <c:pt idx="37">
                  <c:v>0.10000000020553121</c:v>
                </c:pt>
                <c:pt idx="38">
                  <c:v>0.10000000114636104</c:v>
                </c:pt>
                <c:pt idx="39">
                  <c:v>0.10000000600650238</c:v>
                </c:pt>
                <c:pt idx="40">
                  <c:v>0.10000002956504092</c:v>
                </c:pt>
                <c:pt idx="41">
                  <c:v>0.10000013670736413</c:v>
                </c:pt>
                <c:pt idx="42">
                  <c:v>0.1000005938297208</c:v>
                </c:pt>
                <c:pt idx="43">
                  <c:v>0.10000242319600958</c:v>
                </c:pt>
                <c:pt idx="44">
                  <c:v>0.10000928905972442</c:v>
                </c:pt>
                <c:pt idx="45">
                  <c:v>0.10003345118908152</c:v>
                </c:pt>
                <c:pt idx="46">
                  <c:v>0.10011316391399333</c:v>
                </c:pt>
                <c:pt idx="47">
                  <c:v>0.10035963417490537</c:v>
                </c:pt>
                <c:pt idx="48">
                  <c:v>0.10107366932217711</c:v>
                </c:pt>
                <c:pt idx="49">
                  <c:v>0.10301118007970991</c:v>
                </c:pt>
                <c:pt idx="50">
                  <c:v>0.10793340285326751</c:v>
                </c:pt>
                <c:pt idx="51">
                  <c:v>0.11963536063852959</c:v>
                </c:pt>
                <c:pt idx="52">
                  <c:v>0.1456535812892448</c:v>
                </c:pt>
                <c:pt idx="53">
                  <c:v>0.19971658926860519</c:v>
                </c:pt>
                <c:pt idx="54">
                  <c:v>0.30460515628579887</c:v>
                </c:pt>
                <c:pt idx="55">
                  <c:v>0.49438676110529289</c:v>
                </c:pt>
                <c:pt idx="56">
                  <c:v>0.81414216630251823</c:v>
                </c:pt>
                <c:pt idx="57">
                  <c:v>1.3147967465467272</c:v>
                </c:pt>
                <c:pt idx="58">
                  <c:v>2.0412396735965044</c:v>
                </c:pt>
                <c:pt idx="59">
                  <c:v>3.0141459024825585</c:v>
                </c:pt>
                <c:pt idx="60">
                  <c:v>4.2096044212529877</c:v>
                </c:pt>
                <c:pt idx="61">
                  <c:v>5.5443413016807206</c:v>
                </c:pt>
                <c:pt idx="62">
                  <c:v>6.8755922234830962</c:v>
                </c:pt>
                <c:pt idx="63">
                  <c:v>8.0214698521967378</c:v>
                </c:pt>
                <c:pt idx="64">
                  <c:v>8.8000326280641072</c:v>
                </c:pt>
                <c:pt idx="65">
                  <c:v>9.0762013090322373</c:v>
                </c:pt>
                <c:pt idx="66">
                  <c:v>8.8000326280641072</c:v>
                </c:pt>
                <c:pt idx="67">
                  <c:v>8.0214698521967378</c:v>
                </c:pt>
                <c:pt idx="68">
                  <c:v>6.8755922234830962</c:v>
                </c:pt>
                <c:pt idx="69">
                  <c:v>5.5443413016807357</c:v>
                </c:pt>
                <c:pt idx="70">
                  <c:v>4.209604421253001</c:v>
                </c:pt>
                <c:pt idx="71">
                  <c:v>3.014145902482571</c:v>
                </c:pt>
                <c:pt idx="72">
                  <c:v>2.0412396735965137</c:v>
                </c:pt>
                <c:pt idx="73">
                  <c:v>1.3147967465467341</c:v>
                </c:pt>
                <c:pt idx="74">
                  <c:v>0.81414216630251823</c:v>
                </c:pt>
                <c:pt idx="75">
                  <c:v>0.49438676110529289</c:v>
                </c:pt>
                <c:pt idx="76">
                  <c:v>0.30460515628579887</c:v>
                </c:pt>
                <c:pt idx="77">
                  <c:v>0.19971658926860519</c:v>
                </c:pt>
                <c:pt idx="78">
                  <c:v>0.1456535812892448</c:v>
                </c:pt>
                <c:pt idx="79">
                  <c:v>0.11963536063852959</c:v>
                </c:pt>
                <c:pt idx="80">
                  <c:v>0.10793340285326751</c:v>
                </c:pt>
                <c:pt idx="81">
                  <c:v>0.10301118007970991</c:v>
                </c:pt>
                <c:pt idx="82">
                  <c:v>0.10107366932217712</c:v>
                </c:pt>
                <c:pt idx="83">
                  <c:v>0.10035963417490538</c:v>
                </c:pt>
                <c:pt idx="84">
                  <c:v>0.10011316391399333</c:v>
                </c:pt>
                <c:pt idx="85">
                  <c:v>0.10003345118908152</c:v>
                </c:pt>
                <c:pt idx="86">
                  <c:v>0.10000928905972442</c:v>
                </c:pt>
                <c:pt idx="87">
                  <c:v>0.10000242319600958</c:v>
                </c:pt>
                <c:pt idx="88">
                  <c:v>0.1000005938297208</c:v>
                </c:pt>
                <c:pt idx="89">
                  <c:v>0.10000013670736413</c:v>
                </c:pt>
                <c:pt idx="90">
                  <c:v>0.10000002956504092</c:v>
                </c:pt>
                <c:pt idx="91">
                  <c:v>0.10000000600650238</c:v>
                </c:pt>
                <c:pt idx="92">
                  <c:v>0.10000000114636104</c:v>
                </c:pt>
                <c:pt idx="93">
                  <c:v>0.10000000020553121</c:v>
                </c:pt>
                <c:pt idx="94">
                  <c:v>0.10000000003461711</c:v>
                </c:pt>
                <c:pt idx="95">
                  <c:v>0.10000000000547722</c:v>
                </c:pt>
                <c:pt idx="96">
                  <c:v>0.10000000000081412</c:v>
                </c:pt>
                <c:pt idx="97">
                  <c:v>0.10000000000011368</c:v>
                </c:pt>
                <c:pt idx="98">
                  <c:v>0.10000000000001491</c:v>
                </c:pt>
                <c:pt idx="99">
                  <c:v>0.10000000000000184</c:v>
                </c:pt>
                <c:pt idx="100">
                  <c:v>0.10000000000000021</c:v>
                </c:pt>
              </c:numCache>
            </c:numRef>
          </c:yVal>
          <c:smooth val="1"/>
          <c:extLst>
            <c:ext xmlns:c16="http://schemas.microsoft.com/office/drawing/2014/chart" uri="{C3380CC4-5D6E-409C-BE32-E72D297353CC}">
              <c16:uniqueId val="{00000001-2ECB-425B-B5B3-8FE18CCDF7FC}"/>
            </c:ext>
          </c:extLst>
        </c:ser>
        <c:ser>
          <c:idx val="4"/>
          <c:order val="2"/>
          <c:tx>
            <c:strRef>
              <c:f>Sheet1!$I$10</c:f>
              <c:strCache>
                <c:ptCount val="1"/>
                <c:pt idx="0">
                  <c:v>10*f(x)g(x)</c:v>
                </c:pt>
              </c:strCache>
            </c:strRef>
          </c:tx>
          <c:spPr>
            <a:ln w="63500" cap="rnd">
              <a:solidFill>
                <a:schemeClr val="tx1"/>
              </a:solidFill>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Sheet1!$I$11:$I$111</c:f>
              <c:numCache>
                <c:formatCode>General</c:formatCode>
                <c:ptCount val="101"/>
                <c:pt idx="0">
                  <c:v>5.0000000000000017E-2</c:v>
                </c:pt>
                <c:pt idx="1">
                  <c:v>6.4855352455890858E-2</c:v>
                </c:pt>
                <c:pt idx="2">
                  <c:v>5.0516145835715454E-2</c:v>
                </c:pt>
                <c:pt idx="3">
                  <c:v>4.2154731960809856E-2</c:v>
                </c:pt>
                <c:pt idx="4">
                  <c:v>5.2562451308639069E-2</c:v>
                </c:pt>
                <c:pt idx="5">
                  <c:v>5.0493659260716112E-2</c:v>
                </c:pt>
                <c:pt idx="6">
                  <c:v>3.9789969570375054E-2</c:v>
                </c:pt>
                <c:pt idx="7">
                  <c:v>5.0685845498216198E-2</c:v>
                </c:pt>
                <c:pt idx="8">
                  <c:v>6.5918197439207488E-2</c:v>
                </c:pt>
                <c:pt idx="9">
                  <c:v>5.0689801456717101E-2</c:v>
                </c:pt>
                <c:pt idx="10">
                  <c:v>3.8307640967177925E-2</c:v>
                </c:pt>
                <c:pt idx="11">
                  <c:v>4.9397136966779796E-2</c:v>
                </c:pt>
                <c:pt idx="12">
                  <c:v>5.4557312075747516E-2</c:v>
                </c:pt>
                <c:pt idx="13">
                  <c:v>4.4011160165590493E-2</c:v>
                </c:pt>
                <c:pt idx="14">
                  <c:v>4.9754025241765941E-2</c:v>
                </c:pt>
                <c:pt idx="15">
                  <c:v>6.3414919492920413E-2</c:v>
                </c:pt>
                <c:pt idx="16">
                  <c:v>4.9668664212887133E-2</c:v>
                </c:pt>
                <c:pt idx="17">
                  <c:v>3.6180133713138905E-2</c:v>
                </c:pt>
                <c:pt idx="18">
                  <c:v>4.866082128696772E-2</c:v>
                </c:pt>
                <c:pt idx="19">
                  <c:v>5.9880074248826062E-2</c:v>
                </c:pt>
                <c:pt idx="20">
                  <c:v>4.8038722256906786E-2</c:v>
                </c:pt>
                <c:pt idx="21">
                  <c:v>4.6916792100076363E-2</c:v>
                </c:pt>
                <c:pt idx="22">
                  <c:v>5.8580657810627788E-2</c:v>
                </c:pt>
                <c:pt idx="23">
                  <c:v>4.9219563966266727E-2</c:v>
                </c:pt>
                <c:pt idx="24">
                  <c:v>3.6898477810384876E-2</c:v>
                </c:pt>
                <c:pt idx="25">
                  <c:v>5.0705656109597895E-2</c:v>
                </c:pt>
                <c:pt idx="26">
                  <c:v>6.7727197550033938E-2</c:v>
                </c:pt>
                <c:pt idx="27">
                  <c:v>5.6122749016728132E-2</c:v>
                </c:pt>
                <c:pt idx="28">
                  <c:v>5.228486855266018E-2</c:v>
                </c:pt>
                <c:pt idx="29">
                  <c:v>7.6046345401250187E-2</c:v>
                </c:pt>
                <c:pt idx="30">
                  <c:v>9.0247760935285137E-2</c:v>
                </c:pt>
                <c:pt idx="31">
                  <c:v>9.507454854620212E-2</c:v>
                </c:pt>
                <c:pt idx="32">
                  <c:v>0.1735052755657889</c:v>
                </c:pt>
                <c:pt idx="33">
                  <c:v>0.33200127067152385</c:v>
                </c:pt>
                <c:pt idx="34">
                  <c:v>0.37720829275011247</c:v>
                </c:pt>
                <c:pt idx="35">
                  <c:v>0.416214215695419</c:v>
                </c:pt>
                <c:pt idx="36">
                  <c:v>0.75417270026914396</c:v>
                </c:pt>
                <c:pt idx="37">
                  <c:v>1.1286465461878512</c:v>
                </c:pt>
                <c:pt idx="38">
                  <c:v>1.2123622614728455</c:v>
                </c:pt>
                <c:pt idx="39">
                  <c:v>1.7906434509860365</c:v>
                </c:pt>
                <c:pt idx="40">
                  <c:v>2.8530502433001068</c:v>
                </c:pt>
                <c:pt idx="41">
                  <c:v>2.6655388746727193</c:v>
                </c:pt>
                <c:pt idx="42">
                  <c:v>2.2180425491265159</c:v>
                </c:pt>
                <c:pt idx="43">
                  <c:v>3.2562067357913147</c:v>
                </c:pt>
                <c:pt idx="44">
                  <c:v>4.2133730224430348</c:v>
                </c:pt>
                <c:pt idx="45">
                  <c:v>3.466902001259125</c:v>
                </c:pt>
                <c:pt idx="46">
                  <c:v>3.381096744806583</c:v>
                </c:pt>
                <c:pt idx="47">
                  <c:v>4.0073511898477987</c:v>
                </c:pt>
                <c:pt idx="48">
                  <c:v>3.036363839122715</c:v>
                </c:pt>
                <c:pt idx="49">
                  <c:v>1.9867839541408452</c:v>
                </c:pt>
                <c:pt idx="50">
                  <c:v>2.3579607465592889</c:v>
                </c:pt>
                <c:pt idx="51">
                  <c:v>2.742228475186884</c:v>
                </c:pt>
                <c:pt idx="52">
                  <c:v>2.0565593364690535</c:v>
                </c:pt>
                <c:pt idx="53">
                  <c:v>1.8179704363997347</c:v>
                </c:pt>
                <c:pt idx="54">
                  <c:v>2.4986487976171112</c:v>
                </c:pt>
                <c:pt idx="55">
                  <c:v>2.6497184954678406</c:v>
                </c:pt>
                <c:pt idx="56">
                  <c:v>2.3247021723189434</c:v>
                </c:pt>
                <c:pt idx="57">
                  <c:v>3.3070806775178325</c:v>
                </c:pt>
                <c:pt idx="58">
                  <c:v>4.6378881833260364</c:v>
                </c:pt>
                <c:pt idx="59">
                  <c:v>3.7574443094977443</c:v>
                </c:pt>
                <c:pt idx="60">
                  <c:v>2.9809982371007573</c:v>
                </c:pt>
                <c:pt idx="61">
                  <c:v>3.9506601670249664</c:v>
                </c:pt>
                <c:pt idx="62">
                  <c:v>4.466909187555574</c:v>
                </c:pt>
                <c:pt idx="63">
                  <c:v>3.8043350890934264</c:v>
                </c:pt>
                <c:pt idx="64">
                  <c:v>4.6107036762507745</c:v>
                </c:pt>
                <c:pt idx="65">
                  <c:v>6.0020607494758993</c:v>
                </c:pt>
                <c:pt idx="66">
                  <c:v>4.5048278395898596</c:v>
                </c:pt>
                <c:pt idx="67">
                  <c:v>2.9517353885189124</c:v>
                </c:pt>
                <c:pt idx="68">
                  <c:v>3.3197870712416444</c:v>
                </c:pt>
                <c:pt idx="69">
                  <c:v>3.2265689094637726</c:v>
                </c:pt>
                <c:pt idx="70">
                  <c:v>1.9837859650399203</c:v>
                </c:pt>
                <c:pt idx="71">
                  <c:v>1.4369644208218058</c:v>
                </c:pt>
                <c:pt idx="72">
                  <c:v>1.2287746146109095</c:v>
                </c:pt>
                <c:pt idx="73">
                  <c:v>0.65209080924369145</c:v>
                </c:pt>
                <c:pt idx="74">
                  <c:v>0.29425459593111836</c:v>
                </c:pt>
                <c:pt idx="75">
                  <c:v>0.24013055138274111</c:v>
                </c:pt>
                <c:pt idx="76">
                  <c:v>0.19216925640271271</c:v>
                </c:pt>
                <c:pt idx="77">
                  <c:v>0.10065132063884567</c:v>
                </c:pt>
                <c:pt idx="78">
                  <c:v>6.4112614891118427E-2</c:v>
                </c:pt>
                <c:pt idx="79">
                  <c:v>6.5440707230798159E-2</c:v>
                </c:pt>
                <c:pt idx="80">
                  <c:v>5.3862215690107913E-2</c:v>
                </c:pt>
                <c:pt idx="81">
                  <c:v>3.9306454648893693E-2</c:v>
                </c:pt>
                <c:pt idx="82">
                  <c:v>5.0117755275182106E-2</c:v>
                </c:pt>
                <c:pt idx="83">
                  <c:v>6.6046772037948731E-2</c:v>
                </c:pt>
                <c:pt idx="84">
                  <c:v>5.1748580268955791E-2</c:v>
                </c:pt>
                <c:pt idx="85">
                  <c:v>3.9989417173471646E-2</c:v>
                </c:pt>
                <c:pt idx="86">
                  <c:v>5.0235997124690325E-2</c:v>
                </c:pt>
                <c:pt idx="87">
                  <c:v>5.2590489411493184E-2</c:v>
                </c:pt>
                <c:pt idx="88">
                  <c:v>4.206148905725348E-2</c:v>
                </c:pt>
                <c:pt idx="89">
                  <c:v>4.9678292270140173E-2</c:v>
                </c:pt>
                <c:pt idx="90">
                  <c:v>6.5024173995137866E-2</c:v>
                </c:pt>
                <c:pt idx="91">
                  <c:v>5.1148296591312085E-2</c:v>
                </c:pt>
                <c:pt idx="92">
                  <c:v>3.6957542193837428E-2</c:v>
                </c:pt>
                <c:pt idx="93">
                  <c:v>4.8081733136889973E-2</c:v>
                </c:pt>
                <c:pt idx="94">
                  <c:v>5.7304298728915404E-2</c:v>
                </c:pt>
                <c:pt idx="95">
                  <c:v>4.6570068631349659E-2</c:v>
                </c:pt>
                <c:pt idx="96">
                  <c:v>4.7960388773568667E-2</c:v>
                </c:pt>
                <c:pt idx="97">
                  <c:v>6.1022880654815204E-2</c:v>
                </c:pt>
                <c:pt idx="98">
                  <c:v>4.9987171758582513E-2</c:v>
                </c:pt>
                <c:pt idx="99">
                  <c:v>3.6066179861891118E-2</c:v>
                </c:pt>
                <c:pt idx="100">
                  <c:v>4.8139867653871987E-2</c:v>
                </c:pt>
              </c:numCache>
            </c:numRef>
          </c:yVal>
          <c:smooth val="1"/>
          <c:extLst>
            <c:ext xmlns:c16="http://schemas.microsoft.com/office/drawing/2014/chart" uri="{C3380CC4-5D6E-409C-BE32-E72D297353CC}">
              <c16:uniqueId val="{00000002-2ECB-425B-B5B3-8FE18CCDF7FC}"/>
            </c:ext>
          </c:extLst>
        </c:ser>
        <c:ser>
          <c:idx val="2"/>
          <c:order val="3"/>
          <c:tx>
            <c:strRef>
              <c:f>Sheet1!$P$10</c:f>
              <c:strCache>
                <c:ptCount val="1"/>
                <c:pt idx="0">
                  <c:v>(pdf_f(x) + pdf_g(x))/2</c:v>
                </c:pt>
              </c:strCache>
            </c:strRef>
          </c:tx>
          <c:spPr>
            <a:ln w="63500" cap="rnd">
              <a:solidFill>
                <a:schemeClr val="accent6">
                  <a:lumMod val="75000"/>
                </a:schemeClr>
              </a:solidFill>
              <a:prstDash val="sysDash"/>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Sheet1!$P$11:$P$111</c:f>
              <c:numCache>
                <c:formatCode>General</c:formatCode>
                <c:ptCount val="101"/>
                <c:pt idx="0">
                  <c:v>0.1</c:v>
                </c:pt>
                <c:pt idx="1">
                  <c:v>0.10000000000000006</c:v>
                </c:pt>
                <c:pt idx="2">
                  <c:v>0.10000000000000031</c:v>
                </c:pt>
                <c:pt idx="3">
                  <c:v>0.10000000000000173</c:v>
                </c:pt>
                <c:pt idx="4">
                  <c:v>0.100000000000009</c:v>
                </c:pt>
                <c:pt idx="5">
                  <c:v>0.10000000000004547</c:v>
                </c:pt>
                <c:pt idx="6">
                  <c:v>0.10000000000022076</c:v>
                </c:pt>
                <c:pt idx="7">
                  <c:v>0.10000000000102974</c:v>
                </c:pt>
                <c:pt idx="8">
                  <c:v>0.10000000000461498</c:v>
                </c:pt>
                <c:pt idx="9">
                  <c:v>0.10000000001987192</c:v>
                </c:pt>
                <c:pt idx="10">
                  <c:v>0.10000000008221249</c:v>
                </c:pt>
                <c:pt idx="11">
                  <c:v>0.10000000032678655</c:v>
                </c:pt>
                <c:pt idx="12">
                  <c:v>0.100000001248012</c:v>
                </c:pt>
                <c:pt idx="13">
                  <c:v>0.10000000457932626</c:v>
                </c:pt>
                <c:pt idx="14">
                  <c:v>0.10000001614405518</c:v>
                </c:pt>
                <c:pt idx="15">
                  <c:v>0.10000005468294565</c:v>
                </c:pt>
                <c:pt idx="16">
                  <c:v>0.10000017795876767</c:v>
                </c:pt>
                <c:pt idx="17">
                  <c:v>0.10000055643584502</c:v>
                </c:pt>
                <c:pt idx="18">
                  <c:v>0.10000167162566011</c:v>
                </c:pt>
                <c:pt idx="19">
                  <c:v>0.10000482493181023</c:v>
                </c:pt>
                <c:pt idx="20">
                  <c:v>0.10001338047563262</c:v>
                </c:pt>
                <c:pt idx="21">
                  <c:v>0.1000356516918193</c:v>
                </c:pt>
                <c:pt idx="22">
                  <c:v>0.10009126766858939</c:v>
                </c:pt>
                <c:pt idx="23">
                  <c:v>0.10022448224161049</c:v>
                </c:pt>
                <c:pt idx="24">
                  <c:v>0.10053048760980887</c:v>
                </c:pt>
                <c:pt idx="25">
                  <c:v>0.10120447203188397</c:v>
                </c:pt>
                <c:pt idx="26">
                  <c:v>0.10262752233212315</c:v>
                </c:pt>
                <c:pt idx="27">
                  <c:v>0.10550711737102396</c:v>
                </c:pt>
                <c:pt idx="28">
                  <c:v>0.11108997251625721</c:v>
                </c:pt>
                <c:pt idx="29">
                  <c:v>0.12145679381318358</c:v>
                </c:pt>
                <c:pt idx="30">
                  <c:v>0.13988663570744217</c:v>
                </c:pt>
                <c:pt idx="31">
                  <c:v>0.17123906424682062</c:v>
                </c:pt>
                <c:pt idx="32">
                  <c:v>0.22224672310317803</c:v>
                </c:pt>
                <c:pt idx="33">
                  <c:v>0.30155077265364305</c:v>
                </c:pt>
                <c:pt idx="34">
                  <c:v>0.41927133561649033</c:v>
                </c:pt>
                <c:pt idx="35">
                  <c:v>0.58591869862143064</c:v>
                </c:pt>
                <c:pt idx="36">
                  <c:v>0.81055142472535557</c:v>
                </c:pt>
                <c:pt idx="37">
                  <c:v>1.0982875122178655</c:v>
                </c:pt>
                <c:pt idx="38">
                  <c:v>1.4475471912948845</c:v>
                </c:pt>
                <c:pt idx="39">
                  <c:v>1.8476744978521682</c:v>
                </c:pt>
                <c:pt idx="40">
                  <c:v>2.2777365354548111</c:v>
                </c:pt>
                <c:pt idx="41">
                  <c:v>2.7072240432070256</c:v>
                </c:pt>
                <c:pt idx="42">
                  <c:v>3.0990217229410564</c:v>
                </c:pt>
                <c:pt idx="43">
                  <c:v>3.4144324743279144</c:v>
                </c:pt>
                <c:pt idx="44">
                  <c:v>3.619388890308965</c:v>
                </c:pt>
                <c:pt idx="45">
                  <c:v>3.6904972492074348</c:v>
                </c:pt>
                <c:pt idx="46">
                  <c:v>3.6194408277360992</c:v>
                </c:pt>
                <c:pt idx="47">
                  <c:v>3.4146110798173637</c:v>
                </c:pt>
                <c:pt idx="48">
                  <c:v>3.0995582606872865</c:v>
                </c:pt>
                <c:pt idx="49">
                  <c:v>2.7087295648932006</c:v>
                </c:pt>
                <c:pt idx="50">
                  <c:v>2.2817032220989244</c:v>
                </c:pt>
                <c:pt idx="51">
                  <c:v>1.8574921751681817</c:v>
                </c:pt>
                <c:pt idx="52">
                  <c:v>1.4703739813663266</c:v>
                </c:pt>
                <c:pt idx="53">
                  <c:v>1.1481458067494024</c:v>
                </c:pt>
                <c:pt idx="54">
                  <c:v>0.91285400285094642</c:v>
                </c:pt>
                <c:pt idx="55">
                  <c:v>0.7831120791713384</c:v>
                </c:pt>
                <c:pt idx="56">
                  <c:v>0.77634241876734145</c:v>
                </c:pt>
                <c:pt idx="57">
                  <c:v>0.90894914592695031</c:v>
                </c:pt>
                <c:pt idx="58">
                  <c:v>1.1928665599014232</c:v>
                </c:pt>
                <c:pt idx="59">
                  <c:v>1.6283120154880992</c:v>
                </c:pt>
                <c:pt idx="60">
                  <c:v>2.194688846333936</c:v>
                </c:pt>
                <c:pt idx="61">
                  <c:v>2.8436274446535439</c:v>
                </c:pt>
                <c:pt idx="62">
                  <c:v>3.4988860842578053</c:v>
                </c:pt>
                <c:pt idx="63">
                  <c:v>4.0662420434693924</c:v>
                </c:pt>
                <c:pt idx="64">
                  <c:v>4.4526438363641772</c:v>
                </c:pt>
                <c:pt idx="65">
                  <c:v>4.5893051265480027</c:v>
                </c:pt>
                <c:pt idx="66">
                  <c:v>4.4505468016418623</c:v>
                </c:pt>
                <c:pt idx="67">
                  <c:v>4.0609594083399791</c:v>
                </c:pt>
                <c:pt idx="68">
                  <c:v>3.4878873794101373</c:v>
                </c:pt>
                <c:pt idx="69">
                  <c:v>2.8222063025321873</c:v>
                </c:pt>
                <c:pt idx="70">
                  <c:v>2.1548155911021332</c:v>
                </c:pt>
                <c:pt idx="71">
                  <c:v>1.5570777761730956</c:v>
                </c:pt>
                <c:pt idx="72">
                  <c:v>1.070621508423917</c:v>
                </c:pt>
                <c:pt idx="73">
                  <c:v>0.70739892970921203</c:v>
                </c:pt>
                <c:pt idx="74">
                  <c:v>0.45707126111002677</c:v>
                </c:pt>
                <c:pt idx="75">
                  <c:v>0.29719343523559211</c:v>
                </c:pt>
                <c:pt idx="76">
                  <c:v>0.2023025942869546</c:v>
                </c:pt>
                <c:pt idx="77">
                  <c:v>0.14985829921362886</c:v>
                </c:pt>
                <c:pt idx="78">
                  <c:v>0.1228267918926344</c:v>
                </c:pt>
                <c:pt idx="79">
                  <c:v>0.10981768064605132</c:v>
                </c:pt>
                <c:pt idx="80">
                  <c:v>0.10396670150884624</c:v>
                </c:pt>
                <c:pt idx="81">
                  <c:v>0.10150559005972687</c:v>
                </c:pt>
                <c:pt idx="82">
                  <c:v>0.10053683466570354</c:v>
                </c:pt>
                <c:pt idx="83">
                  <c:v>0.10017981708848243</c:v>
                </c:pt>
                <c:pt idx="84">
                  <c:v>0.10005658195721742</c:v>
                </c:pt>
                <c:pt idx="85">
                  <c:v>0.10001672559458624</c:v>
                </c:pt>
                <c:pt idx="86">
                  <c:v>0.10000464452987121</c:v>
                </c:pt>
                <c:pt idx="87">
                  <c:v>0.10000121159800651</c:v>
                </c:pt>
                <c:pt idx="88">
                  <c:v>0.10000029691486072</c:v>
                </c:pt>
                <c:pt idx="89">
                  <c:v>0.10000006835368212</c:v>
                </c:pt>
                <c:pt idx="90">
                  <c:v>0.10000001478252046</c:v>
                </c:pt>
                <c:pt idx="91">
                  <c:v>0.10000000300325119</c:v>
                </c:pt>
                <c:pt idx="92">
                  <c:v>0.10000000057318052</c:v>
                </c:pt>
                <c:pt idx="93">
                  <c:v>0.10000000010276561</c:v>
                </c:pt>
                <c:pt idx="94">
                  <c:v>0.10000000001730855</c:v>
                </c:pt>
                <c:pt idx="95">
                  <c:v>0.10000000000273862</c:v>
                </c:pt>
                <c:pt idx="96">
                  <c:v>0.10000000000040707</c:v>
                </c:pt>
                <c:pt idx="97">
                  <c:v>0.10000000000005685</c:v>
                </c:pt>
                <c:pt idx="98">
                  <c:v>0.10000000000000746</c:v>
                </c:pt>
                <c:pt idx="99">
                  <c:v>0.10000000000000092</c:v>
                </c:pt>
                <c:pt idx="100">
                  <c:v>0.10000000000000012</c:v>
                </c:pt>
              </c:numCache>
            </c:numRef>
          </c:yVal>
          <c:smooth val="1"/>
          <c:extLst>
            <c:ext xmlns:c16="http://schemas.microsoft.com/office/drawing/2014/chart" uri="{C3380CC4-5D6E-409C-BE32-E72D297353CC}">
              <c16:uniqueId val="{00000003-2ECB-425B-B5B3-8FE18CCDF7FC}"/>
            </c:ext>
          </c:extLst>
        </c:ser>
        <c:dLbls>
          <c:showLegendKey val="0"/>
          <c:showVal val="0"/>
          <c:showCatName val="0"/>
          <c:showSerName val="0"/>
          <c:showPercent val="0"/>
          <c:showBubbleSize val="0"/>
        </c:dLbls>
        <c:axId val="211434656"/>
        <c:axId val="211435216"/>
      </c:scatterChart>
      <c:valAx>
        <c:axId val="21143465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211435216"/>
        <c:crosses val="autoZero"/>
        <c:crossBetween val="midCat"/>
      </c:valAx>
      <c:valAx>
        <c:axId val="211435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21143465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tx>
            <c:strRef>
              <c:f>Sheet1!$E$10</c:f>
              <c:strCache>
                <c:ptCount val="1"/>
                <c:pt idx="0">
                  <c:v>pdf_f(x)</c:v>
                </c:pt>
              </c:strCache>
            </c:strRef>
          </c:tx>
          <c:spPr>
            <a:ln w="38100" cap="rnd">
              <a:solidFill>
                <a:schemeClr val="accent1">
                  <a:lumMod val="60000"/>
                  <a:lumOff val="40000"/>
                </a:schemeClr>
              </a:solidFill>
              <a:prstDash val="dash"/>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Sheet1!$E$11:$E$111</c:f>
              <c:numCache>
                <c:formatCode>General</c:formatCode>
                <c:ptCount val="101"/>
                <c:pt idx="0">
                  <c:v>0.10000000000000002</c:v>
                </c:pt>
                <c:pt idx="1">
                  <c:v>0.10000000000000012</c:v>
                </c:pt>
                <c:pt idx="2">
                  <c:v>0.10000000000000063</c:v>
                </c:pt>
                <c:pt idx="3">
                  <c:v>0.10000000000000343</c:v>
                </c:pt>
                <c:pt idx="4">
                  <c:v>0.10000000000001801</c:v>
                </c:pt>
                <c:pt idx="5">
                  <c:v>0.10000000000009095</c:v>
                </c:pt>
                <c:pt idx="6">
                  <c:v>0.10000000000044151</c:v>
                </c:pt>
                <c:pt idx="7">
                  <c:v>0.10000000000205948</c:v>
                </c:pt>
                <c:pt idx="8">
                  <c:v>0.10000000000922996</c:v>
                </c:pt>
                <c:pt idx="9">
                  <c:v>0.10000000003974382</c:v>
                </c:pt>
                <c:pt idx="10">
                  <c:v>0.10000000016442498</c:v>
                </c:pt>
                <c:pt idx="11">
                  <c:v>0.10000000065357308</c:v>
                </c:pt>
                <c:pt idx="12">
                  <c:v>0.10000000249602399</c:v>
                </c:pt>
                <c:pt idx="13">
                  <c:v>0.10000000915865251</c:v>
                </c:pt>
                <c:pt idx="14">
                  <c:v>0.10000003228811034</c:v>
                </c:pt>
                <c:pt idx="15">
                  <c:v>0.10000010936589131</c:v>
                </c:pt>
                <c:pt idx="16">
                  <c:v>0.10000035591753532</c:v>
                </c:pt>
                <c:pt idx="17">
                  <c:v>0.10000111287169003</c:v>
                </c:pt>
                <c:pt idx="18">
                  <c:v>0.10000334325132021</c:v>
                </c:pt>
                <c:pt idx="19">
                  <c:v>0.10000964986362046</c:v>
                </c:pt>
                <c:pt idx="20">
                  <c:v>0.10002676095126523</c:v>
                </c:pt>
                <c:pt idx="21">
                  <c:v>0.10007130338363858</c:v>
                </c:pt>
                <c:pt idx="22">
                  <c:v>0.10018253533717877</c:v>
                </c:pt>
                <c:pt idx="23">
                  <c:v>0.10044896448322096</c:v>
                </c:pt>
                <c:pt idx="24">
                  <c:v>0.10106097521961772</c:v>
                </c:pt>
                <c:pt idx="25">
                  <c:v>0.10240894406376794</c:v>
                </c:pt>
                <c:pt idx="26">
                  <c:v>0.10525504466424629</c:v>
                </c:pt>
                <c:pt idx="27">
                  <c:v>0.11101423474204791</c:v>
                </c:pt>
                <c:pt idx="28">
                  <c:v>0.12217994503251441</c:v>
                </c:pt>
                <c:pt idx="29">
                  <c:v>0.14291358762636713</c:v>
                </c:pt>
                <c:pt idx="30">
                  <c:v>0.17977327141488414</c:v>
                </c:pt>
                <c:pt idx="31">
                  <c:v>0.24247812849363937</c:v>
                </c:pt>
                <c:pt idx="32">
                  <c:v>0.34449344620634115</c:v>
                </c:pt>
                <c:pt idx="33">
                  <c:v>0.50310154530717244</c:v>
                </c:pt>
                <c:pt idx="34">
                  <c:v>0.73854267123216655</c:v>
                </c:pt>
                <c:pt idx="35">
                  <c:v>1.071837397237384</c:v>
                </c:pt>
                <c:pt idx="36">
                  <c:v>1.5211028494160941</c:v>
                </c:pt>
                <c:pt idx="37">
                  <c:v>2.0965750242301997</c:v>
                </c:pt>
                <c:pt idx="38">
                  <c:v>2.7950943814434082</c:v>
                </c:pt>
                <c:pt idx="39">
                  <c:v>3.5953489896978339</c:v>
                </c:pt>
                <c:pt idx="40">
                  <c:v>4.4554730413445816</c:v>
                </c:pt>
                <c:pt idx="41">
                  <c:v>5.314447949706687</c:v>
                </c:pt>
                <c:pt idx="42">
                  <c:v>6.0980428520523917</c:v>
                </c:pt>
                <c:pt idx="43">
                  <c:v>6.7288625254598191</c:v>
                </c:pt>
                <c:pt idx="44">
                  <c:v>7.1387684915582055</c:v>
                </c:pt>
                <c:pt idx="45">
                  <c:v>7.2809610472257882</c:v>
                </c:pt>
                <c:pt idx="46">
                  <c:v>7.1387684915582055</c:v>
                </c:pt>
                <c:pt idx="47">
                  <c:v>6.7288625254598218</c:v>
                </c:pt>
                <c:pt idx="48">
                  <c:v>6.0980428520523962</c:v>
                </c:pt>
                <c:pt idx="49">
                  <c:v>5.3144479497066914</c:v>
                </c:pt>
                <c:pt idx="50">
                  <c:v>4.4554730413445816</c:v>
                </c:pt>
                <c:pt idx="51">
                  <c:v>3.5953489896978339</c:v>
                </c:pt>
                <c:pt idx="52">
                  <c:v>2.7950943814434082</c:v>
                </c:pt>
                <c:pt idx="53">
                  <c:v>2.0965750242301997</c:v>
                </c:pt>
                <c:pt idx="54">
                  <c:v>1.5211028494160941</c:v>
                </c:pt>
                <c:pt idx="55">
                  <c:v>1.071837397237384</c:v>
                </c:pt>
                <c:pt idx="56">
                  <c:v>0.73854267123216466</c:v>
                </c:pt>
                <c:pt idx="57">
                  <c:v>0.50310154530717344</c:v>
                </c:pt>
                <c:pt idx="58">
                  <c:v>0.34449344620634192</c:v>
                </c:pt>
                <c:pt idx="59">
                  <c:v>0.24247812849363981</c:v>
                </c:pt>
                <c:pt idx="60">
                  <c:v>0.17977327141488442</c:v>
                </c:pt>
                <c:pt idx="61">
                  <c:v>0.1429135876263673</c:v>
                </c:pt>
                <c:pt idx="62">
                  <c:v>0.12217994503251441</c:v>
                </c:pt>
                <c:pt idx="63">
                  <c:v>0.11101423474204791</c:v>
                </c:pt>
                <c:pt idx="64">
                  <c:v>0.10525504466424629</c:v>
                </c:pt>
                <c:pt idx="65">
                  <c:v>0.10240894406376794</c:v>
                </c:pt>
                <c:pt idx="66">
                  <c:v>0.10106097521961772</c:v>
                </c:pt>
                <c:pt idx="67">
                  <c:v>0.10044896448322096</c:v>
                </c:pt>
                <c:pt idx="68">
                  <c:v>0.10018253533717876</c:v>
                </c:pt>
                <c:pt idx="69">
                  <c:v>0.10007130338363858</c:v>
                </c:pt>
                <c:pt idx="70">
                  <c:v>0.10002676095126523</c:v>
                </c:pt>
                <c:pt idx="71">
                  <c:v>0.10000964986362046</c:v>
                </c:pt>
                <c:pt idx="72">
                  <c:v>0.10000334325132021</c:v>
                </c:pt>
                <c:pt idx="73">
                  <c:v>0.10000111287169003</c:v>
                </c:pt>
                <c:pt idx="74">
                  <c:v>0.10000035591753532</c:v>
                </c:pt>
                <c:pt idx="75">
                  <c:v>0.10000010936589131</c:v>
                </c:pt>
                <c:pt idx="76">
                  <c:v>0.10000003228811034</c:v>
                </c:pt>
                <c:pt idx="77">
                  <c:v>0.10000000915865251</c:v>
                </c:pt>
                <c:pt idx="78">
                  <c:v>0.10000000249602399</c:v>
                </c:pt>
                <c:pt idx="79">
                  <c:v>0.10000000065357308</c:v>
                </c:pt>
                <c:pt idx="80">
                  <c:v>0.10000000016442498</c:v>
                </c:pt>
                <c:pt idx="81">
                  <c:v>0.10000000003974382</c:v>
                </c:pt>
                <c:pt idx="82">
                  <c:v>0.10000000000922996</c:v>
                </c:pt>
                <c:pt idx="83">
                  <c:v>0.10000000000205948</c:v>
                </c:pt>
                <c:pt idx="84">
                  <c:v>0.10000000000044151</c:v>
                </c:pt>
                <c:pt idx="85">
                  <c:v>0.10000000000009095</c:v>
                </c:pt>
                <c:pt idx="86">
                  <c:v>0.10000000000001801</c:v>
                </c:pt>
                <c:pt idx="87">
                  <c:v>0.10000000000000343</c:v>
                </c:pt>
                <c:pt idx="88">
                  <c:v>0.10000000000000063</c:v>
                </c:pt>
                <c:pt idx="89">
                  <c:v>0.10000000000000012</c:v>
                </c:pt>
                <c:pt idx="90">
                  <c:v>0.10000000000000002</c:v>
                </c:pt>
                <c:pt idx="91">
                  <c:v>0.1</c:v>
                </c:pt>
                <c:pt idx="92">
                  <c:v>0.1</c:v>
                </c:pt>
                <c:pt idx="93">
                  <c:v>0.1</c:v>
                </c:pt>
                <c:pt idx="94">
                  <c:v>0.1</c:v>
                </c:pt>
                <c:pt idx="95">
                  <c:v>0.1</c:v>
                </c:pt>
                <c:pt idx="96">
                  <c:v>0.1</c:v>
                </c:pt>
                <c:pt idx="97">
                  <c:v>0.1</c:v>
                </c:pt>
                <c:pt idx="98">
                  <c:v>0.1</c:v>
                </c:pt>
                <c:pt idx="99">
                  <c:v>0.1</c:v>
                </c:pt>
                <c:pt idx="100">
                  <c:v>0.1</c:v>
                </c:pt>
              </c:numCache>
            </c:numRef>
          </c:yVal>
          <c:smooth val="1"/>
          <c:extLst>
            <c:ext xmlns:c16="http://schemas.microsoft.com/office/drawing/2014/chart" uri="{C3380CC4-5D6E-409C-BE32-E72D297353CC}">
              <c16:uniqueId val="{00000000-FB74-47DB-8A2C-27193AE00CA4}"/>
            </c:ext>
          </c:extLst>
        </c:ser>
        <c:ser>
          <c:idx val="1"/>
          <c:order val="1"/>
          <c:tx>
            <c:strRef>
              <c:f>Sheet1!$F$10</c:f>
              <c:strCache>
                <c:ptCount val="1"/>
                <c:pt idx="0">
                  <c:v>pdf_g(x)</c:v>
                </c:pt>
              </c:strCache>
            </c:strRef>
          </c:tx>
          <c:spPr>
            <a:ln w="38100" cap="rnd">
              <a:solidFill>
                <a:schemeClr val="accent4">
                  <a:lumMod val="60000"/>
                  <a:lumOff val="40000"/>
                </a:schemeClr>
              </a:solidFill>
              <a:prstDash val="dash"/>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Sheet1!$F$11:$F$111</c:f>
              <c:numCache>
                <c:formatCode>General</c:formatCode>
                <c:ptCount val="10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pt idx="21">
                  <c:v>0.1</c:v>
                </c:pt>
                <c:pt idx="22">
                  <c:v>0.1</c:v>
                </c:pt>
                <c:pt idx="23">
                  <c:v>0.1</c:v>
                </c:pt>
                <c:pt idx="24">
                  <c:v>0.1</c:v>
                </c:pt>
                <c:pt idx="25">
                  <c:v>0.1</c:v>
                </c:pt>
                <c:pt idx="26">
                  <c:v>0.1</c:v>
                </c:pt>
                <c:pt idx="27">
                  <c:v>0.1</c:v>
                </c:pt>
                <c:pt idx="28">
                  <c:v>0.1</c:v>
                </c:pt>
                <c:pt idx="29">
                  <c:v>0.10000000000000003</c:v>
                </c:pt>
                <c:pt idx="30">
                  <c:v>0.10000000000000021</c:v>
                </c:pt>
                <c:pt idx="31">
                  <c:v>0.10000000000000184</c:v>
                </c:pt>
                <c:pt idx="32">
                  <c:v>0.10000000000001491</c:v>
                </c:pt>
                <c:pt idx="33">
                  <c:v>0.10000000000011368</c:v>
                </c:pt>
                <c:pt idx="34">
                  <c:v>0.10000000000081412</c:v>
                </c:pt>
                <c:pt idx="35">
                  <c:v>0.10000000000547722</c:v>
                </c:pt>
                <c:pt idx="36">
                  <c:v>0.10000000003461711</c:v>
                </c:pt>
                <c:pt idx="37">
                  <c:v>0.10000000020553121</c:v>
                </c:pt>
                <c:pt idx="38">
                  <c:v>0.10000000114636104</c:v>
                </c:pt>
                <c:pt idx="39">
                  <c:v>0.10000000600650238</c:v>
                </c:pt>
                <c:pt idx="40">
                  <c:v>0.10000002956504092</c:v>
                </c:pt>
                <c:pt idx="41">
                  <c:v>0.10000013670736413</c:v>
                </c:pt>
                <c:pt idx="42">
                  <c:v>0.1000005938297208</c:v>
                </c:pt>
                <c:pt idx="43">
                  <c:v>0.10000242319600958</c:v>
                </c:pt>
                <c:pt idx="44">
                  <c:v>0.10000928905972442</c:v>
                </c:pt>
                <c:pt idx="45">
                  <c:v>0.10003345118908152</c:v>
                </c:pt>
                <c:pt idx="46">
                  <c:v>0.10011316391399333</c:v>
                </c:pt>
                <c:pt idx="47">
                  <c:v>0.10035963417490537</c:v>
                </c:pt>
                <c:pt idx="48">
                  <c:v>0.10107366932217711</c:v>
                </c:pt>
                <c:pt idx="49">
                  <c:v>0.10301118007970991</c:v>
                </c:pt>
                <c:pt idx="50">
                  <c:v>0.10793340285326751</c:v>
                </c:pt>
                <c:pt idx="51">
                  <c:v>0.11963536063852959</c:v>
                </c:pt>
                <c:pt idx="52">
                  <c:v>0.1456535812892448</c:v>
                </c:pt>
                <c:pt idx="53">
                  <c:v>0.19971658926860519</c:v>
                </c:pt>
                <c:pt idx="54">
                  <c:v>0.30460515628579887</c:v>
                </c:pt>
                <c:pt idx="55">
                  <c:v>0.49438676110529289</c:v>
                </c:pt>
                <c:pt idx="56">
                  <c:v>0.81414216630251823</c:v>
                </c:pt>
                <c:pt idx="57">
                  <c:v>1.3147967465467272</c:v>
                </c:pt>
                <c:pt idx="58">
                  <c:v>2.0412396735965044</c:v>
                </c:pt>
                <c:pt idx="59">
                  <c:v>3.0141459024825585</c:v>
                </c:pt>
                <c:pt idx="60">
                  <c:v>4.2096044212529877</c:v>
                </c:pt>
                <c:pt idx="61">
                  <c:v>5.5443413016807206</c:v>
                </c:pt>
                <c:pt idx="62">
                  <c:v>6.8755922234830962</c:v>
                </c:pt>
                <c:pt idx="63">
                  <c:v>8.0214698521967378</c:v>
                </c:pt>
                <c:pt idx="64">
                  <c:v>8.8000326280641072</c:v>
                </c:pt>
                <c:pt idx="65">
                  <c:v>9.0762013090322373</c:v>
                </c:pt>
                <c:pt idx="66">
                  <c:v>8.8000326280641072</c:v>
                </c:pt>
                <c:pt idx="67">
                  <c:v>8.0214698521967378</c:v>
                </c:pt>
                <c:pt idx="68">
                  <c:v>6.8755922234830962</c:v>
                </c:pt>
                <c:pt idx="69">
                  <c:v>5.5443413016807357</c:v>
                </c:pt>
                <c:pt idx="70">
                  <c:v>4.209604421253001</c:v>
                </c:pt>
                <c:pt idx="71">
                  <c:v>3.014145902482571</c:v>
                </c:pt>
                <c:pt idx="72">
                  <c:v>2.0412396735965137</c:v>
                </c:pt>
                <c:pt idx="73">
                  <c:v>1.3147967465467341</c:v>
                </c:pt>
                <c:pt idx="74">
                  <c:v>0.81414216630251823</c:v>
                </c:pt>
                <c:pt idx="75">
                  <c:v>0.49438676110529289</c:v>
                </c:pt>
                <c:pt idx="76">
                  <c:v>0.30460515628579887</c:v>
                </c:pt>
                <c:pt idx="77">
                  <c:v>0.19971658926860519</c:v>
                </c:pt>
                <c:pt idx="78">
                  <c:v>0.1456535812892448</c:v>
                </c:pt>
                <c:pt idx="79">
                  <c:v>0.11963536063852959</c:v>
                </c:pt>
                <c:pt idx="80">
                  <c:v>0.10793340285326751</c:v>
                </c:pt>
                <c:pt idx="81">
                  <c:v>0.10301118007970991</c:v>
                </c:pt>
                <c:pt idx="82">
                  <c:v>0.10107366932217712</c:v>
                </c:pt>
                <c:pt idx="83">
                  <c:v>0.10035963417490538</c:v>
                </c:pt>
                <c:pt idx="84">
                  <c:v>0.10011316391399333</c:v>
                </c:pt>
                <c:pt idx="85">
                  <c:v>0.10003345118908152</c:v>
                </c:pt>
                <c:pt idx="86">
                  <c:v>0.10000928905972442</c:v>
                </c:pt>
                <c:pt idx="87">
                  <c:v>0.10000242319600958</c:v>
                </c:pt>
                <c:pt idx="88">
                  <c:v>0.1000005938297208</c:v>
                </c:pt>
                <c:pt idx="89">
                  <c:v>0.10000013670736413</c:v>
                </c:pt>
                <c:pt idx="90">
                  <c:v>0.10000002956504092</c:v>
                </c:pt>
                <c:pt idx="91">
                  <c:v>0.10000000600650238</c:v>
                </c:pt>
                <c:pt idx="92">
                  <c:v>0.10000000114636104</c:v>
                </c:pt>
                <c:pt idx="93">
                  <c:v>0.10000000020553121</c:v>
                </c:pt>
                <c:pt idx="94">
                  <c:v>0.10000000003461711</c:v>
                </c:pt>
                <c:pt idx="95">
                  <c:v>0.10000000000547722</c:v>
                </c:pt>
                <c:pt idx="96">
                  <c:v>0.10000000000081412</c:v>
                </c:pt>
                <c:pt idx="97">
                  <c:v>0.10000000000011368</c:v>
                </c:pt>
                <c:pt idx="98">
                  <c:v>0.10000000000001491</c:v>
                </c:pt>
                <c:pt idx="99">
                  <c:v>0.10000000000000184</c:v>
                </c:pt>
                <c:pt idx="100">
                  <c:v>0.10000000000000021</c:v>
                </c:pt>
              </c:numCache>
            </c:numRef>
          </c:yVal>
          <c:smooth val="1"/>
          <c:extLst>
            <c:ext xmlns:c16="http://schemas.microsoft.com/office/drawing/2014/chart" uri="{C3380CC4-5D6E-409C-BE32-E72D297353CC}">
              <c16:uniqueId val="{00000001-FB74-47DB-8A2C-27193AE00CA4}"/>
            </c:ext>
          </c:extLst>
        </c:ser>
        <c:ser>
          <c:idx val="4"/>
          <c:order val="2"/>
          <c:tx>
            <c:strRef>
              <c:f>Sheet1!$I$10</c:f>
              <c:strCache>
                <c:ptCount val="1"/>
                <c:pt idx="0">
                  <c:v>10*f(x)g(x)</c:v>
                </c:pt>
              </c:strCache>
            </c:strRef>
          </c:tx>
          <c:spPr>
            <a:ln w="63500" cap="rnd">
              <a:solidFill>
                <a:schemeClr val="tx1"/>
              </a:solidFill>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Sheet1!$I$11:$I$111</c:f>
              <c:numCache>
                <c:formatCode>General</c:formatCode>
                <c:ptCount val="101"/>
                <c:pt idx="0">
                  <c:v>5.0000000000000017E-2</c:v>
                </c:pt>
                <c:pt idx="1">
                  <c:v>6.4855352455890858E-2</c:v>
                </c:pt>
                <c:pt idx="2">
                  <c:v>5.0516145835715454E-2</c:v>
                </c:pt>
                <c:pt idx="3">
                  <c:v>4.2154731960809856E-2</c:v>
                </c:pt>
                <c:pt idx="4">
                  <c:v>5.2562451308639069E-2</c:v>
                </c:pt>
                <c:pt idx="5">
                  <c:v>5.0493659260716112E-2</c:v>
                </c:pt>
                <c:pt idx="6">
                  <c:v>3.9789969570375054E-2</c:v>
                </c:pt>
                <c:pt idx="7">
                  <c:v>5.0685845498216198E-2</c:v>
                </c:pt>
                <c:pt idx="8">
                  <c:v>6.5918197439207488E-2</c:v>
                </c:pt>
                <c:pt idx="9">
                  <c:v>5.0689801456717101E-2</c:v>
                </c:pt>
                <c:pt idx="10">
                  <c:v>3.8307640967177925E-2</c:v>
                </c:pt>
                <c:pt idx="11">
                  <c:v>4.9397136966779796E-2</c:v>
                </c:pt>
                <c:pt idx="12">
                  <c:v>5.4557312075747516E-2</c:v>
                </c:pt>
                <c:pt idx="13">
                  <c:v>4.4011160165590493E-2</c:v>
                </c:pt>
                <c:pt idx="14">
                  <c:v>4.9754025241765941E-2</c:v>
                </c:pt>
                <c:pt idx="15">
                  <c:v>6.3414919492920413E-2</c:v>
                </c:pt>
                <c:pt idx="16">
                  <c:v>4.9668664212887133E-2</c:v>
                </c:pt>
                <c:pt idx="17">
                  <c:v>3.6180133713138905E-2</c:v>
                </c:pt>
                <c:pt idx="18">
                  <c:v>4.866082128696772E-2</c:v>
                </c:pt>
                <c:pt idx="19">
                  <c:v>5.9880074248826062E-2</c:v>
                </c:pt>
                <c:pt idx="20">
                  <c:v>4.8038722256906786E-2</c:v>
                </c:pt>
                <c:pt idx="21">
                  <c:v>4.6916792100076363E-2</c:v>
                </c:pt>
                <c:pt idx="22">
                  <c:v>5.8580657810627788E-2</c:v>
                </c:pt>
                <c:pt idx="23">
                  <c:v>4.9219563966266727E-2</c:v>
                </c:pt>
                <c:pt idx="24">
                  <c:v>3.6898477810384876E-2</c:v>
                </c:pt>
                <c:pt idx="25">
                  <c:v>5.0705656109597895E-2</c:v>
                </c:pt>
                <c:pt idx="26">
                  <c:v>6.7727197550033938E-2</c:v>
                </c:pt>
                <c:pt idx="27">
                  <c:v>5.6122749016728132E-2</c:v>
                </c:pt>
                <c:pt idx="28">
                  <c:v>5.228486855266018E-2</c:v>
                </c:pt>
                <c:pt idx="29">
                  <c:v>7.6046345401250187E-2</c:v>
                </c:pt>
                <c:pt idx="30">
                  <c:v>9.0247760935285137E-2</c:v>
                </c:pt>
                <c:pt idx="31">
                  <c:v>9.507454854620212E-2</c:v>
                </c:pt>
                <c:pt idx="32">
                  <c:v>0.1735052755657889</c:v>
                </c:pt>
                <c:pt idx="33">
                  <c:v>0.33200127067152385</c:v>
                </c:pt>
                <c:pt idx="34">
                  <c:v>0.37720829275011247</c:v>
                </c:pt>
                <c:pt idx="35">
                  <c:v>0.416214215695419</c:v>
                </c:pt>
                <c:pt idx="36">
                  <c:v>0.75417270026914396</c:v>
                </c:pt>
                <c:pt idx="37">
                  <c:v>1.1286465461878512</c:v>
                </c:pt>
                <c:pt idx="38">
                  <c:v>1.2123622614728455</c:v>
                </c:pt>
                <c:pt idx="39">
                  <c:v>1.7906434509860365</c:v>
                </c:pt>
                <c:pt idx="40">
                  <c:v>2.8530502433001068</c:v>
                </c:pt>
                <c:pt idx="41">
                  <c:v>2.6655388746727193</c:v>
                </c:pt>
                <c:pt idx="42">
                  <c:v>2.2180425491265159</c:v>
                </c:pt>
                <c:pt idx="43">
                  <c:v>3.2562067357913147</c:v>
                </c:pt>
                <c:pt idx="44">
                  <c:v>4.2133730224430348</c:v>
                </c:pt>
                <c:pt idx="45">
                  <c:v>3.466902001259125</c:v>
                </c:pt>
                <c:pt idx="46">
                  <c:v>3.381096744806583</c:v>
                </c:pt>
                <c:pt idx="47">
                  <c:v>4.0073511898477987</c:v>
                </c:pt>
                <c:pt idx="48">
                  <c:v>3.036363839122715</c:v>
                </c:pt>
                <c:pt idx="49">
                  <c:v>1.9867839541408452</c:v>
                </c:pt>
                <c:pt idx="50">
                  <c:v>2.3579607465592889</c:v>
                </c:pt>
                <c:pt idx="51">
                  <c:v>2.742228475186884</c:v>
                </c:pt>
                <c:pt idx="52">
                  <c:v>2.0565593364690535</c:v>
                </c:pt>
                <c:pt idx="53">
                  <c:v>1.8179704363997347</c:v>
                </c:pt>
                <c:pt idx="54">
                  <c:v>2.4986487976171112</c:v>
                </c:pt>
                <c:pt idx="55">
                  <c:v>2.6497184954678406</c:v>
                </c:pt>
                <c:pt idx="56">
                  <c:v>2.3247021723189434</c:v>
                </c:pt>
                <c:pt idx="57">
                  <c:v>3.3070806775178325</c:v>
                </c:pt>
                <c:pt idx="58">
                  <c:v>4.6378881833260364</c:v>
                </c:pt>
                <c:pt idx="59">
                  <c:v>3.7574443094977443</c:v>
                </c:pt>
                <c:pt idx="60">
                  <c:v>2.9809982371007573</c:v>
                </c:pt>
                <c:pt idx="61">
                  <c:v>3.9506601670249664</c:v>
                </c:pt>
                <c:pt idx="62">
                  <c:v>4.466909187555574</c:v>
                </c:pt>
                <c:pt idx="63">
                  <c:v>3.8043350890934264</c:v>
                </c:pt>
                <c:pt idx="64">
                  <c:v>4.6107036762507745</c:v>
                </c:pt>
                <c:pt idx="65">
                  <c:v>6.0020607494758993</c:v>
                </c:pt>
                <c:pt idx="66">
                  <c:v>4.5048278395898596</c:v>
                </c:pt>
                <c:pt idx="67">
                  <c:v>2.9517353885189124</c:v>
                </c:pt>
                <c:pt idx="68">
                  <c:v>3.3197870712416444</c:v>
                </c:pt>
                <c:pt idx="69">
                  <c:v>3.2265689094637726</c:v>
                </c:pt>
                <c:pt idx="70">
                  <c:v>1.9837859650399203</c:v>
                </c:pt>
                <c:pt idx="71">
                  <c:v>1.4369644208218058</c:v>
                </c:pt>
                <c:pt idx="72">
                  <c:v>1.2287746146109095</c:v>
                </c:pt>
                <c:pt idx="73">
                  <c:v>0.65209080924369145</c:v>
                </c:pt>
                <c:pt idx="74">
                  <c:v>0.29425459593111836</c:v>
                </c:pt>
                <c:pt idx="75">
                  <c:v>0.24013055138274111</c:v>
                </c:pt>
                <c:pt idx="76">
                  <c:v>0.19216925640271271</c:v>
                </c:pt>
                <c:pt idx="77">
                  <c:v>0.10065132063884567</c:v>
                </c:pt>
                <c:pt idx="78">
                  <c:v>6.4112614891118427E-2</c:v>
                </c:pt>
                <c:pt idx="79">
                  <c:v>6.5440707230798159E-2</c:v>
                </c:pt>
                <c:pt idx="80">
                  <c:v>5.3862215690107913E-2</c:v>
                </c:pt>
                <c:pt idx="81">
                  <c:v>3.9306454648893693E-2</c:v>
                </c:pt>
                <c:pt idx="82">
                  <c:v>5.0117755275182106E-2</c:v>
                </c:pt>
                <c:pt idx="83">
                  <c:v>6.6046772037948731E-2</c:v>
                </c:pt>
                <c:pt idx="84">
                  <c:v>5.1748580268955791E-2</c:v>
                </c:pt>
                <c:pt idx="85">
                  <c:v>3.9989417173471646E-2</c:v>
                </c:pt>
                <c:pt idx="86">
                  <c:v>5.0235997124690325E-2</c:v>
                </c:pt>
                <c:pt idx="87">
                  <c:v>5.2590489411493184E-2</c:v>
                </c:pt>
                <c:pt idx="88">
                  <c:v>4.206148905725348E-2</c:v>
                </c:pt>
                <c:pt idx="89">
                  <c:v>4.9678292270140173E-2</c:v>
                </c:pt>
                <c:pt idx="90">
                  <c:v>6.5024173995137866E-2</c:v>
                </c:pt>
                <c:pt idx="91">
                  <c:v>5.1148296591312085E-2</c:v>
                </c:pt>
                <c:pt idx="92">
                  <c:v>3.6957542193837428E-2</c:v>
                </c:pt>
                <c:pt idx="93">
                  <c:v>4.8081733136889973E-2</c:v>
                </c:pt>
                <c:pt idx="94">
                  <c:v>5.7304298728915404E-2</c:v>
                </c:pt>
                <c:pt idx="95">
                  <c:v>4.6570068631349659E-2</c:v>
                </c:pt>
                <c:pt idx="96">
                  <c:v>4.7960388773568667E-2</c:v>
                </c:pt>
                <c:pt idx="97">
                  <c:v>6.1022880654815204E-2</c:v>
                </c:pt>
                <c:pt idx="98">
                  <c:v>4.9987171758582513E-2</c:v>
                </c:pt>
                <c:pt idx="99">
                  <c:v>3.6066179861891118E-2</c:v>
                </c:pt>
                <c:pt idx="100">
                  <c:v>4.8139867653871987E-2</c:v>
                </c:pt>
              </c:numCache>
            </c:numRef>
          </c:yVal>
          <c:smooth val="1"/>
          <c:extLst>
            <c:ext xmlns:c16="http://schemas.microsoft.com/office/drawing/2014/chart" uri="{C3380CC4-5D6E-409C-BE32-E72D297353CC}">
              <c16:uniqueId val="{00000002-FB74-47DB-8A2C-27193AE00CA4}"/>
            </c:ext>
          </c:extLst>
        </c:ser>
        <c:ser>
          <c:idx val="2"/>
          <c:order val="3"/>
          <c:tx>
            <c:strRef>
              <c:f>Sheet1!$P$10</c:f>
              <c:strCache>
                <c:ptCount val="1"/>
                <c:pt idx="0">
                  <c:v>(pdf_f(x) + pdf_g(x))/2</c:v>
                </c:pt>
              </c:strCache>
            </c:strRef>
          </c:tx>
          <c:spPr>
            <a:ln w="63500" cap="rnd">
              <a:solidFill>
                <a:schemeClr val="accent6">
                  <a:lumMod val="75000"/>
                </a:schemeClr>
              </a:solidFill>
              <a:prstDash val="sysDash"/>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Sheet1!$P$11:$P$111</c:f>
              <c:numCache>
                <c:formatCode>General</c:formatCode>
                <c:ptCount val="101"/>
                <c:pt idx="0">
                  <c:v>0.1</c:v>
                </c:pt>
                <c:pt idx="1">
                  <c:v>0.10000000000000006</c:v>
                </c:pt>
                <c:pt idx="2">
                  <c:v>0.10000000000000031</c:v>
                </c:pt>
                <c:pt idx="3">
                  <c:v>0.10000000000000173</c:v>
                </c:pt>
                <c:pt idx="4">
                  <c:v>0.100000000000009</c:v>
                </c:pt>
                <c:pt idx="5">
                  <c:v>0.10000000000004547</c:v>
                </c:pt>
                <c:pt idx="6">
                  <c:v>0.10000000000022076</c:v>
                </c:pt>
                <c:pt idx="7">
                  <c:v>0.10000000000102974</c:v>
                </c:pt>
                <c:pt idx="8">
                  <c:v>0.10000000000461498</c:v>
                </c:pt>
                <c:pt idx="9">
                  <c:v>0.10000000001987192</c:v>
                </c:pt>
                <c:pt idx="10">
                  <c:v>0.10000000008221249</c:v>
                </c:pt>
                <c:pt idx="11">
                  <c:v>0.10000000032678655</c:v>
                </c:pt>
                <c:pt idx="12">
                  <c:v>0.100000001248012</c:v>
                </c:pt>
                <c:pt idx="13">
                  <c:v>0.10000000457932626</c:v>
                </c:pt>
                <c:pt idx="14">
                  <c:v>0.10000001614405518</c:v>
                </c:pt>
                <c:pt idx="15">
                  <c:v>0.10000005468294565</c:v>
                </c:pt>
                <c:pt idx="16">
                  <c:v>0.10000017795876767</c:v>
                </c:pt>
                <c:pt idx="17">
                  <c:v>0.10000055643584502</c:v>
                </c:pt>
                <c:pt idx="18">
                  <c:v>0.10000167162566011</c:v>
                </c:pt>
                <c:pt idx="19">
                  <c:v>0.10000482493181023</c:v>
                </c:pt>
                <c:pt idx="20">
                  <c:v>0.10001338047563262</c:v>
                </c:pt>
                <c:pt idx="21">
                  <c:v>0.1000356516918193</c:v>
                </c:pt>
                <c:pt idx="22">
                  <c:v>0.10009126766858939</c:v>
                </c:pt>
                <c:pt idx="23">
                  <c:v>0.10022448224161049</c:v>
                </c:pt>
                <c:pt idx="24">
                  <c:v>0.10053048760980887</c:v>
                </c:pt>
                <c:pt idx="25">
                  <c:v>0.10120447203188397</c:v>
                </c:pt>
                <c:pt idx="26">
                  <c:v>0.10262752233212315</c:v>
                </c:pt>
                <c:pt idx="27">
                  <c:v>0.10550711737102396</c:v>
                </c:pt>
                <c:pt idx="28">
                  <c:v>0.11108997251625721</c:v>
                </c:pt>
                <c:pt idx="29">
                  <c:v>0.12145679381318358</c:v>
                </c:pt>
                <c:pt idx="30">
                  <c:v>0.13988663570744217</c:v>
                </c:pt>
                <c:pt idx="31">
                  <c:v>0.17123906424682062</c:v>
                </c:pt>
                <c:pt idx="32">
                  <c:v>0.22224672310317803</c:v>
                </c:pt>
                <c:pt idx="33">
                  <c:v>0.30155077265364305</c:v>
                </c:pt>
                <c:pt idx="34">
                  <c:v>0.41927133561649033</c:v>
                </c:pt>
                <c:pt idx="35">
                  <c:v>0.58591869862143064</c:v>
                </c:pt>
                <c:pt idx="36">
                  <c:v>0.81055142472535557</c:v>
                </c:pt>
                <c:pt idx="37">
                  <c:v>1.0982875122178655</c:v>
                </c:pt>
                <c:pt idx="38">
                  <c:v>1.4475471912948845</c:v>
                </c:pt>
                <c:pt idx="39">
                  <c:v>1.8476744978521682</c:v>
                </c:pt>
                <c:pt idx="40">
                  <c:v>2.2777365354548111</c:v>
                </c:pt>
                <c:pt idx="41">
                  <c:v>2.7072240432070256</c:v>
                </c:pt>
                <c:pt idx="42">
                  <c:v>3.0990217229410564</c:v>
                </c:pt>
                <c:pt idx="43">
                  <c:v>3.4144324743279144</c:v>
                </c:pt>
                <c:pt idx="44">
                  <c:v>3.619388890308965</c:v>
                </c:pt>
                <c:pt idx="45">
                  <c:v>3.6904972492074348</c:v>
                </c:pt>
                <c:pt idx="46">
                  <c:v>3.6194408277360992</c:v>
                </c:pt>
                <c:pt idx="47">
                  <c:v>3.4146110798173637</c:v>
                </c:pt>
                <c:pt idx="48">
                  <c:v>3.0995582606872865</c:v>
                </c:pt>
                <c:pt idx="49">
                  <c:v>2.7087295648932006</c:v>
                </c:pt>
                <c:pt idx="50">
                  <c:v>2.2817032220989244</c:v>
                </c:pt>
                <c:pt idx="51">
                  <c:v>1.8574921751681817</c:v>
                </c:pt>
                <c:pt idx="52">
                  <c:v>1.4703739813663266</c:v>
                </c:pt>
                <c:pt idx="53">
                  <c:v>1.1481458067494024</c:v>
                </c:pt>
                <c:pt idx="54">
                  <c:v>0.91285400285094642</c:v>
                </c:pt>
                <c:pt idx="55">
                  <c:v>0.7831120791713384</c:v>
                </c:pt>
                <c:pt idx="56">
                  <c:v>0.77634241876734145</c:v>
                </c:pt>
                <c:pt idx="57">
                  <c:v>0.90894914592695031</c:v>
                </c:pt>
                <c:pt idx="58">
                  <c:v>1.1928665599014232</c:v>
                </c:pt>
                <c:pt idx="59">
                  <c:v>1.6283120154880992</c:v>
                </c:pt>
                <c:pt idx="60">
                  <c:v>2.194688846333936</c:v>
                </c:pt>
                <c:pt idx="61">
                  <c:v>2.8436274446535439</c:v>
                </c:pt>
                <c:pt idx="62">
                  <c:v>3.4988860842578053</c:v>
                </c:pt>
                <c:pt idx="63">
                  <c:v>4.0662420434693924</c:v>
                </c:pt>
                <c:pt idx="64">
                  <c:v>4.4526438363641772</c:v>
                </c:pt>
                <c:pt idx="65">
                  <c:v>4.5893051265480027</c:v>
                </c:pt>
                <c:pt idx="66">
                  <c:v>4.4505468016418623</c:v>
                </c:pt>
                <c:pt idx="67">
                  <c:v>4.0609594083399791</c:v>
                </c:pt>
                <c:pt idx="68">
                  <c:v>3.4878873794101373</c:v>
                </c:pt>
                <c:pt idx="69">
                  <c:v>2.8222063025321873</c:v>
                </c:pt>
                <c:pt idx="70">
                  <c:v>2.1548155911021332</c:v>
                </c:pt>
                <c:pt idx="71">
                  <c:v>1.5570777761730956</c:v>
                </c:pt>
                <c:pt idx="72">
                  <c:v>1.070621508423917</c:v>
                </c:pt>
                <c:pt idx="73">
                  <c:v>0.70739892970921203</c:v>
                </c:pt>
                <c:pt idx="74">
                  <c:v>0.45707126111002677</c:v>
                </c:pt>
                <c:pt idx="75">
                  <c:v>0.29719343523559211</c:v>
                </c:pt>
                <c:pt idx="76">
                  <c:v>0.2023025942869546</c:v>
                </c:pt>
                <c:pt idx="77">
                  <c:v>0.14985829921362886</c:v>
                </c:pt>
                <c:pt idx="78">
                  <c:v>0.1228267918926344</c:v>
                </c:pt>
                <c:pt idx="79">
                  <c:v>0.10981768064605132</c:v>
                </c:pt>
                <c:pt idx="80">
                  <c:v>0.10396670150884624</c:v>
                </c:pt>
                <c:pt idx="81">
                  <c:v>0.10150559005972687</c:v>
                </c:pt>
                <c:pt idx="82">
                  <c:v>0.10053683466570354</c:v>
                </c:pt>
                <c:pt idx="83">
                  <c:v>0.10017981708848243</c:v>
                </c:pt>
                <c:pt idx="84">
                  <c:v>0.10005658195721742</c:v>
                </c:pt>
                <c:pt idx="85">
                  <c:v>0.10001672559458624</c:v>
                </c:pt>
                <c:pt idx="86">
                  <c:v>0.10000464452987121</c:v>
                </c:pt>
                <c:pt idx="87">
                  <c:v>0.10000121159800651</c:v>
                </c:pt>
                <c:pt idx="88">
                  <c:v>0.10000029691486072</c:v>
                </c:pt>
                <c:pt idx="89">
                  <c:v>0.10000006835368212</c:v>
                </c:pt>
                <c:pt idx="90">
                  <c:v>0.10000001478252046</c:v>
                </c:pt>
                <c:pt idx="91">
                  <c:v>0.10000000300325119</c:v>
                </c:pt>
                <c:pt idx="92">
                  <c:v>0.10000000057318052</c:v>
                </c:pt>
                <c:pt idx="93">
                  <c:v>0.10000000010276561</c:v>
                </c:pt>
                <c:pt idx="94">
                  <c:v>0.10000000001730855</c:v>
                </c:pt>
                <c:pt idx="95">
                  <c:v>0.10000000000273862</c:v>
                </c:pt>
                <c:pt idx="96">
                  <c:v>0.10000000000040707</c:v>
                </c:pt>
                <c:pt idx="97">
                  <c:v>0.10000000000005685</c:v>
                </c:pt>
                <c:pt idx="98">
                  <c:v>0.10000000000000746</c:v>
                </c:pt>
                <c:pt idx="99">
                  <c:v>0.10000000000000092</c:v>
                </c:pt>
                <c:pt idx="100">
                  <c:v>0.10000000000000012</c:v>
                </c:pt>
              </c:numCache>
            </c:numRef>
          </c:yVal>
          <c:smooth val="1"/>
          <c:extLst>
            <c:ext xmlns:c16="http://schemas.microsoft.com/office/drawing/2014/chart" uri="{C3380CC4-5D6E-409C-BE32-E72D297353CC}">
              <c16:uniqueId val="{00000003-FB74-47DB-8A2C-27193AE00CA4}"/>
            </c:ext>
          </c:extLst>
        </c:ser>
        <c:ser>
          <c:idx val="3"/>
          <c:order val="4"/>
          <c:tx>
            <c:strRef>
              <c:f>Sheet1!$N$10</c:f>
              <c:strCache>
                <c:ptCount val="1"/>
                <c:pt idx="0">
                  <c:v>10*f(x)g(x)/(0.5*(pdf_f(x)+pdf_g(x)))</c:v>
                </c:pt>
              </c:strCache>
            </c:strRef>
          </c:tx>
          <c:spPr>
            <a:ln w="63500" cap="rnd">
              <a:solidFill>
                <a:schemeClr val="accent6">
                  <a:lumMod val="60000"/>
                  <a:lumOff val="40000"/>
                </a:schemeClr>
              </a:solidFill>
              <a:round/>
            </a:ln>
            <a:effectLst/>
          </c:spPr>
          <c:marker>
            <c:symbol val="none"/>
          </c:marker>
          <c:xVal>
            <c:numRef>
              <c:f>Sheet1!$D$11:$D$111</c:f>
              <c:numCache>
                <c:formatCode>General</c:formatCode>
                <c:ptCount val="101"/>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pt idx="100">
                  <c:v>1</c:v>
                </c:pt>
              </c:numCache>
            </c:numRef>
          </c:xVal>
          <c:yVal>
            <c:numRef>
              <c:f>Sheet1!$N$11:$N$111</c:f>
              <c:numCache>
                <c:formatCode>General</c:formatCode>
                <c:ptCount val="101"/>
                <c:pt idx="0">
                  <c:v>0.25000000000000006</c:v>
                </c:pt>
                <c:pt idx="1">
                  <c:v>0.32427676227945407</c:v>
                </c:pt>
                <c:pt idx="2">
                  <c:v>0.25258072917857649</c:v>
                </c:pt>
                <c:pt idx="3">
                  <c:v>0.21077365980404564</c:v>
                </c:pt>
                <c:pt idx="4">
                  <c:v>0.2628122565431717</c:v>
                </c:pt>
                <c:pt idx="5">
                  <c:v>0.25246829630346579</c:v>
                </c:pt>
                <c:pt idx="6">
                  <c:v>0.19894984785143607</c:v>
                </c:pt>
                <c:pt idx="7">
                  <c:v>0.25342922748847135</c:v>
                </c:pt>
                <c:pt idx="8">
                  <c:v>0.32959098718082686</c:v>
                </c:pt>
                <c:pt idx="9">
                  <c:v>0.25344900723322034</c:v>
                </c:pt>
                <c:pt idx="10">
                  <c:v>0.19153820467842128</c:v>
                </c:pt>
                <c:pt idx="11">
                  <c:v>0.246985684026783</c:v>
                </c:pt>
                <c:pt idx="12">
                  <c:v>0.27278655697432858</c:v>
                </c:pt>
                <c:pt idx="13">
                  <c:v>0.22005579075087986</c:v>
                </c:pt>
                <c:pt idx="14">
                  <c:v>0.24877008604724973</c:v>
                </c:pt>
                <c:pt idx="15">
                  <c:v>0.31707442407896708</c:v>
                </c:pt>
                <c:pt idx="16">
                  <c:v>0.24834287911650837</c:v>
                </c:pt>
                <c:pt idx="17">
                  <c:v>0.18089966197513177</c:v>
                </c:pt>
                <c:pt idx="18">
                  <c:v>0.24330003936894945</c:v>
                </c:pt>
                <c:pt idx="19">
                  <c:v>0.29938592607734765</c:v>
                </c:pt>
                <c:pt idx="20">
                  <c:v>0.24016147653668701</c:v>
                </c:pt>
                <c:pt idx="21">
                  <c:v>0.2345003571557335</c:v>
                </c:pt>
                <c:pt idx="22">
                  <c:v>0.29263620680973529</c:v>
                </c:pt>
                <c:pt idx="23">
                  <c:v>0.24554661129410205</c:v>
                </c:pt>
                <c:pt idx="24">
                  <c:v>0.18351884432113633</c:v>
                </c:pt>
                <c:pt idx="25">
                  <c:v>0.25051094626343845</c:v>
                </c:pt>
                <c:pt idx="26">
                  <c:v>0.32996605594187106</c:v>
                </c:pt>
                <c:pt idx="27">
                  <c:v>0.26596664952643967</c:v>
                </c:pt>
                <c:pt idx="28">
                  <c:v>0.23532667876485733</c:v>
                </c:pt>
                <c:pt idx="29">
                  <c:v>0.31305924935833312</c:v>
                </c:pt>
                <c:pt idx="30">
                  <c:v>0.32257463509247808</c:v>
                </c:pt>
                <c:pt idx="31">
                  <c:v>0.27760765034654572</c:v>
                </c:pt>
                <c:pt idx="32">
                  <c:v>0.39034383306798881</c:v>
                </c:pt>
                <c:pt idx="33">
                  <c:v>0.55048983584077205</c:v>
                </c:pt>
                <c:pt idx="34">
                  <c:v>0.44983792201710021</c:v>
                </c:pt>
                <c:pt idx="35">
                  <c:v>0.3551808609920642</c:v>
                </c:pt>
                <c:pt idx="36">
                  <c:v>0.46522199410400472</c:v>
                </c:pt>
                <c:pt idx="37">
                  <c:v>0.51382107764690832</c:v>
                </c:pt>
                <c:pt idx="38">
                  <c:v>0.41876433071185148</c:v>
                </c:pt>
                <c:pt idx="39">
                  <c:v>0.48456680358677151</c:v>
                </c:pt>
                <c:pt idx="40">
                  <c:v>0.62629066156029733</c:v>
                </c:pt>
                <c:pt idx="41">
                  <c:v>0.49230112324118447</c:v>
                </c:pt>
                <c:pt idx="42">
                  <c:v>0.3578617298334929</c:v>
                </c:pt>
                <c:pt idx="43">
                  <c:v>0.47682986268929739</c:v>
                </c:pt>
                <c:pt idx="44">
                  <c:v>0.58205585944694727</c:v>
                </c:pt>
                <c:pt idx="45">
                  <c:v>0.4697066231391544</c:v>
                </c:pt>
                <c:pt idx="46">
                  <c:v>0.46707446063172742</c:v>
                </c:pt>
                <c:pt idx="47">
                  <c:v>0.58679467385523432</c:v>
                </c:pt>
                <c:pt idx="48">
                  <c:v>0.48980589873626718</c:v>
                </c:pt>
                <c:pt idx="49">
                  <c:v>0.36673722986059332</c:v>
                </c:pt>
                <c:pt idx="50">
                  <c:v>0.51671065801235438</c:v>
                </c:pt>
                <c:pt idx="51">
                  <c:v>0.73815343931088062</c:v>
                </c:pt>
                <c:pt idx="52">
                  <c:v>0.69933206195542907</c:v>
                </c:pt>
                <c:pt idx="53">
                  <c:v>0.79169841744522007</c:v>
                </c:pt>
                <c:pt idx="54">
                  <c:v>1.3685916859725367</c:v>
                </c:pt>
                <c:pt idx="55">
                  <c:v>1.691787526934637</c:v>
                </c:pt>
                <c:pt idx="56">
                  <c:v>1.4972144482392524</c:v>
                </c:pt>
                <c:pt idx="57">
                  <c:v>1.8191780543152705</c:v>
                </c:pt>
                <c:pt idx="58">
                  <c:v>1.9440096399840838</c:v>
                </c:pt>
                <c:pt idx="59">
                  <c:v>1.1537851080621735</c:v>
                </c:pt>
                <c:pt idx="60">
                  <c:v>0.67913915042678885</c:v>
                </c:pt>
                <c:pt idx="61">
                  <c:v>0.69465150479765092</c:v>
                </c:pt>
                <c:pt idx="62">
                  <c:v>0.63833304085736031</c:v>
                </c:pt>
                <c:pt idx="63">
                  <c:v>0.46779496257525999</c:v>
                </c:pt>
                <c:pt idx="64">
                  <c:v>0.51774898753362475</c:v>
                </c:pt>
                <c:pt idx="65">
                  <c:v>0.65391824949222188</c:v>
                </c:pt>
                <c:pt idx="66">
                  <c:v>0.50609824369535583</c:v>
                </c:pt>
                <c:pt idx="67">
                  <c:v>0.36342832957858962</c:v>
                </c:pt>
                <c:pt idx="68">
                  <c:v>0.47590227408705471</c:v>
                </c:pt>
                <c:pt idx="69">
                  <c:v>0.57163944864143634</c:v>
                </c:pt>
                <c:pt idx="70">
                  <c:v>0.46031455620414935</c:v>
                </c:pt>
                <c:pt idx="71">
                  <c:v>0.46142987935821095</c:v>
                </c:pt>
                <c:pt idx="72">
                  <c:v>0.5738604188980907</c:v>
                </c:pt>
                <c:pt idx="73">
                  <c:v>0.46090740447666784</c:v>
                </c:pt>
                <c:pt idx="74">
                  <c:v>0.32189137774326726</c:v>
                </c:pt>
                <c:pt idx="75">
                  <c:v>0.40399706540015606</c:v>
                </c:pt>
                <c:pt idx="76">
                  <c:v>0.47495499768562449</c:v>
                </c:pt>
                <c:pt idx="77">
                  <c:v>0.33582164340248943</c:v>
                </c:pt>
                <c:pt idx="78">
                  <c:v>0.26098790786280845</c:v>
                </c:pt>
                <c:pt idx="79">
                  <c:v>0.29795159962318502</c:v>
                </c:pt>
                <c:pt idx="80">
                  <c:v>0.25903589759229267</c:v>
                </c:pt>
                <c:pt idx="81">
                  <c:v>0.19361719204708527</c:v>
                </c:pt>
                <c:pt idx="82">
                  <c:v>0.24925071214858399</c:v>
                </c:pt>
                <c:pt idx="83">
                  <c:v>0.32964110914483818</c:v>
                </c:pt>
                <c:pt idx="84">
                  <c:v>0.25859658233719518</c:v>
                </c:pt>
                <c:pt idx="85">
                  <c:v>0.19991364912088372</c:v>
                </c:pt>
                <c:pt idx="86">
                  <c:v>0.25116832003580053</c:v>
                </c:pt>
                <c:pt idx="87">
                  <c:v>0.26294926116945944</c:v>
                </c:pt>
                <c:pt idx="88">
                  <c:v>0.21030682085406319</c:v>
                </c:pt>
                <c:pt idx="89">
                  <c:v>0.24839129156610701</c:v>
                </c:pt>
                <c:pt idx="90">
                  <c:v>0.32512082191463731</c:v>
                </c:pt>
                <c:pt idx="91">
                  <c:v>0.2557414752760015</c:v>
                </c:pt>
                <c:pt idx="92">
                  <c:v>0.18478770991001997</c:v>
                </c:pt>
                <c:pt idx="93">
                  <c:v>0.24040866543739245</c:v>
                </c:pt>
                <c:pt idx="94">
                  <c:v>0.2865214935949843</c:v>
                </c:pt>
                <c:pt idx="95">
                  <c:v>0.2328503431503714</c:v>
                </c:pt>
                <c:pt idx="96">
                  <c:v>0.23980194386686718</c:v>
                </c:pt>
                <c:pt idx="97">
                  <c:v>0.30511440327390255</c:v>
                </c:pt>
                <c:pt idx="98">
                  <c:v>0.24993585879289393</c:v>
                </c:pt>
                <c:pt idx="99">
                  <c:v>0.18033089930945392</c:v>
                </c:pt>
                <c:pt idx="100">
                  <c:v>0.24069933826935966</c:v>
                </c:pt>
              </c:numCache>
            </c:numRef>
          </c:yVal>
          <c:smooth val="1"/>
          <c:extLst>
            <c:ext xmlns:c16="http://schemas.microsoft.com/office/drawing/2014/chart" uri="{C3380CC4-5D6E-409C-BE32-E72D297353CC}">
              <c16:uniqueId val="{00000004-FB74-47DB-8A2C-27193AE00CA4}"/>
            </c:ext>
          </c:extLst>
        </c:ser>
        <c:dLbls>
          <c:showLegendKey val="0"/>
          <c:showVal val="0"/>
          <c:showCatName val="0"/>
          <c:showSerName val="0"/>
          <c:showPercent val="0"/>
          <c:showBubbleSize val="0"/>
        </c:dLbls>
        <c:axId val="211439696"/>
        <c:axId val="211440256"/>
      </c:scatterChart>
      <c:valAx>
        <c:axId val="211439696"/>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211440256"/>
        <c:crosses val="autoZero"/>
        <c:crossBetween val="midCat"/>
      </c:valAx>
      <c:valAx>
        <c:axId val="211440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sv-SE"/>
          </a:p>
        </c:txPr>
        <c:crossAx val="21143969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3840" units="cm"/>
          <inkml:channel name="Y" type="integer" max="2960" units="cm"/>
          <inkml:channel name="T" type="integer" max="2.14748E9" units="dev"/>
        </inkml:traceFormat>
        <inkml:channelProperties>
          <inkml:channelProperty channel="X" name="resolution" value="54.23729" units="1/cm"/>
          <inkml:channelProperty channel="Y" name="resolution" value="74.18546" units="1/cm"/>
          <inkml:channelProperty channel="T" name="resolution" value="1" units="1/dev"/>
        </inkml:channelProperties>
      </inkml:inkSource>
      <inkml:timestamp xml:id="ts0" timeString="2016-02-15T11:57:04.634"/>
    </inkml:context>
    <inkml:brush xml:id="br0">
      <inkml:brushProperty name="width" value="0.23333" units="cm"/>
      <inkml:brushProperty name="height" value="0.46667" units="cm"/>
      <inkml:brushProperty name="color" value="#FFFF00"/>
      <inkml:brushProperty name="tip" value="rectangle"/>
      <inkml:brushProperty name="rasterOp" value="maskPen"/>
      <inkml:brushProperty name="fitToCurve" value="1"/>
    </inkml:brush>
  </inkml:definitions>
  <inkml:trace contextRef="#ctx0" brushRef="#br0">0 0 0,'13'0'78,"0"0"-63,1 0 17,-1 0-17,0 0 1,0 0 0,14 0-16,-1 0 15,1 0-15,-14 0 16,0 0-16,0 0 15,1 0 1,-1 0 47,0 0-63,0 0 15,0 0-15,1 0 16,-1 0-16,13 0 15,1 0-15,-1 0 16,-13 0-16,14 0 16,13 0-16,-14 0 15,-13 0-15,14 0 16,-14 0-16,13 0 16,-12 0-16,-1 0 15,0 0 48,0 0-32,1 0 0,-1 0-15,0 0-1,0 0 1,1 0 15,-1 0-15,0 0 0,0 0-1,0 0 1,1 0-1,-1 0 17,0 0-17,0 0 1,1 0-16,-1 0 16,0 0-1</inkml:trace>
</inkml:ink>
</file>

<file path=ppt/ink/ink2.xml><?xml version="1.0" encoding="utf-8"?>
<inkml:ink xmlns:inkml="http://www.w3.org/2003/InkML">
  <inkml:definitions>
    <inkml:context xml:id="ctx0">
      <inkml:inkSource xml:id="inkSrc0">
        <inkml:traceFormat>
          <inkml:channel name="X" type="integer" max="3840" units="cm"/>
          <inkml:channel name="Y" type="integer" max="2960" units="cm"/>
          <inkml:channel name="T" type="integer" max="2.14748E9" units="dev"/>
        </inkml:traceFormat>
        <inkml:channelProperties>
          <inkml:channelProperty channel="X" name="resolution" value="54.23729" units="1/cm"/>
          <inkml:channelProperty channel="Y" name="resolution" value="74.18546" units="1/cm"/>
          <inkml:channelProperty channel="T" name="resolution" value="1" units="1/dev"/>
        </inkml:channelProperties>
      </inkml:inkSource>
      <inkml:timestamp xml:id="ts0" timeString="2016-02-15T11:57:08.535"/>
    </inkml:context>
    <inkml:brush xml:id="br0">
      <inkml:brushProperty name="width" value="0.23333" units="cm"/>
      <inkml:brushProperty name="height" value="0.46667" units="cm"/>
      <inkml:brushProperty name="color" value="#FFFF00"/>
      <inkml:brushProperty name="tip" value="rectangle"/>
      <inkml:brushProperty name="rasterOp" value="maskPen"/>
      <inkml:brushProperty name="fitToCurve" value="1"/>
    </inkml:brush>
  </inkml:definitions>
  <inkml:trace contextRef="#ctx0" brushRef="#br0">0 14 0,'13'0'47,"0"0"-32,0 0 17,0 0-17,1 0 1,-1 0-1,0 0 17,0 0-32,1 0 15,-1 0 1,0 0 0,0 0-1,1 0-15,-1 0 16,0 0-16,0 0 15,0 0-15,1 0 16,-1 0-16,13 0 16,-12 0-16,25 13 15,-25-13-15,25 0 16,-12 0-16,-1 0 16,1 0-16,12 0 15,-12 0-15,-1 0 16,1 0-16,-14 0 15,13 13-15,1-13 16,-1 0-16,1 0 16,-14 0-16,13 0 15,14 0-15,-27 0 16,14 0-16,-1 0 16,1 0-16,-1 13 15,-13-13-15,14 0 16,-14 0-1,0 0-15,14 0 16,-1 0-16,1 0 16,-1 0-16,1 0 15,26 14-15,-27-14 16,14 0-16,-14 0 16,1 0-16,-1 0 15,14 0-15,-14 0 16,1 0-16,-1 0 15,14 0-15,-14 0 0,1 0 16,-1 0-16,1 0 16,-1 13-16,14-13 15,-14 0-15,14 0 16,0 0-16,-1 0 16,1 0-16,-14 0 15,14 0-15,-13 0 16,-1 0-16,14 0 15,-1 0-15,-12 0 16,-14 0-16,27 0 16,-14 0-16,-13 0 15,14 0 1,-14 0-16,14 0 16,-1 0-16,-13 0 15,14 0-15,-1 0 16,1 0-16,-14 0 15,13 0-15,-12 13 16,-1-13-16,0 0 16,0 0-16,1 0 15,-1 0-15,0 0 16,27 0-16,-27 0 16,13 0-16,1 0 15,-14 0-15,27 0 16,-14 0-16,14 0 15,0 0-15,-14 0 16,14 13-16,13-13 16,-14 0-16,14 0 15,-13 0-15,26 14 16,-13-14-16,0 0 16,13 0-16,-26 0 15,-1 0-15,1 0 16,-13 0-16,-1 0 15,14 13 1,-14-13-16,14 0 16,0 0-16,-1 0 15,1 0-15,13 0 16,0 0-16,0 0 16,-14 0-16,1 0 15,0 0-15,-1 0 16,-12 0-16,13 0 15,-14 0-15,0 0 16,-12 0-16,12 0 16,14 0-16,-14 0 15,14 0-15,0 0 16,-1 0-16,1 0 16,0 0-16,-1 0 15,-12 0-15,-14 0 16,14 0-16,-14 0 15,13 0-15,-12 0 16,-1 0-16,0 0 16,0 0-16,0 0 15,1 0-15,-1 0 16,13 0-16,1-13 16,-1 13-16,-13 0 15,14 0 1,-1 0-16,1 0 15,-1 0-15,14-14 16,-14 14-16,14 0 16,0 0-16,-14 0 15,1 0-15,-14 0 16,27-13-16,-14 13 16,1 0-16,-1 0 15,0 0-15,14 0 16,-27 0-16,27 0 15,-13 0-15,-14 0 16,0 0-16,0 0 16,14 0-16,-14 0 15,13 0-15,-12 0 16,12 0-16,1 0 16,-1 0-16,0 0 15,1 0-15,-1 0 16,14 0-16,0 0 15,-14 0-15,1 0 16,-1 0-16,1-13 16,12 13-16,-12 0 15,12-13 1,1 13-16,0-14 16,-1 14-16,-12 0 15,-14-13-15,14 0 16,-1 13-16,-13 0 15,1 0-15,12 0 16,-13 0-16,14 0 16,-14 0-16,13 0 15,1 0-15,-14 0 16,0 0-16,14 0 16,-1 0-16,1 0 15,-14 0-15,0 0 16,14 0-16,-14 0 15,-13-13 1,13 13 15,-13-14-15,13 14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11AEDD-5E65-4970-8DEC-1B633AF04A39}" type="datetimeFigureOut">
              <a:rPr lang="sv-SE" smtClean="0"/>
              <a:t>2018-01-29</a:t>
            </a:fld>
            <a:endParaRPr lang="sv-S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0321A4-EB14-45AA-9F29-BBD6B7CB6043}" type="slidenum">
              <a:rPr lang="sv-SE" smtClean="0"/>
              <a:t>‹#›</a:t>
            </a:fld>
            <a:endParaRPr lang="sv-SE"/>
          </a:p>
        </p:txBody>
      </p:sp>
    </p:spTree>
    <p:extLst>
      <p:ext uri="{BB962C8B-B14F-4D97-AF65-F5344CB8AC3E}">
        <p14:creationId xmlns:p14="http://schemas.microsoft.com/office/powerpoint/2010/main" val="424903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a:t>
            </a:r>
          </a:p>
          <a:p>
            <a:endParaRPr lang="en-US" dirty="0" smtClean="0"/>
          </a:p>
          <a:p>
            <a:r>
              <a:rPr lang="en-US" dirty="0" smtClean="0"/>
              <a:t>Last</a:t>
            </a:r>
            <a:r>
              <a:rPr lang="en-US" baseline="0" dirty="0" smtClean="0"/>
              <a:t> time, we talked about the basic mathematics of Light Transport. </a:t>
            </a:r>
          </a:p>
          <a:p>
            <a:r>
              <a:rPr lang="en-US" baseline="0" dirty="0" smtClean="0"/>
              <a:t>We saw what a BRDF really is, how </a:t>
            </a:r>
            <a:r>
              <a:rPr lang="en-US" baseline="0" dirty="0" err="1" smtClean="0"/>
              <a:t>dirfferent</a:t>
            </a:r>
            <a:r>
              <a:rPr lang="en-US" baseline="0" dirty="0" smtClean="0"/>
              <a:t> kinds of materials can be represented mathematically, and where the “rendering equation” comes from. </a:t>
            </a:r>
          </a:p>
          <a:p>
            <a:endParaRPr lang="en-US" baseline="0" dirty="0" smtClean="0"/>
          </a:p>
          <a:p>
            <a:r>
              <a:rPr lang="en-US" baseline="0" dirty="0" smtClean="0"/>
              <a:t>Today, we are going to look at algorithms for actually using this </a:t>
            </a:r>
            <a:r>
              <a:rPr lang="en-US" baseline="0" dirty="0" err="1" smtClean="0"/>
              <a:t>maths</a:t>
            </a:r>
            <a:r>
              <a:rPr lang="en-US" baseline="0" dirty="0" smtClean="0"/>
              <a:t> to produce images. </a:t>
            </a:r>
          </a:p>
          <a:p>
            <a:r>
              <a:rPr lang="en-US" baseline="0" dirty="0" smtClean="0"/>
              <a:t>In particular, we will be looking at variants of the “path tracing” algorithm which are extremely popular these days.</a:t>
            </a:r>
          </a:p>
        </p:txBody>
      </p:sp>
      <p:sp>
        <p:nvSpPr>
          <p:cNvPr id="4" name="Slide Number Placeholder 3"/>
          <p:cNvSpPr>
            <a:spLocks noGrp="1"/>
          </p:cNvSpPr>
          <p:nvPr>
            <p:ph type="sldNum" sz="quarter" idx="10"/>
          </p:nvPr>
        </p:nvSpPr>
        <p:spPr/>
        <p:txBody>
          <a:bodyPr/>
          <a:lstStyle/>
          <a:p>
            <a:fld id="{1B0321A4-EB14-45AA-9F29-BBD6B7CB6043}" type="slidenum">
              <a:rPr lang="sv-SE" smtClean="0"/>
              <a:t>1</a:t>
            </a:fld>
            <a:endParaRPr lang="sv-SE"/>
          </a:p>
        </p:txBody>
      </p:sp>
    </p:spTree>
    <p:extLst>
      <p:ext uri="{BB962C8B-B14F-4D97-AF65-F5344CB8AC3E}">
        <p14:creationId xmlns:p14="http://schemas.microsoft.com/office/powerpoint/2010/main" val="1525980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i="0" baseline="0" dirty="0" smtClean="0"/>
              <a:t>Here is another image which shows some additional problems with photon mapping. </a:t>
            </a:r>
          </a:p>
          <a:p>
            <a:pPr marL="0" lvl="0" indent="0">
              <a:buFont typeface="Arial" panose="020B0604020202020204" pitchFamily="34" charset="0"/>
              <a:buNone/>
            </a:pPr>
            <a:endParaRPr lang="en-US" i="0" baseline="0" dirty="0" smtClean="0"/>
          </a:p>
          <a:p>
            <a:pPr marL="0" lvl="0" indent="0">
              <a:buFont typeface="Arial" panose="020B0604020202020204" pitchFamily="34" charset="0"/>
              <a:buNone/>
            </a:pPr>
            <a:r>
              <a:rPr lang="en-US" i="0" baseline="0" dirty="0" smtClean="0"/>
              <a:t>The main reasons why people are moving towards unbiased renderers, I think, are: </a:t>
            </a:r>
          </a:p>
          <a:p>
            <a:pPr marL="0" lvl="0" indent="0">
              <a:buFont typeface="Arial" panose="020B0604020202020204" pitchFamily="34" charset="0"/>
              <a:buNone/>
            </a:pPr>
            <a:endParaRPr lang="en-US" i="0" baseline="0" dirty="0" smtClean="0"/>
          </a:p>
          <a:p>
            <a:pPr marL="228600" lvl="0" indent="-228600">
              <a:buFont typeface="Arial" panose="020B0604020202020204" pitchFamily="34" charset="0"/>
              <a:buAutoNum type="arabicPeriod"/>
            </a:pPr>
            <a:r>
              <a:rPr lang="en-US" i="0" baseline="0" dirty="0" smtClean="0"/>
              <a:t>Immediate response</a:t>
            </a:r>
          </a:p>
          <a:p>
            <a:pPr marL="685800" lvl="1" indent="-228600">
              <a:buFont typeface="Arial" panose="020B0604020202020204" pitchFamily="34" charset="0"/>
              <a:buAutoNum type="arabicPeriod"/>
            </a:pPr>
            <a:r>
              <a:rPr lang="en-US" i="0" baseline="0" dirty="0" smtClean="0"/>
              <a:t>After only a few seconds the PT image can be “read” and we will know if the final image will look good</a:t>
            </a:r>
          </a:p>
          <a:p>
            <a:pPr marL="685800" lvl="1" indent="-228600">
              <a:buFont typeface="Arial" panose="020B0604020202020204" pitchFamily="34" charset="0"/>
              <a:buAutoNum type="arabicPeriod"/>
            </a:pPr>
            <a:r>
              <a:rPr lang="en-US" i="0" baseline="0" dirty="0" smtClean="0"/>
              <a:t>With PM/IC it may take minutes until we se a first image</a:t>
            </a:r>
          </a:p>
          <a:p>
            <a:pPr marL="228600" lvl="0" indent="-228600">
              <a:buFont typeface="Arial" panose="020B0604020202020204" pitchFamily="34" charset="0"/>
              <a:buAutoNum type="arabicPeriod"/>
            </a:pPr>
            <a:r>
              <a:rPr lang="en-US" i="0" baseline="0" dirty="0" smtClean="0"/>
              <a:t>Artifacts in photon-mapping images are introduced in the beginning, but not visible until the image is done</a:t>
            </a:r>
          </a:p>
          <a:p>
            <a:pPr marL="685800" lvl="1" indent="-228600">
              <a:buFont typeface="Arial" panose="020B0604020202020204" pitchFamily="34" charset="0"/>
              <a:buAutoNum type="arabicPeriod"/>
            </a:pPr>
            <a:r>
              <a:rPr lang="en-US" i="0" baseline="0" dirty="0" smtClean="0"/>
              <a:t>The MR image above has light leakage which will not go away. We have to restart the image. </a:t>
            </a:r>
          </a:p>
          <a:p>
            <a:pPr marL="685800" lvl="1" indent="-228600">
              <a:buFont typeface="Arial" panose="020B0604020202020204" pitchFamily="34" charset="0"/>
              <a:buAutoNum type="arabicPeriod"/>
            </a:pPr>
            <a:r>
              <a:rPr lang="en-US" i="0" baseline="0" dirty="0" smtClean="0"/>
              <a:t>So… We can’t “wait until the image is complete”</a:t>
            </a:r>
          </a:p>
          <a:p>
            <a:pPr marL="228600" lvl="0" indent="-228600">
              <a:buFont typeface="Arial" panose="020B0604020202020204" pitchFamily="34" charset="0"/>
              <a:buAutoNum type="arabicPeriod"/>
            </a:pPr>
            <a:r>
              <a:rPr lang="en-US" i="0" baseline="0" dirty="0" smtClean="0"/>
              <a:t>Path tracing is much easier to parallelize (especially over many machines)</a:t>
            </a:r>
          </a:p>
          <a:p>
            <a:pPr marL="685800" lvl="1" indent="-228600">
              <a:buFont typeface="Arial" panose="020B0604020202020204" pitchFamily="34" charset="0"/>
              <a:buAutoNum type="arabicPeriod"/>
            </a:pPr>
            <a:r>
              <a:rPr lang="en-US" i="0" baseline="0" dirty="0" smtClean="0"/>
              <a:t>Parallelizing Photon Mapping means creating parts of the photon map on different machines, then merging them</a:t>
            </a:r>
          </a:p>
          <a:p>
            <a:pPr marL="685800" lvl="1" indent="-228600">
              <a:buFont typeface="Arial" panose="020B0604020202020204" pitchFamily="34" charset="0"/>
              <a:buAutoNum type="arabicPeriod"/>
            </a:pPr>
            <a:r>
              <a:rPr lang="en-US" i="0" baseline="0" dirty="0" smtClean="0"/>
              <a:t>Complete photon map could be to large to hold on one machine</a:t>
            </a:r>
          </a:p>
          <a:p>
            <a:pPr marL="228600" lvl="0" indent="-228600">
              <a:buFont typeface="Arial" panose="020B0604020202020204" pitchFamily="34" charset="0"/>
              <a:buAutoNum type="arabicPeriod"/>
            </a:pPr>
            <a:r>
              <a:rPr lang="en-US" i="0" baseline="0" dirty="0" smtClean="0"/>
              <a:t>MR/VRAY requires you to make difficult scene specific decisions, PT “just works”</a:t>
            </a:r>
          </a:p>
          <a:p>
            <a:pPr marL="685800" lvl="1" indent="-228600">
              <a:buFont typeface="Arial" panose="020B0604020202020204" pitchFamily="34" charset="0"/>
              <a:buAutoNum type="arabicPeriod"/>
            </a:pPr>
            <a:r>
              <a:rPr lang="en-US" i="0" baseline="0" dirty="0" smtClean="0"/>
              <a:t>Number of GI photons</a:t>
            </a:r>
          </a:p>
          <a:p>
            <a:pPr marL="685800" lvl="1" indent="-228600">
              <a:buFont typeface="Arial" panose="020B0604020202020204" pitchFamily="34" charset="0"/>
              <a:buAutoNum type="arabicPeriod"/>
            </a:pPr>
            <a:r>
              <a:rPr lang="en-US" i="0" baseline="0" dirty="0" smtClean="0"/>
              <a:t>Number of Caustic photons</a:t>
            </a:r>
          </a:p>
          <a:p>
            <a:pPr marL="685800" lvl="1" indent="-228600">
              <a:buFont typeface="Arial" panose="020B0604020202020204" pitchFamily="34" charset="0"/>
              <a:buAutoNum type="arabicPeriod"/>
            </a:pPr>
            <a:r>
              <a:rPr lang="en-US" i="0" baseline="0" dirty="0" smtClean="0"/>
              <a:t>Number of Rays per FG sample? </a:t>
            </a:r>
          </a:p>
          <a:p>
            <a:pPr marL="228600" lvl="0" indent="-228600">
              <a:buFont typeface="Arial" panose="020B0604020202020204" pitchFamily="34" charset="0"/>
              <a:buAutoNum type="arabicPeriod"/>
            </a:pPr>
            <a:endParaRPr lang="en-US" i="0" baseline="0" dirty="0" smtClean="0"/>
          </a:p>
          <a:p>
            <a:pPr marL="0" lvl="0" indent="0">
              <a:buFont typeface="Arial" panose="020B0604020202020204" pitchFamily="34" charset="0"/>
              <a:buNone/>
            </a:pPr>
            <a:endParaRPr lang="en-US" i="0" baseline="0" dirty="0" smtClean="0"/>
          </a:p>
          <a:p>
            <a:pPr marL="171450" lvl="0" indent="-171450">
              <a:buFont typeface="Arial" panose="020B0604020202020204" pitchFamily="34" charset="0"/>
              <a:buChar char="•"/>
            </a:pPr>
            <a:endParaRPr lang="en-US" i="0" baseline="0" dirty="0" smtClean="0"/>
          </a:p>
        </p:txBody>
      </p:sp>
      <p:sp>
        <p:nvSpPr>
          <p:cNvPr id="4" name="Slide Number Placeholder 3"/>
          <p:cNvSpPr>
            <a:spLocks noGrp="1"/>
          </p:cNvSpPr>
          <p:nvPr>
            <p:ph type="sldNum" sz="quarter" idx="10"/>
          </p:nvPr>
        </p:nvSpPr>
        <p:spPr/>
        <p:txBody>
          <a:bodyPr/>
          <a:lstStyle/>
          <a:p>
            <a:fld id="{1B0321A4-EB14-45AA-9F29-BBD6B7CB6043}" type="slidenum">
              <a:rPr lang="sv-SE" smtClean="0"/>
              <a:t>10</a:t>
            </a:fld>
            <a:endParaRPr lang="sv-SE"/>
          </a:p>
        </p:txBody>
      </p:sp>
    </p:spTree>
    <p:extLst>
      <p:ext uri="{BB962C8B-B14F-4D97-AF65-F5344CB8AC3E}">
        <p14:creationId xmlns:p14="http://schemas.microsoft.com/office/powerpoint/2010/main" val="2154999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without further ado, let’s recap where an image comes from…</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11</a:t>
            </a:fld>
            <a:endParaRPr lang="sv-SE"/>
          </a:p>
        </p:txBody>
      </p:sp>
    </p:spTree>
    <p:extLst>
      <p:ext uri="{BB962C8B-B14F-4D97-AF65-F5344CB8AC3E}">
        <p14:creationId xmlns:p14="http://schemas.microsoft.com/office/powerpoint/2010/main" val="747891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Position, direction and energy</a:t>
            </a:r>
            <a:r>
              <a:rPr lang="en-US" baseline="0" dirty="0" smtClean="0"/>
              <a:t> come </a:t>
            </a:r>
            <a:r>
              <a:rPr lang="en-US" baseline="0" smtClean="0"/>
              <a:t>from properties of the light. </a:t>
            </a:r>
            <a:endParaRPr lang="sv-SE"/>
          </a:p>
        </p:txBody>
      </p:sp>
      <p:sp>
        <p:nvSpPr>
          <p:cNvPr id="4" name="Slide Number Placeholder 3"/>
          <p:cNvSpPr>
            <a:spLocks noGrp="1"/>
          </p:cNvSpPr>
          <p:nvPr>
            <p:ph type="sldNum" sz="quarter" idx="10"/>
          </p:nvPr>
        </p:nvSpPr>
        <p:spPr/>
        <p:txBody>
          <a:bodyPr/>
          <a:lstStyle/>
          <a:p>
            <a:fld id="{1B0321A4-EB14-45AA-9F29-BBD6B7CB6043}" type="slidenum">
              <a:rPr lang="sv-SE" smtClean="0"/>
              <a:t>12</a:t>
            </a:fld>
            <a:endParaRPr lang="sv-SE"/>
          </a:p>
        </p:txBody>
      </p:sp>
    </p:spTree>
    <p:extLst>
      <p:ext uri="{BB962C8B-B14F-4D97-AF65-F5344CB8AC3E}">
        <p14:creationId xmlns:p14="http://schemas.microsoft.com/office/powerpoint/2010/main" val="3017992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amount of absorbed energy is a material</a:t>
            </a:r>
            <a:r>
              <a:rPr lang="en-US" baseline="0" dirty="0" smtClean="0"/>
              <a:t> property (loosely its color)</a:t>
            </a:r>
          </a:p>
          <a:p>
            <a:endParaRPr lang="en-US" baseline="0" dirty="0" smtClean="0"/>
          </a:p>
          <a:p>
            <a:r>
              <a:rPr lang="en-US" baseline="0" dirty="0" smtClean="0"/>
              <a:t>The direction in which it is reflected depends on the BRDF of the material. </a:t>
            </a:r>
          </a:p>
          <a:p>
            <a:endParaRPr lang="en-US" baseline="0" dirty="0" smtClean="0"/>
          </a:p>
          <a:p>
            <a:r>
              <a:rPr lang="en-US" baseline="0" dirty="0" smtClean="0"/>
              <a:t>Here, the material is red and diffuse, so green and blue frequencies will be absorbed and the reddish photon may bounce of in most any direction.</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13</a:t>
            </a:fld>
            <a:endParaRPr lang="sv-SE"/>
          </a:p>
        </p:txBody>
      </p:sp>
    </p:spTree>
    <p:extLst>
      <p:ext uri="{BB962C8B-B14F-4D97-AF65-F5344CB8AC3E}">
        <p14:creationId xmlns:p14="http://schemas.microsoft.com/office/powerpoint/2010/main" val="667535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the surface is more of a mirror so</a:t>
            </a:r>
            <a:r>
              <a:rPr lang="en-US" baseline="0" dirty="0" smtClean="0"/>
              <a:t> little energy will be absorbed and </a:t>
            </a:r>
            <a:r>
              <a:rPr lang="en-US" dirty="0" smtClean="0"/>
              <a:t>the photon is more likely to bounce in the perfect reflection</a:t>
            </a:r>
            <a:r>
              <a:rPr lang="en-US" baseline="0" dirty="0" smtClean="0"/>
              <a:t> direction</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14</a:t>
            </a:fld>
            <a:endParaRPr lang="sv-SE"/>
          </a:p>
        </p:txBody>
      </p:sp>
    </p:spTree>
    <p:extLst>
      <p:ext uri="{BB962C8B-B14F-4D97-AF65-F5344CB8AC3E}">
        <p14:creationId xmlns:p14="http://schemas.microsoft.com/office/powerpoint/2010/main" val="4100590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photon will keep bouncing on the surfaces…</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15</a:t>
            </a:fld>
            <a:endParaRPr lang="sv-SE"/>
          </a:p>
        </p:txBody>
      </p:sp>
    </p:spTree>
    <p:extLst>
      <p:ext uri="{BB962C8B-B14F-4D97-AF65-F5344CB8AC3E}">
        <p14:creationId xmlns:p14="http://schemas.microsoft.com/office/powerpoint/2010/main" val="729303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could keep following this photon until it left the scene,</a:t>
            </a:r>
            <a:r>
              <a:rPr lang="en-US" baseline="0" dirty="0" smtClean="0"/>
              <a:t> or ran out of energy. </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16</a:t>
            </a:fld>
            <a:endParaRPr lang="sv-SE"/>
          </a:p>
        </p:txBody>
      </p:sp>
    </p:spTree>
    <p:extLst>
      <p:ext uri="{BB962C8B-B14F-4D97-AF65-F5344CB8AC3E}">
        <p14:creationId xmlns:p14="http://schemas.microsoft.com/office/powerpoint/2010/main" val="377924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by some</a:t>
            </a:r>
            <a:r>
              <a:rPr lang="en-US" baseline="0" dirty="0" smtClean="0"/>
              <a:t> freak chance it happens to reflect off a surface, go through the little pinhole and land on our film. Then we have a “pixel value”.</a:t>
            </a:r>
          </a:p>
          <a:p>
            <a:endParaRPr lang="en-US" baseline="0" dirty="0" smtClean="0"/>
          </a:p>
          <a:p>
            <a:r>
              <a:rPr lang="en-US" baseline="0" dirty="0" smtClean="0"/>
              <a:t>We </a:t>
            </a:r>
            <a:r>
              <a:rPr lang="en-US" i="1" baseline="0" dirty="0" smtClean="0"/>
              <a:t>could</a:t>
            </a:r>
            <a:r>
              <a:rPr lang="en-US" i="0" baseline="0" dirty="0" smtClean="0"/>
              <a:t> generate images like this, by just tracing photon after photon around the scene and record the ones that end up on the film. </a:t>
            </a:r>
          </a:p>
          <a:p>
            <a:endParaRPr lang="en-US" i="0" baseline="0" dirty="0" smtClean="0"/>
          </a:p>
          <a:p>
            <a:r>
              <a:rPr lang="en-US" i="0" baseline="0" dirty="0" smtClean="0"/>
              <a:t>But we don’t do that. Why? [it would take forever]</a:t>
            </a:r>
          </a:p>
        </p:txBody>
      </p:sp>
      <p:sp>
        <p:nvSpPr>
          <p:cNvPr id="4" name="Slide Number Placeholder 3"/>
          <p:cNvSpPr>
            <a:spLocks noGrp="1"/>
          </p:cNvSpPr>
          <p:nvPr>
            <p:ph type="sldNum" sz="quarter" idx="10"/>
          </p:nvPr>
        </p:nvSpPr>
        <p:spPr/>
        <p:txBody>
          <a:bodyPr/>
          <a:lstStyle/>
          <a:p>
            <a:fld id="{1B0321A4-EB14-45AA-9F29-BBD6B7CB6043}" type="slidenum">
              <a:rPr lang="sv-SE" smtClean="0"/>
              <a:t>17</a:t>
            </a:fld>
            <a:endParaRPr lang="sv-SE"/>
          </a:p>
        </p:txBody>
      </p:sp>
    </p:spTree>
    <p:extLst>
      <p:ext uri="{BB962C8B-B14F-4D97-AF65-F5344CB8AC3E}">
        <p14:creationId xmlns:p14="http://schemas.microsoft.com/office/powerpoint/2010/main" val="1988901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most of the</a:t>
            </a:r>
            <a:r>
              <a:rPr lang="en-US" baseline="0" dirty="0" smtClean="0"/>
              <a:t> paths traced would have been wasted, we normally </a:t>
            </a:r>
            <a:r>
              <a:rPr lang="en-US" dirty="0" smtClean="0"/>
              <a:t>do this simulation backwards instead.</a:t>
            </a:r>
            <a:r>
              <a:rPr lang="en-US" baseline="0" dirty="0" smtClean="0"/>
              <a:t> </a:t>
            </a:r>
          </a:p>
          <a:p>
            <a:endParaRPr lang="en-US" baseline="0" dirty="0" smtClean="0"/>
          </a:p>
          <a:p>
            <a:r>
              <a:rPr lang="en-US" dirty="0" smtClean="0"/>
              <a:t>So, we shoot a ray </a:t>
            </a:r>
            <a:r>
              <a:rPr lang="en-US" i="1" dirty="0" smtClean="0"/>
              <a:t>through</a:t>
            </a:r>
            <a:r>
              <a:rPr lang="en-US" i="0" baseline="0" dirty="0" smtClean="0"/>
              <a:t> the pixel we are interested in, until we hit a surface. </a:t>
            </a:r>
          </a:p>
          <a:p>
            <a:endParaRPr lang="en-US" i="0" baseline="0" dirty="0" smtClean="0"/>
          </a:p>
          <a:p>
            <a:r>
              <a:rPr lang="en-US" i="0" baseline="0" dirty="0" smtClean="0"/>
              <a:t>Then we ask: What </a:t>
            </a:r>
            <a:r>
              <a:rPr lang="en-US" i="1" baseline="0" dirty="0" smtClean="0"/>
              <a:t>radiance</a:t>
            </a:r>
            <a:r>
              <a:rPr lang="en-US" i="0" baseline="0" dirty="0" smtClean="0"/>
              <a:t> will leave this point in the direction of my pixel? </a:t>
            </a:r>
          </a:p>
          <a:p>
            <a:endParaRPr lang="en-US" i="0" baseline="0" dirty="0" smtClean="0"/>
          </a:p>
          <a:p>
            <a:r>
              <a:rPr lang="en-US" i="0" baseline="0" dirty="0" smtClean="0"/>
              <a:t>The answer is easy… </a:t>
            </a:r>
            <a:r>
              <a:rPr lang="en-US" i="0" baseline="0" dirty="0" smtClean="0">
                <a:sym typeface="Wingdings" panose="05000000000000000000" pitchFamily="2" charset="2"/>
              </a:rPr>
              <a:t></a:t>
            </a:r>
            <a:endParaRPr lang="sv-SE" i="1" dirty="0"/>
          </a:p>
        </p:txBody>
      </p:sp>
      <p:sp>
        <p:nvSpPr>
          <p:cNvPr id="4" name="Slide Number Placeholder 3"/>
          <p:cNvSpPr>
            <a:spLocks noGrp="1"/>
          </p:cNvSpPr>
          <p:nvPr>
            <p:ph type="sldNum" sz="quarter" idx="10"/>
          </p:nvPr>
        </p:nvSpPr>
        <p:spPr/>
        <p:txBody>
          <a:bodyPr/>
          <a:lstStyle/>
          <a:p>
            <a:fld id="{1B0321A4-EB14-45AA-9F29-BBD6B7CB6043}" type="slidenum">
              <a:rPr lang="sv-SE" smtClean="0"/>
              <a:t>18</a:t>
            </a:fld>
            <a:endParaRPr lang="sv-SE"/>
          </a:p>
        </p:txBody>
      </p:sp>
    </p:spTree>
    <p:extLst>
      <p:ext uri="{BB962C8B-B14F-4D97-AF65-F5344CB8AC3E}">
        <p14:creationId xmlns:p14="http://schemas.microsoft.com/office/powerpoint/2010/main" val="2039700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let’s look at it in detail.</a:t>
            </a:r>
          </a:p>
          <a:p>
            <a:endParaRPr lang="en-US" i="1" dirty="0" smtClean="0"/>
          </a:p>
          <a:p>
            <a:r>
              <a:rPr lang="en-US" i="0" dirty="0" smtClean="0"/>
              <a:t>The first term is the radiance that is </a:t>
            </a:r>
            <a:r>
              <a:rPr lang="en-US" i="1" dirty="0" smtClean="0"/>
              <a:t>emitted</a:t>
            </a:r>
            <a:r>
              <a:rPr lang="en-US" i="0" dirty="0" smtClean="0"/>
              <a:t> from point p, in direction omega. We only have emitted radiance from </a:t>
            </a:r>
            <a:r>
              <a:rPr lang="en-US" i="0" dirty="0" err="1" smtClean="0"/>
              <a:t>lightsources</a:t>
            </a:r>
            <a:r>
              <a:rPr lang="en-US" i="0" dirty="0" smtClean="0"/>
              <a:t>.</a:t>
            </a:r>
          </a:p>
          <a:p>
            <a:endParaRPr lang="en-US" i="0" dirty="0" smtClean="0"/>
          </a:p>
          <a:p>
            <a:r>
              <a:rPr lang="en-US" i="0" dirty="0" smtClean="0"/>
              <a:t>The second term is</a:t>
            </a:r>
            <a:r>
              <a:rPr lang="en-US" i="0" baseline="0" dirty="0" smtClean="0"/>
              <a:t> all the radiance that is </a:t>
            </a:r>
            <a:r>
              <a:rPr lang="en-US" i="1" baseline="0" dirty="0" smtClean="0"/>
              <a:t>reflected</a:t>
            </a:r>
            <a:r>
              <a:rPr lang="en-US" i="0" baseline="0" dirty="0" smtClean="0"/>
              <a:t> at point p in direction omega, from any other direction w’</a:t>
            </a:r>
            <a:endParaRPr lang="en-US" i="0" dirty="0" smtClean="0"/>
          </a:p>
          <a:p>
            <a:endParaRPr lang="sv-SE" i="1" dirty="0"/>
          </a:p>
        </p:txBody>
      </p:sp>
      <p:sp>
        <p:nvSpPr>
          <p:cNvPr id="4" name="Slide Number Placeholder 3"/>
          <p:cNvSpPr>
            <a:spLocks noGrp="1"/>
          </p:cNvSpPr>
          <p:nvPr>
            <p:ph type="sldNum" sz="quarter" idx="10"/>
          </p:nvPr>
        </p:nvSpPr>
        <p:spPr/>
        <p:txBody>
          <a:bodyPr/>
          <a:lstStyle/>
          <a:p>
            <a:fld id="{1B0321A4-EB14-45AA-9F29-BBD6B7CB6043}" type="slidenum">
              <a:rPr lang="sv-SE" smtClean="0"/>
              <a:t>19</a:t>
            </a:fld>
            <a:endParaRPr lang="sv-SE"/>
          </a:p>
        </p:txBody>
      </p:sp>
    </p:spTree>
    <p:extLst>
      <p:ext uri="{BB962C8B-B14F-4D97-AF65-F5344CB8AC3E}">
        <p14:creationId xmlns:p14="http://schemas.microsoft.com/office/powerpoint/2010/main" val="169194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2</a:t>
            </a:fld>
            <a:endParaRPr lang="sv-SE"/>
          </a:p>
        </p:txBody>
      </p:sp>
    </p:spTree>
    <p:extLst>
      <p:ext uri="{BB962C8B-B14F-4D97-AF65-F5344CB8AC3E}">
        <p14:creationId xmlns:p14="http://schemas.microsoft.com/office/powerpoint/2010/main" val="630407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i="1" dirty="0"/>
          </a:p>
        </p:txBody>
      </p:sp>
      <p:sp>
        <p:nvSpPr>
          <p:cNvPr id="4" name="Slide Number Placeholder 3"/>
          <p:cNvSpPr>
            <a:spLocks noGrp="1"/>
          </p:cNvSpPr>
          <p:nvPr>
            <p:ph type="sldNum" sz="quarter" idx="10"/>
          </p:nvPr>
        </p:nvSpPr>
        <p:spPr/>
        <p:txBody>
          <a:bodyPr/>
          <a:lstStyle/>
          <a:p>
            <a:fld id="{1B0321A4-EB14-45AA-9F29-BBD6B7CB6043}" type="slidenum">
              <a:rPr lang="sv-SE" smtClean="0"/>
              <a:t>20</a:t>
            </a:fld>
            <a:endParaRPr lang="sv-SE"/>
          </a:p>
        </p:txBody>
      </p:sp>
    </p:spTree>
    <p:extLst>
      <p:ext uri="{BB962C8B-B14F-4D97-AF65-F5344CB8AC3E}">
        <p14:creationId xmlns:p14="http://schemas.microsoft.com/office/powerpoint/2010/main" val="248758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i="1" dirty="0"/>
          </a:p>
        </p:txBody>
      </p:sp>
      <p:sp>
        <p:nvSpPr>
          <p:cNvPr id="4" name="Slide Number Placeholder 3"/>
          <p:cNvSpPr>
            <a:spLocks noGrp="1"/>
          </p:cNvSpPr>
          <p:nvPr>
            <p:ph type="sldNum" sz="quarter" idx="10"/>
          </p:nvPr>
        </p:nvSpPr>
        <p:spPr/>
        <p:txBody>
          <a:bodyPr/>
          <a:lstStyle/>
          <a:p>
            <a:fld id="{1B0321A4-EB14-45AA-9F29-BBD6B7CB6043}" type="slidenum">
              <a:rPr lang="sv-SE" smtClean="0"/>
              <a:t>21</a:t>
            </a:fld>
            <a:endParaRPr lang="sv-SE"/>
          </a:p>
        </p:txBody>
      </p:sp>
    </p:spTree>
    <p:extLst>
      <p:ext uri="{BB962C8B-B14F-4D97-AF65-F5344CB8AC3E}">
        <p14:creationId xmlns:p14="http://schemas.microsoft.com/office/powerpoint/2010/main" val="3925525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This cosine term tells us which amount of the incoming radiance from direction w’ will land on a unit surface area. </a:t>
            </a:r>
          </a:p>
          <a:p>
            <a:endParaRPr lang="en-US" i="0" dirty="0" smtClean="0"/>
          </a:p>
          <a:p>
            <a:r>
              <a:rPr lang="en-US" i="0" dirty="0" smtClean="0"/>
              <a:t>This is independent of the material.</a:t>
            </a:r>
            <a:endParaRPr lang="sv-SE" i="0" dirty="0"/>
          </a:p>
        </p:txBody>
      </p:sp>
      <p:sp>
        <p:nvSpPr>
          <p:cNvPr id="4" name="Slide Number Placeholder 3"/>
          <p:cNvSpPr>
            <a:spLocks noGrp="1"/>
          </p:cNvSpPr>
          <p:nvPr>
            <p:ph type="sldNum" sz="quarter" idx="10"/>
          </p:nvPr>
        </p:nvSpPr>
        <p:spPr/>
        <p:txBody>
          <a:bodyPr/>
          <a:lstStyle/>
          <a:p>
            <a:fld id="{1B0321A4-EB14-45AA-9F29-BBD6B7CB6043}" type="slidenum">
              <a:rPr lang="sv-SE" smtClean="0"/>
              <a:t>22</a:t>
            </a:fld>
            <a:endParaRPr lang="sv-SE"/>
          </a:p>
        </p:txBody>
      </p:sp>
    </p:spTree>
    <p:extLst>
      <p:ext uri="{BB962C8B-B14F-4D97-AF65-F5344CB8AC3E}">
        <p14:creationId xmlns:p14="http://schemas.microsoft.com/office/powerpoint/2010/main" val="1656877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Finally, the BRDF tells us what fraction of the radiance that lands on this unit area,</a:t>
            </a:r>
            <a:r>
              <a:rPr lang="en-US" i="0" baseline="0" dirty="0" smtClean="0"/>
              <a:t> from direction w’, will be reflected in direction w. </a:t>
            </a:r>
          </a:p>
          <a:p>
            <a:endParaRPr lang="en-US" i="0" baseline="0" dirty="0" smtClean="0"/>
          </a:p>
          <a:p>
            <a:r>
              <a:rPr lang="en-US" i="0" baseline="0" dirty="0" smtClean="0"/>
              <a:t>This is a spectral value (but often split into a color and a float </a:t>
            </a:r>
            <a:r>
              <a:rPr lang="en-US" i="0" baseline="0" dirty="0" err="1" smtClean="0"/>
              <a:t>brdf</a:t>
            </a:r>
            <a:r>
              <a:rPr lang="en-US" i="0" baseline="0" dirty="0" smtClean="0"/>
              <a:t>). </a:t>
            </a:r>
          </a:p>
          <a:p>
            <a:endParaRPr lang="en-US" i="0" baseline="0" dirty="0" smtClean="0"/>
          </a:p>
          <a:p>
            <a:r>
              <a:rPr lang="en-US" i="0" baseline="0" dirty="0" smtClean="0"/>
              <a:t>A </a:t>
            </a:r>
            <a:r>
              <a:rPr lang="en-US" i="0" baseline="0" dirty="0" err="1" smtClean="0"/>
              <a:t>mirrorish</a:t>
            </a:r>
            <a:r>
              <a:rPr lang="en-US" i="0" baseline="0" dirty="0" smtClean="0"/>
              <a:t> surface will only have high values when w is approx. reflection of w’.</a:t>
            </a:r>
          </a:p>
          <a:p>
            <a:endParaRPr lang="en-US" i="0" baseline="0" dirty="0" smtClean="0"/>
          </a:p>
          <a:p>
            <a:r>
              <a:rPr lang="en-US" i="0" baseline="0" dirty="0" smtClean="0"/>
              <a:t>A diffuse surface has a constant </a:t>
            </a:r>
            <a:r>
              <a:rPr lang="en-US" i="0" baseline="0" dirty="0" err="1" smtClean="0"/>
              <a:t>brdf</a:t>
            </a:r>
            <a:r>
              <a:rPr lang="en-US" i="0" baseline="0" dirty="0" smtClean="0"/>
              <a:t>.</a:t>
            </a:r>
            <a:endParaRPr lang="sv-SE" i="0" dirty="0"/>
          </a:p>
        </p:txBody>
      </p:sp>
      <p:sp>
        <p:nvSpPr>
          <p:cNvPr id="4" name="Slide Number Placeholder 3"/>
          <p:cNvSpPr>
            <a:spLocks noGrp="1"/>
          </p:cNvSpPr>
          <p:nvPr>
            <p:ph type="sldNum" sz="quarter" idx="10"/>
          </p:nvPr>
        </p:nvSpPr>
        <p:spPr/>
        <p:txBody>
          <a:bodyPr/>
          <a:lstStyle/>
          <a:p>
            <a:fld id="{1B0321A4-EB14-45AA-9F29-BBD6B7CB6043}" type="slidenum">
              <a:rPr lang="sv-SE" smtClean="0"/>
              <a:t>23</a:t>
            </a:fld>
            <a:endParaRPr lang="sv-SE"/>
          </a:p>
        </p:txBody>
      </p:sp>
    </p:spTree>
    <p:extLst>
      <p:ext uri="{BB962C8B-B14F-4D97-AF65-F5344CB8AC3E}">
        <p14:creationId xmlns:p14="http://schemas.microsoft.com/office/powerpoint/2010/main" val="3357642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(usually)</a:t>
            </a:r>
            <a:r>
              <a:rPr lang="en-US" baseline="0" dirty="0" smtClean="0"/>
              <a:t> </a:t>
            </a:r>
            <a:r>
              <a:rPr lang="en-US" dirty="0" smtClean="0"/>
              <a:t>cannot solve this equation analytically,</a:t>
            </a:r>
            <a:r>
              <a:rPr lang="en-US" baseline="0" dirty="0" smtClean="0"/>
              <a:t> since it depends on a scene which we have no nice mathematical description of. </a:t>
            </a:r>
          </a:p>
          <a:p>
            <a:endParaRPr lang="en-US" baseline="0" dirty="0" smtClean="0"/>
          </a:p>
          <a:p>
            <a:r>
              <a:rPr lang="en-US" baseline="0" dirty="0" smtClean="0"/>
              <a:t>We can already calculate the values of all the other terms, but how do we get the value of Li? &lt;click&gt;</a:t>
            </a:r>
          </a:p>
          <a:p>
            <a:endParaRPr lang="en-US" baseline="0" dirty="0" smtClean="0"/>
          </a:p>
          <a:p>
            <a:r>
              <a:rPr lang="en-US" baseline="0" dirty="0" smtClean="0"/>
              <a:t>Well, we shoot a ray in the direction w’ &lt;click&gt; and we know that the incoming radiance at point p (in direction w) is going to equal the outgoing radiance at point p’ (in direction –w’).</a:t>
            </a:r>
          </a:p>
          <a:p>
            <a:endParaRPr lang="en-US" baseline="0" dirty="0" smtClean="0"/>
          </a:p>
          <a:p>
            <a:r>
              <a:rPr lang="en-US" baseline="0" dirty="0" smtClean="0"/>
              <a:t>So how do we get the outgoing radiance? </a:t>
            </a:r>
          </a:p>
          <a:p>
            <a:endParaRPr lang="en-US" baseline="0" dirty="0" smtClean="0"/>
          </a:p>
          <a:p>
            <a:r>
              <a:rPr lang="en-US" baseline="0" dirty="0" smtClean="0"/>
              <a:t>Yes, &lt;click&gt; we already have an expression for that so we plug it in.</a:t>
            </a:r>
          </a:p>
          <a:p>
            <a:endParaRPr lang="en-US" baseline="0" dirty="0" smtClean="0"/>
          </a:p>
          <a:p>
            <a:r>
              <a:rPr lang="en-US" baseline="0" dirty="0" smtClean="0"/>
              <a:t>Then we can evaluate most of the terms and then we need to evaluate this new “incoming radiance” term, which we do by shooting another ray, and so on.</a:t>
            </a:r>
          </a:p>
          <a:p>
            <a:endParaRPr lang="en-US" baseline="0" dirty="0" smtClean="0"/>
          </a:p>
          <a:p>
            <a:r>
              <a:rPr lang="en-US" i="0" dirty="0" smtClean="0"/>
              <a:t>So</a:t>
            </a:r>
            <a:r>
              <a:rPr lang="en-US" i="0" baseline="0" dirty="0" smtClean="0"/>
              <a:t> we will end up with an infinitely long expression with nested integrals that are essentially infinitely long sums. How do we solve this numerically? </a:t>
            </a:r>
          </a:p>
        </p:txBody>
      </p:sp>
      <p:sp>
        <p:nvSpPr>
          <p:cNvPr id="4" name="Slide Number Placeholder 3"/>
          <p:cNvSpPr>
            <a:spLocks noGrp="1"/>
          </p:cNvSpPr>
          <p:nvPr>
            <p:ph type="sldNum" sz="quarter" idx="10"/>
          </p:nvPr>
        </p:nvSpPr>
        <p:spPr/>
        <p:txBody>
          <a:bodyPr/>
          <a:lstStyle/>
          <a:p>
            <a:fld id="{1B0321A4-EB14-45AA-9F29-BBD6B7CB6043}" type="slidenum">
              <a:rPr lang="sv-SE" smtClean="0"/>
              <a:t>24</a:t>
            </a:fld>
            <a:endParaRPr lang="sv-SE"/>
          </a:p>
        </p:txBody>
      </p:sp>
    </p:spTree>
    <p:extLst>
      <p:ext uri="{BB962C8B-B14F-4D97-AF65-F5344CB8AC3E}">
        <p14:creationId xmlns:p14="http://schemas.microsoft.com/office/powerpoint/2010/main" val="1960598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begin by looking</a:t>
            </a:r>
            <a:r>
              <a:rPr lang="en-US" baseline="0" dirty="0" smtClean="0"/>
              <a:t> at how we could solve a simple 1D integral. </a:t>
            </a:r>
            <a:endParaRPr lang="en-US" dirty="0" smtClean="0"/>
          </a:p>
          <a:p>
            <a:endParaRPr lang="en-US" dirty="0" smtClean="0"/>
          </a:p>
          <a:p>
            <a:r>
              <a:rPr lang="en-US" dirty="0" smtClean="0"/>
              <a:t>As you know, the integral of a simple 1D function like this one is the “area” under the function.</a:t>
            </a:r>
          </a:p>
          <a:p>
            <a:endParaRPr lang="en-US" dirty="0" smtClean="0"/>
          </a:p>
          <a:p>
            <a:r>
              <a:rPr lang="en-US" dirty="0" smtClean="0"/>
              <a:t>&lt;click&gt;</a:t>
            </a:r>
          </a:p>
          <a:p>
            <a:r>
              <a:rPr lang="en-US" dirty="0" smtClean="0"/>
              <a:t>A straightforward way of approximating this integral then, would be to divide the domain into N pieces, evaluating f for a middle sample in each of these pieces and multiply by the “width” of each box…</a:t>
            </a:r>
          </a:p>
          <a:p>
            <a:endParaRPr lang="en-US" dirty="0" smtClean="0"/>
          </a:p>
          <a:p>
            <a:r>
              <a:rPr lang="en-US" b="1" dirty="0" smtClean="0"/>
              <a:t>Is this a good way for us to solve the integral over the hemisphere? </a:t>
            </a:r>
          </a:p>
          <a:p>
            <a:endParaRPr lang="en-US" b="1" dirty="0" smtClean="0"/>
          </a:p>
          <a:p>
            <a:r>
              <a:rPr lang="en-US" b="0" dirty="0" smtClean="0"/>
              <a:t>The algorithm we would end up with has a number of serious drawbacks</a:t>
            </a:r>
          </a:p>
          <a:p>
            <a:pPr marL="228600" indent="-228600">
              <a:buAutoNum type="arabicPeriod"/>
            </a:pPr>
            <a:r>
              <a:rPr lang="en-US" b="0" dirty="0" smtClean="0"/>
              <a:t>If we shoot 100 rays every time we hit a point, we need to shoot one million rays to get three bounces. We won’t see any result before that. </a:t>
            </a:r>
          </a:p>
          <a:p>
            <a:pPr marL="228600" indent="-228600">
              <a:buAutoNum type="arabicPeriod"/>
            </a:pPr>
            <a:r>
              <a:rPr lang="en-US" b="0" dirty="0" smtClean="0"/>
              <a:t>If we choose</a:t>
            </a:r>
            <a:r>
              <a:rPr lang="en-US" b="0" baseline="0" dirty="0" smtClean="0"/>
              <a:t> our new directions as the midpoints of each section, we would get clearly visible aliasing artifacts (the algorithm is highly biased). </a:t>
            </a:r>
          </a:p>
          <a:p>
            <a:pPr marL="228600" indent="-228600">
              <a:buAutoNum type="arabicPeriod"/>
            </a:pPr>
            <a:r>
              <a:rPr lang="en-US" b="0" baseline="0" dirty="0" smtClean="0"/>
              <a:t>We have no way of making sure we shoot rays where they matter!</a:t>
            </a:r>
            <a:endParaRPr lang="en-US" b="0" dirty="0" smtClean="0"/>
          </a:p>
        </p:txBody>
      </p:sp>
      <p:sp>
        <p:nvSpPr>
          <p:cNvPr id="4" name="Slide Number Placeholder 3"/>
          <p:cNvSpPr>
            <a:spLocks noGrp="1"/>
          </p:cNvSpPr>
          <p:nvPr>
            <p:ph type="sldNum" sz="quarter" idx="10"/>
          </p:nvPr>
        </p:nvSpPr>
        <p:spPr/>
        <p:txBody>
          <a:bodyPr/>
          <a:lstStyle/>
          <a:p>
            <a:fld id="{1B0321A4-EB14-45AA-9F29-BBD6B7CB6043}" type="slidenum">
              <a:rPr lang="sv-SE" smtClean="0"/>
              <a:t>25</a:t>
            </a:fld>
            <a:endParaRPr lang="sv-SE"/>
          </a:p>
        </p:txBody>
      </p:sp>
    </p:spTree>
    <p:extLst>
      <p:ext uri="{BB962C8B-B14F-4D97-AF65-F5344CB8AC3E}">
        <p14:creationId xmlns:p14="http://schemas.microsoft.com/office/powerpoint/2010/main" val="1135930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Instead, we will use a method called</a:t>
            </a:r>
            <a:r>
              <a:rPr lang="en-US" b="0" i="0" baseline="0" dirty="0" smtClean="0"/>
              <a:t> Monte Carlo Integration.</a:t>
            </a:r>
          </a:p>
          <a:p>
            <a:endParaRPr lang="en-US" b="0" i="0" baseline="0" dirty="0" smtClean="0"/>
          </a:p>
          <a:p>
            <a:r>
              <a:rPr lang="en-US" b="0" i="0" baseline="0" dirty="0" smtClean="0"/>
              <a:t>The theory is that we can estimate a</a:t>
            </a:r>
            <a:r>
              <a:rPr lang="en-US" b="0" i="1" baseline="0" dirty="0" smtClean="0"/>
              <a:t>ny</a:t>
            </a:r>
            <a:r>
              <a:rPr lang="en-US" b="0" i="0" baseline="0" dirty="0" smtClean="0"/>
              <a:t> integral by averaging the contributions from randomly drawn samples, divided by their </a:t>
            </a:r>
            <a:r>
              <a:rPr lang="en-US" b="0" i="1" baseline="0" dirty="0" smtClean="0"/>
              <a:t>probability density function</a:t>
            </a:r>
            <a:r>
              <a:rPr lang="en-US" b="0" i="0" baseline="0" dirty="0" smtClean="0"/>
              <a:t>.</a:t>
            </a:r>
          </a:p>
          <a:p>
            <a:endParaRPr lang="en-US" b="0" i="0" baseline="0" dirty="0" smtClean="0"/>
          </a:p>
          <a:p>
            <a:r>
              <a:rPr lang="en-US" b="0" i="0" baseline="0" dirty="0" smtClean="0"/>
              <a:t>[stop and point ant the equation, </a:t>
            </a:r>
            <a:r>
              <a:rPr lang="en-US" b="0" i="0" baseline="0" dirty="0" err="1" smtClean="0"/>
              <a:t>X_i</a:t>
            </a:r>
            <a:r>
              <a:rPr lang="en-US" b="0" i="0" baseline="0" dirty="0" smtClean="0"/>
              <a:t> is …]</a:t>
            </a:r>
          </a:p>
          <a:p>
            <a:endParaRPr lang="en-US" b="0" i="0" baseline="0" dirty="0" smtClean="0"/>
          </a:p>
          <a:p>
            <a:r>
              <a:rPr lang="en-US" b="0" i="0" baseline="0" dirty="0" smtClean="0"/>
              <a:t>We will talk a bit more about the probability density function, p, later, but for now you can just think of it as the probability that we choose sample Xi.</a:t>
            </a:r>
          </a:p>
          <a:p>
            <a:endParaRPr lang="en-US" b="0" i="0" baseline="0" dirty="0" smtClean="0"/>
          </a:p>
          <a:p>
            <a:r>
              <a:rPr lang="en-US" b="0" i="0" baseline="0" dirty="0" smtClean="0"/>
              <a:t>Let’s start with a simple example where the domain is from 0 to 1 and we have equal probability of picking any random sample </a:t>
            </a:r>
            <a:r>
              <a:rPr lang="en-US" b="0" i="0" baseline="0" dirty="0" err="1" smtClean="0"/>
              <a:t>X_i</a:t>
            </a:r>
            <a:r>
              <a:rPr lang="en-US" b="0" i="0" baseline="0" dirty="0" smtClean="0"/>
              <a:t>. The pdf is then 1.0. </a:t>
            </a:r>
          </a:p>
          <a:p>
            <a:endParaRPr lang="sv-FI" b="0" i="0" dirty="0"/>
          </a:p>
        </p:txBody>
      </p:sp>
      <p:sp>
        <p:nvSpPr>
          <p:cNvPr id="4" name="Slide Number Placeholder 3"/>
          <p:cNvSpPr>
            <a:spLocks noGrp="1"/>
          </p:cNvSpPr>
          <p:nvPr>
            <p:ph type="sldNum" sz="quarter" idx="10"/>
          </p:nvPr>
        </p:nvSpPr>
        <p:spPr/>
        <p:txBody>
          <a:bodyPr/>
          <a:lstStyle/>
          <a:p>
            <a:fld id="{1B0321A4-EB14-45AA-9F29-BBD6B7CB6043}" type="slidenum">
              <a:rPr lang="sv-SE" smtClean="0"/>
              <a:t>26</a:t>
            </a:fld>
            <a:endParaRPr lang="sv-SE"/>
          </a:p>
        </p:txBody>
      </p:sp>
    </p:spTree>
    <p:extLst>
      <p:ext uri="{BB962C8B-B14F-4D97-AF65-F5344CB8AC3E}">
        <p14:creationId xmlns:p14="http://schemas.microsoft.com/office/powerpoint/2010/main" val="3318464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So,</a:t>
            </a:r>
            <a:r>
              <a:rPr lang="en-US" b="0" i="0" baseline="0" dirty="0" smtClean="0"/>
              <a:t> with a single sample, we would draw a random sample X (we happened to pick 0.27) and evaluating the function for that point (it was 1.8). </a:t>
            </a:r>
          </a:p>
          <a:p>
            <a:endParaRPr lang="en-US" b="0" i="0" baseline="0" dirty="0" smtClean="0"/>
          </a:p>
          <a:p>
            <a:r>
              <a:rPr lang="en-US" b="0" i="0" baseline="0" dirty="0" smtClean="0"/>
              <a:t>This is not much of an approximation, but the Monte Carlo Integration method has two very important properties: </a:t>
            </a:r>
          </a:p>
          <a:p>
            <a:endParaRPr lang="en-US" b="0" i="0" baseline="0" dirty="0" smtClean="0"/>
          </a:p>
          <a:p>
            <a:r>
              <a:rPr lang="en-US" b="0" i="0" baseline="0" dirty="0" smtClean="0"/>
              <a:t>It is: (click, see box)</a:t>
            </a:r>
            <a:endParaRPr lang="sv-FI" b="0" i="0" dirty="0"/>
          </a:p>
        </p:txBody>
      </p:sp>
      <p:sp>
        <p:nvSpPr>
          <p:cNvPr id="4" name="Slide Number Placeholder 3"/>
          <p:cNvSpPr>
            <a:spLocks noGrp="1"/>
          </p:cNvSpPr>
          <p:nvPr>
            <p:ph type="sldNum" sz="quarter" idx="10"/>
          </p:nvPr>
        </p:nvSpPr>
        <p:spPr/>
        <p:txBody>
          <a:bodyPr/>
          <a:lstStyle/>
          <a:p>
            <a:fld id="{1B0321A4-EB14-45AA-9F29-BBD6B7CB6043}" type="slidenum">
              <a:rPr lang="sv-SE" smtClean="0"/>
              <a:t>27</a:t>
            </a:fld>
            <a:endParaRPr lang="sv-SE"/>
          </a:p>
        </p:txBody>
      </p:sp>
    </p:spTree>
    <p:extLst>
      <p:ext uri="{BB962C8B-B14F-4D97-AF65-F5344CB8AC3E}">
        <p14:creationId xmlns:p14="http://schemas.microsoft.com/office/powerpoint/2010/main" val="2553537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two more samples. We can already see that the areas</a:t>
            </a:r>
            <a:r>
              <a:rPr lang="en-US" baseline="0" dirty="0" smtClean="0"/>
              <a:t> of the boxes give a better approximation to the integral</a:t>
            </a:r>
            <a:endParaRPr lang="sv-FI" b="0" i="1" dirty="0"/>
          </a:p>
        </p:txBody>
      </p:sp>
      <p:sp>
        <p:nvSpPr>
          <p:cNvPr id="4" name="Slide Number Placeholder 3"/>
          <p:cNvSpPr>
            <a:spLocks noGrp="1"/>
          </p:cNvSpPr>
          <p:nvPr>
            <p:ph type="sldNum" sz="quarter" idx="10"/>
          </p:nvPr>
        </p:nvSpPr>
        <p:spPr/>
        <p:txBody>
          <a:bodyPr/>
          <a:lstStyle/>
          <a:p>
            <a:fld id="{1B0321A4-EB14-45AA-9F29-BBD6B7CB6043}" type="slidenum">
              <a:rPr lang="sv-SE" smtClean="0"/>
              <a:t>28</a:t>
            </a:fld>
            <a:endParaRPr lang="sv-SE"/>
          </a:p>
        </p:txBody>
      </p:sp>
    </p:spTree>
    <p:extLst>
      <p:ext uri="{BB962C8B-B14F-4D97-AF65-F5344CB8AC3E}">
        <p14:creationId xmlns:p14="http://schemas.microsoft.com/office/powerpoint/2010/main" val="4145504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smtClean="0"/>
              <a:t>And better…</a:t>
            </a:r>
            <a:endParaRPr lang="sv-FI" b="0" i="1" dirty="0"/>
          </a:p>
        </p:txBody>
      </p:sp>
      <p:sp>
        <p:nvSpPr>
          <p:cNvPr id="4" name="Slide Number Placeholder 3"/>
          <p:cNvSpPr>
            <a:spLocks noGrp="1"/>
          </p:cNvSpPr>
          <p:nvPr>
            <p:ph type="sldNum" sz="quarter" idx="10"/>
          </p:nvPr>
        </p:nvSpPr>
        <p:spPr/>
        <p:txBody>
          <a:bodyPr/>
          <a:lstStyle/>
          <a:p>
            <a:fld id="{1B0321A4-EB14-45AA-9F29-BBD6B7CB6043}" type="slidenum">
              <a:rPr lang="sv-SE" smtClean="0"/>
              <a:t>29</a:t>
            </a:fld>
            <a:endParaRPr lang="sv-SE"/>
          </a:p>
        </p:txBody>
      </p:sp>
    </p:spTree>
    <p:extLst>
      <p:ext uri="{BB962C8B-B14F-4D97-AF65-F5344CB8AC3E}">
        <p14:creationId xmlns:p14="http://schemas.microsoft.com/office/powerpoint/2010/main" val="3871618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path tracing algorithm was actually</a:t>
            </a:r>
            <a:r>
              <a:rPr lang="en-US" baseline="0" dirty="0" smtClean="0"/>
              <a:t> introduced in the same paper as the </a:t>
            </a:r>
            <a:r>
              <a:rPr lang="en-US" i="1" baseline="0" dirty="0" smtClean="0"/>
              <a:t>rendering </a:t>
            </a:r>
            <a:r>
              <a:rPr lang="en-US" i="1" baseline="0" dirty="0" err="1" smtClean="0"/>
              <a:t>equeation</a:t>
            </a:r>
            <a:r>
              <a:rPr lang="en-US" i="0" baseline="0" dirty="0" smtClean="0"/>
              <a:t>. </a:t>
            </a:r>
          </a:p>
          <a:p>
            <a:r>
              <a:rPr lang="en-US" i="0" baseline="0" dirty="0" smtClean="0"/>
              <a:t>- It is simply the algorithm you end up with if you use standard mathematical tools to try to numerically solve the rendering equation.</a:t>
            </a:r>
          </a:p>
          <a:p>
            <a:pPr marL="171450" indent="-171450">
              <a:buFontTx/>
              <a:buChar char="-"/>
            </a:pPr>
            <a:r>
              <a:rPr lang="en-US" i="0" baseline="0" dirty="0" smtClean="0"/>
              <a:t>The algorithm is convergent and unbiased. We will define those terms properly later, but it basically means that if you let it run long enough, you will get the correct result. </a:t>
            </a:r>
          </a:p>
          <a:p>
            <a:pPr marL="171450" indent="-171450">
              <a:buFontTx/>
              <a:buChar char="-"/>
            </a:pPr>
            <a:r>
              <a:rPr lang="en-US" i="0" baseline="0" dirty="0" smtClean="0"/>
              <a:t>For a long time though, “long enough” was way too long. It is only in recent years that the guarantee of a correct final result has outweighed the fact that you can get great images much faster if you cheat a little. </a:t>
            </a:r>
          </a:p>
          <a:p>
            <a:pPr marL="0" indent="0">
              <a:buFontTx/>
              <a:buNone/>
            </a:pPr>
            <a:endParaRPr lang="en-US" i="0" baseline="0" dirty="0" smtClean="0"/>
          </a:p>
          <a:p>
            <a:pPr marL="0" indent="0">
              <a:buFontTx/>
              <a:buNone/>
            </a:pPr>
            <a:r>
              <a:rPr lang="en-US" i="0" baseline="0" dirty="0" smtClean="0"/>
              <a:t>&lt;click&gt;</a:t>
            </a:r>
          </a:p>
          <a:p>
            <a:pPr marL="0" indent="0">
              <a:buFontTx/>
              <a:buNone/>
            </a:pPr>
            <a:endParaRPr lang="en-US" i="0" baseline="0" dirty="0" smtClean="0"/>
          </a:p>
          <a:p>
            <a:pPr marL="0" indent="0">
              <a:buFontTx/>
              <a:buNone/>
            </a:pPr>
            <a:r>
              <a:rPr lang="en-US" i="0" baseline="0" dirty="0" smtClean="0"/>
              <a:t>So, throughout the nineties and early 2000:s, other global illumination algorithms, such as photon mapping and irradiance caching, have been used instead. We will begin the lecture by looking quickly at what they are.</a:t>
            </a:r>
          </a:p>
          <a:p>
            <a:pPr marL="0" indent="0">
              <a:buFontTx/>
              <a:buNone/>
            </a:pPr>
            <a:endParaRPr lang="en-US" i="0" baseline="0" dirty="0" smtClean="0"/>
          </a:p>
          <a:p>
            <a:pPr marL="0" indent="0">
              <a:buFontTx/>
              <a:buNone/>
            </a:pPr>
            <a:r>
              <a:rPr lang="en-US" i="0" baseline="0" dirty="0" smtClean="0"/>
              <a:t>&lt;click&gt;</a:t>
            </a:r>
          </a:p>
          <a:p>
            <a:pPr marL="0" indent="0">
              <a:buFontTx/>
              <a:buNone/>
            </a:pPr>
            <a:endParaRPr lang="en-US" i="0" baseline="0" dirty="0" smtClean="0"/>
          </a:p>
          <a:p>
            <a:pPr marL="0" indent="0">
              <a:buFontTx/>
              <a:buNone/>
            </a:pPr>
            <a:r>
              <a:rPr lang="en-US" i="0" baseline="0" dirty="0" smtClean="0"/>
              <a:t>But you should know that today, almost all commercial renderers use some form of unbiased path tracing (at least as an option).</a:t>
            </a:r>
          </a:p>
          <a:p>
            <a:endParaRPr lang="en-US" i="0" baseline="0" dirty="0" smtClean="0"/>
          </a:p>
          <a:p>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3</a:t>
            </a:fld>
            <a:endParaRPr lang="sv-SE"/>
          </a:p>
        </p:txBody>
      </p:sp>
    </p:spTree>
    <p:extLst>
      <p:ext uri="{BB962C8B-B14F-4D97-AF65-F5344CB8AC3E}">
        <p14:creationId xmlns:p14="http://schemas.microsoft.com/office/powerpoint/2010/main" val="2930074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better. </a:t>
            </a:r>
          </a:p>
          <a:p>
            <a:endParaRPr lang="en-US" b="0" i="1" dirty="0" smtClean="0"/>
          </a:p>
          <a:p>
            <a:r>
              <a:rPr lang="en-US" b="0" i="0" dirty="0" smtClean="0"/>
              <a:t>So, we can see that an infinite N should yield the correct value. </a:t>
            </a:r>
          </a:p>
          <a:p>
            <a:endParaRPr lang="en-US" b="0" i="0" dirty="0" smtClean="0"/>
          </a:p>
        </p:txBody>
      </p:sp>
      <p:sp>
        <p:nvSpPr>
          <p:cNvPr id="4" name="Slide Number Placeholder 3"/>
          <p:cNvSpPr>
            <a:spLocks noGrp="1"/>
          </p:cNvSpPr>
          <p:nvPr>
            <p:ph type="sldNum" sz="quarter" idx="10"/>
          </p:nvPr>
        </p:nvSpPr>
        <p:spPr/>
        <p:txBody>
          <a:bodyPr/>
          <a:lstStyle/>
          <a:p>
            <a:fld id="{1B0321A4-EB14-45AA-9F29-BBD6B7CB6043}" type="slidenum">
              <a:rPr lang="sv-SE" smtClean="0"/>
              <a:t>30</a:t>
            </a:fld>
            <a:endParaRPr lang="sv-SE"/>
          </a:p>
        </p:txBody>
      </p:sp>
    </p:spTree>
    <p:extLst>
      <p:ext uri="{BB962C8B-B14F-4D97-AF65-F5344CB8AC3E}">
        <p14:creationId xmlns:p14="http://schemas.microsoft.com/office/powerpoint/2010/main" val="2880237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a tool for estimating integrals, let’s go back to the problem we are trying to solve. </a:t>
            </a:r>
          </a:p>
          <a:p>
            <a:endParaRPr lang="en-US" dirty="0" smtClean="0"/>
          </a:p>
          <a:p>
            <a:r>
              <a:rPr lang="en-US" dirty="0" smtClean="0"/>
              <a:t>To evaluate the reflected radiance, we turn our integral into a sum of N samples.</a:t>
            </a:r>
          </a:p>
          <a:p>
            <a:endParaRPr lang="en-US" i="0" baseline="0" dirty="0" smtClean="0"/>
          </a:p>
          <a:p>
            <a:endParaRPr lang="en-US" i="0" baseline="0" dirty="0" smtClean="0"/>
          </a:p>
        </p:txBody>
      </p:sp>
      <p:sp>
        <p:nvSpPr>
          <p:cNvPr id="4" name="Slide Number Placeholder 3"/>
          <p:cNvSpPr>
            <a:spLocks noGrp="1"/>
          </p:cNvSpPr>
          <p:nvPr>
            <p:ph type="sldNum" sz="quarter" idx="10"/>
          </p:nvPr>
        </p:nvSpPr>
        <p:spPr/>
        <p:txBody>
          <a:bodyPr/>
          <a:lstStyle/>
          <a:p>
            <a:fld id="{1B0321A4-EB14-45AA-9F29-BBD6B7CB6043}" type="slidenum">
              <a:rPr lang="sv-SE" smtClean="0"/>
              <a:t>31</a:t>
            </a:fld>
            <a:endParaRPr lang="sv-SE"/>
          </a:p>
        </p:txBody>
      </p:sp>
    </p:spTree>
    <p:extLst>
      <p:ext uri="{BB962C8B-B14F-4D97-AF65-F5344CB8AC3E}">
        <p14:creationId xmlns:p14="http://schemas.microsoft.com/office/powerpoint/2010/main" val="2647845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this is an </a:t>
            </a:r>
            <a:r>
              <a:rPr lang="en-US" i="1" dirty="0" smtClean="0"/>
              <a:t>unbiased</a:t>
            </a:r>
            <a:r>
              <a:rPr lang="en-US" i="0" dirty="0" smtClean="0"/>
              <a:t> estimator, so</a:t>
            </a:r>
            <a:r>
              <a:rPr lang="en-US" i="0" baseline="0" dirty="0" smtClean="0"/>
              <a:t> the </a:t>
            </a:r>
            <a:r>
              <a:rPr lang="en-US" i="1" baseline="0" dirty="0" smtClean="0"/>
              <a:t>expected value</a:t>
            </a:r>
            <a:r>
              <a:rPr lang="en-US" i="0" baseline="0" dirty="0" smtClean="0"/>
              <a:t> will be exactly the radiance we are after.</a:t>
            </a:r>
          </a:p>
          <a:p>
            <a:endParaRPr lang="en-US" i="0" baseline="0" dirty="0" smtClean="0"/>
          </a:p>
        </p:txBody>
      </p:sp>
      <p:sp>
        <p:nvSpPr>
          <p:cNvPr id="4" name="Slide Number Placeholder 3"/>
          <p:cNvSpPr>
            <a:spLocks noGrp="1"/>
          </p:cNvSpPr>
          <p:nvPr>
            <p:ph type="sldNum" sz="quarter" idx="10"/>
          </p:nvPr>
        </p:nvSpPr>
        <p:spPr/>
        <p:txBody>
          <a:bodyPr/>
          <a:lstStyle/>
          <a:p>
            <a:fld id="{1B0321A4-EB14-45AA-9F29-BBD6B7CB6043}" type="slidenum">
              <a:rPr lang="sv-SE" smtClean="0"/>
              <a:t>32</a:t>
            </a:fld>
            <a:endParaRPr lang="sv-SE"/>
          </a:p>
        </p:txBody>
      </p:sp>
    </p:spTree>
    <p:extLst>
      <p:ext uri="{BB962C8B-B14F-4D97-AF65-F5344CB8AC3E}">
        <p14:creationId xmlns:p14="http://schemas.microsoft.com/office/powerpoint/2010/main" val="4110039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Even if we only take ONE sample</a:t>
            </a:r>
            <a:r>
              <a:rPr lang="en-US" b="1" i="1" baseline="0" dirty="0" smtClean="0"/>
              <a:t>!</a:t>
            </a:r>
          </a:p>
          <a:p>
            <a:endParaRPr lang="en-US" b="1"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(This is how we will end up with the </a:t>
            </a:r>
            <a:r>
              <a:rPr lang="en-US" b="0" i="0" baseline="0" dirty="0" err="1" smtClean="0"/>
              <a:t>pathtracing</a:t>
            </a:r>
            <a:r>
              <a:rPr lang="en-US" b="0" i="0" baseline="0" dirty="0" smtClean="0"/>
              <a:t> algorithm)</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&lt;click&gt;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r>
              <a:rPr lang="en-US" i="0" baseline="0" dirty="0" smtClean="0"/>
              <a:t>For now, let’s say we sample the hemisphere uniformly. Then the PDF is a constant expression. </a:t>
            </a:r>
          </a:p>
        </p:txBody>
      </p:sp>
      <p:sp>
        <p:nvSpPr>
          <p:cNvPr id="4" name="Slide Number Placeholder 3"/>
          <p:cNvSpPr>
            <a:spLocks noGrp="1"/>
          </p:cNvSpPr>
          <p:nvPr>
            <p:ph type="sldNum" sz="quarter" idx="10"/>
          </p:nvPr>
        </p:nvSpPr>
        <p:spPr/>
        <p:txBody>
          <a:bodyPr/>
          <a:lstStyle/>
          <a:p>
            <a:fld id="{1B0321A4-EB14-45AA-9F29-BBD6B7CB6043}" type="slidenum">
              <a:rPr lang="sv-SE" smtClean="0"/>
              <a:t>33</a:t>
            </a:fld>
            <a:endParaRPr lang="sv-SE"/>
          </a:p>
        </p:txBody>
      </p:sp>
    </p:spTree>
    <p:extLst>
      <p:ext uri="{BB962C8B-B14F-4D97-AF65-F5344CB8AC3E}">
        <p14:creationId xmlns:p14="http://schemas.microsoft.com/office/powerpoint/2010/main" val="3325214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Now we have a very simple estimator for the correct outgoing radiance from p. </a:t>
            </a:r>
          </a:p>
          <a:p>
            <a:endParaRPr lang="en-US" i="0" baseline="0" dirty="0" smtClean="0"/>
          </a:p>
          <a:p>
            <a:r>
              <a:rPr lang="en-US" i="0" baseline="0" dirty="0" smtClean="0"/>
              <a:t>Since it is </a:t>
            </a:r>
            <a:r>
              <a:rPr lang="en-US" i="1" baseline="0" dirty="0" smtClean="0"/>
              <a:t>unbiased</a:t>
            </a:r>
            <a:r>
              <a:rPr lang="en-US" i="0" baseline="0" dirty="0" smtClean="0"/>
              <a:t> we can evaluate this for every pixel, time and time again and the average will converge towards the correct value. </a:t>
            </a:r>
          </a:p>
        </p:txBody>
      </p:sp>
      <p:sp>
        <p:nvSpPr>
          <p:cNvPr id="4" name="Slide Number Placeholder 3"/>
          <p:cNvSpPr>
            <a:spLocks noGrp="1"/>
          </p:cNvSpPr>
          <p:nvPr>
            <p:ph type="sldNum" sz="quarter" idx="10"/>
          </p:nvPr>
        </p:nvSpPr>
        <p:spPr/>
        <p:txBody>
          <a:bodyPr/>
          <a:lstStyle/>
          <a:p>
            <a:fld id="{1B0321A4-EB14-45AA-9F29-BBD6B7CB6043}" type="slidenum">
              <a:rPr lang="sv-SE" smtClean="0"/>
              <a:t>34</a:t>
            </a:fld>
            <a:endParaRPr lang="sv-SE"/>
          </a:p>
        </p:txBody>
      </p:sp>
    </p:spTree>
    <p:extLst>
      <p:ext uri="{BB962C8B-B14F-4D97-AF65-F5344CB8AC3E}">
        <p14:creationId xmlns:p14="http://schemas.microsoft.com/office/powerpoint/2010/main" val="139489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leads to a basic path-tracing algorithm: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trace a ray through the pixel, to find the first intersection point p</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&lt;click&gt;</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By now we know p and w, so we can evaluate the Emittance term.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i="1" dirty="0" smtClean="0"/>
          </a:p>
          <a:p>
            <a:endParaRPr lang="sv-SE" i="1" dirty="0"/>
          </a:p>
        </p:txBody>
      </p:sp>
      <p:sp>
        <p:nvSpPr>
          <p:cNvPr id="4" name="Slide Number Placeholder 3"/>
          <p:cNvSpPr>
            <a:spLocks noGrp="1"/>
          </p:cNvSpPr>
          <p:nvPr>
            <p:ph type="sldNum" sz="quarter" idx="10"/>
          </p:nvPr>
        </p:nvSpPr>
        <p:spPr/>
        <p:txBody>
          <a:bodyPr/>
          <a:lstStyle/>
          <a:p>
            <a:fld id="{1B0321A4-EB14-45AA-9F29-BBD6B7CB6043}" type="slidenum">
              <a:rPr lang="sv-SE" smtClean="0"/>
              <a:t>35</a:t>
            </a:fld>
            <a:endParaRPr lang="sv-SE"/>
          </a:p>
        </p:txBody>
      </p:sp>
    </p:spTree>
    <p:extLst>
      <p:ext uri="{BB962C8B-B14F-4D97-AF65-F5344CB8AC3E}">
        <p14:creationId xmlns:p14="http://schemas.microsoft.com/office/powerpoint/2010/main" val="8891632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Then, we choose a random direction </a:t>
            </a:r>
            <a:r>
              <a:rPr lang="en-US" i="0" baseline="0" dirty="0" err="1" smtClean="0"/>
              <a:t>wi</a:t>
            </a:r>
            <a:r>
              <a:rPr lang="en-US" i="0" baseline="0" dirty="0" smtClean="0"/>
              <a:t> on the hemisphere</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&lt;click&gt;</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Now, we can evaluate the </a:t>
            </a:r>
            <a:r>
              <a:rPr lang="en-US" i="0" baseline="0" dirty="0" err="1" smtClean="0"/>
              <a:t>the</a:t>
            </a:r>
            <a:r>
              <a:rPr lang="en-US" i="0" baseline="0" dirty="0" smtClean="0"/>
              <a:t> </a:t>
            </a:r>
            <a:r>
              <a:rPr lang="en-US" i="0" baseline="0" dirty="0" err="1" smtClean="0"/>
              <a:t>brdf</a:t>
            </a:r>
            <a:r>
              <a:rPr lang="en-US" i="0" baseline="0" dirty="0" smtClean="0"/>
              <a:t> and the cosine term</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&lt;click&gt;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i="1" dirty="0" smtClean="0"/>
          </a:p>
          <a:p>
            <a:endParaRPr lang="sv-SE" i="1" dirty="0"/>
          </a:p>
        </p:txBody>
      </p:sp>
      <p:sp>
        <p:nvSpPr>
          <p:cNvPr id="4" name="Slide Number Placeholder 3"/>
          <p:cNvSpPr>
            <a:spLocks noGrp="1"/>
          </p:cNvSpPr>
          <p:nvPr>
            <p:ph type="sldNum" sz="quarter" idx="10"/>
          </p:nvPr>
        </p:nvSpPr>
        <p:spPr/>
        <p:txBody>
          <a:bodyPr/>
          <a:lstStyle/>
          <a:p>
            <a:fld id="{1B0321A4-EB14-45AA-9F29-BBD6B7CB6043}" type="slidenum">
              <a:rPr lang="sv-SE" smtClean="0"/>
              <a:t>36</a:t>
            </a:fld>
            <a:endParaRPr lang="sv-SE"/>
          </a:p>
        </p:txBody>
      </p:sp>
    </p:spTree>
    <p:extLst>
      <p:ext uri="{BB962C8B-B14F-4D97-AF65-F5344CB8AC3E}">
        <p14:creationId xmlns:p14="http://schemas.microsoft.com/office/powerpoint/2010/main" val="36244396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i="1" dirty="0"/>
          </a:p>
        </p:txBody>
      </p:sp>
      <p:sp>
        <p:nvSpPr>
          <p:cNvPr id="4" name="Slide Number Placeholder 3"/>
          <p:cNvSpPr>
            <a:spLocks noGrp="1"/>
          </p:cNvSpPr>
          <p:nvPr>
            <p:ph type="sldNum" sz="quarter" idx="10"/>
          </p:nvPr>
        </p:nvSpPr>
        <p:spPr/>
        <p:txBody>
          <a:bodyPr/>
          <a:lstStyle/>
          <a:p>
            <a:fld id="{1B0321A4-EB14-45AA-9F29-BBD6B7CB6043}" type="slidenum">
              <a:rPr lang="sv-SE" smtClean="0"/>
              <a:t>37</a:t>
            </a:fld>
            <a:endParaRPr lang="sv-SE"/>
          </a:p>
        </p:txBody>
      </p:sp>
    </p:spTree>
    <p:extLst>
      <p:ext uri="{BB962C8B-B14F-4D97-AF65-F5344CB8AC3E}">
        <p14:creationId xmlns:p14="http://schemas.microsoft.com/office/powerpoint/2010/main" val="21474726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To evaluate the Li term, we shoot a ray in the direction </a:t>
            </a:r>
            <a:r>
              <a:rPr lang="en-US" i="0" baseline="0" dirty="0" err="1" smtClean="0"/>
              <a:t>wi</a:t>
            </a:r>
            <a:r>
              <a:rPr lang="en-US" i="0" baseline="0" dirty="0" smtClean="0"/>
              <a:t>, and note that Li can be replaced by Lo from that point.</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&lt;click&gt;</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know how to evaluate Lo!</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i="1" dirty="0" smtClean="0"/>
          </a:p>
          <a:p>
            <a:endParaRPr lang="sv-SE" i="1" dirty="0"/>
          </a:p>
        </p:txBody>
      </p:sp>
      <p:sp>
        <p:nvSpPr>
          <p:cNvPr id="4" name="Slide Number Placeholder 3"/>
          <p:cNvSpPr>
            <a:spLocks noGrp="1"/>
          </p:cNvSpPr>
          <p:nvPr>
            <p:ph type="sldNum" sz="quarter" idx="10"/>
          </p:nvPr>
        </p:nvSpPr>
        <p:spPr/>
        <p:txBody>
          <a:bodyPr/>
          <a:lstStyle/>
          <a:p>
            <a:fld id="{1B0321A4-EB14-45AA-9F29-BBD6B7CB6043}" type="slidenum">
              <a:rPr lang="sv-SE" smtClean="0"/>
              <a:t>38</a:t>
            </a:fld>
            <a:endParaRPr lang="sv-SE"/>
          </a:p>
        </p:txBody>
      </p:sp>
    </p:spTree>
    <p:extLst>
      <p:ext uri="{BB962C8B-B14F-4D97-AF65-F5344CB8AC3E}">
        <p14:creationId xmlns:p14="http://schemas.microsoft.com/office/powerpoint/2010/main" val="665240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So we plug in the same equation again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i="1" dirty="0" smtClean="0"/>
          </a:p>
          <a:p>
            <a:endParaRPr lang="sv-SE" i="1" dirty="0"/>
          </a:p>
        </p:txBody>
      </p:sp>
      <p:sp>
        <p:nvSpPr>
          <p:cNvPr id="4" name="Slide Number Placeholder 3"/>
          <p:cNvSpPr>
            <a:spLocks noGrp="1"/>
          </p:cNvSpPr>
          <p:nvPr>
            <p:ph type="sldNum" sz="quarter" idx="10"/>
          </p:nvPr>
        </p:nvSpPr>
        <p:spPr/>
        <p:txBody>
          <a:bodyPr/>
          <a:lstStyle/>
          <a:p>
            <a:fld id="{1B0321A4-EB14-45AA-9F29-BBD6B7CB6043}" type="slidenum">
              <a:rPr lang="sv-SE" smtClean="0"/>
              <a:t>39</a:t>
            </a:fld>
            <a:endParaRPr lang="sv-SE"/>
          </a:p>
        </p:txBody>
      </p:sp>
    </p:spTree>
    <p:extLst>
      <p:ext uri="{BB962C8B-B14F-4D97-AF65-F5344CB8AC3E}">
        <p14:creationId xmlns:p14="http://schemas.microsoft.com/office/powerpoint/2010/main" val="3896007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these</a:t>
            </a:r>
            <a:r>
              <a:rPr lang="en-US" baseline="0" dirty="0" smtClean="0"/>
              <a:t> previous techniques and why are people steering away from using them? </a:t>
            </a:r>
            <a:endParaRPr lang="en-US" dirty="0" smtClean="0"/>
          </a:p>
          <a:p>
            <a:endParaRPr lang="en-US" dirty="0" smtClean="0"/>
          </a:p>
          <a:p>
            <a:r>
              <a:rPr lang="en-US" i="0" baseline="0" dirty="0" smtClean="0"/>
              <a:t>One biased technique is </a:t>
            </a:r>
            <a:r>
              <a:rPr lang="en-US" i="1" baseline="0" dirty="0" smtClean="0"/>
              <a:t>photon mapping.</a:t>
            </a:r>
            <a:r>
              <a:rPr lang="en-US" i="0" baseline="0" dirty="0" smtClean="0"/>
              <a:t> The idea here is to first trace and store a large number of photons from the light. </a:t>
            </a:r>
          </a:p>
          <a:p>
            <a:r>
              <a:rPr lang="en-US" i="0" baseline="0" dirty="0" smtClean="0"/>
              <a:t>&lt;click&gt;</a:t>
            </a:r>
          </a:p>
          <a:p>
            <a:endParaRPr lang="en-US" i="0" baseline="0" dirty="0" smtClean="0"/>
          </a:p>
          <a:p>
            <a:r>
              <a:rPr lang="en-US" i="0" baseline="0" dirty="0" smtClean="0"/>
              <a:t>Then, we shoot a ray from the camera, and to evaluate indirect lighting, we shoot secondary rays. Where a secondary ray hits, we gather a number of nearby photons to evaluate the outgoing radiance.</a:t>
            </a:r>
          </a:p>
          <a:p>
            <a:endParaRPr lang="en-US" dirty="0" smtClean="0"/>
          </a:p>
          <a:p>
            <a:r>
              <a:rPr lang="en-US" dirty="0" smtClean="0"/>
              <a:t>The “cheat” here is that the red photons that we gather here did not </a:t>
            </a:r>
            <a:r>
              <a:rPr lang="en-US" i="1" dirty="0" smtClean="0"/>
              <a:t>actually</a:t>
            </a:r>
            <a:r>
              <a:rPr lang="en-US" i="0" dirty="0" smtClean="0"/>
              <a:t> land on the point we are considering. If we shoot enough photons, so that we can collect enough photons</a:t>
            </a:r>
            <a:r>
              <a:rPr lang="en-US" i="0" baseline="0" dirty="0" smtClean="0"/>
              <a:t> while not taking any that lie far away, this is an acceptable approximation and works well. </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4</a:t>
            </a:fld>
            <a:endParaRPr lang="sv-SE"/>
          </a:p>
        </p:txBody>
      </p:sp>
    </p:spTree>
    <p:extLst>
      <p:ext uri="{BB962C8B-B14F-4D97-AF65-F5344CB8AC3E}">
        <p14:creationId xmlns:p14="http://schemas.microsoft.com/office/powerpoint/2010/main" val="3169955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Choose a new random direction and evaluate the </a:t>
            </a:r>
            <a:r>
              <a:rPr lang="en-US" i="0" baseline="0" dirty="0" err="1" smtClean="0"/>
              <a:t>brdf</a:t>
            </a:r>
            <a:r>
              <a:rPr lang="en-US" i="0" baseline="0" dirty="0" smtClean="0"/>
              <a:t> and </a:t>
            </a:r>
            <a:r>
              <a:rPr lang="en-US" i="0" baseline="0" dirty="0" err="1" smtClean="0"/>
              <a:t>costerm</a:t>
            </a: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i="1" dirty="0" smtClean="0"/>
          </a:p>
          <a:p>
            <a:endParaRPr lang="sv-SE" i="1" dirty="0"/>
          </a:p>
        </p:txBody>
      </p:sp>
      <p:sp>
        <p:nvSpPr>
          <p:cNvPr id="4" name="Slide Number Placeholder 3"/>
          <p:cNvSpPr>
            <a:spLocks noGrp="1"/>
          </p:cNvSpPr>
          <p:nvPr>
            <p:ph type="sldNum" sz="quarter" idx="10"/>
          </p:nvPr>
        </p:nvSpPr>
        <p:spPr/>
        <p:txBody>
          <a:bodyPr/>
          <a:lstStyle/>
          <a:p>
            <a:fld id="{1B0321A4-EB14-45AA-9F29-BBD6B7CB6043}" type="slidenum">
              <a:rPr lang="sv-SE" smtClean="0"/>
              <a:t>40</a:t>
            </a:fld>
            <a:endParaRPr lang="sv-SE"/>
          </a:p>
        </p:txBody>
      </p:sp>
    </p:spTree>
    <p:extLst>
      <p:ext uri="{BB962C8B-B14F-4D97-AF65-F5344CB8AC3E}">
        <p14:creationId xmlns:p14="http://schemas.microsoft.com/office/powerpoint/2010/main" val="8474547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Shoot a new ray to find the next ray on the path…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i="1" dirty="0" smtClean="0"/>
          </a:p>
          <a:p>
            <a:endParaRPr lang="sv-SE" i="1" dirty="0"/>
          </a:p>
        </p:txBody>
      </p:sp>
      <p:sp>
        <p:nvSpPr>
          <p:cNvPr id="4" name="Slide Number Placeholder 3"/>
          <p:cNvSpPr>
            <a:spLocks noGrp="1"/>
          </p:cNvSpPr>
          <p:nvPr>
            <p:ph type="sldNum" sz="quarter" idx="10"/>
          </p:nvPr>
        </p:nvSpPr>
        <p:spPr/>
        <p:txBody>
          <a:bodyPr/>
          <a:lstStyle/>
          <a:p>
            <a:fld id="{1B0321A4-EB14-45AA-9F29-BBD6B7CB6043}" type="slidenum">
              <a:rPr lang="sv-SE" smtClean="0"/>
              <a:t>41</a:t>
            </a:fld>
            <a:endParaRPr lang="sv-SE"/>
          </a:p>
        </p:txBody>
      </p:sp>
    </p:spTree>
    <p:extLst>
      <p:ext uri="{BB962C8B-B14F-4D97-AF65-F5344CB8AC3E}">
        <p14:creationId xmlns:p14="http://schemas.microsoft.com/office/powerpoint/2010/main" val="14462821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And hit the light! We replace Li by Lo from the new point and since this is a light-source, with no reflections…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i="1" dirty="0" smtClean="0"/>
          </a:p>
          <a:p>
            <a:endParaRPr lang="sv-SE" i="1" dirty="0"/>
          </a:p>
        </p:txBody>
      </p:sp>
      <p:sp>
        <p:nvSpPr>
          <p:cNvPr id="4" name="Slide Number Placeholder 3"/>
          <p:cNvSpPr>
            <a:spLocks noGrp="1"/>
          </p:cNvSpPr>
          <p:nvPr>
            <p:ph type="sldNum" sz="quarter" idx="10"/>
          </p:nvPr>
        </p:nvSpPr>
        <p:spPr/>
        <p:txBody>
          <a:bodyPr/>
          <a:lstStyle/>
          <a:p>
            <a:fld id="{1B0321A4-EB14-45AA-9F29-BBD6B7CB6043}" type="slidenum">
              <a:rPr lang="sv-SE" smtClean="0"/>
              <a:t>42</a:t>
            </a:fld>
            <a:endParaRPr lang="sv-SE"/>
          </a:p>
        </p:txBody>
      </p:sp>
    </p:spTree>
    <p:extLst>
      <p:ext uri="{BB962C8B-B14F-4D97-AF65-F5344CB8AC3E}">
        <p14:creationId xmlns:p14="http://schemas.microsoft.com/office/powerpoint/2010/main" val="1610352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only have to replace Lo by Le and we are done.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t>We now have </a:t>
            </a:r>
            <a:r>
              <a:rPr lang="en-US" b="1" i="1" dirty="0" smtClean="0"/>
              <a:t>one</a:t>
            </a:r>
            <a:r>
              <a:rPr lang="en-US" b="1" i="0" dirty="0" smtClean="0"/>
              <a:t> unbiased estimate</a:t>
            </a:r>
            <a:r>
              <a:rPr lang="en-US" b="1" i="0" baseline="0" dirty="0" smtClean="0"/>
              <a:t> of what the outgoing radiance from p is. Since it is unbiased, we can just repeat the process a large number of times and average the values to get a good, correct, result. </a:t>
            </a:r>
            <a:endParaRPr lang="sv-SE" b="1" i="0" dirty="0" smtClean="0"/>
          </a:p>
          <a:p>
            <a:endParaRPr lang="sv-SE" i="1" dirty="0"/>
          </a:p>
        </p:txBody>
      </p:sp>
      <p:sp>
        <p:nvSpPr>
          <p:cNvPr id="4" name="Slide Number Placeholder 3"/>
          <p:cNvSpPr>
            <a:spLocks noGrp="1"/>
          </p:cNvSpPr>
          <p:nvPr>
            <p:ph type="sldNum" sz="quarter" idx="10"/>
          </p:nvPr>
        </p:nvSpPr>
        <p:spPr/>
        <p:txBody>
          <a:bodyPr/>
          <a:lstStyle/>
          <a:p>
            <a:fld id="{1B0321A4-EB14-45AA-9F29-BBD6B7CB6043}" type="slidenum">
              <a:rPr lang="sv-SE" smtClean="0"/>
              <a:t>43</a:t>
            </a:fld>
            <a:endParaRPr lang="sv-SE"/>
          </a:p>
        </p:txBody>
      </p:sp>
    </p:spTree>
    <p:extLst>
      <p:ext uri="{BB962C8B-B14F-4D97-AF65-F5344CB8AC3E}">
        <p14:creationId xmlns:p14="http://schemas.microsoft.com/office/powerpoint/2010/main" val="4170073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What is so naïve about this algorithm?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problem is that it was pure luck that we hit a light-source so soon.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For the majority of paths, the contribution will be close to zero before we ever hit a light…</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So, the algorithm so far works! But we need to do more to make it fast.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i="1" dirty="0" smtClean="0"/>
          </a:p>
          <a:p>
            <a:endParaRPr lang="sv-SE" i="1" dirty="0"/>
          </a:p>
        </p:txBody>
      </p:sp>
      <p:sp>
        <p:nvSpPr>
          <p:cNvPr id="4" name="Slide Number Placeholder 3"/>
          <p:cNvSpPr>
            <a:spLocks noGrp="1"/>
          </p:cNvSpPr>
          <p:nvPr>
            <p:ph type="sldNum" sz="quarter" idx="10"/>
          </p:nvPr>
        </p:nvSpPr>
        <p:spPr/>
        <p:txBody>
          <a:bodyPr/>
          <a:lstStyle/>
          <a:p>
            <a:fld id="{1B0321A4-EB14-45AA-9F29-BBD6B7CB6043}" type="slidenum">
              <a:rPr lang="sv-SE" smtClean="0"/>
              <a:t>44</a:t>
            </a:fld>
            <a:endParaRPr lang="sv-SE"/>
          </a:p>
        </p:txBody>
      </p:sp>
    </p:spTree>
    <p:extLst>
      <p:ext uri="{BB962C8B-B14F-4D97-AF65-F5344CB8AC3E}">
        <p14:creationId xmlns:p14="http://schemas.microsoft.com/office/powerpoint/2010/main" val="1748894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To make it snappier, we can divide our integral over reflected light into </a:t>
            </a:r>
            <a:r>
              <a:rPr lang="en-US" i="1" baseline="0" dirty="0" smtClean="0"/>
              <a:t>direct</a:t>
            </a:r>
            <a:r>
              <a:rPr lang="en-US" i="0" baseline="0" dirty="0" smtClean="0"/>
              <a:t> and </a:t>
            </a:r>
            <a:r>
              <a:rPr lang="en-US" i="1" baseline="0" dirty="0" smtClean="0"/>
              <a:t>indirect</a:t>
            </a:r>
            <a:r>
              <a:rPr lang="en-US" i="0" baseline="0" dirty="0" smtClean="0"/>
              <a:t> light.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will simply say that light that comes directly from the </a:t>
            </a:r>
            <a:r>
              <a:rPr lang="en-US" i="0" baseline="0" dirty="0" err="1" smtClean="0"/>
              <a:t>lightsource</a:t>
            </a:r>
            <a:r>
              <a:rPr lang="en-US" i="0" baseline="0" dirty="0" smtClean="0"/>
              <a:t> without bouncing will be calculated separately, and the sum of that and the remaining light will still be the total outgoing radiance.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For the </a:t>
            </a:r>
            <a:r>
              <a:rPr lang="en-US" i="1" baseline="0" dirty="0" smtClean="0"/>
              <a:t>direct</a:t>
            </a:r>
            <a:r>
              <a:rPr lang="en-US" i="0" baseline="0" dirty="0" smtClean="0"/>
              <a:t> light, we will write the integral in the </a:t>
            </a:r>
            <a:r>
              <a:rPr lang="en-US" i="1" baseline="0" dirty="0" smtClean="0"/>
              <a:t>surface</a:t>
            </a:r>
            <a:r>
              <a:rPr lang="en-US" i="0" baseline="0" dirty="0" smtClean="0"/>
              <a:t> form instead. The difference here is that instead of integrating over all incoming directions, we integrate over </a:t>
            </a:r>
            <a:r>
              <a:rPr lang="en-US" i="1" baseline="0" dirty="0" smtClean="0"/>
              <a:t>all the surfaces</a:t>
            </a:r>
            <a:r>
              <a:rPr lang="en-US" i="0" baseline="0" dirty="0" smtClean="0"/>
              <a:t> in the scene.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&lt;click&gt;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First note that there is a simple relationship between the tiny </a:t>
            </a:r>
            <a:r>
              <a:rPr lang="en-US" i="1" baseline="0" dirty="0" smtClean="0"/>
              <a:t>solid angle</a:t>
            </a:r>
            <a:r>
              <a:rPr lang="en-US" i="0" baseline="0" dirty="0" smtClean="0"/>
              <a:t> and the area of the surface that we see through that solid angle.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That is, we can write </a:t>
            </a:r>
            <a:r>
              <a:rPr lang="en-US" i="0" baseline="0" dirty="0" err="1" smtClean="0"/>
              <a:t>dw</a:t>
            </a:r>
            <a:r>
              <a:rPr lang="en-US" i="0" baseline="0" dirty="0" smtClean="0"/>
              <a:t> as a function of that little area, and, &lt;click&gt; put that in the equation instead.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have now changed from integrating over the hemisphere to integrating over all </a:t>
            </a:r>
            <a:r>
              <a:rPr lang="en-US" i="1" baseline="0" dirty="0" smtClean="0"/>
              <a:t>visible</a:t>
            </a:r>
            <a:r>
              <a:rPr lang="en-US" i="0" baseline="0" dirty="0" smtClean="0"/>
              <a:t> area elements in the scene instead.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&lt;click&gt;</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turn that into an integral over ALL surface elements in the scene, by multiplying with a function V, which is 1 if the surface is visible and 0 otherwise.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If we also bundle the cosines and distance between the points into a </a:t>
            </a:r>
            <a:r>
              <a:rPr lang="en-US" i="1" baseline="0" dirty="0" smtClean="0"/>
              <a:t>Geometry </a:t>
            </a:r>
            <a:r>
              <a:rPr lang="en-US" i="0" baseline="0" dirty="0" smtClean="0"/>
              <a:t>term which we call G,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have written the rendering equation on the </a:t>
            </a:r>
            <a:r>
              <a:rPr lang="en-US" i="1" baseline="0" dirty="0" smtClean="0"/>
              <a:t>surface form. </a:t>
            </a: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is also the basis for the </a:t>
            </a:r>
            <a:r>
              <a:rPr lang="en-US" i="1" baseline="0" dirty="0" err="1" smtClean="0"/>
              <a:t>radiosity</a:t>
            </a:r>
            <a:r>
              <a:rPr lang="en-US" i="0" baseline="0" dirty="0" smtClean="0"/>
              <a:t> type algorithms, which we will not talk about.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i="1" dirty="0" smtClean="0"/>
          </a:p>
          <a:p>
            <a:endParaRPr lang="sv-SE" i="1" dirty="0"/>
          </a:p>
        </p:txBody>
      </p:sp>
      <p:sp>
        <p:nvSpPr>
          <p:cNvPr id="4" name="Slide Number Placeholder 3"/>
          <p:cNvSpPr>
            <a:spLocks noGrp="1"/>
          </p:cNvSpPr>
          <p:nvPr>
            <p:ph type="sldNum" sz="quarter" idx="10"/>
          </p:nvPr>
        </p:nvSpPr>
        <p:spPr/>
        <p:txBody>
          <a:bodyPr/>
          <a:lstStyle/>
          <a:p>
            <a:fld id="{1B0321A4-EB14-45AA-9F29-BBD6B7CB6043}" type="slidenum">
              <a:rPr lang="sv-SE" smtClean="0"/>
              <a:t>45</a:t>
            </a:fld>
            <a:endParaRPr lang="sv-SE"/>
          </a:p>
        </p:txBody>
      </p:sp>
    </p:spTree>
    <p:extLst>
      <p:ext uri="{BB962C8B-B14F-4D97-AF65-F5344CB8AC3E}">
        <p14:creationId xmlns:p14="http://schemas.microsoft.com/office/powerpoint/2010/main" val="1150113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Now let’s get back to calculating outgoing radiance.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will now write it as two different integrals.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first integral we calculate the</a:t>
            </a:r>
            <a:r>
              <a:rPr lang="en-US" i="1" baseline="0" dirty="0" smtClean="0"/>
              <a:t> direct illumination</a:t>
            </a:r>
            <a:r>
              <a:rPr lang="en-US" i="0" baseline="0" dirty="0" smtClean="0"/>
              <a:t> by integrating over the </a:t>
            </a:r>
            <a:r>
              <a:rPr lang="en-US" i="1" baseline="0" dirty="0" smtClean="0"/>
              <a:t>surfaces</a:t>
            </a:r>
            <a:r>
              <a:rPr lang="en-US" i="0" baseline="0" dirty="0" smtClean="0"/>
              <a:t> of all light-sources in the scene.</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second integral, we calculate the </a:t>
            </a:r>
            <a:r>
              <a:rPr lang="en-US" i="1" baseline="0" dirty="0" smtClean="0"/>
              <a:t>indirect illumination</a:t>
            </a:r>
            <a:r>
              <a:rPr lang="en-US" i="0" baseline="0" dirty="0" smtClean="0"/>
              <a:t> by integrating over all directions on the hemisphere above the point 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solve both integrals with </a:t>
            </a:r>
            <a:r>
              <a:rPr lang="en-US" i="0" baseline="0" dirty="0" err="1" smtClean="0"/>
              <a:t>monte</a:t>
            </a:r>
            <a:r>
              <a:rPr lang="en-US" i="0" baseline="0" dirty="0" smtClean="0"/>
              <a:t> </a:t>
            </a:r>
            <a:r>
              <a:rPr lang="en-US" i="0" baseline="0" dirty="0" err="1" smtClean="0"/>
              <a:t>carlo</a:t>
            </a:r>
            <a:r>
              <a:rPr lang="en-US" i="0" baseline="0" dirty="0" smtClean="0"/>
              <a:t> integration as before, using a single sample, which leads to the standard path-tracing algorithm.</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&lt;click&gt;</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So, at each bounce, we choose ONE random point on the </a:t>
            </a:r>
            <a:r>
              <a:rPr lang="en-US" i="0" baseline="0" dirty="0" err="1" smtClean="0"/>
              <a:t>lightsource</a:t>
            </a:r>
            <a:r>
              <a:rPr lang="en-US" i="0" baseline="0" dirty="0" smtClean="0"/>
              <a:t> and shoot one </a:t>
            </a:r>
            <a:r>
              <a:rPr lang="en-US" i="1" baseline="0" dirty="0" smtClean="0"/>
              <a:t>shadow</a:t>
            </a:r>
            <a:r>
              <a:rPr lang="en-US" i="0" baseline="0" dirty="0" smtClean="0"/>
              <a:t> ray to evaluate the V term and if V is not zero, we calculate the </a:t>
            </a:r>
            <a:r>
              <a:rPr lang="en-US" i="0" baseline="0" dirty="0" err="1" smtClean="0"/>
              <a:t>brdf</a:t>
            </a:r>
            <a:r>
              <a:rPr lang="en-US" i="0" baseline="0" dirty="0" smtClean="0"/>
              <a:t> and geometry terms and multiply by the radiance incoming from the light-source.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Then, we choose ONE random direction on the hemisphere, and shoot a ray to evaluate the incoming radiance as before.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Before I go on with some techniques for improving speeds even more, I should say something about when we terminate this algorithm.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Any ideas? When can we stop tracing indirect rays?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i="0" baseline="0" dirty="0" smtClean="0"/>
              <a:t>Throughput close to zero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i="0" baseline="0" dirty="0" smtClean="0"/>
              <a:t>After some maximum number of bounces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i="0" baseline="0" dirty="0" smtClean="0"/>
              <a:t>Russian roulette. Stop tracing with probability P and if we continue, multiply the rest of the paths contribution with 1/P.</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US" i="0" baseline="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fld id="{1B0321A4-EB14-45AA-9F29-BBD6B7CB6043}" type="slidenum">
              <a:rPr lang="sv-SE" smtClean="0"/>
              <a:t>46</a:t>
            </a:fld>
            <a:endParaRPr lang="sv-SE"/>
          </a:p>
        </p:txBody>
      </p:sp>
    </p:spTree>
    <p:extLst>
      <p:ext uri="{BB962C8B-B14F-4D97-AF65-F5344CB8AC3E}">
        <p14:creationId xmlns:p14="http://schemas.microsoft.com/office/powerpoint/2010/main" val="42947456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a:t>
            </a:r>
            <a:r>
              <a:rPr lang="en-US" baseline="0" dirty="0" smtClean="0"/>
              <a:t> we have said that whenever we want to shoot a ray in a new direction, we just pick a direction randomly from the hemisphere. </a:t>
            </a:r>
          </a:p>
          <a:p>
            <a:r>
              <a:rPr lang="en-US" baseline="0" dirty="0" smtClean="0"/>
              <a:t>Why could that be a bad idea? </a:t>
            </a:r>
          </a:p>
          <a:p>
            <a:endParaRPr lang="en-US" baseline="0" dirty="0" smtClean="0"/>
          </a:p>
          <a:p>
            <a:r>
              <a:rPr lang="en-US" baseline="0" dirty="0" smtClean="0"/>
              <a:t>…</a:t>
            </a:r>
          </a:p>
          <a:p>
            <a:endParaRPr lang="en-US" baseline="0" dirty="0" smtClean="0"/>
          </a:p>
          <a:p>
            <a:r>
              <a:rPr lang="en-US" baseline="0" dirty="0" smtClean="0"/>
              <a:t>So, let’s say that we have a mirror like surface like this one. The </a:t>
            </a:r>
            <a:r>
              <a:rPr lang="en-US" baseline="0" dirty="0" err="1" smtClean="0"/>
              <a:t>brdf</a:t>
            </a:r>
            <a:r>
              <a:rPr lang="en-US" baseline="0" dirty="0" smtClean="0"/>
              <a:t> (and therefore the function we are integrating) is going to be zero or close to zero in most directions, and very high in the reflection direction.</a:t>
            </a:r>
          </a:p>
          <a:p>
            <a:endParaRPr lang="en-US" baseline="0" dirty="0" smtClean="0"/>
          </a:p>
          <a:p>
            <a:r>
              <a:rPr lang="en-US" baseline="0" dirty="0" smtClean="0"/>
              <a:t>If we shoot rays uniformly over the hemisphere &lt;click&gt;</a:t>
            </a:r>
          </a:p>
          <a:p>
            <a:endParaRPr lang="en-US" baseline="0" dirty="0" smtClean="0"/>
          </a:p>
          <a:p>
            <a:r>
              <a:rPr lang="en-US" baseline="0" dirty="0" smtClean="0"/>
              <a:t>Most rays will contribute little or nothing at all to the final result. </a:t>
            </a:r>
          </a:p>
          <a:p>
            <a:endParaRPr lang="en-US" baseline="0" dirty="0" smtClean="0"/>
          </a:p>
          <a:p>
            <a:r>
              <a:rPr lang="en-US" baseline="0" dirty="0" smtClean="0"/>
              <a:t>&lt;click&gt;</a:t>
            </a:r>
          </a:p>
          <a:p>
            <a:endParaRPr lang="en-US" baseline="0" dirty="0" smtClean="0"/>
          </a:p>
          <a:p>
            <a:r>
              <a:rPr lang="en-US" baseline="0" dirty="0" smtClean="0"/>
              <a:t>What we </a:t>
            </a:r>
            <a:r>
              <a:rPr lang="en-US" i="1" baseline="0" dirty="0" smtClean="0"/>
              <a:t>want</a:t>
            </a:r>
            <a:r>
              <a:rPr lang="en-US" i="0" baseline="0" dirty="0" smtClean="0"/>
              <a:t> to do is to shoot more rays in the direction where they matter the most. </a:t>
            </a:r>
          </a:p>
          <a:p>
            <a:r>
              <a:rPr lang="en-US" i="0" baseline="0" dirty="0" smtClean="0"/>
              <a:t>The trick is to do that, and still have an unbiased and convergent algorithm. This is called </a:t>
            </a:r>
            <a:r>
              <a:rPr lang="en-US" i="1" baseline="0" dirty="0" smtClean="0"/>
              <a:t>importance sampling</a:t>
            </a:r>
            <a:r>
              <a:rPr lang="en-US" i="0"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1B0321A4-EB14-45AA-9F29-BBD6B7CB6043}" type="slidenum">
              <a:rPr lang="sv-SE" smtClean="0"/>
              <a:t>47</a:t>
            </a:fld>
            <a:endParaRPr lang="sv-SE"/>
          </a:p>
        </p:txBody>
      </p:sp>
    </p:spTree>
    <p:extLst>
      <p:ext uri="{BB962C8B-B14F-4D97-AF65-F5344CB8AC3E}">
        <p14:creationId xmlns:p14="http://schemas.microsoft.com/office/powerpoint/2010/main" val="23430256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where</a:t>
            </a:r>
            <a:r>
              <a:rPr lang="en-US" baseline="0" dirty="0" smtClean="0"/>
              <a:t> the PDF comes in. </a:t>
            </a:r>
          </a:p>
          <a:p>
            <a:endParaRPr lang="en-US" baseline="0" dirty="0" smtClean="0"/>
          </a:p>
          <a:p>
            <a:r>
              <a:rPr lang="en-US" baseline="0" dirty="0" smtClean="0"/>
              <a:t>Monte Carlo Integration let’s us take random samples, at </a:t>
            </a:r>
            <a:r>
              <a:rPr lang="en-US" baseline="0" dirty="0" err="1" smtClean="0"/>
              <a:t>X_i</a:t>
            </a:r>
            <a:r>
              <a:rPr lang="en-US" baseline="0" dirty="0" smtClean="0"/>
              <a:t>, of our function f in </a:t>
            </a:r>
            <a:r>
              <a:rPr lang="en-US" i="1" baseline="0" dirty="0" smtClean="0"/>
              <a:t>any way we want</a:t>
            </a:r>
            <a:r>
              <a:rPr lang="en-US" i="0" baseline="0" dirty="0" smtClean="0"/>
              <a:t>, as long as we can provide a PDF for the sampling scheme. </a:t>
            </a:r>
          </a:p>
          <a:p>
            <a:endParaRPr lang="en-US" i="0" baseline="0" dirty="0" smtClean="0"/>
          </a:p>
          <a:p>
            <a:r>
              <a:rPr lang="en-US" i="0" baseline="0" dirty="0" smtClean="0"/>
              <a:t>Now… Say I have a bucket with </a:t>
            </a:r>
            <a:r>
              <a:rPr lang="en-US" i="1" baseline="0" dirty="0" smtClean="0"/>
              <a:t>all</a:t>
            </a:r>
            <a:r>
              <a:rPr lang="en-US" i="0" baseline="0" dirty="0" smtClean="0"/>
              <a:t> numbers between 0.0 and 1.0 in it. Written on infinitely many </a:t>
            </a:r>
            <a:r>
              <a:rPr lang="en-US" i="0" baseline="0" dirty="0" err="1" smtClean="0"/>
              <a:t>pingpong</a:t>
            </a:r>
            <a:r>
              <a:rPr lang="en-US" i="0" baseline="0" dirty="0" smtClean="0"/>
              <a:t> balls, say. </a:t>
            </a:r>
          </a:p>
          <a:p>
            <a:endParaRPr lang="en-US" i="0" baseline="0" dirty="0" smtClean="0"/>
          </a:p>
          <a:p>
            <a:r>
              <a:rPr lang="en-US" i="0" baseline="0" dirty="0" smtClean="0"/>
              <a:t>What is the </a:t>
            </a:r>
            <a:r>
              <a:rPr lang="en-US" i="1" baseline="0" dirty="0" smtClean="0"/>
              <a:t>probability</a:t>
            </a:r>
            <a:r>
              <a:rPr lang="en-US" i="0" baseline="0" dirty="0" smtClean="0"/>
              <a:t> that I pick the ball that has 0.5 written on it? </a:t>
            </a:r>
          </a:p>
          <a:p>
            <a:endParaRPr lang="en-US" i="0" baseline="0" dirty="0" smtClean="0"/>
          </a:p>
          <a:p>
            <a:r>
              <a:rPr lang="en-US" i="0" baseline="0" dirty="0" smtClean="0"/>
              <a:t>[…]</a:t>
            </a:r>
          </a:p>
          <a:p>
            <a:endParaRPr lang="en-US" i="0" baseline="0" dirty="0" smtClean="0"/>
          </a:p>
          <a:p>
            <a:r>
              <a:rPr lang="en-US" i="0" baseline="0" dirty="0" smtClean="0"/>
              <a:t>Right. The probability is zero. What is the probability that I pick a number between 0.45 and 0.55? </a:t>
            </a:r>
          </a:p>
          <a:p>
            <a:endParaRPr lang="en-US" i="0" baseline="0" dirty="0" smtClean="0"/>
          </a:p>
          <a:p>
            <a:r>
              <a:rPr lang="en-US" i="0" baseline="0" dirty="0" smtClean="0"/>
              <a:t>[…]</a:t>
            </a:r>
          </a:p>
          <a:p>
            <a:endParaRPr lang="en-US" i="0" baseline="0" dirty="0" smtClean="0"/>
          </a:p>
          <a:p>
            <a:r>
              <a:rPr lang="en-US" i="0" baseline="0" dirty="0" smtClean="0"/>
              <a:t>Right, if the distribution is uniform, that probability is 0.1, or 10%. </a:t>
            </a:r>
          </a:p>
          <a:p>
            <a:r>
              <a:rPr lang="en-US" i="0" baseline="0" dirty="0" smtClean="0"/>
              <a:t>The probability </a:t>
            </a:r>
            <a:r>
              <a:rPr lang="en-US" i="1" baseline="0" dirty="0" smtClean="0"/>
              <a:t>density </a:t>
            </a:r>
            <a:r>
              <a:rPr lang="en-US" i="0" baseline="0" dirty="0" smtClean="0"/>
              <a:t>is the &lt;click&gt; relative likelihood for a random variable to take on a given value, and is obtained by dividing the probability of taking a sample from a very small range surrounding X, with the size of that very small range. </a:t>
            </a:r>
          </a:p>
          <a:p>
            <a:r>
              <a:rPr lang="en-US" i="0" baseline="0" dirty="0" smtClean="0"/>
              <a:t>If we sum up the probabilities of taking a sample from all of these little ranges, we should end up with 1.0, so the integral of the pdf has to be one.</a:t>
            </a:r>
          </a:p>
          <a:p>
            <a:endParaRPr lang="en-US" i="0" baseline="0" dirty="0" smtClean="0"/>
          </a:p>
          <a:p>
            <a:r>
              <a:rPr lang="en-US" i="0" baseline="0" dirty="0" smtClean="0"/>
              <a:t>Now let’s see how we can use this to understand importance sampling.</a:t>
            </a:r>
          </a:p>
        </p:txBody>
      </p:sp>
      <p:sp>
        <p:nvSpPr>
          <p:cNvPr id="4" name="Slide Number Placeholder 3"/>
          <p:cNvSpPr>
            <a:spLocks noGrp="1"/>
          </p:cNvSpPr>
          <p:nvPr>
            <p:ph type="sldNum" sz="quarter" idx="10"/>
          </p:nvPr>
        </p:nvSpPr>
        <p:spPr/>
        <p:txBody>
          <a:bodyPr/>
          <a:lstStyle/>
          <a:p>
            <a:fld id="{1B0321A4-EB14-45AA-9F29-BBD6B7CB6043}" type="slidenum">
              <a:rPr lang="sv-SE" smtClean="0"/>
              <a:t>48</a:t>
            </a:fld>
            <a:endParaRPr lang="sv-SE"/>
          </a:p>
        </p:txBody>
      </p:sp>
    </p:spTree>
    <p:extLst>
      <p:ext uri="{BB962C8B-B14F-4D97-AF65-F5344CB8AC3E}">
        <p14:creationId xmlns:p14="http://schemas.microsoft.com/office/powerpoint/2010/main" val="1934909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function, and we have tried to estimate</a:t>
            </a:r>
            <a:r>
              <a:rPr lang="en-US" baseline="0" dirty="0" smtClean="0"/>
              <a:t> its integral using Monte Carlo Integration using uniformly distributed samples. </a:t>
            </a:r>
          </a:p>
          <a:p>
            <a:r>
              <a:rPr lang="en-US" baseline="0" dirty="0" smtClean="0"/>
              <a:t>Thus, the pdf is constant, and since the domain is 0 to 3, its value is 1/3. </a:t>
            </a:r>
          </a:p>
          <a:p>
            <a:endParaRPr lang="en-US" baseline="0" dirty="0" smtClean="0"/>
          </a:p>
          <a:p>
            <a:r>
              <a:rPr lang="en-US" baseline="0" dirty="0" smtClean="0"/>
              <a:t>In this function, we can see that we would really like to concentrate our samples between 1 and 2, since that’s where the big changes in the function are.</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49</a:t>
            </a:fld>
            <a:endParaRPr lang="sv-SE"/>
          </a:p>
        </p:txBody>
      </p:sp>
    </p:spTree>
    <p:extLst>
      <p:ext uri="{BB962C8B-B14F-4D97-AF65-F5344CB8AC3E}">
        <p14:creationId xmlns:p14="http://schemas.microsoft.com/office/powerpoint/2010/main" val="3658909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popular biased technique is </a:t>
            </a:r>
            <a:r>
              <a:rPr lang="en-US" i="1" dirty="0" smtClean="0"/>
              <a:t>irradiance caching</a:t>
            </a:r>
            <a:r>
              <a:rPr lang="en-US" i="0" dirty="0" smtClean="0"/>
              <a:t> where </a:t>
            </a:r>
          </a:p>
          <a:p>
            <a:r>
              <a:rPr lang="en-US" i="0" dirty="0" smtClean="0"/>
              <a:t>&lt;click&gt; </a:t>
            </a:r>
          </a:p>
          <a:p>
            <a:r>
              <a:rPr lang="en-US" i="0" dirty="0" smtClean="0"/>
              <a:t>we first trace rays from the camera and gather global illumination information by shooting lots of more rays.</a:t>
            </a:r>
          </a:p>
          <a:p>
            <a:r>
              <a:rPr lang="en-US" i="0" dirty="0" smtClean="0"/>
              <a:t>&lt;click&gt;</a:t>
            </a:r>
          </a:p>
          <a:p>
            <a:r>
              <a:rPr lang="en-US" i="0" dirty="0" smtClean="0"/>
              <a:t>We do that for a number of points</a:t>
            </a:r>
          </a:p>
          <a:p>
            <a:r>
              <a:rPr lang="en-US" i="0" dirty="0" smtClean="0"/>
              <a:t>&lt;click&gt;</a:t>
            </a:r>
          </a:p>
          <a:p>
            <a:r>
              <a:rPr lang="en-US" i="1" dirty="0" smtClean="0"/>
              <a:t>But</a:t>
            </a:r>
            <a:r>
              <a:rPr lang="en-US" i="0" baseline="0" dirty="0" smtClean="0"/>
              <a:t> when possible </a:t>
            </a:r>
          </a:p>
          <a:p>
            <a:r>
              <a:rPr lang="en-US" i="0" baseline="0" dirty="0" smtClean="0"/>
              <a:t>&lt;click&gt;</a:t>
            </a:r>
          </a:p>
          <a:p>
            <a:r>
              <a:rPr lang="en-US" i="0" baseline="0" dirty="0" smtClean="0"/>
              <a:t>We avoid shooting more rays, by interpolating the result from previous rays.</a:t>
            </a:r>
          </a:p>
          <a:p>
            <a:endParaRPr lang="en-US" i="0" baseline="0" dirty="0" smtClean="0"/>
          </a:p>
          <a:p>
            <a:r>
              <a:rPr lang="en-US" i="0" baseline="0" dirty="0" smtClean="0"/>
              <a:t>The “cheat” in this algorithm is of course that the interpolation does not have to be correct, or even close to correct. </a:t>
            </a:r>
          </a:p>
          <a:p>
            <a:r>
              <a:rPr lang="en-US" i="0" baseline="0" dirty="0" smtClean="0"/>
              <a:t>The point for which we interpolate </a:t>
            </a:r>
            <a:r>
              <a:rPr lang="en-US" i="1" baseline="0" dirty="0" smtClean="0"/>
              <a:t>could</a:t>
            </a:r>
            <a:r>
              <a:rPr lang="en-US" i="0" baseline="0" dirty="0" smtClean="0"/>
              <a:t> have a completely different view of the scene, and it is difficult or impossible to know that beforehand. </a:t>
            </a:r>
          </a:p>
          <a:p>
            <a:endParaRPr lang="en-US" i="0" baseline="0" dirty="0" smtClean="0"/>
          </a:p>
        </p:txBody>
      </p:sp>
      <p:sp>
        <p:nvSpPr>
          <p:cNvPr id="4" name="Slide Number Placeholder 3"/>
          <p:cNvSpPr>
            <a:spLocks noGrp="1"/>
          </p:cNvSpPr>
          <p:nvPr>
            <p:ph type="sldNum" sz="quarter" idx="10"/>
          </p:nvPr>
        </p:nvSpPr>
        <p:spPr/>
        <p:txBody>
          <a:bodyPr/>
          <a:lstStyle/>
          <a:p>
            <a:fld id="{1B0321A4-EB14-45AA-9F29-BBD6B7CB6043}" type="slidenum">
              <a:rPr lang="sv-SE" smtClean="0"/>
              <a:t>5</a:t>
            </a:fld>
            <a:endParaRPr lang="sv-SE"/>
          </a:p>
        </p:txBody>
      </p:sp>
    </p:spTree>
    <p:extLst>
      <p:ext uri="{BB962C8B-B14F-4D97-AF65-F5344CB8AC3E}">
        <p14:creationId xmlns:p14="http://schemas.microsoft.com/office/powerpoint/2010/main" val="10254463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do that. We choose a sampling scheme where we are four times as likely to pick a number between 1 and 2, as we are to pick a number between 0 and</a:t>
            </a:r>
            <a:r>
              <a:rPr lang="en-US" baseline="0" dirty="0" smtClean="0"/>
              <a:t> 1 or 2 and 3. </a:t>
            </a:r>
          </a:p>
          <a:p>
            <a:endParaRPr lang="en-US" dirty="0" smtClean="0"/>
          </a:p>
          <a:p>
            <a:r>
              <a:rPr lang="en-US" dirty="0" smtClean="0"/>
              <a:t>So, the probability of picking a number between 1 and 2 is 2/3,</a:t>
            </a:r>
            <a:r>
              <a:rPr lang="en-US" baseline="0" dirty="0" smtClean="0"/>
              <a:t> and since this is true for the whole range (which is 1), the pdf is also 2/3. </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50</a:t>
            </a:fld>
            <a:endParaRPr lang="sv-SE"/>
          </a:p>
        </p:txBody>
      </p:sp>
    </p:spTree>
    <p:extLst>
      <p:ext uri="{BB962C8B-B14F-4D97-AF65-F5344CB8AC3E}">
        <p14:creationId xmlns:p14="http://schemas.microsoft.com/office/powerpoint/2010/main" val="3294530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if we try </a:t>
            </a:r>
            <a:r>
              <a:rPr lang="en-US" dirty="0" err="1" smtClean="0"/>
              <a:t>monte</a:t>
            </a:r>
            <a:r>
              <a:rPr lang="en-US" dirty="0" smtClean="0"/>
              <a:t> </a:t>
            </a:r>
            <a:r>
              <a:rPr lang="en-US" dirty="0" err="1" smtClean="0"/>
              <a:t>carlo</a:t>
            </a:r>
            <a:r>
              <a:rPr lang="en-US" dirty="0" smtClean="0"/>
              <a:t> integration with this sampling scheme, we will draw many more samples from the important region, but</a:t>
            </a:r>
            <a:r>
              <a:rPr lang="en-US" baseline="0" dirty="0" smtClean="0"/>
              <a:t> since we divide each sample with the pdf, they will not “weigh” as much as the samples from the outer regions.</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51</a:t>
            </a:fld>
            <a:endParaRPr lang="sv-SE"/>
          </a:p>
        </p:txBody>
      </p:sp>
    </p:spTree>
    <p:extLst>
      <p:ext uri="{BB962C8B-B14F-4D97-AF65-F5344CB8AC3E}">
        <p14:creationId xmlns:p14="http://schemas.microsoft.com/office/powerpoint/2010/main" val="3033611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Usually, we will create a sampling scheme by first sampling a variable from a uniform distribution (with rand()) and then transforming</a:t>
            </a:r>
            <a:r>
              <a:rPr lang="en-US" baseline="0" dirty="0" smtClean="0"/>
              <a:t> this sample in some way so we get the distribution that we want. </a:t>
            </a:r>
          </a:p>
          <a:p>
            <a:endParaRPr lang="en-US" baseline="0" dirty="0" smtClean="0"/>
          </a:p>
          <a:p>
            <a:r>
              <a:rPr lang="en-US" baseline="0" dirty="0" smtClean="0"/>
              <a:t>The sampling scheme that we use for </a:t>
            </a:r>
            <a:r>
              <a:rPr lang="en-US" baseline="0" dirty="0" err="1" smtClean="0"/>
              <a:t>monte</a:t>
            </a:r>
            <a:r>
              <a:rPr lang="en-US" baseline="0" dirty="0" smtClean="0"/>
              <a:t> </a:t>
            </a:r>
            <a:r>
              <a:rPr lang="en-US" baseline="0" dirty="0" err="1" smtClean="0"/>
              <a:t>carlo</a:t>
            </a:r>
            <a:r>
              <a:rPr lang="en-US" baseline="0" dirty="0" smtClean="0"/>
              <a:t> integration can be anything, as long as we can describe the pdf correctly. </a:t>
            </a:r>
          </a:p>
          <a:p>
            <a:endParaRPr lang="en-US" baseline="0" dirty="0" smtClean="0"/>
          </a:p>
          <a:p>
            <a:r>
              <a:rPr lang="en-US" baseline="0" dirty="0" smtClean="0"/>
              <a:t>In order for the importance sampling to work </a:t>
            </a:r>
            <a:r>
              <a:rPr lang="en-US" i="1" baseline="0" dirty="0" smtClean="0"/>
              <a:t>well</a:t>
            </a:r>
            <a:r>
              <a:rPr lang="en-US" i="0" baseline="0" dirty="0" smtClean="0"/>
              <a:t> though, we need a sampling scheme that has a high pdf where the function we are integrating is high.</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52</a:t>
            </a:fld>
            <a:endParaRPr lang="sv-SE"/>
          </a:p>
        </p:txBody>
      </p:sp>
    </p:spTree>
    <p:extLst>
      <p:ext uri="{BB962C8B-B14F-4D97-AF65-F5344CB8AC3E}">
        <p14:creationId xmlns:p14="http://schemas.microsoft.com/office/powerpoint/2010/main" val="25488439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consider this example. </a:t>
            </a:r>
          </a:p>
          <a:p>
            <a:endParaRPr lang="en-US" dirty="0" smtClean="0"/>
          </a:p>
          <a:p>
            <a:r>
              <a:rPr lang="en-US" dirty="0" smtClean="0"/>
              <a:t>Our sampling scheme gives us a pdf like the dashed line, so we are very likely to pick samples around 1.5. But the function we are integrating also has a very high value</a:t>
            </a:r>
            <a:r>
              <a:rPr lang="en-US" baseline="0" dirty="0" smtClean="0"/>
              <a:t> around 0.2, and there, the PDF is very low.</a:t>
            </a:r>
          </a:p>
          <a:p>
            <a:endParaRPr lang="en-US" baseline="0" dirty="0" smtClean="0"/>
          </a:p>
          <a:p>
            <a:r>
              <a:rPr lang="en-US" baseline="0" dirty="0" smtClean="0"/>
              <a:t>Now, let’s say we take 100 samples to integrate this function. If one of those samples happens to be in *this* region, we will weigh that sample by the pdf, and get a huge contribution that might dominate the result. </a:t>
            </a:r>
          </a:p>
          <a:p>
            <a:r>
              <a:rPr lang="en-US" baseline="0" dirty="0" smtClean="0"/>
              <a:t>If we happen not to take a sample from there (since that is unlikely) we will get a completely different result. </a:t>
            </a:r>
          </a:p>
          <a:p>
            <a:endParaRPr lang="en-US" baseline="0" dirty="0" smtClean="0"/>
          </a:p>
          <a:p>
            <a:r>
              <a:rPr lang="en-US" baseline="0" dirty="0" smtClean="0"/>
              <a:t>So, using importance sampling with a poorly chosen sampling scheme can actually make the solution converge </a:t>
            </a:r>
            <a:r>
              <a:rPr lang="en-US" i="1" baseline="0" dirty="0" smtClean="0"/>
              <a:t>slower</a:t>
            </a:r>
            <a:r>
              <a:rPr lang="en-US" i="0" baseline="0" dirty="0" smtClean="0"/>
              <a:t> than not importance sampling at all. </a:t>
            </a:r>
          </a:p>
          <a:p>
            <a:endParaRPr lang="en-US" baseline="0" dirty="0" smtClean="0"/>
          </a:p>
        </p:txBody>
      </p:sp>
      <p:sp>
        <p:nvSpPr>
          <p:cNvPr id="4" name="Slide Number Placeholder 3"/>
          <p:cNvSpPr>
            <a:spLocks noGrp="1"/>
          </p:cNvSpPr>
          <p:nvPr>
            <p:ph type="sldNum" sz="quarter" idx="10"/>
          </p:nvPr>
        </p:nvSpPr>
        <p:spPr/>
        <p:txBody>
          <a:bodyPr/>
          <a:lstStyle/>
          <a:p>
            <a:fld id="{1B0321A4-EB14-45AA-9F29-BBD6B7CB6043}" type="slidenum">
              <a:rPr lang="sv-SE" smtClean="0"/>
              <a:t>53</a:t>
            </a:fld>
            <a:endParaRPr lang="sv-SE"/>
          </a:p>
        </p:txBody>
      </p:sp>
    </p:spTree>
    <p:extLst>
      <p:ext uri="{BB962C8B-B14F-4D97-AF65-F5344CB8AC3E}">
        <p14:creationId xmlns:p14="http://schemas.microsoft.com/office/powerpoint/2010/main" val="37070271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And… On this slide I meant to go through how you obtain such a sampling scheme from the Blin </a:t>
            </a:r>
            <a:r>
              <a:rPr lang="en-US" i="0" dirty="0" err="1" smtClean="0"/>
              <a:t>Microfacet</a:t>
            </a:r>
            <a:r>
              <a:rPr lang="en-US" i="0" dirty="0" smtClean="0"/>
              <a:t> BRDF that we talked</a:t>
            </a:r>
            <a:r>
              <a:rPr lang="en-US" i="0" baseline="0" dirty="0" smtClean="0"/>
              <a:t> about last time.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But, honestly, it took me two hours yesterday to understand my own slide from last year and there is no way I can give you anything you can follow in five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Instead, I will give you a super short, super high level recipe for how it’s done, and you will have to look up the details yourself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(I’ll be glad to help you though)</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&lt;click&gt;</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First you figure out what the PDF should be. You want a distribution that is somehow proportional to your BRDF, or at least to some function that itself is similar to your BRDF.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So, then you can find how to normalize that function, and you have your PDF.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Then… You try to express the Cumulative Distribution Function for your pdf. This is the function that says “what is the probability of drawing a sample that is LESS than x”.</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Then you calculate the </a:t>
            </a:r>
            <a:r>
              <a:rPr lang="en-US" i="1" baseline="0" dirty="0" smtClean="0"/>
              <a:t>inverse</a:t>
            </a:r>
            <a:r>
              <a:rPr lang="en-US" i="0" baseline="0" dirty="0" smtClean="0"/>
              <a:t> of that CDF.</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Then you can draw a sample with your wanted PDF, by drawing a uniformly distributed sample and plugging that into the inverse CDF.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Often, computing the CDF and its inverse is not too easy, so the derivations of most sampling schemes for BRDFs are rather based on trying to express your PDF in terms that you already </a:t>
            </a:r>
            <a:r>
              <a:rPr lang="en-US" i="1" baseline="0" dirty="0" smtClean="0"/>
              <a:t>know</a:t>
            </a:r>
            <a:r>
              <a:rPr lang="en-US" i="0" baseline="0" dirty="0" smtClean="0"/>
              <a:t> how to sample.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 understand that this slide is not very helpful. I just haven’t found a way to explain this without going into extreme detail. Maybe next year.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For now, we have more important stuff to talk about.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fld id="{1B0321A4-EB14-45AA-9F29-BBD6B7CB6043}" type="slidenum">
              <a:rPr lang="sv-SE" smtClean="0"/>
              <a:t>54</a:t>
            </a:fld>
            <a:endParaRPr lang="sv-SE"/>
          </a:p>
        </p:txBody>
      </p:sp>
    </p:spTree>
    <p:extLst>
      <p:ext uri="{BB962C8B-B14F-4D97-AF65-F5344CB8AC3E}">
        <p14:creationId xmlns:p14="http://schemas.microsoft.com/office/powerpoint/2010/main" val="678242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And… On this slide I meant to go through how you obtain such a sampling scheme from the Blin </a:t>
            </a:r>
            <a:r>
              <a:rPr lang="en-US" i="0" dirty="0" err="1" smtClean="0"/>
              <a:t>Microfacet</a:t>
            </a:r>
            <a:r>
              <a:rPr lang="en-US" i="0" dirty="0" smtClean="0"/>
              <a:t> BRDF that we talked</a:t>
            </a:r>
            <a:r>
              <a:rPr lang="en-US" i="0" baseline="0" dirty="0" smtClean="0"/>
              <a:t> about last time.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But, honestly, it took me two hours yesterday to understand my own slide from last year and there is no way I can give you anything you can follow in five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Instead, I will give you a super short, super high level recipe for how it’s done, and you will have to look up the details yourself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(I’ll be glad to help you though)</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&lt;click&gt;</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First you figure out what the PDF should be. You want a distribution that is somehow proportional to your BRDF, or at least to some function that itself is similar to your BRDF.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So, then you can find how to normalize that function, and you have your PDF.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Then… You try to express the Cumulative Distribution Function for your pdf. This is the function that says “what is the probability of drawing a sample that is LESS than x”.</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Then you calculate the </a:t>
            </a:r>
            <a:r>
              <a:rPr lang="en-US" i="1" baseline="0" dirty="0" smtClean="0"/>
              <a:t>inverse</a:t>
            </a:r>
            <a:r>
              <a:rPr lang="en-US" i="0" baseline="0" dirty="0" smtClean="0"/>
              <a:t> of that CDF.</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Then you can draw a sample with your wanted PDF, by drawing a uniformly distributed sample and plugging that into the inverse CDF.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Often, computing the CDF and its inverse is not too easy, so the derivations of most sampling schemes for BRDFs are rather based on trying to express your PDF in terms that you already </a:t>
            </a:r>
            <a:r>
              <a:rPr lang="en-US" i="1" baseline="0" dirty="0" smtClean="0"/>
              <a:t>know</a:t>
            </a:r>
            <a:r>
              <a:rPr lang="en-US" i="0" baseline="0" dirty="0" smtClean="0"/>
              <a:t> how to sample.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 understand that this slide is not very helpful. I just haven’t found a way to explain this without going into extreme detail. Maybe next year.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For now, we have more important stuff to talk about.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fld id="{1B0321A4-EB14-45AA-9F29-BBD6B7CB6043}" type="slidenum">
              <a:rPr lang="sv-SE" smtClean="0"/>
              <a:t>55</a:t>
            </a:fld>
            <a:endParaRPr lang="sv-SE"/>
          </a:p>
        </p:txBody>
      </p:sp>
    </p:spTree>
    <p:extLst>
      <p:ext uri="{BB962C8B-B14F-4D97-AF65-F5344CB8AC3E}">
        <p14:creationId xmlns:p14="http://schemas.microsoft.com/office/powerpoint/2010/main" val="29389478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use importance sampling in </a:t>
            </a:r>
            <a:r>
              <a:rPr lang="en-US" dirty="0" err="1" smtClean="0"/>
              <a:t>pathtracing</a:t>
            </a:r>
            <a:r>
              <a:rPr lang="en-US" dirty="0" smtClean="0"/>
              <a:t> then?</a:t>
            </a:r>
            <a:r>
              <a:rPr lang="en-US" baseline="0" dirty="0" smtClean="0"/>
              <a:t> </a:t>
            </a:r>
          </a:p>
          <a:p>
            <a:endParaRPr lang="en-US" baseline="0" dirty="0" smtClean="0"/>
          </a:p>
          <a:p>
            <a:r>
              <a:rPr lang="en-US" dirty="0" smtClean="0"/>
              <a:t>When we are evaluating</a:t>
            </a:r>
            <a:r>
              <a:rPr lang="en-US" baseline="0" dirty="0" smtClean="0"/>
              <a:t> the rendering equation, we don’t really know the function we are integrating, since it depends on the incoming radiance from all directions on the hemisphere. </a:t>
            </a:r>
          </a:p>
          <a:p>
            <a:endParaRPr lang="en-US" baseline="0" dirty="0" smtClean="0"/>
          </a:p>
          <a:p>
            <a:r>
              <a:rPr lang="en-US" baseline="0" dirty="0" smtClean="0"/>
              <a:t>We </a:t>
            </a:r>
            <a:r>
              <a:rPr lang="en-US" i="1" baseline="0" dirty="0" smtClean="0"/>
              <a:t>do</a:t>
            </a:r>
            <a:r>
              <a:rPr lang="en-US" i="0" baseline="0" dirty="0" smtClean="0"/>
              <a:t> know the </a:t>
            </a:r>
            <a:r>
              <a:rPr lang="en-US" i="0" baseline="0" dirty="0" err="1" smtClean="0"/>
              <a:t>brdf</a:t>
            </a:r>
            <a:r>
              <a:rPr lang="en-US" i="0" baseline="0" dirty="0" smtClean="0"/>
              <a:t> however, and if the incoming radiance is mostly smooth, the function we are integrating will be proportional to that. </a:t>
            </a:r>
          </a:p>
          <a:p>
            <a:endParaRPr lang="en-US" i="0" baseline="0" dirty="0" smtClean="0"/>
          </a:p>
          <a:p>
            <a:r>
              <a:rPr lang="en-US" i="0" baseline="0" dirty="0" smtClean="0"/>
              <a:t>So, the first step, at least, is to simply use a sampling scheme that has a PDF that looks like the BRDF. </a:t>
            </a:r>
          </a:p>
          <a:p>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56</a:t>
            </a:fld>
            <a:endParaRPr lang="sv-SE"/>
          </a:p>
        </p:txBody>
      </p:sp>
    </p:spTree>
    <p:extLst>
      <p:ext uri="{BB962C8B-B14F-4D97-AF65-F5344CB8AC3E}">
        <p14:creationId xmlns:p14="http://schemas.microsoft.com/office/powerpoint/2010/main" val="5422030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And… On this slide I meant to go through how you obtain such a sampling scheme from the Blin </a:t>
            </a:r>
            <a:r>
              <a:rPr lang="en-US" i="0" dirty="0" err="1" smtClean="0"/>
              <a:t>Microfacet</a:t>
            </a:r>
            <a:r>
              <a:rPr lang="en-US" i="0" dirty="0" smtClean="0"/>
              <a:t> BRDF that we talked</a:t>
            </a:r>
            <a:r>
              <a:rPr lang="en-US" i="0" baseline="0" dirty="0" smtClean="0"/>
              <a:t> about last time.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But, honestly, it took me two hours yesterday to understand my own slide from last year and there is no way I can give you anything you can follow in five minutes.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Instead, I will give you a super short, super high level recipe for how it’s done, and you will have to look up the details yourself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(I’ll be glad to help you though)</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&lt;click&gt;</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First you figure out what the PDF should be. You want a distribution that is somehow proportional to your BRDF, or at least to some function that itself is similar to your BRDF.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So, then you can find how to normalize that function, and you have your PDF.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Then… You try to express the Cumulative Distribution Function for your pdf. This is the function that says “what is the probability of drawing a sample that is LESS than x”.</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Then you calculate the </a:t>
            </a:r>
            <a:r>
              <a:rPr lang="en-US" i="1" baseline="0" dirty="0" smtClean="0"/>
              <a:t>inverse</a:t>
            </a:r>
            <a:r>
              <a:rPr lang="en-US" i="0" baseline="0" dirty="0" smtClean="0"/>
              <a:t> of that CDF.</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Then you can draw a sample with your wanted PDF, by drawing a uniformly distributed sample and plugging that into the inverse CDF.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Often, computing the CDF and its inverse is not too easy, so the derivations of most sampling schemes for BRDFs are rather based on trying to express your PDF in terms that you already </a:t>
            </a:r>
            <a:r>
              <a:rPr lang="en-US" i="1" baseline="0" dirty="0" smtClean="0"/>
              <a:t>know</a:t>
            </a:r>
            <a:r>
              <a:rPr lang="en-US" i="0" baseline="0" dirty="0" smtClean="0"/>
              <a:t> how to sample.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 understand that this slide is not very helpful. I just haven’t found a way to explain this without going into extreme detail. Maybe next year.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For now, we have more important stuff to talk about.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fld id="{1B0321A4-EB14-45AA-9F29-BBD6B7CB6043}" type="slidenum">
              <a:rPr lang="sv-SE" smtClean="0"/>
              <a:t>57</a:t>
            </a:fld>
            <a:endParaRPr lang="sv-SE"/>
          </a:p>
        </p:txBody>
      </p:sp>
    </p:spTree>
    <p:extLst>
      <p:ext uri="{BB962C8B-B14F-4D97-AF65-F5344CB8AC3E}">
        <p14:creationId xmlns:p14="http://schemas.microsoft.com/office/powerpoint/2010/main" val="5589167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v-SE" i="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For direct lighting, we don’t usually importance sample on the BRDF, but rather we pick a direction by sampling a point on the light. </a:t>
            </a: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In this case, that looks like a pretty good idea, since &lt;next slide&gt;</a:t>
            </a:r>
            <a:endParaRPr lang="sv-SE" i="0" dirty="0" smtClean="0"/>
          </a:p>
          <a:p>
            <a:endParaRPr lang="sv-SE" i="1" dirty="0"/>
          </a:p>
        </p:txBody>
      </p:sp>
      <p:sp>
        <p:nvSpPr>
          <p:cNvPr id="4" name="Slide Number Placeholder 3"/>
          <p:cNvSpPr>
            <a:spLocks noGrp="1"/>
          </p:cNvSpPr>
          <p:nvPr>
            <p:ph type="sldNum" sz="quarter" idx="10"/>
          </p:nvPr>
        </p:nvSpPr>
        <p:spPr/>
        <p:txBody>
          <a:bodyPr/>
          <a:lstStyle/>
          <a:p>
            <a:fld id="{1B0321A4-EB14-45AA-9F29-BBD6B7CB6043}" type="slidenum">
              <a:rPr lang="sv-SE" smtClean="0"/>
              <a:t>58</a:t>
            </a:fld>
            <a:endParaRPr lang="sv-SE"/>
          </a:p>
        </p:txBody>
      </p:sp>
    </p:spTree>
    <p:extLst>
      <p:ext uri="{BB962C8B-B14F-4D97-AF65-F5344CB8AC3E}">
        <p14:creationId xmlns:p14="http://schemas.microsoft.com/office/powerpoint/2010/main" val="15660814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i="1" dirty="0" smtClean="0"/>
          </a:p>
          <a:p>
            <a:r>
              <a:rPr lang="en-US" i="0" dirty="0" smtClean="0"/>
              <a:t>If we importance sampled</a:t>
            </a:r>
            <a:r>
              <a:rPr lang="en-US" i="0" baseline="0" dirty="0" smtClean="0"/>
              <a:t> based on the </a:t>
            </a:r>
            <a:r>
              <a:rPr lang="en-US" i="0" baseline="0" dirty="0" err="1" smtClean="0"/>
              <a:t>brdf</a:t>
            </a:r>
            <a:r>
              <a:rPr lang="en-US" i="0" baseline="0" dirty="0" smtClean="0"/>
              <a:t> instead, most rays would miss the </a:t>
            </a:r>
            <a:r>
              <a:rPr lang="en-US" i="0" baseline="0" dirty="0" err="1" smtClean="0"/>
              <a:t>lightsource</a:t>
            </a:r>
            <a:r>
              <a:rPr lang="en-US" i="0" baseline="0" dirty="0" smtClean="0"/>
              <a:t>.</a:t>
            </a:r>
            <a:endParaRPr lang="sv-SE" i="0" dirty="0"/>
          </a:p>
        </p:txBody>
      </p:sp>
      <p:sp>
        <p:nvSpPr>
          <p:cNvPr id="4" name="Slide Number Placeholder 3"/>
          <p:cNvSpPr>
            <a:spLocks noGrp="1"/>
          </p:cNvSpPr>
          <p:nvPr>
            <p:ph type="sldNum" sz="quarter" idx="10"/>
          </p:nvPr>
        </p:nvSpPr>
        <p:spPr/>
        <p:txBody>
          <a:bodyPr/>
          <a:lstStyle/>
          <a:p>
            <a:fld id="{1B0321A4-EB14-45AA-9F29-BBD6B7CB6043}" type="slidenum">
              <a:rPr lang="sv-SE" smtClean="0"/>
              <a:t>59</a:t>
            </a:fld>
            <a:endParaRPr lang="sv-SE"/>
          </a:p>
        </p:txBody>
      </p:sp>
    </p:spTree>
    <p:extLst>
      <p:ext uri="{BB962C8B-B14F-4D97-AF65-F5344CB8AC3E}">
        <p14:creationId xmlns:p14="http://schemas.microsoft.com/office/powerpoint/2010/main" val="2065975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path tracing algorithm was actually</a:t>
            </a:r>
            <a:r>
              <a:rPr lang="en-US" baseline="0" dirty="0" smtClean="0"/>
              <a:t> introduced in the same paper as the </a:t>
            </a:r>
            <a:r>
              <a:rPr lang="en-US" i="1" baseline="0" dirty="0" smtClean="0"/>
              <a:t>rendering </a:t>
            </a:r>
            <a:r>
              <a:rPr lang="en-US" i="1" baseline="0" dirty="0" err="1" smtClean="0"/>
              <a:t>equeation</a:t>
            </a:r>
            <a:r>
              <a:rPr lang="en-US" i="0" baseline="0" dirty="0" smtClean="0"/>
              <a:t>. </a:t>
            </a:r>
          </a:p>
          <a:p>
            <a:r>
              <a:rPr lang="en-US" i="0" baseline="0" dirty="0" smtClean="0"/>
              <a:t>- It is simply the algorithm you end up with if you use standard mathematical tools to try to numerically solve the rendering equation.</a:t>
            </a:r>
          </a:p>
          <a:p>
            <a:pPr marL="171450" indent="-171450">
              <a:buFontTx/>
              <a:buChar char="-"/>
            </a:pPr>
            <a:r>
              <a:rPr lang="en-US" i="0" baseline="0" dirty="0" smtClean="0"/>
              <a:t>The algorithm is convergent and unbiased. We will define those terms properly later, but it basically means that if you let it run long enough, you will get the correct result. </a:t>
            </a:r>
          </a:p>
          <a:p>
            <a:pPr marL="171450" indent="-171450">
              <a:buFontTx/>
              <a:buChar char="-"/>
            </a:pPr>
            <a:r>
              <a:rPr lang="en-US" i="0" baseline="0" dirty="0" smtClean="0"/>
              <a:t>For a long time though, “long enough” was way too long. It is only in recent years that the guarantee of a correct final result has outweighed the fact that you can get great images much faster if you cheat a little. </a:t>
            </a:r>
          </a:p>
          <a:p>
            <a:pPr marL="0" indent="0">
              <a:buFontTx/>
              <a:buNone/>
            </a:pPr>
            <a:endParaRPr lang="en-US" i="0" baseline="0" dirty="0" smtClean="0"/>
          </a:p>
          <a:p>
            <a:pPr marL="0" indent="0">
              <a:buFontTx/>
              <a:buNone/>
            </a:pPr>
            <a:r>
              <a:rPr lang="en-US" i="0" baseline="0" dirty="0" smtClean="0"/>
              <a:t>&lt;click&gt;</a:t>
            </a:r>
          </a:p>
          <a:p>
            <a:pPr marL="0" indent="0">
              <a:buFontTx/>
              <a:buNone/>
            </a:pPr>
            <a:endParaRPr lang="en-US" i="0" baseline="0" dirty="0" smtClean="0"/>
          </a:p>
          <a:p>
            <a:pPr marL="0" indent="0">
              <a:buFontTx/>
              <a:buNone/>
            </a:pPr>
            <a:r>
              <a:rPr lang="en-US" i="0" baseline="0" dirty="0" smtClean="0"/>
              <a:t>So, throughout the nineties and early 2000:s, other global illumination algorithms, such as photon mapping and irradiance caching, have been used instead. We will begin the lecture by looking quickly at what they are.</a:t>
            </a:r>
          </a:p>
          <a:p>
            <a:pPr marL="0" indent="0">
              <a:buFontTx/>
              <a:buNone/>
            </a:pPr>
            <a:endParaRPr lang="en-US" i="0" baseline="0" dirty="0" smtClean="0"/>
          </a:p>
          <a:p>
            <a:pPr marL="0" indent="0">
              <a:buFontTx/>
              <a:buNone/>
            </a:pPr>
            <a:r>
              <a:rPr lang="en-US" i="0" baseline="0" dirty="0" smtClean="0"/>
              <a:t>&lt;click&gt;</a:t>
            </a:r>
          </a:p>
          <a:p>
            <a:pPr marL="0" indent="0">
              <a:buFontTx/>
              <a:buNone/>
            </a:pPr>
            <a:endParaRPr lang="en-US" i="0" baseline="0" dirty="0" smtClean="0"/>
          </a:p>
          <a:p>
            <a:pPr marL="0" indent="0">
              <a:buFontTx/>
              <a:buNone/>
            </a:pPr>
            <a:r>
              <a:rPr lang="en-US" i="0" baseline="0" dirty="0" smtClean="0"/>
              <a:t>But you should know that today, almost all commercial renderers use some form of unbiased path tracing (at least as an option).</a:t>
            </a:r>
          </a:p>
          <a:p>
            <a:endParaRPr lang="en-US" i="0" baseline="0" dirty="0" smtClean="0"/>
          </a:p>
          <a:p>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6</a:t>
            </a:fld>
            <a:endParaRPr lang="sv-SE"/>
          </a:p>
        </p:txBody>
      </p:sp>
    </p:spTree>
    <p:extLst>
      <p:ext uri="{BB962C8B-B14F-4D97-AF65-F5344CB8AC3E}">
        <p14:creationId xmlns:p14="http://schemas.microsoft.com/office/powerpoint/2010/main" val="11379211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r>
              <a:rPr lang="en-US" i="0" dirty="0" smtClean="0"/>
              <a:t>But consider this case, where the </a:t>
            </a:r>
            <a:r>
              <a:rPr lang="en-US" i="0" dirty="0" err="1" smtClean="0"/>
              <a:t>brdf</a:t>
            </a:r>
            <a:r>
              <a:rPr lang="en-US" i="0" dirty="0" smtClean="0"/>
              <a:t> is pretty narrow, and the </a:t>
            </a:r>
            <a:r>
              <a:rPr lang="en-US" i="0" dirty="0" err="1" smtClean="0"/>
              <a:t>lightsource</a:t>
            </a:r>
            <a:r>
              <a:rPr lang="en-US" i="0" dirty="0" smtClean="0"/>
              <a:t> is large.</a:t>
            </a:r>
          </a:p>
          <a:p>
            <a:r>
              <a:rPr lang="en-US" i="0" dirty="0" smtClean="0"/>
              <a:t>Here, most of the chosen</a:t>
            </a:r>
            <a:r>
              <a:rPr lang="en-US" i="0" baseline="0" dirty="0" smtClean="0"/>
              <a:t> directions will contribute very little to the result, and occasionally we will choose a direction where the BRDF is high. </a:t>
            </a:r>
          </a:p>
          <a:p>
            <a:endParaRPr lang="en-US" i="0" baseline="0" dirty="0" smtClean="0"/>
          </a:p>
          <a:p>
            <a:r>
              <a:rPr lang="en-US" i="0" baseline="0" dirty="0" smtClean="0"/>
              <a:t>If you look at the function we are integrating… the function will be high when the </a:t>
            </a:r>
            <a:r>
              <a:rPr lang="en-US" i="1" baseline="0" dirty="0" smtClean="0"/>
              <a:t>product</a:t>
            </a:r>
            <a:r>
              <a:rPr lang="en-US" i="0" baseline="0" dirty="0" smtClean="0"/>
              <a:t> of the </a:t>
            </a:r>
            <a:r>
              <a:rPr lang="en-US" i="0" baseline="0" dirty="0" err="1" smtClean="0"/>
              <a:t>brdf</a:t>
            </a:r>
            <a:r>
              <a:rPr lang="en-US" i="0" baseline="0" dirty="0" smtClean="0"/>
              <a:t> and the incoming light is high, but we importance sample only on when the incoming light is high.</a:t>
            </a:r>
          </a:p>
          <a:p>
            <a:endParaRPr lang="en-US" i="0" baseline="0" dirty="0" smtClean="0"/>
          </a:p>
          <a:p>
            <a:r>
              <a:rPr lang="en-US" i="0" baseline="0" dirty="0" smtClean="0"/>
              <a:t>So we will get a noisy result.</a:t>
            </a:r>
          </a:p>
        </p:txBody>
      </p:sp>
      <p:sp>
        <p:nvSpPr>
          <p:cNvPr id="4" name="Slide Number Placeholder 3"/>
          <p:cNvSpPr>
            <a:spLocks noGrp="1"/>
          </p:cNvSpPr>
          <p:nvPr>
            <p:ph type="sldNum" sz="quarter" idx="10"/>
          </p:nvPr>
        </p:nvSpPr>
        <p:spPr/>
        <p:txBody>
          <a:bodyPr/>
          <a:lstStyle/>
          <a:p>
            <a:fld id="{1B0321A4-EB14-45AA-9F29-BBD6B7CB6043}" type="slidenum">
              <a:rPr lang="sv-SE" smtClean="0"/>
              <a:t>60</a:t>
            </a:fld>
            <a:endParaRPr lang="sv-SE"/>
          </a:p>
        </p:txBody>
      </p:sp>
    </p:spTree>
    <p:extLst>
      <p:ext uri="{BB962C8B-B14F-4D97-AF65-F5344CB8AC3E}">
        <p14:creationId xmlns:p14="http://schemas.microsoft.com/office/powerpoint/2010/main" val="16135019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i="1" dirty="0" smtClean="0"/>
          </a:p>
          <a:p>
            <a:r>
              <a:rPr lang="en-US" i="0" dirty="0" smtClean="0"/>
              <a:t>So, in this particular case, it would have been better to importance sample the BRDF.</a:t>
            </a:r>
            <a:endParaRPr lang="sv-SE" i="0" dirty="0"/>
          </a:p>
        </p:txBody>
      </p:sp>
      <p:sp>
        <p:nvSpPr>
          <p:cNvPr id="4" name="Slide Number Placeholder 3"/>
          <p:cNvSpPr>
            <a:spLocks noGrp="1"/>
          </p:cNvSpPr>
          <p:nvPr>
            <p:ph type="sldNum" sz="quarter" idx="10"/>
          </p:nvPr>
        </p:nvSpPr>
        <p:spPr/>
        <p:txBody>
          <a:bodyPr/>
          <a:lstStyle/>
          <a:p>
            <a:fld id="{1B0321A4-EB14-45AA-9F29-BBD6B7CB6043}" type="slidenum">
              <a:rPr lang="sv-SE" smtClean="0"/>
              <a:t>61</a:t>
            </a:fld>
            <a:endParaRPr lang="sv-SE"/>
          </a:p>
        </p:txBody>
      </p:sp>
    </p:spTree>
    <p:extLst>
      <p:ext uri="{BB962C8B-B14F-4D97-AF65-F5344CB8AC3E}">
        <p14:creationId xmlns:p14="http://schemas.microsoft.com/office/powerpoint/2010/main" val="10894537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But consider this case! If I importance sample on the BRDF I would mostly pick directions where I have no incoming light.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Then, with extremely low probability I might pick a direction that hits the </a:t>
            </a:r>
            <a:r>
              <a:rPr lang="en-US" i="0" baseline="0" dirty="0" err="1" smtClean="0"/>
              <a:t>lightsource</a:t>
            </a:r>
            <a:r>
              <a:rPr lang="en-US" i="0" baseline="0" dirty="0" smtClean="0"/>
              <a:t>, and that sample will be boosted a LOT since it’s so unlikely. </a:t>
            </a:r>
          </a:p>
        </p:txBody>
      </p:sp>
      <p:sp>
        <p:nvSpPr>
          <p:cNvPr id="4" name="Slide Number Placeholder 3"/>
          <p:cNvSpPr>
            <a:spLocks noGrp="1"/>
          </p:cNvSpPr>
          <p:nvPr>
            <p:ph type="sldNum" sz="quarter" idx="10"/>
          </p:nvPr>
        </p:nvSpPr>
        <p:spPr/>
        <p:txBody>
          <a:bodyPr/>
          <a:lstStyle/>
          <a:p>
            <a:fld id="{1B0321A4-EB14-45AA-9F29-BBD6B7CB6043}" type="slidenum">
              <a:rPr lang="sv-SE" smtClean="0"/>
              <a:t>62</a:t>
            </a:fld>
            <a:endParaRPr lang="sv-SE"/>
          </a:p>
        </p:txBody>
      </p:sp>
    </p:spTree>
    <p:extLst>
      <p:ext uri="{BB962C8B-B14F-4D97-AF65-F5344CB8AC3E}">
        <p14:creationId xmlns:p14="http://schemas.microsoft.com/office/powerpoint/2010/main" val="32987002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i="1" dirty="0" smtClean="0"/>
          </a:p>
          <a:p>
            <a:r>
              <a:rPr lang="en-US" i="0" dirty="0" smtClean="0"/>
              <a:t>In practice then, neither solution is very good. </a:t>
            </a:r>
          </a:p>
          <a:p>
            <a:r>
              <a:rPr lang="en-US" i="0" dirty="0" smtClean="0"/>
              <a:t>This is an image from my</a:t>
            </a:r>
            <a:r>
              <a:rPr lang="en-US" i="0" baseline="0" dirty="0" smtClean="0"/>
              <a:t> </a:t>
            </a:r>
            <a:r>
              <a:rPr lang="en-US" i="0" baseline="0" dirty="0" err="1" smtClean="0"/>
              <a:t>pathtracer</a:t>
            </a:r>
            <a:r>
              <a:rPr lang="en-US" i="0" baseline="0" dirty="0" smtClean="0"/>
              <a:t>, where I have importance sampled direct lighting only by picking random points on the light source. </a:t>
            </a:r>
            <a:endParaRPr lang="sv-SE" i="0" dirty="0"/>
          </a:p>
        </p:txBody>
      </p:sp>
      <p:sp>
        <p:nvSpPr>
          <p:cNvPr id="4" name="Slide Number Placeholder 3"/>
          <p:cNvSpPr>
            <a:spLocks noGrp="1"/>
          </p:cNvSpPr>
          <p:nvPr>
            <p:ph type="sldNum" sz="quarter" idx="10"/>
          </p:nvPr>
        </p:nvSpPr>
        <p:spPr/>
        <p:txBody>
          <a:bodyPr/>
          <a:lstStyle/>
          <a:p>
            <a:fld id="{1B0321A4-EB14-45AA-9F29-BBD6B7CB6043}" type="slidenum">
              <a:rPr lang="sv-SE" smtClean="0"/>
              <a:t>63</a:t>
            </a:fld>
            <a:endParaRPr lang="sv-SE"/>
          </a:p>
        </p:txBody>
      </p:sp>
    </p:spTree>
    <p:extLst>
      <p:ext uri="{BB962C8B-B14F-4D97-AF65-F5344CB8AC3E}">
        <p14:creationId xmlns:p14="http://schemas.microsoft.com/office/powerpoint/2010/main" val="1801454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now try to show in one dimension</a:t>
            </a:r>
            <a:r>
              <a:rPr lang="en-US" baseline="0" dirty="0" smtClean="0"/>
              <a:t> what happens, and how we can fix it. </a:t>
            </a:r>
          </a:p>
          <a:p>
            <a:endParaRPr lang="en-US" baseline="0" dirty="0" smtClean="0"/>
          </a:p>
          <a:p>
            <a:r>
              <a:rPr lang="en-US" baseline="0" dirty="0" smtClean="0"/>
              <a:t>Let’s say we have a function f(x) like this, and we sample it using a scheme which has a pdf that is a simple Gaussian that matches it.</a:t>
            </a:r>
          </a:p>
          <a:p>
            <a:endParaRPr lang="en-US" baseline="0" dirty="0" smtClean="0"/>
          </a:p>
          <a:p>
            <a:r>
              <a:rPr lang="en-US" baseline="0" dirty="0" smtClean="0"/>
              <a:t>We can think of this function as our </a:t>
            </a:r>
            <a:r>
              <a:rPr lang="en-US" baseline="0" dirty="0" err="1" smtClean="0"/>
              <a:t>brdf</a:t>
            </a:r>
            <a:r>
              <a:rPr lang="en-US" baseline="0" dirty="0" smtClean="0"/>
              <a:t>.</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64</a:t>
            </a:fld>
            <a:endParaRPr lang="sv-SE"/>
          </a:p>
        </p:txBody>
      </p:sp>
    </p:spTree>
    <p:extLst>
      <p:ext uri="{BB962C8B-B14F-4D97-AF65-F5344CB8AC3E}">
        <p14:creationId xmlns:p14="http://schemas.microsoft.com/office/powerpoint/2010/main" val="42511696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ratio f(x)</a:t>
            </a:r>
            <a:r>
              <a:rPr lang="en-US" baseline="0" dirty="0" smtClean="0"/>
              <a:t>/pdf(x) is the weighted contribution we get from a sample at x. </a:t>
            </a:r>
          </a:p>
          <a:p>
            <a:r>
              <a:rPr lang="en-US" baseline="0" dirty="0" smtClean="0"/>
              <a:t>In this case you can see that the weights are all fairly equal, which is good, since it means little noise. </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65</a:t>
            </a:fld>
            <a:endParaRPr lang="sv-SE"/>
          </a:p>
        </p:txBody>
      </p:sp>
    </p:spTree>
    <p:extLst>
      <p:ext uri="{BB962C8B-B14F-4D97-AF65-F5344CB8AC3E}">
        <p14:creationId xmlns:p14="http://schemas.microsoft.com/office/powerpoint/2010/main" val="14428040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add another function,</a:t>
            </a:r>
            <a:r>
              <a:rPr lang="en-US" baseline="0" dirty="0" smtClean="0"/>
              <a:t> which we will think of as the incoming light. </a:t>
            </a:r>
          </a:p>
          <a:p>
            <a:r>
              <a:rPr lang="en-US" baseline="0" dirty="0" smtClean="0"/>
              <a:t>I have drawn the pdf of another sampling scheme that matches this distribution well. </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66</a:t>
            </a:fld>
            <a:endParaRPr lang="sv-SE"/>
          </a:p>
        </p:txBody>
      </p:sp>
    </p:spTree>
    <p:extLst>
      <p:ext uri="{BB962C8B-B14F-4D97-AF65-F5344CB8AC3E}">
        <p14:creationId xmlns:p14="http://schemas.microsoft.com/office/powerpoint/2010/main" val="1048986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again the ratio g(x)/</a:t>
            </a:r>
            <a:r>
              <a:rPr lang="en-US" dirty="0" err="1" smtClean="0"/>
              <a:t>pdf_g</a:t>
            </a:r>
            <a:r>
              <a:rPr lang="en-US" dirty="0" smtClean="0"/>
              <a:t>(x) is a fairly</a:t>
            </a:r>
            <a:r>
              <a:rPr lang="en-US" baseline="0" dirty="0" smtClean="0"/>
              <a:t> constant thing showing that sampling g(x) using this sampling scheme will work well. </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67</a:t>
            </a:fld>
            <a:endParaRPr lang="sv-SE"/>
          </a:p>
        </p:txBody>
      </p:sp>
    </p:spTree>
    <p:extLst>
      <p:ext uri="{BB962C8B-B14F-4D97-AF65-F5344CB8AC3E}">
        <p14:creationId xmlns:p14="http://schemas.microsoft.com/office/powerpoint/2010/main" val="10474955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have drawn in the product of f and g. This represents the actual outgoing radiance, which</a:t>
            </a:r>
            <a:r>
              <a:rPr lang="en-US" baseline="0" dirty="0" smtClean="0"/>
              <a:t> is the function we </a:t>
            </a:r>
            <a:r>
              <a:rPr lang="en-US" i="1" baseline="0" dirty="0" smtClean="0"/>
              <a:t>will</a:t>
            </a:r>
            <a:r>
              <a:rPr lang="en-US" i="0" baseline="0" dirty="0" smtClean="0"/>
              <a:t> be integrating. </a:t>
            </a:r>
          </a:p>
          <a:p>
            <a:endParaRPr lang="en-US" i="0" baseline="0" dirty="0" smtClean="0"/>
          </a:p>
          <a:p>
            <a:r>
              <a:rPr lang="en-US" i="0" baseline="0" dirty="0" smtClean="0"/>
              <a:t>(it is multiplied by 10, just so we can actually see the curve)</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68</a:t>
            </a:fld>
            <a:endParaRPr lang="sv-SE"/>
          </a:p>
        </p:txBody>
      </p:sp>
    </p:spTree>
    <p:extLst>
      <p:ext uri="{BB962C8B-B14F-4D97-AF65-F5344CB8AC3E}">
        <p14:creationId xmlns:p14="http://schemas.microsoft.com/office/powerpoint/2010/main" val="27043179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show what the contribution of each sample will be if we importance sample f*g using</a:t>
            </a:r>
            <a:r>
              <a:rPr lang="en-US" baseline="0" dirty="0" smtClean="0"/>
              <a:t> the light (point at orange) </a:t>
            </a:r>
          </a:p>
          <a:p>
            <a:r>
              <a:rPr lang="en-US" baseline="0" dirty="0" smtClean="0"/>
              <a:t>Or using the </a:t>
            </a:r>
            <a:r>
              <a:rPr lang="en-US" baseline="0" dirty="0" err="1" smtClean="0"/>
              <a:t>brdf</a:t>
            </a:r>
            <a:r>
              <a:rPr lang="en-US" baseline="0" dirty="0" smtClean="0"/>
              <a:t> (point at blue)</a:t>
            </a:r>
          </a:p>
          <a:p>
            <a:endParaRPr lang="en-US" baseline="0" dirty="0" smtClean="0"/>
          </a:p>
          <a:p>
            <a:r>
              <a:rPr lang="en-US" baseline="0" dirty="0" smtClean="0"/>
              <a:t>In either case, we will have very high contributions for samples that will only be picked with very low probability. </a:t>
            </a:r>
          </a:p>
          <a:p>
            <a:endParaRPr lang="en-US" baseline="0" dirty="0" smtClean="0"/>
          </a:p>
          <a:p>
            <a:r>
              <a:rPr lang="en-US" baseline="0" dirty="0" smtClean="0"/>
              <a:t>So we will get very much noise. </a:t>
            </a:r>
          </a:p>
          <a:p>
            <a:endParaRPr lang="en-US" baseline="0" dirty="0" smtClean="0"/>
          </a:p>
          <a:p>
            <a:r>
              <a:rPr lang="en-US" baseline="0" dirty="0" smtClean="0"/>
              <a:t>(break and show why this becomes noise on a grid on the blackboard)</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69</a:t>
            </a:fld>
            <a:endParaRPr lang="sv-SE"/>
          </a:p>
        </p:txBody>
      </p:sp>
    </p:spTree>
    <p:extLst>
      <p:ext uri="{BB962C8B-B14F-4D97-AF65-F5344CB8AC3E}">
        <p14:creationId xmlns:p14="http://schemas.microsoft.com/office/powerpoint/2010/main" val="1317889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So why would we want to cheat at all. Well:</a:t>
            </a:r>
            <a:r>
              <a:rPr lang="en-US" i="0" baseline="0" dirty="0" smtClean="0"/>
              <a:t> </a:t>
            </a:r>
          </a:p>
          <a:p>
            <a:endParaRPr lang="en-US" i="0" dirty="0" smtClean="0"/>
          </a:p>
          <a:p>
            <a:r>
              <a:rPr lang="en-US" i="0" dirty="0" smtClean="0"/>
              <a:t>This is an example image rendered with biased photon mapping to the left, and unbiased path-tracing to the right.</a:t>
            </a:r>
          </a:p>
          <a:p>
            <a:endParaRPr lang="en-US" i="0" dirty="0" smtClean="0"/>
          </a:p>
          <a:p>
            <a:r>
              <a:rPr lang="en-US" i="0" dirty="0" smtClean="0"/>
              <a:t>Well, the most obvious difference in these images is that the old fashioned photon mapping image is noise </a:t>
            </a:r>
            <a:r>
              <a:rPr lang="en-US" i="0" baseline="0" dirty="0" smtClean="0"/>
              <a:t>free and nice looking, after 32 seconds,</a:t>
            </a:r>
          </a:p>
          <a:p>
            <a:endParaRPr lang="en-US" i="0" baseline="0" dirty="0" smtClean="0"/>
          </a:p>
          <a:p>
            <a:r>
              <a:rPr lang="en-US" i="0" baseline="0" dirty="0" smtClean="0"/>
              <a:t>While the </a:t>
            </a:r>
            <a:r>
              <a:rPr lang="en-US" i="0" baseline="0" dirty="0" err="1" smtClean="0"/>
              <a:t>pathtraced</a:t>
            </a:r>
            <a:r>
              <a:rPr lang="en-US" i="0" baseline="0" dirty="0" smtClean="0"/>
              <a:t> image is noisy and unusable after 32 seconds…</a:t>
            </a:r>
            <a:endParaRPr lang="en-US" i="0" dirty="0" smtClean="0"/>
          </a:p>
        </p:txBody>
      </p:sp>
      <p:sp>
        <p:nvSpPr>
          <p:cNvPr id="4" name="Slide Number Placeholder 3"/>
          <p:cNvSpPr>
            <a:spLocks noGrp="1"/>
          </p:cNvSpPr>
          <p:nvPr>
            <p:ph type="sldNum" sz="quarter" idx="10"/>
          </p:nvPr>
        </p:nvSpPr>
        <p:spPr/>
        <p:txBody>
          <a:bodyPr/>
          <a:lstStyle/>
          <a:p>
            <a:fld id="{1B0321A4-EB14-45AA-9F29-BBD6B7CB6043}" type="slidenum">
              <a:rPr lang="sv-SE" smtClean="0"/>
              <a:t>7</a:t>
            </a:fld>
            <a:endParaRPr lang="sv-SE"/>
          </a:p>
        </p:txBody>
      </p:sp>
    </p:spTree>
    <p:extLst>
      <p:ext uri="{BB962C8B-B14F-4D97-AF65-F5344CB8AC3E}">
        <p14:creationId xmlns:p14="http://schemas.microsoft.com/office/powerpoint/2010/main" val="10054059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 need a better sampling scheme. </a:t>
            </a:r>
          </a:p>
          <a:p>
            <a:endParaRPr lang="en-US" baseline="0" dirty="0" smtClean="0"/>
          </a:p>
          <a:p>
            <a:r>
              <a:rPr lang="en-US" baseline="0" dirty="0" smtClean="0"/>
              <a:t>Now, I’m going to suggest that we take one sample from each distribution.</a:t>
            </a:r>
          </a:p>
          <a:p>
            <a:endParaRPr lang="en-US" baseline="0" dirty="0" smtClean="0"/>
          </a:p>
          <a:p>
            <a:r>
              <a:rPr lang="en-US" baseline="0" dirty="0" smtClean="0"/>
              <a:t>Let’s say that I have two buckets</a:t>
            </a:r>
          </a:p>
          <a:p>
            <a:pPr marL="171450" indent="-171450">
              <a:buFont typeface="Arial" panose="020B0604020202020204" pitchFamily="34" charset="0"/>
              <a:buChar char="•"/>
            </a:pPr>
            <a:r>
              <a:rPr lang="en-US" baseline="0" dirty="0" smtClean="0"/>
              <a:t>One contains samples taken from the light distribution, and the other contains samples taken from the </a:t>
            </a:r>
            <a:r>
              <a:rPr lang="en-US" baseline="0" dirty="0" err="1" smtClean="0"/>
              <a:t>brdf</a:t>
            </a:r>
            <a:r>
              <a:rPr lang="en-US" baseline="0" dirty="0" smtClean="0"/>
              <a:t> distribution</a:t>
            </a:r>
          </a:p>
          <a:p>
            <a:pPr marL="171450" indent="-171450">
              <a:buFont typeface="Arial" panose="020B0604020202020204" pitchFamily="34" charset="0"/>
              <a:buChar char="•"/>
            </a:pPr>
            <a:r>
              <a:rPr lang="en-US" baseline="0" dirty="0" smtClean="0"/>
              <a:t>I pick one sample from each distribution, and hand them to you.</a:t>
            </a:r>
          </a:p>
          <a:p>
            <a:pPr marL="171450" indent="-171450">
              <a:buFont typeface="Arial" panose="020B0604020202020204" pitchFamily="34" charset="0"/>
              <a:buChar char="•"/>
            </a:pPr>
            <a:r>
              <a:rPr lang="en-US" baseline="0" dirty="0" smtClean="0"/>
              <a:t>You evaluate your function with the light sample, and divide by the lights pdf, </a:t>
            </a:r>
          </a:p>
          <a:p>
            <a:pPr marL="171450" indent="-171450">
              <a:buFont typeface="Arial" panose="020B0604020202020204" pitchFamily="34" charset="0"/>
              <a:buChar char="•"/>
            </a:pPr>
            <a:r>
              <a:rPr lang="en-US" baseline="0" dirty="0" smtClean="0"/>
              <a:t>Then you evaluate the function with the </a:t>
            </a:r>
            <a:r>
              <a:rPr lang="en-US" baseline="0" dirty="0" err="1" smtClean="0"/>
              <a:t>brdf</a:t>
            </a:r>
            <a:r>
              <a:rPr lang="en-US" baseline="0" dirty="0" smtClean="0"/>
              <a:t> sample, and divide by that </a:t>
            </a:r>
            <a:r>
              <a:rPr lang="en-US" baseline="0" dirty="0" err="1" smtClean="0"/>
              <a:t>brdf</a:t>
            </a:r>
            <a:endParaRPr lang="en-US" baseline="0" dirty="0" smtClean="0"/>
          </a:p>
          <a:p>
            <a:pPr marL="171450" indent="-171450">
              <a:buFont typeface="Arial" panose="020B0604020202020204" pitchFamily="34" charset="0"/>
              <a:buChar char="•"/>
            </a:pPr>
            <a:r>
              <a:rPr lang="en-US" baseline="0" dirty="0" smtClean="0"/>
              <a:t>Then you take the average of the results. Will that be better?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NO! Because either sample may have been one of those unlikely samples that still have a high contribution and introduce a lot of noise.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Okay. Let’s say I take one sample from each bucket, but then I mix ‘</a:t>
            </a:r>
            <a:r>
              <a:rPr lang="en-US" baseline="0" dirty="0" err="1" smtClean="0"/>
              <a:t>em</a:t>
            </a:r>
            <a:r>
              <a:rPr lang="en-US" baseline="0" dirty="0" smtClean="0"/>
              <a:t> up in my hands like this… before giving them to you. </a:t>
            </a:r>
          </a:p>
          <a:p>
            <a:pPr marL="171450" indent="-171450">
              <a:buFont typeface="Arial" panose="020B0604020202020204" pitchFamily="34" charset="0"/>
              <a:buChar char="•"/>
            </a:pPr>
            <a:r>
              <a:rPr lang="en-US" baseline="0" dirty="0" smtClean="0"/>
              <a:t>So now you have a sample x that you can evaluate, but what is the PDF?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Since you don’t know which distribution it is from &lt;</a:t>
            </a:r>
            <a:r>
              <a:rPr lang="en-US" baseline="0" dirty="0" err="1" smtClean="0"/>
              <a:t>clicki</a:t>
            </a:r>
            <a:r>
              <a:rPr lang="en-US" baseline="0" dirty="0" smtClean="0"/>
              <a:t>&gt;</a:t>
            </a:r>
          </a:p>
        </p:txBody>
      </p:sp>
      <p:sp>
        <p:nvSpPr>
          <p:cNvPr id="4" name="Slide Number Placeholder 3"/>
          <p:cNvSpPr>
            <a:spLocks noGrp="1"/>
          </p:cNvSpPr>
          <p:nvPr>
            <p:ph type="sldNum" sz="quarter" idx="10"/>
          </p:nvPr>
        </p:nvSpPr>
        <p:spPr/>
        <p:txBody>
          <a:bodyPr/>
          <a:lstStyle/>
          <a:p>
            <a:fld id="{1B0321A4-EB14-45AA-9F29-BBD6B7CB6043}" type="slidenum">
              <a:rPr lang="sv-SE" smtClean="0"/>
              <a:t>70</a:t>
            </a:fld>
            <a:endParaRPr lang="sv-SE"/>
          </a:p>
        </p:txBody>
      </p:sp>
    </p:spTree>
    <p:extLst>
      <p:ext uri="{BB962C8B-B14F-4D97-AF65-F5344CB8AC3E}">
        <p14:creationId xmlns:p14="http://schemas.microsoft.com/office/powerpoint/2010/main" val="26491315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Since you don’t know which distribution it is from &lt;</a:t>
            </a:r>
            <a:r>
              <a:rPr lang="en-US" baseline="0" dirty="0" err="1" smtClean="0"/>
              <a:t>clicki</a:t>
            </a:r>
            <a:r>
              <a:rPr lang="en-US" baseline="0" dirty="0" smtClean="0"/>
              <a:t>&gt; </a:t>
            </a:r>
          </a:p>
          <a:p>
            <a:pPr marL="171450" indent="-171450">
              <a:buFont typeface="Arial" panose="020B0604020202020204" pitchFamily="34" charset="0"/>
              <a:buChar char="•"/>
            </a:pPr>
            <a:r>
              <a:rPr lang="en-US" baseline="0" dirty="0" smtClean="0"/>
              <a:t>All you can do is to say that the sample is half likely to be from one bucket and half likely to be from the other. </a:t>
            </a:r>
          </a:p>
          <a:p>
            <a:pPr marL="171450" indent="-171450">
              <a:buFont typeface="Arial" panose="020B0604020202020204" pitchFamily="34" charset="0"/>
              <a:buChar char="•"/>
            </a:pPr>
            <a:r>
              <a:rPr lang="en-US" baseline="0" dirty="0" smtClean="0"/>
              <a:t>Then you evaluate the other sample for which you have the same pdf. </a:t>
            </a:r>
          </a:p>
          <a:p>
            <a:pPr marL="171450" indent="-171450">
              <a:buFont typeface="Arial" panose="020B0604020202020204" pitchFamily="34" charset="0"/>
              <a:buChar char="•"/>
            </a:pPr>
            <a:r>
              <a:rPr lang="en-US" baseline="0" dirty="0" smtClean="0"/>
              <a:t>&lt;click&gt;</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1B0321A4-EB14-45AA-9F29-BBD6B7CB6043}" type="slidenum">
              <a:rPr lang="sv-SE" smtClean="0"/>
              <a:t>71</a:t>
            </a:fld>
            <a:endParaRPr lang="sv-SE"/>
          </a:p>
        </p:txBody>
      </p:sp>
    </p:spTree>
    <p:extLst>
      <p:ext uri="{BB962C8B-B14F-4D97-AF65-F5344CB8AC3E}">
        <p14:creationId xmlns:p14="http://schemas.microsoft.com/office/powerpoint/2010/main" val="15636677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both samples will be weighed as though they were from a distribution that had the pdf being the sum of the two individual buckets. </a:t>
            </a:r>
          </a:p>
          <a:p>
            <a:endParaRPr lang="en-US" dirty="0" smtClean="0"/>
          </a:p>
          <a:p>
            <a:r>
              <a:rPr lang="en-US" dirty="0" smtClean="0"/>
              <a:t>We did not break</a:t>
            </a:r>
            <a:r>
              <a:rPr lang="en-US" baseline="0" dirty="0" smtClean="0"/>
              <a:t> any rules when doing this, but let’s see what happens: </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72</a:t>
            </a:fld>
            <a:endParaRPr lang="sv-SE"/>
          </a:p>
        </p:txBody>
      </p:sp>
    </p:spTree>
    <p:extLst>
      <p:ext uri="{BB962C8B-B14F-4D97-AF65-F5344CB8AC3E}">
        <p14:creationId xmlns:p14="http://schemas.microsoft.com/office/powerpoint/2010/main" val="6349002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green</a:t>
            </a:r>
            <a:r>
              <a:rPr lang="en-US" baseline="0" dirty="0" smtClean="0"/>
              <a:t> line here is the combined pdf. </a:t>
            </a:r>
          </a:p>
          <a:p>
            <a:r>
              <a:rPr lang="en-US" baseline="0" dirty="0" smtClean="0"/>
              <a:t>As you can see it’s fairly high whenever </a:t>
            </a:r>
            <a:r>
              <a:rPr lang="en-US" i="1" baseline="0" dirty="0" smtClean="0"/>
              <a:t>either</a:t>
            </a:r>
            <a:r>
              <a:rPr lang="en-US" i="0" baseline="0" dirty="0" smtClean="0"/>
              <a:t> function is high. </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73</a:t>
            </a:fld>
            <a:endParaRPr lang="sv-SE"/>
          </a:p>
        </p:txBody>
      </p:sp>
    </p:spTree>
    <p:extLst>
      <p:ext uri="{BB962C8B-B14F-4D97-AF65-F5344CB8AC3E}">
        <p14:creationId xmlns:p14="http://schemas.microsoft.com/office/powerpoint/2010/main" val="30575017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a:t>
            </a:r>
            <a:r>
              <a:rPr lang="en-US" baseline="0" dirty="0" smtClean="0"/>
              <a:t> how much each sample will contribute. </a:t>
            </a:r>
          </a:p>
          <a:p>
            <a:r>
              <a:rPr lang="en-US" baseline="0" dirty="0" smtClean="0"/>
              <a:t>It’s not a flat line, but it’s much better than what we had before. </a:t>
            </a:r>
          </a:p>
          <a:p>
            <a:endParaRPr lang="en-US" baseline="0" dirty="0" smtClean="0"/>
          </a:p>
          <a:p>
            <a:r>
              <a:rPr lang="en-US" baseline="0" dirty="0" smtClean="0"/>
              <a:t>This is what is called Multiple Importance Sampling. </a:t>
            </a:r>
          </a:p>
          <a:p>
            <a:endParaRPr lang="en-US" baseline="0" dirty="0" smtClean="0"/>
          </a:p>
          <a:p>
            <a:r>
              <a:rPr lang="en-US" baseline="0" dirty="0" smtClean="0"/>
              <a:t>It can be used whenever we want to sample a function that is a combination of functions for which we have good sampling schemes, and it can be very useful. </a:t>
            </a:r>
            <a:endParaRPr lang="sv-SE" dirty="0"/>
          </a:p>
        </p:txBody>
      </p:sp>
      <p:sp>
        <p:nvSpPr>
          <p:cNvPr id="4" name="Slide Number Placeholder 3"/>
          <p:cNvSpPr>
            <a:spLocks noGrp="1"/>
          </p:cNvSpPr>
          <p:nvPr>
            <p:ph type="sldNum" sz="quarter" idx="10"/>
          </p:nvPr>
        </p:nvSpPr>
        <p:spPr/>
        <p:txBody>
          <a:bodyPr/>
          <a:lstStyle/>
          <a:p>
            <a:fld id="{1B0321A4-EB14-45AA-9F29-BBD6B7CB6043}" type="slidenum">
              <a:rPr lang="sv-SE" smtClean="0"/>
              <a:t>74</a:t>
            </a:fld>
            <a:endParaRPr lang="sv-SE"/>
          </a:p>
        </p:txBody>
      </p:sp>
    </p:spTree>
    <p:extLst>
      <p:ext uri="{BB962C8B-B14F-4D97-AF65-F5344CB8AC3E}">
        <p14:creationId xmlns:p14="http://schemas.microsoft.com/office/powerpoint/2010/main" val="6923301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v-SE" i="1" dirty="0" smtClean="0"/>
          </a:p>
          <a:p>
            <a:r>
              <a:rPr lang="en-US" i="0" dirty="0" smtClean="0"/>
              <a:t>This is what my </a:t>
            </a:r>
            <a:r>
              <a:rPr lang="en-US" i="0" dirty="0" err="1" smtClean="0"/>
              <a:t>pathtracer</a:t>
            </a:r>
            <a:r>
              <a:rPr lang="en-US" i="0" baseline="0" dirty="0" smtClean="0"/>
              <a:t> produced </a:t>
            </a:r>
            <a:r>
              <a:rPr lang="en-US" i="0" dirty="0" smtClean="0"/>
              <a:t>when I added multiple importance sampling for direct</a:t>
            </a:r>
            <a:r>
              <a:rPr lang="en-US" i="0" baseline="0" dirty="0" smtClean="0"/>
              <a:t> lighting, but rendered for exactly as long as before. </a:t>
            </a:r>
            <a:endParaRPr lang="sv-SE" i="0" dirty="0"/>
          </a:p>
        </p:txBody>
      </p:sp>
      <p:sp>
        <p:nvSpPr>
          <p:cNvPr id="4" name="Slide Number Placeholder 3"/>
          <p:cNvSpPr>
            <a:spLocks noGrp="1"/>
          </p:cNvSpPr>
          <p:nvPr>
            <p:ph type="sldNum" sz="quarter" idx="10"/>
          </p:nvPr>
        </p:nvSpPr>
        <p:spPr/>
        <p:txBody>
          <a:bodyPr/>
          <a:lstStyle/>
          <a:p>
            <a:fld id="{1B0321A4-EB14-45AA-9F29-BBD6B7CB6043}" type="slidenum">
              <a:rPr lang="sv-SE" smtClean="0"/>
              <a:t>75</a:t>
            </a:fld>
            <a:endParaRPr lang="sv-SE"/>
          </a:p>
        </p:txBody>
      </p:sp>
    </p:spTree>
    <p:extLst>
      <p:ext uri="{BB962C8B-B14F-4D97-AF65-F5344CB8AC3E}">
        <p14:creationId xmlns:p14="http://schemas.microsoft.com/office/powerpoint/2010/main" val="19782844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a:t>
            </a:r>
          </a:p>
          <a:p>
            <a:r>
              <a:rPr lang="en-US" dirty="0" smtClean="0"/>
              <a:t>We are getting close</a:t>
            </a:r>
            <a:r>
              <a:rPr lang="en-US" baseline="0" dirty="0" smtClean="0"/>
              <a:t> to the end. </a:t>
            </a:r>
          </a:p>
          <a:p>
            <a:endParaRPr lang="en-US" baseline="0" dirty="0" smtClean="0"/>
          </a:p>
          <a:p>
            <a:r>
              <a:rPr lang="en-US" baseline="0" dirty="0" smtClean="0"/>
              <a:t>Importance Sampling, and </a:t>
            </a:r>
            <a:r>
              <a:rPr lang="en-US" baseline="0" dirty="0" err="1" smtClean="0"/>
              <a:t>Mutliple</a:t>
            </a:r>
            <a:r>
              <a:rPr lang="en-US" baseline="0" dirty="0" smtClean="0"/>
              <a:t> Importance Sampling are two important methods for reducing variance (noise) in our rendered images. </a:t>
            </a:r>
          </a:p>
          <a:p>
            <a:endParaRPr lang="en-US" baseline="0" dirty="0" smtClean="0"/>
          </a:p>
          <a:p>
            <a:r>
              <a:rPr lang="en-US" baseline="0" dirty="0" smtClean="0"/>
              <a:t>Another important tool is to use stratified sampling. </a:t>
            </a:r>
          </a:p>
          <a:p>
            <a:endParaRPr lang="en-US" baseline="0" dirty="0" smtClean="0"/>
          </a:p>
        </p:txBody>
      </p:sp>
      <p:sp>
        <p:nvSpPr>
          <p:cNvPr id="4" name="Slide Number Placeholder 3"/>
          <p:cNvSpPr>
            <a:spLocks noGrp="1"/>
          </p:cNvSpPr>
          <p:nvPr>
            <p:ph type="sldNum" sz="quarter" idx="10"/>
          </p:nvPr>
        </p:nvSpPr>
        <p:spPr/>
        <p:txBody>
          <a:bodyPr/>
          <a:lstStyle/>
          <a:p>
            <a:fld id="{1B0321A4-EB14-45AA-9F29-BBD6B7CB6043}" type="slidenum">
              <a:rPr lang="sv-SE" smtClean="0"/>
              <a:t>76</a:t>
            </a:fld>
            <a:endParaRPr lang="sv-SE"/>
          </a:p>
        </p:txBody>
      </p:sp>
    </p:spTree>
    <p:extLst>
      <p:ext uri="{BB962C8B-B14F-4D97-AF65-F5344CB8AC3E}">
        <p14:creationId xmlns:p14="http://schemas.microsoft.com/office/powerpoint/2010/main" val="9956781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Var vi klara då? Är </a:t>
            </a:r>
            <a:r>
              <a:rPr lang="sv-SE" dirty="0" err="1" smtClean="0"/>
              <a:t>path-tracing</a:t>
            </a:r>
            <a:r>
              <a:rPr lang="sv-SE" dirty="0" smtClean="0"/>
              <a:t> den perfekta lösningen? </a:t>
            </a:r>
          </a:p>
          <a:p>
            <a:endParaRPr lang="sv-SE" dirty="0" smtClean="0"/>
          </a:p>
          <a:p>
            <a:r>
              <a:rPr lang="sv-SE" dirty="0" err="1" smtClean="0"/>
              <a:t>Nope</a:t>
            </a:r>
            <a:r>
              <a:rPr lang="sv-SE" dirty="0" smtClean="0"/>
              <a:t>. I de första två bilderna här ser vi exakt samma scen renderad i tre minuter med an </a:t>
            </a:r>
            <a:r>
              <a:rPr lang="sv-SE" dirty="0" err="1" smtClean="0"/>
              <a:t>brute</a:t>
            </a:r>
            <a:r>
              <a:rPr lang="sv-SE" dirty="0" smtClean="0"/>
              <a:t> force </a:t>
            </a:r>
            <a:r>
              <a:rPr lang="sv-SE" dirty="0" err="1" smtClean="0"/>
              <a:t>pathtracer</a:t>
            </a:r>
            <a:r>
              <a:rPr lang="sv-SE" dirty="0" smtClean="0"/>
              <a:t>. Enda skillnaden är att i den andra bilden har jag lagt in en liten disk under ljuskällan. </a:t>
            </a:r>
          </a:p>
          <a:p>
            <a:endParaRPr lang="sv-SE" dirty="0" smtClean="0"/>
          </a:p>
          <a:p>
            <a:r>
              <a:rPr lang="sv-SE" dirty="0" smtClean="0"/>
              <a:t>Eftersom all belysning i scenen nu kommer från indirekt ljus så slutar</a:t>
            </a:r>
            <a:r>
              <a:rPr lang="sv-SE" baseline="0" dirty="0" smtClean="0"/>
              <a:t> </a:t>
            </a:r>
            <a:r>
              <a:rPr lang="sv-SE" baseline="0" dirty="0" err="1" smtClean="0"/>
              <a:t>pathtracningen</a:t>
            </a:r>
            <a:r>
              <a:rPr lang="sv-SE" baseline="0" dirty="0" smtClean="0"/>
              <a:t> nästan att fungera!</a:t>
            </a:r>
          </a:p>
          <a:p>
            <a:endParaRPr lang="sv-SE" baseline="0" dirty="0" smtClean="0"/>
          </a:p>
          <a:p>
            <a:r>
              <a:rPr lang="sv-SE" baseline="0" dirty="0" smtClean="0"/>
              <a:t>Vi varje studs kommer vi ju nu att skjuta en stråle mot ljuskällan som blir helt meningslös eftersom allt ligger i skugga. </a:t>
            </a:r>
          </a:p>
          <a:p>
            <a:endParaRPr lang="sv-SE" baseline="0" dirty="0" smtClean="0"/>
          </a:p>
          <a:p>
            <a:r>
              <a:rPr lang="sv-SE" baseline="0" dirty="0" smtClean="0"/>
              <a:t>En lösning på detta är att använda </a:t>
            </a:r>
            <a:r>
              <a:rPr lang="sv-SE" baseline="0" dirty="0" err="1" smtClean="0"/>
              <a:t>photon</a:t>
            </a:r>
            <a:r>
              <a:rPr lang="sv-SE" baseline="0" dirty="0" smtClean="0"/>
              <a:t> </a:t>
            </a:r>
            <a:r>
              <a:rPr lang="sv-SE" baseline="0" dirty="0" err="1" smtClean="0"/>
              <a:t>mapping</a:t>
            </a:r>
            <a:r>
              <a:rPr lang="sv-SE" baseline="0" dirty="0" smtClean="0"/>
              <a:t>, men det ville vi ju inte. Så en annan lösning är att använda </a:t>
            </a:r>
            <a:r>
              <a:rPr lang="sv-SE" baseline="0" dirty="0" err="1" smtClean="0"/>
              <a:t>Bidirectional</a:t>
            </a:r>
            <a:r>
              <a:rPr lang="sv-SE" baseline="0" dirty="0" smtClean="0"/>
              <a:t> </a:t>
            </a:r>
            <a:r>
              <a:rPr lang="sv-SE" baseline="0" dirty="0" err="1" smtClean="0"/>
              <a:t>Path</a:t>
            </a:r>
            <a:r>
              <a:rPr lang="sv-SE" baseline="0" dirty="0" smtClean="0"/>
              <a:t> </a:t>
            </a:r>
            <a:r>
              <a:rPr lang="sv-SE" baseline="0" dirty="0" err="1" smtClean="0"/>
              <a:t>tracing</a:t>
            </a:r>
            <a:r>
              <a:rPr lang="sv-SE" baseline="0" dirty="0" smtClean="0"/>
              <a:t>. Många </a:t>
            </a:r>
            <a:r>
              <a:rPr lang="sv-SE" baseline="0" dirty="0" err="1" smtClean="0"/>
              <a:t>renderare</a:t>
            </a:r>
            <a:r>
              <a:rPr lang="sv-SE" baseline="0" dirty="0" smtClean="0"/>
              <a:t> gör det, men så vitt jag vet varken Arnold eller </a:t>
            </a:r>
            <a:r>
              <a:rPr lang="sv-SE" baseline="0" dirty="0" err="1" smtClean="0"/>
              <a:t>Octane</a:t>
            </a:r>
            <a:r>
              <a:rPr lang="sv-SE" baseline="0" dirty="0" smtClean="0"/>
              <a:t>.</a:t>
            </a:r>
            <a:endParaRPr lang="sv-SE" dirty="0" smtClean="0"/>
          </a:p>
          <a:p>
            <a:endParaRPr lang="sv-SE" i="0" dirty="0"/>
          </a:p>
        </p:txBody>
      </p:sp>
      <p:sp>
        <p:nvSpPr>
          <p:cNvPr id="4" name="Slide Number Placeholder 3"/>
          <p:cNvSpPr>
            <a:spLocks noGrp="1"/>
          </p:cNvSpPr>
          <p:nvPr>
            <p:ph type="sldNum" sz="quarter" idx="10"/>
          </p:nvPr>
        </p:nvSpPr>
        <p:spPr/>
        <p:txBody>
          <a:bodyPr/>
          <a:lstStyle/>
          <a:p>
            <a:fld id="{1B0321A4-EB14-45AA-9F29-BBD6B7CB6043}" type="slidenum">
              <a:rPr lang="sv-SE" smtClean="0"/>
              <a:t>79</a:t>
            </a:fld>
            <a:endParaRPr lang="sv-SE"/>
          </a:p>
        </p:txBody>
      </p:sp>
    </p:spTree>
    <p:extLst>
      <p:ext uri="{BB962C8B-B14F-4D97-AF65-F5344CB8AC3E}">
        <p14:creationId xmlns:p14="http://schemas.microsoft.com/office/powerpoint/2010/main" val="19227086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Med vanlig pathtracing kommer vi alltså få studsa runt i scenen tills vi på ren flax</a:t>
            </a:r>
            <a:r>
              <a:rPr lang="sv-SE" baseline="0" dirty="0" smtClean="0"/>
              <a:t> råkar träffa ljuskällan.</a:t>
            </a:r>
            <a:endParaRPr lang="sv-SE" dirty="0"/>
          </a:p>
        </p:txBody>
      </p:sp>
      <p:sp>
        <p:nvSpPr>
          <p:cNvPr id="4" name="Slide Number Placeholder 3"/>
          <p:cNvSpPr>
            <a:spLocks noGrp="1"/>
          </p:cNvSpPr>
          <p:nvPr>
            <p:ph type="sldNum" sz="quarter" idx="10"/>
          </p:nvPr>
        </p:nvSpPr>
        <p:spPr/>
        <p:txBody>
          <a:bodyPr/>
          <a:lstStyle/>
          <a:p>
            <a:fld id="{1443A6CA-2480-45A8-9865-23BE80192B10}" type="slidenum">
              <a:rPr lang="sv-SE" smtClean="0"/>
              <a:t>80</a:t>
            </a:fld>
            <a:endParaRPr lang="sv-SE"/>
          </a:p>
        </p:txBody>
      </p:sp>
    </p:spTree>
    <p:extLst>
      <p:ext uri="{BB962C8B-B14F-4D97-AF65-F5344CB8AC3E}">
        <p14:creationId xmlns:p14="http://schemas.microsoft.com/office/powerpoint/2010/main" val="6151303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 bidirectional</a:t>
            </a:r>
            <a:r>
              <a:rPr lang="en-US" baseline="0" dirty="0" smtClean="0"/>
              <a:t> path tracing </a:t>
            </a:r>
            <a:r>
              <a:rPr lang="en-US" baseline="0" dirty="0" err="1" smtClean="0"/>
              <a:t>skjuter</a:t>
            </a:r>
            <a:r>
              <a:rPr lang="en-US" baseline="0" dirty="0" smtClean="0"/>
              <a:t> vi </a:t>
            </a:r>
            <a:r>
              <a:rPr lang="en-US" baseline="0" dirty="0" err="1" smtClean="0"/>
              <a:t>först</a:t>
            </a:r>
            <a:r>
              <a:rPr lang="en-US" baseline="0" dirty="0" smtClean="0"/>
              <a:t> en path </a:t>
            </a:r>
            <a:r>
              <a:rPr lang="en-US" baseline="0" dirty="0" err="1" smtClean="0"/>
              <a:t>från</a:t>
            </a:r>
            <a:r>
              <a:rPr lang="en-US" baseline="0" dirty="0" smtClean="0"/>
              <a:t> </a:t>
            </a:r>
            <a:r>
              <a:rPr lang="en-US" baseline="0" dirty="0" err="1" smtClean="0"/>
              <a:t>kameran</a:t>
            </a:r>
            <a:r>
              <a:rPr lang="en-US" dirty="0" smtClean="0"/>
              <a:t> &lt;click&gt;</a:t>
            </a:r>
          </a:p>
          <a:p>
            <a:r>
              <a:rPr lang="en-US" dirty="0" smtClean="0"/>
              <a:t>Sedan en path </a:t>
            </a:r>
            <a:r>
              <a:rPr lang="en-US" dirty="0" err="1" smtClean="0"/>
              <a:t>från</a:t>
            </a:r>
            <a:r>
              <a:rPr lang="en-US" dirty="0" smtClean="0"/>
              <a:t> </a:t>
            </a:r>
            <a:r>
              <a:rPr lang="en-US" dirty="0" err="1" smtClean="0"/>
              <a:t>ljuset</a:t>
            </a:r>
            <a:r>
              <a:rPr lang="en-US" dirty="0" smtClean="0"/>
              <a:t> </a:t>
            </a:r>
            <a:r>
              <a:rPr lang="en-US" baseline="0" dirty="0" smtClean="0"/>
              <a:t>&lt;click&gt;</a:t>
            </a:r>
          </a:p>
          <a:p>
            <a:r>
              <a:rPr lang="en-US" baseline="0" dirty="0" smtClean="0"/>
              <a:t>Sedan </a:t>
            </a:r>
            <a:r>
              <a:rPr lang="en-US" baseline="0" dirty="0" err="1" smtClean="0"/>
              <a:t>kopplar</a:t>
            </a:r>
            <a:r>
              <a:rPr lang="en-US" baseline="0" dirty="0" smtClean="0"/>
              <a:t> vi </a:t>
            </a:r>
            <a:r>
              <a:rPr lang="en-US" baseline="0" dirty="0" err="1" smtClean="0"/>
              <a:t>ihop</a:t>
            </a:r>
            <a:r>
              <a:rPr lang="en-US" baseline="0" dirty="0" smtClean="0"/>
              <a:t> </a:t>
            </a:r>
            <a:r>
              <a:rPr lang="en-US" baseline="0" dirty="0" err="1" smtClean="0"/>
              <a:t>alla</a:t>
            </a:r>
            <a:r>
              <a:rPr lang="en-US" baseline="0" dirty="0" smtClean="0"/>
              <a:t> </a:t>
            </a:r>
            <a:r>
              <a:rPr lang="en-US" baseline="0" dirty="0" err="1" smtClean="0"/>
              <a:t>punkter</a:t>
            </a:r>
            <a:r>
              <a:rPr lang="en-US" baseline="0" dirty="0" smtClean="0"/>
              <a:t> </a:t>
            </a:r>
            <a:r>
              <a:rPr lang="en-US" baseline="0" dirty="0" err="1" smtClean="0"/>
              <a:t>på</a:t>
            </a:r>
            <a:r>
              <a:rPr lang="en-US" baseline="0" dirty="0" smtClean="0"/>
              <a:t> </a:t>
            </a:r>
            <a:r>
              <a:rPr lang="en-US" baseline="0" dirty="0" err="1" smtClean="0"/>
              <a:t>kamerapathen</a:t>
            </a:r>
            <a:r>
              <a:rPr lang="en-US" baseline="0" dirty="0" smtClean="0"/>
              <a:t> med </a:t>
            </a:r>
            <a:r>
              <a:rPr lang="en-US" baseline="0" dirty="0" err="1" smtClean="0"/>
              <a:t>alla</a:t>
            </a:r>
            <a:r>
              <a:rPr lang="en-US" baseline="0" dirty="0" smtClean="0"/>
              <a:t> </a:t>
            </a:r>
            <a:r>
              <a:rPr lang="en-US" baseline="0" dirty="0" err="1" smtClean="0"/>
              <a:t>punkter</a:t>
            </a:r>
            <a:r>
              <a:rPr lang="en-US" baseline="0" dirty="0" smtClean="0"/>
              <a:t> </a:t>
            </a:r>
            <a:r>
              <a:rPr lang="en-US" baseline="0" dirty="0" err="1" smtClean="0"/>
              <a:t>på</a:t>
            </a:r>
            <a:r>
              <a:rPr lang="en-US" baseline="0" dirty="0" smtClean="0"/>
              <a:t> </a:t>
            </a:r>
            <a:r>
              <a:rPr lang="en-US" baseline="0" dirty="0" err="1" smtClean="0"/>
              <a:t>ljuspathen</a:t>
            </a:r>
            <a:r>
              <a:rPr lang="en-US" baseline="0" dirty="0" smtClean="0"/>
              <a:t> (om </a:t>
            </a:r>
            <a:r>
              <a:rPr lang="en-US" baseline="0" dirty="0" err="1" smtClean="0"/>
              <a:t>dom</a:t>
            </a:r>
            <a:r>
              <a:rPr lang="en-US" baseline="0" dirty="0" smtClean="0"/>
              <a:t> </a:t>
            </a:r>
            <a:r>
              <a:rPr lang="en-US" baseline="0" dirty="0" err="1" smtClean="0"/>
              <a:t>ser</a:t>
            </a:r>
            <a:r>
              <a:rPr lang="en-US" baseline="0" dirty="0" smtClean="0"/>
              <a:t> </a:t>
            </a:r>
            <a:r>
              <a:rPr lang="en-US" baseline="0" dirty="0" err="1" smtClean="0"/>
              <a:t>varandra</a:t>
            </a:r>
            <a:r>
              <a:rPr lang="en-US" baseline="0" dirty="0" smtClean="0"/>
              <a:t>) &lt;click&gt;</a:t>
            </a:r>
          </a:p>
          <a:p>
            <a:r>
              <a:rPr lang="en-US" baseline="0" dirty="0" err="1" smtClean="0"/>
              <a:t>Resultatet</a:t>
            </a:r>
            <a:r>
              <a:rPr lang="en-US" baseline="0" dirty="0" smtClean="0"/>
              <a:t> </a:t>
            </a:r>
            <a:r>
              <a:rPr lang="en-US" baseline="0" dirty="0" err="1" smtClean="0"/>
              <a:t>blir</a:t>
            </a:r>
            <a:r>
              <a:rPr lang="en-US" baseline="0" dirty="0" smtClean="0"/>
              <a:t> </a:t>
            </a:r>
            <a:r>
              <a:rPr lang="en-US" baseline="0" dirty="0" err="1" smtClean="0"/>
              <a:t>att</a:t>
            </a:r>
            <a:r>
              <a:rPr lang="en-US" baseline="0" dirty="0" smtClean="0"/>
              <a:t> vi, med </a:t>
            </a:r>
            <a:r>
              <a:rPr lang="en-US" baseline="0" dirty="0" err="1" smtClean="0"/>
              <a:t>nästan</a:t>
            </a:r>
            <a:r>
              <a:rPr lang="en-US" baseline="0" dirty="0" smtClean="0"/>
              <a:t> </a:t>
            </a:r>
            <a:r>
              <a:rPr lang="en-US" baseline="0" dirty="0" err="1" smtClean="0"/>
              <a:t>samma</a:t>
            </a:r>
            <a:r>
              <a:rPr lang="en-US" baseline="0" dirty="0" smtClean="0"/>
              <a:t> </a:t>
            </a:r>
            <a:r>
              <a:rPr lang="en-US" baseline="0" dirty="0" err="1" smtClean="0"/>
              <a:t>mängd</a:t>
            </a:r>
            <a:r>
              <a:rPr lang="en-US" baseline="0" dirty="0" smtClean="0"/>
              <a:t> </a:t>
            </a:r>
            <a:r>
              <a:rPr lang="en-US" baseline="0" dirty="0" err="1" smtClean="0"/>
              <a:t>arbete</a:t>
            </a:r>
            <a:r>
              <a:rPr lang="en-US" baseline="0" dirty="0" smtClean="0"/>
              <a:t>, </a:t>
            </a:r>
            <a:r>
              <a:rPr lang="en-US" baseline="0" dirty="0" err="1" smtClean="0"/>
              <a:t>får</a:t>
            </a:r>
            <a:r>
              <a:rPr lang="en-US" baseline="0" dirty="0" smtClean="0"/>
              <a:t> en </a:t>
            </a:r>
            <a:r>
              <a:rPr lang="en-US" baseline="0" dirty="0" err="1" smtClean="0"/>
              <a:t>massa</a:t>
            </a:r>
            <a:r>
              <a:rPr lang="en-US" baseline="0" dirty="0" smtClean="0"/>
              <a:t> </a:t>
            </a:r>
            <a:r>
              <a:rPr lang="en-US" baseline="0" dirty="0" err="1" smtClean="0"/>
              <a:t>ljusbärande</a:t>
            </a:r>
            <a:r>
              <a:rPr lang="en-US" baseline="0" dirty="0" smtClean="0"/>
              <a:t> paths!</a:t>
            </a:r>
          </a:p>
          <a:p>
            <a:endParaRPr lang="en-US" dirty="0" smtClean="0"/>
          </a:p>
          <a:p>
            <a:r>
              <a:rPr lang="en-US" dirty="0" smtClean="0"/>
              <a:t>There is a LOT of</a:t>
            </a:r>
            <a:r>
              <a:rPr lang="en-US" baseline="0" dirty="0" smtClean="0"/>
              <a:t> math behind “connecting the vertices” though. But we don’t have time for that today.</a:t>
            </a:r>
            <a:endParaRPr lang="sv-SE" dirty="0"/>
          </a:p>
        </p:txBody>
      </p:sp>
      <p:sp>
        <p:nvSpPr>
          <p:cNvPr id="4" name="Slide Number Placeholder 3"/>
          <p:cNvSpPr>
            <a:spLocks noGrp="1"/>
          </p:cNvSpPr>
          <p:nvPr>
            <p:ph type="sldNum" sz="quarter" idx="10"/>
          </p:nvPr>
        </p:nvSpPr>
        <p:spPr/>
        <p:txBody>
          <a:bodyPr/>
          <a:lstStyle/>
          <a:p>
            <a:fld id="{1443A6CA-2480-45A8-9865-23BE80192B10}" type="slidenum">
              <a:rPr lang="sv-SE" smtClean="0"/>
              <a:t>81</a:t>
            </a:fld>
            <a:endParaRPr lang="sv-SE"/>
          </a:p>
        </p:txBody>
      </p:sp>
    </p:spTree>
    <p:extLst>
      <p:ext uri="{BB962C8B-B14F-4D97-AF65-F5344CB8AC3E}">
        <p14:creationId xmlns:p14="http://schemas.microsoft.com/office/powerpoint/2010/main" val="236844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If we yank up rendering quality, MR takes 2m and 8 seconds. </a:t>
            </a:r>
          </a:p>
          <a:p>
            <a:r>
              <a:rPr lang="en-US" i="0" dirty="0" err="1" smtClean="0"/>
              <a:t>Iray</a:t>
            </a:r>
            <a:r>
              <a:rPr lang="en-US" i="0" dirty="0" smtClean="0"/>
              <a:t> still gives us a pretty noisy image.</a:t>
            </a:r>
          </a:p>
        </p:txBody>
      </p:sp>
      <p:sp>
        <p:nvSpPr>
          <p:cNvPr id="4" name="Slide Number Placeholder 3"/>
          <p:cNvSpPr>
            <a:spLocks noGrp="1"/>
          </p:cNvSpPr>
          <p:nvPr>
            <p:ph type="sldNum" sz="quarter" idx="10"/>
          </p:nvPr>
        </p:nvSpPr>
        <p:spPr/>
        <p:txBody>
          <a:bodyPr/>
          <a:lstStyle/>
          <a:p>
            <a:fld id="{1B0321A4-EB14-45AA-9F29-BBD6B7CB6043}" type="slidenum">
              <a:rPr lang="sv-SE" smtClean="0"/>
              <a:t>8</a:t>
            </a:fld>
            <a:endParaRPr lang="sv-SE"/>
          </a:p>
        </p:txBody>
      </p:sp>
    </p:spTree>
    <p:extLst>
      <p:ext uri="{BB962C8B-B14F-4D97-AF65-F5344CB8AC3E}">
        <p14:creationId xmlns:p14="http://schemas.microsoft.com/office/powerpoint/2010/main" val="8675243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Här</a:t>
            </a:r>
            <a:r>
              <a:rPr lang="en-US" dirty="0" smtClean="0"/>
              <a:t> </a:t>
            </a:r>
            <a:r>
              <a:rPr lang="en-US" dirty="0" err="1" smtClean="0"/>
              <a:t>är</a:t>
            </a:r>
            <a:r>
              <a:rPr lang="en-US" dirty="0" smtClean="0"/>
              <a:t> </a:t>
            </a:r>
            <a:r>
              <a:rPr lang="en-US" dirty="0" err="1" smtClean="0"/>
              <a:t>ett</a:t>
            </a:r>
            <a:r>
              <a:rPr lang="en-US" dirty="0" smtClean="0"/>
              <a:t> </a:t>
            </a:r>
            <a:r>
              <a:rPr lang="en-US" dirty="0" err="1" smtClean="0"/>
              <a:t>annat</a:t>
            </a:r>
            <a:r>
              <a:rPr lang="en-US" dirty="0" smtClean="0"/>
              <a:t> fall </a:t>
            </a:r>
            <a:r>
              <a:rPr lang="en-US" dirty="0" err="1" smtClean="0"/>
              <a:t>där</a:t>
            </a:r>
            <a:r>
              <a:rPr lang="en-US" dirty="0" smtClean="0"/>
              <a:t> brute force </a:t>
            </a:r>
            <a:r>
              <a:rPr lang="en-US" dirty="0" err="1" smtClean="0"/>
              <a:t>pathtracing</a:t>
            </a:r>
            <a:r>
              <a:rPr lang="en-US" dirty="0" smtClean="0"/>
              <a:t> </a:t>
            </a:r>
            <a:r>
              <a:rPr lang="en-US" dirty="0" err="1" smtClean="0"/>
              <a:t>inte</a:t>
            </a:r>
            <a:r>
              <a:rPr lang="en-US" dirty="0" smtClean="0"/>
              <a:t> </a:t>
            </a:r>
            <a:r>
              <a:rPr lang="en-US" dirty="0" err="1" smtClean="0"/>
              <a:t>funkar</a:t>
            </a:r>
            <a:r>
              <a:rPr lang="en-US" dirty="0" smtClean="0"/>
              <a:t>. </a:t>
            </a:r>
          </a:p>
          <a:p>
            <a:endParaRPr lang="en-US" dirty="0" smtClean="0"/>
          </a:p>
          <a:p>
            <a:r>
              <a:rPr lang="en-US" dirty="0" err="1" smtClean="0"/>
              <a:t>Enda</a:t>
            </a:r>
            <a:r>
              <a:rPr lang="en-US" dirty="0" smtClean="0"/>
              <a:t> </a:t>
            </a:r>
            <a:r>
              <a:rPr lang="en-US" dirty="0" err="1" smtClean="0"/>
              <a:t>skillnaden</a:t>
            </a:r>
            <a:r>
              <a:rPr lang="en-US" dirty="0" smtClean="0"/>
              <a:t> </a:t>
            </a:r>
            <a:r>
              <a:rPr lang="en-US" dirty="0" err="1" smtClean="0"/>
              <a:t>mellan</a:t>
            </a:r>
            <a:r>
              <a:rPr lang="en-US" dirty="0" smtClean="0"/>
              <a:t> </a:t>
            </a:r>
            <a:r>
              <a:rPr lang="en-US" dirty="0" err="1" smtClean="0"/>
              <a:t>första</a:t>
            </a:r>
            <a:r>
              <a:rPr lang="en-US" dirty="0" smtClean="0"/>
              <a:t> </a:t>
            </a:r>
            <a:r>
              <a:rPr lang="en-US" dirty="0" err="1" smtClean="0"/>
              <a:t>och</a:t>
            </a:r>
            <a:r>
              <a:rPr lang="en-US" dirty="0" smtClean="0"/>
              <a:t> </a:t>
            </a:r>
            <a:r>
              <a:rPr lang="en-US" dirty="0" err="1" smtClean="0"/>
              <a:t>andra</a:t>
            </a:r>
            <a:r>
              <a:rPr lang="en-US" dirty="0" smtClean="0"/>
              <a:t> </a:t>
            </a:r>
            <a:r>
              <a:rPr lang="en-US" dirty="0" err="1" smtClean="0"/>
              <a:t>bilden</a:t>
            </a:r>
            <a:r>
              <a:rPr lang="en-US" baseline="0" dirty="0" smtClean="0"/>
              <a:t> </a:t>
            </a:r>
            <a:r>
              <a:rPr lang="en-US" baseline="0" dirty="0" err="1" smtClean="0"/>
              <a:t>är</a:t>
            </a:r>
            <a:r>
              <a:rPr lang="en-US" baseline="0" dirty="0" smtClean="0"/>
              <a:t> </a:t>
            </a:r>
            <a:r>
              <a:rPr lang="en-US" baseline="0" dirty="0" err="1" smtClean="0"/>
              <a:t>att</a:t>
            </a:r>
            <a:r>
              <a:rPr lang="en-US" baseline="0" dirty="0" smtClean="0"/>
              <a:t> jag </a:t>
            </a:r>
            <a:r>
              <a:rPr lang="en-US" baseline="0" dirty="0" err="1" smtClean="0"/>
              <a:t>lagt</a:t>
            </a:r>
            <a:r>
              <a:rPr lang="en-US" baseline="0" dirty="0" smtClean="0"/>
              <a:t> in </a:t>
            </a:r>
            <a:r>
              <a:rPr lang="en-US" baseline="0" dirty="0" err="1" smtClean="0"/>
              <a:t>en</a:t>
            </a:r>
            <a:r>
              <a:rPr lang="en-US" baseline="0" dirty="0" smtClean="0"/>
              <a:t> </a:t>
            </a:r>
            <a:r>
              <a:rPr lang="en-US" baseline="0" dirty="0" err="1" smtClean="0"/>
              <a:t>glasskiva</a:t>
            </a:r>
            <a:r>
              <a:rPr lang="en-US" baseline="0" dirty="0" smtClean="0"/>
              <a:t> I </a:t>
            </a:r>
            <a:r>
              <a:rPr lang="en-US" baseline="0" dirty="0" err="1" smtClean="0"/>
              <a:t>fönstret</a:t>
            </a:r>
            <a:r>
              <a:rPr lang="en-US" baseline="0" dirty="0" smtClean="0"/>
              <a:t> I den </a:t>
            </a:r>
            <a:r>
              <a:rPr lang="en-US" baseline="0" dirty="0" err="1" smtClean="0"/>
              <a:t>andra</a:t>
            </a:r>
            <a:r>
              <a:rPr lang="en-US" baseline="0" dirty="0" smtClean="0"/>
              <a:t>. </a:t>
            </a:r>
            <a:endParaRPr lang="en-US" dirty="0" smtClean="0"/>
          </a:p>
          <a:p>
            <a:endParaRPr lang="en-US" dirty="0" smtClean="0"/>
          </a:p>
          <a:p>
            <a:r>
              <a:rPr lang="en-US" dirty="0" err="1" smtClean="0"/>
              <a:t>Eftersom</a:t>
            </a:r>
            <a:r>
              <a:rPr lang="en-US" dirty="0" smtClean="0"/>
              <a:t> </a:t>
            </a:r>
            <a:r>
              <a:rPr lang="en-US" dirty="0" err="1" smtClean="0"/>
              <a:t>fönstret</a:t>
            </a:r>
            <a:r>
              <a:rPr lang="en-US" dirty="0" smtClean="0"/>
              <a:t>, fasten </a:t>
            </a:r>
            <a:r>
              <a:rPr lang="en-US" dirty="0" err="1" smtClean="0"/>
              <a:t>det</a:t>
            </a:r>
            <a:r>
              <a:rPr lang="en-US" dirty="0" smtClean="0"/>
              <a:t> </a:t>
            </a:r>
            <a:r>
              <a:rPr lang="en-US" dirty="0" err="1" smtClean="0"/>
              <a:t>är</a:t>
            </a:r>
            <a:r>
              <a:rPr lang="en-US" dirty="0" smtClean="0"/>
              <a:t> </a:t>
            </a:r>
            <a:r>
              <a:rPr lang="en-US" dirty="0" err="1" smtClean="0"/>
              <a:t>av</a:t>
            </a:r>
            <a:r>
              <a:rPr lang="en-US" dirty="0" smtClean="0"/>
              <a:t> </a:t>
            </a:r>
            <a:r>
              <a:rPr lang="en-US" dirty="0" err="1" smtClean="0"/>
              <a:t>glas</a:t>
            </a:r>
            <a:r>
              <a:rPr lang="en-US" dirty="0" smtClean="0"/>
              <a:t>,</a:t>
            </a:r>
            <a:r>
              <a:rPr lang="en-US" baseline="0" dirty="0" smtClean="0"/>
              <a:t> </a:t>
            </a:r>
            <a:r>
              <a:rPr lang="en-US" baseline="0" dirty="0" err="1" smtClean="0"/>
              <a:t>kommer</a:t>
            </a:r>
            <a:r>
              <a:rPr lang="en-US" baseline="0" dirty="0" smtClean="0"/>
              <a:t> </a:t>
            </a:r>
            <a:r>
              <a:rPr lang="en-US" baseline="0" dirty="0" err="1" smtClean="0"/>
              <a:t>ligga</a:t>
            </a:r>
            <a:r>
              <a:rPr lang="en-US" baseline="0" dirty="0" smtClean="0"/>
              <a:t> </a:t>
            </a:r>
            <a:r>
              <a:rPr lang="en-US" baseline="0" dirty="0" err="1" smtClean="0"/>
              <a:t>skugga</a:t>
            </a:r>
            <a:r>
              <a:rPr lang="en-US" baseline="0" dirty="0" smtClean="0"/>
              <a:t> </a:t>
            </a:r>
            <a:r>
              <a:rPr lang="en-US" baseline="0" dirty="0" err="1" smtClean="0"/>
              <a:t>ljuskällan</a:t>
            </a:r>
            <a:r>
              <a:rPr lang="en-US" baseline="0" dirty="0" smtClean="0"/>
              <a:t> </a:t>
            </a:r>
            <a:r>
              <a:rPr lang="en-US" baseline="0" dirty="0" err="1" smtClean="0"/>
              <a:t>överallt</a:t>
            </a:r>
            <a:r>
              <a:rPr lang="en-US" baseline="0" dirty="0" smtClean="0"/>
              <a:t> </a:t>
            </a:r>
            <a:r>
              <a:rPr lang="en-US" baseline="0" dirty="0" err="1" smtClean="0"/>
              <a:t>kommer</a:t>
            </a:r>
            <a:r>
              <a:rPr lang="en-US" baseline="0" dirty="0" smtClean="0"/>
              <a:t> vi </a:t>
            </a:r>
            <a:r>
              <a:rPr lang="en-US" baseline="0" dirty="0" err="1" smtClean="0"/>
              <a:t>inte</a:t>
            </a:r>
            <a:r>
              <a:rPr lang="en-US" baseline="0" dirty="0" smtClean="0"/>
              <a:t> </a:t>
            </a:r>
            <a:r>
              <a:rPr lang="en-US" baseline="0" dirty="0" err="1" smtClean="0"/>
              <a:t>få</a:t>
            </a:r>
            <a:r>
              <a:rPr lang="en-US" baseline="0" dirty="0" smtClean="0"/>
              <a:t> </a:t>
            </a:r>
            <a:r>
              <a:rPr lang="en-US" baseline="0" dirty="0" err="1" smtClean="0"/>
              <a:t>något</a:t>
            </a:r>
            <a:r>
              <a:rPr lang="en-US" baseline="0" dirty="0" smtClean="0"/>
              <a:t> </a:t>
            </a:r>
            <a:r>
              <a:rPr lang="en-US" baseline="0" dirty="0" err="1" smtClean="0"/>
              <a:t>bidrag</a:t>
            </a:r>
            <a:r>
              <a:rPr lang="en-US" baseline="0" dirty="0" smtClean="0"/>
              <a:t> </a:t>
            </a:r>
            <a:r>
              <a:rPr lang="en-US" baseline="0" dirty="0" err="1" smtClean="0"/>
              <a:t>alls</a:t>
            </a:r>
            <a:r>
              <a:rPr lang="en-US" baseline="0" dirty="0" smtClean="0"/>
              <a:t> </a:t>
            </a:r>
            <a:r>
              <a:rPr lang="en-US" baseline="0" dirty="0" err="1" smtClean="0"/>
              <a:t>från</a:t>
            </a:r>
            <a:r>
              <a:rPr lang="en-US" baseline="0" dirty="0" smtClean="0"/>
              <a:t> </a:t>
            </a:r>
            <a:r>
              <a:rPr lang="en-US" baseline="0" dirty="0" err="1" smtClean="0"/>
              <a:t>ljuskällan</a:t>
            </a:r>
            <a:r>
              <a:rPr lang="en-US" baseline="0" dirty="0" smtClean="0"/>
              <a:t> </a:t>
            </a:r>
          </a:p>
          <a:p>
            <a:r>
              <a:rPr lang="en-US" baseline="0" dirty="0" smtClean="0"/>
              <a:t>  </a:t>
            </a:r>
            <a:r>
              <a:rPr lang="en-US" baseline="0" dirty="0" err="1" smtClean="0"/>
              <a:t>Förutom</a:t>
            </a:r>
            <a:r>
              <a:rPr lang="en-US" baseline="0" dirty="0" smtClean="0"/>
              <a:t> de vita </a:t>
            </a:r>
            <a:r>
              <a:rPr lang="en-US" baseline="0" dirty="0" err="1" smtClean="0"/>
              <a:t>prickarna</a:t>
            </a:r>
            <a:r>
              <a:rPr lang="en-US" baseline="0" dirty="0" smtClean="0"/>
              <a:t> </a:t>
            </a:r>
            <a:r>
              <a:rPr lang="en-US" baseline="0" dirty="0" err="1" smtClean="0"/>
              <a:t>här</a:t>
            </a:r>
            <a:r>
              <a:rPr lang="en-US" baseline="0" dirty="0" smtClean="0"/>
              <a:t> </a:t>
            </a:r>
            <a:r>
              <a:rPr lang="en-US" baseline="0" dirty="0" err="1" smtClean="0"/>
              <a:t>som</a:t>
            </a:r>
            <a:r>
              <a:rPr lang="en-US" baseline="0" dirty="0" smtClean="0"/>
              <a:t> </a:t>
            </a:r>
            <a:r>
              <a:rPr lang="en-US" baseline="0" dirty="0" err="1" smtClean="0"/>
              <a:t>kommer</a:t>
            </a:r>
            <a:r>
              <a:rPr lang="en-US" baseline="0" dirty="0" smtClean="0"/>
              <a:t> </a:t>
            </a:r>
            <a:r>
              <a:rPr lang="en-US" baseline="0" dirty="0" err="1" smtClean="0"/>
              <a:t>från</a:t>
            </a:r>
            <a:r>
              <a:rPr lang="en-US" baseline="0" dirty="0" smtClean="0"/>
              <a:t> paths </a:t>
            </a:r>
            <a:r>
              <a:rPr lang="en-US" baseline="0" dirty="0" err="1" smtClean="0"/>
              <a:t>som</a:t>
            </a:r>
            <a:r>
              <a:rPr lang="en-US" baseline="0" dirty="0" smtClean="0"/>
              <a:t> </a:t>
            </a:r>
            <a:r>
              <a:rPr lang="en-US" baseline="0" dirty="0" err="1" smtClean="0"/>
              <a:t>råkat</a:t>
            </a:r>
            <a:r>
              <a:rPr lang="en-US" baseline="0" dirty="0" smtClean="0"/>
              <a:t> </a:t>
            </a:r>
            <a:r>
              <a:rPr lang="en-US" baseline="0" dirty="0" err="1" smtClean="0"/>
              <a:t>studsa</a:t>
            </a:r>
            <a:r>
              <a:rPr lang="en-US" baseline="0" dirty="0" smtClean="0"/>
              <a:t> </a:t>
            </a:r>
            <a:r>
              <a:rPr lang="en-US" baseline="0" dirty="0" err="1" smtClean="0"/>
              <a:t>på</a:t>
            </a:r>
            <a:r>
              <a:rPr lang="en-US" baseline="0" dirty="0" smtClean="0"/>
              <a:t> </a:t>
            </a:r>
            <a:r>
              <a:rPr lang="en-US" baseline="0" dirty="0" err="1" smtClean="0"/>
              <a:t>fönsterbläcket</a:t>
            </a:r>
            <a:r>
              <a:rPr lang="en-US" baseline="0" dirty="0" smtClean="0"/>
              <a:t> </a:t>
            </a:r>
            <a:r>
              <a:rPr lang="en-US" baseline="0" dirty="0" err="1" smtClean="0"/>
              <a:t>utanför</a:t>
            </a:r>
            <a:r>
              <a:rPr lang="en-US" baseline="0" dirty="0" smtClean="0"/>
              <a:t> </a:t>
            </a:r>
            <a:r>
              <a:rPr lang="en-US" baseline="0" dirty="0" err="1" smtClean="0"/>
              <a:t>fönstret</a:t>
            </a:r>
            <a:r>
              <a:rPr lang="en-US" baseline="0" dirty="0" smtClean="0"/>
              <a:t>.</a:t>
            </a:r>
            <a:endParaRPr lang="en-US" dirty="0" smtClean="0"/>
          </a:p>
          <a:p>
            <a:endParaRPr lang="en-US" dirty="0" smtClean="0"/>
          </a:p>
          <a:p>
            <a:r>
              <a:rPr lang="en-US" dirty="0" smtClean="0"/>
              <a:t>Med bidirectional path tracing</a:t>
            </a:r>
            <a:r>
              <a:rPr lang="en-US" baseline="0" dirty="0" smtClean="0"/>
              <a:t> </a:t>
            </a:r>
            <a:r>
              <a:rPr lang="en-US" baseline="0" dirty="0" err="1" smtClean="0"/>
              <a:t>funkar</a:t>
            </a:r>
            <a:r>
              <a:rPr lang="en-US" baseline="0" dirty="0" smtClean="0"/>
              <a:t> </a:t>
            </a:r>
            <a:r>
              <a:rPr lang="en-US" baseline="0" dirty="0" err="1" smtClean="0"/>
              <a:t>det</a:t>
            </a:r>
            <a:r>
              <a:rPr lang="en-US" baseline="0" dirty="0" smtClean="0"/>
              <a:t> </a:t>
            </a:r>
            <a:r>
              <a:rPr lang="en-US" baseline="0" dirty="0" err="1" smtClean="0"/>
              <a:t>här</a:t>
            </a:r>
            <a:r>
              <a:rPr lang="en-US" baseline="0" dirty="0" smtClean="0"/>
              <a:t> </a:t>
            </a:r>
            <a:r>
              <a:rPr lang="en-US" baseline="0" dirty="0" err="1" smtClean="0"/>
              <a:t>fint</a:t>
            </a:r>
            <a:r>
              <a:rPr lang="en-US" baseline="0" dirty="0" smtClean="0"/>
              <a:t>, </a:t>
            </a:r>
            <a:r>
              <a:rPr lang="en-US" baseline="0" dirty="0" err="1" smtClean="0"/>
              <a:t>eftersom</a:t>
            </a:r>
            <a:r>
              <a:rPr lang="en-US" baseline="0" dirty="0" smtClean="0"/>
              <a:t> </a:t>
            </a:r>
            <a:r>
              <a:rPr lang="en-US" baseline="0" dirty="0" err="1" smtClean="0"/>
              <a:t>varje</a:t>
            </a:r>
            <a:r>
              <a:rPr lang="en-US" baseline="0" dirty="0" smtClean="0"/>
              <a:t> </a:t>
            </a:r>
            <a:r>
              <a:rPr lang="en-US" baseline="0" dirty="0" err="1" smtClean="0"/>
              <a:t>kamerapath</a:t>
            </a:r>
            <a:r>
              <a:rPr lang="en-US" baseline="0" dirty="0" smtClean="0"/>
              <a:t> </a:t>
            </a:r>
            <a:r>
              <a:rPr lang="en-US" baseline="0" dirty="0" err="1" smtClean="0"/>
              <a:t>kommer</a:t>
            </a:r>
            <a:r>
              <a:rPr lang="en-US" baseline="0" dirty="0" smtClean="0"/>
              <a:t> </a:t>
            </a:r>
            <a:r>
              <a:rPr lang="en-US" baseline="0" dirty="0" err="1" smtClean="0"/>
              <a:t>att</a:t>
            </a:r>
            <a:r>
              <a:rPr lang="en-US" baseline="0" dirty="0" smtClean="0"/>
              <a:t> </a:t>
            </a:r>
            <a:r>
              <a:rPr lang="en-US" baseline="0" dirty="0" err="1" smtClean="0"/>
              <a:t>kopplas</a:t>
            </a:r>
            <a:r>
              <a:rPr lang="en-US" baseline="0" dirty="0" smtClean="0"/>
              <a:t> </a:t>
            </a:r>
            <a:r>
              <a:rPr lang="en-US" baseline="0" dirty="0" err="1" smtClean="0"/>
              <a:t>ihop</a:t>
            </a:r>
            <a:r>
              <a:rPr lang="en-US" baseline="0" dirty="0" smtClean="0"/>
              <a:t> med </a:t>
            </a:r>
            <a:r>
              <a:rPr lang="en-US" baseline="0" dirty="0" err="1" smtClean="0"/>
              <a:t>en</a:t>
            </a:r>
            <a:r>
              <a:rPr lang="en-US" baseline="0" dirty="0" smtClean="0"/>
              <a:t> </a:t>
            </a:r>
            <a:r>
              <a:rPr lang="en-US" baseline="0" dirty="0" err="1" smtClean="0"/>
              <a:t>ljuspath</a:t>
            </a:r>
            <a:r>
              <a:rPr lang="en-US" baseline="0" dirty="0" smtClean="0"/>
              <a:t> </a:t>
            </a:r>
            <a:r>
              <a:rPr lang="en-US" baseline="0" dirty="0" err="1" smtClean="0"/>
              <a:t>som</a:t>
            </a:r>
            <a:r>
              <a:rPr lang="en-US" baseline="0" dirty="0" smtClean="0"/>
              <a:t> </a:t>
            </a:r>
            <a:r>
              <a:rPr lang="en-US" baseline="0" dirty="0" err="1" smtClean="0"/>
              <a:t>tagit</a:t>
            </a:r>
            <a:r>
              <a:rPr lang="en-US" baseline="0" dirty="0" smtClean="0"/>
              <a:t> sig </a:t>
            </a:r>
            <a:r>
              <a:rPr lang="en-US" baseline="0" dirty="0" err="1" smtClean="0"/>
              <a:t>igenom</a:t>
            </a:r>
            <a:r>
              <a:rPr lang="en-US" baseline="0" dirty="0" smtClean="0"/>
              <a:t> </a:t>
            </a:r>
            <a:r>
              <a:rPr lang="en-US" baseline="0" dirty="0" err="1" smtClean="0"/>
              <a:t>fönstret</a:t>
            </a:r>
            <a:r>
              <a:rPr lang="en-US" baseline="0" dirty="0" smtClean="0"/>
              <a:t>. </a:t>
            </a:r>
          </a:p>
          <a:p>
            <a:endParaRPr lang="en-US" baseline="0" dirty="0" smtClean="0"/>
          </a:p>
          <a:p>
            <a:r>
              <a:rPr lang="en-US" baseline="0" dirty="0" smtClean="0"/>
              <a:t>I mitt </a:t>
            </a:r>
            <a:r>
              <a:rPr lang="en-US" baseline="0" dirty="0" err="1" smtClean="0"/>
              <a:t>tycke</a:t>
            </a:r>
            <a:r>
              <a:rPr lang="en-US" baseline="0" dirty="0" smtClean="0"/>
              <a:t> </a:t>
            </a:r>
            <a:r>
              <a:rPr lang="en-US" baseline="0" dirty="0" err="1" smtClean="0"/>
              <a:t>är</a:t>
            </a:r>
            <a:r>
              <a:rPr lang="en-US" baseline="0" dirty="0" smtClean="0"/>
              <a:t> bidirectional path tracing </a:t>
            </a:r>
            <a:r>
              <a:rPr lang="en-US" baseline="0" dirty="0" err="1" smtClean="0"/>
              <a:t>nästan</a:t>
            </a:r>
            <a:r>
              <a:rPr lang="en-US" baseline="0" dirty="0" smtClean="0"/>
              <a:t> </a:t>
            </a:r>
            <a:r>
              <a:rPr lang="en-US" baseline="0" dirty="0" err="1" smtClean="0"/>
              <a:t>enbart</a:t>
            </a:r>
            <a:r>
              <a:rPr lang="en-US" baseline="0" dirty="0" smtClean="0"/>
              <a:t> </a:t>
            </a:r>
            <a:r>
              <a:rPr lang="en-US" baseline="0" dirty="0" err="1" smtClean="0"/>
              <a:t>en</a:t>
            </a:r>
            <a:r>
              <a:rPr lang="en-US" baseline="0" dirty="0" smtClean="0"/>
              <a:t> </a:t>
            </a:r>
            <a:r>
              <a:rPr lang="en-US" baseline="0" dirty="0" err="1" smtClean="0"/>
              <a:t>förbättring</a:t>
            </a:r>
            <a:r>
              <a:rPr lang="en-US" baseline="0" dirty="0" smtClean="0"/>
              <a:t>. </a:t>
            </a:r>
            <a:r>
              <a:rPr lang="en-US" baseline="0" dirty="0" err="1" smtClean="0"/>
              <a:t>Det</a:t>
            </a:r>
            <a:r>
              <a:rPr lang="en-US" baseline="0" dirty="0" smtClean="0"/>
              <a:t> </a:t>
            </a:r>
            <a:r>
              <a:rPr lang="en-US" baseline="0" dirty="0" err="1" smtClean="0"/>
              <a:t>går</a:t>
            </a:r>
            <a:r>
              <a:rPr lang="en-US" baseline="0" dirty="0" smtClean="0"/>
              <a:t> </a:t>
            </a:r>
            <a:r>
              <a:rPr lang="en-US" baseline="0" dirty="0" err="1" smtClean="0"/>
              <a:t>att</a:t>
            </a:r>
            <a:r>
              <a:rPr lang="en-US" baseline="0" dirty="0" smtClean="0"/>
              <a:t> </a:t>
            </a:r>
            <a:r>
              <a:rPr lang="en-US" baseline="0" dirty="0" err="1" smtClean="0"/>
              <a:t>kontstruera</a:t>
            </a:r>
            <a:r>
              <a:rPr lang="en-US" baseline="0" dirty="0" smtClean="0"/>
              <a:t> </a:t>
            </a:r>
            <a:r>
              <a:rPr lang="en-US" baseline="0" dirty="0" err="1" smtClean="0"/>
              <a:t>enkla</a:t>
            </a:r>
            <a:r>
              <a:rPr lang="en-US" baseline="0" dirty="0" smtClean="0"/>
              <a:t> </a:t>
            </a:r>
            <a:r>
              <a:rPr lang="en-US" baseline="0" dirty="0" err="1" smtClean="0"/>
              <a:t>scener</a:t>
            </a:r>
            <a:r>
              <a:rPr lang="en-US" baseline="0" dirty="0" smtClean="0"/>
              <a:t> </a:t>
            </a:r>
            <a:r>
              <a:rPr lang="en-US" baseline="0" dirty="0" err="1" smtClean="0"/>
              <a:t>där</a:t>
            </a:r>
            <a:r>
              <a:rPr lang="en-US" baseline="0" dirty="0" smtClean="0"/>
              <a:t> brute force </a:t>
            </a:r>
            <a:r>
              <a:rPr lang="en-US" baseline="0" dirty="0" err="1" smtClean="0"/>
              <a:t>pathtracing</a:t>
            </a:r>
            <a:r>
              <a:rPr lang="en-US" baseline="0" dirty="0" smtClean="0"/>
              <a:t> </a:t>
            </a:r>
            <a:r>
              <a:rPr lang="en-US" baseline="0" dirty="0" err="1" smtClean="0"/>
              <a:t>konvergerar</a:t>
            </a:r>
            <a:r>
              <a:rPr lang="en-US" baseline="0" dirty="0" smtClean="0"/>
              <a:t> </a:t>
            </a:r>
            <a:r>
              <a:rPr lang="en-US" baseline="0" dirty="0" err="1" smtClean="0"/>
              <a:t>snabbare</a:t>
            </a:r>
            <a:r>
              <a:rPr lang="en-US" baseline="0" dirty="0" smtClean="0"/>
              <a:t>, men I </a:t>
            </a:r>
            <a:r>
              <a:rPr lang="en-US" baseline="0" dirty="0" err="1" smtClean="0"/>
              <a:t>nästan</a:t>
            </a:r>
            <a:r>
              <a:rPr lang="en-US" baseline="0" dirty="0" smtClean="0"/>
              <a:t> </a:t>
            </a:r>
            <a:r>
              <a:rPr lang="en-US" baseline="0" dirty="0" err="1" smtClean="0"/>
              <a:t>alla</a:t>
            </a:r>
            <a:r>
              <a:rPr lang="en-US" baseline="0" dirty="0" smtClean="0"/>
              <a:t> fall </a:t>
            </a:r>
            <a:r>
              <a:rPr lang="en-US" baseline="0" dirty="0" err="1" smtClean="0"/>
              <a:t>får</a:t>
            </a:r>
            <a:r>
              <a:rPr lang="en-US" baseline="0" dirty="0" smtClean="0"/>
              <a:t> man </a:t>
            </a:r>
            <a:r>
              <a:rPr lang="en-US" baseline="0" dirty="0" err="1" smtClean="0"/>
              <a:t>betydligt</a:t>
            </a:r>
            <a:r>
              <a:rPr lang="en-US" baseline="0" dirty="0" smtClean="0"/>
              <a:t> </a:t>
            </a:r>
            <a:r>
              <a:rPr lang="en-US" baseline="0" dirty="0" err="1" smtClean="0"/>
              <a:t>bättre</a:t>
            </a:r>
            <a:r>
              <a:rPr lang="en-US" baseline="0" dirty="0" smtClean="0"/>
              <a:t> </a:t>
            </a:r>
            <a:r>
              <a:rPr lang="en-US" baseline="0" dirty="0" err="1" smtClean="0"/>
              <a:t>bilder</a:t>
            </a:r>
            <a:r>
              <a:rPr lang="en-US" baseline="0" dirty="0" smtClean="0"/>
              <a:t> med bidirectional. Jag </a:t>
            </a:r>
            <a:r>
              <a:rPr lang="en-US" baseline="0" dirty="0" err="1" smtClean="0"/>
              <a:t>skulle</a:t>
            </a:r>
            <a:r>
              <a:rPr lang="en-US" baseline="0" dirty="0" smtClean="0"/>
              <a:t> </a:t>
            </a:r>
            <a:r>
              <a:rPr lang="en-US" baseline="0" dirty="0" err="1" smtClean="0"/>
              <a:t>tippa</a:t>
            </a:r>
            <a:r>
              <a:rPr lang="en-US" baseline="0" dirty="0" smtClean="0"/>
              <a:t> </a:t>
            </a:r>
            <a:r>
              <a:rPr lang="en-US" baseline="0" dirty="0" err="1" smtClean="0"/>
              <a:t>att</a:t>
            </a:r>
            <a:r>
              <a:rPr lang="en-US" baseline="0" dirty="0" smtClean="0"/>
              <a:t> Arnold </a:t>
            </a:r>
            <a:r>
              <a:rPr lang="en-US" baseline="0" dirty="0" err="1" smtClean="0"/>
              <a:t>kommer</a:t>
            </a:r>
            <a:r>
              <a:rPr lang="en-US" baseline="0" dirty="0" smtClean="0"/>
              <a:t> </a:t>
            </a:r>
            <a:r>
              <a:rPr lang="en-US" baseline="0" dirty="0" err="1" smtClean="0"/>
              <a:t>börja</a:t>
            </a:r>
            <a:r>
              <a:rPr lang="en-US" baseline="0" dirty="0" smtClean="0"/>
              <a:t> </a:t>
            </a:r>
            <a:r>
              <a:rPr lang="en-US" baseline="0" dirty="0" err="1" smtClean="0"/>
              <a:t>tillåta</a:t>
            </a:r>
            <a:r>
              <a:rPr lang="en-US" baseline="0" dirty="0" smtClean="0"/>
              <a:t> bidirectional (</a:t>
            </a:r>
            <a:r>
              <a:rPr lang="en-US" baseline="0" dirty="0" err="1" smtClean="0"/>
              <a:t>eller</a:t>
            </a:r>
            <a:r>
              <a:rPr lang="en-US" baseline="0" dirty="0" smtClean="0"/>
              <a:t> </a:t>
            </a:r>
            <a:r>
              <a:rPr lang="en-US" baseline="0" dirty="0" err="1" smtClean="0"/>
              <a:t>något</a:t>
            </a:r>
            <a:r>
              <a:rPr lang="en-US" baseline="0" dirty="0" smtClean="0"/>
              <a:t> </a:t>
            </a:r>
            <a:r>
              <a:rPr lang="en-US" baseline="0" dirty="0" err="1" smtClean="0"/>
              <a:t>alternativ</a:t>
            </a:r>
            <a:r>
              <a:rPr lang="en-US" baseline="0" dirty="0" smtClean="0"/>
              <a:t>) </a:t>
            </a:r>
            <a:r>
              <a:rPr lang="en-US" baseline="0" dirty="0" err="1" smtClean="0"/>
              <a:t>inom</a:t>
            </a:r>
            <a:r>
              <a:rPr lang="en-US" baseline="0" dirty="0" smtClean="0"/>
              <a:t> </a:t>
            </a:r>
            <a:r>
              <a:rPr lang="en-US" baseline="0" dirty="0" err="1" smtClean="0"/>
              <a:t>en</a:t>
            </a:r>
            <a:r>
              <a:rPr lang="en-US" baseline="0" dirty="0" smtClean="0"/>
              <a:t> </a:t>
            </a:r>
            <a:r>
              <a:rPr lang="en-US" baseline="0" dirty="0" err="1" smtClean="0"/>
              <a:t>snar</a:t>
            </a:r>
            <a:r>
              <a:rPr lang="en-US" baseline="0" dirty="0" smtClean="0"/>
              <a:t> </a:t>
            </a:r>
            <a:r>
              <a:rPr lang="en-US" baseline="0" dirty="0" err="1" smtClean="0"/>
              <a:t>framtid</a:t>
            </a:r>
            <a:r>
              <a:rPr lang="en-US" baseline="0" dirty="0" smtClean="0"/>
              <a:t>, om </a:t>
            </a:r>
            <a:r>
              <a:rPr lang="en-US" baseline="0" dirty="0" err="1" smtClean="0"/>
              <a:t>dom</a:t>
            </a:r>
            <a:r>
              <a:rPr lang="en-US" baseline="0" dirty="0" smtClean="0"/>
              <a:t> </a:t>
            </a:r>
            <a:r>
              <a:rPr lang="en-US" baseline="0" dirty="0" err="1" smtClean="0"/>
              <a:t>skall</a:t>
            </a:r>
            <a:r>
              <a:rPr lang="en-US" baseline="0" dirty="0" smtClean="0"/>
              <a:t> ha </a:t>
            </a:r>
            <a:r>
              <a:rPr lang="en-US" baseline="0" dirty="0" err="1" smtClean="0"/>
              <a:t>en</a:t>
            </a:r>
            <a:r>
              <a:rPr lang="en-US" baseline="0" dirty="0" smtClean="0"/>
              <a:t> </a:t>
            </a:r>
            <a:r>
              <a:rPr lang="en-US" baseline="0" dirty="0" err="1" smtClean="0"/>
              <a:t>chans</a:t>
            </a:r>
            <a:r>
              <a:rPr lang="en-US" baseline="0" dirty="0" smtClean="0"/>
              <a:t>. </a:t>
            </a:r>
          </a:p>
          <a:p>
            <a:endParaRPr lang="en-US" baseline="0" dirty="0" smtClean="0"/>
          </a:p>
          <a:p>
            <a:r>
              <a:rPr lang="en-US" dirty="0" smtClean="0"/>
              <a:t>Dock </a:t>
            </a:r>
            <a:r>
              <a:rPr lang="en-US" dirty="0" err="1" smtClean="0"/>
              <a:t>hj</a:t>
            </a:r>
            <a:r>
              <a:rPr lang="sv-SE" dirty="0" err="1" smtClean="0"/>
              <a:t>älper</a:t>
            </a:r>
            <a:r>
              <a:rPr lang="sv-SE" baseline="0" dirty="0" smtClean="0"/>
              <a:t> de här bilderna kanske att se varför folk ofta uppfattar </a:t>
            </a:r>
            <a:r>
              <a:rPr lang="sv-SE" baseline="0" dirty="0" err="1" smtClean="0"/>
              <a:t>brute</a:t>
            </a:r>
            <a:r>
              <a:rPr lang="sv-SE" baseline="0" dirty="0" smtClean="0"/>
              <a:t> force </a:t>
            </a:r>
            <a:r>
              <a:rPr lang="sv-SE" baseline="0" dirty="0" err="1" smtClean="0"/>
              <a:t>path</a:t>
            </a:r>
            <a:r>
              <a:rPr lang="sv-SE" baseline="0" dirty="0" smtClean="0"/>
              <a:t> </a:t>
            </a:r>
            <a:r>
              <a:rPr lang="sv-SE" baseline="0" dirty="0" err="1" smtClean="0"/>
              <a:t>tracing</a:t>
            </a:r>
            <a:r>
              <a:rPr lang="sv-SE" baseline="0" dirty="0" smtClean="0"/>
              <a:t> som snabbare? Om vi jämför den första och sista bilden så är ju den första rejält mindre </a:t>
            </a:r>
            <a:r>
              <a:rPr lang="sv-SE" baseline="0" dirty="0" err="1" smtClean="0"/>
              <a:t>noisig</a:t>
            </a:r>
            <a:r>
              <a:rPr lang="sv-SE" baseline="0" dirty="0" smtClean="0"/>
              <a:t>. Och i det här fallet skulle det ju duga fint att inte ha någon riktig glas </a:t>
            </a:r>
            <a:r>
              <a:rPr lang="sv-SE" baseline="0" dirty="0" err="1" smtClean="0"/>
              <a:t>ljuskiva</a:t>
            </a:r>
            <a:r>
              <a:rPr lang="sv-SE" baseline="0" dirty="0" smtClean="0"/>
              <a:t> i fönstret. </a:t>
            </a:r>
            <a:endParaRPr lang="en-US" dirty="0" smtClean="0"/>
          </a:p>
        </p:txBody>
      </p:sp>
      <p:sp>
        <p:nvSpPr>
          <p:cNvPr id="4" name="Slide Number Placeholder 3"/>
          <p:cNvSpPr>
            <a:spLocks noGrp="1"/>
          </p:cNvSpPr>
          <p:nvPr>
            <p:ph type="sldNum" sz="quarter" idx="10"/>
          </p:nvPr>
        </p:nvSpPr>
        <p:spPr/>
        <p:txBody>
          <a:bodyPr/>
          <a:lstStyle/>
          <a:p>
            <a:fld id="{1B0321A4-EB14-45AA-9F29-BBD6B7CB6043}" type="slidenum">
              <a:rPr lang="sv-SE" smtClean="0"/>
              <a:t>82</a:t>
            </a:fld>
            <a:endParaRPr lang="sv-SE"/>
          </a:p>
        </p:txBody>
      </p:sp>
    </p:spTree>
    <p:extLst>
      <p:ext uri="{BB962C8B-B14F-4D97-AF65-F5344CB8AC3E}">
        <p14:creationId xmlns:p14="http://schemas.microsoft.com/office/powerpoint/2010/main" val="25900952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Här</a:t>
            </a:r>
            <a:r>
              <a:rPr lang="en-US" dirty="0" smtClean="0"/>
              <a:t> </a:t>
            </a:r>
            <a:r>
              <a:rPr lang="en-US" dirty="0" err="1" smtClean="0"/>
              <a:t>är</a:t>
            </a:r>
            <a:r>
              <a:rPr lang="en-US" dirty="0" smtClean="0"/>
              <a:t> en</a:t>
            </a:r>
            <a:r>
              <a:rPr lang="en-US" baseline="0" dirty="0" smtClean="0"/>
              <a:t> lite </a:t>
            </a:r>
            <a:r>
              <a:rPr lang="en-US" baseline="0" dirty="0" err="1" smtClean="0"/>
              <a:t>mer</a:t>
            </a:r>
            <a:r>
              <a:rPr lang="en-US" baseline="0" dirty="0" smtClean="0"/>
              <a:t> </a:t>
            </a:r>
            <a:r>
              <a:rPr lang="en-US" baseline="0" dirty="0" err="1" smtClean="0"/>
              <a:t>realistisk</a:t>
            </a:r>
            <a:r>
              <a:rPr lang="en-US" baseline="0" dirty="0" smtClean="0"/>
              <a:t> </a:t>
            </a:r>
            <a:r>
              <a:rPr lang="en-US" baseline="0" dirty="0" err="1" smtClean="0"/>
              <a:t>scen</a:t>
            </a:r>
            <a:r>
              <a:rPr lang="en-US" baseline="0" dirty="0" smtClean="0"/>
              <a:t> </a:t>
            </a:r>
            <a:r>
              <a:rPr lang="en-US" baseline="0" dirty="0" err="1" smtClean="0"/>
              <a:t>att</a:t>
            </a:r>
            <a:r>
              <a:rPr lang="en-US" baseline="0" dirty="0" smtClean="0"/>
              <a:t> </a:t>
            </a:r>
            <a:r>
              <a:rPr lang="en-US" baseline="0" dirty="0" err="1" smtClean="0"/>
              <a:t>jämföra</a:t>
            </a:r>
            <a:r>
              <a:rPr lang="en-US" baseline="0" dirty="0" smtClean="0"/>
              <a:t> med. </a:t>
            </a:r>
            <a:r>
              <a:rPr lang="en-US" baseline="0" dirty="0" err="1" smtClean="0"/>
              <a:t>Båda</a:t>
            </a:r>
            <a:r>
              <a:rPr lang="en-US" baseline="0" dirty="0" smtClean="0"/>
              <a:t> </a:t>
            </a:r>
            <a:r>
              <a:rPr lang="en-US" baseline="0" dirty="0" err="1" smtClean="0"/>
              <a:t>bilderna</a:t>
            </a:r>
            <a:r>
              <a:rPr lang="en-US" baseline="0" dirty="0" smtClean="0"/>
              <a:t> </a:t>
            </a:r>
            <a:r>
              <a:rPr lang="en-US" baseline="0" dirty="0" err="1" smtClean="0"/>
              <a:t>är</a:t>
            </a:r>
            <a:r>
              <a:rPr lang="en-US" baseline="0" dirty="0" smtClean="0"/>
              <a:t> </a:t>
            </a:r>
            <a:r>
              <a:rPr lang="en-US" baseline="0" dirty="0" err="1" smtClean="0"/>
              <a:t>renderade</a:t>
            </a:r>
            <a:r>
              <a:rPr lang="en-US" baseline="0" dirty="0" smtClean="0"/>
              <a:t> I fem </a:t>
            </a:r>
            <a:r>
              <a:rPr lang="en-US" baseline="0" dirty="0" err="1" smtClean="0"/>
              <a:t>minuter</a:t>
            </a:r>
            <a:r>
              <a:rPr lang="en-US" baseline="0" dirty="0" smtClean="0"/>
              <a:t> </a:t>
            </a:r>
            <a:r>
              <a:rPr lang="en-US" baseline="0" dirty="0" err="1" smtClean="0"/>
              <a:t>eller</a:t>
            </a:r>
            <a:r>
              <a:rPr lang="en-US" baseline="0" dirty="0" smtClean="0"/>
              <a:t> </a:t>
            </a:r>
            <a:r>
              <a:rPr lang="en-US" baseline="0" dirty="0" err="1" smtClean="0"/>
              <a:t>så</a:t>
            </a:r>
            <a:r>
              <a:rPr lang="en-US" baseline="0" dirty="0" smtClean="0"/>
              <a:t>. </a:t>
            </a:r>
            <a:endParaRPr lang="en-US" dirty="0" smtClean="0"/>
          </a:p>
          <a:p>
            <a:r>
              <a:rPr lang="en-US" dirty="0" err="1" smtClean="0"/>
              <a:t>Lägg</a:t>
            </a:r>
            <a:r>
              <a:rPr lang="en-US" dirty="0" smtClean="0"/>
              <a:t> </a:t>
            </a:r>
            <a:r>
              <a:rPr lang="en-US" dirty="0" err="1" smtClean="0"/>
              <a:t>märke</a:t>
            </a:r>
            <a:r>
              <a:rPr lang="en-US" dirty="0" smtClean="0"/>
              <a:t> till </a:t>
            </a:r>
            <a:r>
              <a:rPr lang="en-US" dirty="0" err="1" smtClean="0"/>
              <a:t>att</a:t>
            </a:r>
            <a:r>
              <a:rPr lang="en-US" baseline="0" dirty="0" smtClean="0"/>
              <a:t>: </a:t>
            </a:r>
          </a:p>
          <a:p>
            <a:pPr marL="171450" indent="-171450">
              <a:buFont typeface="Arial" panose="020B0604020202020204" pitchFamily="34" charset="0"/>
              <a:buChar char="•"/>
            </a:pPr>
            <a:r>
              <a:rPr lang="en-US" baseline="0" dirty="0" smtClean="0"/>
              <a:t>Path tracing </a:t>
            </a:r>
            <a:r>
              <a:rPr lang="en-US" baseline="0" dirty="0" err="1" smtClean="0"/>
              <a:t>är</a:t>
            </a:r>
            <a:r>
              <a:rPr lang="en-US" baseline="0" dirty="0" smtClean="0"/>
              <a:t> </a:t>
            </a:r>
            <a:r>
              <a:rPr lang="en-US" baseline="0" dirty="0" err="1" smtClean="0"/>
              <a:t>noisigare</a:t>
            </a:r>
            <a:r>
              <a:rPr lang="en-US" baseline="0" dirty="0" smtClean="0"/>
              <a:t> I </a:t>
            </a:r>
            <a:r>
              <a:rPr lang="en-US" baseline="0" dirty="0" err="1" smtClean="0"/>
              <a:t>almänhet</a:t>
            </a:r>
            <a:endParaRPr lang="en-US" baseline="0" dirty="0" smtClean="0"/>
          </a:p>
          <a:p>
            <a:pPr marL="171450" indent="-171450">
              <a:buFont typeface="Arial" panose="020B0604020202020204" pitchFamily="34" charset="0"/>
              <a:buChar char="•"/>
            </a:pPr>
            <a:r>
              <a:rPr lang="en-US" baseline="0" dirty="0" smtClean="0"/>
              <a:t>Path tracing </a:t>
            </a:r>
            <a:r>
              <a:rPr lang="en-US" baseline="0" dirty="0" err="1" smtClean="0"/>
              <a:t>misslyckas</a:t>
            </a:r>
            <a:r>
              <a:rPr lang="en-US" baseline="0" dirty="0" smtClean="0"/>
              <a:t> </a:t>
            </a:r>
            <a:r>
              <a:rPr lang="en-US" baseline="0" dirty="0" err="1" smtClean="0"/>
              <a:t>totalt</a:t>
            </a:r>
            <a:r>
              <a:rPr lang="en-US" baseline="0" dirty="0" smtClean="0"/>
              <a:t> med </a:t>
            </a:r>
            <a:r>
              <a:rPr lang="en-US" baseline="0" dirty="0" err="1" smtClean="0"/>
              <a:t>glasskåpet</a:t>
            </a:r>
            <a:r>
              <a:rPr lang="en-US" baseline="0" dirty="0" smtClean="0"/>
              <a:t> </a:t>
            </a:r>
            <a:r>
              <a:rPr lang="en-US" baseline="0" dirty="0" err="1" smtClean="0"/>
              <a:t>längst</a:t>
            </a:r>
            <a:r>
              <a:rPr lang="en-US" baseline="0" dirty="0" smtClean="0"/>
              <a:t> </a:t>
            </a:r>
            <a:r>
              <a:rPr lang="en-US" baseline="0" dirty="0" err="1" smtClean="0"/>
              <a:t>bort</a:t>
            </a:r>
            <a:r>
              <a:rPr lang="en-US" baseline="0" dirty="0" smtClean="0"/>
              <a:t> I </a:t>
            </a:r>
            <a:r>
              <a:rPr lang="en-US" baseline="0" dirty="0" err="1" smtClean="0"/>
              <a:t>korridoren</a:t>
            </a:r>
            <a:r>
              <a:rPr lang="en-US" baseline="0" dirty="0" smtClean="0"/>
              <a:t>. </a:t>
            </a:r>
          </a:p>
          <a:p>
            <a:pPr marL="171450" indent="-171450">
              <a:buFont typeface="Arial" panose="020B0604020202020204" pitchFamily="34" charset="0"/>
              <a:buChar char="•"/>
            </a:pPr>
            <a:r>
              <a:rPr lang="en-US" baseline="0" dirty="0" smtClean="0"/>
              <a:t>Path tracing </a:t>
            </a:r>
            <a:r>
              <a:rPr lang="en-US" baseline="0" dirty="0" err="1" smtClean="0"/>
              <a:t>ger</a:t>
            </a:r>
            <a:r>
              <a:rPr lang="en-US" baseline="0" dirty="0" smtClean="0"/>
              <a:t> </a:t>
            </a:r>
            <a:r>
              <a:rPr lang="en-US" baseline="0" dirty="0" err="1" smtClean="0"/>
              <a:t>oss</a:t>
            </a:r>
            <a:r>
              <a:rPr lang="en-US" baseline="0" dirty="0" smtClean="0"/>
              <a:t> </a:t>
            </a:r>
            <a:r>
              <a:rPr lang="en-US" baseline="0" dirty="0" err="1" smtClean="0"/>
              <a:t>inga</a:t>
            </a:r>
            <a:r>
              <a:rPr lang="en-US" baseline="0" dirty="0" smtClean="0"/>
              <a:t> </a:t>
            </a:r>
            <a:r>
              <a:rPr lang="en-US" baseline="0" dirty="0" err="1" smtClean="0"/>
              <a:t>vettiga</a:t>
            </a:r>
            <a:r>
              <a:rPr lang="en-US" baseline="0" dirty="0" smtClean="0"/>
              <a:t> caustics. </a:t>
            </a:r>
            <a:endParaRPr lang="sv-SE" dirty="0"/>
          </a:p>
        </p:txBody>
      </p:sp>
      <p:sp>
        <p:nvSpPr>
          <p:cNvPr id="4" name="Slide Number Placeholder 3"/>
          <p:cNvSpPr>
            <a:spLocks noGrp="1"/>
          </p:cNvSpPr>
          <p:nvPr>
            <p:ph type="sldNum" sz="quarter" idx="10"/>
          </p:nvPr>
        </p:nvSpPr>
        <p:spPr/>
        <p:txBody>
          <a:bodyPr/>
          <a:lstStyle/>
          <a:p>
            <a:fld id="{1443A6CA-2480-45A8-9865-23BE80192B10}" type="slidenum">
              <a:rPr lang="sv-SE" smtClean="0"/>
              <a:t>83</a:t>
            </a:fld>
            <a:endParaRPr lang="sv-SE"/>
          </a:p>
        </p:txBody>
      </p:sp>
    </p:spTree>
    <p:extLst>
      <p:ext uri="{BB962C8B-B14F-4D97-AF65-F5344CB8AC3E}">
        <p14:creationId xmlns:p14="http://schemas.microsoft.com/office/powerpoint/2010/main" val="11496035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Är</a:t>
            </a:r>
            <a:r>
              <a:rPr lang="en-US" baseline="0" dirty="0" smtClean="0"/>
              <a:t> Bidirectional path tracing </a:t>
            </a:r>
            <a:r>
              <a:rPr lang="en-US" baseline="0" dirty="0" err="1" smtClean="0"/>
              <a:t>det</a:t>
            </a:r>
            <a:r>
              <a:rPr lang="en-US" baseline="0" dirty="0" smtClean="0"/>
              <a:t> </a:t>
            </a:r>
            <a:r>
              <a:rPr lang="en-US" baseline="0" dirty="0" err="1" smtClean="0"/>
              <a:t>bästa</a:t>
            </a:r>
            <a:r>
              <a:rPr lang="en-US" baseline="0" dirty="0" smtClean="0"/>
              <a:t> vi </a:t>
            </a:r>
            <a:r>
              <a:rPr lang="en-US" baseline="0" dirty="0" err="1" smtClean="0"/>
              <a:t>kan</a:t>
            </a:r>
            <a:r>
              <a:rPr lang="en-US" baseline="0" dirty="0" smtClean="0"/>
              <a:t> </a:t>
            </a:r>
            <a:r>
              <a:rPr lang="en-US" baseline="0" dirty="0" err="1" smtClean="0"/>
              <a:t>göra</a:t>
            </a:r>
            <a:r>
              <a:rPr lang="en-US" baseline="0" dirty="0" smtClean="0"/>
              <a:t> </a:t>
            </a:r>
            <a:r>
              <a:rPr lang="en-US" baseline="0" dirty="0" err="1" smtClean="0"/>
              <a:t>då</a:t>
            </a:r>
            <a:r>
              <a:rPr lang="en-US" baseline="0" dirty="0" smtClean="0"/>
              <a:t>? </a:t>
            </a:r>
          </a:p>
          <a:p>
            <a:endParaRPr lang="en-US" baseline="0" dirty="0" smtClean="0"/>
          </a:p>
          <a:p>
            <a:r>
              <a:rPr lang="en-US" baseline="0" dirty="0" err="1" smtClean="0"/>
              <a:t>Svaret</a:t>
            </a:r>
            <a:r>
              <a:rPr lang="en-US" baseline="0" dirty="0" smtClean="0"/>
              <a:t> </a:t>
            </a:r>
            <a:r>
              <a:rPr lang="en-US" baseline="0" dirty="0" err="1" smtClean="0"/>
              <a:t>är</a:t>
            </a:r>
            <a:r>
              <a:rPr lang="en-US" baseline="0" dirty="0" smtClean="0"/>
              <a:t>…. </a:t>
            </a:r>
            <a:r>
              <a:rPr lang="en-US" baseline="0" dirty="0" err="1" smtClean="0"/>
              <a:t>Ibland</a:t>
            </a:r>
            <a:r>
              <a:rPr lang="en-US" baseline="0" dirty="0" smtClean="0"/>
              <a:t>. Men </a:t>
            </a:r>
            <a:r>
              <a:rPr lang="en-US" baseline="0" dirty="0" err="1" smtClean="0"/>
              <a:t>för</a:t>
            </a:r>
            <a:r>
              <a:rPr lang="en-US" baseline="0" dirty="0" smtClean="0"/>
              <a:t> lite </a:t>
            </a:r>
            <a:r>
              <a:rPr lang="en-US" baseline="0" dirty="0" err="1" smtClean="0"/>
              <a:t>krångligare</a:t>
            </a:r>
            <a:r>
              <a:rPr lang="en-US" baseline="0" dirty="0" smtClean="0"/>
              <a:t> </a:t>
            </a:r>
            <a:r>
              <a:rPr lang="en-US" baseline="0" dirty="0" err="1" smtClean="0"/>
              <a:t>scener</a:t>
            </a:r>
            <a:r>
              <a:rPr lang="en-US" baseline="0" dirty="0" smtClean="0"/>
              <a:t> </a:t>
            </a:r>
            <a:r>
              <a:rPr lang="en-US" baseline="0" dirty="0" err="1" smtClean="0"/>
              <a:t>kan</a:t>
            </a:r>
            <a:r>
              <a:rPr lang="en-US" baseline="0" dirty="0" smtClean="0"/>
              <a:t> </a:t>
            </a:r>
            <a:r>
              <a:rPr lang="en-US" baseline="0" dirty="0" err="1" smtClean="0"/>
              <a:t>det</a:t>
            </a:r>
            <a:r>
              <a:rPr lang="en-US" baseline="0" dirty="0" smtClean="0"/>
              <a:t> </a:t>
            </a:r>
            <a:r>
              <a:rPr lang="en-US" baseline="0" dirty="0" err="1" smtClean="0"/>
              <a:t>fortfarande</a:t>
            </a:r>
            <a:r>
              <a:rPr lang="en-US" baseline="0" dirty="0" smtClean="0"/>
              <a:t> ta </a:t>
            </a:r>
            <a:r>
              <a:rPr lang="en-US" baseline="0" dirty="0" err="1" smtClean="0"/>
              <a:t>en</a:t>
            </a:r>
            <a:r>
              <a:rPr lang="en-US" baseline="0" dirty="0" smtClean="0"/>
              <a:t> </a:t>
            </a:r>
            <a:r>
              <a:rPr lang="en-US" baseline="0" dirty="0" err="1" smtClean="0"/>
              <a:t>hisklig</a:t>
            </a:r>
            <a:r>
              <a:rPr lang="en-US" baseline="0" dirty="0" smtClean="0"/>
              <a:t> </a:t>
            </a:r>
            <a:r>
              <a:rPr lang="en-US" baseline="0" dirty="0" err="1" smtClean="0"/>
              <a:t>tid</a:t>
            </a:r>
            <a:r>
              <a:rPr lang="en-US" baseline="0" dirty="0" smtClean="0"/>
              <a:t> </a:t>
            </a:r>
            <a:r>
              <a:rPr lang="en-US" baseline="0" dirty="0" err="1" smtClean="0"/>
              <a:t>att</a:t>
            </a:r>
            <a:r>
              <a:rPr lang="en-US" baseline="0" dirty="0" smtClean="0"/>
              <a:t> </a:t>
            </a:r>
            <a:r>
              <a:rPr lang="en-US" baseline="0" dirty="0" err="1" smtClean="0"/>
              <a:t>konvergera</a:t>
            </a:r>
            <a:r>
              <a:rPr lang="en-US" baseline="0" dirty="0" smtClean="0"/>
              <a:t> (</a:t>
            </a:r>
            <a:r>
              <a:rPr lang="en-US" baseline="0" dirty="0" err="1" smtClean="0"/>
              <a:t>och</a:t>
            </a:r>
            <a:r>
              <a:rPr lang="en-US" baseline="0" dirty="0" smtClean="0"/>
              <a:t> man </a:t>
            </a:r>
            <a:r>
              <a:rPr lang="en-US" baseline="0" dirty="0" err="1" smtClean="0"/>
              <a:t>kan</a:t>
            </a:r>
            <a:r>
              <a:rPr lang="en-US" baseline="0" dirty="0" smtClean="0"/>
              <a:t> </a:t>
            </a:r>
            <a:r>
              <a:rPr lang="en-US" baseline="0" dirty="0" err="1" smtClean="0"/>
              <a:t>konstruera</a:t>
            </a:r>
            <a:r>
              <a:rPr lang="en-US" baseline="0" dirty="0" smtClean="0"/>
              <a:t> </a:t>
            </a:r>
            <a:r>
              <a:rPr lang="en-US" baseline="0" dirty="0" err="1" smtClean="0"/>
              <a:t>scener</a:t>
            </a:r>
            <a:r>
              <a:rPr lang="en-US" baseline="0" dirty="0" smtClean="0"/>
              <a:t> </a:t>
            </a:r>
            <a:r>
              <a:rPr lang="en-US" baseline="0" dirty="0" err="1" smtClean="0"/>
              <a:t>som</a:t>
            </a:r>
            <a:r>
              <a:rPr lang="en-US" baseline="0" dirty="0" smtClean="0"/>
              <a:t> </a:t>
            </a:r>
            <a:r>
              <a:rPr lang="en-US" baseline="0" dirty="0" err="1" smtClean="0"/>
              <a:t>aldrig</a:t>
            </a:r>
            <a:r>
              <a:rPr lang="en-US" baseline="0" dirty="0" smtClean="0"/>
              <a:t> </a:t>
            </a:r>
            <a:r>
              <a:rPr lang="en-US" baseline="0" dirty="0" err="1" smtClean="0"/>
              <a:t>konvergerar</a:t>
            </a:r>
            <a:r>
              <a:rPr lang="en-US" baseline="0" dirty="0" smtClean="0"/>
              <a:t>)</a:t>
            </a:r>
          </a:p>
          <a:p>
            <a:endParaRPr lang="en-US" baseline="0" dirty="0" smtClean="0"/>
          </a:p>
          <a:p>
            <a:r>
              <a:rPr lang="en-US" baseline="0" dirty="0" smtClean="0"/>
              <a:t>I de </a:t>
            </a:r>
            <a:r>
              <a:rPr lang="en-US" baseline="0" dirty="0" err="1" smtClean="0"/>
              <a:t>första</a:t>
            </a:r>
            <a:r>
              <a:rPr lang="en-US" baseline="0" dirty="0" smtClean="0"/>
              <a:t> </a:t>
            </a:r>
            <a:r>
              <a:rPr lang="en-US" baseline="0" dirty="0" err="1" smtClean="0"/>
              <a:t>två</a:t>
            </a:r>
            <a:r>
              <a:rPr lang="en-US" baseline="0" dirty="0" smtClean="0"/>
              <a:t> </a:t>
            </a:r>
            <a:r>
              <a:rPr lang="en-US" baseline="0" dirty="0" err="1" smtClean="0"/>
              <a:t>bilderna</a:t>
            </a:r>
            <a:r>
              <a:rPr lang="en-US" baseline="0" dirty="0" smtClean="0"/>
              <a:t> </a:t>
            </a:r>
            <a:r>
              <a:rPr lang="en-US" baseline="0" dirty="0" err="1" smtClean="0"/>
              <a:t>här</a:t>
            </a:r>
            <a:r>
              <a:rPr lang="en-US" baseline="0" dirty="0" smtClean="0"/>
              <a:t> </a:t>
            </a:r>
            <a:r>
              <a:rPr lang="en-US" baseline="0" dirty="0" err="1" smtClean="0"/>
              <a:t>har</a:t>
            </a:r>
            <a:r>
              <a:rPr lang="en-US" baseline="0" dirty="0" smtClean="0"/>
              <a:t> jag </a:t>
            </a:r>
            <a:r>
              <a:rPr lang="en-US" baseline="0" dirty="0" err="1" smtClean="0"/>
              <a:t>renderat</a:t>
            </a:r>
            <a:r>
              <a:rPr lang="en-US" baseline="0" dirty="0" smtClean="0"/>
              <a:t> </a:t>
            </a:r>
            <a:r>
              <a:rPr lang="en-US" baseline="0" dirty="0" err="1" smtClean="0"/>
              <a:t>samma</a:t>
            </a:r>
            <a:r>
              <a:rPr lang="en-US" baseline="0" dirty="0" smtClean="0"/>
              <a:t> </a:t>
            </a:r>
            <a:r>
              <a:rPr lang="en-US" baseline="0" dirty="0" err="1" smtClean="0"/>
              <a:t>scen</a:t>
            </a:r>
            <a:r>
              <a:rPr lang="en-US" baseline="0" dirty="0" smtClean="0"/>
              <a:t>, </a:t>
            </a:r>
            <a:r>
              <a:rPr lang="en-US" baseline="0" dirty="0" err="1" smtClean="0"/>
              <a:t>lika</a:t>
            </a:r>
            <a:r>
              <a:rPr lang="en-US" baseline="0" dirty="0" smtClean="0"/>
              <a:t> </a:t>
            </a:r>
            <a:r>
              <a:rPr lang="en-US" baseline="0" dirty="0" err="1" smtClean="0"/>
              <a:t>länge</a:t>
            </a:r>
            <a:r>
              <a:rPr lang="en-US" baseline="0" dirty="0" smtClean="0"/>
              <a:t>, med </a:t>
            </a:r>
            <a:r>
              <a:rPr lang="en-US" baseline="0" dirty="0" err="1" smtClean="0"/>
              <a:t>enda</a:t>
            </a:r>
            <a:r>
              <a:rPr lang="en-US" baseline="0" dirty="0" smtClean="0"/>
              <a:t> </a:t>
            </a:r>
            <a:r>
              <a:rPr lang="en-US" baseline="0" dirty="0" err="1" smtClean="0"/>
              <a:t>skillnaden</a:t>
            </a:r>
            <a:r>
              <a:rPr lang="en-US" baseline="0" dirty="0" smtClean="0"/>
              <a:t> </a:t>
            </a:r>
            <a:r>
              <a:rPr lang="en-US" baseline="0" dirty="0" err="1" smtClean="0"/>
              <a:t>att</a:t>
            </a:r>
            <a:r>
              <a:rPr lang="en-US" baseline="0" dirty="0" smtClean="0"/>
              <a:t> jag </a:t>
            </a:r>
            <a:r>
              <a:rPr lang="en-US" baseline="0" dirty="0" err="1" smtClean="0"/>
              <a:t>slängt</a:t>
            </a:r>
            <a:r>
              <a:rPr lang="en-US" baseline="0" dirty="0" smtClean="0"/>
              <a:t> in lite </a:t>
            </a:r>
            <a:r>
              <a:rPr lang="en-US" baseline="0" dirty="0" err="1" smtClean="0"/>
              <a:t>aphuvuden</a:t>
            </a:r>
            <a:r>
              <a:rPr lang="en-US" baseline="0" dirty="0" smtClean="0"/>
              <a:t> </a:t>
            </a:r>
            <a:r>
              <a:rPr lang="en-US" baseline="0" dirty="0" err="1" smtClean="0"/>
              <a:t>på</a:t>
            </a:r>
            <a:r>
              <a:rPr lang="en-US" baseline="0" dirty="0" smtClean="0"/>
              <a:t> </a:t>
            </a:r>
            <a:r>
              <a:rPr lang="en-US" baseline="0" dirty="0" err="1" smtClean="0"/>
              <a:t>golvet</a:t>
            </a:r>
            <a:r>
              <a:rPr lang="en-US" baseline="0" dirty="0" smtClean="0"/>
              <a:t> I den </a:t>
            </a:r>
            <a:r>
              <a:rPr lang="en-US" baseline="0" dirty="0" err="1" smtClean="0"/>
              <a:t>andra</a:t>
            </a:r>
            <a:r>
              <a:rPr lang="en-US" baseline="0" dirty="0" smtClean="0"/>
              <a:t> </a:t>
            </a:r>
            <a:r>
              <a:rPr lang="en-US" baseline="0" dirty="0" err="1" smtClean="0"/>
              <a:t>bilden</a:t>
            </a:r>
            <a:r>
              <a:rPr lang="en-US" baseline="0" dirty="0" smtClean="0"/>
              <a:t>. </a:t>
            </a:r>
          </a:p>
          <a:p>
            <a:endParaRPr lang="en-US" baseline="0" dirty="0" smtClean="0"/>
          </a:p>
          <a:p>
            <a:r>
              <a:rPr lang="en-US" baseline="0" dirty="0" err="1" smtClean="0"/>
              <a:t>Första</a:t>
            </a:r>
            <a:r>
              <a:rPr lang="en-US" baseline="0" dirty="0" smtClean="0"/>
              <a:t> </a:t>
            </a:r>
            <a:r>
              <a:rPr lang="en-US" baseline="0" dirty="0" err="1" smtClean="0"/>
              <a:t>bilden</a:t>
            </a:r>
            <a:r>
              <a:rPr lang="en-US" baseline="0" dirty="0" smtClean="0"/>
              <a:t> </a:t>
            </a:r>
            <a:r>
              <a:rPr lang="en-US" baseline="0" dirty="0" err="1" smtClean="0"/>
              <a:t>är</a:t>
            </a:r>
            <a:r>
              <a:rPr lang="en-US" baseline="0" dirty="0" smtClean="0"/>
              <a:t> </a:t>
            </a:r>
            <a:r>
              <a:rPr lang="en-US" baseline="0" dirty="0" err="1" smtClean="0"/>
              <a:t>på</a:t>
            </a:r>
            <a:r>
              <a:rPr lang="en-US" baseline="0" dirty="0" smtClean="0"/>
              <a:t> </a:t>
            </a:r>
            <a:r>
              <a:rPr lang="en-US" baseline="0" dirty="0" err="1" smtClean="0"/>
              <a:t>väg</a:t>
            </a:r>
            <a:r>
              <a:rPr lang="en-US" baseline="0" dirty="0" smtClean="0"/>
              <a:t> </a:t>
            </a:r>
            <a:r>
              <a:rPr lang="en-US" baseline="0" dirty="0" err="1" smtClean="0"/>
              <a:t>att</a:t>
            </a:r>
            <a:r>
              <a:rPr lang="en-US" baseline="0" dirty="0" smtClean="0"/>
              <a:t> </a:t>
            </a:r>
            <a:r>
              <a:rPr lang="en-US" baseline="0" dirty="0" err="1" smtClean="0"/>
              <a:t>konvergera</a:t>
            </a:r>
            <a:r>
              <a:rPr lang="en-US" baseline="0" dirty="0" smtClean="0"/>
              <a:t>, men I den </a:t>
            </a:r>
            <a:r>
              <a:rPr lang="en-US" baseline="0" dirty="0" err="1" smtClean="0"/>
              <a:t>andra</a:t>
            </a:r>
            <a:r>
              <a:rPr lang="en-US" baseline="0" dirty="0" smtClean="0"/>
              <a:t> </a:t>
            </a:r>
            <a:r>
              <a:rPr lang="en-US" baseline="0" dirty="0" err="1" smtClean="0"/>
              <a:t>behövs</a:t>
            </a:r>
            <a:r>
              <a:rPr lang="en-US" baseline="0" dirty="0" smtClean="0"/>
              <a:t> </a:t>
            </a:r>
            <a:r>
              <a:rPr lang="en-US" baseline="0" dirty="0" err="1" smtClean="0"/>
              <a:t>flera</a:t>
            </a:r>
            <a:r>
              <a:rPr lang="en-US" baseline="0" dirty="0" smtClean="0"/>
              <a:t> </a:t>
            </a:r>
            <a:r>
              <a:rPr lang="en-US" baseline="0" dirty="0" err="1" smtClean="0"/>
              <a:t>timmar</a:t>
            </a:r>
            <a:r>
              <a:rPr lang="en-US" baseline="0" dirty="0" smtClean="0"/>
              <a:t> till.  (</a:t>
            </a:r>
            <a:r>
              <a:rPr lang="en-US" baseline="0" dirty="0" err="1" smtClean="0"/>
              <a:t>Skulle</a:t>
            </a:r>
            <a:r>
              <a:rPr lang="en-US" baseline="0" dirty="0" smtClean="0"/>
              <a:t> </a:t>
            </a:r>
            <a:r>
              <a:rPr lang="en-US" baseline="0" dirty="0" err="1" smtClean="0"/>
              <a:t>synas</a:t>
            </a:r>
            <a:r>
              <a:rPr lang="en-US" baseline="0" dirty="0" smtClean="0"/>
              <a:t> </a:t>
            </a:r>
            <a:r>
              <a:rPr lang="en-US" baseline="0" dirty="0" err="1" smtClean="0"/>
              <a:t>bättre</a:t>
            </a:r>
            <a:r>
              <a:rPr lang="en-US" baseline="0" dirty="0" smtClean="0"/>
              <a:t> med 15 </a:t>
            </a:r>
            <a:r>
              <a:rPr lang="en-US" baseline="0" dirty="0" err="1" smtClean="0"/>
              <a:t>minuters</a:t>
            </a:r>
            <a:r>
              <a:rPr lang="en-US" baseline="0" dirty="0" smtClean="0"/>
              <a:t> </a:t>
            </a:r>
            <a:r>
              <a:rPr lang="en-US" baseline="0" dirty="0" err="1" smtClean="0"/>
              <a:t>renderingar</a:t>
            </a:r>
            <a:r>
              <a:rPr lang="en-US" baseline="0" dirty="0" smtClean="0"/>
              <a:t>.)</a:t>
            </a:r>
          </a:p>
          <a:p>
            <a:endParaRPr lang="en-US" baseline="0" dirty="0" smtClean="0"/>
          </a:p>
          <a:p>
            <a:r>
              <a:rPr lang="en-US" baseline="0" dirty="0" err="1" smtClean="0"/>
              <a:t>Skälet</a:t>
            </a:r>
            <a:r>
              <a:rPr lang="en-US" baseline="0" dirty="0" smtClean="0"/>
              <a:t> </a:t>
            </a:r>
            <a:r>
              <a:rPr lang="en-US" baseline="0" dirty="0" err="1" smtClean="0"/>
              <a:t>är</a:t>
            </a:r>
            <a:r>
              <a:rPr lang="en-US" baseline="0" dirty="0" smtClean="0"/>
              <a:t> </a:t>
            </a:r>
            <a:r>
              <a:rPr lang="en-US" baseline="0" dirty="0" err="1" smtClean="0"/>
              <a:t>förståss</a:t>
            </a:r>
            <a:r>
              <a:rPr lang="en-US" baseline="0" dirty="0" smtClean="0"/>
              <a:t> </a:t>
            </a:r>
            <a:r>
              <a:rPr lang="en-US" baseline="0" dirty="0" err="1" smtClean="0"/>
              <a:t>att</a:t>
            </a:r>
            <a:r>
              <a:rPr lang="en-US" baseline="0" dirty="0" smtClean="0"/>
              <a:t> </a:t>
            </a:r>
            <a:r>
              <a:rPr lang="en-US" baseline="0" dirty="0" err="1" smtClean="0"/>
              <a:t>vare</a:t>
            </a:r>
            <a:r>
              <a:rPr lang="en-US" baseline="0" dirty="0" smtClean="0"/>
              <a:t> sig vi </a:t>
            </a:r>
            <a:r>
              <a:rPr lang="en-US" baseline="0" dirty="0" err="1" smtClean="0"/>
              <a:t>vill</a:t>
            </a:r>
            <a:r>
              <a:rPr lang="en-US" baseline="0" dirty="0" smtClean="0"/>
              <a:t> </a:t>
            </a:r>
            <a:r>
              <a:rPr lang="en-US" baseline="0" dirty="0" err="1" smtClean="0"/>
              <a:t>eller</a:t>
            </a:r>
            <a:r>
              <a:rPr lang="en-US" baseline="0" dirty="0" smtClean="0"/>
              <a:t> </a:t>
            </a:r>
            <a:r>
              <a:rPr lang="en-US" baseline="0" dirty="0" err="1" smtClean="0"/>
              <a:t>inte</a:t>
            </a:r>
            <a:r>
              <a:rPr lang="en-US" baseline="0" dirty="0" smtClean="0"/>
              <a:t> </a:t>
            </a:r>
            <a:r>
              <a:rPr lang="en-US" baseline="0" dirty="0" err="1" smtClean="0"/>
              <a:t>så</a:t>
            </a:r>
            <a:r>
              <a:rPr lang="en-US" baseline="0" dirty="0" smtClean="0"/>
              <a:t> </a:t>
            </a:r>
            <a:r>
              <a:rPr lang="en-US" baseline="0" dirty="0" err="1" smtClean="0"/>
              <a:t>kommer</a:t>
            </a:r>
            <a:r>
              <a:rPr lang="en-US" baseline="0" dirty="0" smtClean="0"/>
              <a:t> </a:t>
            </a:r>
            <a:r>
              <a:rPr lang="en-US" baseline="0" dirty="0" err="1" smtClean="0"/>
              <a:t>aporna</a:t>
            </a:r>
            <a:r>
              <a:rPr lang="en-US" baseline="0" dirty="0" smtClean="0"/>
              <a:t> </a:t>
            </a:r>
            <a:r>
              <a:rPr lang="en-US" baseline="0" dirty="0" err="1" smtClean="0"/>
              <a:t>att</a:t>
            </a:r>
            <a:r>
              <a:rPr lang="en-US" baseline="0" dirty="0" smtClean="0"/>
              <a:t> </a:t>
            </a:r>
            <a:r>
              <a:rPr lang="en-US" baseline="0" dirty="0" err="1" smtClean="0"/>
              <a:t>generera</a:t>
            </a:r>
            <a:r>
              <a:rPr lang="en-US" baseline="0" dirty="0" smtClean="0"/>
              <a:t> </a:t>
            </a:r>
            <a:r>
              <a:rPr lang="en-US" baseline="0" dirty="0" err="1" smtClean="0"/>
              <a:t>en</a:t>
            </a:r>
            <a:r>
              <a:rPr lang="en-US" baseline="0" dirty="0" smtClean="0"/>
              <a:t> </a:t>
            </a:r>
            <a:r>
              <a:rPr lang="en-US" baseline="0" dirty="0" err="1" smtClean="0"/>
              <a:t>massa</a:t>
            </a:r>
            <a:r>
              <a:rPr lang="en-US" baseline="0" dirty="0" smtClean="0"/>
              <a:t> </a:t>
            </a:r>
            <a:r>
              <a:rPr lang="en-US" baseline="0" dirty="0" err="1" smtClean="0"/>
              <a:t>komplexa</a:t>
            </a:r>
            <a:r>
              <a:rPr lang="en-US" baseline="0" dirty="0" smtClean="0"/>
              <a:t> caustic paths, </a:t>
            </a:r>
            <a:r>
              <a:rPr lang="en-US" baseline="0" dirty="0" err="1" smtClean="0"/>
              <a:t>som</a:t>
            </a:r>
            <a:r>
              <a:rPr lang="en-US" baseline="0" dirty="0" smtClean="0"/>
              <a:t> </a:t>
            </a:r>
            <a:r>
              <a:rPr lang="en-US" baseline="0" dirty="0" err="1" smtClean="0"/>
              <a:t>är</a:t>
            </a:r>
            <a:r>
              <a:rPr lang="en-US" baseline="0" dirty="0" smtClean="0"/>
              <a:t> </a:t>
            </a:r>
            <a:r>
              <a:rPr lang="en-US" baseline="0" dirty="0" err="1" smtClean="0"/>
              <a:t>svåra</a:t>
            </a:r>
            <a:r>
              <a:rPr lang="en-US" baseline="0" dirty="0" smtClean="0"/>
              <a:t> </a:t>
            </a:r>
            <a:r>
              <a:rPr lang="en-US" baseline="0" dirty="0" err="1" smtClean="0"/>
              <a:t>för</a:t>
            </a:r>
            <a:r>
              <a:rPr lang="en-US" baseline="0" dirty="0" smtClean="0"/>
              <a:t> </a:t>
            </a:r>
            <a:r>
              <a:rPr lang="en-US" baseline="0" dirty="0" err="1" smtClean="0"/>
              <a:t>bidirection</a:t>
            </a:r>
            <a:r>
              <a:rPr lang="en-US" baseline="0" dirty="0" smtClean="0"/>
              <a:t> path </a:t>
            </a:r>
            <a:r>
              <a:rPr lang="en-US" baseline="0" dirty="0" err="1" smtClean="0"/>
              <a:t>tracern</a:t>
            </a:r>
            <a:r>
              <a:rPr lang="en-US" baseline="0" dirty="0" smtClean="0"/>
              <a:t> </a:t>
            </a:r>
            <a:r>
              <a:rPr lang="en-US" baseline="0" dirty="0" err="1" smtClean="0"/>
              <a:t>att</a:t>
            </a:r>
            <a:r>
              <a:rPr lang="en-US" baseline="0" dirty="0" smtClean="0"/>
              <a:t> </a:t>
            </a:r>
            <a:r>
              <a:rPr lang="en-US" baseline="0" dirty="0" err="1" smtClean="0"/>
              <a:t>hitta</a:t>
            </a:r>
            <a:r>
              <a:rPr lang="en-US" baseline="0" dirty="0" smtClean="0"/>
              <a:t>. </a:t>
            </a:r>
          </a:p>
          <a:p>
            <a:endParaRPr lang="en-US" baseline="0" dirty="0" smtClean="0"/>
          </a:p>
          <a:p>
            <a:r>
              <a:rPr lang="en-US" baseline="0" dirty="0" err="1" smtClean="0"/>
              <a:t>Ett</a:t>
            </a:r>
            <a:r>
              <a:rPr lang="en-US" baseline="0" dirty="0" smtClean="0"/>
              <a:t> “</a:t>
            </a:r>
            <a:r>
              <a:rPr lang="en-US" baseline="0" dirty="0" err="1" smtClean="0"/>
              <a:t>korrekt</a:t>
            </a:r>
            <a:r>
              <a:rPr lang="en-US" baseline="0" dirty="0" smtClean="0"/>
              <a:t>” </a:t>
            </a:r>
            <a:r>
              <a:rPr lang="en-US" baseline="0" dirty="0" err="1" smtClean="0"/>
              <a:t>sätt</a:t>
            </a:r>
            <a:r>
              <a:rPr lang="en-US" baseline="0" dirty="0" smtClean="0"/>
              <a:t> </a:t>
            </a:r>
            <a:r>
              <a:rPr lang="en-US" baseline="0" dirty="0" err="1" smtClean="0"/>
              <a:t>att</a:t>
            </a:r>
            <a:r>
              <a:rPr lang="en-US" baseline="0" dirty="0" smtClean="0"/>
              <a:t> </a:t>
            </a:r>
            <a:r>
              <a:rPr lang="en-US" baseline="0" dirty="0" err="1" smtClean="0"/>
              <a:t>hantera</a:t>
            </a:r>
            <a:r>
              <a:rPr lang="en-US" baseline="0" dirty="0" smtClean="0"/>
              <a:t> </a:t>
            </a:r>
            <a:r>
              <a:rPr lang="en-US" baseline="0" dirty="0" err="1" smtClean="0"/>
              <a:t>det</a:t>
            </a:r>
            <a:r>
              <a:rPr lang="en-US" baseline="0" dirty="0" smtClean="0"/>
              <a:t> </a:t>
            </a:r>
            <a:r>
              <a:rPr lang="en-US" baseline="0" dirty="0" err="1" smtClean="0"/>
              <a:t>här</a:t>
            </a:r>
            <a:r>
              <a:rPr lang="en-US" baseline="0" dirty="0" smtClean="0"/>
              <a:t> </a:t>
            </a:r>
            <a:r>
              <a:rPr lang="en-US" baseline="0" dirty="0" err="1" smtClean="0"/>
              <a:t>är</a:t>
            </a:r>
            <a:r>
              <a:rPr lang="en-US" baseline="0" dirty="0" smtClean="0"/>
              <a:t> </a:t>
            </a:r>
            <a:r>
              <a:rPr lang="en-US" baseline="0" dirty="0" err="1" smtClean="0"/>
              <a:t>att</a:t>
            </a:r>
            <a:r>
              <a:rPr lang="en-US" baseline="0" dirty="0" smtClean="0"/>
              <a:t> </a:t>
            </a:r>
            <a:r>
              <a:rPr lang="en-US" baseline="0" dirty="0" err="1" smtClean="0"/>
              <a:t>använda</a:t>
            </a:r>
            <a:r>
              <a:rPr lang="en-US" baseline="0" dirty="0" smtClean="0"/>
              <a:t> Metropolis Light Transport (photon mapping hade </a:t>
            </a:r>
            <a:r>
              <a:rPr lang="en-US" baseline="0" dirty="0" err="1" smtClean="0"/>
              <a:t>också</a:t>
            </a:r>
            <a:r>
              <a:rPr lang="en-US" baseline="0" dirty="0" smtClean="0"/>
              <a:t> </a:t>
            </a:r>
            <a:r>
              <a:rPr lang="en-US" baseline="0" dirty="0" err="1" smtClean="0"/>
              <a:t>funkat</a:t>
            </a:r>
            <a:r>
              <a:rPr lang="en-US" baseline="0" dirty="0" smtClean="0"/>
              <a:t>, men </a:t>
            </a:r>
            <a:r>
              <a:rPr lang="en-US" baseline="0" dirty="0" err="1" smtClean="0"/>
              <a:t>har</a:t>
            </a:r>
            <a:r>
              <a:rPr lang="en-US" baseline="0" dirty="0" smtClean="0"/>
              <a:t> </a:t>
            </a:r>
            <a:r>
              <a:rPr lang="en-US" baseline="0" dirty="0" err="1" smtClean="0"/>
              <a:t>sina</a:t>
            </a:r>
            <a:r>
              <a:rPr lang="en-US" baseline="0" dirty="0" smtClean="0"/>
              <a:t> problem </a:t>
            </a:r>
            <a:r>
              <a:rPr lang="en-US" baseline="0" dirty="0" err="1" smtClean="0"/>
              <a:t>som</a:t>
            </a:r>
            <a:r>
              <a:rPr lang="en-US" baseline="0" dirty="0" smtClean="0"/>
              <a:t> </a:t>
            </a:r>
            <a:r>
              <a:rPr lang="en-US" baseline="0" dirty="0" err="1" smtClean="0"/>
              <a:t>sagt</a:t>
            </a:r>
            <a:r>
              <a:rPr lang="en-US" baseline="0" dirty="0" smtClean="0"/>
              <a:t>)</a:t>
            </a:r>
          </a:p>
          <a:p>
            <a:endParaRPr lang="sv-SE" i="0" dirty="0"/>
          </a:p>
        </p:txBody>
      </p:sp>
      <p:sp>
        <p:nvSpPr>
          <p:cNvPr id="4" name="Slide Number Placeholder 3"/>
          <p:cNvSpPr>
            <a:spLocks noGrp="1"/>
          </p:cNvSpPr>
          <p:nvPr>
            <p:ph type="sldNum" sz="quarter" idx="10"/>
          </p:nvPr>
        </p:nvSpPr>
        <p:spPr/>
        <p:txBody>
          <a:bodyPr/>
          <a:lstStyle/>
          <a:p>
            <a:fld id="{1B0321A4-EB14-45AA-9F29-BBD6B7CB6043}" type="slidenum">
              <a:rPr lang="sv-SE" smtClean="0"/>
              <a:t>84</a:t>
            </a:fld>
            <a:endParaRPr lang="sv-SE"/>
          </a:p>
        </p:txBody>
      </p:sp>
    </p:spTree>
    <p:extLst>
      <p:ext uri="{BB962C8B-B14F-4D97-AF65-F5344CB8AC3E}">
        <p14:creationId xmlns:p14="http://schemas.microsoft.com/office/powerpoint/2010/main" val="19016808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Med</a:t>
            </a:r>
            <a:r>
              <a:rPr lang="sv-SE" baseline="0" dirty="0" smtClean="0"/>
              <a:t> metropolis så börjar vi från en brute force eller bidirectional path, precis som vanligt. </a:t>
            </a:r>
            <a:endParaRPr lang="sv-SE" dirty="0"/>
          </a:p>
        </p:txBody>
      </p:sp>
      <p:sp>
        <p:nvSpPr>
          <p:cNvPr id="4" name="Slide Number Placeholder 3"/>
          <p:cNvSpPr>
            <a:spLocks noGrp="1"/>
          </p:cNvSpPr>
          <p:nvPr>
            <p:ph type="sldNum" sz="quarter" idx="10"/>
          </p:nvPr>
        </p:nvSpPr>
        <p:spPr/>
        <p:txBody>
          <a:bodyPr/>
          <a:lstStyle/>
          <a:p>
            <a:fld id="{1443A6CA-2480-45A8-9865-23BE80192B10}" type="slidenum">
              <a:rPr lang="sv-SE" smtClean="0"/>
              <a:t>85</a:t>
            </a:fld>
            <a:endParaRPr lang="sv-SE"/>
          </a:p>
        </p:txBody>
      </p:sp>
    </p:spTree>
    <p:extLst>
      <p:ext uri="{BB962C8B-B14F-4D97-AF65-F5344CB8AC3E}">
        <p14:creationId xmlns:p14="http://schemas.microsoft.com/office/powerpoint/2010/main" val="25470097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Men om vi hittar en path som har högt inflytande på pixelfärgen så kastar vi inte bort den och börjar om. Istället muterar vi den lite grann för att utforska liknande paths.</a:t>
            </a:r>
          </a:p>
          <a:p>
            <a:r>
              <a:rPr lang="sv-SE" dirty="0" smtClean="0"/>
              <a:t>&lt;flippa fram och tillbaks&gt;</a:t>
            </a:r>
            <a:endParaRPr lang="sv-SE" dirty="0"/>
          </a:p>
        </p:txBody>
      </p:sp>
      <p:sp>
        <p:nvSpPr>
          <p:cNvPr id="4" name="Slide Number Placeholder 3"/>
          <p:cNvSpPr>
            <a:spLocks noGrp="1"/>
          </p:cNvSpPr>
          <p:nvPr>
            <p:ph type="sldNum" sz="quarter" idx="10"/>
          </p:nvPr>
        </p:nvSpPr>
        <p:spPr/>
        <p:txBody>
          <a:bodyPr/>
          <a:lstStyle/>
          <a:p>
            <a:fld id="{1443A6CA-2480-45A8-9865-23BE80192B10}" type="slidenum">
              <a:rPr lang="sv-SE" smtClean="0"/>
              <a:t>86</a:t>
            </a:fld>
            <a:endParaRPr lang="sv-SE"/>
          </a:p>
        </p:txBody>
      </p:sp>
    </p:spTree>
    <p:extLst>
      <p:ext uri="{BB962C8B-B14F-4D97-AF65-F5344CB8AC3E}">
        <p14:creationId xmlns:p14="http://schemas.microsoft.com/office/powerpoint/2010/main" val="131316638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Vi muterar den också så den hamnar i andra pixlar. På så vis kommer vi, så fort vi hittat t.ex. En stark caustic, att utforska den ordentligt</a:t>
            </a:r>
            <a:r>
              <a:rPr lang="sv-SE" baseline="0" dirty="0" smtClean="0"/>
              <a:t> innan vi skapar en helt ny path. </a:t>
            </a:r>
          </a:p>
          <a:p>
            <a:endParaRPr lang="en-US" baseline="0" dirty="0" smtClean="0"/>
          </a:p>
          <a:p>
            <a:r>
              <a:rPr lang="en-US" baseline="0" dirty="0" smtClean="0"/>
              <a:t>Again, there is a lot more to than, “just mutating”. Maybe next year. Or see the “further reading” slide.</a:t>
            </a:r>
            <a:endParaRPr lang="sv-SE" dirty="0"/>
          </a:p>
        </p:txBody>
      </p:sp>
      <p:sp>
        <p:nvSpPr>
          <p:cNvPr id="4" name="Slide Number Placeholder 3"/>
          <p:cNvSpPr>
            <a:spLocks noGrp="1"/>
          </p:cNvSpPr>
          <p:nvPr>
            <p:ph type="sldNum" sz="quarter" idx="10"/>
          </p:nvPr>
        </p:nvSpPr>
        <p:spPr/>
        <p:txBody>
          <a:bodyPr/>
          <a:lstStyle/>
          <a:p>
            <a:fld id="{1443A6CA-2480-45A8-9865-23BE80192B10}" type="slidenum">
              <a:rPr lang="sv-SE" smtClean="0"/>
              <a:t>87</a:t>
            </a:fld>
            <a:endParaRPr lang="sv-SE"/>
          </a:p>
        </p:txBody>
      </p:sp>
    </p:spTree>
    <p:extLst>
      <p:ext uri="{BB962C8B-B14F-4D97-AF65-F5344CB8AC3E}">
        <p14:creationId xmlns:p14="http://schemas.microsoft.com/office/powerpoint/2010/main" val="14656704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Här</a:t>
            </a:r>
            <a:r>
              <a:rPr lang="sv-SE" baseline="0" dirty="0" smtClean="0"/>
              <a:t> är en jämförelse. Detta är bidirectional pathtracing efter 5 min, 2h och 19h</a:t>
            </a:r>
          </a:p>
          <a:p>
            <a:r>
              <a:rPr lang="sv-SE" baseline="0" dirty="0" smtClean="0"/>
              <a:t>&lt;klick&gt;</a:t>
            </a:r>
          </a:p>
          <a:p>
            <a:endParaRPr lang="sv-SE" dirty="0"/>
          </a:p>
        </p:txBody>
      </p:sp>
      <p:sp>
        <p:nvSpPr>
          <p:cNvPr id="4" name="Slide Number Placeholder 3"/>
          <p:cNvSpPr>
            <a:spLocks noGrp="1"/>
          </p:cNvSpPr>
          <p:nvPr>
            <p:ph type="sldNum" sz="quarter" idx="10"/>
          </p:nvPr>
        </p:nvSpPr>
        <p:spPr/>
        <p:txBody>
          <a:bodyPr/>
          <a:lstStyle/>
          <a:p>
            <a:fld id="{1443A6CA-2480-45A8-9865-23BE80192B10}" type="slidenum">
              <a:rPr lang="sv-SE" smtClean="0"/>
              <a:t>88</a:t>
            </a:fld>
            <a:endParaRPr lang="sv-SE"/>
          </a:p>
        </p:txBody>
      </p:sp>
    </p:spTree>
    <p:extLst>
      <p:ext uri="{BB962C8B-B14F-4D97-AF65-F5344CB8AC3E}">
        <p14:creationId xmlns:p14="http://schemas.microsoft.com/office/powerpoint/2010/main" val="17703019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Och</a:t>
            </a:r>
            <a:r>
              <a:rPr lang="en-US" dirty="0" smtClean="0"/>
              <a:t> </a:t>
            </a:r>
            <a:r>
              <a:rPr lang="en-US" dirty="0" err="1" smtClean="0"/>
              <a:t>här</a:t>
            </a:r>
            <a:r>
              <a:rPr lang="en-US" dirty="0" smtClean="0"/>
              <a:t> </a:t>
            </a:r>
            <a:r>
              <a:rPr lang="en-US" dirty="0" err="1" smtClean="0"/>
              <a:t>är</a:t>
            </a:r>
            <a:r>
              <a:rPr lang="en-US" dirty="0" smtClean="0"/>
              <a:t> Metropolis </a:t>
            </a:r>
            <a:r>
              <a:rPr lang="en-US" dirty="0" err="1" smtClean="0"/>
              <a:t>efter</a:t>
            </a:r>
            <a:r>
              <a:rPr lang="en-US" dirty="0" smtClean="0"/>
              <a:t> 5m, 2h </a:t>
            </a:r>
            <a:r>
              <a:rPr lang="en-US" dirty="0" err="1" smtClean="0"/>
              <a:t>och</a:t>
            </a:r>
            <a:r>
              <a:rPr lang="en-US" dirty="0" smtClean="0"/>
              <a:t> 19h. </a:t>
            </a:r>
          </a:p>
          <a:p>
            <a:r>
              <a:rPr lang="en-US" dirty="0" smtClean="0"/>
              <a:t>&lt;</a:t>
            </a:r>
            <a:r>
              <a:rPr lang="en-US" dirty="0" err="1" smtClean="0"/>
              <a:t>flippa</a:t>
            </a:r>
            <a:r>
              <a:rPr lang="en-US" dirty="0" smtClean="0"/>
              <a:t> </a:t>
            </a:r>
            <a:r>
              <a:rPr lang="en-US" dirty="0" err="1" smtClean="0"/>
              <a:t>fram</a:t>
            </a:r>
            <a:r>
              <a:rPr lang="en-US" dirty="0" smtClean="0"/>
              <a:t> </a:t>
            </a:r>
            <a:r>
              <a:rPr lang="en-US" dirty="0" err="1" smtClean="0"/>
              <a:t>och</a:t>
            </a:r>
            <a:r>
              <a:rPr lang="en-US" dirty="0" smtClean="0"/>
              <a:t> </a:t>
            </a:r>
            <a:r>
              <a:rPr lang="en-US" dirty="0" err="1" smtClean="0"/>
              <a:t>tillbaks</a:t>
            </a:r>
            <a:r>
              <a:rPr lang="en-US" dirty="0" smtClean="0"/>
              <a:t>&gt;</a:t>
            </a:r>
          </a:p>
          <a:p>
            <a:r>
              <a:rPr lang="en-US" dirty="0" err="1" smtClean="0"/>
              <a:t>Som</a:t>
            </a:r>
            <a:r>
              <a:rPr lang="en-US" dirty="0" smtClean="0"/>
              <a:t> </a:t>
            </a:r>
            <a:r>
              <a:rPr lang="en-US" dirty="0" err="1" smtClean="0"/>
              <a:t>ni</a:t>
            </a:r>
            <a:r>
              <a:rPr lang="en-US" dirty="0" smtClean="0"/>
              <a:t> </a:t>
            </a:r>
            <a:r>
              <a:rPr lang="en-US" dirty="0" err="1" smtClean="0"/>
              <a:t>ser</a:t>
            </a:r>
            <a:r>
              <a:rPr lang="en-US" dirty="0" smtClean="0"/>
              <a:t> </a:t>
            </a:r>
            <a:r>
              <a:rPr lang="en-US" dirty="0" err="1" smtClean="0"/>
              <a:t>är</a:t>
            </a:r>
            <a:r>
              <a:rPr lang="en-US" dirty="0" smtClean="0"/>
              <a:t> MLT</a:t>
            </a:r>
            <a:r>
              <a:rPr lang="en-US" baseline="0" dirty="0" smtClean="0"/>
              <a:t> </a:t>
            </a:r>
            <a:r>
              <a:rPr lang="en-US" baseline="0" dirty="0" err="1" smtClean="0"/>
              <a:t>hyffsat</a:t>
            </a:r>
            <a:r>
              <a:rPr lang="en-US" baseline="0" dirty="0" smtClean="0"/>
              <a:t> </a:t>
            </a:r>
            <a:r>
              <a:rPr lang="en-US" baseline="0" dirty="0" err="1" smtClean="0"/>
              <a:t>klar</a:t>
            </a:r>
            <a:r>
              <a:rPr lang="en-US" baseline="0" dirty="0" smtClean="0"/>
              <a:t> </a:t>
            </a:r>
            <a:r>
              <a:rPr lang="en-US" baseline="0" dirty="0" err="1" smtClean="0"/>
              <a:t>efter</a:t>
            </a:r>
            <a:r>
              <a:rPr lang="en-US" baseline="0" dirty="0" smtClean="0"/>
              <a:t> </a:t>
            </a:r>
            <a:r>
              <a:rPr lang="en-US" baseline="0" dirty="0" err="1" smtClean="0"/>
              <a:t>två</a:t>
            </a:r>
            <a:r>
              <a:rPr lang="en-US" baseline="0" dirty="0" smtClean="0"/>
              <a:t> </a:t>
            </a:r>
            <a:r>
              <a:rPr lang="en-US" baseline="0" dirty="0" err="1" smtClean="0"/>
              <a:t>timmar</a:t>
            </a:r>
            <a:r>
              <a:rPr lang="en-US" baseline="0" dirty="0" smtClean="0"/>
              <a:t>, </a:t>
            </a:r>
            <a:r>
              <a:rPr lang="en-US" baseline="0" dirty="0" err="1" smtClean="0"/>
              <a:t>medans</a:t>
            </a:r>
            <a:r>
              <a:rPr lang="en-US" baseline="0" dirty="0" smtClean="0"/>
              <a:t> bidirectional </a:t>
            </a:r>
            <a:r>
              <a:rPr lang="en-US" baseline="0" dirty="0" err="1" smtClean="0"/>
              <a:t>måste</a:t>
            </a:r>
            <a:r>
              <a:rPr lang="en-US" baseline="0" dirty="0" smtClean="0"/>
              <a:t> </a:t>
            </a:r>
            <a:r>
              <a:rPr lang="en-US" baseline="0" dirty="0" err="1" smtClean="0"/>
              <a:t>hålla</a:t>
            </a:r>
            <a:r>
              <a:rPr lang="en-US" baseline="0" dirty="0" smtClean="0"/>
              <a:t> </a:t>
            </a:r>
            <a:r>
              <a:rPr lang="en-US" baseline="0" dirty="0" err="1" smtClean="0"/>
              <a:t>på</a:t>
            </a:r>
            <a:r>
              <a:rPr lang="en-US" baseline="0" dirty="0" smtClean="0"/>
              <a:t> </a:t>
            </a:r>
            <a:r>
              <a:rPr lang="en-US" baseline="0" dirty="0" err="1" smtClean="0"/>
              <a:t>hela</a:t>
            </a:r>
            <a:r>
              <a:rPr lang="en-US" baseline="0" dirty="0" smtClean="0"/>
              <a:t> </a:t>
            </a:r>
            <a:r>
              <a:rPr lang="en-US" baseline="0" dirty="0" err="1" smtClean="0"/>
              <a:t>natten</a:t>
            </a:r>
            <a:r>
              <a:rPr lang="en-US" baseline="0" dirty="0" smtClean="0"/>
              <a:t> </a:t>
            </a:r>
            <a:r>
              <a:rPr lang="en-US" baseline="0" dirty="0" err="1" smtClean="0"/>
              <a:t>och</a:t>
            </a:r>
            <a:r>
              <a:rPr lang="en-US" baseline="0" dirty="0" smtClean="0"/>
              <a:t> </a:t>
            </a:r>
            <a:r>
              <a:rPr lang="en-US" baseline="0" dirty="0" err="1" smtClean="0"/>
              <a:t>ändå</a:t>
            </a:r>
            <a:r>
              <a:rPr lang="en-US" baseline="0" dirty="0" smtClean="0"/>
              <a:t> </a:t>
            </a:r>
            <a:r>
              <a:rPr lang="en-US" baseline="0" dirty="0" err="1" smtClean="0"/>
              <a:t>inte</a:t>
            </a:r>
            <a:r>
              <a:rPr lang="en-US" baseline="0" dirty="0" smtClean="0"/>
              <a:t> </a:t>
            </a:r>
            <a:r>
              <a:rPr lang="en-US" baseline="0" dirty="0" err="1" smtClean="0"/>
              <a:t>lyckas</a:t>
            </a:r>
            <a:r>
              <a:rPr lang="en-US" baseline="0" dirty="0" smtClean="0"/>
              <a:t> </a:t>
            </a:r>
            <a:r>
              <a:rPr lang="en-US" baseline="0" dirty="0" err="1" smtClean="0"/>
              <a:t>konvergera</a:t>
            </a:r>
            <a:r>
              <a:rPr lang="en-US" baseline="0" dirty="0" smtClean="0"/>
              <a:t> </a:t>
            </a:r>
            <a:r>
              <a:rPr lang="en-US" baseline="0" dirty="0" err="1" smtClean="0"/>
              <a:t>överallt</a:t>
            </a:r>
            <a:endParaRPr lang="en-US" baseline="0" dirty="0" smtClean="0"/>
          </a:p>
          <a:p>
            <a:r>
              <a:rPr lang="en-US" baseline="0" dirty="0" smtClean="0"/>
              <a:t>(brute force </a:t>
            </a:r>
            <a:r>
              <a:rPr lang="en-US" baseline="0" dirty="0" err="1" smtClean="0"/>
              <a:t>skall</a:t>
            </a:r>
            <a:r>
              <a:rPr lang="en-US" baseline="0" dirty="0" smtClean="0"/>
              <a:t> vi </a:t>
            </a:r>
            <a:r>
              <a:rPr lang="en-US" baseline="0" dirty="0" err="1" smtClean="0"/>
              <a:t>inte</a:t>
            </a:r>
            <a:r>
              <a:rPr lang="en-US" baseline="0" dirty="0" smtClean="0"/>
              <a:t> </a:t>
            </a:r>
            <a:r>
              <a:rPr lang="en-US" baseline="0" dirty="0" err="1" smtClean="0"/>
              <a:t>tala</a:t>
            </a:r>
            <a:r>
              <a:rPr lang="en-US" baseline="0" dirty="0" smtClean="0"/>
              <a:t> om)</a:t>
            </a:r>
          </a:p>
          <a:p>
            <a:endParaRPr lang="en-US" baseline="0" dirty="0" smtClean="0"/>
          </a:p>
          <a:p>
            <a:r>
              <a:rPr lang="en-US" b="1" baseline="0" dirty="0" smtClean="0"/>
              <a:t>En </a:t>
            </a:r>
            <a:r>
              <a:rPr lang="en-US" b="1" baseline="0" dirty="0" err="1" smtClean="0"/>
              <a:t>sak</a:t>
            </a:r>
            <a:r>
              <a:rPr lang="en-US" b="1" baseline="0" dirty="0" smtClean="0"/>
              <a:t> </a:t>
            </a:r>
            <a:r>
              <a:rPr lang="en-US" b="1" baseline="0" dirty="0" err="1" smtClean="0"/>
              <a:t>som</a:t>
            </a:r>
            <a:r>
              <a:rPr lang="en-US" b="1" baseline="0" dirty="0" smtClean="0"/>
              <a:t> </a:t>
            </a:r>
            <a:r>
              <a:rPr lang="en-US" b="1" baseline="0" dirty="0" err="1" smtClean="0"/>
              <a:t>är</a:t>
            </a:r>
            <a:r>
              <a:rPr lang="en-US" b="1" baseline="0" dirty="0" smtClean="0"/>
              <a:t> lite </a:t>
            </a:r>
            <a:r>
              <a:rPr lang="en-US" b="1" baseline="0" dirty="0" err="1" smtClean="0"/>
              <a:t>besvärligt</a:t>
            </a:r>
            <a:r>
              <a:rPr lang="en-US" b="1" baseline="0" dirty="0" smtClean="0"/>
              <a:t> med MLT </a:t>
            </a:r>
            <a:r>
              <a:rPr lang="en-US" b="1" baseline="0" dirty="0" err="1" smtClean="0"/>
              <a:t>är</a:t>
            </a:r>
            <a:r>
              <a:rPr lang="en-US" b="1" baseline="0" dirty="0" smtClean="0"/>
              <a:t> </a:t>
            </a:r>
            <a:r>
              <a:rPr lang="en-US" b="1" baseline="0" dirty="0" err="1" smtClean="0"/>
              <a:t>att</a:t>
            </a:r>
            <a:r>
              <a:rPr lang="en-US" b="1" baseline="0" dirty="0" smtClean="0"/>
              <a:t> </a:t>
            </a:r>
            <a:r>
              <a:rPr lang="en-US" b="1" baseline="0" dirty="0" err="1" smtClean="0"/>
              <a:t>istället</a:t>
            </a:r>
            <a:r>
              <a:rPr lang="en-US" b="1" baseline="0" dirty="0" smtClean="0"/>
              <a:t> </a:t>
            </a:r>
            <a:r>
              <a:rPr lang="en-US" b="1" baseline="0" dirty="0" err="1" smtClean="0"/>
              <a:t>för</a:t>
            </a:r>
            <a:r>
              <a:rPr lang="en-US" b="1" baseline="0" dirty="0" smtClean="0"/>
              <a:t> noise </a:t>
            </a:r>
            <a:r>
              <a:rPr lang="en-US" b="1" baseline="0" dirty="0" err="1" smtClean="0"/>
              <a:t>får</a:t>
            </a:r>
            <a:r>
              <a:rPr lang="en-US" b="1" baseline="0" dirty="0" smtClean="0"/>
              <a:t> vi </a:t>
            </a:r>
            <a:r>
              <a:rPr lang="en-US" b="1" baseline="0" dirty="0" err="1" smtClean="0"/>
              <a:t>stora</a:t>
            </a:r>
            <a:r>
              <a:rPr lang="en-US" b="1" baseline="0" dirty="0" smtClean="0"/>
              <a:t> </a:t>
            </a:r>
            <a:r>
              <a:rPr lang="en-US" b="1" baseline="0" dirty="0" err="1" smtClean="0"/>
              <a:t>hopp</a:t>
            </a:r>
            <a:r>
              <a:rPr lang="en-US" b="1" baseline="0" dirty="0" smtClean="0"/>
              <a:t> I </a:t>
            </a:r>
            <a:r>
              <a:rPr lang="en-US" b="1" baseline="0" dirty="0" err="1" smtClean="0"/>
              <a:t>bildkvalitet</a:t>
            </a:r>
            <a:r>
              <a:rPr lang="en-US" b="1" baseline="0" dirty="0" smtClean="0"/>
              <a:t> </a:t>
            </a:r>
            <a:r>
              <a:rPr lang="en-US" b="1" baseline="0" dirty="0" err="1" smtClean="0"/>
              <a:t>när</a:t>
            </a:r>
            <a:r>
              <a:rPr lang="en-US" b="1" baseline="0" dirty="0" smtClean="0"/>
              <a:t> den </a:t>
            </a:r>
            <a:r>
              <a:rPr lang="en-US" b="1" baseline="0" dirty="0" err="1" smtClean="0"/>
              <a:t>plötsligt</a:t>
            </a:r>
            <a:r>
              <a:rPr lang="en-US" b="1" baseline="0" dirty="0" smtClean="0"/>
              <a:t> </a:t>
            </a:r>
            <a:r>
              <a:rPr lang="en-US" b="1" baseline="0" dirty="0" err="1" smtClean="0"/>
              <a:t>hittar</a:t>
            </a:r>
            <a:r>
              <a:rPr lang="en-US" b="1" baseline="0" dirty="0" smtClean="0"/>
              <a:t> en stark path. </a:t>
            </a:r>
          </a:p>
          <a:p>
            <a:endParaRPr lang="en-US" b="1" baseline="0" dirty="0" smtClean="0"/>
          </a:p>
          <a:p>
            <a:r>
              <a:rPr lang="en-US" b="1" baseline="0" dirty="0" smtClean="0"/>
              <a:t>Till </a:t>
            </a:r>
            <a:r>
              <a:rPr lang="en-US" b="1" baseline="0" dirty="0" err="1" smtClean="0"/>
              <a:t>exempel</a:t>
            </a:r>
            <a:r>
              <a:rPr lang="en-US" b="1" baseline="0" dirty="0" smtClean="0"/>
              <a:t> </a:t>
            </a:r>
            <a:r>
              <a:rPr lang="en-US" b="1" baseline="0" dirty="0" err="1" smtClean="0"/>
              <a:t>så</a:t>
            </a:r>
            <a:r>
              <a:rPr lang="en-US" b="1" baseline="0" dirty="0" smtClean="0"/>
              <a:t> </a:t>
            </a:r>
            <a:r>
              <a:rPr lang="en-US" b="1" baseline="0" dirty="0" err="1" smtClean="0"/>
              <a:t>ser</a:t>
            </a:r>
            <a:r>
              <a:rPr lang="en-US" b="1" baseline="0" dirty="0" smtClean="0"/>
              <a:t> vi </a:t>
            </a:r>
            <a:r>
              <a:rPr lang="en-US" b="1" baseline="0" dirty="0" err="1" smtClean="0"/>
              <a:t>inte</a:t>
            </a:r>
            <a:r>
              <a:rPr lang="en-US" b="1" baseline="0" dirty="0" smtClean="0"/>
              <a:t> den </a:t>
            </a:r>
            <a:r>
              <a:rPr lang="en-US" b="1" baseline="0" dirty="0" err="1" smtClean="0"/>
              <a:t>starka</a:t>
            </a:r>
            <a:r>
              <a:rPr lang="en-US" b="1" baseline="0" dirty="0" smtClean="0"/>
              <a:t> </a:t>
            </a:r>
            <a:r>
              <a:rPr lang="en-US" b="1" baseline="0" dirty="0" err="1" smtClean="0"/>
              <a:t>reflektionen</a:t>
            </a:r>
            <a:r>
              <a:rPr lang="en-US" b="1" baseline="0" dirty="0" smtClean="0"/>
              <a:t> </a:t>
            </a:r>
            <a:r>
              <a:rPr lang="en-US" b="1" baseline="0" dirty="0" err="1" smtClean="0"/>
              <a:t>på</a:t>
            </a:r>
            <a:r>
              <a:rPr lang="en-US" b="1" baseline="0" dirty="0" smtClean="0"/>
              <a:t> </a:t>
            </a:r>
            <a:r>
              <a:rPr lang="en-US" b="1" baseline="0" dirty="0" err="1" smtClean="0"/>
              <a:t>metallapans</a:t>
            </a:r>
            <a:r>
              <a:rPr lang="en-US" b="1" baseline="0" dirty="0" smtClean="0"/>
              <a:t> kind </a:t>
            </a:r>
            <a:r>
              <a:rPr lang="en-US" b="1" i="1" baseline="0" dirty="0" err="1" smtClean="0"/>
              <a:t>alls</a:t>
            </a:r>
            <a:r>
              <a:rPr lang="en-US" b="1" i="0" baseline="0" dirty="0" smtClean="0"/>
              <a:t> </a:t>
            </a:r>
            <a:r>
              <a:rPr lang="en-US" b="1" i="0" baseline="0" dirty="0" err="1" smtClean="0"/>
              <a:t>efter</a:t>
            </a:r>
            <a:r>
              <a:rPr lang="en-US" b="1" i="0" baseline="0" dirty="0" smtClean="0"/>
              <a:t> 5 </a:t>
            </a:r>
            <a:r>
              <a:rPr lang="en-US" b="1" i="0" baseline="0" dirty="0" err="1" smtClean="0"/>
              <a:t>minuter</a:t>
            </a:r>
            <a:r>
              <a:rPr lang="en-US" b="1" i="0" baseline="0" dirty="0" smtClean="0"/>
              <a:t> </a:t>
            </a:r>
            <a:r>
              <a:rPr lang="en-US" b="1" i="0" baseline="0" dirty="0" err="1" smtClean="0"/>
              <a:t>och</a:t>
            </a:r>
            <a:r>
              <a:rPr lang="en-US" b="1" i="0" baseline="0" dirty="0" smtClean="0"/>
              <a:t> sedan </a:t>
            </a:r>
            <a:r>
              <a:rPr lang="en-US" b="1" i="0" baseline="0" dirty="0" err="1" smtClean="0"/>
              <a:t>poppar</a:t>
            </a:r>
            <a:r>
              <a:rPr lang="en-US" b="1" i="0" baseline="0" dirty="0" smtClean="0"/>
              <a:t> den </a:t>
            </a:r>
            <a:r>
              <a:rPr lang="en-US" b="1" i="0" baseline="0" dirty="0" err="1" smtClean="0"/>
              <a:t>plötsligt</a:t>
            </a:r>
            <a:r>
              <a:rPr lang="en-US" b="1" i="0" baseline="0" dirty="0" smtClean="0"/>
              <a:t> </a:t>
            </a:r>
            <a:r>
              <a:rPr lang="en-US" b="1" i="0" baseline="0" dirty="0" err="1" smtClean="0"/>
              <a:t>fram</a:t>
            </a:r>
            <a:r>
              <a:rPr lang="en-US" b="1" i="0" baseline="0" dirty="0" smtClean="0"/>
              <a:t> </a:t>
            </a:r>
            <a:r>
              <a:rPr lang="en-US" b="1" i="0" baseline="0" dirty="0" err="1" smtClean="0"/>
              <a:t>efter</a:t>
            </a:r>
            <a:r>
              <a:rPr lang="en-US" b="1" i="0" baseline="0" dirty="0" smtClean="0"/>
              <a:t> </a:t>
            </a:r>
            <a:r>
              <a:rPr lang="en-US" b="1" i="0" baseline="0" dirty="0" err="1" smtClean="0"/>
              <a:t>någon</a:t>
            </a:r>
            <a:r>
              <a:rPr lang="en-US" b="1" i="0" baseline="0" dirty="0" smtClean="0"/>
              <a:t> </a:t>
            </a:r>
            <a:r>
              <a:rPr lang="en-US" b="1" i="0" baseline="0" dirty="0" err="1" smtClean="0"/>
              <a:t>timma</a:t>
            </a:r>
            <a:r>
              <a:rPr lang="en-US" b="1" i="0" baseline="0" dirty="0" smtClean="0"/>
              <a:t>. </a:t>
            </a:r>
          </a:p>
          <a:p>
            <a:endParaRPr lang="en-US" b="1" i="0" baseline="0" dirty="0" smtClean="0"/>
          </a:p>
          <a:p>
            <a:r>
              <a:rPr lang="en-US" b="1" i="0" baseline="0" dirty="0" err="1" smtClean="0"/>
              <a:t>Detta</a:t>
            </a:r>
            <a:r>
              <a:rPr lang="en-US" b="1" i="0" baseline="0" dirty="0" smtClean="0"/>
              <a:t> </a:t>
            </a:r>
            <a:r>
              <a:rPr lang="en-US" b="1" i="0" baseline="0" dirty="0" err="1" smtClean="0"/>
              <a:t>kan</a:t>
            </a:r>
            <a:r>
              <a:rPr lang="en-US" b="1" i="0" baseline="0" dirty="0" smtClean="0"/>
              <a:t> </a:t>
            </a:r>
            <a:r>
              <a:rPr lang="en-US" b="1" i="0" baseline="0" dirty="0" err="1" smtClean="0"/>
              <a:t>vara</a:t>
            </a:r>
            <a:r>
              <a:rPr lang="en-US" b="1" i="0" baseline="0" dirty="0" smtClean="0"/>
              <a:t> </a:t>
            </a:r>
            <a:r>
              <a:rPr lang="en-US" b="1" i="0" baseline="0" dirty="0" err="1" smtClean="0"/>
              <a:t>problematiskt</a:t>
            </a:r>
            <a:r>
              <a:rPr lang="en-US" b="1" i="0" baseline="0" dirty="0" smtClean="0"/>
              <a:t> I </a:t>
            </a:r>
            <a:r>
              <a:rPr lang="en-US" b="1" i="0" baseline="0" dirty="0" err="1" smtClean="0"/>
              <a:t>animationer</a:t>
            </a:r>
            <a:r>
              <a:rPr lang="en-US" b="1" i="0" baseline="0" dirty="0" smtClean="0"/>
              <a:t>. Man </a:t>
            </a:r>
            <a:r>
              <a:rPr lang="en-US" b="1" i="0" baseline="0" dirty="0" err="1" smtClean="0"/>
              <a:t>kan</a:t>
            </a:r>
            <a:r>
              <a:rPr lang="en-US" b="1" i="0" baseline="0" dirty="0" smtClean="0"/>
              <a:t> </a:t>
            </a:r>
            <a:r>
              <a:rPr lang="en-US" b="1" i="0" baseline="0" dirty="0" err="1" smtClean="0"/>
              <a:t>acceptera</a:t>
            </a:r>
            <a:r>
              <a:rPr lang="en-US" b="1" i="0" baseline="0" dirty="0" smtClean="0"/>
              <a:t> </a:t>
            </a:r>
            <a:r>
              <a:rPr lang="en-US" b="1" i="0" baseline="0" dirty="0" err="1" smtClean="0"/>
              <a:t>ett</a:t>
            </a:r>
            <a:r>
              <a:rPr lang="en-US" b="1" i="0" baseline="0" dirty="0" smtClean="0"/>
              <a:t> </a:t>
            </a:r>
            <a:r>
              <a:rPr lang="en-US" b="1" i="0" baseline="0" dirty="0" err="1" smtClean="0"/>
              <a:t>visst</a:t>
            </a:r>
            <a:r>
              <a:rPr lang="en-US" b="1" i="0" baseline="0" dirty="0" smtClean="0"/>
              <a:t> noise I en animation, men </a:t>
            </a:r>
            <a:r>
              <a:rPr lang="en-US" b="1" i="0" baseline="0" dirty="0" err="1" smtClean="0"/>
              <a:t>det</a:t>
            </a:r>
            <a:r>
              <a:rPr lang="en-US" b="1" i="0" baseline="0" dirty="0" smtClean="0"/>
              <a:t> </a:t>
            </a:r>
            <a:r>
              <a:rPr lang="en-US" b="1" i="0" baseline="0" dirty="0" err="1" smtClean="0"/>
              <a:t>får</a:t>
            </a:r>
            <a:r>
              <a:rPr lang="en-US" b="1" i="0" baseline="0" dirty="0" smtClean="0"/>
              <a:t> </a:t>
            </a:r>
            <a:r>
              <a:rPr lang="en-US" b="1" i="0" baseline="0" dirty="0" err="1" smtClean="0"/>
              <a:t>ju</a:t>
            </a:r>
            <a:r>
              <a:rPr lang="en-US" b="1" i="0" baseline="0" dirty="0" smtClean="0"/>
              <a:t> </a:t>
            </a:r>
            <a:r>
              <a:rPr lang="en-US" b="1" i="0" baseline="0" dirty="0" err="1" smtClean="0"/>
              <a:t>inte</a:t>
            </a:r>
            <a:r>
              <a:rPr lang="en-US" b="1" i="0" baseline="0" dirty="0" smtClean="0"/>
              <a:t> an </a:t>
            </a:r>
            <a:r>
              <a:rPr lang="en-US" b="1" i="0" baseline="0" dirty="0" err="1" smtClean="0"/>
              <a:t>att</a:t>
            </a:r>
            <a:r>
              <a:rPr lang="en-US" b="1" i="0" baseline="0" dirty="0" smtClean="0"/>
              <a:t> en </a:t>
            </a:r>
            <a:r>
              <a:rPr lang="en-US" b="1" i="0" baseline="0" dirty="0" err="1" smtClean="0"/>
              <a:t>stor</a:t>
            </a:r>
            <a:r>
              <a:rPr lang="en-US" b="1" i="0" baseline="0" dirty="0" smtClean="0"/>
              <a:t> </a:t>
            </a:r>
            <a:r>
              <a:rPr lang="en-US" b="1" i="0" baseline="0" dirty="0" err="1" smtClean="0"/>
              <a:t>tydlig</a:t>
            </a:r>
            <a:r>
              <a:rPr lang="en-US" b="1" i="0" baseline="0" dirty="0" smtClean="0"/>
              <a:t> caustic </a:t>
            </a:r>
            <a:r>
              <a:rPr lang="en-US" b="1" i="0" baseline="0" dirty="0" err="1" smtClean="0"/>
              <a:t>poppar</a:t>
            </a:r>
            <a:r>
              <a:rPr lang="en-US" b="1" i="0" baseline="0" dirty="0" smtClean="0"/>
              <a:t> in </a:t>
            </a:r>
            <a:r>
              <a:rPr lang="en-US" b="1" i="0" baseline="0" dirty="0" err="1" smtClean="0"/>
              <a:t>och</a:t>
            </a:r>
            <a:r>
              <a:rPr lang="en-US" b="1" i="0" baseline="0" dirty="0" smtClean="0"/>
              <a:t> </a:t>
            </a:r>
            <a:r>
              <a:rPr lang="en-US" b="1" i="0" baseline="0" dirty="0" err="1" smtClean="0"/>
              <a:t>ut</a:t>
            </a:r>
            <a:r>
              <a:rPr lang="en-US" b="1" i="0" baseline="0" dirty="0" smtClean="0"/>
              <a:t> I </a:t>
            </a:r>
            <a:r>
              <a:rPr lang="en-US" b="1" i="0" baseline="0" dirty="0" err="1" smtClean="0"/>
              <a:t>olika</a:t>
            </a:r>
            <a:r>
              <a:rPr lang="en-US" b="1" i="0" baseline="0" dirty="0" smtClean="0"/>
              <a:t> frames. </a:t>
            </a:r>
            <a:endParaRPr lang="en-US" b="1" baseline="0" dirty="0" smtClean="0"/>
          </a:p>
          <a:p>
            <a:endParaRPr lang="en-US" baseline="0" dirty="0" smtClean="0"/>
          </a:p>
          <a:p>
            <a:endParaRPr lang="sv-SE" baseline="0" dirty="0" smtClean="0"/>
          </a:p>
          <a:p>
            <a:endParaRPr lang="sv-SE" baseline="0" dirty="0" smtClean="0"/>
          </a:p>
          <a:p>
            <a:endParaRPr lang="sv-SE" dirty="0"/>
          </a:p>
        </p:txBody>
      </p:sp>
      <p:sp>
        <p:nvSpPr>
          <p:cNvPr id="4" name="Slide Number Placeholder 3"/>
          <p:cNvSpPr>
            <a:spLocks noGrp="1"/>
          </p:cNvSpPr>
          <p:nvPr>
            <p:ph type="sldNum" sz="quarter" idx="10"/>
          </p:nvPr>
        </p:nvSpPr>
        <p:spPr/>
        <p:txBody>
          <a:bodyPr/>
          <a:lstStyle/>
          <a:p>
            <a:fld id="{1443A6CA-2480-45A8-9865-23BE80192B10}" type="slidenum">
              <a:rPr lang="sv-SE" smtClean="0"/>
              <a:t>89</a:t>
            </a:fld>
            <a:endParaRPr lang="sv-SE"/>
          </a:p>
        </p:txBody>
      </p:sp>
    </p:spTree>
    <p:extLst>
      <p:ext uri="{BB962C8B-B14F-4D97-AF65-F5344CB8AC3E}">
        <p14:creationId xmlns:p14="http://schemas.microsoft.com/office/powerpoint/2010/main" val="10278529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Korridor</a:t>
            </a:r>
            <a:r>
              <a:rPr lang="sv-SE" baseline="0" dirty="0" smtClean="0"/>
              <a:t> exemplet igen. Här ser vi bidirectional path tracing efter 5 minuter, 25 minuter och 1h15min</a:t>
            </a:r>
          </a:p>
          <a:p>
            <a:r>
              <a:rPr lang="sv-SE" baseline="0" dirty="0" smtClean="0"/>
              <a:t>&lt;klick&gt;</a:t>
            </a:r>
            <a:endParaRPr lang="sv-SE" dirty="0"/>
          </a:p>
        </p:txBody>
      </p:sp>
      <p:sp>
        <p:nvSpPr>
          <p:cNvPr id="4" name="Slide Number Placeholder 3"/>
          <p:cNvSpPr>
            <a:spLocks noGrp="1"/>
          </p:cNvSpPr>
          <p:nvPr>
            <p:ph type="sldNum" sz="quarter" idx="10"/>
          </p:nvPr>
        </p:nvSpPr>
        <p:spPr/>
        <p:txBody>
          <a:bodyPr/>
          <a:lstStyle/>
          <a:p>
            <a:fld id="{1443A6CA-2480-45A8-9865-23BE80192B10}" type="slidenum">
              <a:rPr lang="sv-SE" smtClean="0"/>
              <a:t>90</a:t>
            </a:fld>
            <a:endParaRPr lang="sv-SE"/>
          </a:p>
        </p:txBody>
      </p:sp>
    </p:spTree>
    <p:extLst>
      <p:ext uri="{BB962C8B-B14F-4D97-AF65-F5344CB8AC3E}">
        <p14:creationId xmlns:p14="http://schemas.microsoft.com/office/powerpoint/2010/main" val="30028688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Och här är MLT. </a:t>
            </a:r>
          </a:p>
          <a:p>
            <a:endParaRPr lang="sv-SE" dirty="0" smtClean="0"/>
          </a:p>
          <a:p>
            <a:r>
              <a:rPr lang="sv-SE" dirty="0" smtClean="0"/>
              <a:t>Inte lika</a:t>
            </a:r>
            <a:r>
              <a:rPr lang="sv-SE" baseline="0" dirty="0" smtClean="0"/>
              <a:t> chockernade skillnader i den här scenen.</a:t>
            </a:r>
          </a:p>
          <a:p>
            <a:endParaRPr lang="sv-SE" baseline="0" dirty="0" smtClean="0"/>
          </a:p>
          <a:p>
            <a:r>
              <a:rPr lang="sv-SE" baseline="0" dirty="0" smtClean="0"/>
              <a:t>&lt;flippa fram och tillbaks&gt;</a:t>
            </a:r>
          </a:p>
          <a:p>
            <a:endParaRPr lang="sv-SE" baseline="0" dirty="0" smtClean="0"/>
          </a:p>
          <a:p>
            <a:r>
              <a:rPr lang="sv-SE" baseline="0" dirty="0" smtClean="0"/>
              <a:t>Vad kan ni se? </a:t>
            </a:r>
          </a:p>
          <a:p>
            <a:endParaRPr lang="sv-SE" baseline="0" dirty="0" smtClean="0"/>
          </a:p>
          <a:p>
            <a:pPr marL="171450" indent="-171450">
              <a:buFont typeface="Arial" panose="020B0604020202020204" pitchFamily="34" charset="0"/>
              <a:buChar char="•"/>
            </a:pPr>
            <a:r>
              <a:rPr lang="sv-SE" baseline="0" dirty="0" smtClean="0"/>
              <a:t>Rödare färgton i metropolis, förmodligen på grund av dcen starkt belysta knallröda dörren</a:t>
            </a:r>
          </a:p>
          <a:p>
            <a:pPr marL="171450" indent="-171450">
              <a:buFont typeface="Arial" panose="020B0604020202020204" pitchFamily="34" charset="0"/>
              <a:buChar char="•"/>
            </a:pPr>
            <a:r>
              <a:rPr lang="sv-SE" baseline="0" dirty="0" smtClean="0"/>
              <a:t>Caustics i fönstrena som inte syns i bidirectional</a:t>
            </a:r>
          </a:p>
          <a:p>
            <a:pPr marL="171450" indent="-171450">
              <a:buFont typeface="Arial" panose="020B0604020202020204" pitchFamily="34" charset="0"/>
              <a:buChar char="•"/>
            </a:pPr>
            <a:r>
              <a:rPr lang="sv-SE" baseline="0" dirty="0" smtClean="0"/>
              <a:t>Lite mer definition på glasskåpet i MLT</a:t>
            </a:r>
          </a:p>
          <a:p>
            <a:pPr marL="171450" indent="-171450">
              <a:buFont typeface="Arial" panose="020B0604020202020204" pitchFamily="34" charset="0"/>
              <a:buChar char="•"/>
            </a:pPr>
            <a:endParaRPr lang="sv-SE" baseline="0" dirty="0" smtClean="0"/>
          </a:p>
          <a:p>
            <a:pPr marL="0" indent="0">
              <a:buFont typeface="Arial" panose="020B0604020202020204" pitchFamily="34" charset="0"/>
              <a:buNone/>
            </a:pPr>
            <a:r>
              <a:rPr lang="sv-SE" baseline="0" dirty="0" smtClean="0"/>
              <a:t>MLT är inte lika självklart alltid bättre. Dessutom är det hiskeligt svårt att få rätt, vilket nog är stora skälet att få renderare använder det. Octance har ett mode som heter PMC som använder en variant av metropolis. Maxwell använder det hela tiden. </a:t>
            </a:r>
          </a:p>
          <a:p>
            <a:pPr marL="171450" indent="-171450">
              <a:buFont typeface="Arial" panose="020B0604020202020204" pitchFamily="34" charset="0"/>
              <a:buChar char="•"/>
            </a:pPr>
            <a:endParaRPr lang="sv-SE" dirty="0"/>
          </a:p>
        </p:txBody>
      </p:sp>
      <p:sp>
        <p:nvSpPr>
          <p:cNvPr id="4" name="Slide Number Placeholder 3"/>
          <p:cNvSpPr>
            <a:spLocks noGrp="1"/>
          </p:cNvSpPr>
          <p:nvPr>
            <p:ph type="sldNum" sz="quarter" idx="10"/>
          </p:nvPr>
        </p:nvSpPr>
        <p:spPr/>
        <p:txBody>
          <a:bodyPr/>
          <a:lstStyle/>
          <a:p>
            <a:fld id="{1443A6CA-2480-45A8-9865-23BE80192B10}" type="slidenum">
              <a:rPr lang="sv-SE" smtClean="0"/>
              <a:t>91</a:t>
            </a:fld>
            <a:endParaRPr lang="sv-SE"/>
          </a:p>
        </p:txBody>
      </p:sp>
    </p:spTree>
    <p:extLst>
      <p:ext uri="{BB962C8B-B14F-4D97-AF65-F5344CB8AC3E}">
        <p14:creationId xmlns:p14="http://schemas.microsoft.com/office/powerpoint/2010/main" val="421142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Here</a:t>
            </a:r>
            <a:r>
              <a:rPr lang="en-US" i="0" baseline="0" dirty="0" smtClean="0"/>
              <a:t> are the same images again, together with the </a:t>
            </a:r>
            <a:r>
              <a:rPr lang="en-US" i="0" baseline="0" dirty="0" err="1" smtClean="0"/>
              <a:t>iRay</a:t>
            </a:r>
            <a:r>
              <a:rPr lang="en-US" i="0" baseline="0" dirty="0" smtClean="0"/>
              <a:t> result after one hour, where it has really converged.</a:t>
            </a:r>
            <a:endParaRPr lang="en-US" i="0" dirty="0" smtClean="0"/>
          </a:p>
          <a:p>
            <a:endParaRPr lang="en-US" i="0" baseline="0" dirty="0" smtClean="0"/>
          </a:p>
          <a:p>
            <a:r>
              <a:rPr lang="en-US" i="0" baseline="0" dirty="0" smtClean="0"/>
              <a:t>So… Why do we care about </a:t>
            </a:r>
            <a:r>
              <a:rPr lang="en-US" i="0" baseline="0" dirty="0" err="1" smtClean="0"/>
              <a:t>pathtracing</a:t>
            </a:r>
            <a:r>
              <a:rPr lang="en-US" i="0" baseline="0" dirty="0" smtClean="0"/>
              <a:t>? If it’s this much slower? </a:t>
            </a:r>
          </a:p>
          <a:p>
            <a:endParaRPr lang="en-US" i="0" baseline="0" dirty="0" smtClean="0"/>
          </a:p>
          <a:p>
            <a:r>
              <a:rPr lang="en-US" i="0" baseline="0" dirty="0" smtClean="0"/>
              <a:t>&lt;se om </a:t>
            </a:r>
            <a:r>
              <a:rPr lang="en-US" i="0" baseline="0" dirty="0" err="1" smtClean="0"/>
              <a:t>dom</a:t>
            </a:r>
            <a:r>
              <a:rPr lang="en-US" i="0" baseline="0" dirty="0" smtClean="0"/>
              <a:t> </a:t>
            </a:r>
            <a:r>
              <a:rPr lang="en-US" i="0" baseline="0" dirty="0" err="1" smtClean="0"/>
              <a:t>har</a:t>
            </a:r>
            <a:r>
              <a:rPr lang="en-US" i="0" baseline="0" dirty="0" smtClean="0"/>
              <a:t> </a:t>
            </a:r>
            <a:r>
              <a:rPr lang="en-US" i="0" baseline="0" dirty="0" err="1" smtClean="0"/>
              <a:t>några</a:t>
            </a:r>
            <a:r>
              <a:rPr lang="en-US" i="0" baseline="0" dirty="0" smtClean="0"/>
              <a:t> </a:t>
            </a:r>
            <a:r>
              <a:rPr lang="en-US" i="0" baseline="0" dirty="0" err="1" smtClean="0"/>
              <a:t>svar</a:t>
            </a:r>
            <a:r>
              <a:rPr lang="en-US" i="0" baseline="0" dirty="0" smtClean="0"/>
              <a:t>&gt;</a:t>
            </a:r>
            <a:endParaRPr lang="en-US" i="0" dirty="0" smtClean="0"/>
          </a:p>
          <a:p>
            <a:endParaRPr lang="en-US" i="0" baseline="0" dirty="0" smtClean="0"/>
          </a:p>
          <a:p>
            <a:r>
              <a:rPr lang="en-US" i="0" baseline="0" dirty="0" smtClean="0"/>
              <a:t>Quick Answers: </a:t>
            </a:r>
          </a:p>
          <a:p>
            <a:pPr marL="171450" indent="-171450">
              <a:buFont typeface="Arial" panose="020B0604020202020204" pitchFamily="34" charset="0"/>
              <a:buChar char="•"/>
            </a:pPr>
            <a:r>
              <a:rPr lang="en-US" i="0" baseline="0" dirty="0" smtClean="0"/>
              <a:t>The MR image is WRONG (due to approximations and errors): </a:t>
            </a:r>
          </a:p>
          <a:p>
            <a:pPr marL="628650" lvl="1" indent="-171450">
              <a:buFont typeface="Arial" panose="020B0604020202020204" pitchFamily="34" charset="0"/>
              <a:buChar char="•"/>
            </a:pPr>
            <a:r>
              <a:rPr lang="en-US" i="0" baseline="0" dirty="0" smtClean="0"/>
              <a:t>Wrong overall intensity</a:t>
            </a:r>
          </a:p>
          <a:p>
            <a:pPr marL="628650" lvl="1" indent="-171450">
              <a:buFont typeface="Arial" panose="020B0604020202020204" pitchFamily="34" charset="0"/>
              <a:buChar char="•"/>
            </a:pPr>
            <a:r>
              <a:rPr lang="en-US" i="0" baseline="0" dirty="0" smtClean="0"/>
              <a:t>Reflection of light on walls is weird</a:t>
            </a:r>
          </a:p>
          <a:p>
            <a:pPr marL="171450" lvl="0" indent="-171450">
              <a:buFont typeface="Arial" panose="020B0604020202020204" pitchFamily="34" charset="0"/>
              <a:buChar char="•"/>
            </a:pPr>
            <a:r>
              <a:rPr lang="en-US" i="0" baseline="0" dirty="0" smtClean="0"/>
              <a:t>Specular highlights are wrong (on monkey and reflections)</a:t>
            </a:r>
          </a:p>
          <a:p>
            <a:pPr marL="628650" lvl="1" indent="-171450">
              <a:buFont typeface="Arial" panose="020B0604020202020204" pitchFamily="34" charset="0"/>
              <a:buChar char="•"/>
            </a:pPr>
            <a:r>
              <a:rPr lang="en-US" i="0" baseline="0" dirty="0" smtClean="0"/>
              <a:t>Separate caustic photon mapping is not on</a:t>
            </a:r>
          </a:p>
          <a:p>
            <a:pPr marL="0" lvl="0" indent="0">
              <a:buFont typeface="Arial" panose="020B0604020202020204" pitchFamily="34" charset="0"/>
              <a:buNone/>
            </a:pPr>
            <a:endParaRPr lang="en-US" i="0" baseline="0" dirty="0" smtClean="0"/>
          </a:p>
          <a:p>
            <a:pPr marL="0" lvl="0" indent="0">
              <a:buFont typeface="Arial" panose="020B0604020202020204" pitchFamily="34" charset="0"/>
              <a:buNone/>
            </a:pPr>
            <a:r>
              <a:rPr lang="en-US" i="0" baseline="0" dirty="0" smtClean="0"/>
              <a:t>These errors are not inherent in the photon mapping algorithm. If we used a much larger initial photon map, and used a separate caustics photon map, and set some tweakable parameters just right, we could probably still get an image that looks very close to the path traced image and in less time. </a:t>
            </a:r>
          </a:p>
          <a:p>
            <a:pPr marL="0" lvl="0" indent="0">
              <a:buFont typeface="Arial" panose="020B0604020202020204" pitchFamily="34" charset="0"/>
              <a:buNone/>
            </a:pPr>
            <a:r>
              <a:rPr lang="en-US" i="0" baseline="0" dirty="0" smtClean="0"/>
              <a:t>* The point is that it is </a:t>
            </a:r>
            <a:r>
              <a:rPr lang="en-US" i="1" baseline="0" dirty="0" smtClean="0"/>
              <a:t>very hard to know</a:t>
            </a:r>
            <a:r>
              <a:rPr lang="en-US" i="0" baseline="0" dirty="0" smtClean="0"/>
              <a:t> how the photon mapper should be set up to be good enough (varies dramatically from scene to scene).</a:t>
            </a:r>
          </a:p>
          <a:p>
            <a:pPr marL="0" lvl="0" indent="0">
              <a:buFont typeface="Arial" panose="020B0604020202020204" pitchFamily="34" charset="0"/>
              <a:buNone/>
            </a:pPr>
            <a:r>
              <a:rPr lang="en-US" i="0" baseline="0" dirty="0" smtClean="0"/>
              <a:t>* Trial and error makes it more costly (in terms of time spent) in the long run. </a:t>
            </a:r>
          </a:p>
          <a:p>
            <a:pPr marL="0" lvl="0" indent="0">
              <a:buFont typeface="Arial" panose="020B0604020202020204" pitchFamily="34" charset="0"/>
              <a:buNone/>
            </a:pPr>
            <a:endParaRPr lang="en-US" i="0" baseline="0" dirty="0" smtClean="0"/>
          </a:p>
          <a:p>
            <a:pPr marL="171450" lvl="0" indent="-171450">
              <a:buFont typeface="Arial" panose="020B0604020202020204" pitchFamily="34" charset="0"/>
              <a:buChar char="•"/>
            </a:pPr>
            <a:endParaRPr lang="en-US" i="0" baseline="0" dirty="0" smtClean="0"/>
          </a:p>
          <a:p>
            <a:endParaRPr lang="sv-SE" i="0" dirty="0"/>
          </a:p>
        </p:txBody>
      </p:sp>
      <p:sp>
        <p:nvSpPr>
          <p:cNvPr id="4" name="Slide Number Placeholder 3"/>
          <p:cNvSpPr>
            <a:spLocks noGrp="1"/>
          </p:cNvSpPr>
          <p:nvPr>
            <p:ph type="sldNum" sz="quarter" idx="10"/>
          </p:nvPr>
        </p:nvSpPr>
        <p:spPr/>
        <p:txBody>
          <a:bodyPr/>
          <a:lstStyle/>
          <a:p>
            <a:fld id="{1B0321A4-EB14-45AA-9F29-BBD6B7CB6043}" type="slidenum">
              <a:rPr lang="sv-SE" smtClean="0"/>
              <a:t>9</a:t>
            </a:fld>
            <a:endParaRPr lang="sv-SE"/>
          </a:p>
        </p:txBody>
      </p:sp>
    </p:spTree>
    <p:extLst>
      <p:ext uri="{BB962C8B-B14F-4D97-AF65-F5344CB8AC3E}">
        <p14:creationId xmlns:p14="http://schemas.microsoft.com/office/powerpoint/2010/main" val="1052609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042F6A2-AB0F-4B7D-B540-C5AB8CC23290}"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AF7395-42CA-44E1-A6F4-A63854AB6CFA}"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132EB7-6F77-431C-9269-2EF8D8E06839}"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83C888-E6DA-40A2-A406-3C79E4D36A38}"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BF0C6F-ED4F-4E64-BC72-E378970C78BD}"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3E59C4-B843-4EF6-9DBD-41EBCD583F02}" type="datetime1">
              <a:rPr lang="en-US" smtClean="0"/>
              <a:t>1/29/2018</a:t>
            </a:fld>
            <a:endParaRPr lang="en-US"/>
          </a:p>
        </p:txBody>
      </p:sp>
      <p:sp>
        <p:nvSpPr>
          <p:cNvPr id="6" name="Footer Placeholder 5"/>
          <p:cNvSpPr>
            <a:spLocks noGrp="1"/>
          </p:cNvSpPr>
          <p:nvPr>
            <p:ph type="ftr" sz="quarter" idx="11"/>
          </p:nvPr>
        </p:nvSpPr>
        <p:spPr/>
        <p:txBody>
          <a:bodyPr/>
          <a:lstStyle/>
          <a:p>
            <a:r>
              <a:rPr lang="en-US" smtClean="0"/>
              <a:t>Advanced Computer Graphics - Path Tracing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08872AA-3D15-45C1-9634-A23EC8362660}" type="datetime1">
              <a:rPr lang="en-US" smtClean="0"/>
              <a:t>1/29/2018</a:t>
            </a:fld>
            <a:endParaRPr lang="en-US"/>
          </a:p>
        </p:txBody>
      </p:sp>
      <p:sp>
        <p:nvSpPr>
          <p:cNvPr id="8" name="Footer Placeholder 7"/>
          <p:cNvSpPr>
            <a:spLocks noGrp="1"/>
          </p:cNvSpPr>
          <p:nvPr>
            <p:ph type="ftr" sz="quarter" idx="11"/>
          </p:nvPr>
        </p:nvSpPr>
        <p:spPr/>
        <p:txBody>
          <a:bodyPr/>
          <a:lstStyle/>
          <a:p>
            <a:r>
              <a:rPr lang="en-US" smtClean="0"/>
              <a:t>Advanced Computer Graphics - Path Tracing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0BD4F9-3BF1-41E6-8E69-2BC9CF5E30CB}"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C4992D-9C3F-4A12-BF1B-7481A1629F47}" type="datetime1">
              <a:rPr lang="en-US" smtClean="0"/>
              <a:t>1/29/2018</a:t>
            </a:fld>
            <a:endParaRPr lang="en-US"/>
          </a:p>
        </p:txBody>
      </p:sp>
      <p:sp>
        <p:nvSpPr>
          <p:cNvPr id="3" name="Footer Placeholder 2"/>
          <p:cNvSpPr>
            <a:spLocks noGrp="1"/>
          </p:cNvSpPr>
          <p:nvPr>
            <p:ph type="ftr" sz="quarter" idx="11"/>
          </p:nvPr>
        </p:nvSpPr>
        <p:spPr/>
        <p:txBody>
          <a:bodyPr/>
          <a:lstStyle/>
          <a:p>
            <a:r>
              <a:rPr lang="en-US" smtClean="0"/>
              <a:t>Advanced Computer Graphics - Path Tracing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442A51-2D6E-406C-92EF-E5D3C94DDB8C}" type="datetime1">
              <a:rPr lang="en-US" smtClean="0"/>
              <a:t>1/29/2018</a:t>
            </a:fld>
            <a:endParaRPr lang="en-US"/>
          </a:p>
        </p:txBody>
      </p:sp>
      <p:sp>
        <p:nvSpPr>
          <p:cNvPr id="6" name="Footer Placeholder 5"/>
          <p:cNvSpPr>
            <a:spLocks noGrp="1"/>
          </p:cNvSpPr>
          <p:nvPr>
            <p:ph type="ftr" sz="quarter" idx="11"/>
          </p:nvPr>
        </p:nvSpPr>
        <p:spPr/>
        <p:txBody>
          <a:bodyPr/>
          <a:lstStyle/>
          <a:p>
            <a:r>
              <a:rPr lang="en-US" smtClean="0"/>
              <a:t>Advanced Computer Graphics - Path Tracing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8BA4-EF76-4206-B244-666AAD6C8AC5}" type="datetime1">
              <a:rPr lang="en-US" smtClean="0"/>
              <a:t>1/29/2018</a:t>
            </a:fld>
            <a:endParaRPr lang="en-US"/>
          </a:p>
        </p:txBody>
      </p:sp>
      <p:sp>
        <p:nvSpPr>
          <p:cNvPr id="6" name="Footer Placeholder 5"/>
          <p:cNvSpPr>
            <a:spLocks noGrp="1"/>
          </p:cNvSpPr>
          <p:nvPr>
            <p:ph type="ftr" sz="quarter" idx="11"/>
          </p:nvPr>
        </p:nvSpPr>
        <p:spPr/>
        <p:txBody>
          <a:bodyPr/>
          <a:lstStyle/>
          <a:p>
            <a:r>
              <a:rPr lang="en-US" smtClean="0"/>
              <a:t>Advanced Computer Graphics - Path Tracing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1219200" cy="329184"/>
          </a:xfrm>
          <a:prstGeom prst="rect">
            <a:avLst/>
          </a:prstGeom>
        </p:spPr>
        <p:txBody>
          <a:bodyPr vert="horz" lIns="91440" tIns="45720" rIns="91440" bIns="45720" rtlCol="0" anchor="ctr"/>
          <a:lstStyle>
            <a:lvl1pPr algn="l">
              <a:defRPr sz="1200">
                <a:solidFill>
                  <a:srgbClr val="FFFFFF"/>
                </a:solidFill>
              </a:defRPr>
            </a:lvl1pPr>
          </a:lstStyle>
          <a:p>
            <a:fld id="{00A0A7EB-4DFF-4027-AE13-2BD28132FE29}" type="datetime1">
              <a:rPr lang="en-US" smtClean="0"/>
              <a:t>1/29/2018</a:t>
            </a:fld>
            <a:endParaRPr lang="en-US"/>
          </a:p>
        </p:txBody>
      </p:sp>
      <p:sp>
        <p:nvSpPr>
          <p:cNvPr id="5" name="Footer Placeholder 4"/>
          <p:cNvSpPr>
            <a:spLocks noGrp="1"/>
          </p:cNvSpPr>
          <p:nvPr>
            <p:ph type="ftr" sz="quarter" idx="3"/>
          </p:nvPr>
        </p:nvSpPr>
        <p:spPr>
          <a:xfrm>
            <a:off x="1752600" y="18288"/>
            <a:ext cx="4648200" cy="329184"/>
          </a:xfrm>
          <a:prstGeom prst="rect">
            <a:avLst/>
          </a:prstGeom>
        </p:spPr>
        <p:txBody>
          <a:bodyPr vert="horz" lIns="91440" tIns="45720" rIns="91440" bIns="45720" rtlCol="0" anchor="ctr"/>
          <a:lstStyle>
            <a:lvl1pPr algn="ctr">
              <a:defRPr sz="1200">
                <a:solidFill>
                  <a:srgbClr val="FFFFFF"/>
                </a:solidFill>
              </a:defRPr>
            </a:lvl1pPr>
          </a:lstStyle>
          <a:p>
            <a:r>
              <a:rPr lang="en-US" dirty="0" smtClean="0"/>
              <a:t>Advanced Computer Graphics - Path Tracing</a:t>
            </a:r>
            <a:endParaRPr lang="en-US" dirty="0"/>
          </a:p>
        </p:txBody>
      </p:sp>
      <p:sp>
        <p:nvSpPr>
          <p:cNvPr id="6" name="Slide Number Placeholder 5"/>
          <p:cNvSpPr>
            <a:spLocks noGrp="1"/>
          </p:cNvSpPr>
          <p:nvPr>
            <p:ph type="sldNum" sz="quarter" idx="4"/>
          </p:nvPr>
        </p:nvSpPr>
        <p:spPr>
          <a:xfrm>
            <a:off x="6477000" y="12584"/>
            <a:ext cx="1066800" cy="329184"/>
          </a:xfrm>
          <a:prstGeom prst="rect">
            <a:avLst/>
          </a:prstGeom>
        </p:spPr>
        <p:txBody>
          <a:bodyPr vert="horz" lIns="91440" tIns="45720" rIns="91440" bIns="45720" rtlCol="0" anchor="ctr"/>
          <a:lstStyle>
            <a:lvl1pPr algn="l">
              <a:defRPr sz="1400" b="1">
                <a:solidFill>
                  <a:srgbClr val="FFFFFF"/>
                </a:solidFill>
              </a:defRPr>
            </a:lvl1pPr>
          </a:lstStyle>
          <a:p>
            <a:fld id="{B6F15528-21DE-4FAA-801E-634DDDAF4B2B}" type="slidenum">
              <a:rPr lang="en-US" smtClean="0"/>
              <a:pPr/>
              <a:t>‹#›</a:t>
            </a:fld>
            <a:endParaRPr lang="en-US" dirty="0"/>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543800" y="0"/>
            <a:ext cx="1600200" cy="38458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11.png"/><Relationship Id="rId4" Type="http://schemas.openxmlformats.org/officeDocument/2006/relationships/image" Target="../media/image13.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22.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3.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23.xml"/><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30.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media/image26.png"/></Relationships>
</file>

<file path=ppt/slides/_rels/slide24.xml.rels><?xml version="1.0" encoding="UTF-8" standalone="yes"?>
<Relationships xmlns="http://schemas.openxmlformats.org/package/2006/relationships"><Relationship Id="rId13" Type="http://schemas.openxmlformats.org/officeDocument/2006/relationships/image" Target="../media/image310.png"/><Relationship Id="rId1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110.png"/><Relationship Id="rId12" Type="http://schemas.openxmlformats.org/officeDocument/2006/relationships/image" Target="../media/image270.png"/><Relationship Id="rId17" Type="http://schemas.openxmlformats.org/officeDocument/2006/relationships/image" Target="../media/image35.png"/><Relationship Id="rId2" Type="http://schemas.openxmlformats.org/officeDocument/2006/relationships/notesSlide" Target="../notesSlides/notesSlide24.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3.png"/><Relationship Id="rId15" Type="http://schemas.openxmlformats.org/officeDocument/2006/relationships/image" Target="../media/image33.png"/><Relationship Id="rId4" Type="http://schemas.openxmlformats.org/officeDocument/2006/relationships/image" Target="../media/image90.png"/><Relationship Id="rId9" Type="http://schemas.openxmlformats.org/officeDocument/2006/relationships/image" Target="../media/image140.png"/><Relationship Id="rId1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2.png"/><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37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0.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401.png"/><Relationship Id="rId4" Type="http://schemas.openxmlformats.org/officeDocument/2006/relationships/image" Target="../media/image391.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30.png"/><Relationship Id="rId4" Type="http://schemas.openxmlformats.org/officeDocument/2006/relationships/image" Target="../media/image410.png"/></Relationships>
</file>

<file path=ppt/slides/_rels/slide35.xml.rels><?xml version="1.0" encoding="UTF-8" standalone="yes"?>
<Relationships xmlns="http://schemas.openxmlformats.org/package/2006/relationships"><Relationship Id="rId8" Type="http://schemas.openxmlformats.org/officeDocument/2006/relationships/image" Target="../media/image421.png"/><Relationship Id="rId3" Type="http://schemas.openxmlformats.org/officeDocument/2006/relationships/image" Target="../media/image4.png"/><Relationship Id="rId7" Type="http://schemas.openxmlformats.org/officeDocument/2006/relationships/image" Target="../media/image11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50.png"/></Relationships>
</file>

<file path=ppt/slides/_rels/slide36.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4.png"/><Relationship Id="rId7"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2.xml"/><Relationship Id="rId11" Type="http://schemas.openxmlformats.org/officeDocument/2006/relationships/image" Target="../media/image441.png"/><Relationship Id="rId10" Type="http://schemas.openxmlformats.org/officeDocument/2006/relationships/image" Target="../media/image431.png"/><Relationship Id="rId4" Type="http://schemas.openxmlformats.org/officeDocument/2006/relationships/image" Target="../media/image13.png"/><Relationship Id="rId9" Type="http://schemas.openxmlformats.org/officeDocument/2006/relationships/image" Target="../media/image421.png"/></Relationships>
</file>

<file path=ppt/slides/_rels/slide37.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4.png"/><Relationship Id="rId7" Type="http://schemas.openxmlformats.org/officeDocument/2006/relationships/image" Target="../media/image11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png"/><Relationship Id="rId9" Type="http://schemas.openxmlformats.org/officeDocument/2006/relationships/image" Target="../media/image451.png"/></Relationships>
</file>

<file path=ppt/slides/_rels/slide38.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4.png"/><Relationship Id="rId7" Type="http://schemas.openxmlformats.org/officeDocument/2006/relationships/image" Target="../media/image11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3.png"/><Relationship Id="rId10" Type="http://schemas.openxmlformats.org/officeDocument/2006/relationships/image" Target="../media/image451.png"/><Relationship Id="rId4" Type="http://schemas.openxmlformats.org/officeDocument/2006/relationships/image" Target="../media/image390.png"/><Relationship Id="rId9" Type="http://schemas.openxmlformats.org/officeDocument/2006/relationships/image" Target="../media/image400.png"/></Relationships>
</file>

<file path=ppt/slides/_rels/slide39.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4.png"/><Relationship Id="rId7"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61.png"/><Relationship Id="rId9" Type="http://schemas.openxmlformats.org/officeDocument/2006/relationships/image" Target="../media/image40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4.png"/><Relationship Id="rId7"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3.png"/><Relationship Id="rId10" Type="http://schemas.openxmlformats.org/officeDocument/2006/relationships/image" Target="../media/image430.png"/><Relationship Id="rId4" Type="http://schemas.openxmlformats.org/officeDocument/2006/relationships/image" Target="../media/image420.png"/><Relationship Id="rId9" Type="http://schemas.openxmlformats.org/officeDocument/2006/relationships/image" Target="../media/image400.png"/></Relationships>
</file>

<file path=ppt/slides/_rels/slide41.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4.png"/><Relationship Id="rId7"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2.xml"/><Relationship Id="rId11" Type="http://schemas.openxmlformats.org/officeDocument/2006/relationships/image" Target="../media/image440.png"/><Relationship Id="rId5" Type="http://schemas.openxmlformats.org/officeDocument/2006/relationships/image" Target="../media/image13.png"/><Relationship Id="rId10" Type="http://schemas.openxmlformats.org/officeDocument/2006/relationships/image" Target="../media/image430.png"/><Relationship Id="rId4" Type="http://schemas.openxmlformats.org/officeDocument/2006/relationships/image" Target="../media/image420.png"/><Relationship Id="rId9" Type="http://schemas.openxmlformats.org/officeDocument/2006/relationships/image" Target="../media/image400.png"/></Relationships>
</file>

<file path=ppt/slides/_rels/slide42.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4.png"/><Relationship Id="rId7" Type="http://schemas.openxmlformats.org/officeDocument/2006/relationships/image" Target="../media/image110.png"/><Relationship Id="rId2" Type="http://schemas.openxmlformats.org/officeDocument/2006/relationships/notesSlide" Target="../notesSlides/notesSlide42.xml"/><Relationship Id="rId1" Type="http://schemas.openxmlformats.org/officeDocument/2006/relationships/slideLayout" Target="../slideLayouts/slideLayout2.xml"/><Relationship Id="rId11" Type="http://schemas.openxmlformats.org/officeDocument/2006/relationships/image" Target="../media/image460.png"/><Relationship Id="rId5" Type="http://schemas.openxmlformats.org/officeDocument/2006/relationships/image" Target="../media/image13.png"/><Relationship Id="rId10" Type="http://schemas.openxmlformats.org/officeDocument/2006/relationships/image" Target="../media/image430.png"/><Relationship Id="rId4" Type="http://schemas.openxmlformats.org/officeDocument/2006/relationships/image" Target="../media/image450.png"/><Relationship Id="rId9" Type="http://schemas.openxmlformats.org/officeDocument/2006/relationships/image" Target="../media/image400.png"/></Relationships>
</file>

<file path=ppt/slides/_rels/slide43.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4.png"/><Relationship Id="rId7"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2.xml"/><Relationship Id="rId11" Type="http://schemas.openxmlformats.org/officeDocument/2006/relationships/image" Target="../media/image460.png"/><Relationship Id="rId5" Type="http://schemas.openxmlformats.org/officeDocument/2006/relationships/image" Target="../media/image13.png"/><Relationship Id="rId10" Type="http://schemas.openxmlformats.org/officeDocument/2006/relationships/image" Target="../media/image430.png"/><Relationship Id="rId4" Type="http://schemas.openxmlformats.org/officeDocument/2006/relationships/image" Target="../media/image470.png"/><Relationship Id="rId9" Type="http://schemas.openxmlformats.org/officeDocument/2006/relationships/image" Target="../media/image400.png"/></Relationships>
</file>

<file path=ppt/slides/_rels/slide44.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4.png"/><Relationship Id="rId7" Type="http://schemas.openxmlformats.org/officeDocument/2006/relationships/image" Target="../media/image110.png"/><Relationship Id="rId2" Type="http://schemas.openxmlformats.org/officeDocument/2006/relationships/notesSlide" Target="../notesSlides/notesSlide44.xml"/><Relationship Id="rId1" Type="http://schemas.openxmlformats.org/officeDocument/2006/relationships/slideLayout" Target="../slideLayouts/slideLayout2.xml"/><Relationship Id="rId11" Type="http://schemas.openxmlformats.org/officeDocument/2006/relationships/image" Target="../media/image460.png"/><Relationship Id="rId10" Type="http://schemas.openxmlformats.org/officeDocument/2006/relationships/image" Target="../media/image430.png"/><Relationship Id="rId4" Type="http://schemas.openxmlformats.org/officeDocument/2006/relationships/image" Target="../media/image13.png"/><Relationship Id="rId9" Type="http://schemas.openxmlformats.org/officeDocument/2006/relationships/image" Target="../media/image400.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ti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6.tif"/><Relationship Id="rId5" Type="http://schemas.openxmlformats.org/officeDocument/2006/relationships/image" Target="../media/image15.tif"/><Relationship Id="rId4" Type="http://schemas.openxmlformats.org/officeDocument/2006/relationships/image" Target="../media/image14.tif"/></Relationships>
</file>

<file path=ppt/slides/_rels/slide46.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image" Target="../media/image4.png"/><Relationship Id="rId7"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2.xml"/><Relationship Id="rId10" Type="http://schemas.openxmlformats.org/officeDocument/2006/relationships/image" Target="../media/image500.png"/><Relationship Id="rId4" Type="http://schemas.openxmlformats.org/officeDocument/2006/relationships/image" Target="../media/image13.png"/><Relationship Id="rId9" Type="http://schemas.openxmlformats.org/officeDocument/2006/relationships/image" Target="../media/image490.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581.png"/><Relationship Id="rId3" Type="http://schemas.openxmlformats.org/officeDocument/2006/relationships/image" Target="../media/image55.png"/><Relationship Id="rId7" Type="http://schemas.openxmlformats.org/officeDocument/2006/relationships/image" Target="../media/image57.emf"/><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56.emf"/><Relationship Id="rId4" Type="http://schemas.openxmlformats.org/officeDocument/2006/relationships/customXml" Target="../ink/ink1.xml"/><Relationship Id="rId9" Type="http://schemas.openxmlformats.org/officeDocument/2006/relationships/image" Target="../media/image591.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90.png"/><Relationship Id="rId5" Type="http://schemas.openxmlformats.org/officeDocument/2006/relationships/image" Target="../media/image580.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90.png"/><Relationship Id="rId4" Type="http://schemas.openxmlformats.org/officeDocument/2006/relationships/image" Target="../media/image580.png"/></Relationships>
</file>

<file path=ppt/slides/_rels/slide52.xml.rels><?xml version="1.0" encoding="UTF-8" standalone="yes"?>
<Relationships xmlns="http://schemas.openxmlformats.org/package/2006/relationships"><Relationship Id="rId3" Type="http://schemas.openxmlformats.org/officeDocument/2006/relationships/image" Target="../media/image60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0.png"/><Relationship Id="rId4" Type="http://schemas.openxmlformats.org/officeDocument/2006/relationships/image" Target="../media/image610.png"/></Relationships>
</file>

<file path=ppt/slides/_rels/slide54.xml.rels><?xml version="1.0" encoding="UTF-8" standalone="yes"?>
<Relationships xmlns="http://schemas.openxmlformats.org/package/2006/relationships"><Relationship Id="rId8" Type="http://schemas.openxmlformats.org/officeDocument/2006/relationships/image" Target="../media/image60.tif"/><Relationship Id="rId3" Type="http://schemas.openxmlformats.org/officeDocument/2006/relationships/image" Target="../media/image3.png"/><Relationship Id="rId7" Type="http://schemas.openxmlformats.org/officeDocument/2006/relationships/image" Target="../media/image59.tif"/><Relationship Id="rId12" Type="http://schemas.openxmlformats.org/officeDocument/2006/relationships/image" Target="../media/image64.ti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8.tif"/><Relationship Id="rId11" Type="http://schemas.openxmlformats.org/officeDocument/2006/relationships/image" Target="../media/image63.tif"/><Relationship Id="rId5" Type="http://schemas.openxmlformats.org/officeDocument/2006/relationships/image" Target="../media/image57.tif"/><Relationship Id="rId10" Type="http://schemas.openxmlformats.org/officeDocument/2006/relationships/image" Target="../media/image62.tif"/><Relationship Id="rId4" Type="http://schemas.openxmlformats.org/officeDocument/2006/relationships/image" Target="../media/image56.tif"/><Relationship Id="rId9" Type="http://schemas.openxmlformats.org/officeDocument/2006/relationships/image" Target="../media/image61.tif"/></Relationships>
</file>

<file path=ppt/slides/_rels/slide5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png"/><Relationship Id="rId7"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chart" Target="../charts/chart1.xml"/><Relationship Id="rId4" Type="http://schemas.openxmlformats.org/officeDocument/2006/relationships/image" Target="../media/image65.tif"/><Relationship Id="rId9"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8" Type="http://schemas.openxmlformats.org/officeDocument/2006/relationships/image" Target="../media/image74.tif"/><Relationship Id="rId3" Type="http://schemas.openxmlformats.org/officeDocument/2006/relationships/image" Target="../media/image3.png"/><Relationship Id="rId7" Type="http://schemas.openxmlformats.org/officeDocument/2006/relationships/image" Target="../media/image73.tif"/><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2.tif"/><Relationship Id="rId5" Type="http://schemas.openxmlformats.org/officeDocument/2006/relationships/image" Target="../media/image71.tif"/><Relationship Id="rId10" Type="http://schemas.openxmlformats.org/officeDocument/2006/relationships/image" Target="../media/image76.tif"/><Relationship Id="rId4" Type="http://schemas.openxmlformats.org/officeDocument/2006/relationships/image" Target="../media/image70.tif"/><Relationship Id="rId9" Type="http://schemas.openxmlformats.org/officeDocument/2006/relationships/image" Target="../media/image75.tif"/></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600.png"/><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00.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80.png"/><Relationship Id="rId5" Type="http://schemas.openxmlformats.org/officeDocument/2006/relationships/image" Target="../media/image600.png"/><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80.png"/><Relationship Id="rId5" Type="http://schemas.openxmlformats.org/officeDocument/2006/relationships/image" Target="../media/image600.png"/><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680.png"/><Relationship Id="rId5" Type="http://schemas.openxmlformats.org/officeDocument/2006/relationships/image" Target="../media/image600.png"/><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600.png"/><Relationship Id="rId4" Type="http://schemas.openxmlformats.org/officeDocument/2006/relationships/image" Target="../media/image13.png"/></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88.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9.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98.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98.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98.pn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93.png"/></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9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624" b="1124"/>
          <a:stretch/>
        </p:blipFill>
        <p:spPr>
          <a:xfrm rot="10800000">
            <a:off x="0" y="341768"/>
            <a:ext cx="9144000" cy="6516232"/>
          </a:xfrm>
          <a:prstGeom prst="rect">
            <a:avLst/>
          </a:prstGeom>
        </p:spPr>
      </p:pic>
      <p:sp>
        <p:nvSpPr>
          <p:cNvPr id="4" name="Title 3"/>
          <p:cNvSpPr>
            <a:spLocks noGrp="1"/>
          </p:cNvSpPr>
          <p:nvPr>
            <p:ph type="ctrTitle"/>
          </p:nvPr>
        </p:nvSpPr>
        <p:spPr/>
        <p:txBody>
          <a:bodyPr/>
          <a:lstStyle/>
          <a:p>
            <a:r>
              <a:rPr lang="sv-SE" dirty="0" smtClean="0">
                <a:solidFill>
                  <a:schemeClr val="bg1"/>
                </a:solidFill>
              </a:rPr>
              <a:t>Light Transport</a:t>
            </a:r>
            <a:endParaRPr lang="sv-SE" dirty="0">
              <a:solidFill>
                <a:schemeClr val="bg1"/>
              </a:solidFill>
            </a:endParaRPr>
          </a:p>
        </p:txBody>
      </p:sp>
      <p:sp>
        <p:nvSpPr>
          <p:cNvPr id="5" name="Subtitle 4"/>
          <p:cNvSpPr>
            <a:spLocks noGrp="1"/>
          </p:cNvSpPr>
          <p:nvPr>
            <p:ph type="subTitle" idx="1"/>
          </p:nvPr>
        </p:nvSpPr>
        <p:spPr/>
        <p:txBody>
          <a:bodyPr/>
          <a:lstStyle/>
          <a:p>
            <a:r>
              <a:rPr lang="sv-SE" dirty="0" smtClean="0">
                <a:solidFill>
                  <a:schemeClr val="bg1">
                    <a:lumMod val="75000"/>
                  </a:schemeClr>
                </a:solidFill>
              </a:rPr>
              <a:t>Advanced Computer Graphics 2017</a:t>
            </a:r>
          </a:p>
          <a:p>
            <a:r>
              <a:rPr lang="sv-SE" dirty="0" smtClean="0">
                <a:solidFill>
                  <a:schemeClr val="bg1">
                    <a:lumMod val="75000"/>
                  </a:schemeClr>
                </a:solidFill>
              </a:rPr>
              <a:t>Erik Sintorn</a:t>
            </a:r>
            <a:endParaRPr lang="sv-SE" dirty="0">
              <a:solidFill>
                <a:schemeClr val="bg1">
                  <a:lumMod val="75000"/>
                </a:schemeClr>
              </a:solidFill>
            </a:endParaRPr>
          </a:p>
        </p:txBody>
      </p:sp>
      <p:sp>
        <p:nvSpPr>
          <p:cNvPr id="2" name="Date Placeholder 1"/>
          <p:cNvSpPr>
            <a:spLocks noGrp="1"/>
          </p:cNvSpPr>
          <p:nvPr>
            <p:ph type="dt" sz="half" idx="10"/>
          </p:nvPr>
        </p:nvSpPr>
        <p:spPr/>
        <p:txBody>
          <a:bodyPr/>
          <a:lstStyle/>
          <a:p>
            <a:fld id="{DC6F71AE-6C91-452E-BC6B-70C442146890}" type="datetime1">
              <a:rPr lang="en-US" smtClean="0"/>
              <a:t>1/29/2018</a:t>
            </a:fld>
            <a:endParaRPr lang="en-US"/>
          </a:p>
        </p:txBody>
      </p:sp>
      <p:sp>
        <p:nvSpPr>
          <p:cNvPr id="3" name="Footer Placeholder 2"/>
          <p:cNvSpPr>
            <a:spLocks noGrp="1"/>
          </p:cNvSpPr>
          <p:nvPr>
            <p:ph type="ftr" sz="quarter" idx="11"/>
          </p:nvPr>
        </p:nvSpPr>
        <p:spPr/>
        <p:txBody>
          <a:bodyPr/>
          <a:lstStyle/>
          <a:p>
            <a:r>
              <a:rPr lang="en-US" dirty="0" smtClean="0"/>
              <a:t>Advanced Computer Graphics – Light Transport</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2852786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t="1624" b="1124"/>
          <a:stretch/>
        </p:blipFill>
        <p:spPr>
          <a:xfrm rot="10800000">
            <a:off x="0" y="341768"/>
            <a:ext cx="9144000" cy="6516232"/>
          </a:xfrm>
          <a:prstGeom prst="rect">
            <a:avLst/>
          </a:prstGeom>
        </p:spPr>
      </p:pic>
      <p:sp>
        <p:nvSpPr>
          <p:cNvPr id="3" name="Date Placeholder 2"/>
          <p:cNvSpPr>
            <a:spLocks noGrp="1"/>
          </p:cNvSpPr>
          <p:nvPr>
            <p:ph type="dt" sz="half" idx="10"/>
          </p:nvPr>
        </p:nvSpPr>
        <p:spPr/>
        <p:txBody>
          <a:bodyPr/>
          <a:lstStyle/>
          <a:p>
            <a:fld id="{829D0216-958A-4828-85BC-014F395F653B}"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10</a:t>
            </a:fld>
            <a:endParaRPr lang="en-US"/>
          </a:p>
        </p:txBody>
      </p:sp>
      <p:grpSp>
        <p:nvGrpSpPr>
          <p:cNvPr id="2" name="Group 1"/>
          <p:cNvGrpSpPr/>
          <p:nvPr/>
        </p:nvGrpSpPr>
        <p:grpSpPr>
          <a:xfrm>
            <a:off x="0" y="603895"/>
            <a:ext cx="9144000" cy="6096005"/>
            <a:chOff x="0" y="603896"/>
            <a:chExt cx="5010626" cy="3340420"/>
          </a:xfrm>
        </p:grpSpPr>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rightnessContrast bright="30000"/>
                      </a14:imgEffect>
                    </a14:imgLayer>
                  </a14:imgProps>
                </a:ext>
              </a:extLst>
            </a:blip>
            <a:stretch>
              <a:fillRect/>
            </a:stretch>
          </p:blipFill>
          <p:spPr>
            <a:xfrm>
              <a:off x="2505313" y="603898"/>
              <a:ext cx="2505313" cy="3340418"/>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rightnessContrast bright="30000"/>
                      </a14:imgEffect>
                    </a14:imgLayer>
                  </a14:imgProps>
                </a:ext>
              </a:extLst>
            </a:blip>
            <a:stretch>
              <a:fillRect/>
            </a:stretch>
          </p:blipFill>
          <p:spPr>
            <a:xfrm>
              <a:off x="0" y="603896"/>
              <a:ext cx="2505315" cy="3340420"/>
            </a:xfrm>
            <a:prstGeom prst="rect">
              <a:avLst/>
            </a:prstGeom>
          </p:spPr>
        </p:pic>
      </p:grpSp>
      <p:sp>
        <p:nvSpPr>
          <p:cNvPr id="15" name="TextBox 14"/>
          <p:cNvSpPr txBox="1"/>
          <p:nvPr/>
        </p:nvSpPr>
        <p:spPr>
          <a:xfrm>
            <a:off x="4572000" y="598191"/>
            <a:ext cx="4572000" cy="310504"/>
          </a:xfrm>
          <a:prstGeom prst="rect">
            <a:avLst/>
          </a:prstGeom>
          <a:solidFill>
            <a:schemeClr val="tx1">
              <a:alpha val="50000"/>
            </a:schemeClr>
          </a:solidFill>
        </p:spPr>
        <p:txBody>
          <a:bodyPr wrap="square" rtlCol="0">
            <a:spAutoFit/>
          </a:bodyPr>
          <a:lstStyle/>
          <a:p>
            <a:pPr algn="ctr"/>
            <a:r>
              <a:rPr lang="en-US" sz="1350" b="1" dirty="0" err="1" smtClean="0">
                <a:solidFill>
                  <a:schemeClr val="bg1"/>
                </a:solidFill>
              </a:rPr>
              <a:t>iRay</a:t>
            </a:r>
            <a:r>
              <a:rPr lang="en-US" sz="1350" b="1" dirty="0" smtClean="0">
                <a:solidFill>
                  <a:schemeClr val="bg1"/>
                </a:solidFill>
              </a:rPr>
              <a:t> </a:t>
            </a:r>
            <a:r>
              <a:rPr lang="en-US" sz="1350" dirty="0" smtClean="0">
                <a:solidFill>
                  <a:schemeClr val="bg1"/>
                </a:solidFill>
              </a:rPr>
              <a:t>(path tracing) 15m</a:t>
            </a:r>
            <a:endParaRPr lang="sv-SE" sz="1350" dirty="0">
              <a:solidFill>
                <a:schemeClr val="bg1"/>
              </a:solidFill>
            </a:endParaRPr>
          </a:p>
        </p:txBody>
      </p:sp>
      <p:sp>
        <p:nvSpPr>
          <p:cNvPr id="21" name="TextBox 20"/>
          <p:cNvSpPr txBox="1"/>
          <p:nvPr/>
        </p:nvSpPr>
        <p:spPr>
          <a:xfrm>
            <a:off x="0" y="609599"/>
            <a:ext cx="4572000" cy="310504"/>
          </a:xfrm>
          <a:prstGeom prst="rect">
            <a:avLst/>
          </a:prstGeom>
          <a:solidFill>
            <a:schemeClr val="tx1">
              <a:alpha val="20000"/>
            </a:schemeClr>
          </a:solidFill>
        </p:spPr>
        <p:txBody>
          <a:bodyPr wrap="square" rtlCol="0">
            <a:spAutoFit/>
          </a:bodyPr>
          <a:lstStyle/>
          <a:p>
            <a:pPr algn="ctr"/>
            <a:r>
              <a:rPr lang="en-US" sz="1350" b="1" dirty="0">
                <a:solidFill>
                  <a:schemeClr val="bg1"/>
                </a:solidFill>
              </a:rPr>
              <a:t>Mental Ray</a:t>
            </a:r>
            <a:r>
              <a:rPr lang="en-US" sz="1350" dirty="0">
                <a:solidFill>
                  <a:schemeClr val="bg1"/>
                </a:solidFill>
              </a:rPr>
              <a:t> </a:t>
            </a:r>
            <a:r>
              <a:rPr lang="en-US" sz="1350" dirty="0" smtClean="0">
                <a:solidFill>
                  <a:schemeClr val="bg1"/>
                </a:solidFill>
              </a:rPr>
              <a:t>15m, 100M Photons, FG 1.0</a:t>
            </a:r>
            <a:endParaRPr lang="sv-SE" sz="1350" dirty="0">
              <a:solidFill>
                <a:schemeClr val="bg1"/>
              </a:solidFill>
            </a:endParaRPr>
          </a:p>
        </p:txBody>
      </p:sp>
      <p:sp>
        <p:nvSpPr>
          <p:cNvPr id="13" name="TextBox 12"/>
          <p:cNvSpPr txBox="1"/>
          <p:nvPr/>
        </p:nvSpPr>
        <p:spPr>
          <a:xfrm>
            <a:off x="1066800" y="1066800"/>
            <a:ext cx="2671244" cy="507831"/>
          </a:xfrm>
          <a:prstGeom prst="rect">
            <a:avLst/>
          </a:prstGeom>
          <a:solidFill>
            <a:schemeClr val="tx1">
              <a:alpha val="50000"/>
            </a:schemeClr>
          </a:solidFill>
        </p:spPr>
        <p:txBody>
          <a:bodyPr wrap="none" rtlCol="0">
            <a:spAutoFit/>
          </a:bodyPr>
          <a:lstStyle/>
          <a:p>
            <a:pPr marL="214313" indent="-214313">
              <a:buFont typeface="Arial" panose="020B0604020202020204" pitchFamily="34" charset="0"/>
              <a:buChar char="•"/>
            </a:pPr>
            <a:r>
              <a:rPr lang="sv-FI" sz="1350" dirty="0">
                <a:solidFill>
                  <a:srgbClr val="C00000"/>
                </a:solidFill>
              </a:rPr>
              <a:t>Artifacts never go away</a:t>
            </a:r>
          </a:p>
          <a:p>
            <a:pPr marL="214313" indent="-214313">
              <a:buFont typeface="Arial" panose="020B0604020202020204" pitchFamily="34" charset="0"/>
              <a:buChar char="•"/>
            </a:pPr>
            <a:r>
              <a:rPr lang="sv-FI" sz="1350" dirty="0">
                <a:solidFill>
                  <a:srgbClr val="C00000"/>
                </a:solidFill>
              </a:rPr>
              <a:t>Scene specific tuning choices</a:t>
            </a:r>
          </a:p>
        </p:txBody>
      </p:sp>
      <p:sp>
        <p:nvSpPr>
          <p:cNvPr id="16" name="TextBox 15"/>
          <p:cNvSpPr txBox="1"/>
          <p:nvPr/>
        </p:nvSpPr>
        <p:spPr>
          <a:xfrm>
            <a:off x="5791200" y="1034143"/>
            <a:ext cx="2400934" cy="507831"/>
          </a:xfrm>
          <a:prstGeom prst="rect">
            <a:avLst/>
          </a:prstGeom>
          <a:solidFill>
            <a:schemeClr val="tx1">
              <a:alpha val="40000"/>
            </a:schemeClr>
          </a:solidFill>
        </p:spPr>
        <p:txBody>
          <a:bodyPr wrap="square" rtlCol="0">
            <a:spAutoFit/>
          </a:bodyPr>
          <a:lstStyle/>
          <a:p>
            <a:pPr marL="214313" indent="-214313">
              <a:buFont typeface="Arial" panose="020B0604020202020204" pitchFamily="34" charset="0"/>
              <a:buChar char="•"/>
            </a:pPr>
            <a:r>
              <a:rPr lang="sv-FI" sz="1350" dirty="0">
                <a:solidFill>
                  <a:srgbClr val="92D050"/>
                </a:solidFill>
              </a:rPr>
              <a:t>Immediate response</a:t>
            </a:r>
          </a:p>
          <a:p>
            <a:pPr marL="214313" indent="-214313">
              <a:buFont typeface="Arial" panose="020B0604020202020204" pitchFamily="34" charset="0"/>
              <a:buChar char="•"/>
            </a:pPr>
            <a:r>
              <a:rPr lang="sv-FI" sz="1350" dirty="0">
                <a:solidFill>
                  <a:srgbClr val="92D050"/>
                </a:solidFill>
              </a:rPr>
              <a:t>Much easier to </a:t>
            </a:r>
            <a:r>
              <a:rPr lang="sv-FI" sz="1350" dirty="0" err="1" smtClean="0">
                <a:solidFill>
                  <a:srgbClr val="92D050"/>
                </a:solidFill>
              </a:rPr>
              <a:t>parallelize</a:t>
            </a:r>
            <a:endParaRPr lang="sv-FI" sz="1350" dirty="0">
              <a:solidFill>
                <a:srgbClr val="92D050"/>
              </a:solidFill>
            </a:endParaRPr>
          </a:p>
        </p:txBody>
      </p:sp>
    </p:spTree>
    <p:extLst>
      <p:ext uri="{BB962C8B-B14F-4D97-AF65-F5344CB8AC3E}">
        <p14:creationId xmlns:p14="http://schemas.microsoft.com/office/powerpoint/2010/main" val="369530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500"/>
                                        <p:tgtEl>
                                          <p:spTgt spid="1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fade">
                                      <p:cBhvr>
                                        <p:cTn id="15" dur="500"/>
                                        <p:tgtEl>
                                          <p:spTgt spid="16">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11348" y="3385550"/>
            <a:ext cx="597987" cy="8136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smtClean="0"/>
              <a:t>Where does an image come from? </a:t>
            </a:r>
            <a:endParaRPr lang="sv-S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7" name="Freeform 6"/>
          <p:cNvSpPr/>
          <p:nvPr/>
        </p:nvSpPr>
        <p:spPr>
          <a:xfrm>
            <a:off x="1111348" y="3385550"/>
            <a:ext cx="597987" cy="813655"/>
          </a:xfrm>
          <a:custGeom>
            <a:avLst/>
            <a:gdLst>
              <a:gd name="connsiteX0" fmla="*/ 590843 w 597877"/>
              <a:gd name="connsiteY0" fmla="*/ 316523 h 808892"/>
              <a:gd name="connsiteX1" fmla="*/ 597877 w 597877"/>
              <a:gd name="connsiteY1" fmla="*/ 0 h 808892"/>
              <a:gd name="connsiteX2" fmla="*/ 0 w 597877"/>
              <a:gd name="connsiteY2" fmla="*/ 0 h 808892"/>
              <a:gd name="connsiteX3" fmla="*/ 0 w 597877"/>
              <a:gd name="connsiteY3" fmla="*/ 808892 h 808892"/>
              <a:gd name="connsiteX4" fmla="*/ 597877 w 597877"/>
              <a:gd name="connsiteY4" fmla="*/ 808892 h 808892"/>
              <a:gd name="connsiteX5" fmla="*/ 597877 w 597877"/>
              <a:gd name="connsiteY5" fmla="*/ 436098 h 808892"/>
              <a:gd name="connsiteX0" fmla="*/ 597987 w 597987"/>
              <a:gd name="connsiteY0" fmla="*/ 416536 h 808892"/>
              <a:gd name="connsiteX1" fmla="*/ 597877 w 597987"/>
              <a:gd name="connsiteY1" fmla="*/ 0 h 808892"/>
              <a:gd name="connsiteX2" fmla="*/ 0 w 597987"/>
              <a:gd name="connsiteY2" fmla="*/ 0 h 808892"/>
              <a:gd name="connsiteX3" fmla="*/ 0 w 597987"/>
              <a:gd name="connsiteY3" fmla="*/ 808892 h 808892"/>
              <a:gd name="connsiteX4" fmla="*/ 597877 w 597987"/>
              <a:gd name="connsiteY4" fmla="*/ 808892 h 808892"/>
              <a:gd name="connsiteX5" fmla="*/ 597877 w 597987"/>
              <a:gd name="connsiteY5" fmla="*/ 436098 h 808892"/>
              <a:gd name="connsiteX0" fmla="*/ 597987 w 602639"/>
              <a:gd name="connsiteY0" fmla="*/ 421299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600368 w 602639"/>
              <a:gd name="connsiteY0" fmla="*/ 399867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3224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597987"/>
              <a:gd name="connsiteY0" fmla="*/ 387960 h 813655"/>
              <a:gd name="connsiteX1" fmla="*/ 595496 w 597987"/>
              <a:gd name="connsiteY1" fmla="*/ 0 h 813655"/>
              <a:gd name="connsiteX2" fmla="*/ 0 w 597987"/>
              <a:gd name="connsiteY2" fmla="*/ 4763 h 813655"/>
              <a:gd name="connsiteX3" fmla="*/ 0 w 597987"/>
              <a:gd name="connsiteY3" fmla="*/ 813655 h 813655"/>
              <a:gd name="connsiteX4" fmla="*/ 597877 w 597987"/>
              <a:gd name="connsiteY4" fmla="*/ 813655 h 813655"/>
              <a:gd name="connsiteX5" fmla="*/ 597877 w 597987"/>
              <a:gd name="connsiteY5" fmla="*/ 440861 h 81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987" h="813655">
                <a:moveTo>
                  <a:pt x="597987" y="387960"/>
                </a:moveTo>
                <a:cubicBezTo>
                  <a:pt x="597950" y="249115"/>
                  <a:pt x="595533" y="138845"/>
                  <a:pt x="595496" y="0"/>
                </a:cubicBezTo>
                <a:lnTo>
                  <a:pt x="0" y="4763"/>
                </a:lnTo>
                <a:lnTo>
                  <a:pt x="0" y="813655"/>
                </a:lnTo>
                <a:lnTo>
                  <a:pt x="597877" y="813655"/>
                </a:lnTo>
                <a:lnTo>
                  <a:pt x="597877" y="44086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Straight Connector 10"/>
          <p:cNvCxnSpPr>
            <a:stCxn id="7" idx="3"/>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11348" y="3429000"/>
            <a:ext cx="60227" cy="738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Box 13"/>
          <p:cNvSpPr txBox="1"/>
          <p:nvPr/>
        </p:nvSpPr>
        <p:spPr>
          <a:xfrm>
            <a:off x="736919" y="4210638"/>
            <a:ext cx="1346844" cy="276999"/>
          </a:xfrm>
          <a:prstGeom prst="rect">
            <a:avLst/>
          </a:prstGeom>
          <a:noFill/>
        </p:spPr>
        <p:txBody>
          <a:bodyPr wrap="none" rtlCol="0">
            <a:spAutoFit/>
          </a:bodyPr>
          <a:lstStyle/>
          <a:p>
            <a:r>
              <a:rPr lang="en-US" sz="1200" b="1" dirty="0" smtClean="0"/>
              <a:t>Pinhole Camera</a:t>
            </a:r>
            <a:endParaRPr lang="sv-SE" sz="1200" b="1" dirty="0"/>
          </a:p>
        </p:txBody>
      </p:sp>
      <p:sp>
        <p:nvSpPr>
          <p:cNvPr id="3" name="Date Placeholder 2"/>
          <p:cNvSpPr>
            <a:spLocks noGrp="1"/>
          </p:cNvSpPr>
          <p:nvPr>
            <p:ph type="dt" sz="half" idx="10"/>
          </p:nvPr>
        </p:nvSpPr>
        <p:spPr/>
        <p:txBody>
          <a:bodyPr/>
          <a:lstStyle/>
          <a:p>
            <a:fld id="{57126532-BDE9-4AC9-90BD-10CC99F08997}"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41924962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11348" y="3385550"/>
            <a:ext cx="597987" cy="8136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smtClean="0"/>
              <a:t>Where does an image come from? </a:t>
            </a:r>
            <a:endParaRPr lang="sv-S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7" name="Freeform 6"/>
          <p:cNvSpPr/>
          <p:nvPr/>
        </p:nvSpPr>
        <p:spPr>
          <a:xfrm>
            <a:off x="1111348" y="3385550"/>
            <a:ext cx="597987" cy="813655"/>
          </a:xfrm>
          <a:custGeom>
            <a:avLst/>
            <a:gdLst>
              <a:gd name="connsiteX0" fmla="*/ 590843 w 597877"/>
              <a:gd name="connsiteY0" fmla="*/ 316523 h 808892"/>
              <a:gd name="connsiteX1" fmla="*/ 597877 w 597877"/>
              <a:gd name="connsiteY1" fmla="*/ 0 h 808892"/>
              <a:gd name="connsiteX2" fmla="*/ 0 w 597877"/>
              <a:gd name="connsiteY2" fmla="*/ 0 h 808892"/>
              <a:gd name="connsiteX3" fmla="*/ 0 w 597877"/>
              <a:gd name="connsiteY3" fmla="*/ 808892 h 808892"/>
              <a:gd name="connsiteX4" fmla="*/ 597877 w 597877"/>
              <a:gd name="connsiteY4" fmla="*/ 808892 h 808892"/>
              <a:gd name="connsiteX5" fmla="*/ 597877 w 597877"/>
              <a:gd name="connsiteY5" fmla="*/ 436098 h 808892"/>
              <a:gd name="connsiteX0" fmla="*/ 597987 w 597987"/>
              <a:gd name="connsiteY0" fmla="*/ 416536 h 808892"/>
              <a:gd name="connsiteX1" fmla="*/ 597877 w 597987"/>
              <a:gd name="connsiteY1" fmla="*/ 0 h 808892"/>
              <a:gd name="connsiteX2" fmla="*/ 0 w 597987"/>
              <a:gd name="connsiteY2" fmla="*/ 0 h 808892"/>
              <a:gd name="connsiteX3" fmla="*/ 0 w 597987"/>
              <a:gd name="connsiteY3" fmla="*/ 808892 h 808892"/>
              <a:gd name="connsiteX4" fmla="*/ 597877 w 597987"/>
              <a:gd name="connsiteY4" fmla="*/ 808892 h 808892"/>
              <a:gd name="connsiteX5" fmla="*/ 597877 w 597987"/>
              <a:gd name="connsiteY5" fmla="*/ 436098 h 808892"/>
              <a:gd name="connsiteX0" fmla="*/ 597987 w 602639"/>
              <a:gd name="connsiteY0" fmla="*/ 421299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600368 w 602639"/>
              <a:gd name="connsiteY0" fmla="*/ 399867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3224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597987"/>
              <a:gd name="connsiteY0" fmla="*/ 387960 h 813655"/>
              <a:gd name="connsiteX1" fmla="*/ 595496 w 597987"/>
              <a:gd name="connsiteY1" fmla="*/ 0 h 813655"/>
              <a:gd name="connsiteX2" fmla="*/ 0 w 597987"/>
              <a:gd name="connsiteY2" fmla="*/ 4763 h 813655"/>
              <a:gd name="connsiteX3" fmla="*/ 0 w 597987"/>
              <a:gd name="connsiteY3" fmla="*/ 813655 h 813655"/>
              <a:gd name="connsiteX4" fmla="*/ 597877 w 597987"/>
              <a:gd name="connsiteY4" fmla="*/ 813655 h 813655"/>
              <a:gd name="connsiteX5" fmla="*/ 597877 w 597987"/>
              <a:gd name="connsiteY5" fmla="*/ 440861 h 81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987" h="813655">
                <a:moveTo>
                  <a:pt x="597987" y="387960"/>
                </a:moveTo>
                <a:cubicBezTo>
                  <a:pt x="597950" y="249115"/>
                  <a:pt x="595533" y="138845"/>
                  <a:pt x="595496" y="0"/>
                </a:cubicBezTo>
                <a:lnTo>
                  <a:pt x="0" y="4763"/>
                </a:lnTo>
                <a:lnTo>
                  <a:pt x="0" y="813655"/>
                </a:lnTo>
                <a:lnTo>
                  <a:pt x="597877" y="813655"/>
                </a:lnTo>
                <a:lnTo>
                  <a:pt x="597877" y="44086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Straight Connector 10"/>
          <p:cNvCxnSpPr>
            <a:stCxn id="7" idx="3"/>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11348" y="3429000"/>
            <a:ext cx="60227" cy="738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Box 13"/>
          <p:cNvSpPr txBox="1"/>
          <p:nvPr/>
        </p:nvSpPr>
        <p:spPr>
          <a:xfrm>
            <a:off x="736919" y="4210638"/>
            <a:ext cx="1346844" cy="276999"/>
          </a:xfrm>
          <a:prstGeom prst="rect">
            <a:avLst/>
          </a:prstGeom>
          <a:noFill/>
        </p:spPr>
        <p:txBody>
          <a:bodyPr wrap="none" rtlCol="0">
            <a:spAutoFit/>
          </a:bodyPr>
          <a:lstStyle/>
          <a:p>
            <a:r>
              <a:rPr lang="en-US" sz="1200" b="1" dirty="0" smtClean="0"/>
              <a:t>Pinhole Camera</a:t>
            </a:r>
            <a:endParaRPr lang="sv-SE" sz="1200" b="1" dirty="0"/>
          </a:p>
        </p:txBody>
      </p:sp>
      <p:sp>
        <p:nvSpPr>
          <p:cNvPr id="17" name="Freeform 16"/>
          <p:cNvSpPr/>
          <p:nvPr/>
        </p:nvSpPr>
        <p:spPr>
          <a:xfrm>
            <a:off x="5705475" y="2612231"/>
            <a:ext cx="633413" cy="507207"/>
          </a:xfrm>
          <a:custGeom>
            <a:avLst/>
            <a:gdLst>
              <a:gd name="connsiteX0" fmla="*/ 314325 w 633413"/>
              <a:gd name="connsiteY0" fmla="*/ 0 h 507207"/>
              <a:gd name="connsiteX1" fmla="*/ 130969 w 633413"/>
              <a:gd name="connsiteY1" fmla="*/ 30957 h 507207"/>
              <a:gd name="connsiteX2" fmla="*/ 42863 w 633413"/>
              <a:gd name="connsiteY2" fmla="*/ 88107 h 507207"/>
              <a:gd name="connsiteX3" fmla="*/ 0 w 633413"/>
              <a:gd name="connsiteY3" fmla="*/ 192882 h 507207"/>
              <a:gd name="connsiteX4" fmla="*/ 23813 w 633413"/>
              <a:gd name="connsiteY4" fmla="*/ 340519 h 507207"/>
              <a:gd name="connsiteX5" fmla="*/ 128588 w 633413"/>
              <a:gd name="connsiteY5" fmla="*/ 454819 h 507207"/>
              <a:gd name="connsiteX6" fmla="*/ 273844 w 633413"/>
              <a:gd name="connsiteY6" fmla="*/ 507207 h 507207"/>
              <a:gd name="connsiteX7" fmla="*/ 342900 w 633413"/>
              <a:gd name="connsiteY7" fmla="*/ 507207 h 507207"/>
              <a:gd name="connsiteX8" fmla="*/ 438150 w 633413"/>
              <a:gd name="connsiteY8" fmla="*/ 485775 h 507207"/>
              <a:gd name="connsiteX9" fmla="*/ 547688 w 633413"/>
              <a:gd name="connsiteY9" fmla="*/ 419100 h 507207"/>
              <a:gd name="connsiteX10" fmla="*/ 626269 w 633413"/>
              <a:gd name="connsiteY10" fmla="*/ 323850 h 507207"/>
              <a:gd name="connsiteX11" fmla="*/ 633413 w 633413"/>
              <a:gd name="connsiteY11" fmla="*/ 202407 h 507207"/>
              <a:gd name="connsiteX12" fmla="*/ 600075 w 633413"/>
              <a:gd name="connsiteY12" fmla="*/ 107157 h 507207"/>
              <a:gd name="connsiteX13" fmla="*/ 511969 w 633413"/>
              <a:gd name="connsiteY13" fmla="*/ 47625 h 507207"/>
              <a:gd name="connsiteX14" fmla="*/ 421481 w 633413"/>
              <a:gd name="connsiteY14" fmla="*/ 2382 h 507207"/>
              <a:gd name="connsiteX15" fmla="*/ 314325 w 633413"/>
              <a:gd name="connsiteY15" fmla="*/ 0 h 50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413" h="507207">
                <a:moveTo>
                  <a:pt x="314325" y="0"/>
                </a:moveTo>
                <a:lnTo>
                  <a:pt x="130969" y="30957"/>
                </a:lnTo>
                <a:lnTo>
                  <a:pt x="42863" y="88107"/>
                </a:lnTo>
                <a:lnTo>
                  <a:pt x="0" y="192882"/>
                </a:lnTo>
                <a:lnTo>
                  <a:pt x="23813" y="340519"/>
                </a:lnTo>
                <a:lnTo>
                  <a:pt x="128588" y="454819"/>
                </a:lnTo>
                <a:lnTo>
                  <a:pt x="273844" y="507207"/>
                </a:lnTo>
                <a:lnTo>
                  <a:pt x="342900" y="507207"/>
                </a:lnTo>
                <a:lnTo>
                  <a:pt x="438150" y="485775"/>
                </a:lnTo>
                <a:lnTo>
                  <a:pt x="547688" y="419100"/>
                </a:lnTo>
                <a:lnTo>
                  <a:pt x="626269" y="323850"/>
                </a:lnTo>
                <a:lnTo>
                  <a:pt x="633413" y="202407"/>
                </a:lnTo>
                <a:lnTo>
                  <a:pt x="600075" y="107157"/>
                </a:lnTo>
                <a:lnTo>
                  <a:pt x="511969" y="47625"/>
                </a:lnTo>
                <a:lnTo>
                  <a:pt x="421481" y="2382"/>
                </a:lnTo>
                <a:lnTo>
                  <a:pt x="314325" y="0"/>
                </a:lnTo>
                <a:close/>
              </a:path>
            </a:pathLst>
          </a:custGeom>
          <a:solidFill>
            <a:schemeClr val="accent1">
              <a:alpha val="72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Box 15"/>
          <p:cNvSpPr txBox="1"/>
          <p:nvPr/>
        </p:nvSpPr>
        <p:spPr>
          <a:xfrm>
            <a:off x="6464971" y="2340173"/>
            <a:ext cx="1899879" cy="630942"/>
          </a:xfrm>
          <a:prstGeom prst="rect">
            <a:avLst/>
          </a:prstGeom>
          <a:solidFill>
            <a:schemeClr val="bg1"/>
          </a:solidFill>
          <a:ln>
            <a:solidFill>
              <a:schemeClr val="tx1"/>
            </a:solidFill>
          </a:ln>
        </p:spPr>
        <p:txBody>
          <a:bodyPr wrap="none" rtlCol="0">
            <a:spAutoFit/>
          </a:bodyPr>
          <a:lstStyle/>
          <a:p>
            <a:r>
              <a:rPr lang="en-US" sz="1100" b="1" dirty="0" smtClean="0"/>
              <a:t>Photon emitted</a:t>
            </a:r>
          </a:p>
          <a:p>
            <a:r>
              <a:rPr lang="en-US" sz="800" dirty="0" smtClean="0"/>
              <a:t>From some random point on the light.</a:t>
            </a:r>
          </a:p>
          <a:p>
            <a:r>
              <a:rPr lang="en-US" sz="800" dirty="0" smtClean="0"/>
              <a:t>Carries some energy E</a:t>
            </a:r>
          </a:p>
          <a:p>
            <a:r>
              <a:rPr lang="en-US" sz="800" dirty="0" smtClean="0"/>
              <a:t>Flies in some random direction. </a:t>
            </a:r>
            <a:endParaRPr lang="sv-SE" sz="800" dirty="0"/>
          </a:p>
        </p:txBody>
      </p:sp>
      <p:cxnSp>
        <p:nvCxnSpPr>
          <p:cNvPr id="19" name="Straight Arrow Connector 18"/>
          <p:cNvCxnSpPr>
            <a:stCxn id="17" idx="0"/>
            <a:endCxn id="17" idx="2"/>
          </p:cNvCxnSpPr>
          <p:nvPr/>
        </p:nvCxnSpPr>
        <p:spPr>
          <a:xfrm flipH="1">
            <a:off x="5748338" y="2612231"/>
            <a:ext cx="271462" cy="881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17" idx="4"/>
          </p:cNvCxnSpPr>
          <p:nvPr/>
        </p:nvCxnSpPr>
        <p:spPr>
          <a:xfrm flipH="1">
            <a:off x="5729288" y="2609850"/>
            <a:ext cx="290512" cy="3429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865019" y="2612231"/>
            <a:ext cx="152400" cy="461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6000750" y="2612231"/>
            <a:ext cx="16669" cy="5119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6017419" y="2609850"/>
            <a:ext cx="123825" cy="4810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017419" y="2609850"/>
            <a:ext cx="280987" cy="3548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6022181" y="2609850"/>
            <a:ext cx="264319" cy="111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978525" y="25717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Date Placeholder 2"/>
          <p:cNvSpPr>
            <a:spLocks noGrp="1"/>
          </p:cNvSpPr>
          <p:nvPr>
            <p:ph type="dt" sz="half" idx="10"/>
          </p:nvPr>
        </p:nvSpPr>
        <p:spPr/>
        <p:txBody>
          <a:bodyPr/>
          <a:lstStyle/>
          <a:p>
            <a:fld id="{D2A7F5C4-A0FC-452A-A995-9CB63E8A0BF4}"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4042842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11348" y="3385550"/>
            <a:ext cx="597987" cy="8136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smtClean="0"/>
              <a:t>Where does an image come from? </a:t>
            </a:r>
            <a:endParaRPr lang="sv-S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7" name="Freeform 6"/>
          <p:cNvSpPr/>
          <p:nvPr/>
        </p:nvSpPr>
        <p:spPr>
          <a:xfrm>
            <a:off x="1111348" y="3385550"/>
            <a:ext cx="597987" cy="813655"/>
          </a:xfrm>
          <a:custGeom>
            <a:avLst/>
            <a:gdLst>
              <a:gd name="connsiteX0" fmla="*/ 590843 w 597877"/>
              <a:gd name="connsiteY0" fmla="*/ 316523 h 808892"/>
              <a:gd name="connsiteX1" fmla="*/ 597877 w 597877"/>
              <a:gd name="connsiteY1" fmla="*/ 0 h 808892"/>
              <a:gd name="connsiteX2" fmla="*/ 0 w 597877"/>
              <a:gd name="connsiteY2" fmla="*/ 0 h 808892"/>
              <a:gd name="connsiteX3" fmla="*/ 0 w 597877"/>
              <a:gd name="connsiteY3" fmla="*/ 808892 h 808892"/>
              <a:gd name="connsiteX4" fmla="*/ 597877 w 597877"/>
              <a:gd name="connsiteY4" fmla="*/ 808892 h 808892"/>
              <a:gd name="connsiteX5" fmla="*/ 597877 w 597877"/>
              <a:gd name="connsiteY5" fmla="*/ 436098 h 808892"/>
              <a:gd name="connsiteX0" fmla="*/ 597987 w 597987"/>
              <a:gd name="connsiteY0" fmla="*/ 416536 h 808892"/>
              <a:gd name="connsiteX1" fmla="*/ 597877 w 597987"/>
              <a:gd name="connsiteY1" fmla="*/ 0 h 808892"/>
              <a:gd name="connsiteX2" fmla="*/ 0 w 597987"/>
              <a:gd name="connsiteY2" fmla="*/ 0 h 808892"/>
              <a:gd name="connsiteX3" fmla="*/ 0 w 597987"/>
              <a:gd name="connsiteY3" fmla="*/ 808892 h 808892"/>
              <a:gd name="connsiteX4" fmla="*/ 597877 w 597987"/>
              <a:gd name="connsiteY4" fmla="*/ 808892 h 808892"/>
              <a:gd name="connsiteX5" fmla="*/ 597877 w 597987"/>
              <a:gd name="connsiteY5" fmla="*/ 436098 h 808892"/>
              <a:gd name="connsiteX0" fmla="*/ 597987 w 602639"/>
              <a:gd name="connsiteY0" fmla="*/ 421299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600368 w 602639"/>
              <a:gd name="connsiteY0" fmla="*/ 399867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3224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597987"/>
              <a:gd name="connsiteY0" fmla="*/ 387960 h 813655"/>
              <a:gd name="connsiteX1" fmla="*/ 595496 w 597987"/>
              <a:gd name="connsiteY1" fmla="*/ 0 h 813655"/>
              <a:gd name="connsiteX2" fmla="*/ 0 w 597987"/>
              <a:gd name="connsiteY2" fmla="*/ 4763 h 813655"/>
              <a:gd name="connsiteX3" fmla="*/ 0 w 597987"/>
              <a:gd name="connsiteY3" fmla="*/ 813655 h 813655"/>
              <a:gd name="connsiteX4" fmla="*/ 597877 w 597987"/>
              <a:gd name="connsiteY4" fmla="*/ 813655 h 813655"/>
              <a:gd name="connsiteX5" fmla="*/ 597877 w 597987"/>
              <a:gd name="connsiteY5" fmla="*/ 440861 h 81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987" h="813655">
                <a:moveTo>
                  <a:pt x="597987" y="387960"/>
                </a:moveTo>
                <a:cubicBezTo>
                  <a:pt x="597950" y="249115"/>
                  <a:pt x="595533" y="138845"/>
                  <a:pt x="595496" y="0"/>
                </a:cubicBezTo>
                <a:lnTo>
                  <a:pt x="0" y="4763"/>
                </a:lnTo>
                <a:lnTo>
                  <a:pt x="0" y="813655"/>
                </a:lnTo>
                <a:lnTo>
                  <a:pt x="597877" y="813655"/>
                </a:lnTo>
                <a:lnTo>
                  <a:pt x="597877" y="44086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Straight Connector 10"/>
          <p:cNvCxnSpPr>
            <a:stCxn id="7" idx="3"/>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11348" y="3429000"/>
            <a:ext cx="60227" cy="738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Box 13"/>
          <p:cNvSpPr txBox="1"/>
          <p:nvPr/>
        </p:nvSpPr>
        <p:spPr>
          <a:xfrm>
            <a:off x="736919" y="4210638"/>
            <a:ext cx="1346844" cy="276999"/>
          </a:xfrm>
          <a:prstGeom prst="rect">
            <a:avLst/>
          </a:prstGeom>
          <a:noFill/>
        </p:spPr>
        <p:txBody>
          <a:bodyPr wrap="none" rtlCol="0">
            <a:spAutoFit/>
          </a:bodyPr>
          <a:lstStyle/>
          <a:p>
            <a:r>
              <a:rPr lang="en-US" sz="1200" b="1" dirty="0" smtClean="0"/>
              <a:t>Pinhole Camera</a:t>
            </a:r>
            <a:endParaRPr lang="sv-SE" sz="1200" b="1" dirty="0"/>
          </a:p>
        </p:txBody>
      </p:sp>
      <p:sp>
        <p:nvSpPr>
          <p:cNvPr id="16" name="TextBox 15"/>
          <p:cNvSpPr txBox="1"/>
          <p:nvPr/>
        </p:nvSpPr>
        <p:spPr>
          <a:xfrm>
            <a:off x="6858000" y="4644501"/>
            <a:ext cx="1898277" cy="754053"/>
          </a:xfrm>
          <a:prstGeom prst="rect">
            <a:avLst/>
          </a:prstGeom>
          <a:solidFill>
            <a:schemeClr val="bg1"/>
          </a:solidFill>
          <a:ln>
            <a:solidFill>
              <a:schemeClr val="tx1"/>
            </a:solidFill>
          </a:ln>
        </p:spPr>
        <p:txBody>
          <a:bodyPr wrap="none" rtlCol="0">
            <a:spAutoFit/>
          </a:bodyPr>
          <a:lstStyle/>
          <a:p>
            <a:r>
              <a:rPr lang="en-US" sz="1100" b="1" dirty="0" smtClean="0"/>
              <a:t>Hits a surface</a:t>
            </a:r>
          </a:p>
          <a:p>
            <a:r>
              <a:rPr lang="en-US" sz="800" dirty="0" smtClean="0"/>
              <a:t>Some of the energy of some</a:t>
            </a:r>
          </a:p>
          <a:p>
            <a:r>
              <a:rPr lang="en-US" sz="800" dirty="0" smtClean="0"/>
              <a:t>frequencies is absorbed. </a:t>
            </a:r>
            <a:br>
              <a:rPr lang="en-US" sz="800" dirty="0" smtClean="0"/>
            </a:br>
            <a:r>
              <a:rPr lang="en-US" sz="800" dirty="0" smtClean="0"/>
              <a:t/>
            </a:r>
            <a:br>
              <a:rPr lang="en-US" sz="800" dirty="0" smtClean="0"/>
            </a:br>
            <a:r>
              <a:rPr lang="en-US" sz="800" dirty="0" smtClean="0"/>
              <a:t>The rest is reflected in some direction</a:t>
            </a:r>
            <a:endParaRPr lang="sv-SE" sz="800" dirty="0"/>
          </a:p>
        </p:txBody>
      </p:sp>
      <p:grpSp>
        <p:nvGrpSpPr>
          <p:cNvPr id="3" name="Group 2"/>
          <p:cNvGrpSpPr/>
          <p:nvPr/>
        </p:nvGrpSpPr>
        <p:grpSpPr>
          <a:xfrm>
            <a:off x="5978525" y="2571750"/>
            <a:ext cx="1539875" cy="1616075"/>
            <a:chOff x="5978525" y="2571750"/>
            <a:chExt cx="1539875" cy="1616075"/>
          </a:xfrm>
        </p:grpSpPr>
        <p:cxnSp>
          <p:nvCxnSpPr>
            <p:cNvPr id="32" name="Straight Arrow Connector 31"/>
            <p:cNvCxnSpPr/>
            <p:nvPr/>
          </p:nvCxnSpPr>
          <p:spPr>
            <a:xfrm>
              <a:off x="6017420" y="2612231"/>
              <a:ext cx="1500980" cy="1575594"/>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978525" y="25717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0" name="Group 19"/>
          <p:cNvGrpSpPr/>
          <p:nvPr/>
        </p:nvGrpSpPr>
        <p:grpSpPr>
          <a:xfrm rot="5236375">
            <a:off x="6963102" y="3934413"/>
            <a:ext cx="633413" cy="552450"/>
            <a:chOff x="5705475" y="2571750"/>
            <a:chExt cx="633413" cy="552450"/>
          </a:xfrm>
        </p:grpSpPr>
        <p:sp>
          <p:nvSpPr>
            <p:cNvPr id="21" name="Freeform 20"/>
            <p:cNvSpPr/>
            <p:nvPr/>
          </p:nvSpPr>
          <p:spPr>
            <a:xfrm>
              <a:off x="5705475" y="2612231"/>
              <a:ext cx="633413" cy="507207"/>
            </a:xfrm>
            <a:custGeom>
              <a:avLst/>
              <a:gdLst>
                <a:gd name="connsiteX0" fmla="*/ 314325 w 633413"/>
                <a:gd name="connsiteY0" fmla="*/ 0 h 507207"/>
                <a:gd name="connsiteX1" fmla="*/ 130969 w 633413"/>
                <a:gd name="connsiteY1" fmla="*/ 30957 h 507207"/>
                <a:gd name="connsiteX2" fmla="*/ 42863 w 633413"/>
                <a:gd name="connsiteY2" fmla="*/ 88107 h 507207"/>
                <a:gd name="connsiteX3" fmla="*/ 0 w 633413"/>
                <a:gd name="connsiteY3" fmla="*/ 192882 h 507207"/>
                <a:gd name="connsiteX4" fmla="*/ 23813 w 633413"/>
                <a:gd name="connsiteY4" fmla="*/ 340519 h 507207"/>
                <a:gd name="connsiteX5" fmla="*/ 128588 w 633413"/>
                <a:gd name="connsiteY5" fmla="*/ 454819 h 507207"/>
                <a:gd name="connsiteX6" fmla="*/ 273844 w 633413"/>
                <a:gd name="connsiteY6" fmla="*/ 507207 h 507207"/>
                <a:gd name="connsiteX7" fmla="*/ 342900 w 633413"/>
                <a:gd name="connsiteY7" fmla="*/ 507207 h 507207"/>
                <a:gd name="connsiteX8" fmla="*/ 438150 w 633413"/>
                <a:gd name="connsiteY8" fmla="*/ 485775 h 507207"/>
                <a:gd name="connsiteX9" fmla="*/ 547688 w 633413"/>
                <a:gd name="connsiteY9" fmla="*/ 419100 h 507207"/>
                <a:gd name="connsiteX10" fmla="*/ 626269 w 633413"/>
                <a:gd name="connsiteY10" fmla="*/ 323850 h 507207"/>
                <a:gd name="connsiteX11" fmla="*/ 633413 w 633413"/>
                <a:gd name="connsiteY11" fmla="*/ 202407 h 507207"/>
                <a:gd name="connsiteX12" fmla="*/ 600075 w 633413"/>
                <a:gd name="connsiteY12" fmla="*/ 107157 h 507207"/>
                <a:gd name="connsiteX13" fmla="*/ 511969 w 633413"/>
                <a:gd name="connsiteY13" fmla="*/ 47625 h 507207"/>
                <a:gd name="connsiteX14" fmla="*/ 421481 w 633413"/>
                <a:gd name="connsiteY14" fmla="*/ 2382 h 507207"/>
                <a:gd name="connsiteX15" fmla="*/ 314325 w 633413"/>
                <a:gd name="connsiteY15" fmla="*/ 0 h 50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413" h="507207">
                  <a:moveTo>
                    <a:pt x="314325" y="0"/>
                  </a:moveTo>
                  <a:lnTo>
                    <a:pt x="130969" y="30957"/>
                  </a:lnTo>
                  <a:lnTo>
                    <a:pt x="42863" y="88107"/>
                  </a:lnTo>
                  <a:lnTo>
                    <a:pt x="0" y="192882"/>
                  </a:lnTo>
                  <a:lnTo>
                    <a:pt x="23813" y="340519"/>
                  </a:lnTo>
                  <a:lnTo>
                    <a:pt x="128588" y="454819"/>
                  </a:lnTo>
                  <a:lnTo>
                    <a:pt x="273844" y="507207"/>
                  </a:lnTo>
                  <a:lnTo>
                    <a:pt x="342900" y="507207"/>
                  </a:lnTo>
                  <a:lnTo>
                    <a:pt x="438150" y="485775"/>
                  </a:lnTo>
                  <a:lnTo>
                    <a:pt x="547688" y="419100"/>
                  </a:lnTo>
                  <a:lnTo>
                    <a:pt x="626269" y="323850"/>
                  </a:lnTo>
                  <a:lnTo>
                    <a:pt x="633413" y="202407"/>
                  </a:lnTo>
                  <a:lnTo>
                    <a:pt x="600075" y="107157"/>
                  </a:lnTo>
                  <a:lnTo>
                    <a:pt x="511969" y="47625"/>
                  </a:lnTo>
                  <a:lnTo>
                    <a:pt x="421481" y="2382"/>
                  </a:lnTo>
                  <a:lnTo>
                    <a:pt x="314325" y="0"/>
                  </a:lnTo>
                  <a:close/>
                </a:path>
              </a:pathLst>
            </a:custGeom>
            <a:solidFill>
              <a:schemeClr val="accent1">
                <a:alpha val="72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2" name="Straight Arrow Connector 21"/>
            <p:cNvCxnSpPr>
              <a:stCxn id="21" idx="0"/>
              <a:endCxn id="21" idx="2"/>
            </p:cNvCxnSpPr>
            <p:nvPr/>
          </p:nvCxnSpPr>
          <p:spPr>
            <a:xfrm flipH="1">
              <a:off x="5748338" y="2612231"/>
              <a:ext cx="271462" cy="881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21" idx="4"/>
            </p:cNvCxnSpPr>
            <p:nvPr/>
          </p:nvCxnSpPr>
          <p:spPr>
            <a:xfrm flipH="1">
              <a:off x="5729288" y="2609850"/>
              <a:ext cx="290512" cy="3429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865019" y="2612231"/>
              <a:ext cx="152400" cy="461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000750" y="2612231"/>
              <a:ext cx="16669" cy="5119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017419" y="2609850"/>
              <a:ext cx="123825" cy="4810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17419" y="2609850"/>
              <a:ext cx="280987" cy="3548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022181" y="2609850"/>
              <a:ext cx="264319" cy="111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5978525" y="25717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Date Placeholder 3"/>
          <p:cNvSpPr>
            <a:spLocks noGrp="1"/>
          </p:cNvSpPr>
          <p:nvPr>
            <p:ph type="dt" sz="half" idx="10"/>
          </p:nvPr>
        </p:nvSpPr>
        <p:spPr/>
        <p:txBody>
          <a:bodyPr/>
          <a:lstStyle/>
          <a:p>
            <a:fld id="{DB3EC951-6D2D-4867-91EC-CF0312253D25}"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1502355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5" name="Freeform 4"/>
          <p:cNvSpPr/>
          <p:nvPr/>
        </p:nvSpPr>
        <p:spPr>
          <a:xfrm>
            <a:off x="6956425" y="4184650"/>
            <a:ext cx="558800" cy="663575"/>
          </a:xfrm>
          <a:custGeom>
            <a:avLst/>
            <a:gdLst>
              <a:gd name="connsiteX0" fmla="*/ 558800 w 558800"/>
              <a:gd name="connsiteY0" fmla="*/ 0 h 663575"/>
              <a:gd name="connsiteX1" fmla="*/ 466725 w 558800"/>
              <a:gd name="connsiteY1" fmla="*/ 254000 h 663575"/>
              <a:gd name="connsiteX2" fmla="*/ 263525 w 558800"/>
              <a:gd name="connsiteY2" fmla="*/ 533400 h 663575"/>
              <a:gd name="connsiteX3" fmla="*/ 136525 w 558800"/>
              <a:gd name="connsiteY3" fmla="*/ 641350 h 663575"/>
              <a:gd name="connsiteX4" fmla="*/ 41275 w 558800"/>
              <a:gd name="connsiteY4" fmla="*/ 663575 h 663575"/>
              <a:gd name="connsiteX5" fmla="*/ 6350 w 558800"/>
              <a:gd name="connsiteY5" fmla="*/ 641350 h 663575"/>
              <a:gd name="connsiteX6" fmla="*/ 0 w 558800"/>
              <a:gd name="connsiteY6" fmla="*/ 603250 h 663575"/>
              <a:gd name="connsiteX7" fmla="*/ 57150 w 558800"/>
              <a:gd name="connsiteY7" fmla="*/ 444500 h 663575"/>
              <a:gd name="connsiteX8" fmla="*/ 165100 w 558800"/>
              <a:gd name="connsiteY8" fmla="*/ 307975 h 663575"/>
              <a:gd name="connsiteX9" fmla="*/ 307975 w 558800"/>
              <a:gd name="connsiteY9" fmla="*/ 174625 h 663575"/>
              <a:gd name="connsiteX10" fmla="*/ 466725 w 558800"/>
              <a:gd name="connsiteY10" fmla="*/ 57150 h 663575"/>
              <a:gd name="connsiteX11" fmla="*/ 558800 w 558800"/>
              <a:gd name="connsiteY11" fmla="*/ 0 h 66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800" h="663575">
                <a:moveTo>
                  <a:pt x="558800" y="0"/>
                </a:moveTo>
                <a:lnTo>
                  <a:pt x="466725" y="254000"/>
                </a:lnTo>
                <a:lnTo>
                  <a:pt x="263525" y="533400"/>
                </a:lnTo>
                <a:lnTo>
                  <a:pt x="136525" y="641350"/>
                </a:lnTo>
                <a:lnTo>
                  <a:pt x="41275" y="663575"/>
                </a:lnTo>
                <a:lnTo>
                  <a:pt x="6350" y="641350"/>
                </a:lnTo>
                <a:lnTo>
                  <a:pt x="0" y="603250"/>
                </a:lnTo>
                <a:lnTo>
                  <a:pt x="57150" y="444500"/>
                </a:lnTo>
                <a:lnTo>
                  <a:pt x="165100" y="307975"/>
                </a:lnTo>
                <a:lnTo>
                  <a:pt x="307975" y="174625"/>
                </a:lnTo>
                <a:lnTo>
                  <a:pt x="466725" y="57150"/>
                </a:lnTo>
                <a:lnTo>
                  <a:pt x="558800" y="0"/>
                </a:lnTo>
                <a:close/>
              </a:path>
            </a:pathLst>
          </a:custGeom>
          <a:solidFill>
            <a:schemeClr val="accent1">
              <a:alpha val="52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p:cNvSpPr/>
          <p:nvPr/>
        </p:nvSpPr>
        <p:spPr>
          <a:xfrm>
            <a:off x="1111348" y="3385550"/>
            <a:ext cx="597987" cy="8136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smtClean="0"/>
              <a:t>Where does an image come from? </a:t>
            </a:r>
            <a:endParaRPr lang="sv-SE" dirty="0"/>
          </a:p>
        </p:txBody>
      </p:sp>
      <p:sp>
        <p:nvSpPr>
          <p:cNvPr id="7" name="Freeform 6"/>
          <p:cNvSpPr/>
          <p:nvPr/>
        </p:nvSpPr>
        <p:spPr>
          <a:xfrm>
            <a:off x="1111348" y="3385550"/>
            <a:ext cx="597987" cy="813655"/>
          </a:xfrm>
          <a:custGeom>
            <a:avLst/>
            <a:gdLst>
              <a:gd name="connsiteX0" fmla="*/ 590843 w 597877"/>
              <a:gd name="connsiteY0" fmla="*/ 316523 h 808892"/>
              <a:gd name="connsiteX1" fmla="*/ 597877 w 597877"/>
              <a:gd name="connsiteY1" fmla="*/ 0 h 808892"/>
              <a:gd name="connsiteX2" fmla="*/ 0 w 597877"/>
              <a:gd name="connsiteY2" fmla="*/ 0 h 808892"/>
              <a:gd name="connsiteX3" fmla="*/ 0 w 597877"/>
              <a:gd name="connsiteY3" fmla="*/ 808892 h 808892"/>
              <a:gd name="connsiteX4" fmla="*/ 597877 w 597877"/>
              <a:gd name="connsiteY4" fmla="*/ 808892 h 808892"/>
              <a:gd name="connsiteX5" fmla="*/ 597877 w 597877"/>
              <a:gd name="connsiteY5" fmla="*/ 436098 h 808892"/>
              <a:gd name="connsiteX0" fmla="*/ 597987 w 597987"/>
              <a:gd name="connsiteY0" fmla="*/ 416536 h 808892"/>
              <a:gd name="connsiteX1" fmla="*/ 597877 w 597987"/>
              <a:gd name="connsiteY1" fmla="*/ 0 h 808892"/>
              <a:gd name="connsiteX2" fmla="*/ 0 w 597987"/>
              <a:gd name="connsiteY2" fmla="*/ 0 h 808892"/>
              <a:gd name="connsiteX3" fmla="*/ 0 w 597987"/>
              <a:gd name="connsiteY3" fmla="*/ 808892 h 808892"/>
              <a:gd name="connsiteX4" fmla="*/ 597877 w 597987"/>
              <a:gd name="connsiteY4" fmla="*/ 808892 h 808892"/>
              <a:gd name="connsiteX5" fmla="*/ 597877 w 597987"/>
              <a:gd name="connsiteY5" fmla="*/ 436098 h 808892"/>
              <a:gd name="connsiteX0" fmla="*/ 597987 w 602639"/>
              <a:gd name="connsiteY0" fmla="*/ 421299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600368 w 602639"/>
              <a:gd name="connsiteY0" fmla="*/ 399867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3224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597987"/>
              <a:gd name="connsiteY0" fmla="*/ 387960 h 813655"/>
              <a:gd name="connsiteX1" fmla="*/ 595496 w 597987"/>
              <a:gd name="connsiteY1" fmla="*/ 0 h 813655"/>
              <a:gd name="connsiteX2" fmla="*/ 0 w 597987"/>
              <a:gd name="connsiteY2" fmla="*/ 4763 h 813655"/>
              <a:gd name="connsiteX3" fmla="*/ 0 w 597987"/>
              <a:gd name="connsiteY3" fmla="*/ 813655 h 813655"/>
              <a:gd name="connsiteX4" fmla="*/ 597877 w 597987"/>
              <a:gd name="connsiteY4" fmla="*/ 813655 h 813655"/>
              <a:gd name="connsiteX5" fmla="*/ 597877 w 597987"/>
              <a:gd name="connsiteY5" fmla="*/ 440861 h 81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987" h="813655">
                <a:moveTo>
                  <a:pt x="597987" y="387960"/>
                </a:moveTo>
                <a:cubicBezTo>
                  <a:pt x="597950" y="249115"/>
                  <a:pt x="595533" y="138845"/>
                  <a:pt x="595496" y="0"/>
                </a:cubicBezTo>
                <a:lnTo>
                  <a:pt x="0" y="4763"/>
                </a:lnTo>
                <a:lnTo>
                  <a:pt x="0" y="813655"/>
                </a:lnTo>
                <a:lnTo>
                  <a:pt x="597877" y="813655"/>
                </a:lnTo>
                <a:lnTo>
                  <a:pt x="597877" y="44086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Straight Connector 10"/>
          <p:cNvCxnSpPr>
            <a:stCxn id="7" idx="3"/>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11348" y="3429000"/>
            <a:ext cx="60227" cy="738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Box 13"/>
          <p:cNvSpPr txBox="1"/>
          <p:nvPr/>
        </p:nvSpPr>
        <p:spPr>
          <a:xfrm>
            <a:off x="736919" y="4210638"/>
            <a:ext cx="1346844" cy="276999"/>
          </a:xfrm>
          <a:prstGeom prst="rect">
            <a:avLst/>
          </a:prstGeom>
          <a:noFill/>
        </p:spPr>
        <p:txBody>
          <a:bodyPr wrap="none" rtlCol="0">
            <a:spAutoFit/>
          </a:bodyPr>
          <a:lstStyle/>
          <a:p>
            <a:r>
              <a:rPr lang="en-US" sz="1200" b="1" dirty="0" smtClean="0"/>
              <a:t>Pinhole Camera</a:t>
            </a:r>
            <a:endParaRPr lang="sv-SE" sz="1200" b="1" dirty="0"/>
          </a:p>
        </p:txBody>
      </p:sp>
      <p:grpSp>
        <p:nvGrpSpPr>
          <p:cNvPr id="3" name="Group 2"/>
          <p:cNvGrpSpPr/>
          <p:nvPr/>
        </p:nvGrpSpPr>
        <p:grpSpPr>
          <a:xfrm>
            <a:off x="5978525" y="2571750"/>
            <a:ext cx="1539875" cy="1616075"/>
            <a:chOff x="5978525" y="2571750"/>
            <a:chExt cx="1539875" cy="1616075"/>
          </a:xfrm>
        </p:grpSpPr>
        <p:cxnSp>
          <p:nvCxnSpPr>
            <p:cNvPr id="32" name="Straight Arrow Connector 31"/>
            <p:cNvCxnSpPr/>
            <p:nvPr/>
          </p:nvCxnSpPr>
          <p:spPr>
            <a:xfrm>
              <a:off x="6017420" y="2612231"/>
              <a:ext cx="1500980" cy="1575594"/>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978525" y="25717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29" name="Straight Arrow Connector 28"/>
          <p:cNvCxnSpPr/>
          <p:nvPr/>
        </p:nvCxnSpPr>
        <p:spPr>
          <a:xfrm flipH="1">
            <a:off x="6978650" y="4194551"/>
            <a:ext cx="538788" cy="6346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054850" y="4194175"/>
            <a:ext cx="460376" cy="635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6991350" y="4194175"/>
            <a:ext cx="527050" cy="536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rot="5236375">
            <a:off x="7479300" y="4155658"/>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Date Placeholder 3"/>
          <p:cNvSpPr>
            <a:spLocks noGrp="1"/>
          </p:cNvSpPr>
          <p:nvPr>
            <p:ph type="dt" sz="half" idx="10"/>
          </p:nvPr>
        </p:nvSpPr>
        <p:spPr/>
        <p:txBody>
          <a:bodyPr/>
          <a:lstStyle/>
          <a:p>
            <a:fld id="{72FAB8FF-10B4-4935-9AB4-189A9A9928ED}" type="datetime1">
              <a:rPr lang="en-US" smtClean="0"/>
              <a:t>1/29/2018</a:t>
            </a:fld>
            <a:endParaRPr lang="en-US"/>
          </a:p>
        </p:txBody>
      </p:sp>
      <p:sp>
        <p:nvSpPr>
          <p:cNvPr id="8" name="Footer Placeholder 7"/>
          <p:cNvSpPr>
            <a:spLocks noGrp="1"/>
          </p:cNvSpPr>
          <p:nvPr>
            <p:ph type="ftr" sz="quarter" idx="11"/>
          </p:nvPr>
        </p:nvSpPr>
        <p:spPr/>
        <p:txBody>
          <a:bodyPr/>
          <a:lstStyle/>
          <a:p>
            <a:r>
              <a:rPr lang="en-US" smtClean="0"/>
              <a:t>Advanced Computer Graphics - Path Tracing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11113730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11348" y="3385550"/>
            <a:ext cx="597987" cy="8136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smtClean="0"/>
              <a:t>Where does an image come from? </a:t>
            </a:r>
            <a:endParaRPr lang="sv-S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7" name="Freeform 6"/>
          <p:cNvSpPr/>
          <p:nvPr/>
        </p:nvSpPr>
        <p:spPr>
          <a:xfrm>
            <a:off x="1111348" y="3385550"/>
            <a:ext cx="597987" cy="813655"/>
          </a:xfrm>
          <a:custGeom>
            <a:avLst/>
            <a:gdLst>
              <a:gd name="connsiteX0" fmla="*/ 590843 w 597877"/>
              <a:gd name="connsiteY0" fmla="*/ 316523 h 808892"/>
              <a:gd name="connsiteX1" fmla="*/ 597877 w 597877"/>
              <a:gd name="connsiteY1" fmla="*/ 0 h 808892"/>
              <a:gd name="connsiteX2" fmla="*/ 0 w 597877"/>
              <a:gd name="connsiteY2" fmla="*/ 0 h 808892"/>
              <a:gd name="connsiteX3" fmla="*/ 0 w 597877"/>
              <a:gd name="connsiteY3" fmla="*/ 808892 h 808892"/>
              <a:gd name="connsiteX4" fmla="*/ 597877 w 597877"/>
              <a:gd name="connsiteY4" fmla="*/ 808892 h 808892"/>
              <a:gd name="connsiteX5" fmla="*/ 597877 w 597877"/>
              <a:gd name="connsiteY5" fmla="*/ 436098 h 808892"/>
              <a:gd name="connsiteX0" fmla="*/ 597987 w 597987"/>
              <a:gd name="connsiteY0" fmla="*/ 416536 h 808892"/>
              <a:gd name="connsiteX1" fmla="*/ 597877 w 597987"/>
              <a:gd name="connsiteY1" fmla="*/ 0 h 808892"/>
              <a:gd name="connsiteX2" fmla="*/ 0 w 597987"/>
              <a:gd name="connsiteY2" fmla="*/ 0 h 808892"/>
              <a:gd name="connsiteX3" fmla="*/ 0 w 597987"/>
              <a:gd name="connsiteY3" fmla="*/ 808892 h 808892"/>
              <a:gd name="connsiteX4" fmla="*/ 597877 w 597987"/>
              <a:gd name="connsiteY4" fmla="*/ 808892 h 808892"/>
              <a:gd name="connsiteX5" fmla="*/ 597877 w 597987"/>
              <a:gd name="connsiteY5" fmla="*/ 436098 h 808892"/>
              <a:gd name="connsiteX0" fmla="*/ 597987 w 602639"/>
              <a:gd name="connsiteY0" fmla="*/ 421299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600368 w 602639"/>
              <a:gd name="connsiteY0" fmla="*/ 399867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3224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597987"/>
              <a:gd name="connsiteY0" fmla="*/ 387960 h 813655"/>
              <a:gd name="connsiteX1" fmla="*/ 595496 w 597987"/>
              <a:gd name="connsiteY1" fmla="*/ 0 h 813655"/>
              <a:gd name="connsiteX2" fmla="*/ 0 w 597987"/>
              <a:gd name="connsiteY2" fmla="*/ 4763 h 813655"/>
              <a:gd name="connsiteX3" fmla="*/ 0 w 597987"/>
              <a:gd name="connsiteY3" fmla="*/ 813655 h 813655"/>
              <a:gd name="connsiteX4" fmla="*/ 597877 w 597987"/>
              <a:gd name="connsiteY4" fmla="*/ 813655 h 813655"/>
              <a:gd name="connsiteX5" fmla="*/ 597877 w 597987"/>
              <a:gd name="connsiteY5" fmla="*/ 440861 h 81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987" h="813655">
                <a:moveTo>
                  <a:pt x="597987" y="387960"/>
                </a:moveTo>
                <a:cubicBezTo>
                  <a:pt x="597950" y="249115"/>
                  <a:pt x="595533" y="138845"/>
                  <a:pt x="595496" y="0"/>
                </a:cubicBezTo>
                <a:lnTo>
                  <a:pt x="0" y="4763"/>
                </a:lnTo>
                <a:lnTo>
                  <a:pt x="0" y="813655"/>
                </a:lnTo>
                <a:lnTo>
                  <a:pt x="597877" y="813655"/>
                </a:lnTo>
                <a:lnTo>
                  <a:pt x="597877" y="44086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Straight Connector 10"/>
          <p:cNvCxnSpPr>
            <a:stCxn id="7" idx="3"/>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11348" y="3429000"/>
            <a:ext cx="60227" cy="738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Box 13"/>
          <p:cNvSpPr txBox="1"/>
          <p:nvPr/>
        </p:nvSpPr>
        <p:spPr>
          <a:xfrm>
            <a:off x="736919" y="4210638"/>
            <a:ext cx="1346844" cy="276999"/>
          </a:xfrm>
          <a:prstGeom prst="rect">
            <a:avLst/>
          </a:prstGeom>
          <a:noFill/>
        </p:spPr>
        <p:txBody>
          <a:bodyPr wrap="none" rtlCol="0">
            <a:spAutoFit/>
          </a:bodyPr>
          <a:lstStyle/>
          <a:p>
            <a:r>
              <a:rPr lang="en-US" sz="1200" b="1" dirty="0" smtClean="0"/>
              <a:t>Pinhole Camera</a:t>
            </a:r>
            <a:endParaRPr lang="sv-SE" sz="1200" b="1" dirty="0"/>
          </a:p>
        </p:txBody>
      </p:sp>
      <p:grpSp>
        <p:nvGrpSpPr>
          <p:cNvPr id="3" name="Group 2"/>
          <p:cNvGrpSpPr/>
          <p:nvPr/>
        </p:nvGrpSpPr>
        <p:grpSpPr>
          <a:xfrm>
            <a:off x="5978525" y="2571750"/>
            <a:ext cx="1539875" cy="1616075"/>
            <a:chOff x="5978525" y="2571750"/>
            <a:chExt cx="1539875" cy="1616075"/>
          </a:xfrm>
        </p:grpSpPr>
        <p:cxnSp>
          <p:nvCxnSpPr>
            <p:cNvPr id="32" name="Straight Arrow Connector 31"/>
            <p:cNvCxnSpPr/>
            <p:nvPr/>
          </p:nvCxnSpPr>
          <p:spPr>
            <a:xfrm>
              <a:off x="6017420" y="2612231"/>
              <a:ext cx="1500980" cy="1575594"/>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978525" y="25717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0" name="Group 19"/>
          <p:cNvGrpSpPr/>
          <p:nvPr/>
        </p:nvGrpSpPr>
        <p:grpSpPr>
          <a:xfrm rot="10557545">
            <a:off x="5581278" y="4133850"/>
            <a:ext cx="633413" cy="552450"/>
            <a:chOff x="5705475" y="2571750"/>
            <a:chExt cx="633413" cy="552450"/>
          </a:xfrm>
        </p:grpSpPr>
        <p:sp>
          <p:nvSpPr>
            <p:cNvPr id="21" name="Freeform 20"/>
            <p:cNvSpPr/>
            <p:nvPr/>
          </p:nvSpPr>
          <p:spPr>
            <a:xfrm>
              <a:off x="5705475" y="2612231"/>
              <a:ext cx="633413" cy="507207"/>
            </a:xfrm>
            <a:custGeom>
              <a:avLst/>
              <a:gdLst>
                <a:gd name="connsiteX0" fmla="*/ 314325 w 633413"/>
                <a:gd name="connsiteY0" fmla="*/ 0 h 507207"/>
                <a:gd name="connsiteX1" fmla="*/ 130969 w 633413"/>
                <a:gd name="connsiteY1" fmla="*/ 30957 h 507207"/>
                <a:gd name="connsiteX2" fmla="*/ 42863 w 633413"/>
                <a:gd name="connsiteY2" fmla="*/ 88107 h 507207"/>
                <a:gd name="connsiteX3" fmla="*/ 0 w 633413"/>
                <a:gd name="connsiteY3" fmla="*/ 192882 h 507207"/>
                <a:gd name="connsiteX4" fmla="*/ 23813 w 633413"/>
                <a:gd name="connsiteY4" fmla="*/ 340519 h 507207"/>
                <a:gd name="connsiteX5" fmla="*/ 128588 w 633413"/>
                <a:gd name="connsiteY5" fmla="*/ 454819 h 507207"/>
                <a:gd name="connsiteX6" fmla="*/ 273844 w 633413"/>
                <a:gd name="connsiteY6" fmla="*/ 507207 h 507207"/>
                <a:gd name="connsiteX7" fmla="*/ 342900 w 633413"/>
                <a:gd name="connsiteY7" fmla="*/ 507207 h 507207"/>
                <a:gd name="connsiteX8" fmla="*/ 438150 w 633413"/>
                <a:gd name="connsiteY8" fmla="*/ 485775 h 507207"/>
                <a:gd name="connsiteX9" fmla="*/ 547688 w 633413"/>
                <a:gd name="connsiteY9" fmla="*/ 419100 h 507207"/>
                <a:gd name="connsiteX10" fmla="*/ 626269 w 633413"/>
                <a:gd name="connsiteY10" fmla="*/ 323850 h 507207"/>
                <a:gd name="connsiteX11" fmla="*/ 633413 w 633413"/>
                <a:gd name="connsiteY11" fmla="*/ 202407 h 507207"/>
                <a:gd name="connsiteX12" fmla="*/ 600075 w 633413"/>
                <a:gd name="connsiteY12" fmla="*/ 107157 h 507207"/>
                <a:gd name="connsiteX13" fmla="*/ 511969 w 633413"/>
                <a:gd name="connsiteY13" fmla="*/ 47625 h 507207"/>
                <a:gd name="connsiteX14" fmla="*/ 421481 w 633413"/>
                <a:gd name="connsiteY14" fmla="*/ 2382 h 507207"/>
                <a:gd name="connsiteX15" fmla="*/ 314325 w 633413"/>
                <a:gd name="connsiteY15" fmla="*/ 0 h 50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413" h="507207">
                  <a:moveTo>
                    <a:pt x="314325" y="0"/>
                  </a:moveTo>
                  <a:lnTo>
                    <a:pt x="130969" y="30957"/>
                  </a:lnTo>
                  <a:lnTo>
                    <a:pt x="42863" y="88107"/>
                  </a:lnTo>
                  <a:lnTo>
                    <a:pt x="0" y="192882"/>
                  </a:lnTo>
                  <a:lnTo>
                    <a:pt x="23813" y="340519"/>
                  </a:lnTo>
                  <a:lnTo>
                    <a:pt x="128588" y="454819"/>
                  </a:lnTo>
                  <a:lnTo>
                    <a:pt x="273844" y="507207"/>
                  </a:lnTo>
                  <a:lnTo>
                    <a:pt x="342900" y="507207"/>
                  </a:lnTo>
                  <a:lnTo>
                    <a:pt x="438150" y="485775"/>
                  </a:lnTo>
                  <a:lnTo>
                    <a:pt x="547688" y="419100"/>
                  </a:lnTo>
                  <a:lnTo>
                    <a:pt x="626269" y="323850"/>
                  </a:lnTo>
                  <a:lnTo>
                    <a:pt x="633413" y="202407"/>
                  </a:lnTo>
                  <a:lnTo>
                    <a:pt x="600075" y="107157"/>
                  </a:lnTo>
                  <a:lnTo>
                    <a:pt x="511969" y="47625"/>
                  </a:lnTo>
                  <a:lnTo>
                    <a:pt x="421481" y="2382"/>
                  </a:lnTo>
                  <a:lnTo>
                    <a:pt x="314325" y="0"/>
                  </a:lnTo>
                  <a:close/>
                </a:path>
              </a:pathLst>
            </a:custGeom>
            <a:solidFill>
              <a:schemeClr val="accent1">
                <a:alpha val="72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2" name="Straight Arrow Connector 21"/>
            <p:cNvCxnSpPr>
              <a:stCxn id="21" idx="0"/>
              <a:endCxn id="21" idx="2"/>
            </p:cNvCxnSpPr>
            <p:nvPr/>
          </p:nvCxnSpPr>
          <p:spPr>
            <a:xfrm flipH="1">
              <a:off x="5748338" y="2612231"/>
              <a:ext cx="271462" cy="881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21" idx="4"/>
            </p:cNvCxnSpPr>
            <p:nvPr/>
          </p:nvCxnSpPr>
          <p:spPr>
            <a:xfrm flipH="1">
              <a:off x="5729288" y="2609850"/>
              <a:ext cx="290512" cy="3429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865019" y="2612231"/>
              <a:ext cx="152400" cy="461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000750" y="2612231"/>
              <a:ext cx="16669" cy="5119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017419" y="2609850"/>
              <a:ext cx="123825" cy="4810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017419" y="2609850"/>
              <a:ext cx="280987" cy="3548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022181" y="2609850"/>
              <a:ext cx="264319" cy="111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5978525" y="2571750"/>
              <a:ext cx="76200" cy="76200"/>
            </a:xfrm>
            <a:prstGeom prst="ellipse">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23" name="Straight Arrow Connector 22"/>
          <p:cNvCxnSpPr/>
          <p:nvPr/>
        </p:nvCxnSpPr>
        <p:spPr>
          <a:xfrm flipH="1">
            <a:off x="5924550" y="4184650"/>
            <a:ext cx="1587500" cy="457200"/>
          </a:xfrm>
          <a:prstGeom prst="straightConnector1">
            <a:avLst/>
          </a:prstGeom>
          <a:ln>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324600" y="5638800"/>
            <a:ext cx="2114681" cy="384721"/>
          </a:xfrm>
          <a:prstGeom prst="rect">
            <a:avLst/>
          </a:prstGeom>
          <a:solidFill>
            <a:schemeClr val="bg1"/>
          </a:solidFill>
          <a:ln>
            <a:solidFill>
              <a:schemeClr val="tx1"/>
            </a:solidFill>
          </a:ln>
        </p:spPr>
        <p:txBody>
          <a:bodyPr wrap="none" rtlCol="0">
            <a:spAutoFit/>
          </a:bodyPr>
          <a:lstStyle/>
          <a:p>
            <a:r>
              <a:rPr lang="en-US" sz="1100" b="1" dirty="0" smtClean="0"/>
              <a:t>Keeps bouncing on surfaces</a:t>
            </a:r>
          </a:p>
          <a:p>
            <a:r>
              <a:rPr lang="en-US" sz="800" dirty="0" smtClean="0"/>
              <a:t>Loosing energy at each hit</a:t>
            </a:r>
          </a:p>
        </p:txBody>
      </p:sp>
      <p:sp>
        <p:nvSpPr>
          <p:cNvPr id="4" name="Date Placeholder 3"/>
          <p:cNvSpPr>
            <a:spLocks noGrp="1"/>
          </p:cNvSpPr>
          <p:nvPr>
            <p:ph type="dt" sz="half" idx="10"/>
          </p:nvPr>
        </p:nvSpPr>
        <p:spPr/>
        <p:txBody>
          <a:bodyPr/>
          <a:lstStyle/>
          <a:p>
            <a:fld id="{8D038D80-329F-4CCC-86A4-3B5F6C8868C7}"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1468467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11348" y="3385550"/>
            <a:ext cx="597987" cy="8136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smtClean="0"/>
              <a:t>Where does an image come from? </a:t>
            </a:r>
            <a:endParaRPr lang="sv-S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7" name="Freeform 6"/>
          <p:cNvSpPr/>
          <p:nvPr/>
        </p:nvSpPr>
        <p:spPr>
          <a:xfrm>
            <a:off x="1111348" y="3385550"/>
            <a:ext cx="597987" cy="813655"/>
          </a:xfrm>
          <a:custGeom>
            <a:avLst/>
            <a:gdLst>
              <a:gd name="connsiteX0" fmla="*/ 590843 w 597877"/>
              <a:gd name="connsiteY0" fmla="*/ 316523 h 808892"/>
              <a:gd name="connsiteX1" fmla="*/ 597877 w 597877"/>
              <a:gd name="connsiteY1" fmla="*/ 0 h 808892"/>
              <a:gd name="connsiteX2" fmla="*/ 0 w 597877"/>
              <a:gd name="connsiteY2" fmla="*/ 0 h 808892"/>
              <a:gd name="connsiteX3" fmla="*/ 0 w 597877"/>
              <a:gd name="connsiteY3" fmla="*/ 808892 h 808892"/>
              <a:gd name="connsiteX4" fmla="*/ 597877 w 597877"/>
              <a:gd name="connsiteY4" fmla="*/ 808892 h 808892"/>
              <a:gd name="connsiteX5" fmla="*/ 597877 w 597877"/>
              <a:gd name="connsiteY5" fmla="*/ 436098 h 808892"/>
              <a:gd name="connsiteX0" fmla="*/ 597987 w 597987"/>
              <a:gd name="connsiteY0" fmla="*/ 416536 h 808892"/>
              <a:gd name="connsiteX1" fmla="*/ 597877 w 597987"/>
              <a:gd name="connsiteY1" fmla="*/ 0 h 808892"/>
              <a:gd name="connsiteX2" fmla="*/ 0 w 597987"/>
              <a:gd name="connsiteY2" fmla="*/ 0 h 808892"/>
              <a:gd name="connsiteX3" fmla="*/ 0 w 597987"/>
              <a:gd name="connsiteY3" fmla="*/ 808892 h 808892"/>
              <a:gd name="connsiteX4" fmla="*/ 597877 w 597987"/>
              <a:gd name="connsiteY4" fmla="*/ 808892 h 808892"/>
              <a:gd name="connsiteX5" fmla="*/ 597877 w 597987"/>
              <a:gd name="connsiteY5" fmla="*/ 436098 h 808892"/>
              <a:gd name="connsiteX0" fmla="*/ 597987 w 602639"/>
              <a:gd name="connsiteY0" fmla="*/ 421299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600368 w 602639"/>
              <a:gd name="connsiteY0" fmla="*/ 399867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3224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597987"/>
              <a:gd name="connsiteY0" fmla="*/ 387960 h 813655"/>
              <a:gd name="connsiteX1" fmla="*/ 595496 w 597987"/>
              <a:gd name="connsiteY1" fmla="*/ 0 h 813655"/>
              <a:gd name="connsiteX2" fmla="*/ 0 w 597987"/>
              <a:gd name="connsiteY2" fmla="*/ 4763 h 813655"/>
              <a:gd name="connsiteX3" fmla="*/ 0 w 597987"/>
              <a:gd name="connsiteY3" fmla="*/ 813655 h 813655"/>
              <a:gd name="connsiteX4" fmla="*/ 597877 w 597987"/>
              <a:gd name="connsiteY4" fmla="*/ 813655 h 813655"/>
              <a:gd name="connsiteX5" fmla="*/ 597877 w 597987"/>
              <a:gd name="connsiteY5" fmla="*/ 440861 h 81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987" h="813655">
                <a:moveTo>
                  <a:pt x="597987" y="387960"/>
                </a:moveTo>
                <a:cubicBezTo>
                  <a:pt x="597950" y="249115"/>
                  <a:pt x="595533" y="138845"/>
                  <a:pt x="595496" y="0"/>
                </a:cubicBezTo>
                <a:lnTo>
                  <a:pt x="0" y="4763"/>
                </a:lnTo>
                <a:lnTo>
                  <a:pt x="0" y="813655"/>
                </a:lnTo>
                <a:lnTo>
                  <a:pt x="597877" y="813655"/>
                </a:lnTo>
                <a:lnTo>
                  <a:pt x="597877" y="44086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Straight Connector 10"/>
          <p:cNvCxnSpPr>
            <a:stCxn id="7" idx="3"/>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11348" y="3429000"/>
            <a:ext cx="60227" cy="738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Box 13"/>
          <p:cNvSpPr txBox="1"/>
          <p:nvPr/>
        </p:nvSpPr>
        <p:spPr>
          <a:xfrm>
            <a:off x="736919" y="4210638"/>
            <a:ext cx="1346844" cy="276999"/>
          </a:xfrm>
          <a:prstGeom prst="rect">
            <a:avLst/>
          </a:prstGeom>
          <a:noFill/>
        </p:spPr>
        <p:txBody>
          <a:bodyPr wrap="none" rtlCol="0">
            <a:spAutoFit/>
          </a:bodyPr>
          <a:lstStyle/>
          <a:p>
            <a:r>
              <a:rPr lang="en-US" sz="1200" b="1" dirty="0" smtClean="0"/>
              <a:t>Pinhole Camera</a:t>
            </a:r>
            <a:endParaRPr lang="sv-SE" sz="1200" b="1" dirty="0"/>
          </a:p>
        </p:txBody>
      </p:sp>
      <p:grpSp>
        <p:nvGrpSpPr>
          <p:cNvPr id="3" name="Group 2"/>
          <p:cNvGrpSpPr/>
          <p:nvPr/>
        </p:nvGrpSpPr>
        <p:grpSpPr>
          <a:xfrm>
            <a:off x="5978525" y="2571750"/>
            <a:ext cx="1539875" cy="1616075"/>
            <a:chOff x="5978525" y="2571750"/>
            <a:chExt cx="1539875" cy="1616075"/>
          </a:xfrm>
        </p:grpSpPr>
        <p:cxnSp>
          <p:nvCxnSpPr>
            <p:cNvPr id="32" name="Straight Arrow Connector 31"/>
            <p:cNvCxnSpPr/>
            <p:nvPr/>
          </p:nvCxnSpPr>
          <p:spPr>
            <a:xfrm>
              <a:off x="6017420" y="2612231"/>
              <a:ext cx="1500980" cy="1575594"/>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978525" y="25717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1" name="Oval 30"/>
          <p:cNvSpPr/>
          <p:nvPr/>
        </p:nvSpPr>
        <p:spPr>
          <a:xfrm rot="10557545">
            <a:off x="5882208" y="4609117"/>
            <a:ext cx="76200" cy="76200"/>
          </a:xfrm>
          <a:prstGeom prst="ellipse">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Straight Arrow Connector 22"/>
          <p:cNvCxnSpPr/>
          <p:nvPr/>
        </p:nvCxnSpPr>
        <p:spPr>
          <a:xfrm flipH="1">
            <a:off x="5924550" y="4184650"/>
            <a:ext cx="1587500" cy="457200"/>
          </a:xfrm>
          <a:prstGeom prst="straightConnector1">
            <a:avLst/>
          </a:prstGeom>
          <a:ln>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2476500" y="2533650"/>
            <a:ext cx="3441700" cy="2108200"/>
          </a:xfrm>
          <a:prstGeom prst="straightConnector1">
            <a:avLst/>
          </a:prstGeom>
          <a:ln>
            <a:solidFill>
              <a:schemeClr val="accent6">
                <a:lumMod val="40000"/>
                <a:lumOff val="6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rot="10557545">
            <a:off x="2432051" y="2488272"/>
            <a:ext cx="76200" cy="762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Box 25"/>
          <p:cNvSpPr txBox="1"/>
          <p:nvPr/>
        </p:nvSpPr>
        <p:spPr>
          <a:xfrm>
            <a:off x="2731587" y="3276600"/>
            <a:ext cx="1920719" cy="384721"/>
          </a:xfrm>
          <a:prstGeom prst="rect">
            <a:avLst/>
          </a:prstGeom>
          <a:solidFill>
            <a:schemeClr val="bg1"/>
          </a:solidFill>
          <a:ln>
            <a:solidFill>
              <a:schemeClr val="tx1"/>
            </a:solidFill>
          </a:ln>
        </p:spPr>
        <p:txBody>
          <a:bodyPr wrap="none" rtlCol="0">
            <a:spAutoFit/>
          </a:bodyPr>
          <a:lstStyle/>
          <a:p>
            <a:r>
              <a:rPr lang="en-US" sz="1100" b="1" dirty="0" smtClean="0"/>
              <a:t>Until it leaves the scene…</a:t>
            </a:r>
          </a:p>
          <a:p>
            <a:r>
              <a:rPr lang="en-US" sz="800" dirty="0" smtClean="0"/>
              <a:t>Or just runs out of energy </a:t>
            </a:r>
          </a:p>
        </p:txBody>
      </p:sp>
      <p:sp>
        <p:nvSpPr>
          <p:cNvPr id="4" name="Date Placeholder 3"/>
          <p:cNvSpPr>
            <a:spLocks noGrp="1"/>
          </p:cNvSpPr>
          <p:nvPr>
            <p:ph type="dt" sz="half" idx="10"/>
          </p:nvPr>
        </p:nvSpPr>
        <p:spPr/>
        <p:txBody>
          <a:bodyPr/>
          <a:lstStyle/>
          <a:p>
            <a:fld id="{464981EB-D096-4C57-A769-A01985533F64}"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5770689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111348" y="3385550"/>
            <a:ext cx="597987" cy="8136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smtClean="0"/>
              <a:t>Where does an image come from? </a:t>
            </a:r>
            <a:endParaRPr lang="sv-S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7" name="Freeform 6"/>
          <p:cNvSpPr/>
          <p:nvPr/>
        </p:nvSpPr>
        <p:spPr>
          <a:xfrm>
            <a:off x="1111348" y="3385550"/>
            <a:ext cx="597987" cy="813655"/>
          </a:xfrm>
          <a:custGeom>
            <a:avLst/>
            <a:gdLst>
              <a:gd name="connsiteX0" fmla="*/ 590843 w 597877"/>
              <a:gd name="connsiteY0" fmla="*/ 316523 h 808892"/>
              <a:gd name="connsiteX1" fmla="*/ 597877 w 597877"/>
              <a:gd name="connsiteY1" fmla="*/ 0 h 808892"/>
              <a:gd name="connsiteX2" fmla="*/ 0 w 597877"/>
              <a:gd name="connsiteY2" fmla="*/ 0 h 808892"/>
              <a:gd name="connsiteX3" fmla="*/ 0 w 597877"/>
              <a:gd name="connsiteY3" fmla="*/ 808892 h 808892"/>
              <a:gd name="connsiteX4" fmla="*/ 597877 w 597877"/>
              <a:gd name="connsiteY4" fmla="*/ 808892 h 808892"/>
              <a:gd name="connsiteX5" fmla="*/ 597877 w 597877"/>
              <a:gd name="connsiteY5" fmla="*/ 436098 h 808892"/>
              <a:gd name="connsiteX0" fmla="*/ 597987 w 597987"/>
              <a:gd name="connsiteY0" fmla="*/ 416536 h 808892"/>
              <a:gd name="connsiteX1" fmla="*/ 597877 w 597987"/>
              <a:gd name="connsiteY1" fmla="*/ 0 h 808892"/>
              <a:gd name="connsiteX2" fmla="*/ 0 w 597987"/>
              <a:gd name="connsiteY2" fmla="*/ 0 h 808892"/>
              <a:gd name="connsiteX3" fmla="*/ 0 w 597987"/>
              <a:gd name="connsiteY3" fmla="*/ 808892 h 808892"/>
              <a:gd name="connsiteX4" fmla="*/ 597877 w 597987"/>
              <a:gd name="connsiteY4" fmla="*/ 808892 h 808892"/>
              <a:gd name="connsiteX5" fmla="*/ 597877 w 597987"/>
              <a:gd name="connsiteY5" fmla="*/ 436098 h 808892"/>
              <a:gd name="connsiteX0" fmla="*/ 597987 w 602639"/>
              <a:gd name="connsiteY0" fmla="*/ 421299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600368 w 602639"/>
              <a:gd name="connsiteY0" fmla="*/ 399867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3224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597987"/>
              <a:gd name="connsiteY0" fmla="*/ 387960 h 813655"/>
              <a:gd name="connsiteX1" fmla="*/ 595496 w 597987"/>
              <a:gd name="connsiteY1" fmla="*/ 0 h 813655"/>
              <a:gd name="connsiteX2" fmla="*/ 0 w 597987"/>
              <a:gd name="connsiteY2" fmla="*/ 4763 h 813655"/>
              <a:gd name="connsiteX3" fmla="*/ 0 w 597987"/>
              <a:gd name="connsiteY3" fmla="*/ 813655 h 813655"/>
              <a:gd name="connsiteX4" fmla="*/ 597877 w 597987"/>
              <a:gd name="connsiteY4" fmla="*/ 813655 h 813655"/>
              <a:gd name="connsiteX5" fmla="*/ 597877 w 597987"/>
              <a:gd name="connsiteY5" fmla="*/ 440861 h 81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987" h="813655">
                <a:moveTo>
                  <a:pt x="597987" y="387960"/>
                </a:moveTo>
                <a:cubicBezTo>
                  <a:pt x="597950" y="249115"/>
                  <a:pt x="595533" y="138845"/>
                  <a:pt x="595496" y="0"/>
                </a:cubicBezTo>
                <a:lnTo>
                  <a:pt x="0" y="4763"/>
                </a:lnTo>
                <a:lnTo>
                  <a:pt x="0" y="813655"/>
                </a:lnTo>
                <a:lnTo>
                  <a:pt x="597877" y="813655"/>
                </a:lnTo>
                <a:lnTo>
                  <a:pt x="597877" y="44086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Straight Connector 10"/>
          <p:cNvCxnSpPr>
            <a:stCxn id="7" idx="3"/>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11348" y="3429000"/>
            <a:ext cx="60227" cy="738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Box 13"/>
          <p:cNvSpPr txBox="1"/>
          <p:nvPr/>
        </p:nvSpPr>
        <p:spPr>
          <a:xfrm>
            <a:off x="736919" y="4210638"/>
            <a:ext cx="1346844" cy="276999"/>
          </a:xfrm>
          <a:prstGeom prst="rect">
            <a:avLst/>
          </a:prstGeom>
          <a:noFill/>
        </p:spPr>
        <p:txBody>
          <a:bodyPr wrap="none" rtlCol="0">
            <a:spAutoFit/>
          </a:bodyPr>
          <a:lstStyle/>
          <a:p>
            <a:r>
              <a:rPr lang="en-US" sz="1200" b="1" dirty="0" smtClean="0"/>
              <a:t>Pinhole Camera</a:t>
            </a:r>
            <a:endParaRPr lang="sv-SE" sz="1200" b="1" dirty="0"/>
          </a:p>
        </p:txBody>
      </p:sp>
      <p:grpSp>
        <p:nvGrpSpPr>
          <p:cNvPr id="3" name="Group 2"/>
          <p:cNvGrpSpPr/>
          <p:nvPr/>
        </p:nvGrpSpPr>
        <p:grpSpPr>
          <a:xfrm>
            <a:off x="5978525" y="2571750"/>
            <a:ext cx="1539875" cy="1616075"/>
            <a:chOff x="5978525" y="2571750"/>
            <a:chExt cx="1539875" cy="1616075"/>
          </a:xfrm>
        </p:grpSpPr>
        <p:cxnSp>
          <p:nvCxnSpPr>
            <p:cNvPr id="32" name="Straight Arrow Connector 31"/>
            <p:cNvCxnSpPr/>
            <p:nvPr/>
          </p:nvCxnSpPr>
          <p:spPr>
            <a:xfrm>
              <a:off x="6017420" y="2612231"/>
              <a:ext cx="1500980" cy="1575594"/>
            </a:xfrm>
            <a:prstGeom prst="straightConnector1">
              <a:avLst/>
            </a:prstGeom>
            <a:ln>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978525" y="25717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1" name="Oval 30"/>
          <p:cNvSpPr/>
          <p:nvPr/>
        </p:nvSpPr>
        <p:spPr>
          <a:xfrm rot="10557545">
            <a:off x="5882208" y="4609117"/>
            <a:ext cx="76200" cy="76200"/>
          </a:xfrm>
          <a:prstGeom prst="ellipse">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Straight Arrow Connector 22"/>
          <p:cNvCxnSpPr/>
          <p:nvPr/>
        </p:nvCxnSpPr>
        <p:spPr>
          <a:xfrm flipH="1">
            <a:off x="5924550" y="4184650"/>
            <a:ext cx="1587500" cy="457200"/>
          </a:xfrm>
          <a:prstGeom prst="straightConnector1">
            <a:avLst/>
          </a:prstGeom>
          <a:ln>
            <a:solidFill>
              <a:schemeClr val="tx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1206500" y="3689350"/>
            <a:ext cx="4711700" cy="952500"/>
          </a:xfrm>
          <a:prstGeom prst="straightConnector1">
            <a:avLst/>
          </a:prstGeom>
          <a:ln>
            <a:solidFill>
              <a:schemeClr val="accent6">
                <a:lumMod val="40000"/>
                <a:lumOff val="6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rot="10557545">
            <a:off x="1143002" y="3650323"/>
            <a:ext cx="76200" cy="762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Box 25"/>
          <p:cNvSpPr txBox="1"/>
          <p:nvPr/>
        </p:nvSpPr>
        <p:spPr>
          <a:xfrm>
            <a:off x="1264445" y="3231337"/>
            <a:ext cx="1903085" cy="261610"/>
          </a:xfrm>
          <a:prstGeom prst="rect">
            <a:avLst/>
          </a:prstGeom>
          <a:solidFill>
            <a:schemeClr val="bg1"/>
          </a:solidFill>
          <a:ln>
            <a:solidFill>
              <a:schemeClr val="tx1"/>
            </a:solidFill>
          </a:ln>
        </p:spPr>
        <p:txBody>
          <a:bodyPr wrap="none" rtlCol="0">
            <a:spAutoFit/>
          </a:bodyPr>
          <a:lstStyle/>
          <a:p>
            <a:r>
              <a:rPr lang="en-US" sz="1100" b="1" dirty="0" smtClean="0"/>
              <a:t>Or happens to hit our film</a:t>
            </a:r>
          </a:p>
        </p:txBody>
      </p:sp>
      <p:sp>
        <p:nvSpPr>
          <p:cNvPr id="4" name="Date Placeholder 3"/>
          <p:cNvSpPr>
            <a:spLocks noGrp="1"/>
          </p:cNvSpPr>
          <p:nvPr>
            <p:ph type="dt" sz="half" idx="10"/>
          </p:nvPr>
        </p:nvSpPr>
        <p:spPr/>
        <p:txBody>
          <a:bodyPr/>
          <a:lstStyle/>
          <a:p>
            <a:fld id="{A3A7136A-4F39-4E14-B884-D753A2566D38}"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7271385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29" name="Rectangle 28"/>
          <p:cNvSpPr/>
          <p:nvPr/>
        </p:nvSpPr>
        <p:spPr>
          <a:xfrm>
            <a:off x="0" y="5428917"/>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smtClean="0"/>
              <a:t>Light Transport Equation</a:t>
            </a:r>
            <a:endParaRPr lang="sv-SE" dirty="0"/>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876300" y="3708400"/>
            <a:ext cx="4838700" cy="94615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445418" y="3276600"/>
            <a:ext cx="76200" cy="901988"/>
            <a:chOff x="1445418" y="3276600"/>
            <a:chExt cx="76200" cy="901988"/>
          </a:xfrm>
        </p:grpSpPr>
        <p:sp>
          <p:nvSpPr>
            <p:cNvPr id="4" name="Rectangle 3"/>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20"/>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21"/>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ctangle 23"/>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ectangle 34"/>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Rectangle 35"/>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ctangle 36"/>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ctangle 37"/>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24"/>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Picture 7"/>
          <p:cNvPicPr>
            <a:picLocks noChangeAspect="1"/>
          </p:cNvPicPr>
          <p:nvPr/>
        </p:nvPicPr>
        <p:blipFill>
          <a:blip r:embed="rId4"/>
          <a:stretch>
            <a:fillRect/>
          </a:stretch>
        </p:blipFill>
        <p:spPr>
          <a:xfrm>
            <a:off x="568252" y="3523916"/>
            <a:ext cx="397717" cy="314325"/>
          </a:xfrm>
          <a:prstGeom prst="rect">
            <a:avLst/>
          </a:prstGeom>
        </p:spPr>
      </p:pic>
      <p:sp>
        <p:nvSpPr>
          <p:cNvPr id="39" name="Oval 38"/>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42" name="Group 41"/>
          <p:cNvGrpSpPr/>
          <p:nvPr/>
        </p:nvGrpSpPr>
        <p:grpSpPr>
          <a:xfrm>
            <a:off x="4904311" y="3977576"/>
            <a:ext cx="1374462" cy="927061"/>
            <a:chOff x="4904311" y="3977576"/>
            <a:chExt cx="1374462" cy="927061"/>
          </a:xfrm>
        </p:grpSpPr>
        <p:sp>
          <p:nvSpPr>
            <p:cNvPr id="16" name="Right Arrow 15"/>
            <p:cNvSpPr/>
            <p:nvPr/>
          </p:nvSpPr>
          <p:spPr>
            <a:xfrm rot="11436414">
              <a:off x="5069284" y="4492327"/>
              <a:ext cx="609600" cy="17301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17" name="Rectangle 16"/>
                <p:cNvSpPr/>
                <p:nvPr/>
              </p:nvSpPr>
              <p:spPr>
                <a:xfrm>
                  <a:off x="5110696" y="3977576"/>
                  <a:ext cx="1168077" cy="369332"/>
                </a:xfrm>
                <a:prstGeom prst="rect">
                  <a:avLst/>
                </a:prstGeom>
                <a:solidFill>
                  <a:schemeClr val="bg1">
                    <a:alpha val="83000"/>
                  </a:schemeClr>
                </a:solidFill>
                <a:ln>
                  <a:solidFill>
                    <a:schemeClr val="tx1"/>
                  </a:solidFill>
                </a:ln>
              </p:spPr>
              <p:txBody>
                <a:bodyPr wrap="none">
                  <a:spAutoFit/>
                </a:bodyPr>
                <a:lstStyle/>
                <a:p>
                  <a14:m>
                    <m:oMath xmlns:m="http://schemas.openxmlformats.org/officeDocument/2006/math">
                      <m:sSub>
                        <m:sSubPr>
                          <m:ctrlPr>
                            <a:rPr lang="sv-SE" b="1" i="1">
                              <a:latin typeface="Cambria Math" panose="02040503050406030204" pitchFamily="18" charset="0"/>
                            </a:rPr>
                          </m:ctrlPr>
                        </m:sSubPr>
                        <m:e>
                          <m:r>
                            <a:rPr lang="sv-SE" b="1" i="1">
                              <a:latin typeface="Cambria Math"/>
                            </a:rPr>
                            <m:t>𝑳</m:t>
                          </m:r>
                        </m:e>
                        <m:sub>
                          <m:r>
                            <a:rPr lang="sv-SE" b="1" i="1">
                              <a:latin typeface="Cambria Math"/>
                            </a:rPr>
                            <m:t>𝒐</m:t>
                          </m:r>
                        </m:sub>
                      </m:sSub>
                      <m:d>
                        <m:dPr>
                          <m:ctrlPr>
                            <a:rPr lang="sv-SE" b="1" i="1">
                              <a:latin typeface="Cambria Math" panose="02040503050406030204" pitchFamily="18" charset="0"/>
                            </a:rPr>
                          </m:ctrlPr>
                        </m:dPr>
                        <m:e>
                          <m:r>
                            <a:rPr lang="sv-SE" b="1" i="1">
                              <a:latin typeface="Cambria Math"/>
                            </a:rPr>
                            <m:t>𝒑</m:t>
                          </m:r>
                          <m:r>
                            <a:rPr lang="sv-SE" b="1" i="1">
                              <a:latin typeface="Cambria Math"/>
                            </a:rPr>
                            <m:t>,</m:t>
                          </m:r>
                          <m:r>
                            <a:rPr lang="en-US" b="1" i="1">
                              <a:latin typeface="Cambria Math"/>
                            </a:rPr>
                            <m:t>𝝎</m:t>
                          </m:r>
                        </m:e>
                      </m:d>
                    </m:oMath>
                  </a14:m>
                  <a:r>
                    <a:rPr lang="sv-SE" b="1" dirty="0" smtClean="0"/>
                    <a:t>?</a:t>
                  </a:r>
                  <a:endParaRPr lang="sv-SE" b="1" dirty="0"/>
                </a:p>
              </p:txBody>
            </p:sp>
          </mc:Choice>
          <mc:Fallback xmlns="">
            <p:sp>
              <p:nvSpPr>
                <p:cNvPr id="17" name="Rectangle 16"/>
                <p:cNvSpPr>
                  <a:spLocks noRot="1" noChangeAspect="1" noMove="1" noResize="1" noEditPoints="1" noAdjustHandles="1" noChangeArrowheads="1" noChangeShapeType="1" noTextEdit="1"/>
                </p:cNvSpPr>
                <p:nvPr/>
              </p:nvSpPr>
              <p:spPr>
                <a:xfrm>
                  <a:off x="5110696" y="3977576"/>
                  <a:ext cx="1168077" cy="369332"/>
                </a:xfrm>
                <a:prstGeom prst="rect">
                  <a:avLst/>
                </a:prstGeom>
                <a:blipFill rotWithShape="0">
                  <a:blip r:embed="rId5"/>
                  <a:stretch>
                    <a:fillRect t="-6349" r="-3093" b="-22222"/>
                  </a:stretch>
                </a:blipFill>
                <a:ln>
                  <a:solidFill>
                    <a:schemeClr val="tx1"/>
                  </a:solid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4904311" y="4535305"/>
                  <a:ext cx="4331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𝝎</m:t>
                        </m:r>
                      </m:oMath>
                    </m:oMathPara>
                  </a14:m>
                  <a:endParaRPr lang="sv-SE" dirty="0"/>
                </a:p>
              </p:txBody>
            </p:sp>
          </mc:Choice>
          <mc:Fallback xmlns="">
            <p:sp>
              <p:nvSpPr>
                <p:cNvPr id="40" name="Rectangle 39"/>
                <p:cNvSpPr>
                  <a:spLocks noRot="1" noChangeAspect="1" noMove="1" noResize="1" noEditPoints="1" noAdjustHandles="1" noChangeArrowheads="1" noChangeShapeType="1" noTextEdit="1"/>
                </p:cNvSpPr>
                <p:nvPr/>
              </p:nvSpPr>
              <p:spPr>
                <a:xfrm>
                  <a:off x="4904311" y="4535305"/>
                  <a:ext cx="433132" cy="369332"/>
                </a:xfrm>
                <a:prstGeom prst="rect">
                  <a:avLst/>
                </a:prstGeom>
                <a:blipFill rotWithShape="0">
                  <a:blip r:embed="rId6"/>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5656262" y="4374118"/>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sv-SE" b="1" i="1">
                            <a:latin typeface="Cambria Math"/>
                          </a:rPr>
                          <m:t>𝒑</m:t>
                        </m:r>
                      </m:oMath>
                    </m:oMathPara>
                  </a14:m>
                  <a:endParaRPr lang="sv-SE" dirty="0"/>
                </a:p>
              </p:txBody>
            </p:sp>
          </mc:Choice>
          <mc:Fallback xmlns="">
            <p:sp>
              <p:nvSpPr>
                <p:cNvPr id="41" name="Rectangle 40"/>
                <p:cNvSpPr>
                  <a:spLocks noRot="1" noChangeAspect="1" noMove="1" noResize="1" noEditPoints="1" noAdjustHandles="1" noChangeArrowheads="1" noChangeShapeType="1" noTextEdit="1"/>
                </p:cNvSpPr>
                <p:nvPr/>
              </p:nvSpPr>
              <p:spPr>
                <a:xfrm>
                  <a:off x="5656262" y="4374118"/>
                  <a:ext cx="391453" cy="369332"/>
                </a:xfrm>
                <a:prstGeom prst="rect">
                  <a:avLst/>
                </a:prstGeom>
                <a:blipFill rotWithShape="0">
                  <a:blip r:embed="rId7"/>
                  <a:stretch>
                    <a:fillRect b="-8333"/>
                  </a:stretch>
                </a:blipFill>
              </p:spPr>
              <p:txBody>
                <a:bodyPr/>
                <a:lstStyle/>
                <a:p>
                  <a:r>
                    <a:rPr lang="sv-SE">
                      <a:noFill/>
                    </a:rPr>
                    <a:t> </a:t>
                  </a:r>
                </a:p>
              </p:txBody>
            </p:sp>
          </mc:Fallback>
        </mc:AlternateContent>
      </p:grpSp>
      <mc:AlternateContent xmlns:mc="http://schemas.openxmlformats.org/markup-compatibility/2006" xmlns:a14="http://schemas.microsoft.com/office/drawing/2010/main">
        <mc:Choice Requires="a14">
          <p:sp>
            <p:nvSpPr>
              <p:cNvPr id="43" name="TextBox 42"/>
              <p:cNvSpPr txBox="1"/>
              <p:nvPr/>
            </p:nvSpPr>
            <p:spPr>
              <a:xfrm>
                <a:off x="6324600" y="2977170"/>
                <a:ext cx="1111715" cy="528030"/>
              </a:xfrm>
              <a:prstGeom prst="rect">
                <a:avLst/>
              </a:prstGeom>
              <a:solidFill>
                <a:schemeClr val="bg1"/>
              </a:solidFill>
              <a:ln>
                <a:solidFill>
                  <a:schemeClr val="tx1"/>
                </a:solidFill>
              </a:ln>
            </p:spPr>
            <p:txBody>
              <a:bodyPr wrap="none" rtlCol="0">
                <a:spAutoFit/>
              </a:bodyPr>
              <a:lstStyle/>
              <a:p>
                <a:r>
                  <a:rPr lang="en-US" sz="1400" b="1" dirty="0" smtClean="0"/>
                  <a:t>Radiance:</a:t>
                </a:r>
              </a:p>
              <a:p>
                <a:pPr/>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rPr>
                        <m:t>𝑾</m:t>
                      </m:r>
                      <m:r>
                        <a:rPr lang="en-US" sz="1400" b="1" i="1" smtClean="0">
                          <a:latin typeface="Cambria Math" panose="02040503050406030204" pitchFamily="18" charset="0"/>
                        </a:rPr>
                        <m:t>/</m:t>
                      </m:r>
                      <m:sSup>
                        <m:sSupPr>
                          <m:ctrlPr>
                            <a:rPr lang="en-US" sz="1400" b="1" i="1" smtClean="0">
                              <a:latin typeface="Cambria Math" panose="02040503050406030204" pitchFamily="18" charset="0"/>
                            </a:rPr>
                          </m:ctrlPr>
                        </m:sSupPr>
                        <m:e>
                          <m:r>
                            <a:rPr lang="en-US" sz="1400" b="1" i="1" smtClean="0">
                              <a:latin typeface="Cambria Math" panose="02040503050406030204" pitchFamily="18" charset="0"/>
                            </a:rPr>
                            <m:t>(</m:t>
                          </m:r>
                          <m:r>
                            <a:rPr lang="en-US" sz="1400" b="1" i="1" smtClean="0">
                              <a:latin typeface="Cambria Math" panose="02040503050406030204" pitchFamily="18" charset="0"/>
                            </a:rPr>
                            <m:t>𝒎</m:t>
                          </m:r>
                        </m:e>
                        <m:sup>
                          <m:r>
                            <a:rPr lang="en-US" sz="1400" b="1" i="1" smtClean="0">
                              <a:latin typeface="Cambria Math" panose="02040503050406030204" pitchFamily="18" charset="0"/>
                            </a:rPr>
                            <m:t>𝟐</m:t>
                          </m:r>
                        </m:sup>
                      </m:sSup>
                      <m:r>
                        <a:rPr lang="en-US" sz="1400" b="1" i="1" smtClean="0">
                          <a:latin typeface="Cambria Math" panose="02040503050406030204" pitchFamily="18" charset="0"/>
                        </a:rPr>
                        <m:t>𝒔𝒓</m:t>
                      </m:r>
                      <m:r>
                        <a:rPr lang="en-US" sz="1400" b="1" i="1" smtClean="0">
                          <a:latin typeface="Cambria Math" panose="02040503050406030204" pitchFamily="18" charset="0"/>
                        </a:rPr>
                        <m:t>)</m:t>
                      </m:r>
                    </m:oMath>
                  </m:oMathPara>
                </a14:m>
                <a:endParaRPr lang="sv-SE" sz="1400" b="1" dirty="0"/>
              </a:p>
            </p:txBody>
          </p:sp>
        </mc:Choice>
        <mc:Fallback xmlns="">
          <p:sp>
            <p:nvSpPr>
              <p:cNvPr id="43" name="TextBox 42"/>
              <p:cNvSpPr txBox="1">
                <a:spLocks noRot="1" noChangeAspect="1" noMove="1" noResize="1" noEditPoints="1" noAdjustHandles="1" noChangeArrowheads="1" noChangeShapeType="1" noTextEdit="1"/>
              </p:cNvSpPr>
              <p:nvPr/>
            </p:nvSpPr>
            <p:spPr>
              <a:xfrm>
                <a:off x="6324600" y="2977170"/>
                <a:ext cx="1111715" cy="528030"/>
              </a:xfrm>
              <a:prstGeom prst="rect">
                <a:avLst/>
              </a:prstGeom>
              <a:blipFill rotWithShape="0">
                <a:blip r:embed="rId8"/>
                <a:stretch>
                  <a:fillRect l="-1087" b="-3371"/>
                </a:stretch>
              </a:blipFill>
              <a:ln>
                <a:solidFill>
                  <a:schemeClr val="tx1"/>
                </a:solid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0" y="5805213"/>
                <a:ext cx="7995704" cy="9498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latin typeface="Cambria Math"/>
                        </a:rPr>
                        <m:t>=</m:t>
                      </m:r>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e>
                      </m:d>
                      <m:r>
                        <a:rPr lang="en-US" i="1">
                          <a:latin typeface="Cambria Math"/>
                        </a:rPr>
                        <m:t>+</m:t>
                      </m:r>
                      <m:nary>
                        <m:naryPr>
                          <m:limLoc m:val="undOvr"/>
                          <m:ctrlPr>
                            <a:rPr lang="en-US" i="1">
                              <a:latin typeface="Cambria Math" panose="02040503050406030204" pitchFamily="18" charset="0"/>
                            </a:rPr>
                          </m:ctrlPr>
                        </m:naryPr>
                        <m:sub>
                          <m:r>
                            <m:rPr>
                              <m:sty m:val="p"/>
                            </m:rPr>
                            <a:rPr lang="en-US">
                              <a:latin typeface="Cambria Math"/>
                            </a:rPr>
                            <m:t>Ω</m:t>
                          </m:r>
                        </m:sub>
                        <m:sup/>
                        <m:e>
                          <m:r>
                            <a:rPr lang="en-US" i="1">
                              <a:latin typeface="Cambria Math"/>
                            </a:rPr>
                            <m:t>𝑓</m:t>
                          </m:r>
                          <m:d>
                            <m:dPr>
                              <m:ctrlPr>
                                <a:rPr lang="en-US" b="1"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a:latin typeface="Cambria Math"/>
                                </a:rPr>
                                <m:t>𝒑</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a:latin typeface="Cambria Math"/>
                                    </a:rPr>
                                    <m:t>𝒏</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e>
                          </m:func>
                          <m:r>
                            <a:rPr lang="en-US" i="1">
                              <a:latin typeface="Cambria Math"/>
                            </a:rPr>
                            <m:t>𝑑</m:t>
                          </m:r>
                          <m:r>
                            <a:rPr lang="en-US" i="1">
                              <a:latin typeface="Cambria Math"/>
                            </a:rPr>
                            <m:t>𝜔</m:t>
                          </m:r>
                          <m:r>
                            <a:rPr lang="en-US" i="1">
                              <a:latin typeface="Cambria Math"/>
                            </a:rPr>
                            <m:t>′</m:t>
                          </m:r>
                        </m:e>
                      </m:nary>
                    </m:oMath>
                  </m:oMathPara>
                </a14:m>
                <a:endParaRPr lang="sv-SE" dirty="0"/>
              </a:p>
            </p:txBody>
          </p:sp>
        </mc:Choice>
        <mc:Fallback xmlns="">
          <p:sp>
            <p:nvSpPr>
              <p:cNvPr id="44" name="Rectangle 43"/>
              <p:cNvSpPr>
                <a:spLocks noRot="1" noChangeAspect="1" noMove="1" noResize="1" noEditPoints="1" noAdjustHandles="1" noChangeArrowheads="1" noChangeShapeType="1" noTextEdit="1"/>
              </p:cNvSpPr>
              <p:nvPr/>
            </p:nvSpPr>
            <p:spPr>
              <a:xfrm>
                <a:off x="0" y="5805213"/>
                <a:ext cx="7995704" cy="949875"/>
              </a:xfrm>
              <a:prstGeom prst="rect">
                <a:avLst/>
              </a:prstGeom>
              <a:blipFill rotWithShape="0">
                <a:blip r:embed="rId9"/>
                <a:stretch>
                  <a:fillRect/>
                </a:stretch>
              </a:blipFill>
            </p:spPr>
            <p:txBody>
              <a:bodyPr/>
              <a:lstStyle/>
              <a:p>
                <a:r>
                  <a:rPr lang="sv-SE">
                    <a:noFill/>
                  </a:rPr>
                  <a:t> </a:t>
                </a:r>
              </a:p>
            </p:txBody>
          </p:sp>
        </mc:Fallback>
      </mc:AlternateContent>
      <p:sp>
        <p:nvSpPr>
          <p:cNvPr id="3" name="Date Placeholder 2"/>
          <p:cNvSpPr>
            <a:spLocks noGrp="1"/>
          </p:cNvSpPr>
          <p:nvPr>
            <p:ph type="dt" sz="half" idx="10"/>
          </p:nvPr>
        </p:nvSpPr>
        <p:spPr/>
        <p:txBody>
          <a:bodyPr/>
          <a:lstStyle/>
          <a:p>
            <a:fld id="{C509E64B-354F-498D-B371-0DCEBF3A4C4C}" type="datetime1">
              <a:rPr lang="en-US" smtClean="0"/>
              <a:t>1/29/2018</a:t>
            </a:fld>
            <a:endParaRPr lang="en-US"/>
          </a:p>
        </p:txBody>
      </p:sp>
      <p:sp>
        <p:nvSpPr>
          <p:cNvPr id="7" name="Footer Placeholder 6"/>
          <p:cNvSpPr>
            <a:spLocks noGrp="1"/>
          </p:cNvSpPr>
          <p:nvPr>
            <p:ph type="ftr" sz="quarter" idx="11"/>
          </p:nvPr>
        </p:nvSpPr>
        <p:spPr/>
        <p:txBody>
          <a:bodyPr/>
          <a:lstStyle/>
          <a:p>
            <a:r>
              <a:rPr lang="en-US" smtClean="0"/>
              <a:t>Advanced Computer Graphics - Path Tracing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339077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3" grpId="0" animBg="1"/>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grpSp>
        <p:nvGrpSpPr>
          <p:cNvPr id="7" name="Group 6"/>
          <p:cNvGrpSpPr/>
          <p:nvPr/>
        </p:nvGrpSpPr>
        <p:grpSpPr>
          <a:xfrm>
            <a:off x="0" y="5428917"/>
            <a:ext cx="9144000" cy="1429084"/>
            <a:chOff x="0" y="5428917"/>
            <a:chExt cx="9144000" cy="1429084"/>
          </a:xfrm>
        </p:grpSpPr>
        <p:sp>
          <p:nvSpPr>
            <p:cNvPr id="29" name="Rectangle 28"/>
            <p:cNvSpPr/>
            <p:nvPr/>
          </p:nvSpPr>
          <p:spPr>
            <a:xfrm>
              <a:off x="0" y="5428917"/>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Left Brace 12"/>
            <p:cNvSpPr/>
            <p:nvPr/>
          </p:nvSpPr>
          <p:spPr>
            <a:xfrm rot="5400000">
              <a:off x="2543083" y="5661260"/>
              <a:ext cx="146377" cy="863456"/>
            </a:xfrm>
            <a:prstGeom prst="leftBrace">
              <a:avLst>
                <a:gd name="adj1" fmla="val 59802"/>
                <a:gd name="adj2" fmla="val 50000"/>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4" name="TextBox 13"/>
            <p:cNvSpPr txBox="1"/>
            <p:nvPr/>
          </p:nvSpPr>
          <p:spPr>
            <a:xfrm>
              <a:off x="1945263" y="5742800"/>
              <a:ext cx="1423788" cy="276999"/>
            </a:xfrm>
            <a:prstGeom prst="rect">
              <a:avLst/>
            </a:prstGeom>
            <a:noFill/>
          </p:spPr>
          <p:txBody>
            <a:bodyPr wrap="none" rtlCol="0">
              <a:spAutoFit/>
            </a:bodyPr>
            <a:lstStyle/>
            <a:p>
              <a:r>
                <a:rPr lang="en-US" sz="1200" b="1" dirty="0" smtClean="0">
                  <a:solidFill>
                    <a:schemeClr val="accent1">
                      <a:lumMod val="50000"/>
                    </a:schemeClr>
                  </a:solidFill>
                </a:rPr>
                <a:t>Emitted radiance</a:t>
              </a:r>
              <a:endParaRPr lang="sv-SE" sz="1200" b="1" dirty="0">
                <a:solidFill>
                  <a:schemeClr val="accent1">
                    <a:lumMod val="50000"/>
                  </a:schemeClr>
                </a:solidFill>
              </a:endParaRPr>
            </a:p>
          </p:txBody>
        </p:sp>
        <p:sp>
          <p:nvSpPr>
            <p:cNvPr id="45" name="Left Brace 44"/>
            <p:cNvSpPr/>
            <p:nvPr/>
          </p:nvSpPr>
          <p:spPr>
            <a:xfrm rot="5400000">
              <a:off x="5007901" y="4150114"/>
              <a:ext cx="194998" cy="3505200"/>
            </a:xfrm>
            <a:prstGeom prst="leftBrace">
              <a:avLst>
                <a:gd name="adj1" fmla="val 59802"/>
                <a:gd name="adj2" fmla="val 50000"/>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6" name="TextBox 45"/>
            <p:cNvSpPr txBox="1"/>
            <p:nvPr/>
          </p:nvSpPr>
          <p:spPr>
            <a:xfrm>
              <a:off x="4391303" y="5526404"/>
              <a:ext cx="1550424" cy="276999"/>
            </a:xfrm>
            <a:prstGeom prst="rect">
              <a:avLst/>
            </a:prstGeom>
            <a:noFill/>
          </p:spPr>
          <p:txBody>
            <a:bodyPr wrap="none" rtlCol="0">
              <a:spAutoFit/>
            </a:bodyPr>
            <a:lstStyle/>
            <a:p>
              <a:r>
                <a:rPr lang="en-US" sz="1200" b="1" dirty="0" smtClean="0">
                  <a:solidFill>
                    <a:schemeClr val="bg2">
                      <a:lumMod val="10000"/>
                    </a:schemeClr>
                  </a:solidFill>
                </a:rPr>
                <a:t>Reflected radiance</a:t>
              </a:r>
              <a:endParaRPr lang="sv-SE" sz="1200" b="1" dirty="0">
                <a:solidFill>
                  <a:schemeClr val="bg2">
                    <a:lumMod val="10000"/>
                  </a:schemeClr>
                </a:solidFill>
              </a:endParaRPr>
            </a:p>
          </p:txBody>
        </p:sp>
      </p:grpSp>
      <p:sp>
        <p:nvSpPr>
          <p:cNvPr id="2" name="Title 1"/>
          <p:cNvSpPr>
            <a:spLocks noGrp="1"/>
          </p:cNvSpPr>
          <p:nvPr>
            <p:ph type="title"/>
          </p:nvPr>
        </p:nvSpPr>
        <p:spPr/>
        <p:txBody>
          <a:bodyPr/>
          <a:lstStyle/>
          <a:p>
            <a:r>
              <a:rPr lang="sv-SE" dirty="0"/>
              <a:t>Light Transport Equation</a:t>
            </a:r>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181600" y="4549441"/>
            <a:ext cx="539750" cy="10510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445418" y="3276600"/>
            <a:ext cx="76200" cy="901988"/>
            <a:chOff x="1445418" y="3276600"/>
            <a:chExt cx="76200" cy="901988"/>
          </a:xfrm>
        </p:grpSpPr>
        <p:sp>
          <p:nvSpPr>
            <p:cNvPr id="4" name="Rectangle 3"/>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20"/>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21"/>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ctangle 23"/>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ectangle 34"/>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Rectangle 35"/>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ctangle 36"/>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ctangle 37"/>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24"/>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Picture 7"/>
          <p:cNvPicPr>
            <a:picLocks noChangeAspect="1"/>
          </p:cNvPicPr>
          <p:nvPr/>
        </p:nvPicPr>
        <p:blipFill>
          <a:blip r:embed="rId4"/>
          <a:stretch>
            <a:fillRect/>
          </a:stretch>
        </p:blipFill>
        <p:spPr>
          <a:xfrm>
            <a:off x="568252" y="3523916"/>
            <a:ext cx="397717" cy="314325"/>
          </a:xfrm>
          <a:prstGeom prst="rect">
            <a:avLst/>
          </a:prstGeom>
        </p:spPr>
      </p:pic>
      <p:sp>
        <p:nvSpPr>
          <p:cNvPr id="39" name="Oval 38"/>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44" name="Rectangle 43"/>
              <p:cNvSpPr/>
              <p:nvPr/>
            </p:nvSpPr>
            <p:spPr>
              <a:xfrm>
                <a:off x="0" y="5805213"/>
                <a:ext cx="7995704" cy="9498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latin typeface="Cambria Math"/>
                        </a:rPr>
                        <m:t>=</m:t>
                      </m:r>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e>
                      </m:d>
                      <m:r>
                        <a:rPr lang="en-US" i="1">
                          <a:latin typeface="Cambria Math"/>
                        </a:rPr>
                        <m:t>+</m:t>
                      </m:r>
                      <m:nary>
                        <m:naryPr>
                          <m:limLoc m:val="undOvr"/>
                          <m:ctrlPr>
                            <a:rPr lang="en-US" i="1">
                              <a:latin typeface="Cambria Math" panose="02040503050406030204" pitchFamily="18" charset="0"/>
                            </a:rPr>
                          </m:ctrlPr>
                        </m:naryPr>
                        <m:sub>
                          <m:r>
                            <m:rPr>
                              <m:sty m:val="p"/>
                            </m:rPr>
                            <a:rPr lang="en-US">
                              <a:latin typeface="Cambria Math"/>
                            </a:rPr>
                            <m:t>Ω</m:t>
                          </m:r>
                        </m:sub>
                        <m:sup/>
                        <m:e>
                          <m:r>
                            <a:rPr lang="en-US" i="1">
                              <a:latin typeface="Cambria Math"/>
                            </a:rPr>
                            <m:t>𝑓</m:t>
                          </m:r>
                          <m:d>
                            <m:dPr>
                              <m:ctrlPr>
                                <a:rPr lang="en-US" b="1"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a:latin typeface="Cambria Math"/>
                                </a:rPr>
                                <m:t>𝒑</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a:latin typeface="Cambria Math"/>
                                    </a:rPr>
                                    <m:t>𝒏</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e>
                          </m:func>
                          <m:r>
                            <a:rPr lang="en-US" i="1">
                              <a:latin typeface="Cambria Math"/>
                            </a:rPr>
                            <m:t>𝑑</m:t>
                          </m:r>
                          <m:r>
                            <a:rPr lang="en-US" i="1">
                              <a:latin typeface="Cambria Math"/>
                            </a:rPr>
                            <m:t>𝜔</m:t>
                          </m:r>
                          <m:r>
                            <a:rPr lang="en-US" i="1">
                              <a:latin typeface="Cambria Math"/>
                            </a:rPr>
                            <m:t>′</m:t>
                          </m:r>
                        </m:e>
                      </m:nary>
                    </m:oMath>
                  </m:oMathPara>
                </a14:m>
                <a:endParaRPr lang="sv-SE" dirty="0"/>
              </a:p>
            </p:txBody>
          </p:sp>
        </mc:Choice>
        <mc:Fallback xmlns="">
          <p:sp>
            <p:nvSpPr>
              <p:cNvPr id="44" name="Rectangle 43"/>
              <p:cNvSpPr>
                <a:spLocks noRot="1" noChangeAspect="1" noMove="1" noResize="1" noEditPoints="1" noAdjustHandles="1" noChangeArrowheads="1" noChangeShapeType="1" noTextEdit="1"/>
              </p:cNvSpPr>
              <p:nvPr/>
            </p:nvSpPr>
            <p:spPr>
              <a:xfrm>
                <a:off x="0" y="5805213"/>
                <a:ext cx="7995704" cy="949875"/>
              </a:xfrm>
              <a:prstGeom prst="rect">
                <a:avLst/>
              </a:prstGeom>
              <a:blipFill rotWithShape="0">
                <a:blip r:embed="rId5"/>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948361" y="4210104"/>
                <a:ext cx="4205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𝜔</m:t>
                      </m:r>
                    </m:oMath>
                  </m:oMathPara>
                </a14:m>
                <a:endParaRPr lang="sv-SE" dirty="0"/>
              </a:p>
            </p:txBody>
          </p:sp>
        </mc:Choice>
        <mc:Fallback xmlns="">
          <p:sp>
            <p:nvSpPr>
              <p:cNvPr id="12" name="Rectangle 11"/>
              <p:cNvSpPr>
                <a:spLocks noRot="1" noChangeAspect="1" noMove="1" noResize="1" noEditPoints="1" noAdjustHandles="1" noChangeArrowheads="1" noChangeShapeType="1" noTextEdit="1"/>
              </p:cNvSpPr>
              <p:nvPr/>
            </p:nvSpPr>
            <p:spPr>
              <a:xfrm>
                <a:off x="4948361" y="4210104"/>
                <a:ext cx="420564" cy="369332"/>
              </a:xfrm>
              <a:prstGeom prst="rect">
                <a:avLst/>
              </a:prstGeom>
              <a:blipFill rotWithShape="0">
                <a:blip r:embed="rId6"/>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7"/>
                <a:stretch>
                  <a:fillRect b="-6557"/>
                </a:stretch>
              </a:blipFill>
            </p:spPr>
            <p:txBody>
              <a:bodyPr/>
              <a:lstStyle/>
              <a:p>
                <a:r>
                  <a:rPr lang="sv-SE">
                    <a:noFill/>
                  </a:rPr>
                  <a:t> </a:t>
                </a:r>
              </a:p>
            </p:txBody>
          </p:sp>
        </mc:Fallback>
      </mc:AlternateContent>
      <p:sp>
        <p:nvSpPr>
          <p:cNvPr id="3" name="Date Placeholder 2"/>
          <p:cNvSpPr>
            <a:spLocks noGrp="1"/>
          </p:cNvSpPr>
          <p:nvPr>
            <p:ph type="dt" sz="half" idx="10"/>
          </p:nvPr>
        </p:nvSpPr>
        <p:spPr/>
        <p:txBody>
          <a:bodyPr/>
          <a:lstStyle/>
          <a:p>
            <a:fld id="{883FF37B-2831-439A-93E0-A1374E07B225}" type="datetime1">
              <a:rPr lang="en-US" smtClean="0"/>
              <a:t>1/29/2018</a:t>
            </a:fld>
            <a:endParaRPr lang="en-US"/>
          </a:p>
        </p:txBody>
      </p:sp>
      <p:sp>
        <p:nvSpPr>
          <p:cNvPr id="9" name="Footer Placeholder 8"/>
          <p:cNvSpPr>
            <a:spLocks noGrp="1"/>
          </p:cNvSpPr>
          <p:nvPr>
            <p:ph type="ftr" sz="quarter" idx="11"/>
          </p:nvPr>
        </p:nvSpPr>
        <p:spPr/>
        <p:txBody>
          <a:bodyPr/>
          <a:lstStyle/>
          <a:p>
            <a:r>
              <a:rPr lang="en-US" smtClean="0"/>
              <a:t>Advanced Computer Graphics - Path Tracing</a:t>
            </a:r>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29116523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624" b="1124"/>
          <a:stretch/>
        </p:blipFill>
        <p:spPr>
          <a:xfrm rot="10800000">
            <a:off x="0" y="341768"/>
            <a:ext cx="9144000" cy="6516232"/>
          </a:xfrm>
          <a:prstGeom prst="rect">
            <a:avLst/>
          </a:prstGeom>
        </p:spPr>
      </p:pic>
      <p:sp>
        <p:nvSpPr>
          <p:cNvPr id="2" name="Title 1"/>
          <p:cNvSpPr>
            <a:spLocks noGrp="1"/>
          </p:cNvSpPr>
          <p:nvPr>
            <p:ph type="title"/>
          </p:nvPr>
        </p:nvSpPr>
        <p:spPr/>
        <p:txBody>
          <a:bodyPr/>
          <a:lstStyle/>
          <a:p>
            <a:r>
              <a:rPr lang="en-US" dirty="0" smtClean="0">
                <a:solidFill>
                  <a:schemeClr val="bg1"/>
                </a:solidFill>
              </a:rPr>
              <a:t>Before we start: </a:t>
            </a:r>
            <a:endParaRPr lang="sv-SE" dirty="0">
              <a:solidFill>
                <a:schemeClr val="bg1"/>
              </a:solidFill>
            </a:endParaRPr>
          </a:p>
        </p:txBody>
      </p:sp>
      <p:sp>
        <p:nvSpPr>
          <p:cNvPr id="3" name="Content Placeholder 2"/>
          <p:cNvSpPr>
            <a:spLocks noGrp="1"/>
          </p:cNvSpPr>
          <p:nvPr>
            <p:ph idx="1"/>
          </p:nvPr>
        </p:nvSpPr>
        <p:spPr/>
        <p:txBody>
          <a:bodyPr>
            <a:normAutofit/>
          </a:bodyPr>
          <a:lstStyle/>
          <a:p>
            <a:r>
              <a:rPr lang="sv-SE" dirty="0" smtClean="0">
                <a:solidFill>
                  <a:schemeClr val="bg1"/>
                </a:solidFill>
              </a:rPr>
              <a:t>Remember to choose a subject for your presentation soon.</a:t>
            </a:r>
          </a:p>
          <a:p>
            <a:r>
              <a:rPr lang="sv-SE" dirty="0" smtClean="0">
                <a:solidFill>
                  <a:schemeClr val="bg1"/>
                </a:solidFill>
              </a:rPr>
              <a:t>And your project. </a:t>
            </a:r>
          </a:p>
          <a:p>
            <a:r>
              <a:rPr lang="sv-SE" dirty="0" smtClean="0">
                <a:solidFill>
                  <a:schemeClr val="bg1"/>
                </a:solidFill>
              </a:rPr>
              <a:t>Student representatives: </a:t>
            </a:r>
          </a:p>
          <a:p>
            <a:pPr lvl="1"/>
            <a:r>
              <a:rPr lang="sv-SE" dirty="0">
                <a:solidFill>
                  <a:schemeClr val="bg1"/>
                </a:solidFill>
              </a:rPr>
              <a:t>JOHAN BACKMAN</a:t>
            </a:r>
            <a:r>
              <a:rPr lang="sv-SE" dirty="0" smtClean="0">
                <a:solidFill>
                  <a:schemeClr val="bg1"/>
                </a:solidFill>
              </a:rPr>
              <a:t> 		johback@student.chalmers.se</a:t>
            </a:r>
            <a:endParaRPr lang="sv-SE" dirty="0">
              <a:solidFill>
                <a:schemeClr val="bg1"/>
              </a:solidFill>
            </a:endParaRPr>
          </a:p>
          <a:p>
            <a:pPr lvl="1"/>
            <a:r>
              <a:rPr lang="sv-SE" dirty="0">
                <a:solidFill>
                  <a:schemeClr val="bg1"/>
                </a:solidFill>
              </a:rPr>
              <a:t>KEVIN BJÖRKLUND </a:t>
            </a:r>
            <a:r>
              <a:rPr lang="sv-SE" dirty="0" smtClean="0">
                <a:solidFill>
                  <a:schemeClr val="bg1"/>
                </a:solidFill>
              </a:rPr>
              <a:t>	kevinb@student.chalmers.se</a:t>
            </a:r>
            <a:endParaRPr lang="sv-SE" dirty="0">
              <a:solidFill>
                <a:schemeClr val="bg1"/>
              </a:solidFill>
            </a:endParaRPr>
          </a:p>
          <a:p>
            <a:pPr lvl="1"/>
            <a:r>
              <a:rPr lang="sv-SE" dirty="0">
                <a:solidFill>
                  <a:schemeClr val="bg1"/>
                </a:solidFill>
              </a:rPr>
              <a:t>JONAS HULTÉN </a:t>
            </a:r>
            <a:r>
              <a:rPr lang="sv-SE" dirty="0" smtClean="0">
                <a:solidFill>
                  <a:schemeClr val="bg1"/>
                </a:solidFill>
              </a:rPr>
              <a:t>		jonashu@student.chalmers.se</a:t>
            </a:r>
            <a:endParaRPr lang="sv-SE" dirty="0">
              <a:solidFill>
                <a:schemeClr val="bg1"/>
              </a:solidFill>
            </a:endParaRPr>
          </a:p>
          <a:p>
            <a:pPr lvl="1"/>
            <a:r>
              <a:rPr lang="sv-SE" dirty="0">
                <a:solidFill>
                  <a:schemeClr val="bg1"/>
                </a:solidFill>
              </a:rPr>
              <a:t>HAMPUS LIDIN </a:t>
            </a:r>
            <a:r>
              <a:rPr lang="sv-SE" dirty="0" smtClean="0">
                <a:solidFill>
                  <a:schemeClr val="bg1"/>
                </a:solidFill>
              </a:rPr>
              <a:t>		lidin@student.chalmers.se</a:t>
            </a:r>
            <a:endParaRPr lang="sv-SE" dirty="0">
              <a:solidFill>
                <a:schemeClr val="bg1"/>
              </a:solidFill>
            </a:endParaRPr>
          </a:p>
          <a:p>
            <a:pPr lvl="1"/>
            <a:r>
              <a:rPr lang="sv-SE" dirty="0">
                <a:solidFill>
                  <a:schemeClr val="bg1"/>
                </a:solidFill>
              </a:rPr>
              <a:t>VICTOR OLAUSSON </a:t>
            </a:r>
            <a:r>
              <a:rPr lang="sv-SE" dirty="0" smtClean="0">
                <a:solidFill>
                  <a:schemeClr val="bg1"/>
                </a:solidFill>
              </a:rPr>
              <a:t>	vicola@student.chalmers.se</a:t>
            </a:r>
            <a:endParaRPr lang="sv-SE" dirty="0">
              <a:solidFill>
                <a:schemeClr val="bg1"/>
              </a:solidFill>
            </a:endParaRPr>
          </a:p>
          <a:p>
            <a:pPr lvl="1"/>
            <a:r>
              <a:rPr lang="sv-SE" dirty="0" smtClean="0">
                <a:solidFill>
                  <a:schemeClr val="bg1"/>
                </a:solidFill>
              </a:rPr>
              <a:t>Come for a quick talk with me during recess. </a:t>
            </a:r>
          </a:p>
          <a:p>
            <a:r>
              <a:rPr lang="sv-SE" dirty="0" smtClean="0">
                <a:solidFill>
                  <a:schemeClr val="bg1"/>
                </a:solidFill>
              </a:rPr>
              <a:t>Muddy Cards!</a:t>
            </a:r>
          </a:p>
        </p:txBody>
      </p:sp>
      <p:sp>
        <p:nvSpPr>
          <p:cNvPr id="4" name="Date Placeholder 3"/>
          <p:cNvSpPr>
            <a:spLocks noGrp="1"/>
          </p:cNvSpPr>
          <p:nvPr>
            <p:ph type="dt" sz="half" idx="10"/>
          </p:nvPr>
        </p:nvSpPr>
        <p:spPr/>
        <p:txBody>
          <a:bodyPr/>
          <a:lstStyle/>
          <a:p>
            <a:fld id="{C483C888-E6DA-40A2-A406-3C79E4D36A38}"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140789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grpSp>
        <p:nvGrpSpPr>
          <p:cNvPr id="34" name="Group 33"/>
          <p:cNvGrpSpPr/>
          <p:nvPr/>
        </p:nvGrpSpPr>
        <p:grpSpPr>
          <a:xfrm>
            <a:off x="0" y="5428917"/>
            <a:ext cx="9144000" cy="1429084"/>
            <a:chOff x="0" y="5428917"/>
            <a:chExt cx="9144000" cy="1429084"/>
          </a:xfrm>
        </p:grpSpPr>
        <p:sp>
          <p:nvSpPr>
            <p:cNvPr id="42" name="Rectangle 41"/>
            <p:cNvSpPr/>
            <p:nvPr/>
          </p:nvSpPr>
          <p:spPr>
            <a:xfrm>
              <a:off x="0" y="5428917"/>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Left Brace 42"/>
            <p:cNvSpPr/>
            <p:nvPr/>
          </p:nvSpPr>
          <p:spPr>
            <a:xfrm rot="5400000">
              <a:off x="2543083" y="5661260"/>
              <a:ext cx="146377" cy="863456"/>
            </a:xfrm>
            <a:prstGeom prst="leftBrace">
              <a:avLst>
                <a:gd name="adj1" fmla="val 59802"/>
                <a:gd name="adj2" fmla="val 50000"/>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7" name="TextBox 46"/>
            <p:cNvSpPr txBox="1"/>
            <p:nvPr/>
          </p:nvSpPr>
          <p:spPr>
            <a:xfrm>
              <a:off x="1945263" y="5742800"/>
              <a:ext cx="1423788" cy="276999"/>
            </a:xfrm>
            <a:prstGeom prst="rect">
              <a:avLst/>
            </a:prstGeom>
            <a:noFill/>
          </p:spPr>
          <p:txBody>
            <a:bodyPr wrap="none" rtlCol="0">
              <a:spAutoFit/>
            </a:bodyPr>
            <a:lstStyle/>
            <a:p>
              <a:r>
                <a:rPr lang="en-US" sz="1200" b="1" dirty="0" smtClean="0">
                  <a:solidFill>
                    <a:schemeClr val="accent1">
                      <a:lumMod val="50000"/>
                    </a:schemeClr>
                  </a:solidFill>
                </a:rPr>
                <a:t>Emitted radiance</a:t>
              </a:r>
              <a:endParaRPr lang="sv-SE" sz="1200" b="1" dirty="0">
                <a:solidFill>
                  <a:schemeClr val="accent1">
                    <a:lumMod val="50000"/>
                  </a:schemeClr>
                </a:solidFill>
              </a:endParaRPr>
            </a:p>
          </p:txBody>
        </p:sp>
        <p:sp>
          <p:nvSpPr>
            <p:cNvPr id="48" name="Left Brace 47"/>
            <p:cNvSpPr/>
            <p:nvPr/>
          </p:nvSpPr>
          <p:spPr>
            <a:xfrm rot="5400000">
              <a:off x="5007901" y="4150114"/>
              <a:ext cx="194998" cy="3505200"/>
            </a:xfrm>
            <a:prstGeom prst="leftBrace">
              <a:avLst>
                <a:gd name="adj1" fmla="val 59802"/>
                <a:gd name="adj2" fmla="val 50000"/>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9" name="TextBox 48"/>
            <p:cNvSpPr txBox="1"/>
            <p:nvPr/>
          </p:nvSpPr>
          <p:spPr>
            <a:xfrm>
              <a:off x="4391303" y="5526404"/>
              <a:ext cx="1550424" cy="276999"/>
            </a:xfrm>
            <a:prstGeom prst="rect">
              <a:avLst/>
            </a:prstGeom>
            <a:noFill/>
          </p:spPr>
          <p:txBody>
            <a:bodyPr wrap="none" rtlCol="0">
              <a:spAutoFit/>
            </a:bodyPr>
            <a:lstStyle/>
            <a:p>
              <a:r>
                <a:rPr lang="en-US" sz="1200" b="1" dirty="0" smtClean="0">
                  <a:solidFill>
                    <a:schemeClr val="bg2">
                      <a:lumMod val="10000"/>
                    </a:schemeClr>
                  </a:solidFill>
                </a:rPr>
                <a:t>Reflected radiance</a:t>
              </a:r>
              <a:endParaRPr lang="sv-SE" sz="1200" b="1" dirty="0">
                <a:solidFill>
                  <a:schemeClr val="bg2">
                    <a:lumMod val="10000"/>
                  </a:schemeClr>
                </a:solidFill>
              </a:endParaRPr>
            </a:p>
          </p:txBody>
        </p:sp>
      </p:grpSp>
      <p:sp>
        <p:nvSpPr>
          <p:cNvPr id="23" name="Chord 22"/>
          <p:cNvSpPr/>
          <p:nvPr/>
        </p:nvSpPr>
        <p:spPr>
          <a:xfrm rot="6781798">
            <a:off x="5177729" y="4115508"/>
            <a:ext cx="1080891" cy="1120401"/>
          </a:xfrm>
          <a:prstGeom prst="chord">
            <a:avLst>
              <a:gd name="adj1" fmla="val 4129482"/>
              <a:gd name="adj2" fmla="val 14664985"/>
            </a:avLst>
          </a:prstGeom>
          <a:solidFill>
            <a:schemeClr val="tx2">
              <a:lumMod val="60000"/>
              <a:lumOff val="40000"/>
            </a:schemeClr>
          </a:solidFill>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ounded Rectangle 6"/>
          <p:cNvSpPr/>
          <p:nvPr/>
        </p:nvSpPr>
        <p:spPr>
          <a:xfrm>
            <a:off x="3276600" y="6000214"/>
            <a:ext cx="266700" cy="756186"/>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a:t>Light Transport Equation</a:t>
            </a:r>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181600" y="4549441"/>
            <a:ext cx="539750" cy="10510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445418" y="3276600"/>
            <a:ext cx="76200" cy="901988"/>
            <a:chOff x="1445418" y="3276600"/>
            <a:chExt cx="76200" cy="901988"/>
          </a:xfrm>
        </p:grpSpPr>
        <p:sp>
          <p:nvSpPr>
            <p:cNvPr id="4" name="Rectangle 3"/>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20"/>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21"/>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ctangle 23"/>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ectangle 34"/>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Rectangle 35"/>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ctangle 36"/>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ctangle 37"/>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24"/>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Picture 7"/>
          <p:cNvPicPr>
            <a:picLocks noChangeAspect="1"/>
          </p:cNvPicPr>
          <p:nvPr/>
        </p:nvPicPr>
        <p:blipFill>
          <a:blip r:embed="rId4"/>
          <a:stretch>
            <a:fillRect/>
          </a:stretch>
        </p:blipFill>
        <p:spPr>
          <a:xfrm>
            <a:off x="568252" y="3523916"/>
            <a:ext cx="397717" cy="314325"/>
          </a:xfrm>
          <a:prstGeom prst="rect">
            <a:avLst/>
          </a:prstGeom>
        </p:spPr>
      </p:pic>
      <p:sp>
        <p:nvSpPr>
          <p:cNvPr id="39" name="Oval 38"/>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44" name="Rectangle 43"/>
              <p:cNvSpPr/>
              <p:nvPr/>
            </p:nvSpPr>
            <p:spPr>
              <a:xfrm>
                <a:off x="0" y="5805213"/>
                <a:ext cx="7995704" cy="9498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latin typeface="Cambria Math"/>
                        </a:rPr>
                        <m:t>=</m:t>
                      </m:r>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e>
                      </m:d>
                      <m:r>
                        <a:rPr lang="en-US" i="1">
                          <a:latin typeface="Cambria Math"/>
                        </a:rPr>
                        <m:t>+</m:t>
                      </m:r>
                      <m:nary>
                        <m:naryPr>
                          <m:limLoc m:val="undOvr"/>
                          <m:ctrlPr>
                            <a:rPr lang="en-US" i="1">
                              <a:latin typeface="Cambria Math" panose="02040503050406030204" pitchFamily="18" charset="0"/>
                            </a:rPr>
                          </m:ctrlPr>
                        </m:naryPr>
                        <m:sub>
                          <m:r>
                            <m:rPr>
                              <m:sty m:val="p"/>
                            </m:rPr>
                            <a:rPr lang="en-US">
                              <a:latin typeface="Cambria Math"/>
                            </a:rPr>
                            <m:t>Ω</m:t>
                          </m:r>
                        </m:sub>
                        <m:sup/>
                        <m:e>
                          <m:r>
                            <a:rPr lang="en-US" i="1">
                              <a:latin typeface="Cambria Math"/>
                            </a:rPr>
                            <m:t>𝑓</m:t>
                          </m:r>
                          <m:d>
                            <m:dPr>
                              <m:ctrlPr>
                                <a:rPr lang="en-US" b="1"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a:latin typeface="Cambria Math"/>
                                </a:rPr>
                                <m:t>𝒑</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a:latin typeface="Cambria Math"/>
                                    </a:rPr>
                                    <m:t>𝒏</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e>
                          </m:func>
                          <m:r>
                            <a:rPr lang="en-US" i="1">
                              <a:latin typeface="Cambria Math"/>
                            </a:rPr>
                            <m:t>𝑑</m:t>
                          </m:r>
                          <m:r>
                            <a:rPr lang="en-US" i="1">
                              <a:latin typeface="Cambria Math"/>
                            </a:rPr>
                            <m:t>𝜔</m:t>
                          </m:r>
                          <m:r>
                            <a:rPr lang="en-US" i="1">
                              <a:latin typeface="Cambria Math"/>
                            </a:rPr>
                            <m:t>′</m:t>
                          </m:r>
                        </m:e>
                      </m:nary>
                    </m:oMath>
                  </m:oMathPara>
                </a14:m>
                <a:endParaRPr lang="sv-SE" dirty="0"/>
              </a:p>
            </p:txBody>
          </p:sp>
        </mc:Choice>
        <mc:Fallback xmlns="">
          <p:sp>
            <p:nvSpPr>
              <p:cNvPr id="44" name="Rectangle 43"/>
              <p:cNvSpPr>
                <a:spLocks noRot="1" noChangeAspect="1" noMove="1" noResize="1" noEditPoints="1" noAdjustHandles="1" noChangeArrowheads="1" noChangeShapeType="1" noTextEdit="1"/>
              </p:cNvSpPr>
              <p:nvPr/>
            </p:nvSpPr>
            <p:spPr>
              <a:xfrm>
                <a:off x="0" y="5805213"/>
                <a:ext cx="7995704" cy="949875"/>
              </a:xfrm>
              <a:prstGeom prst="rect">
                <a:avLst/>
              </a:prstGeom>
              <a:blipFill rotWithShape="0">
                <a:blip r:embed="rId5"/>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843231" y="4306376"/>
                <a:ext cx="4205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𝜔</m:t>
                      </m:r>
                    </m:oMath>
                  </m:oMathPara>
                </a14:m>
                <a:endParaRPr lang="sv-SE" dirty="0"/>
              </a:p>
            </p:txBody>
          </p:sp>
        </mc:Choice>
        <mc:Fallback xmlns="">
          <p:sp>
            <p:nvSpPr>
              <p:cNvPr id="12" name="Rectangle 11"/>
              <p:cNvSpPr>
                <a:spLocks noRot="1" noChangeAspect="1" noMove="1" noResize="1" noEditPoints="1" noAdjustHandles="1" noChangeArrowheads="1" noChangeShapeType="1" noTextEdit="1"/>
              </p:cNvSpPr>
              <p:nvPr/>
            </p:nvSpPr>
            <p:spPr>
              <a:xfrm>
                <a:off x="4843231" y="4306376"/>
                <a:ext cx="420564" cy="369332"/>
              </a:xfrm>
              <a:prstGeom prst="rect">
                <a:avLst/>
              </a:prstGeom>
              <a:blipFill rotWithShape="0">
                <a:blip r:embed="rId6"/>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7"/>
                <a:stretch>
                  <a:fillRect b="-6557"/>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30" name="Rounded Rectangle 29"/>
              <p:cNvSpPr/>
              <p:nvPr/>
            </p:nvSpPr>
            <p:spPr>
              <a:xfrm>
                <a:off x="1739264" y="2534447"/>
                <a:ext cx="1765936" cy="665953"/>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Integrate over all directions </a:t>
                </a:r>
                <a14:m>
                  <m:oMath xmlns:m="http://schemas.openxmlformats.org/officeDocument/2006/math">
                    <m:sSup>
                      <m:sSupPr>
                        <m:ctrlPr>
                          <a:rPr lang="en-US" sz="1200" i="1" smtClean="0">
                            <a:solidFill>
                              <a:schemeClr val="tx1"/>
                            </a:solidFill>
                            <a:latin typeface="Cambria Math" panose="02040503050406030204" pitchFamily="18" charset="0"/>
                          </a:rPr>
                        </m:ctrlPr>
                      </m:sSupPr>
                      <m:e>
                        <m:r>
                          <a:rPr lang="en-US" sz="1200" i="1">
                            <a:solidFill>
                              <a:schemeClr val="tx1"/>
                            </a:solidFill>
                            <a:latin typeface="Cambria Math"/>
                          </a:rPr>
                          <m:t>𝜔</m:t>
                        </m:r>
                      </m:e>
                      <m:sup>
                        <m:r>
                          <a:rPr lang="en-US" sz="1200" i="1">
                            <a:solidFill>
                              <a:schemeClr val="tx1"/>
                            </a:solidFill>
                            <a:latin typeface="Cambria Math"/>
                          </a:rPr>
                          <m:t>′</m:t>
                        </m:r>
                      </m:sup>
                    </m:sSup>
                  </m:oMath>
                </a14:m>
                <a:r>
                  <a:rPr lang="en-US" sz="1200" dirty="0" smtClean="0">
                    <a:solidFill>
                      <a:schemeClr val="tx1"/>
                    </a:solidFill>
                  </a:rPr>
                  <a:t> in the hemisphere around </a:t>
                </a:r>
                <a14:m>
                  <m:oMath xmlns:m="http://schemas.openxmlformats.org/officeDocument/2006/math">
                    <m:r>
                      <a:rPr lang="en-US" sz="1200" b="1" i="1" smtClean="0">
                        <a:solidFill>
                          <a:schemeClr val="tx1"/>
                        </a:solidFill>
                        <a:latin typeface="Cambria Math"/>
                      </a:rPr>
                      <m:t>𝒑</m:t>
                    </m:r>
                  </m:oMath>
                </a14:m>
                <a:r>
                  <a:rPr lang="en-US" sz="1200" dirty="0" smtClean="0">
                    <a:solidFill>
                      <a:schemeClr val="tx1"/>
                    </a:solidFill>
                  </a:rPr>
                  <a:t> </a:t>
                </a:r>
                <a:endParaRPr lang="sv-SE" sz="1200" dirty="0">
                  <a:solidFill>
                    <a:schemeClr val="tx1"/>
                  </a:solidFill>
                </a:endParaRPr>
              </a:p>
            </p:txBody>
          </p:sp>
        </mc:Choice>
        <mc:Fallback xmlns="">
          <p:sp>
            <p:nvSpPr>
              <p:cNvPr id="30" name="Rounded Rectangle 29"/>
              <p:cNvSpPr>
                <a:spLocks noRot="1" noChangeAspect="1" noMove="1" noResize="1" noEditPoints="1" noAdjustHandles="1" noChangeArrowheads="1" noChangeShapeType="1" noTextEdit="1"/>
              </p:cNvSpPr>
              <p:nvPr/>
            </p:nvSpPr>
            <p:spPr>
              <a:xfrm>
                <a:off x="1739264" y="2534447"/>
                <a:ext cx="1765936" cy="665953"/>
              </a:xfrm>
              <a:prstGeom prst="roundRect">
                <a:avLst/>
              </a:prstGeom>
              <a:blipFill rotWithShape="0">
                <a:blip r:embed="rId8"/>
                <a:stretch>
                  <a:fillRect b="-2655"/>
                </a:stretch>
              </a:blipFill>
              <a:ln>
                <a:solidFill>
                  <a:schemeClr val="tx2">
                    <a:lumMod val="75000"/>
                  </a:schemeClr>
                </a:solidFill>
              </a:ln>
            </p:spPr>
            <p:txBody>
              <a:bodyPr/>
              <a:lstStyle/>
              <a:p>
                <a:r>
                  <a:rPr lang="sv-SE">
                    <a:noFill/>
                  </a:rPr>
                  <a:t> </a:t>
                </a:r>
              </a:p>
            </p:txBody>
          </p:sp>
        </mc:Fallback>
      </mc:AlternateContent>
      <p:cxnSp>
        <p:nvCxnSpPr>
          <p:cNvPr id="10" name="Elbow Connector 9"/>
          <p:cNvCxnSpPr>
            <a:stCxn id="30" idx="2"/>
          </p:cNvCxnSpPr>
          <p:nvPr/>
        </p:nvCxnSpPr>
        <p:spPr>
          <a:xfrm rot="16200000" flipH="1">
            <a:off x="1611755" y="4210876"/>
            <a:ext cx="2818088" cy="797135"/>
          </a:xfrm>
          <a:prstGeom prst="bentConnector3">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9" idx="0"/>
          </p:cNvCxnSpPr>
          <p:nvPr/>
        </p:nvCxnSpPr>
        <p:spPr>
          <a:xfrm flipV="1">
            <a:off x="5718175" y="4297070"/>
            <a:ext cx="383612" cy="31938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ectangle 40"/>
              <p:cNvSpPr/>
              <p:nvPr/>
            </p:nvSpPr>
            <p:spPr>
              <a:xfrm>
                <a:off x="5997664" y="4003977"/>
                <a:ext cx="4748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𝜔</m:t>
                      </m:r>
                      <m:r>
                        <a:rPr lang="en-US" b="0" i="1" smtClean="0">
                          <a:latin typeface="Cambria Math" panose="02040503050406030204" pitchFamily="18" charset="0"/>
                        </a:rPr>
                        <m:t>′</m:t>
                      </m:r>
                    </m:oMath>
                  </m:oMathPara>
                </a14:m>
                <a:endParaRPr lang="sv-SE" dirty="0"/>
              </a:p>
            </p:txBody>
          </p:sp>
        </mc:Choice>
        <mc:Fallback xmlns="">
          <p:sp>
            <p:nvSpPr>
              <p:cNvPr id="41" name="Rectangle 40"/>
              <p:cNvSpPr>
                <a:spLocks noRot="1" noChangeAspect="1" noMove="1" noResize="1" noEditPoints="1" noAdjustHandles="1" noChangeArrowheads="1" noChangeShapeType="1" noTextEdit="1"/>
              </p:cNvSpPr>
              <p:nvPr/>
            </p:nvSpPr>
            <p:spPr>
              <a:xfrm>
                <a:off x="5997664" y="4003977"/>
                <a:ext cx="474810" cy="369332"/>
              </a:xfrm>
              <a:prstGeom prst="rect">
                <a:avLst/>
              </a:prstGeom>
              <a:blipFill rotWithShape="0">
                <a:blip r:embed="rId9"/>
                <a:stretch>
                  <a:fillRect/>
                </a:stretch>
              </a:blipFill>
            </p:spPr>
            <p:txBody>
              <a:bodyPr/>
              <a:lstStyle/>
              <a:p>
                <a:r>
                  <a:rPr lang="sv-SE">
                    <a:noFill/>
                  </a:rPr>
                  <a:t> </a:t>
                </a:r>
              </a:p>
            </p:txBody>
          </p:sp>
        </mc:Fallback>
      </mc:AlternateContent>
      <p:sp>
        <p:nvSpPr>
          <p:cNvPr id="3" name="Date Placeholder 2"/>
          <p:cNvSpPr>
            <a:spLocks noGrp="1"/>
          </p:cNvSpPr>
          <p:nvPr>
            <p:ph type="dt" sz="half" idx="10"/>
          </p:nvPr>
        </p:nvSpPr>
        <p:spPr/>
        <p:txBody>
          <a:bodyPr/>
          <a:lstStyle/>
          <a:p>
            <a:fld id="{A38C6DE6-9E53-40E6-829E-9F2265BA63C9}" type="datetime1">
              <a:rPr lang="en-US" smtClean="0"/>
              <a:t>1/29/2018</a:t>
            </a:fld>
            <a:endParaRPr lang="en-US"/>
          </a:p>
        </p:txBody>
      </p:sp>
      <p:sp>
        <p:nvSpPr>
          <p:cNvPr id="9" name="Footer Placeholder 8"/>
          <p:cNvSpPr>
            <a:spLocks noGrp="1"/>
          </p:cNvSpPr>
          <p:nvPr>
            <p:ph type="ftr" sz="quarter" idx="11"/>
          </p:nvPr>
        </p:nvSpPr>
        <p:spPr/>
        <p:txBody>
          <a:bodyPr/>
          <a:lstStyle/>
          <a:p>
            <a:r>
              <a:rPr lang="en-US" smtClean="0"/>
              <a:t>Advanced Computer Graphics - Path Tracing</a:t>
            </a:r>
            <a:endParaRPr lang="en-US"/>
          </a:p>
        </p:txBody>
      </p:sp>
      <p:sp>
        <p:nvSpPr>
          <p:cNvPr id="13" name="Slide Number Placeholder 12"/>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41543697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grpSp>
        <p:nvGrpSpPr>
          <p:cNvPr id="47" name="Group 46"/>
          <p:cNvGrpSpPr/>
          <p:nvPr/>
        </p:nvGrpSpPr>
        <p:grpSpPr>
          <a:xfrm>
            <a:off x="0" y="5428917"/>
            <a:ext cx="9144000" cy="1429084"/>
            <a:chOff x="0" y="5428917"/>
            <a:chExt cx="9144000" cy="1429084"/>
          </a:xfrm>
        </p:grpSpPr>
        <p:sp>
          <p:nvSpPr>
            <p:cNvPr id="48" name="Rectangle 47"/>
            <p:cNvSpPr/>
            <p:nvPr/>
          </p:nvSpPr>
          <p:spPr>
            <a:xfrm>
              <a:off x="0" y="5428917"/>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Left Brace 48"/>
            <p:cNvSpPr/>
            <p:nvPr/>
          </p:nvSpPr>
          <p:spPr>
            <a:xfrm rot="5400000">
              <a:off x="2543083" y="5661260"/>
              <a:ext cx="146377" cy="863456"/>
            </a:xfrm>
            <a:prstGeom prst="leftBrace">
              <a:avLst>
                <a:gd name="adj1" fmla="val 59802"/>
                <a:gd name="adj2" fmla="val 50000"/>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0" name="TextBox 49"/>
            <p:cNvSpPr txBox="1"/>
            <p:nvPr/>
          </p:nvSpPr>
          <p:spPr>
            <a:xfrm>
              <a:off x="1945263" y="5742800"/>
              <a:ext cx="1423788" cy="276999"/>
            </a:xfrm>
            <a:prstGeom prst="rect">
              <a:avLst/>
            </a:prstGeom>
            <a:noFill/>
          </p:spPr>
          <p:txBody>
            <a:bodyPr wrap="none" rtlCol="0">
              <a:spAutoFit/>
            </a:bodyPr>
            <a:lstStyle/>
            <a:p>
              <a:r>
                <a:rPr lang="en-US" sz="1200" b="1" dirty="0" smtClean="0">
                  <a:solidFill>
                    <a:schemeClr val="accent1">
                      <a:lumMod val="50000"/>
                    </a:schemeClr>
                  </a:solidFill>
                </a:rPr>
                <a:t>Emitted radiance</a:t>
              </a:r>
              <a:endParaRPr lang="sv-SE" sz="1200" b="1" dirty="0">
                <a:solidFill>
                  <a:schemeClr val="accent1">
                    <a:lumMod val="50000"/>
                  </a:schemeClr>
                </a:solidFill>
              </a:endParaRPr>
            </a:p>
          </p:txBody>
        </p:sp>
        <p:sp>
          <p:nvSpPr>
            <p:cNvPr id="51" name="Left Brace 50"/>
            <p:cNvSpPr/>
            <p:nvPr/>
          </p:nvSpPr>
          <p:spPr>
            <a:xfrm rot="5400000">
              <a:off x="5007901" y="4150114"/>
              <a:ext cx="194998" cy="3505200"/>
            </a:xfrm>
            <a:prstGeom prst="leftBrace">
              <a:avLst>
                <a:gd name="adj1" fmla="val 59802"/>
                <a:gd name="adj2" fmla="val 50000"/>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2" name="TextBox 51"/>
            <p:cNvSpPr txBox="1"/>
            <p:nvPr/>
          </p:nvSpPr>
          <p:spPr>
            <a:xfrm>
              <a:off x="4391303" y="5526404"/>
              <a:ext cx="1550424" cy="276999"/>
            </a:xfrm>
            <a:prstGeom prst="rect">
              <a:avLst/>
            </a:prstGeom>
            <a:noFill/>
          </p:spPr>
          <p:txBody>
            <a:bodyPr wrap="none" rtlCol="0">
              <a:spAutoFit/>
            </a:bodyPr>
            <a:lstStyle/>
            <a:p>
              <a:r>
                <a:rPr lang="en-US" sz="1200" b="1" dirty="0" smtClean="0">
                  <a:solidFill>
                    <a:schemeClr val="bg2">
                      <a:lumMod val="10000"/>
                    </a:schemeClr>
                  </a:solidFill>
                </a:rPr>
                <a:t>Reflected radiance</a:t>
              </a:r>
              <a:endParaRPr lang="sv-SE" sz="1200" b="1" dirty="0">
                <a:solidFill>
                  <a:schemeClr val="bg2">
                    <a:lumMod val="10000"/>
                  </a:schemeClr>
                </a:solidFill>
              </a:endParaRPr>
            </a:p>
          </p:txBody>
        </p:sp>
      </p:grpSp>
      <p:sp>
        <p:nvSpPr>
          <p:cNvPr id="34" name="Rounded Rectangle 33"/>
          <p:cNvSpPr/>
          <p:nvPr/>
        </p:nvSpPr>
        <p:spPr>
          <a:xfrm>
            <a:off x="4616450" y="6107612"/>
            <a:ext cx="863599" cy="383853"/>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ounded Rectangle 6"/>
          <p:cNvSpPr/>
          <p:nvPr/>
        </p:nvSpPr>
        <p:spPr>
          <a:xfrm>
            <a:off x="3276600" y="6000214"/>
            <a:ext cx="266700" cy="756186"/>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44" name="Rectangle 43"/>
              <p:cNvSpPr/>
              <p:nvPr/>
            </p:nvSpPr>
            <p:spPr>
              <a:xfrm>
                <a:off x="0" y="5805213"/>
                <a:ext cx="7995704" cy="9498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latin typeface="Cambria Math"/>
                        </a:rPr>
                        <m:t>=</m:t>
                      </m:r>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e>
                      </m:d>
                      <m:r>
                        <a:rPr lang="en-US" i="1">
                          <a:latin typeface="Cambria Math"/>
                        </a:rPr>
                        <m:t>+</m:t>
                      </m:r>
                      <m:nary>
                        <m:naryPr>
                          <m:limLoc m:val="undOvr"/>
                          <m:ctrlPr>
                            <a:rPr lang="en-US" i="1">
                              <a:latin typeface="Cambria Math" panose="02040503050406030204" pitchFamily="18" charset="0"/>
                            </a:rPr>
                          </m:ctrlPr>
                        </m:naryPr>
                        <m:sub>
                          <m:r>
                            <m:rPr>
                              <m:sty m:val="p"/>
                            </m:rPr>
                            <a:rPr lang="en-US">
                              <a:latin typeface="Cambria Math"/>
                            </a:rPr>
                            <m:t>Ω</m:t>
                          </m:r>
                        </m:sub>
                        <m:sup/>
                        <m:e>
                          <m:r>
                            <a:rPr lang="en-US" i="1">
                              <a:latin typeface="Cambria Math"/>
                            </a:rPr>
                            <m:t>𝑓</m:t>
                          </m:r>
                          <m:d>
                            <m:dPr>
                              <m:ctrlPr>
                                <a:rPr lang="en-US" b="1"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a:latin typeface="Cambria Math"/>
                                </a:rPr>
                                <m:t>𝒑</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a:latin typeface="Cambria Math"/>
                                    </a:rPr>
                                    <m:t>𝒏</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e>
                          </m:func>
                          <m:r>
                            <a:rPr lang="en-US" i="1">
                              <a:latin typeface="Cambria Math"/>
                            </a:rPr>
                            <m:t>𝑑</m:t>
                          </m:r>
                          <m:r>
                            <a:rPr lang="en-US" i="1">
                              <a:latin typeface="Cambria Math"/>
                            </a:rPr>
                            <m:t>𝜔</m:t>
                          </m:r>
                          <m:r>
                            <a:rPr lang="en-US" i="1">
                              <a:latin typeface="Cambria Math"/>
                            </a:rPr>
                            <m:t>′</m:t>
                          </m:r>
                        </m:e>
                      </m:nary>
                    </m:oMath>
                  </m:oMathPara>
                </a14:m>
                <a:endParaRPr lang="sv-SE" dirty="0"/>
              </a:p>
            </p:txBody>
          </p:sp>
        </mc:Choice>
        <mc:Fallback xmlns="">
          <p:sp>
            <p:nvSpPr>
              <p:cNvPr id="44" name="Rectangle 43"/>
              <p:cNvSpPr>
                <a:spLocks noRot="1" noChangeAspect="1" noMove="1" noResize="1" noEditPoints="1" noAdjustHandles="1" noChangeArrowheads="1" noChangeShapeType="1" noTextEdit="1"/>
              </p:cNvSpPr>
              <p:nvPr/>
            </p:nvSpPr>
            <p:spPr>
              <a:xfrm>
                <a:off x="0" y="5805213"/>
                <a:ext cx="7995704" cy="949875"/>
              </a:xfrm>
              <a:prstGeom prst="rect">
                <a:avLst/>
              </a:prstGeom>
              <a:blipFill rotWithShape="0">
                <a:blip r:embed="rId4"/>
                <a:stretch>
                  <a:fillRect/>
                </a:stretch>
              </a:blipFill>
            </p:spPr>
            <p:txBody>
              <a:bodyPr/>
              <a:lstStyle/>
              <a:p>
                <a:r>
                  <a:rPr lang="sv-SE">
                    <a:noFill/>
                  </a:rPr>
                  <a:t> </a:t>
                </a:r>
              </a:p>
            </p:txBody>
          </p:sp>
        </mc:Fallback>
      </mc:AlternateContent>
      <p:sp>
        <p:nvSpPr>
          <p:cNvPr id="23" name="Chord 22"/>
          <p:cNvSpPr/>
          <p:nvPr/>
        </p:nvSpPr>
        <p:spPr>
          <a:xfrm rot="6781798">
            <a:off x="5177729" y="4115508"/>
            <a:ext cx="1080891" cy="1120401"/>
          </a:xfrm>
          <a:prstGeom prst="chord">
            <a:avLst>
              <a:gd name="adj1" fmla="val 4129482"/>
              <a:gd name="adj2" fmla="val 14664985"/>
            </a:avLst>
          </a:prstGeom>
          <a:solidFill>
            <a:schemeClr val="tx2">
              <a:lumMod val="60000"/>
              <a:lumOff val="40000"/>
            </a:schemeClr>
          </a:solidFill>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a:t>Light Transport Equation</a:t>
            </a:r>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181600" y="4549441"/>
            <a:ext cx="539750" cy="10510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445418" y="3276600"/>
            <a:ext cx="76200" cy="901988"/>
            <a:chOff x="1445418" y="3276600"/>
            <a:chExt cx="76200" cy="901988"/>
          </a:xfrm>
        </p:grpSpPr>
        <p:sp>
          <p:nvSpPr>
            <p:cNvPr id="4" name="Rectangle 3"/>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20"/>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21"/>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ctangle 23"/>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ectangle 34"/>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Rectangle 35"/>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ctangle 36"/>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ctangle 37"/>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24"/>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Picture 7"/>
          <p:cNvPicPr>
            <a:picLocks noChangeAspect="1"/>
          </p:cNvPicPr>
          <p:nvPr/>
        </p:nvPicPr>
        <p:blipFill>
          <a:blip r:embed="rId5"/>
          <a:stretch>
            <a:fillRect/>
          </a:stretch>
        </p:blipFill>
        <p:spPr>
          <a:xfrm>
            <a:off x="568252" y="3523916"/>
            <a:ext cx="397717" cy="314325"/>
          </a:xfrm>
          <a:prstGeom prst="rect">
            <a:avLst/>
          </a:prstGeom>
        </p:spPr>
      </p:pic>
      <p:sp>
        <p:nvSpPr>
          <p:cNvPr id="39" name="Oval 38"/>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12" name="Rectangle 11"/>
              <p:cNvSpPr/>
              <p:nvPr/>
            </p:nvSpPr>
            <p:spPr>
              <a:xfrm>
                <a:off x="4843231" y="4306376"/>
                <a:ext cx="4205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𝜔</m:t>
                      </m:r>
                    </m:oMath>
                  </m:oMathPara>
                </a14:m>
                <a:endParaRPr lang="sv-SE" dirty="0"/>
              </a:p>
            </p:txBody>
          </p:sp>
        </mc:Choice>
        <mc:Fallback xmlns="">
          <p:sp>
            <p:nvSpPr>
              <p:cNvPr id="12" name="Rectangle 11"/>
              <p:cNvSpPr>
                <a:spLocks noRot="1" noChangeAspect="1" noMove="1" noResize="1" noEditPoints="1" noAdjustHandles="1" noChangeArrowheads="1" noChangeShapeType="1" noTextEdit="1"/>
              </p:cNvSpPr>
              <p:nvPr/>
            </p:nvSpPr>
            <p:spPr>
              <a:xfrm>
                <a:off x="4843231" y="4306376"/>
                <a:ext cx="420564" cy="369332"/>
              </a:xfrm>
              <a:prstGeom prst="rect">
                <a:avLst/>
              </a:prstGeom>
              <a:blipFill rotWithShape="0">
                <a:blip r:embed="rId6"/>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7"/>
                <a:stretch>
                  <a:fillRect b="-6557"/>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30" name="Rounded Rectangle 29"/>
              <p:cNvSpPr/>
              <p:nvPr/>
            </p:nvSpPr>
            <p:spPr>
              <a:xfrm>
                <a:off x="1739264" y="2534447"/>
                <a:ext cx="1765936" cy="665953"/>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Integrate over all directions </a:t>
                </a:r>
                <a14:m>
                  <m:oMath xmlns:m="http://schemas.openxmlformats.org/officeDocument/2006/math">
                    <m:sSup>
                      <m:sSupPr>
                        <m:ctrlPr>
                          <a:rPr lang="en-US" sz="1200" i="1" smtClean="0">
                            <a:solidFill>
                              <a:schemeClr val="tx1"/>
                            </a:solidFill>
                            <a:latin typeface="Cambria Math" panose="02040503050406030204" pitchFamily="18" charset="0"/>
                          </a:rPr>
                        </m:ctrlPr>
                      </m:sSupPr>
                      <m:e>
                        <m:r>
                          <a:rPr lang="en-US" sz="1200" i="1">
                            <a:solidFill>
                              <a:schemeClr val="tx1"/>
                            </a:solidFill>
                            <a:latin typeface="Cambria Math"/>
                          </a:rPr>
                          <m:t>𝜔</m:t>
                        </m:r>
                      </m:e>
                      <m:sup>
                        <m:r>
                          <a:rPr lang="en-US" sz="1200" i="1">
                            <a:solidFill>
                              <a:schemeClr val="tx1"/>
                            </a:solidFill>
                            <a:latin typeface="Cambria Math"/>
                          </a:rPr>
                          <m:t>′</m:t>
                        </m:r>
                      </m:sup>
                    </m:sSup>
                  </m:oMath>
                </a14:m>
                <a:r>
                  <a:rPr lang="en-US" sz="1200" dirty="0" smtClean="0">
                    <a:solidFill>
                      <a:schemeClr val="tx1"/>
                    </a:solidFill>
                  </a:rPr>
                  <a:t> in the hemisphere around </a:t>
                </a:r>
                <a14:m>
                  <m:oMath xmlns:m="http://schemas.openxmlformats.org/officeDocument/2006/math">
                    <m:r>
                      <a:rPr lang="en-US" sz="1200" b="1" i="1" smtClean="0">
                        <a:solidFill>
                          <a:schemeClr val="tx1"/>
                        </a:solidFill>
                        <a:latin typeface="Cambria Math"/>
                      </a:rPr>
                      <m:t>𝒑</m:t>
                    </m:r>
                  </m:oMath>
                </a14:m>
                <a:r>
                  <a:rPr lang="en-US" sz="1200" dirty="0" smtClean="0">
                    <a:solidFill>
                      <a:schemeClr val="tx1"/>
                    </a:solidFill>
                  </a:rPr>
                  <a:t> </a:t>
                </a:r>
                <a:endParaRPr lang="sv-SE" sz="1200" dirty="0">
                  <a:solidFill>
                    <a:schemeClr val="tx1"/>
                  </a:solidFill>
                </a:endParaRPr>
              </a:p>
            </p:txBody>
          </p:sp>
        </mc:Choice>
        <mc:Fallback xmlns="">
          <p:sp>
            <p:nvSpPr>
              <p:cNvPr id="30" name="Rounded Rectangle 29"/>
              <p:cNvSpPr>
                <a:spLocks noRot="1" noChangeAspect="1" noMove="1" noResize="1" noEditPoints="1" noAdjustHandles="1" noChangeArrowheads="1" noChangeShapeType="1" noTextEdit="1"/>
              </p:cNvSpPr>
              <p:nvPr/>
            </p:nvSpPr>
            <p:spPr>
              <a:xfrm>
                <a:off x="1739264" y="2534447"/>
                <a:ext cx="1765936" cy="665953"/>
              </a:xfrm>
              <a:prstGeom prst="roundRect">
                <a:avLst/>
              </a:prstGeom>
              <a:blipFill rotWithShape="0">
                <a:blip r:embed="rId8"/>
                <a:stretch>
                  <a:fillRect b="-2655"/>
                </a:stretch>
              </a:blipFill>
              <a:ln>
                <a:solidFill>
                  <a:schemeClr val="tx2">
                    <a:lumMod val="75000"/>
                  </a:schemeClr>
                </a:solidFill>
              </a:ln>
            </p:spPr>
            <p:txBody>
              <a:bodyPr/>
              <a:lstStyle/>
              <a:p>
                <a:r>
                  <a:rPr lang="sv-SE">
                    <a:noFill/>
                  </a:rPr>
                  <a:t> </a:t>
                </a:r>
              </a:p>
            </p:txBody>
          </p:sp>
        </mc:Fallback>
      </mc:AlternateContent>
      <p:cxnSp>
        <p:nvCxnSpPr>
          <p:cNvPr id="10" name="Elbow Connector 9"/>
          <p:cNvCxnSpPr>
            <a:stCxn id="30" idx="2"/>
          </p:cNvCxnSpPr>
          <p:nvPr/>
        </p:nvCxnSpPr>
        <p:spPr>
          <a:xfrm rot="16200000" flipH="1">
            <a:off x="1611755" y="4210876"/>
            <a:ext cx="2818088" cy="797135"/>
          </a:xfrm>
          <a:prstGeom prst="bentConnector3">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9" idx="0"/>
          </p:cNvCxnSpPr>
          <p:nvPr/>
        </p:nvCxnSpPr>
        <p:spPr>
          <a:xfrm flipV="1">
            <a:off x="5718175" y="4297070"/>
            <a:ext cx="383612" cy="31938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ectangle 40"/>
              <p:cNvSpPr/>
              <p:nvPr/>
            </p:nvSpPr>
            <p:spPr>
              <a:xfrm>
                <a:off x="5997664" y="4003977"/>
                <a:ext cx="4748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𝜔</m:t>
                      </m:r>
                      <m:r>
                        <a:rPr lang="en-US" b="0" i="1" smtClean="0">
                          <a:latin typeface="Cambria Math" panose="02040503050406030204" pitchFamily="18" charset="0"/>
                        </a:rPr>
                        <m:t>′</m:t>
                      </m:r>
                    </m:oMath>
                  </m:oMathPara>
                </a14:m>
                <a:endParaRPr lang="sv-SE" dirty="0"/>
              </a:p>
            </p:txBody>
          </p:sp>
        </mc:Choice>
        <mc:Fallback xmlns="">
          <p:sp>
            <p:nvSpPr>
              <p:cNvPr id="41" name="Rectangle 40"/>
              <p:cNvSpPr>
                <a:spLocks noRot="1" noChangeAspect="1" noMove="1" noResize="1" noEditPoints="1" noAdjustHandles="1" noChangeArrowheads="1" noChangeShapeType="1" noTextEdit="1"/>
              </p:cNvSpPr>
              <p:nvPr/>
            </p:nvSpPr>
            <p:spPr>
              <a:xfrm>
                <a:off x="5997664" y="4003977"/>
                <a:ext cx="474810" cy="369332"/>
              </a:xfrm>
              <a:prstGeom prst="rect">
                <a:avLst/>
              </a:prstGeom>
              <a:blipFill rotWithShape="0">
                <a:blip r:embed="rId9"/>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42" name="Rounded Rectangle 41"/>
              <p:cNvSpPr/>
              <p:nvPr/>
            </p:nvSpPr>
            <p:spPr>
              <a:xfrm>
                <a:off x="7371714" y="2724947"/>
                <a:ext cx="1765936" cy="665953"/>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The </a:t>
                </a:r>
                <a:r>
                  <a:rPr lang="en-US" sz="1200" i="1" dirty="0" smtClean="0">
                    <a:solidFill>
                      <a:schemeClr val="tx1"/>
                    </a:solidFill>
                  </a:rPr>
                  <a:t>radiance</a:t>
                </a:r>
                <a:r>
                  <a:rPr lang="en-US" sz="1200" dirty="0" smtClean="0">
                    <a:solidFill>
                      <a:schemeClr val="tx1"/>
                    </a:solidFill>
                  </a:rPr>
                  <a:t> incoming to point </a:t>
                </a:r>
                <a14:m>
                  <m:oMath xmlns:m="http://schemas.openxmlformats.org/officeDocument/2006/math">
                    <m:r>
                      <a:rPr lang="en-US" sz="1200" b="1" i="1">
                        <a:solidFill>
                          <a:schemeClr val="tx1"/>
                        </a:solidFill>
                        <a:latin typeface="Cambria Math"/>
                      </a:rPr>
                      <m:t>𝒑</m:t>
                    </m:r>
                  </m:oMath>
                </a14:m>
                <a:r>
                  <a:rPr lang="sv-SE" sz="1200" dirty="0" smtClean="0">
                    <a:solidFill>
                      <a:schemeClr val="tx1"/>
                    </a:solidFill>
                  </a:rPr>
                  <a:t> from direction </a:t>
                </a:r>
                <a14:m>
                  <m:oMath xmlns:m="http://schemas.openxmlformats.org/officeDocument/2006/math">
                    <m:sSup>
                      <m:sSupPr>
                        <m:ctrlPr>
                          <a:rPr lang="en-US" sz="1200" i="1">
                            <a:solidFill>
                              <a:schemeClr val="tx1"/>
                            </a:solidFill>
                            <a:latin typeface="Cambria Math" panose="02040503050406030204" pitchFamily="18" charset="0"/>
                          </a:rPr>
                        </m:ctrlPr>
                      </m:sSupPr>
                      <m:e>
                        <m:r>
                          <a:rPr lang="en-US" sz="1200" i="1">
                            <a:solidFill>
                              <a:schemeClr val="tx1"/>
                            </a:solidFill>
                            <a:latin typeface="Cambria Math"/>
                          </a:rPr>
                          <m:t>𝜔</m:t>
                        </m:r>
                      </m:e>
                      <m:sup>
                        <m:r>
                          <a:rPr lang="en-US" sz="1200" i="1">
                            <a:solidFill>
                              <a:schemeClr val="tx1"/>
                            </a:solidFill>
                            <a:latin typeface="Cambria Math"/>
                          </a:rPr>
                          <m:t>′</m:t>
                        </m:r>
                      </m:sup>
                    </m:sSup>
                  </m:oMath>
                </a14:m>
                <a:endParaRPr lang="sv-SE" sz="1200" dirty="0">
                  <a:solidFill>
                    <a:schemeClr val="tx1"/>
                  </a:solidFill>
                </a:endParaRPr>
              </a:p>
            </p:txBody>
          </p:sp>
        </mc:Choice>
        <mc:Fallback xmlns="">
          <p:sp>
            <p:nvSpPr>
              <p:cNvPr id="42" name="Rounded Rectangle 41"/>
              <p:cNvSpPr>
                <a:spLocks noRot="1" noChangeAspect="1" noMove="1" noResize="1" noEditPoints="1" noAdjustHandles="1" noChangeArrowheads="1" noChangeShapeType="1" noTextEdit="1"/>
              </p:cNvSpPr>
              <p:nvPr/>
            </p:nvSpPr>
            <p:spPr>
              <a:xfrm>
                <a:off x="7371714" y="2724947"/>
                <a:ext cx="1765936" cy="665953"/>
              </a:xfrm>
              <a:prstGeom prst="roundRect">
                <a:avLst/>
              </a:prstGeom>
              <a:blipFill rotWithShape="0">
                <a:blip r:embed="rId10"/>
                <a:stretch>
                  <a:fillRect b="-2655"/>
                </a:stretch>
              </a:blipFill>
              <a:ln>
                <a:solidFill>
                  <a:schemeClr val="bg2">
                    <a:lumMod val="25000"/>
                  </a:schemeClr>
                </a:solidFill>
              </a:ln>
            </p:spPr>
            <p:txBody>
              <a:bodyPr/>
              <a:lstStyle/>
              <a:p>
                <a:r>
                  <a:rPr lang="sv-SE">
                    <a:noFill/>
                  </a:rPr>
                  <a:t> </a:t>
                </a:r>
              </a:p>
            </p:txBody>
          </p:sp>
        </mc:Fallback>
      </mc:AlternateContent>
      <p:cxnSp>
        <p:nvCxnSpPr>
          <p:cNvPr id="43" name="Elbow Connector 42"/>
          <p:cNvCxnSpPr>
            <a:stCxn id="42" idx="2"/>
            <a:endCxn id="34" idx="2"/>
          </p:cNvCxnSpPr>
          <p:nvPr/>
        </p:nvCxnSpPr>
        <p:spPr>
          <a:xfrm rot="5400000">
            <a:off x="5101184" y="3337966"/>
            <a:ext cx="3100565" cy="3206432"/>
          </a:xfrm>
          <a:prstGeom prst="bentConnector3">
            <a:avLst>
              <a:gd name="adj1" fmla="val 107373"/>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686550" y="3352800"/>
            <a:ext cx="476250" cy="400050"/>
          </a:xfrm>
          <a:prstGeom prst="straightConnector1">
            <a:avLst/>
          </a:prstGeom>
          <a:ln w="25400">
            <a:solidFill>
              <a:schemeClr val="bg2">
                <a:lumMod val="25000"/>
              </a:schemeClr>
            </a:solidFill>
            <a:headEnd type="ova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p:cNvSpPr/>
              <p:nvPr/>
            </p:nvSpPr>
            <p:spPr>
              <a:xfrm>
                <a:off x="6043284" y="3453292"/>
                <a:ext cx="803745"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bg2">
                                  <a:lumMod val="25000"/>
                                </a:schemeClr>
                              </a:solidFill>
                              <a:latin typeface="Cambria Math" panose="02040503050406030204" pitchFamily="18" charset="0"/>
                            </a:rPr>
                          </m:ctrlPr>
                        </m:sSubPr>
                        <m:e>
                          <m:r>
                            <a:rPr lang="en-US" sz="1200" i="1">
                              <a:solidFill>
                                <a:schemeClr val="bg2">
                                  <a:lumMod val="25000"/>
                                </a:schemeClr>
                              </a:solidFill>
                              <a:latin typeface="Cambria Math"/>
                            </a:rPr>
                            <m:t>𝐿</m:t>
                          </m:r>
                        </m:e>
                        <m:sub>
                          <m:r>
                            <a:rPr lang="en-US" sz="1200" i="1">
                              <a:solidFill>
                                <a:schemeClr val="bg2">
                                  <a:lumMod val="25000"/>
                                </a:schemeClr>
                              </a:solidFill>
                              <a:latin typeface="Cambria Math"/>
                            </a:rPr>
                            <m:t>𝑖</m:t>
                          </m:r>
                        </m:sub>
                      </m:sSub>
                      <m:d>
                        <m:dPr>
                          <m:ctrlPr>
                            <a:rPr lang="en-US" sz="1200" b="1" i="1">
                              <a:solidFill>
                                <a:schemeClr val="bg2">
                                  <a:lumMod val="25000"/>
                                </a:schemeClr>
                              </a:solidFill>
                              <a:latin typeface="Cambria Math" panose="02040503050406030204" pitchFamily="18" charset="0"/>
                            </a:rPr>
                          </m:ctrlPr>
                        </m:dPr>
                        <m:e>
                          <m:r>
                            <a:rPr lang="en-US" sz="1200" b="1" i="1">
                              <a:solidFill>
                                <a:schemeClr val="bg2">
                                  <a:lumMod val="25000"/>
                                </a:schemeClr>
                              </a:solidFill>
                              <a:latin typeface="Cambria Math"/>
                            </a:rPr>
                            <m:t>𝒑</m:t>
                          </m:r>
                          <m:r>
                            <a:rPr lang="en-US" sz="1200" i="1">
                              <a:solidFill>
                                <a:schemeClr val="bg2">
                                  <a:lumMod val="25000"/>
                                </a:schemeClr>
                              </a:solidFill>
                              <a:latin typeface="Cambria Math"/>
                            </a:rPr>
                            <m:t>,</m:t>
                          </m:r>
                          <m:sSup>
                            <m:sSupPr>
                              <m:ctrlPr>
                                <a:rPr lang="en-US" sz="1200" i="1">
                                  <a:solidFill>
                                    <a:schemeClr val="bg2">
                                      <a:lumMod val="25000"/>
                                    </a:schemeClr>
                                  </a:solidFill>
                                  <a:latin typeface="Cambria Math" panose="02040503050406030204" pitchFamily="18" charset="0"/>
                                </a:rPr>
                              </m:ctrlPr>
                            </m:sSupPr>
                            <m:e>
                              <m:r>
                                <a:rPr lang="en-US" sz="1200" i="1">
                                  <a:solidFill>
                                    <a:schemeClr val="bg2">
                                      <a:lumMod val="25000"/>
                                    </a:schemeClr>
                                  </a:solidFill>
                                  <a:latin typeface="Cambria Math"/>
                                </a:rPr>
                                <m:t>𝜔</m:t>
                              </m:r>
                            </m:e>
                            <m:sup>
                              <m:r>
                                <a:rPr lang="en-US" sz="1200" i="1">
                                  <a:solidFill>
                                    <a:schemeClr val="bg2">
                                      <a:lumMod val="25000"/>
                                    </a:schemeClr>
                                  </a:solidFill>
                                  <a:latin typeface="Cambria Math"/>
                                </a:rPr>
                                <m:t>′</m:t>
                              </m:r>
                            </m:sup>
                          </m:sSup>
                        </m:e>
                      </m:d>
                    </m:oMath>
                  </m:oMathPara>
                </a14:m>
                <a:endParaRPr lang="sv-SE" dirty="0"/>
              </a:p>
            </p:txBody>
          </p:sp>
        </mc:Choice>
        <mc:Fallback xmlns="">
          <p:sp>
            <p:nvSpPr>
              <p:cNvPr id="27" name="Rectangle 26"/>
              <p:cNvSpPr>
                <a:spLocks noRot="1" noChangeAspect="1" noMove="1" noResize="1" noEditPoints="1" noAdjustHandles="1" noChangeArrowheads="1" noChangeShapeType="1" noTextEdit="1"/>
              </p:cNvSpPr>
              <p:nvPr/>
            </p:nvSpPr>
            <p:spPr>
              <a:xfrm>
                <a:off x="6043284" y="3453292"/>
                <a:ext cx="803745" cy="276999"/>
              </a:xfrm>
              <a:prstGeom prst="rect">
                <a:avLst/>
              </a:prstGeom>
              <a:blipFill rotWithShape="0">
                <a:blip r:embed="rId11"/>
                <a:stretch>
                  <a:fillRect/>
                </a:stretch>
              </a:blipFill>
            </p:spPr>
            <p:txBody>
              <a:bodyPr/>
              <a:lstStyle/>
              <a:p>
                <a:r>
                  <a:rPr lang="sv-SE">
                    <a:noFill/>
                  </a:rPr>
                  <a:t> </a:t>
                </a:r>
              </a:p>
            </p:txBody>
          </p:sp>
        </mc:Fallback>
      </mc:AlternateContent>
      <p:sp>
        <p:nvSpPr>
          <p:cNvPr id="3" name="Date Placeholder 2"/>
          <p:cNvSpPr>
            <a:spLocks noGrp="1"/>
          </p:cNvSpPr>
          <p:nvPr>
            <p:ph type="dt" sz="half" idx="10"/>
          </p:nvPr>
        </p:nvSpPr>
        <p:spPr/>
        <p:txBody>
          <a:bodyPr/>
          <a:lstStyle/>
          <a:p>
            <a:fld id="{A4DA0373-5CD0-4EE1-B286-C0F6271F0E47}" type="datetime1">
              <a:rPr lang="en-US" smtClean="0"/>
              <a:t>1/29/2018</a:t>
            </a:fld>
            <a:endParaRPr lang="en-US"/>
          </a:p>
        </p:txBody>
      </p:sp>
      <p:sp>
        <p:nvSpPr>
          <p:cNvPr id="9" name="Footer Placeholder 8"/>
          <p:cNvSpPr>
            <a:spLocks noGrp="1"/>
          </p:cNvSpPr>
          <p:nvPr>
            <p:ph type="ftr" sz="quarter" idx="11"/>
          </p:nvPr>
        </p:nvSpPr>
        <p:spPr/>
        <p:txBody>
          <a:bodyPr/>
          <a:lstStyle/>
          <a:p>
            <a:r>
              <a:rPr lang="en-US" smtClean="0"/>
              <a:t>Advanced Computer Graphics - Path Tracing</a:t>
            </a:r>
            <a:endParaRPr lang="en-US"/>
          </a:p>
        </p:txBody>
      </p:sp>
      <p:sp>
        <p:nvSpPr>
          <p:cNvPr id="13" name="Slide Number Placeholder 12"/>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13617597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grpSp>
        <p:nvGrpSpPr>
          <p:cNvPr id="57" name="Group 56"/>
          <p:cNvGrpSpPr/>
          <p:nvPr/>
        </p:nvGrpSpPr>
        <p:grpSpPr>
          <a:xfrm>
            <a:off x="0" y="5428917"/>
            <a:ext cx="9144000" cy="1429084"/>
            <a:chOff x="0" y="5428917"/>
            <a:chExt cx="9144000" cy="1429084"/>
          </a:xfrm>
        </p:grpSpPr>
        <p:sp>
          <p:nvSpPr>
            <p:cNvPr id="58" name="Rectangle 57"/>
            <p:cNvSpPr/>
            <p:nvPr/>
          </p:nvSpPr>
          <p:spPr>
            <a:xfrm>
              <a:off x="0" y="5428917"/>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Left Brace 62"/>
            <p:cNvSpPr/>
            <p:nvPr/>
          </p:nvSpPr>
          <p:spPr>
            <a:xfrm rot="5400000">
              <a:off x="2543083" y="5661260"/>
              <a:ext cx="146377" cy="863456"/>
            </a:xfrm>
            <a:prstGeom prst="leftBrace">
              <a:avLst>
                <a:gd name="adj1" fmla="val 59802"/>
                <a:gd name="adj2" fmla="val 50000"/>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6" name="TextBox 65"/>
            <p:cNvSpPr txBox="1"/>
            <p:nvPr/>
          </p:nvSpPr>
          <p:spPr>
            <a:xfrm>
              <a:off x="1945263" y="5742800"/>
              <a:ext cx="1423788" cy="276999"/>
            </a:xfrm>
            <a:prstGeom prst="rect">
              <a:avLst/>
            </a:prstGeom>
            <a:noFill/>
          </p:spPr>
          <p:txBody>
            <a:bodyPr wrap="none" rtlCol="0">
              <a:spAutoFit/>
            </a:bodyPr>
            <a:lstStyle/>
            <a:p>
              <a:r>
                <a:rPr lang="en-US" sz="1200" b="1" dirty="0" smtClean="0">
                  <a:solidFill>
                    <a:schemeClr val="accent1">
                      <a:lumMod val="50000"/>
                    </a:schemeClr>
                  </a:solidFill>
                </a:rPr>
                <a:t>Emitted radiance</a:t>
              </a:r>
              <a:endParaRPr lang="sv-SE" sz="1200" b="1" dirty="0">
                <a:solidFill>
                  <a:schemeClr val="accent1">
                    <a:lumMod val="50000"/>
                  </a:schemeClr>
                </a:solidFill>
              </a:endParaRPr>
            </a:p>
          </p:txBody>
        </p:sp>
        <p:sp>
          <p:nvSpPr>
            <p:cNvPr id="68" name="Left Brace 67"/>
            <p:cNvSpPr/>
            <p:nvPr/>
          </p:nvSpPr>
          <p:spPr>
            <a:xfrm rot="5400000">
              <a:off x="5007901" y="4150114"/>
              <a:ext cx="194998" cy="3505200"/>
            </a:xfrm>
            <a:prstGeom prst="leftBrace">
              <a:avLst>
                <a:gd name="adj1" fmla="val 59802"/>
                <a:gd name="adj2" fmla="val 50000"/>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9" name="TextBox 68"/>
            <p:cNvSpPr txBox="1"/>
            <p:nvPr/>
          </p:nvSpPr>
          <p:spPr>
            <a:xfrm>
              <a:off x="4391303" y="5526404"/>
              <a:ext cx="1550424" cy="276999"/>
            </a:xfrm>
            <a:prstGeom prst="rect">
              <a:avLst/>
            </a:prstGeom>
            <a:noFill/>
          </p:spPr>
          <p:txBody>
            <a:bodyPr wrap="none" rtlCol="0">
              <a:spAutoFit/>
            </a:bodyPr>
            <a:lstStyle/>
            <a:p>
              <a:r>
                <a:rPr lang="en-US" sz="1200" b="1" dirty="0" smtClean="0">
                  <a:solidFill>
                    <a:schemeClr val="bg2">
                      <a:lumMod val="10000"/>
                    </a:schemeClr>
                  </a:solidFill>
                </a:rPr>
                <a:t>Reflected radiance</a:t>
              </a:r>
              <a:endParaRPr lang="sv-SE" sz="1200" b="1" dirty="0">
                <a:solidFill>
                  <a:schemeClr val="bg2">
                    <a:lumMod val="10000"/>
                  </a:schemeClr>
                </a:solidFill>
              </a:endParaRPr>
            </a:p>
          </p:txBody>
        </p:sp>
      </p:grpSp>
      <p:sp>
        <p:nvSpPr>
          <p:cNvPr id="47" name="Rounded Rectangle 46"/>
          <p:cNvSpPr/>
          <p:nvPr/>
        </p:nvSpPr>
        <p:spPr>
          <a:xfrm>
            <a:off x="5499007" y="6107612"/>
            <a:ext cx="1003294" cy="383853"/>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Rounded Rectangle 33"/>
          <p:cNvSpPr/>
          <p:nvPr/>
        </p:nvSpPr>
        <p:spPr>
          <a:xfrm>
            <a:off x="4616450" y="6107612"/>
            <a:ext cx="863599" cy="383853"/>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ounded Rectangle 6"/>
          <p:cNvSpPr/>
          <p:nvPr/>
        </p:nvSpPr>
        <p:spPr>
          <a:xfrm>
            <a:off x="3276600" y="6000214"/>
            <a:ext cx="266700" cy="756186"/>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44" name="Rectangle 43"/>
              <p:cNvSpPr/>
              <p:nvPr/>
            </p:nvSpPr>
            <p:spPr>
              <a:xfrm>
                <a:off x="0" y="5805213"/>
                <a:ext cx="7995704" cy="9498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latin typeface="Cambria Math"/>
                        </a:rPr>
                        <m:t>=</m:t>
                      </m:r>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e>
                      </m:d>
                      <m:r>
                        <a:rPr lang="en-US" i="1">
                          <a:latin typeface="Cambria Math"/>
                        </a:rPr>
                        <m:t>+</m:t>
                      </m:r>
                      <m:nary>
                        <m:naryPr>
                          <m:limLoc m:val="undOvr"/>
                          <m:ctrlPr>
                            <a:rPr lang="en-US" i="1">
                              <a:latin typeface="Cambria Math" panose="02040503050406030204" pitchFamily="18" charset="0"/>
                            </a:rPr>
                          </m:ctrlPr>
                        </m:naryPr>
                        <m:sub>
                          <m:r>
                            <m:rPr>
                              <m:sty m:val="p"/>
                            </m:rPr>
                            <a:rPr lang="en-US">
                              <a:latin typeface="Cambria Math"/>
                            </a:rPr>
                            <m:t>Ω</m:t>
                          </m:r>
                        </m:sub>
                        <m:sup/>
                        <m:e>
                          <m:r>
                            <a:rPr lang="en-US" i="1">
                              <a:latin typeface="Cambria Math"/>
                            </a:rPr>
                            <m:t>𝑓</m:t>
                          </m:r>
                          <m:d>
                            <m:dPr>
                              <m:ctrlPr>
                                <a:rPr lang="en-US" b="1"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a:latin typeface="Cambria Math"/>
                                </a:rPr>
                                <m:t>𝒑</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a:latin typeface="Cambria Math"/>
                                    </a:rPr>
                                    <m:t>𝒏</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e>
                          </m:func>
                          <m:r>
                            <a:rPr lang="en-US" i="1">
                              <a:latin typeface="Cambria Math"/>
                            </a:rPr>
                            <m:t>𝑑</m:t>
                          </m:r>
                          <m:r>
                            <a:rPr lang="en-US" i="1">
                              <a:latin typeface="Cambria Math"/>
                            </a:rPr>
                            <m:t>𝜔</m:t>
                          </m:r>
                          <m:r>
                            <a:rPr lang="en-US" i="1">
                              <a:latin typeface="Cambria Math"/>
                            </a:rPr>
                            <m:t>′</m:t>
                          </m:r>
                        </m:e>
                      </m:nary>
                    </m:oMath>
                  </m:oMathPara>
                </a14:m>
                <a:endParaRPr lang="sv-SE" dirty="0"/>
              </a:p>
            </p:txBody>
          </p:sp>
        </mc:Choice>
        <mc:Fallback xmlns="">
          <p:sp>
            <p:nvSpPr>
              <p:cNvPr id="44" name="Rectangle 43"/>
              <p:cNvSpPr>
                <a:spLocks noRot="1" noChangeAspect="1" noMove="1" noResize="1" noEditPoints="1" noAdjustHandles="1" noChangeArrowheads="1" noChangeShapeType="1" noTextEdit="1"/>
              </p:cNvSpPr>
              <p:nvPr/>
            </p:nvSpPr>
            <p:spPr>
              <a:xfrm>
                <a:off x="0" y="5805213"/>
                <a:ext cx="7995704" cy="949875"/>
              </a:xfrm>
              <a:prstGeom prst="rect">
                <a:avLst/>
              </a:prstGeom>
              <a:blipFill rotWithShape="0">
                <a:blip r:embed="rId4"/>
                <a:stretch>
                  <a:fillRect/>
                </a:stretch>
              </a:blipFill>
            </p:spPr>
            <p:txBody>
              <a:bodyPr/>
              <a:lstStyle/>
              <a:p>
                <a:r>
                  <a:rPr lang="sv-SE">
                    <a:noFill/>
                  </a:rPr>
                  <a:t> </a:t>
                </a:r>
              </a:p>
            </p:txBody>
          </p:sp>
        </mc:Fallback>
      </mc:AlternateContent>
      <p:sp>
        <p:nvSpPr>
          <p:cNvPr id="23" name="Chord 22"/>
          <p:cNvSpPr/>
          <p:nvPr/>
        </p:nvSpPr>
        <p:spPr>
          <a:xfrm rot="6781798">
            <a:off x="5177729" y="4115508"/>
            <a:ext cx="1080891" cy="1120401"/>
          </a:xfrm>
          <a:prstGeom prst="chord">
            <a:avLst>
              <a:gd name="adj1" fmla="val 4129482"/>
              <a:gd name="adj2" fmla="val 14664985"/>
            </a:avLst>
          </a:prstGeom>
          <a:solidFill>
            <a:schemeClr val="tx2">
              <a:lumMod val="60000"/>
              <a:lumOff val="40000"/>
            </a:schemeClr>
          </a:solidFill>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a:t>Light Transport Equation</a:t>
            </a:r>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181600" y="4549441"/>
            <a:ext cx="539750" cy="10510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445418" y="3276600"/>
            <a:ext cx="76200" cy="901988"/>
            <a:chOff x="1445418" y="3276600"/>
            <a:chExt cx="76200" cy="901988"/>
          </a:xfrm>
        </p:grpSpPr>
        <p:sp>
          <p:nvSpPr>
            <p:cNvPr id="4" name="Rectangle 3"/>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20"/>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21"/>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ctangle 23"/>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ectangle 34"/>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Rectangle 35"/>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ctangle 36"/>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ctangle 37"/>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24"/>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Picture 7"/>
          <p:cNvPicPr>
            <a:picLocks noChangeAspect="1"/>
          </p:cNvPicPr>
          <p:nvPr/>
        </p:nvPicPr>
        <p:blipFill>
          <a:blip r:embed="rId5"/>
          <a:stretch>
            <a:fillRect/>
          </a:stretch>
        </p:blipFill>
        <p:spPr>
          <a:xfrm>
            <a:off x="568252" y="3523916"/>
            <a:ext cx="397717" cy="314325"/>
          </a:xfrm>
          <a:prstGeom prst="rect">
            <a:avLst/>
          </a:prstGeom>
        </p:spPr>
      </p:pic>
      <p:sp>
        <p:nvSpPr>
          <p:cNvPr id="39" name="Oval 38"/>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12" name="Rectangle 11"/>
              <p:cNvSpPr/>
              <p:nvPr/>
            </p:nvSpPr>
            <p:spPr>
              <a:xfrm>
                <a:off x="4843231" y="4306376"/>
                <a:ext cx="4205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𝜔</m:t>
                      </m:r>
                    </m:oMath>
                  </m:oMathPara>
                </a14:m>
                <a:endParaRPr lang="sv-SE" dirty="0"/>
              </a:p>
            </p:txBody>
          </p:sp>
        </mc:Choice>
        <mc:Fallback xmlns="">
          <p:sp>
            <p:nvSpPr>
              <p:cNvPr id="12" name="Rectangle 11"/>
              <p:cNvSpPr>
                <a:spLocks noRot="1" noChangeAspect="1" noMove="1" noResize="1" noEditPoints="1" noAdjustHandles="1" noChangeArrowheads="1" noChangeShapeType="1" noTextEdit="1"/>
              </p:cNvSpPr>
              <p:nvPr/>
            </p:nvSpPr>
            <p:spPr>
              <a:xfrm>
                <a:off x="4843231" y="4306376"/>
                <a:ext cx="420564" cy="369332"/>
              </a:xfrm>
              <a:prstGeom prst="rect">
                <a:avLst/>
              </a:prstGeom>
              <a:blipFill rotWithShape="0">
                <a:blip r:embed="rId6"/>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7"/>
                <a:stretch>
                  <a:fillRect b="-6557"/>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30" name="Rounded Rectangle 29"/>
              <p:cNvSpPr/>
              <p:nvPr/>
            </p:nvSpPr>
            <p:spPr>
              <a:xfrm>
                <a:off x="1739264" y="2534447"/>
                <a:ext cx="1765936" cy="665953"/>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Integrate over all directions </a:t>
                </a:r>
                <a14:m>
                  <m:oMath xmlns:m="http://schemas.openxmlformats.org/officeDocument/2006/math">
                    <m:sSup>
                      <m:sSupPr>
                        <m:ctrlPr>
                          <a:rPr lang="en-US" sz="1200" i="1" smtClean="0">
                            <a:solidFill>
                              <a:schemeClr val="tx1"/>
                            </a:solidFill>
                            <a:latin typeface="Cambria Math" panose="02040503050406030204" pitchFamily="18" charset="0"/>
                          </a:rPr>
                        </m:ctrlPr>
                      </m:sSupPr>
                      <m:e>
                        <m:r>
                          <a:rPr lang="en-US" sz="1200" i="1">
                            <a:solidFill>
                              <a:schemeClr val="tx1"/>
                            </a:solidFill>
                            <a:latin typeface="Cambria Math"/>
                          </a:rPr>
                          <m:t>𝜔</m:t>
                        </m:r>
                      </m:e>
                      <m:sup>
                        <m:r>
                          <a:rPr lang="en-US" sz="1200" i="1">
                            <a:solidFill>
                              <a:schemeClr val="tx1"/>
                            </a:solidFill>
                            <a:latin typeface="Cambria Math"/>
                          </a:rPr>
                          <m:t>′</m:t>
                        </m:r>
                      </m:sup>
                    </m:sSup>
                  </m:oMath>
                </a14:m>
                <a:r>
                  <a:rPr lang="en-US" sz="1200" dirty="0" smtClean="0">
                    <a:solidFill>
                      <a:schemeClr val="tx1"/>
                    </a:solidFill>
                  </a:rPr>
                  <a:t> in the hemisphere around </a:t>
                </a:r>
                <a14:m>
                  <m:oMath xmlns:m="http://schemas.openxmlformats.org/officeDocument/2006/math">
                    <m:r>
                      <a:rPr lang="en-US" sz="1200" b="1" i="1" smtClean="0">
                        <a:solidFill>
                          <a:schemeClr val="tx1"/>
                        </a:solidFill>
                        <a:latin typeface="Cambria Math"/>
                      </a:rPr>
                      <m:t>𝒑</m:t>
                    </m:r>
                  </m:oMath>
                </a14:m>
                <a:r>
                  <a:rPr lang="en-US" sz="1200" dirty="0" smtClean="0">
                    <a:solidFill>
                      <a:schemeClr val="tx1"/>
                    </a:solidFill>
                  </a:rPr>
                  <a:t> </a:t>
                </a:r>
                <a:endParaRPr lang="sv-SE" sz="1200" dirty="0">
                  <a:solidFill>
                    <a:schemeClr val="tx1"/>
                  </a:solidFill>
                </a:endParaRPr>
              </a:p>
            </p:txBody>
          </p:sp>
        </mc:Choice>
        <mc:Fallback xmlns="">
          <p:sp>
            <p:nvSpPr>
              <p:cNvPr id="30" name="Rounded Rectangle 29"/>
              <p:cNvSpPr>
                <a:spLocks noRot="1" noChangeAspect="1" noMove="1" noResize="1" noEditPoints="1" noAdjustHandles="1" noChangeArrowheads="1" noChangeShapeType="1" noTextEdit="1"/>
              </p:cNvSpPr>
              <p:nvPr/>
            </p:nvSpPr>
            <p:spPr>
              <a:xfrm>
                <a:off x="1739264" y="2534447"/>
                <a:ext cx="1765936" cy="665953"/>
              </a:xfrm>
              <a:prstGeom prst="roundRect">
                <a:avLst/>
              </a:prstGeom>
              <a:blipFill rotWithShape="0">
                <a:blip r:embed="rId8"/>
                <a:stretch>
                  <a:fillRect b="-2655"/>
                </a:stretch>
              </a:blipFill>
              <a:ln>
                <a:solidFill>
                  <a:schemeClr val="tx2">
                    <a:lumMod val="75000"/>
                  </a:schemeClr>
                </a:solidFill>
              </a:ln>
            </p:spPr>
            <p:txBody>
              <a:bodyPr/>
              <a:lstStyle/>
              <a:p>
                <a:r>
                  <a:rPr lang="sv-SE">
                    <a:noFill/>
                  </a:rPr>
                  <a:t> </a:t>
                </a:r>
              </a:p>
            </p:txBody>
          </p:sp>
        </mc:Fallback>
      </mc:AlternateContent>
      <p:cxnSp>
        <p:nvCxnSpPr>
          <p:cNvPr id="10" name="Elbow Connector 9"/>
          <p:cNvCxnSpPr>
            <a:stCxn id="30" idx="2"/>
          </p:cNvCxnSpPr>
          <p:nvPr/>
        </p:nvCxnSpPr>
        <p:spPr>
          <a:xfrm rot="16200000" flipH="1">
            <a:off x="1611755" y="4210876"/>
            <a:ext cx="2818088" cy="797135"/>
          </a:xfrm>
          <a:prstGeom prst="bentConnector3">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9" idx="0"/>
          </p:cNvCxnSpPr>
          <p:nvPr/>
        </p:nvCxnSpPr>
        <p:spPr>
          <a:xfrm flipV="1">
            <a:off x="5718175" y="4297070"/>
            <a:ext cx="383612" cy="31938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ectangle 40"/>
              <p:cNvSpPr/>
              <p:nvPr/>
            </p:nvSpPr>
            <p:spPr>
              <a:xfrm>
                <a:off x="5997664" y="4003977"/>
                <a:ext cx="4748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𝜔</m:t>
                      </m:r>
                      <m:r>
                        <a:rPr lang="en-US" b="0" i="1" smtClean="0">
                          <a:latin typeface="Cambria Math" panose="02040503050406030204" pitchFamily="18" charset="0"/>
                        </a:rPr>
                        <m:t>′</m:t>
                      </m:r>
                    </m:oMath>
                  </m:oMathPara>
                </a14:m>
                <a:endParaRPr lang="sv-SE" dirty="0"/>
              </a:p>
            </p:txBody>
          </p:sp>
        </mc:Choice>
        <mc:Fallback xmlns="">
          <p:sp>
            <p:nvSpPr>
              <p:cNvPr id="41" name="Rectangle 40"/>
              <p:cNvSpPr>
                <a:spLocks noRot="1" noChangeAspect="1" noMove="1" noResize="1" noEditPoints="1" noAdjustHandles="1" noChangeArrowheads="1" noChangeShapeType="1" noTextEdit="1"/>
              </p:cNvSpPr>
              <p:nvPr/>
            </p:nvSpPr>
            <p:spPr>
              <a:xfrm>
                <a:off x="5997664" y="4003977"/>
                <a:ext cx="474810" cy="369332"/>
              </a:xfrm>
              <a:prstGeom prst="rect">
                <a:avLst/>
              </a:prstGeom>
              <a:blipFill rotWithShape="0">
                <a:blip r:embed="rId9"/>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42" name="Rounded Rectangle 41"/>
              <p:cNvSpPr/>
              <p:nvPr/>
            </p:nvSpPr>
            <p:spPr>
              <a:xfrm>
                <a:off x="7371714" y="2724947"/>
                <a:ext cx="1765936" cy="665953"/>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The </a:t>
                </a:r>
                <a:r>
                  <a:rPr lang="en-US" sz="1200" i="1" dirty="0" smtClean="0">
                    <a:solidFill>
                      <a:schemeClr val="tx1"/>
                    </a:solidFill>
                  </a:rPr>
                  <a:t>radiance</a:t>
                </a:r>
                <a:r>
                  <a:rPr lang="en-US" sz="1200" dirty="0" smtClean="0">
                    <a:solidFill>
                      <a:schemeClr val="tx1"/>
                    </a:solidFill>
                  </a:rPr>
                  <a:t> incoming to point </a:t>
                </a:r>
                <a14:m>
                  <m:oMath xmlns:m="http://schemas.openxmlformats.org/officeDocument/2006/math">
                    <m:r>
                      <a:rPr lang="en-US" sz="1200" b="1" i="1">
                        <a:solidFill>
                          <a:schemeClr val="tx1"/>
                        </a:solidFill>
                        <a:latin typeface="Cambria Math"/>
                      </a:rPr>
                      <m:t>𝒑</m:t>
                    </m:r>
                  </m:oMath>
                </a14:m>
                <a:r>
                  <a:rPr lang="sv-SE" sz="1200" dirty="0" smtClean="0">
                    <a:solidFill>
                      <a:schemeClr val="tx1"/>
                    </a:solidFill>
                  </a:rPr>
                  <a:t> from direction </a:t>
                </a:r>
                <a14:m>
                  <m:oMath xmlns:m="http://schemas.openxmlformats.org/officeDocument/2006/math">
                    <m:sSup>
                      <m:sSupPr>
                        <m:ctrlPr>
                          <a:rPr lang="en-US" sz="1200" i="1">
                            <a:solidFill>
                              <a:schemeClr val="tx1"/>
                            </a:solidFill>
                            <a:latin typeface="Cambria Math" panose="02040503050406030204" pitchFamily="18" charset="0"/>
                          </a:rPr>
                        </m:ctrlPr>
                      </m:sSupPr>
                      <m:e>
                        <m:r>
                          <a:rPr lang="en-US" sz="1200" i="1">
                            <a:solidFill>
                              <a:schemeClr val="tx1"/>
                            </a:solidFill>
                            <a:latin typeface="Cambria Math"/>
                          </a:rPr>
                          <m:t>𝜔</m:t>
                        </m:r>
                      </m:e>
                      <m:sup>
                        <m:r>
                          <a:rPr lang="en-US" sz="1200" i="1">
                            <a:solidFill>
                              <a:schemeClr val="tx1"/>
                            </a:solidFill>
                            <a:latin typeface="Cambria Math"/>
                          </a:rPr>
                          <m:t>′</m:t>
                        </m:r>
                      </m:sup>
                    </m:sSup>
                  </m:oMath>
                </a14:m>
                <a:endParaRPr lang="sv-SE" sz="1200" dirty="0">
                  <a:solidFill>
                    <a:schemeClr val="tx1"/>
                  </a:solidFill>
                </a:endParaRPr>
              </a:p>
            </p:txBody>
          </p:sp>
        </mc:Choice>
        <mc:Fallback xmlns="">
          <p:sp>
            <p:nvSpPr>
              <p:cNvPr id="42" name="Rounded Rectangle 41"/>
              <p:cNvSpPr>
                <a:spLocks noRot="1" noChangeAspect="1" noMove="1" noResize="1" noEditPoints="1" noAdjustHandles="1" noChangeArrowheads="1" noChangeShapeType="1" noTextEdit="1"/>
              </p:cNvSpPr>
              <p:nvPr/>
            </p:nvSpPr>
            <p:spPr>
              <a:xfrm>
                <a:off x="7371714" y="2724947"/>
                <a:ext cx="1765936" cy="665953"/>
              </a:xfrm>
              <a:prstGeom prst="roundRect">
                <a:avLst/>
              </a:prstGeom>
              <a:blipFill rotWithShape="0">
                <a:blip r:embed="rId10"/>
                <a:stretch>
                  <a:fillRect b="-2655"/>
                </a:stretch>
              </a:blipFill>
              <a:ln>
                <a:solidFill>
                  <a:schemeClr val="bg2">
                    <a:lumMod val="25000"/>
                  </a:schemeClr>
                </a:solidFill>
              </a:ln>
            </p:spPr>
            <p:txBody>
              <a:bodyPr/>
              <a:lstStyle/>
              <a:p>
                <a:r>
                  <a:rPr lang="sv-SE">
                    <a:noFill/>
                  </a:rPr>
                  <a:t> </a:t>
                </a:r>
              </a:p>
            </p:txBody>
          </p:sp>
        </mc:Fallback>
      </mc:AlternateContent>
      <p:cxnSp>
        <p:nvCxnSpPr>
          <p:cNvPr id="43" name="Elbow Connector 42"/>
          <p:cNvCxnSpPr>
            <a:stCxn id="42" idx="2"/>
            <a:endCxn id="34" idx="2"/>
          </p:cNvCxnSpPr>
          <p:nvPr/>
        </p:nvCxnSpPr>
        <p:spPr>
          <a:xfrm rot="5400000">
            <a:off x="5101184" y="3337966"/>
            <a:ext cx="3100565" cy="3206432"/>
          </a:xfrm>
          <a:prstGeom prst="bentConnector3">
            <a:avLst>
              <a:gd name="adj1" fmla="val 107373"/>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686550" y="3352800"/>
            <a:ext cx="476250" cy="400050"/>
          </a:xfrm>
          <a:prstGeom prst="straightConnector1">
            <a:avLst/>
          </a:prstGeom>
          <a:ln w="25400">
            <a:solidFill>
              <a:schemeClr val="bg2">
                <a:lumMod val="25000"/>
              </a:schemeClr>
            </a:solidFill>
            <a:headEnd type="ova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p:cNvSpPr/>
              <p:nvPr/>
            </p:nvSpPr>
            <p:spPr>
              <a:xfrm>
                <a:off x="6043284" y="3453292"/>
                <a:ext cx="803745"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bg2">
                                  <a:lumMod val="25000"/>
                                </a:schemeClr>
                              </a:solidFill>
                              <a:latin typeface="Cambria Math" panose="02040503050406030204" pitchFamily="18" charset="0"/>
                            </a:rPr>
                          </m:ctrlPr>
                        </m:sSubPr>
                        <m:e>
                          <m:r>
                            <a:rPr lang="en-US" sz="1200" i="1">
                              <a:solidFill>
                                <a:schemeClr val="bg2">
                                  <a:lumMod val="25000"/>
                                </a:schemeClr>
                              </a:solidFill>
                              <a:latin typeface="Cambria Math"/>
                            </a:rPr>
                            <m:t>𝐿</m:t>
                          </m:r>
                        </m:e>
                        <m:sub>
                          <m:r>
                            <a:rPr lang="en-US" sz="1200" i="1">
                              <a:solidFill>
                                <a:schemeClr val="bg2">
                                  <a:lumMod val="25000"/>
                                </a:schemeClr>
                              </a:solidFill>
                              <a:latin typeface="Cambria Math"/>
                            </a:rPr>
                            <m:t>𝑖</m:t>
                          </m:r>
                        </m:sub>
                      </m:sSub>
                      <m:d>
                        <m:dPr>
                          <m:ctrlPr>
                            <a:rPr lang="en-US" sz="1200" b="1" i="1">
                              <a:solidFill>
                                <a:schemeClr val="bg2">
                                  <a:lumMod val="25000"/>
                                </a:schemeClr>
                              </a:solidFill>
                              <a:latin typeface="Cambria Math" panose="02040503050406030204" pitchFamily="18" charset="0"/>
                            </a:rPr>
                          </m:ctrlPr>
                        </m:dPr>
                        <m:e>
                          <m:r>
                            <a:rPr lang="en-US" sz="1200" b="1" i="1">
                              <a:solidFill>
                                <a:schemeClr val="bg2">
                                  <a:lumMod val="25000"/>
                                </a:schemeClr>
                              </a:solidFill>
                              <a:latin typeface="Cambria Math"/>
                            </a:rPr>
                            <m:t>𝒑</m:t>
                          </m:r>
                          <m:r>
                            <a:rPr lang="en-US" sz="1200" i="1">
                              <a:solidFill>
                                <a:schemeClr val="bg2">
                                  <a:lumMod val="25000"/>
                                </a:schemeClr>
                              </a:solidFill>
                              <a:latin typeface="Cambria Math"/>
                            </a:rPr>
                            <m:t>,</m:t>
                          </m:r>
                          <m:sSup>
                            <m:sSupPr>
                              <m:ctrlPr>
                                <a:rPr lang="en-US" sz="1200" i="1">
                                  <a:solidFill>
                                    <a:schemeClr val="bg2">
                                      <a:lumMod val="25000"/>
                                    </a:schemeClr>
                                  </a:solidFill>
                                  <a:latin typeface="Cambria Math" panose="02040503050406030204" pitchFamily="18" charset="0"/>
                                </a:rPr>
                              </m:ctrlPr>
                            </m:sSupPr>
                            <m:e>
                              <m:r>
                                <a:rPr lang="en-US" sz="1200" i="1">
                                  <a:solidFill>
                                    <a:schemeClr val="bg2">
                                      <a:lumMod val="25000"/>
                                    </a:schemeClr>
                                  </a:solidFill>
                                  <a:latin typeface="Cambria Math"/>
                                </a:rPr>
                                <m:t>𝜔</m:t>
                              </m:r>
                            </m:e>
                            <m:sup>
                              <m:r>
                                <a:rPr lang="en-US" sz="1200" i="1">
                                  <a:solidFill>
                                    <a:schemeClr val="bg2">
                                      <a:lumMod val="25000"/>
                                    </a:schemeClr>
                                  </a:solidFill>
                                  <a:latin typeface="Cambria Math"/>
                                </a:rPr>
                                <m:t>′</m:t>
                              </m:r>
                            </m:sup>
                          </m:sSup>
                        </m:e>
                      </m:d>
                    </m:oMath>
                  </m:oMathPara>
                </a14:m>
                <a:endParaRPr lang="sv-SE" dirty="0"/>
              </a:p>
            </p:txBody>
          </p:sp>
        </mc:Choice>
        <mc:Fallback xmlns="">
          <p:sp>
            <p:nvSpPr>
              <p:cNvPr id="27" name="Rectangle 26"/>
              <p:cNvSpPr>
                <a:spLocks noRot="1" noChangeAspect="1" noMove="1" noResize="1" noEditPoints="1" noAdjustHandles="1" noChangeArrowheads="1" noChangeShapeType="1" noTextEdit="1"/>
              </p:cNvSpPr>
              <p:nvPr/>
            </p:nvSpPr>
            <p:spPr>
              <a:xfrm>
                <a:off x="6043284" y="3453292"/>
                <a:ext cx="803745" cy="276999"/>
              </a:xfrm>
              <a:prstGeom prst="rect">
                <a:avLst/>
              </a:prstGeom>
              <a:blipFill rotWithShape="0">
                <a:blip r:embed="rId11"/>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48" name="Rounded Rectangle 47"/>
              <p:cNvSpPr/>
              <p:nvPr/>
            </p:nvSpPr>
            <p:spPr>
              <a:xfrm>
                <a:off x="3843813" y="1645261"/>
                <a:ext cx="2147303" cy="1783739"/>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Convert between irradiance parallel to </a:t>
                </a:r>
                <a14:m>
                  <m:oMath xmlns:m="http://schemas.openxmlformats.org/officeDocument/2006/math">
                    <m:r>
                      <a:rPr lang="en-US" sz="1200" i="1" smtClean="0">
                        <a:solidFill>
                          <a:schemeClr val="tx1"/>
                        </a:solidFill>
                        <a:latin typeface="Cambria Math"/>
                      </a:rPr>
                      <m:t>𝜔</m:t>
                    </m:r>
                  </m:oMath>
                </a14:m>
                <a:r>
                  <a:rPr lang="en-US" sz="1200" dirty="0" smtClean="0">
                    <a:solidFill>
                      <a:schemeClr val="tx1"/>
                    </a:solidFill>
                  </a:rPr>
                  <a:t> and irradiance on surface.</a:t>
                </a:r>
                <a:endParaRPr lang="en-US" sz="1200" b="0" dirty="0" smtClean="0">
                  <a:solidFill>
                    <a:schemeClr val="tx1"/>
                  </a:solidFill>
                </a:endParaRPr>
              </a:p>
              <a:p>
                <a:endParaRPr lang="en-US" sz="1200" dirty="0" smtClean="0">
                  <a:solidFill>
                    <a:schemeClr val="tx1"/>
                  </a:solidFill>
                </a:endParaRPr>
              </a:p>
              <a:p>
                <a:endParaRPr lang="en-US" sz="1200" dirty="0">
                  <a:solidFill>
                    <a:schemeClr val="tx1"/>
                  </a:solidFill>
                </a:endParaRPr>
              </a:p>
              <a:p>
                <a:endParaRPr lang="en-US" sz="1200" dirty="0" smtClean="0">
                  <a:solidFill>
                    <a:schemeClr val="tx1"/>
                  </a:solidFill>
                </a:endParaRPr>
              </a:p>
              <a:p>
                <a:endParaRPr lang="en-US" sz="1200" dirty="0">
                  <a:solidFill>
                    <a:schemeClr val="tx1"/>
                  </a:solidFill>
                </a:endParaRPr>
              </a:p>
              <a:p>
                <a:endParaRPr lang="en-US" sz="1200" dirty="0" smtClean="0">
                  <a:solidFill>
                    <a:schemeClr val="tx1"/>
                  </a:solidFill>
                </a:endParaRPr>
              </a:p>
              <a:p>
                <a:endParaRPr lang="sv-SE" sz="1200" dirty="0">
                  <a:solidFill>
                    <a:schemeClr val="tx1"/>
                  </a:solidFill>
                </a:endParaRPr>
              </a:p>
            </p:txBody>
          </p:sp>
        </mc:Choice>
        <mc:Fallback xmlns="">
          <p:sp>
            <p:nvSpPr>
              <p:cNvPr id="48" name="Rounded Rectangle 47"/>
              <p:cNvSpPr>
                <a:spLocks noRot="1" noChangeAspect="1" noMove="1" noResize="1" noEditPoints="1" noAdjustHandles="1" noChangeArrowheads="1" noChangeShapeType="1" noTextEdit="1"/>
              </p:cNvSpPr>
              <p:nvPr/>
            </p:nvSpPr>
            <p:spPr>
              <a:xfrm>
                <a:off x="3843813" y="1645261"/>
                <a:ext cx="2147303" cy="1783739"/>
              </a:xfrm>
              <a:prstGeom prst="roundRect">
                <a:avLst/>
              </a:prstGeom>
              <a:blipFill>
                <a:blip r:embed="rId12"/>
                <a:stretch>
                  <a:fillRect/>
                </a:stretch>
              </a:blipFill>
              <a:ln>
                <a:solidFill>
                  <a:schemeClr val="accent2">
                    <a:lumMod val="75000"/>
                  </a:schemeClr>
                </a:solidFill>
              </a:ln>
            </p:spPr>
            <p:txBody>
              <a:bodyPr/>
              <a:lstStyle/>
              <a:p>
                <a:r>
                  <a:rPr lang="sv-SE">
                    <a:noFill/>
                  </a:rPr>
                  <a:t> </a:t>
                </a:r>
              </a:p>
            </p:txBody>
          </p:sp>
        </mc:Fallback>
      </mc:AlternateContent>
      <p:cxnSp>
        <p:nvCxnSpPr>
          <p:cNvPr id="9" name="Straight Connector 8"/>
          <p:cNvCxnSpPr/>
          <p:nvPr/>
        </p:nvCxnSpPr>
        <p:spPr>
          <a:xfrm>
            <a:off x="4597956" y="3183389"/>
            <a:ext cx="7360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334000" y="2590801"/>
            <a:ext cx="0" cy="592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334000" y="2819400"/>
            <a:ext cx="384175" cy="3639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597956" y="2374696"/>
            <a:ext cx="853541" cy="80869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4991192" y="2819400"/>
            <a:ext cx="342807" cy="3639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Arc 52"/>
          <p:cNvSpPr/>
          <p:nvPr/>
        </p:nvSpPr>
        <p:spPr>
          <a:xfrm>
            <a:off x="5292370" y="3042897"/>
            <a:ext cx="139067" cy="123824"/>
          </a:xfrm>
          <a:prstGeom prst="arc">
            <a:avLst>
              <a:gd name="adj1" fmla="val 14333107"/>
              <a:gd name="adj2" fmla="val 2098321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4" name="Arc 53"/>
          <p:cNvSpPr/>
          <p:nvPr/>
        </p:nvSpPr>
        <p:spPr>
          <a:xfrm rot="16515790">
            <a:off x="5180096" y="3094263"/>
            <a:ext cx="139067" cy="123824"/>
          </a:xfrm>
          <a:prstGeom prst="arc">
            <a:avLst>
              <a:gd name="adj1" fmla="val 14333107"/>
              <a:gd name="adj2" fmla="val 2098321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55" name="Rectangle 54"/>
              <p:cNvSpPr/>
              <p:nvPr/>
            </p:nvSpPr>
            <p:spPr>
              <a:xfrm>
                <a:off x="5259153" y="2819399"/>
                <a:ext cx="32560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𝛼</m:t>
                      </m:r>
                    </m:oMath>
                  </m:oMathPara>
                </a14:m>
                <a:endParaRPr lang="sv-SE" dirty="0">
                  <a:solidFill>
                    <a:schemeClr val="tx1"/>
                  </a:solidFill>
                </a:endParaRPr>
              </a:p>
            </p:txBody>
          </p:sp>
        </mc:Choice>
        <mc:Fallback xmlns="">
          <p:sp>
            <p:nvSpPr>
              <p:cNvPr id="55" name="Rectangle 54"/>
              <p:cNvSpPr>
                <a:spLocks noRot="1" noChangeAspect="1" noMove="1" noResize="1" noEditPoints="1" noAdjustHandles="1" noChangeArrowheads="1" noChangeShapeType="1" noTextEdit="1"/>
              </p:cNvSpPr>
              <p:nvPr/>
            </p:nvSpPr>
            <p:spPr>
              <a:xfrm>
                <a:off x="5259153" y="2819399"/>
                <a:ext cx="325602" cy="276999"/>
              </a:xfrm>
              <a:prstGeom prst="rect">
                <a:avLst/>
              </a:prstGeom>
              <a:blipFill rotWithShape="0">
                <a:blip r:embed="rId13"/>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56" name="Rectangle 55"/>
              <p:cNvSpPr/>
              <p:nvPr/>
            </p:nvSpPr>
            <p:spPr>
              <a:xfrm>
                <a:off x="4958976" y="2949886"/>
                <a:ext cx="32560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𝛼</m:t>
                      </m:r>
                    </m:oMath>
                  </m:oMathPara>
                </a14:m>
                <a:endParaRPr lang="sv-SE" dirty="0">
                  <a:solidFill>
                    <a:schemeClr val="tx1"/>
                  </a:solidFill>
                </a:endParaRPr>
              </a:p>
            </p:txBody>
          </p:sp>
        </mc:Choice>
        <mc:Fallback xmlns="">
          <p:sp>
            <p:nvSpPr>
              <p:cNvPr id="56" name="Rectangle 55"/>
              <p:cNvSpPr>
                <a:spLocks noRot="1" noChangeAspect="1" noMove="1" noResize="1" noEditPoints="1" noAdjustHandles="1" noChangeArrowheads="1" noChangeShapeType="1" noTextEdit="1"/>
              </p:cNvSpPr>
              <p:nvPr/>
            </p:nvSpPr>
            <p:spPr>
              <a:xfrm>
                <a:off x="4958976" y="2949886"/>
                <a:ext cx="325602" cy="276999"/>
              </a:xfrm>
              <a:prstGeom prst="rect">
                <a:avLst/>
              </a:prstGeom>
              <a:blipFill rotWithShape="0">
                <a:blip r:embed="rId14"/>
                <a:stretch>
                  <a:fillRect/>
                </a:stretch>
              </a:blipFill>
            </p:spPr>
            <p:txBody>
              <a:bodyPr/>
              <a:lstStyle/>
              <a:p>
                <a:r>
                  <a:rPr lang="sv-SE">
                    <a:noFill/>
                  </a:rPr>
                  <a:t> </a:t>
                </a:r>
              </a:p>
            </p:txBody>
          </p:sp>
        </mc:Fallback>
      </mc:AlternateContent>
      <p:sp>
        <p:nvSpPr>
          <p:cNvPr id="59" name="Left Brace 58"/>
          <p:cNvSpPr/>
          <p:nvPr/>
        </p:nvSpPr>
        <p:spPr>
          <a:xfrm rot="16200000">
            <a:off x="4918166" y="2884224"/>
            <a:ext cx="95545" cy="736121"/>
          </a:xfrm>
          <a:prstGeom prst="leftBrace">
            <a:avLst>
              <a:gd name="adj1" fmla="val 4796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60" name="Rectangle 59"/>
              <p:cNvSpPr/>
              <p:nvPr/>
            </p:nvSpPr>
            <p:spPr>
              <a:xfrm>
                <a:off x="4758066" y="3226310"/>
                <a:ext cx="429926" cy="2308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900">
                          <a:latin typeface="Cambria Math" panose="02040503050406030204" pitchFamily="18" charset="0"/>
                        </a:rPr>
                        <m:t>1</m:t>
                      </m:r>
                      <m:sSup>
                        <m:sSupPr>
                          <m:ctrlPr>
                            <a:rPr lang="en-US" sz="900" i="1">
                              <a:latin typeface="Cambria Math" panose="02040503050406030204" pitchFamily="18" charset="0"/>
                            </a:rPr>
                          </m:ctrlPr>
                        </m:sSupPr>
                        <m:e>
                          <m:r>
                            <m:rPr>
                              <m:sty m:val="p"/>
                            </m:rPr>
                            <a:rPr lang="en-US" sz="900">
                              <a:latin typeface="Cambria Math" panose="02040503050406030204" pitchFamily="18" charset="0"/>
                            </a:rPr>
                            <m:t>m</m:t>
                          </m:r>
                        </m:e>
                        <m:sup>
                          <m:r>
                            <a:rPr lang="en-US" sz="900" i="1">
                              <a:latin typeface="Cambria Math" panose="02040503050406030204" pitchFamily="18" charset="0"/>
                            </a:rPr>
                            <m:t>2</m:t>
                          </m:r>
                        </m:sup>
                      </m:sSup>
                    </m:oMath>
                  </m:oMathPara>
                </a14:m>
                <a:endParaRPr lang="sv-SE" sz="900" dirty="0"/>
              </a:p>
            </p:txBody>
          </p:sp>
        </mc:Choice>
        <mc:Fallback xmlns="">
          <p:sp>
            <p:nvSpPr>
              <p:cNvPr id="60" name="Rectangle 59"/>
              <p:cNvSpPr>
                <a:spLocks noRot="1" noChangeAspect="1" noMove="1" noResize="1" noEditPoints="1" noAdjustHandles="1" noChangeArrowheads="1" noChangeShapeType="1" noTextEdit="1"/>
              </p:cNvSpPr>
              <p:nvPr/>
            </p:nvSpPr>
            <p:spPr>
              <a:xfrm>
                <a:off x="4758066" y="3226310"/>
                <a:ext cx="429926" cy="230832"/>
              </a:xfrm>
              <a:prstGeom prst="rect">
                <a:avLst/>
              </a:prstGeom>
              <a:blipFill rotWithShape="0">
                <a:blip r:embed="rId15"/>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5613972" y="2627600"/>
                <a:ext cx="39004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200" i="1">
                              <a:latin typeface="Cambria Math" panose="02040503050406030204" pitchFamily="18" charset="0"/>
                            </a:rPr>
                          </m:ctrlPr>
                        </m:sSupPr>
                        <m:e>
                          <m:r>
                            <a:rPr lang="en-US" sz="1200" i="1">
                              <a:latin typeface="Cambria Math"/>
                            </a:rPr>
                            <m:t>𝜔</m:t>
                          </m:r>
                        </m:e>
                        <m:sup>
                          <m:r>
                            <a:rPr lang="en-US" sz="1200" i="1">
                              <a:latin typeface="Cambria Math"/>
                            </a:rPr>
                            <m:t>′</m:t>
                          </m:r>
                        </m:sup>
                      </m:sSup>
                    </m:oMath>
                  </m:oMathPara>
                </a14:m>
                <a:endParaRPr lang="sv-SE" dirty="0"/>
              </a:p>
            </p:txBody>
          </p:sp>
        </mc:Choice>
        <mc:Fallback xmlns="">
          <p:sp>
            <p:nvSpPr>
              <p:cNvPr id="61" name="Rectangle 60"/>
              <p:cNvSpPr>
                <a:spLocks noRot="1" noChangeAspect="1" noMove="1" noResize="1" noEditPoints="1" noAdjustHandles="1" noChangeArrowheads="1" noChangeShapeType="1" noTextEdit="1"/>
              </p:cNvSpPr>
              <p:nvPr/>
            </p:nvSpPr>
            <p:spPr>
              <a:xfrm>
                <a:off x="5613972" y="2627600"/>
                <a:ext cx="390042" cy="276999"/>
              </a:xfrm>
              <a:prstGeom prst="rect">
                <a:avLst/>
              </a:prstGeom>
              <a:blipFill rotWithShape="0">
                <a:blip r:embed="rId16"/>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5211577" y="2393145"/>
                <a:ext cx="314510"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b="1" i="1" smtClean="0">
                          <a:latin typeface="Cambria Math" panose="02040503050406030204" pitchFamily="18" charset="0"/>
                        </a:rPr>
                        <m:t>𝒏</m:t>
                      </m:r>
                    </m:oMath>
                  </m:oMathPara>
                </a14:m>
                <a:endParaRPr lang="sv-SE" b="1" dirty="0"/>
              </a:p>
            </p:txBody>
          </p:sp>
        </mc:Choice>
        <mc:Fallback xmlns="">
          <p:sp>
            <p:nvSpPr>
              <p:cNvPr id="62" name="Rectangle 61"/>
              <p:cNvSpPr>
                <a:spLocks noRot="1" noChangeAspect="1" noMove="1" noResize="1" noEditPoints="1" noAdjustHandles="1" noChangeArrowheads="1" noChangeShapeType="1" noTextEdit="1"/>
              </p:cNvSpPr>
              <p:nvPr/>
            </p:nvSpPr>
            <p:spPr>
              <a:xfrm>
                <a:off x="5211577" y="2393145"/>
                <a:ext cx="314510" cy="261610"/>
              </a:xfrm>
              <a:prstGeom prst="rect">
                <a:avLst/>
              </a:prstGeom>
              <a:blipFill rotWithShape="0">
                <a:blip r:embed="rId17"/>
                <a:stretch>
                  <a:fillRect/>
                </a:stretch>
              </a:blipFill>
            </p:spPr>
            <p:txBody>
              <a:bodyPr/>
              <a:lstStyle/>
              <a:p>
                <a:r>
                  <a:rPr lang="sv-SE">
                    <a:noFill/>
                  </a:rPr>
                  <a:t> </a:t>
                </a:r>
              </a:p>
            </p:txBody>
          </p:sp>
        </mc:Fallback>
      </mc:AlternateContent>
      <p:sp>
        <p:nvSpPr>
          <p:cNvPr id="64" name="Freeform 63"/>
          <p:cNvSpPr/>
          <p:nvPr/>
        </p:nvSpPr>
        <p:spPr>
          <a:xfrm>
            <a:off x="4759325" y="2514600"/>
            <a:ext cx="424455" cy="374650"/>
          </a:xfrm>
          <a:custGeom>
            <a:avLst/>
            <a:gdLst>
              <a:gd name="connsiteX0" fmla="*/ 393700 w 424455"/>
              <a:gd name="connsiteY0" fmla="*/ 374650 h 374650"/>
              <a:gd name="connsiteX1" fmla="*/ 409575 w 424455"/>
              <a:gd name="connsiteY1" fmla="*/ 349250 h 374650"/>
              <a:gd name="connsiteX2" fmla="*/ 419100 w 424455"/>
              <a:gd name="connsiteY2" fmla="*/ 339725 h 374650"/>
              <a:gd name="connsiteX3" fmla="*/ 419100 w 424455"/>
              <a:gd name="connsiteY3" fmla="*/ 222250 h 374650"/>
              <a:gd name="connsiteX4" fmla="*/ 406400 w 424455"/>
              <a:gd name="connsiteY4" fmla="*/ 203200 h 374650"/>
              <a:gd name="connsiteX5" fmla="*/ 403225 w 424455"/>
              <a:gd name="connsiteY5" fmla="*/ 193675 h 374650"/>
              <a:gd name="connsiteX6" fmla="*/ 390525 w 424455"/>
              <a:gd name="connsiteY6" fmla="*/ 177800 h 374650"/>
              <a:gd name="connsiteX7" fmla="*/ 387350 w 424455"/>
              <a:gd name="connsiteY7" fmla="*/ 168275 h 374650"/>
              <a:gd name="connsiteX8" fmla="*/ 361950 w 424455"/>
              <a:gd name="connsiteY8" fmla="*/ 133350 h 374650"/>
              <a:gd name="connsiteX9" fmla="*/ 349250 w 424455"/>
              <a:gd name="connsiteY9" fmla="*/ 120650 h 374650"/>
              <a:gd name="connsiteX10" fmla="*/ 339725 w 424455"/>
              <a:gd name="connsiteY10" fmla="*/ 104775 h 374650"/>
              <a:gd name="connsiteX11" fmla="*/ 320675 w 424455"/>
              <a:gd name="connsiteY11" fmla="*/ 88900 h 374650"/>
              <a:gd name="connsiteX12" fmla="*/ 304800 w 424455"/>
              <a:gd name="connsiteY12" fmla="*/ 73025 h 374650"/>
              <a:gd name="connsiteX13" fmla="*/ 288925 w 424455"/>
              <a:gd name="connsiteY13" fmla="*/ 53975 h 374650"/>
              <a:gd name="connsiteX14" fmla="*/ 266700 w 424455"/>
              <a:gd name="connsiteY14" fmla="*/ 41275 h 374650"/>
              <a:gd name="connsiteX15" fmla="*/ 247650 w 424455"/>
              <a:gd name="connsiteY15" fmla="*/ 28575 h 374650"/>
              <a:gd name="connsiteX16" fmla="*/ 231775 w 424455"/>
              <a:gd name="connsiteY16" fmla="*/ 25400 h 374650"/>
              <a:gd name="connsiteX17" fmla="*/ 215900 w 424455"/>
              <a:gd name="connsiteY17" fmla="*/ 19050 h 374650"/>
              <a:gd name="connsiteX18" fmla="*/ 177800 w 424455"/>
              <a:gd name="connsiteY18" fmla="*/ 12700 h 374650"/>
              <a:gd name="connsiteX19" fmla="*/ 136525 w 424455"/>
              <a:gd name="connsiteY19" fmla="*/ 3175 h 374650"/>
              <a:gd name="connsiteX20" fmla="*/ 0 w 424455"/>
              <a:gd name="connsiteY20" fmla="*/ 0 h 37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455" h="374650">
                <a:moveTo>
                  <a:pt x="393700" y="374650"/>
                </a:moveTo>
                <a:cubicBezTo>
                  <a:pt x="395028" y="372437"/>
                  <a:pt x="406085" y="353438"/>
                  <a:pt x="409575" y="349250"/>
                </a:cubicBezTo>
                <a:cubicBezTo>
                  <a:pt x="412450" y="345801"/>
                  <a:pt x="415925" y="342900"/>
                  <a:pt x="419100" y="339725"/>
                </a:cubicBezTo>
                <a:cubicBezTo>
                  <a:pt x="424670" y="295161"/>
                  <a:pt x="427657" y="282149"/>
                  <a:pt x="419100" y="222250"/>
                </a:cubicBezTo>
                <a:cubicBezTo>
                  <a:pt x="418021" y="214695"/>
                  <a:pt x="408813" y="210440"/>
                  <a:pt x="406400" y="203200"/>
                </a:cubicBezTo>
                <a:cubicBezTo>
                  <a:pt x="405342" y="200025"/>
                  <a:pt x="404999" y="196513"/>
                  <a:pt x="403225" y="193675"/>
                </a:cubicBezTo>
                <a:cubicBezTo>
                  <a:pt x="399633" y="187928"/>
                  <a:pt x="394758" y="183092"/>
                  <a:pt x="390525" y="177800"/>
                </a:cubicBezTo>
                <a:cubicBezTo>
                  <a:pt x="389467" y="174625"/>
                  <a:pt x="388847" y="171268"/>
                  <a:pt x="387350" y="168275"/>
                </a:cubicBezTo>
                <a:cubicBezTo>
                  <a:pt x="380219" y="154013"/>
                  <a:pt x="372873" y="145486"/>
                  <a:pt x="361950" y="133350"/>
                </a:cubicBezTo>
                <a:cubicBezTo>
                  <a:pt x="357945" y="128900"/>
                  <a:pt x="352926" y="125376"/>
                  <a:pt x="349250" y="120650"/>
                </a:cubicBezTo>
                <a:cubicBezTo>
                  <a:pt x="345461" y="115779"/>
                  <a:pt x="343428" y="109712"/>
                  <a:pt x="339725" y="104775"/>
                </a:cubicBezTo>
                <a:cubicBezTo>
                  <a:pt x="333613" y="96626"/>
                  <a:pt x="328742" y="94278"/>
                  <a:pt x="320675" y="88900"/>
                </a:cubicBezTo>
                <a:cubicBezTo>
                  <a:pt x="309033" y="71438"/>
                  <a:pt x="320675" y="86254"/>
                  <a:pt x="304800" y="73025"/>
                </a:cubicBezTo>
                <a:cubicBezTo>
                  <a:pt x="273592" y="47018"/>
                  <a:pt x="313900" y="78950"/>
                  <a:pt x="288925" y="53975"/>
                </a:cubicBezTo>
                <a:cubicBezTo>
                  <a:pt x="270698" y="35748"/>
                  <a:pt x="283047" y="50357"/>
                  <a:pt x="266700" y="41275"/>
                </a:cubicBezTo>
                <a:cubicBezTo>
                  <a:pt x="260029" y="37569"/>
                  <a:pt x="255134" y="30072"/>
                  <a:pt x="247650" y="28575"/>
                </a:cubicBezTo>
                <a:cubicBezTo>
                  <a:pt x="242358" y="27517"/>
                  <a:pt x="236944" y="26951"/>
                  <a:pt x="231775" y="25400"/>
                </a:cubicBezTo>
                <a:cubicBezTo>
                  <a:pt x="226316" y="23762"/>
                  <a:pt x="221448" y="20355"/>
                  <a:pt x="215900" y="19050"/>
                </a:cubicBezTo>
                <a:cubicBezTo>
                  <a:pt x="203367" y="16101"/>
                  <a:pt x="190291" y="15823"/>
                  <a:pt x="177800" y="12700"/>
                </a:cubicBezTo>
                <a:cubicBezTo>
                  <a:pt x="177195" y="12549"/>
                  <a:pt x="142389" y="3419"/>
                  <a:pt x="136525" y="3175"/>
                </a:cubicBezTo>
                <a:cubicBezTo>
                  <a:pt x="91044" y="1280"/>
                  <a:pt x="0" y="0"/>
                  <a:pt x="0" y="0"/>
                </a:cubicBez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65" name="Rectangle 64"/>
              <p:cNvSpPr/>
              <p:nvPr/>
            </p:nvSpPr>
            <p:spPr>
              <a:xfrm>
                <a:off x="3961681" y="2377385"/>
                <a:ext cx="889667"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1200" i="1">
                              <a:latin typeface="Cambria Math" panose="02040503050406030204" pitchFamily="18" charset="0"/>
                            </a:rPr>
                          </m:ctrlPr>
                        </m:funcPr>
                        <m:fName>
                          <m:r>
                            <m:rPr>
                              <m:sty m:val="p"/>
                            </m:rPr>
                            <a:rPr lang="en-US" sz="1200">
                              <a:latin typeface="Cambria Math"/>
                            </a:rPr>
                            <m:t>cos</m:t>
                          </m:r>
                        </m:fName>
                        <m:e>
                          <m:d>
                            <m:dPr>
                              <m:ctrlPr>
                                <a:rPr lang="en-US" sz="1200" b="1" i="1">
                                  <a:latin typeface="Cambria Math" panose="02040503050406030204" pitchFamily="18" charset="0"/>
                                </a:rPr>
                              </m:ctrlPr>
                            </m:dPr>
                            <m:e>
                              <m:r>
                                <a:rPr lang="en-US" sz="1200" b="1" i="1">
                                  <a:latin typeface="Cambria Math"/>
                                </a:rPr>
                                <m:t>𝒏</m:t>
                              </m:r>
                              <m:r>
                                <a:rPr lang="en-US" sz="1200" i="1">
                                  <a:latin typeface="Cambria Math"/>
                                </a:rPr>
                                <m:t>,</m:t>
                              </m:r>
                              <m:sSup>
                                <m:sSupPr>
                                  <m:ctrlPr>
                                    <a:rPr lang="en-US" sz="1200" i="1">
                                      <a:latin typeface="Cambria Math" panose="02040503050406030204" pitchFamily="18" charset="0"/>
                                    </a:rPr>
                                  </m:ctrlPr>
                                </m:sSupPr>
                                <m:e>
                                  <m:r>
                                    <a:rPr lang="en-US" sz="1200" i="1">
                                      <a:latin typeface="Cambria Math"/>
                                    </a:rPr>
                                    <m:t>𝜔</m:t>
                                  </m:r>
                                </m:e>
                                <m:sup>
                                  <m:r>
                                    <a:rPr lang="en-US" sz="1200" i="1">
                                      <a:latin typeface="Cambria Math"/>
                                    </a:rPr>
                                    <m:t>′</m:t>
                                  </m:r>
                                </m:sup>
                              </m:sSup>
                            </m:e>
                          </m:d>
                        </m:e>
                      </m:func>
                    </m:oMath>
                  </m:oMathPara>
                </a14:m>
                <a:endParaRPr lang="sv-SE" dirty="0"/>
              </a:p>
            </p:txBody>
          </p:sp>
        </mc:Choice>
        <mc:Fallback xmlns="">
          <p:sp>
            <p:nvSpPr>
              <p:cNvPr id="65" name="Rectangle 64"/>
              <p:cNvSpPr>
                <a:spLocks noRot="1" noChangeAspect="1" noMove="1" noResize="1" noEditPoints="1" noAdjustHandles="1" noChangeArrowheads="1" noChangeShapeType="1" noTextEdit="1"/>
              </p:cNvSpPr>
              <p:nvPr/>
            </p:nvSpPr>
            <p:spPr>
              <a:xfrm>
                <a:off x="3961681" y="2377385"/>
                <a:ext cx="889667" cy="276999"/>
              </a:xfrm>
              <a:prstGeom prst="rect">
                <a:avLst/>
              </a:prstGeom>
              <a:blipFill rotWithShape="0">
                <a:blip r:embed="rId18"/>
                <a:stretch>
                  <a:fillRect/>
                </a:stretch>
              </a:blipFill>
            </p:spPr>
            <p:txBody>
              <a:bodyPr/>
              <a:lstStyle/>
              <a:p>
                <a:r>
                  <a:rPr lang="sv-SE">
                    <a:noFill/>
                  </a:rPr>
                  <a:t> </a:t>
                </a:r>
              </a:p>
            </p:txBody>
          </p:sp>
        </mc:Fallback>
      </mc:AlternateContent>
      <p:cxnSp>
        <p:nvCxnSpPr>
          <p:cNvPr id="67" name="Elbow Connector 66"/>
          <p:cNvCxnSpPr>
            <a:stCxn id="48" idx="2"/>
          </p:cNvCxnSpPr>
          <p:nvPr/>
        </p:nvCxnSpPr>
        <p:spPr>
          <a:xfrm rot="16200000" flipH="1">
            <a:off x="4141068" y="4205396"/>
            <a:ext cx="2678612" cy="1125819"/>
          </a:xfrm>
          <a:prstGeom prst="bentConnector3">
            <a:avLst>
              <a:gd name="adj1" fmla="val 63917"/>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BD8A3032-76C3-4640-84D5-B4A0B60642E9}" type="datetime1">
              <a:rPr lang="en-US" smtClean="0"/>
              <a:t>1/29/2018</a:t>
            </a:fld>
            <a:endParaRPr lang="en-US"/>
          </a:p>
        </p:txBody>
      </p:sp>
      <p:sp>
        <p:nvSpPr>
          <p:cNvPr id="13" name="Footer Placeholder 12"/>
          <p:cNvSpPr>
            <a:spLocks noGrp="1"/>
          </p:cNvSpPr>
          <p:nvPr>
            <p:ph type="ftr" sz="quarter" idx="11"/>
          </p:nvPr>
        </p:nvSpPr>
        <p:spPr/>
        <p:txBody>
          <a:bodyPr/>
          <a:lstStyle/>
          <a:p>
            <a:r>
              <a:rPr lang="en-US" smtClean="0"/>
              <a:t>Advanced Computer Graphics - Path Tracing</a:t>
            </a:r>
            <a:endParaRPr lang="en-US"/>
          </a:p>
        </p:txBody>
      </p:sp>
      <p:sp>
        <p:nvSpPr>
          <p:cNvPr id="14" name="Slide Number Placeholder 13"/>
          <p:cNvSpPr>
            <a:spLocks noGrp="1"/>
          </p:cNvSpPr>
          <p:nvPr>
            <p:ph type="sldNum" sz="quarter" idx="12"/>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16673920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grpSp>
        <p:nvGrpSpPr>
          <p:cNvPr id="66" name="Group 65"/>
          <p:cNvGrpSpPr/>
          <p:nvPr/>
        </p:nvGrpSpPr>
        <p:grpSpPr>
          <a:xfrm>
            <a:off x="0" y="5428917"/>
            <a:ext cx="9144000" cy="1429084"/>
            <a:chOff x="0" y="5428917"/>
            <a:chExt cx="9144000" cy="1429084"/>
          </a:xfrm>
        </p:grpSpPr>
        <p:sp>
          <p:nvSpPr>
            <p:cNvPr id="68" name="Rectangle 67"/>
            <p:cNvSpPr/>
            <p:nvPr/>
          </p:nvSpPr>
          <p:spPr>
            <a:xfrm>
              <a:off x="0" y="5428917"/>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9" name="Left Brace 68"/>
            <p:cNvSpPr/>
            <p:nvPr/>
          </p:nvSpPr>
          <p:spPr>
            <a:xfrm rot="5400000">
              <a:off x="2543083" y="5661260"/>
              <a:ext cx="146377" cy="863456"/>
            </a:xfrm>
            <a:prstGeom prst="leftBrace">
              <a:avLst>
                <a:gd name="adj1" fmla="val 59802"/>
                <a:gd name="adj2" fmla="val 50000"/>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70" name="TextBox 69"/>
            <p:cNvSpPr txBox="1"/>
            <p:nvPr/>
          </p:nvSpPr>
          <p:spPr>
            <a:xfrm>
              <a:off x="1945263" y="5742800"/>
              <a:ext cx="1423788" cy="276999"/>
            </a:xfrm>
            <a:prstGeom prst="rect">
              <a:avLst/>
            </a:prstGeom>
            <a:noFill/>
          </p:spPr>
          <p:txBody>
            <a:bodyPr wrap="none" rtlCol="0">
              <a:spAutoFit/>
            </a:bodyPr>
            <a:lstStyle/>
            <a:p>
              <a:r>
                <a:rPr lang="en-US" sz="1200" b="1" dirty="0" smtClean="0">
                  <a:solidFill>
                    <a:schemeClr val="accent1">
                      <a:lumMod val="50000"/>
                    </a:schemeClr>
                  </a:solidFill>
                </a:rPr>
                <a:t>Emitted radiance</a:t>
              </a:r>
              <a:endParaRPr lang="sv-SE" sz="1200" b="1" dirty="0">
                <a:solidFill>
                  <a:schemeClr val="accent1">
                    <a:lumMod val="50000"/>
                  </a:schemeClr>
                </a:solidFill>
              </a:endParaRPr>
            </a:p>
          </p:txBody>
        </p:sp>
        <p:sp>
          <p:nvSpPr>
            <p:cNvPr id="71" name="Left Brace 70"/>
            <p:cNvSpPr/>
            <p:nvPr/>
          </p:nvSpPr>
          <p:spPr>
            <a:xfrm rot="5400000">
              <a:off x="5007901" y="4150114"/>
              <a:ext cx="194998" cy="3505200"/>
            </a:xfrm>
            <a:prstGeom prst="leftBrace">
              <a:avLst>
                <a:gd name="adj1" fmla="val 59802"/>
                <a:gd name="adj2" fmla="val 50000"/>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72" name="TextBox 71"/>
            <p:cNvSpPr txBox="1"/>
            <p:nvPr/>
          </p:nvSpPr>
          <p:spPr>
            <a:xfrm>
              <a:off x="4391303" y="5526404"/>
              <a:ext cx="1550424" cy="276999"/>
            </a:xfrm>
            <a:prstGeom prst="rect">
              <a:avLst/>
            </a:prstGeom>
            <a:noFill/>
          </p:spPr>
          <p:txBody>
            <a:bodyPr wrap="none" rtlCol="0">
              <a:spAutoFit/>
            </a:bodyPr>
            <a:lstStyle/>
            <a:p>
              <a:r>
                <a:rPr lang="en-US" sz="1200" b="1" dirty="0" smtClean="0">
                  <a:solidFill>
                    <a:schemeClr val="bg2">
                      <a:lumMod val="10000"/>
                    </a:schemeClr>
                  </a:solidFill>
                </a:rPr>
                <a:t>Reflected radiance</a:t>
              </a:r>
              <a:endParaRPr lang="sv-SE" sz="1200" b="1" dirty="0">
                <a:solidFill>
                  <a:schemeClr val="bg2">
                    <a:lumMod val="10000"/>
                  </a:schemeClr>
                </a:solidFill>
              </a:endParaRPr>
            </a:p>
          </p:txBody>
        </p:sp>
      </p:grpSp>
      <p:cxnSp>
        <p:nvCxnSpPr>
          <p:cNvPr id="63" name="Elbow Connector 62"/>
          <p:cNvCxnSpPr>
            <a:stCxn id="58" idx="2"/>
          </p:cNvCxnSpPr>
          <p:nvPr/>
        </p:nvCxnSpPr>
        <p:spPr>
          <a:xfrm rot="16200000" flipH="1">
            <a:off x="2679100" y="4762135"/>
            <a:ext cx="1422182" cy="1385901"/>
          </a:xfrm>
          <a:prstGeom prst="bentConnector3">
            <a:avLst>
              <a:gd name="adj1" fmla="val 50000"/>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47" name="Rounded Rectangle 46"/>
          <p:cNvSpPr/>
          <p:nvPr/>
        </p:nvSpPr>
        <p:spPr>
          <a:xfrm>
            <a:off x="5499007" y="6107612"/>
            <a:ext cx="1003294" cy="383853"/>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Rounded Rectangle 33"/>
          <p:cNvSpPr/>
          <p:nvPr/>
        </p:nvSpPr>
        <p:spPr>
          <a:xfrm>
            <a:off x="4616450" y="6107612"/>
            <a:ext cx="863599" cy="383853"/>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ounded Rectangle 6"/>
          <p:cNvSpPr/>
          <p:nvPr/>
        </p:nvSpPr>
        <p:spPr>
          <a:xfrm>
            <a:off x="3276600" y="6000214"/>
            <a:ext cx="266700" cy="756186"/>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Chord 22"/>
          <p:cNvSpPr/>
          <p:nvPr/>
        </p:nvSpPr>
        <p:spPr>
          <a:xfrm rot="6781798">
            <a:off x="5177729" y="4115508"/>
            <a:ext cx="1080891" cy="1120401"/>
          </a:xfrm>
          <a:prstGeom prst="chord">
            <a:avLst>
              <a:gd name="adj1" fmla="val 4129482"/>
              <a:gd name="adj2" fmla="val 14664985"/>
            </a:avLst>
          </a:prstGeom>
          <a:solidFill>
            <a:schemeClr val="tx2">
              <a:lumMod val="60000"/>
              <a:lumOff val="40000"/>
            </a:schemeClr>
          </a:solidFill>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a:t>Light Transport Equation</a:t>
            </a:r>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181600" y="4549441"/>
            <a:ext cx="539750" cy="10510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445418" y="3276600"/>
            <a:ext cx="76200" cy="901988"/>
            <a:chOff x="1445418" y="3276600"/>
            <a:chExt cx="76200" cy="901988"/>
          </a:xfrm>
        </p:grpSpPr>
        <p:sp>
          <p:nvSpPr>
            <p:cNvPr id="4" name="Rectangle 3"/>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20"/>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21"/>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ctangle 23"/>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ectangle 34"/>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Rectangle 35"/>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ctangle 36"/>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ctangle 37"/>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24"/>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Picture 7"/>
          <p:cNvPicPr>
            <a:picLocks noChangeAspect="1"/>
          </p:cNvPicPr>
          <p:nvPr/>
        </p:nvPicPr>
        <p:blipFill>
          <a:blip r:embed="rId4"/>
          <a:stretch>
            <a:fillRect/>
          </a:stretch>
        </p:blipFill>
        <p:spPr>
          <a:xfrm>
            <a:off x="568252" y="3523916"/>
            <a:ext cx="397717" cy="314325"/>
          </a:xfrm>
          <a:prstGeom prst="rect">
            <a:avLst/>
          </a:prstGeom>
        </p:spPr>
      </p:pic>
      <p:sp>
        <p:nvSpPr>
          <p:cNvPr id="39" name="Oval 38"/>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12" name="Rectangle 11"/>
              <p:cNvSpPr/>
              <p:nvPr/>
            </p:nvSpPr>
            <p:spPr>
              <a:xfrm>
                <a:off x="4843231" y="4306376"/>
                <a:ext cx="4205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𝜔</m:t>
                      </m:r>
                    </m:oMath>
                  </m:oMathPara>
                </a14:m>
                <a:endParaRPr lang="sv-SE" dirty="0"/>
              </a:p>
            </p:txBody>
          </p:sp>
        </mc:Choice>
        <mc:Fallback xmlns="">
          <p:sp>
            <p:nvSpPr>
              <p:cNvPr id="12" name="Rectangle 11"/>
              <p:cNvSpPr>
                <a:spLocks noRot="1" noChangeAspect="1" noMove="1" noResize="1" noEditPoints="1" noAdjustHandles="1" noChangeArrowheads="1" noChangeShapeType="1" noTextEdit="1"/>
              </p:cNvSpPr>
              <p:nvPr/>
            </p:nvSpPr>
            <p:spPr>
              <a:xfrm>
                <a:off x="4843231" y="4306376"/>
                <a:ext cx="420564" cy="369332"/>
              </a:xfrm>
              <a:prstGeom prst="rect">
                <a:avLst/>
              </a:prstGeom>
              <a:blipFill rotWithShape="0">
                <a:blip r:embed="rId5"/>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6"/>
                <a:stretch>
                  <a:fillRect b="-6557"/>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30" name="Rounded Rectangle 29"/>
              <p:cNvSpPr/>
              <p:nvPr/>
            </p:nvSpPr>
            <p:spPr>
              <a:xfrm>
                <a:off x="1739264" y="2534447"/>
                <a:ext cx="1765936" cy="665953"/>
              </a:xfrm>
              <a:prstGeom prst="roundRec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Integrate over all directions </a:t>
                </a:r>
                <a14:m>
                  <m:oMath xmlns:m="http://schemas.openxmlformats.org/officeDocument/2006/math">
                    <m:sSup>
                      <m:sSupPr>
                        <m:ctrlPr>
                          <a:rPr lang="en-US" sz="1200" i="1" smtClean="0">
                            <a:solidFill>
                              <a:schemeClr val="tx1"/>
                            </a:solidFill>
                            <a:latin typeface="Cambria Math" panose="02040503050406030204" pitchFamily="18" charset="0"/>
                          </a:rPr>
                        </m:ctrlPr>
                      </m:sSupPr>
                      <m:e>
                        <m:r>
                          <a:rPr lang="en-US" sz="1200" i="1">
                            <a:solidFill>
                              <a:schemeClr val="tx1"/>
                            </a:solidFill>
                            <a:latin typeface="Cambria Math"/>
                          </a:rPr>
                          <m:t>𝜔</m:t>
                        </m:r>
                      </m:e>
                      <m:sup>
                        <m:r>
                          <a:rPr lang="en-US" sz="1200" i="1">
                            <a:solidFill>
                              <a:schemeClr val="tx1"/>
                            </a:solidFill>
                            <a:latin typeface="Cambria Math"/>
                          </a:rPr>
                          <m:t>′</m:t>
                        </m:r>
                      </m:sup>
                    </m:sSup>
                  </m:oMath>
                </a14:m>
                <a:r>
                  <a:rPr lang="en-US" sz="1200" dirty="0" smtClean="0">
                    <a:solidFill>
                      <a:schemeClr val="tx1"/>
                    </a:solidFill>
                  </a:rPr>
                  <a:t> in the hemisphere around </a:t>
                </a:r>
                <a14:m>
                  <m:oMath xmlns:m="http://schemas.openxmlformats.org/officeDocument/2006/math">
                    <m:r>
                      <a:rPr lang="en-US" sz="1200" b="1" i="1" smtClean="0">
                        <a:solidFill>
                          <a:schemeClr val="tx1"/>
                        </a:solidFill>
                        <a:latin typeface="Cambria Math"/>
                      </a:rPr>
                      <m:t>𝒑</m:t>
                    </m:r>
                  </m:oMath>
                </a14:m>
                <a:r>
                  <a:rPr lang="en-US" sz="1200" dirty="0" smtClean="0">
                    <a:solidFill>
                      <a:schemeClr val="tx1"/>
                    </a:solidFill>
                  </a:rPr>
                  <a:t> </a:t>
                </a:r>
                <a:endParaRPr lang="sv-SE" sz="1200" dirty="0">
                  <a:solidFill>
                    <a:schemeClr val="tx1"/>
                  </a:solidFill>
                </a:endParaRPr>
              </a:p>
            </p:txBody>
          </p:sp>
        </mc:Choice>
        <mc:Fallback xmlns="">
          <p:sp>
            <p:nvSpPr>
              <p:cNvPr id="30" name="Rounded Rectangle 29"/>
              <p:cNvSpPr>
                <a:spLocks noRot="1" noChangeAspect="1" noMove="1" noResize="1" noEditPoints="1" noAdjustHandles="1" noChangeArrowheads="1" noChangeShapeType="1" noTextEdit="1"/>
              </p:cNvSpPr>
              <p:nvPr/>
            </p:nvSpPr>
            <p:spPr>
              <a:xfrm>
                <a:off x="1739264" y="2534447"/>
                <a:ext cx="1765936" cy="665953"/>
              </a:xfrm>
              <a:prstGeom prst="roundRect">
                <a:avLst/>
              </a:prstGeom>
              <a:blipFill rotWithShape="0">
                <a:blip r:embed="rId7"/>
                <a:stretch>
                  <a:fillRect b="-2655"/>
                </a:stretch>
              </a:blipFill>
              <a:ln>
                <a:solidFill>
                  <a:schemeClr val="tx2">
                    <a:lumMod val="75000"/>
                  </a:schemeClr>
                </a:solidFill>
              </a:ln>
            </p:spPr>
            <p:txBody>
              <a:bodyPr/>
              <a:lstStyle/>
              <a:p>
                <a:r>
                  <a:rPr lang="sv-SE">
                    <a:noFill/>
                  </a:rPr>
                  <a:t> </a:t>
                </a:r>
              </a:p>
            </p:txBody>
          </p:sp>
        </mc:Fallback>
      </mc:AlternateContent>
      <p:cxnSp>
        <p:nvCxnSpPr>
          <p:cNvPr id="10" name="Elbow Connector 9"/>
          <p:cNvCxnSpPr>
            <a:stCxn id="30" idx="2"/>
          </p:cNvCxnSpPr>
          <p:nvPr/>
        </p:nvCxnSpPr>
        <p:spPr>
          <a:xfrm rot="16200000" flipH="1">
            <a:off x="1611755" y="4210876"/>
            <a:ext cx="2818088" cy="797135"/>
          </a:xfrm>
          <a:prstGeom prst="bentConnector3">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9" idx="0"/>
          </p:cNvCxnSpPr>
          <p:nvPr/>
        </p:nvCxnSpPr>
        <p:spPr>
          <a:xfrm flipV="1">
            <a:off x="5718175" y="4297070"/>
            <a:ext cx="383612" cy="31938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ectangle 40"/>
              <p:cNvSpPr/>
              <p:nvPr/>
            </p:nvSpPr>
            <p:spPr>
              <a:xfrm>
                <a:off x="5997664" y="4003977"/>
                <a:ext cx="4748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𝜔</m:t>
                      </m:r>
                      <m:r>
                        <a:rPr lang="en-US" b="0" i="1" smtClean="0">
                          <a:latin typeface="Cambria Math" panose="02040503050406030204" pitchFamily="18" charset="0"/>
                        </a:rPr>
                        <m:t>′</m:t>
                      </m:r>
                    </m:oMath>
                  </m:oMathPara>
                </a14:m>
                <a:endParaRPr lang="sv-SE" dirty="0"/>
              </a:p>
            </p:txBody>
          </p:sp>
        </mc:Choice>
        <mc:Fallback xmlns="">
          <p:sp>
            <p:nvSpPr>
              <p:cNvPr id="41" name="Rectangle 40"/>
              <p:cNvSpPr>
                <a:spLocks noRot="1" noChangeAspect="1" noMove="1" noResize="1" noEditPoints="1" noAdjustHandles="1" noChangeArrowheads="1" noChangeShapeType="1" noTextEdit="1"/>
              </p:cNvSpPr>
              <p:nvPr/>
            </p:nvSpPr>
            <p:spPr>
              <a:xfrm>
                <a:off x="5997664" y="4003977"/>
                <a:ext cx="474810" cy="369332"/>
              </a:xfrm>
              <a:prstGeom prst="rect">
                <a:avLst/>
              </a:prstGeom>
              <a:blipFill rotWithShape="0">
                <a:blip r:embed="rId8"/>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42" name="Rounded Rectangle 41"/>
              <p:cNvSpPr/>
              <p:nvPr/>
            </p:nvSpPr>
            <p:spPr>
              <a:xfrm>
                <a:off x="7371714" y="2724947"/>
                <a:ext cx="1765936" cy="665953"/>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The </a:t>
                </a:r>
                <a:r>
                  <a:rPr lang="en-US" sz="1200" i="1" dirty="0" smtClean="0">
                    <a:solidFill>
                      <a:schemeClr val="tx1"/>
                    </a:solidFill>
                  </a:rPr>
                  <a:t>radiance</a:t>
                </a:r>
                <a:r>
                  <a:rPr lang="en-US" sz="1200" dirty="0" smtClean="0">
                    <a:solidFill>
                      <a:schemeClr val="tx1"/>
                    </a:solidFill>
                  </a:rPr>
                  <a:t> incoming to point </a:t>
                </a:r>
                <a14:m>
                  <m:oMath xmlns:m="http://schemas.openxmlformats.org/officeDocument/2006/math">
                    <m:r>
                      <a:rPr lang="en-US" sz="1200" b="1" i="1">
                        <a:solidFill>
                          <a:schemeClr val="tx1"/>
                        </a:solidFill>
                        <a:latin typeface="Cambria Math"/>
                      </a:rPr>
                      <m:t>𝒑</m:t>
                    </m:r>
                  </m:oMath>
                </a14:m>
                <a:r>
                  <a:rPr lang="sv-SE" sz="1200" dirty="0" smtClean="0">
                    <a:solidFill>
                      <a:schemeClr val="tx1"/>
                    </a:solidFill>
                  </a:rPr>
                  <a:t> from direction </a:t>
                </a:r>
                <a14:m>
                  <m:oMath xmlns:m="http://schemas.openxmlformats.org/officeDocument/2006/math">
                    <m:sSup>
                      <m:sSupPr>
                        <m:ctrlPr>
                          <a:rPr lang="en-US" sz="1200" i="1">
                            <a:solidFill>
                              <a:schemeClr val="tx1"/>
                            </a:solidFill>
                            <a:latin typeface="Cambria Math" panose="02040503050406030204" pitchFamily="18" charset="0"/>
                          </a:rPr>
                        </m:ctrlPr>
                      </m:sSupPr>
                      <m:e>
                        <m:r>
                          <a:rPr lang="en-US" sz="1200" i="1">
                            <a:solidFill>
                              <a:schemeClr val="tx1"/>
                            </a:solidFill>
                            <a:latin typeface="Cambria Math"/>
                          </a:rPr>
                          <m:t>𝜔</m:t>
                        </m:r>
                      </m:e>
                      <m:sup>
                        <m:r>
                          <a:rPr lang="en-US" sz="1200" i="1">
                            <a:solidFill>
                              <a:schemeClr val="tx1"/>
                            </a:solidFill>
                            <a:latin typeface="Cambria Math"/>
                          </a:rPr>
                          <m:t>′</m:t>
                        </m:r>
                      </m:sup>
                    </m:sSup>
                  </m:oMath>
                </a14:m>
                <a:endParaRPr lang="sv-SE" sz="1200" dirty="0">
                  <a:solidFill>
                    <a:schemeClr val="tx1"/>
                  </a:solidFill>
                </a:endParaRPr>
              </a:p>
            </p:txBody>
          </p:sp>
        </mc:Choice>
        <mc:Fallback xmlns="">
          <p:sp>
            <p:nvSpPr>
              <p:cNvPr id="42" name="Rounded Rectangle 41"/>
              <p:cNvSpPr>
                <a:spLocks noRot="1" noChangeAspect="1" noMove="1" noResize="1" noEditPoints="1" noAdjustHandles="1" noChangeArrowheads="1" noChangeShapeType="1" noTextEdit="1"/>
              </p:cNvSpPr>
              <p:nvPr/>
            </p:nvSpPr>
            <p:spPr>
              <a:xfrm>
                <a:off x="7371714" y="2724947"/>
                <a:ext cx="1765936" cy="665953"/>
              </a:xfrm>
              <a:prstGeom prst="roundRect">
                <a:avLst/>
              </a:prstGeom>
              <a:blipFill rotWithShape="0">
                <a:blip r:embed="rId9"/>
                <a:stretch>
                  <a:fillRect b="-2655"/>
                </a:stretch>
              </a:blipFill>
              <a:ln>
                <a:solidFill>
                  <a:schemeClr val="bg2">
                    <a:lumMod val="25000"/>
                  </a:schemeClr>
                </a:solidFill>
              </a:ln>
            </p:spPr>
            <p:txBody>
              <a:bodyPr/>
              <a:lstStyle/>
              <a:p>
                <a:r>
                  <a:rPr lang="sv-SE">
                    <a:noFill/>
                  </a:rPr>
                  <a:t> </a:t>
                </a:r>
              </a:p>
            </p:txBody>
          </p:sp>
        </mc:Fallback>
      </mc:AlternateContent>
      <p:cxnSp>
        <p:nvCxnSpPr>
          <p:cNvPr id="43" name="Elbow Connector 42"/>
          <p:cNvCxnSpPr>
            <a:stCxn id="42" idx="2"/>
            <a:endCxn id="34" idx="2"/>
          </p:cNvCxnSpPr>
          <p:nvPr/>
        </p:nvCxnSpPr>
        <p:spPr>
          <a:xfrm rot="5400000">
            <a:off x="5101184" y="3337966"/>
            <a:ext cx="3100565" cy="3206432"/>
          </a:xfrm>
          <a:prstGeom prst="bentConnector3">
            <a:avLst>
              <a:gd name="adj1" fmla="val 107373"/>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686550" y="3352800"/>
            <a:ext cx="476250" cy="400050"/>
          </a:xfrm>
          <a:prstGeom prst="straightConnector1">
            <a:avLst/>
          </a:prstGeom>
          <a:ln w="25400">
            <a:solidFill>
              <a:schemeClr val="bg2">
                <a:lumMod val="25000"/>
              </a:schemeClr>
            </a:solidFill>
            <a:headEnd type="ova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p:cNvSpPr/>
              <p:nvPr/>
            </p:nvSpPr>
            <p:spPr>
              <a:xfrm>
                <a:off x="6043284" y="3453292"/>
                <a:ext cx="803745"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i="1" smtClean="0">
                              <a:solidFill>
                                <a:schemeClr val="bg2">
                                  <a:lumMod val="25000"/>
                                </a:schemeClr>
                              </a:solidFill>
                              <a:latin typeface="Cambria Math" panose="02040503050406030204" pitchFamily="18" charset="0"/>
                            </a:rPr>
                          </m:ctrlPr>
                        </m:sSubPr>
                        <m:e>
                          <m:r>
                            <a:rPr lang="en-US" sz="1200" i="1">
                              <a:solidFill>
                                <a:schemeClr val="bg2">
                                  <a:lumMod val="25000"/>
                                </a:schemeClr>
                              </a:solidFill>
                              <a:latin typeface="Cambria Math"/>
                            </a:rPr>
                            <m:t>𝐿</m:t>
                          </m:r>
                        </m:e>
                        <m:sub>
                          <m:r>
                            <a:rPr lang="en-US" sz="1200" i="1">
                              <a:solidFill>
                                <a:schemeClr val="bg2">
                                  <a:lumMod val="25000"/>
                                </a:schemeClr>
                              </a:solidFill>
                              <a:latin typeface="Cambria Math"/>
                            </a:rPr>
                            <m:t>𝑖</m:t>
                          </m:r>
                        </m:sub>
                      </m:sSub>
                      <m:d>
                        <m:dPr>
                          <m:ctrlPr>
                            <a:rPr lang="en-US" sz="1200" b="1" i="1">
                              <a:solidFill>
                                <a:schemeClr val="bg2">
                                  <a:lumMod val="25000"/>
                                </a:schemeClr>
                              </a:solidFill>
                              <a:latin typeface="Cambria Math" panose="02040503050406030204" pitchFamily="18" charset="0"/>
                            </a:rPr>
                          </m:ctrlPr>
                        </m:dPr>
                        <m:e>
                          <m:r>
                            <a:rPr lang="en-US" sz="1200" b="1" i="1">
                              <a:solidFill>
                                <a:schemeClr val="bg2">
                                  <a:lumMod val="25000"/>
                                </a:schemeClr>
                              </a:solidFill>
                              <a:latin typeface="Cambria Math"/>
                            </a:rPr>
                            <m:t>𝒑</m:t>
                          </m:r>
                          <m:r>
                            <a:rPr lang="en-US" sz="1200" i="1">
                              <a:solidFill>
                                <a:schemeClr val="bg2">
                                  <a:lumMod val="25000"/>
                                </a:schemeClr>
                              </a:solidFill>
                              <a:latin typeface="Cambria Math"/>
                            </a:rPr>
                            <m:t>,</m:t>
                          </m:r>
                          <m:sSup>
                            <m:sSupPr>
                              <m:ctrlPr>
                                <a:rPr lang="en-US" sz="1200" i="1">
                                  <a:solidFill>
                                    <a:schemeClr val="bg2">
                                      <a:lumMod val="25000"/>
                                    </a:schemeClr>
                                  </a:solidFill>
                                  <a:latin typeface="Cambria Math" panose="02040503050406030204" pitchFamily="18" charset="0"/>
                                </a:rPr>
                              </m:ctrlPr>
                            </m:sSupPr>
                            <m:e>
                              <m:r>
                                <a:rPr lang="en-US" sz="1200" i="1">
                                  <a:solidFill>
                                    <a:schemeClr val="bg2">
                                      <a:lumMod val="25000"/>
                                    </a:schemeClr>
                                  </a:solidFill>
                                  <a:latin typeface="Cambria Math"/>
                                </a:rPr>
                                <m:t>𝜔</m:t>
                              </m:r>
                            </m:e>
                            <m:sup>
                              <m:r>
                                <a:rPr lang="en-US" sz="1200" i="1">
                                  <a:solidFill>
                                    <a:schemeClr val="bg2">
                                      <a:lumMod val="25000"/>
                                    </a:schemeClr>
                                  </a:solidFill>
                                  <a:latin typeface="Cambria Math"/>
                                </a:rPr>
                                <m:t>′</m:t>
                              </m:r>
                            </m:sup>
                          </m:sSup>
                        </m:e>
                      </m:d>
                    </m:oMath>
                  </m:oMathPara>
                </a14:m>
                <a:endParaRPr lang="sv-SE" dirty="0"/>
              </a:p>
            </p:txBody>
          </p:sp>
        </mc:Choice>
        <mc:Fallback xmlns="">
          <p:sp>
            <p:nvSpPr>
              <p:cNvPr id="27" name="Rectangle 26"/>
              <p:cNvSpPr>
                <a:spLocks noRot="1" noChangeAspect="1" noMove="1" noResize="1" noEditPoints="1" noAdjustHandles="1" noChangeArrowheads="1" noChangeShapeType="1" noTextEdit="1"/>
              </p:cNvSpPr>
              <p:nvPr/>
            </p:nvSpPr>
            <p:spPr>
              <a:xfrm>
                <a:off x="6043284" y="3453292"/>
                <a:ext cx="803745" cy="276999"/>
              </a:xfrm>
              <a:prstGeom prst="rect">
                <a:avLst/>
              </a:prstGeom>
              <a:blipFill rotWithShape="0">
                <a:blip r:embed="rId10"/>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48" name="Rounded Rectangle 47"/>
              <p:cNvSpPr/>
              <p:nvPr/>
            </p:nvSpPr>
            <p:spPr>
              <a:xfrm>
                <a:off x="3843813" y="1645261"/>
                <a:ext cx="2147303" cy="1783739"/>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Convert between irradiance parallel to </a:t>
                </a:r>
                <a14:m>
                  <m:oMath xmlns:m="http://schemas.openxmlformats.org/officeDocument/2006/math">
                    <m:r>
                      <a:rPr lang="en-US" sz="1200" i="1">
                        <a:solidFill>
                          <a:schemeClr val="tx1"/>
                        </a:solidFill>
                        <a:latin typeface="Cambria Math"/>
                      </a:rPr>
                      <m:t>𝜔</m:t>
                    </m:r>
                    <m:r>
                      <a:rPr lang="sv-SE" sz="1200" b="0" i="1" smtClean="0">
                        <a:solidFill>
                          <a:schemeClr val="tx1"/>
                        </a:solidFill>
                        <a:latin typeface="Cambria Math" panose="02040503050406030204" pitchFamily="18" charset="0"/>
                      </a:rPr>
                      <m:t>′</m:t>
                    </m:r>
                  </m:oMath>
                </a14:m>
                <a:r>
                  <a:rPr lang="en-US" sz="1200" dirty="0">
                    <a:solidFill>
                      <a:schemeClr val="tx1"/>
                    </a:solidFill>
                  </a:rPr>
                  <a:t> and irradiance on surface.</a:t>
                </a:r>
              </a:p>
              <a:p>
                <a:endParaRPr lang="en-US" sz="1200" dirty="0" smtClean="0">
                  <a:solidFill>
                    <a:schemeClr val="tx1"/>
                  </a:solidFill>
                </a:endParaRPr>
              </a:p>
              <a:p>
                <a:endParaRPr lang="en-US" sz="1200" dirty="0">
                  <a:solidFill>
                    <a:schemeClr val="tx1"/>
                  </a:solidFill>
                </a:endParaRPr>
              </a:p>
              <a:p>
                <a:endParaRPr lang="en-US" sz="1200" dirty="0" smtClean="0">
                  <a:solidFill>
                    <a:schemeClr val="tx1"/>
                  </a:solidFill>
                </a:endParaRPr>
              </a:p>
              <a:p>
                <a:endParaRPr lang="en-US" sz="1200" dirty="0">
                  <a:solidFill>
                    <a:schemeClr val="tx1"/>
                  </a:solidFill>
                </a:endParaRPr>
              </a:p>
              <a:p>
                <a:endParaRPr lang="en-US" sz="1200" dirty="0" smtClean="0">
                  <a:solidFill>
                    <a:schemeClr val="tx1"/>
                  </a:solidFill>
                </a:endParaRPr>
              </a:p>
              <a:p>
                <a:endParaRPr lang="sv-SE" sz="1200" dirty="0">
                  <a:solidFill>
                    <a:schemeClr val="tx1"/>
                  </a:solidFill>
                </a:endParaRPr>
              </a:p>
            </p:txBody>
          </p:sp>
        </mc:Choice>
        <mc:Fallback xmlns="">
          <p:sp>
            <p:nvSpPr>
              <p:cNvPr id="48" name="Rounded Rectangle 47"/>
              <p:cNvSpPr>
                <a:spLocks noRot="1" noChangeAspect="1" noMove="1" noResize="1" noEditPoints="1" noAdjustHandles="1" noChangeArrowheads="1" noChangeShapeType="1" noTextEdit="1"/>
              </p:cNvSpPr>
              <p:nvPr/>
            </p:nvSpPr>
            <p:spPr>
              <a:xfrm>
                <a:off x="3843813" y="1645261"/>
                <a:ext cx="2147303" cy="1783739"/>
              </a:xfrm>
              <a:prstGeom prst="roundRect">
                <a:avLst/>
              </a:prstGeom>
              <a:blipFill>
                <a:blip r:embed="rId11"/>
                <a:stretch>
                  <a:fillRect/>
                </a:stretch>
              </a:blipFill>
              <a:ln>
                <a:solidFill>
                  <a:schemeClr val="accent2">
                    <a:lumMod val="75000"/>
                  </a:schemeClr>
                </a:solidFill>
              </a:ln>
            </p:spPr>
            <p:txBody>
              <a:bodyPr/>
              <a:lstStyle/>
              <a:p>
                <a:r>
                  <a:rPr lang="sv-SE">
                    <a:noFill/>
                  </a:rPr>
                  <a:t> </a:t>
                </a:r>
              </a:p>
            </p:txBody>
          </p:sp>
        </mc:Fallback>
      </mc:AlternateContent>
      <p:cxnSp>
        <p:nvCxnSpPr>
          <p:cNvPr id="9" name="Straight Connector 8"/>
          <p:cNvCxnSpPr/>
          <p:nvPr/>
        </p:nvCxnSpPr>
        <p:spPr>
          <a:xfrm>
            <a:off x="4597956" y="3183389"/>
            <a:ext cx="7360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334000" y="2590801"/>
            <a:ext cx="0" cy="592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334000" y="2819400"/>
            <a:ext cx="384175" cy="3639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597956" y="2374696"/>
            <a:ext cx="853541" cy="80869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4991192" y="2819400"/>
            <a:ext cx="342807" cy="36398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Arc 52"/>
          <p:cNvSpPr/>
          <p:nvPr/>
        </p:nvSpPr>
        <p:spPr>
          <a:xfrm>
            <a:off x="5292370" y="3042897"/>
            <a:ext cx="139067" cy="123824"/>
          </a:xfrm>
          <a:prstGeom prst="arc">
            <a:avLst>
              <a:gd name="adj1" fmla="val 14333107"/>
              <a:gd name="adj2" fmla="val 2098321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4" name="Arc 53"/>
          <p:cNvSpPr/>
          <p:nvPr/>
        </p:nvSpPr>
        <p:spPr>
          <a:xfrm rot="16515790">
            <a:off x="5180096" y="3094263"/>
            <a:ext cx="139067" cy="123824"/>
          </a:xfrm>
          <a:prstGeom prst="arc">
            <a:avLst>
              <a:gd name="adj1" fmla="val 14333107"/>
              <a:gd name="adj2" fmla="val 2098321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55" name="Rectangle 54"/>
              <p:cNvSpPr/>
              <p:nvPr/>
            </p:nvSpPr>
            <p:spPr>
              <a:xfrm>
                <a:off x="5259153" y="2819399"/>
                <a:ext cx="32560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𝛼</m:t>
                      </m:r>
                    </m:oMath>
                  </m:oMathPara>
                </a14:m>
                <a:endParaRPr lang="sv-SE" dirty="0">
                  <a:solidFill>
                    <a:schemeClr val="tx1"/>
                  </a:solidFill>
                </a:endParaRPr>
              </a:p>
            </p:txBody>
          </p:sp>
        </mc:Choice>
        <mc:Fallback xmlns="">
          <p:sp>
            <p:nvSpPr>
              <p:cNvPr id="55" name="Rectangle 54"/>
              <p:cNvSpPr>
                <a:spLocks noRot="1" noChangeAspect="1" noMove="1" noResize="1" noEditPoints="1" noAdjustHandles="1" noChangeArrowheads="1" noChangeShapeType="1" noTextEdit="1"/>
              </p:cNvSpPr>
              <p:nvPr/>
            </p:nvSpPr>
            <p:spPr>
              <a:xfrm>
                <a:off x="5259153" y="2819399"/>
                <a:ext cx="325602" cy="276999"/>
              </a:xfrm>
              <a:prstGeom prst="rect">
                <a:avLst/>
              </a:prstGeom>
              <a:blipFill rotWithShape="0">
                <a:blip r:embed="rId12"/>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56" name="Rectangle 55"/>
              <p:cNvSpPr/>
              <p:nvPr/>
            </p:nvSpPr>
            <p:spPr>
              <a:xfrm>
                <a:off x="4958976" y="2949886"/>
                <a:ext cx="32560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𝛼</m:t>
                      </m:r>
                    </m:oMath>
                  </m:oMathPara>
                </a14:m>
                <a:endParaRPr lang="sv-SE" dirty="0">
                  <a:solidFill>
                    <a:schemeClr val="tx1"/>
                  </a:solidFill>
                </a:endParaRPr>
              </a:p>
            </p:txBody>
          </p:sp>
        </mc:Choice>
        <mc:Fallback xmlns="">
          <p:sp>
            <p:nvSpPr>
              <p:cNvPr id="56" name="Rectangle 55"/>
              <p:cNvSpPr>
                <a:spLocks noRot="1" noChangeAspect="1" noMove="1" noResize="1" noEditPoints="1" noAdjustHandles="1" noChangeArrowheads="1" noChangeShapeType="1" noTextEdit="1"/>
              </p:cNvSpPr>
              <p:nvPr/>
            </p:nvSpPr>
            <p:spPr>
              <a:xfrm>
                <a:off x="4958976" y="2949886"/>
                <a:ext cx="325602" cy="276999"/>
              </a:xfrm>
              <a:prstGeom prst="rect">
                <a:avLst/>
              </a:prstGeom>
              <a:blipFill rotWithShape="0">
                <a:blip r:embed="rId13"/>
                <a:stretch>
                  <a:fillRect/>
                </a:stretch>
              </a:blipFill>
            </p:spPr>
            <p:txBody>
              <a:bodyPr/>
              <a:lstStyle/>
              <a:p>
                <a:r>
                  <a:rPr lang="sv-SE">
                    <a:noFill/>
                  </a:rPr>
                  <a:t> </a:t>
                </a:r>
              </a:p>
            </p:txBody>
          </p:sp>
        </mc:Fallback>
      </mc:AlternateContent>
      <p:sp>
        <p:nvSpPr>
          <p:cNvPr id="59" name="Left Brace 58"/>
          <p:cNvSpPr/>
          <p:nvPr/>
        </p:nvSpPr>
        <p:spPr>
          <a:xfrm rot="16200000">
            <a:off x="4918166" y="2884224"/>
            <a:ext cx="95545" cy="736121"/>
          </a:xfrm>
          <a:prstGeom prst="leftBrace">
            <a:avLst>
              <a:gd name="adj1" fmla="val 4796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60" name="Rectangle 59"/>
              <p:cNvSpPr/>
              <p:nvPr/>
            </p:nvSpPr>
            <p:spPr>
              <a:xfrm>
                <a:off x="4758066" y="3226310"/>
                <a:ext cx="429926" cy="2308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900">
                          <a:latin typeface="Cambria Math" panose="02040503050406030204" pitchFamily="18" charset="0"/>
                        </a:rPr>
                        <m:t>1</m:t>
                      </m:r>
                      <m:sSup>
                        <m:sSupPr>
                          <m:ctrlPr>
                            <a:rPr lang="en-US" sz="900" i="1">
                              <a:latin typeface="Cambria Math" panose="02040503050406030204" pitchFamily="18" charset="0"/>
                            </a:rPr>
                          </m:ctrlPr>
                        </m:sSupPr>
                        <m:e>
                          <m:r>
                            <m:rPr>
                              <m:sty m:val="p"/>
                            </m:rPr>
                            <a:rPr lang="en-US" sz="900">
                              <a:latin typeface="Cambria Math" panose="02040503050406030204" pitchFamily="18" charset="0"/>
                            </a:rPr>
                            <m:t>m</m:t>
                          </m:r>
                        </m:e>
                        <m:sup>
                          <m:r>
                            <a:rPr lang="en-US" sz="900" i="1">
                              <a:latin typeface="Cambria Math" panose="02040503050406030204" pitchFamily="18" charset="0"/>
                            </a:rPr>
                            <m:t>2</m:t>
                          </m:r>
                        </m:sup>
                      </m:sSup>
                    </m:oMath>
                  </m:oMathPara>
                </a14:m>
                <a:endParaRPr lang="sv-SE" sz="900" dirty="0"/>
              </a:p>
            </p:txBody>
          </p:sp>
        </mc:Choice>
        <mc:Fallback xmlns="">
          <p:sp>
            <p:nvSpPr>
              <p:cNvPr id="60" name="Rectangle 59"/>
              <p:cNvSpPr>
                <a:spLocks noRot="1" noChangeAspect="1" noMove="1" noResize="1" noEditPoints="1" noAdjustHandles="1" noChangeArrowheads="1" noChangeShapeType="1" noTextEdit="1"/>
              </p:cNvSpPr>
              <p:nvPr/>
            </p:nvSpPr>
            <p:spPr>
              <a:xfrm>
                <a:off x="4758066" y="3226310"/>
                <a:ext cx="429926" cy="230832"/>
              </a:xfrm>
              <a:prstGeom prst="rect">
                <a:avLst/>
              </a:prstGeom>
              <a:blipFill rotWithShape="0">
                <a:blip r:embed="rId14"/>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5613972" y="2627600"/>
                <a:ext cx="390042"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200" i="1">
                              <a:latin typeface="Cambria Math" panose="02040503050406030204" pitchFamily="18" charset="0"/>
                            </a:rPr>
                          </m:ctrlPr>
                        </m:sSupPr>
                        <m:e>
                          <m:r>
                            <a:rPr lang="en-US" sz="1200" i="1">
                              <a:latin typeface="Cambria Math"/>
                            </a:rPr>
                            <m:t>𝜔</m:t>
                          </m:r>
                        </m:e>
                        <m:sup>
                          <m:r>
                            <a:rPr lang="en-US" sz="1200" i="1">
                              <a:latin typeface="Cambria Math"/>
                            </a:rPr>
                            <m:t>′</m:t>
                          </m:r>
                        </m:sup>
                      </m:sSup>
                    </m:oMath>
                  </m:oMathPara>
                </a14:m>
                <a:endParaRPr lang="sv-SE" dirty="0"/>
              </a:p>
            </p:txBody>
          </p:sp>
        </mc:Choice>
        <mc:Fallback xmlns="">
          <p:sp>
            <p:nvSpPr>
              <p:cNvPr id="61" name="Rectangle 60"/>
              <p:cNvSpPr>
                <a:spLocks noRot="1" noChangeAspect="1" noMove="1" noResize="1" noEditPoints="1" noAdjustHandles="1" noChangeArrowheads="1" noChangeShapeType="1" noTextEdit="1"/>
              </p:cNvSpPr>
              <p:nvPr/>
            </p:nvSpPr>
            <p:spPr>
              <a:xfrm>
                <a:off x="5613972" y="2627600"/>
                <a:ext cx="390042" cy="276999"/>
              </a:xfrm>
              <a:prstGeom prst="rect">
                <a:avLst/>
              </a:prstGeom>
              <a:blipFill rotWithShape="0">
                <a:blip r:embed="rId15"/>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5211577" y="2393145"/>
                <a:ext cx="314510"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050" b="1" i="1" smtClean="0">
                          <a:latin typeface="Cambria Math" panose="02040503050406030204" pitchFamily="18" charset="0"/>
                        </a:rPr>
                        <m:t>𝒏</m:t>
                      </m:r>
                    </m:oMath>
                  </m:oMathPara>
                </a14:m>
                <a:endParaRPr lang="sv-SE" b="1" dirty="0"/>
              </a:p>
            </p:txBody>
          </p:sp>
        </mc:Choice>
        <mc:Fallback xmlns="">
          <p:sp>
            <p:nvSpPr>
              <p:cNvPr id="62" name="Rectangle 61"/>
              <p:cNvSpPr>
                <a:spLocks noRot="1" noChangeAspect="1" noMove="1" noResize="1" noEditPoints="1" noAdjustHandles="1" noChangeArrowheads="1" noChangeShapeType="1" noTextEdit="1"/>
              </p:cNvSpPr>
              <p:nvPr/>
            </p:nvSpPr>
            <p:spPr>
              <a:xfrm>
                <a:off x="5211577" y="2393145"/>
                <a:ext cx="314510" cy="261610"/>
              </a:xfrm>
              <a:prstGeom prst="rect">
                <a:avLst/>
              </a:prstGeom>
              <a:blipFill rotWithShape="0">
                <a:blip r:embed="rId16"/>
                <a:stretch>
                  <a:fillRect/>
                </a:stretch>
              </a:blipFill>
            </p:spPr>
            <p:txBody>
              <a:bodyPr/>
              <a:lstStyle/>
              <a:p>
                <a:r>
                  <a:rPr lang="sv-SE">
                    <a:noFill/>
                  </a:rPr>
                  <a:t> </a:t>
                </a:r>
              </a:p>
            </p:txBody>
          </p:sp>
        </mc:Fallback>
      </mc:AlternateContent>
      <p:sp>
        <p:nvSpPr>
          <p:cNvPr id="64" name="Freeform 63"/>
          <p:cNvSpPr/>
          <p:nvPr/>
        </p:nvSpPr>
        <p:spPr>
          <a:xfrm>
            <a:off x="4759325" y="2514600"/>
            <a:ext cx="424455" cy="374650"/>
          </a:xfrm>
          <a:custGeom>
            <a:avLst/>
            <a:gdLst>
              <a:gd name="connsiteX0" fmla="*/ 393700 w 424455"/>
              <a:gd name="connsiteY0" fmla="*/ 374650 h 374650"/>
              <a:gd name="connsiteX1" fmla="*/ 409575 w 424455"/>
              <a:gd name="connsiteY1" fmla="*/ 349250 h 374650"/>
              <a:gd name="connsiteX2" fmla="*/ 419100 w 424455"/>
              <a:gd name="connsiteY2" fmla="*/ 339725 h 374650"/>
              <a:gd name="connsiteX3" fmla="*/ 419100 w 424455"/>
              <a:gd name="connsiteY3" fmla="*/ 222250 h 374650"/>
              <a:gd name="connsiteX4" fmla="*/ 406400 w 424455"/>
              <a:gd name="connsiteY4" fmla="*/ 203200 h 374650"/>
              <a:gd name="connsiteX5" fmla="*/ 403225 w 424455"/>
              <a:gd name="connsiteY5" fmla="*/ 193675 h 374650"/>
              <a:gd name="connsiteX6" fmla="*/ 390525 w 424455"/>
              <a:gd name="connsiteY6" fmla="*/ 177800 h 374650"/>
              <a:gd name="connsiteX7" fmla="*/ 387350 w 424455"/>
              <a:gd name="connsiteY7" fmla="*/ 168275 h 374650"/>
              <a:gd name="connsiteX8" fmla="*/ 361950 w 424455"/>
              <a:gd name="connsiteY8" fmla="*/ 133350 h 374650"/>
              <a:gd name="connsiteX9" fmla="*/ 349250 w 424455"/>
              <a:gd name="connsiteY9" fmla="*/ 120650 h 374650"/>
              <a:gd name="connsiteX10" fmla="*/ 339725 w 424455"/>
              <a:gd name="connsiteY10" fmla="*/ 104775 h 374650"/>
              <a:gd name="connsiteX11" fmla="*/ 320675 w 424455"/>
              <a:gd name="connsiteY11" fmla="*/ 88900 h 374650"/>
              <a:gd name="connsiteX12" fmla="*/ 304800 w 424455"/>
              <a:gd name="connsiteY12" fmla="*/ 73025 h 374650"/>
              <a:gd name="connsiteX13" fmla="*/ 288925 w 424455"/>
              <a:gd name="connsiteY13" fmla="*/ 53975 h 374650"/>
              <a:gd name="connsiteX14" fmla="*/ 266700 w 424455"/>
              <a:gd name="connsiteY14" fmla="*/ 41275 h 374650"/>
              <a:gd name="connsiteX15" fmla="*/ 247650 w 424455"/>
              <a:gd name="connsiteY15" fmla="*/ 28575 h 374650"/>
              <a:gd name="connsiteX16" fmla="*/ 231775 w 424455"/>
              <a:gd name="connsiteY16" fmla="*/ 25400 h 374650"/>
              <a:gd name="connsiteX17" fmla="*/ 215900 w 424455"/>
              <a:gd name="connsiteY17" fmla="*/ 19050 h 374650"/>
              <a:gd name="connsiteX18" fmla="*/ 177800 w 424455"/>
              <a:gd name="connsiteY18" fmla="*/ 12700 h 374650"/>
              <a:gd name="connsiteX19" fmla="*/ 136525 w 424455"/>
              <a:gd name="connsiteY19" fmla="*/ 3175 h 374650"/>
              <a:gd name="connsiteX20" fmla="*/ 0 w 424455"/>
              <a:gd name="connsiteY20" fmla="*/ 0 h 37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455" h="374650">
                <a:moveTo>
                  <a:pt x="393700" y="374650"/>
                </a:moveTo>
                <a:cubicBezTo>
                  <a:pt x="395028" y="372437"/>
                  <a:pt x="406085" y="353438"/>
                  <a:pt x="409575" y="349250"/>
                </a:cubicBezTo>
                <a:cubicBezTo>
                  <a:pt x="412450" y="345801"/>
                  <a:pt x="415925" y="342900"/>
                  <a:pt x="419100" y="339725"/>
                </a:cubicBezTo>
                <a:cubicBezTo>
                  <a:pt x="424670" y="295161"/>
                  <a:pt x="427657" y="282149"/>
                  <a:pt x="419100" y="222250"/>
                </a:cubicBezTo>
                <a:cubicBezTo>
                  <a:pt x="418021" y="214695"/>
                  <a:pt x="408813" y="210440"/>
                  <a:pt x="406400" y="203200"/>
                </a:cubicBezTo>
                <a:cubicBezTo>
                  <a:pt x="405342" y="200025"/>
                  <a:pt x="404999" y="196513"/>
                  <a:pt x="403225" y="193675"/>
                </a:cubicBezTo>
                <a:cubicBezTo>
                  <a:pt x="399633" y="187928"/>
                  <a:pt x="394758" y="183092"/>
                  <a:pt x="390525" y="177800"/>
                </a:cubicBezTo>
                <a:cubicBezTo>
                  <a:pt x="389467" y="174625"/>
                  <a:pt x="388847" y="171268"/>
                  <a:pt x="387350" y="168275"/>
                </a:cubicBezTo>
                <a:cubicBezTo>
                  <a:pt x="380219" y="154013"/>
                  <a:pt x="372873" y="145486"/>
                  <a:pt x="361950" y="133350"/>
                </a:cubicBezTo>
                <a:cubicBezTo>
                  <a:pt x="357945" y="128900"/>
                  <a:pt x="352926" y="125376"/>
                  <a:pt x="349250" y="120650"/>
                </a:cubicBezTo>
                <a:cubicBezTo>
                  <a:pt x="345461" y="115779"/>
                  <a:pt x="343428" y="109712"/>
                  <a:pt x="339725" y="104775"/>
                </a:cubicBezTo>
                <a:cubicBezTo>
                  <a:pt x="333613" y="96626"/>
                  <a:pt x="328742" y="94278"/>
                  <a:pt x="320675" y="88900"/>
                </a:cubicBezTo>
                <a:cubicBezTo>
                  <a:pt x="309033" y="71438"/>
                  <a:pt x="320675" y="86254"/>
                  <a:pt x="304800" y="73025"/>
                </a:cubicBezTo>
                <a:cubicBezTo>
                  <a:pt x="273592" y="47018"/>
                  <a:pt x="313900" y="78950"/>
                  <a:pt x="288925" y="53975"/>
                </a:cubicBezTo>
                <a:cubicBezTo>
                  <a:pt x="270698" y="35748"/>
                  <a:pt x="283047" y="50357"/>
                  <a:pt x="266700" y="41275"/>
                </a:cubicBezTo>
                <a:cubicBezTo>
                  <a:pt x="260029" y="37569"/>
                  <a:pt x="255134" y="30072"/>
                  <a:pt x="247650" y="28575"/>
                </a:cubicBezTo>
                <a:cubicBezTo>
                  <a:pt x="242358" y="27517"/>
                  <a:pt x="236944" y="26951"/>
                  <a:pt x="231775" y="25400"/>
                </a:cubicBezTo>
                <a:cubicBezTo>
                  <a:pt x="226316" y="23762"/>
                  <a:pt x="221448" y="20355"/>
                  <a:pt x="215900" y="19050"/>
                </a:cubicBezTo>
                <a:cubicBezTo>
                  <a:pt x="203367" y="16101"/>
                  <a:pt x="190291" y="15823"/>
                  <a:pt x="177800" y="12700"/>
                </a:cubicBezTo>
                <a:cubicBezTo>
                  <a:pt x="177195" y="12549"/>
                  <a:pt x="142389" y="3419"/>
                  <a:pt x="136525" y="3175"/>
                </a:cubicBezTo>
                <a:cubicBezTo>
                  <a:pt x="91044" y="1280"/>
                  <a:pt x="0" y="0"/>
                  <a:pt x="0" y="0"/>
                </a:cubicBezTo>
              </a:path>
            </a:pathLst>
          </a:custGeom>
          <a:noFill/>
          <a:ln>
            <a:solidFill>
              <a:schemeClr val="tx1"/>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65" name="Rectangle 64"/>
              <p:cNvSpPr/>
              <p:nvPr/>
            </p:nvSpPr>
            <p:spPr>
              <a:xfrm>
                <a:off x="3961681" y="2377385"/>
                <a:ext cx="889667"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1200" i="1">
                              <a:latin typeface="Cambria Math" panose="02040503050406030204" pitchFamily="18" charset="0"/>
                            </a:rPr>
                          </m:ctrlPr>
                        </m:funcPr>
                        <m:fName>
                          <m:r>
                            <m:rPr>
                              <m:sty m:val="p"/>
                            </m:rPr>
                            <a:rPr lang="en-US" sz="1200">
                              <a:latin typeface="Cambria Math"/>
                            </a:rPr>
                            <m:t>cos</m:t>
                          </m:r>
                        </m:fName>
                        <m:e>
                          <m:d>
                            <m:dPr>
                              <m:ctrlPr>
                                <a:rPr lang="en-US" sz="1200" b="1" i="1">
                                  <a:latin typeface="Cambria Math" panose="02040503050406030204" pitchFamily="18" charset="0"/>
                                </a:rPr>
                              </m:ctrlPr>
                            </m:dPr>
                            <m:e>
                              <m:r>
                                <a:rPr lang="en-US" sz="1200" b="1" i="1">
                                  <a:latin typeface="Cambria Math"/>
                                </a:rPr>
                                <m:t>𝒏</m:t>
                              </m:r>
                              <m:r>
                                <a:rPr lang="en-US" sz="1200" i="1">
                                  <a:latin typeface="Cambria Math"/>
                                </a:rPr>
                                <m:t>,</m:t>
                              </m:r>
                              <m:sSup>
                                <m:sSupPr>
                                  <m:ctrlPr>
                                    <a:rPr lang="en-US" sz="1200" i="1">
                                      <a:latin typeface="Cambria Math" panose="02040503050406030204" pitchFamily="18" charset="0"/>
                                    </a:rPr>
                                  </m:ctrlPr>
                                </m:sSupPr>
                                <m:e>
                                  <m:r>
                                    <a:rPr lang="en-US" sz="1200" i="1">
                                      <a:latin typeface="Cambria Math"/>
                                    </a:rPr>
                                    <m:t>𝜔</m:t>
                                  </m:r>
                                </m:e>
                                <m:sup>
                                  <m:r>
                                    <a:rPr lang="en-US" sz="1200" i="1">
                                      <a:latin typeface="Cambria Math"/>
                                    </a:rPr>
                                    <m:t>′</m:t>
                                  </m:r>
                                </m:sup>
                              </m:sSup>
                            </m:e>
                          </m:d>
                        </m:e>
                      </m:func>
                    </m:oMath>
                  </m:oMathPara>
                </a14:m>
                <a:endParaRPr lang="sv-SE" dirty="0"/>
              </a:p>
            </p:txBody>
          </p:sp>
        </mc:Choice>
        <mc:Fallback xmlns="">
          <p:sp>
            <p:nvSpPr>
              <p:cNvPr id="65" name="Rectangle 64"/>
              <p:cNvSpPr>
                <a:spLocks noRot="1" noChangeAspect="1" noMove="1" noResize="1" noEditPoints="1" noAdjustHandles="1" noChangeArrowheads="1" noChangeShapeType="1" noTextEdit="1"/>
              </p:cNvSpPr>
              <p:nvPr/>
            </p:nvSpPr>
            <p:spPr>
              <a:xfrm>
                <a:off x="3961681" y="2377385"/>
                <a:ext cx="889667" cy="276999"/>
              </a:xfrm>
              <a:prstGeom prst="rect">
                <a:avLst/>
              </a:prstGeom>
              <a:blipFill rotWithShape="0">
                <a:blip r:embed="rId17"/>
                <a:stretch>
                  <a:fillRect/>
                </a:stretch>
              </a:blipFill>
            </p:spPr>
            <p:txBody>
              <a:bodyPr/>
              <a:lstStyle/>
              <a:p>
                <a:r>
                  <a:rPr lang="sv-SE">
                    <a:noFill/>
                  </a:rPr>
                  <a:t> </a:t>
                </a:r>
              </a:p>
            </p:txBody>
          </p:sp>
        </mc:Fallback>
      </mc:AlternateContent>
      <p:cxnSp>
        <p:nvCxnSpPr>
          <p:cNvPr id="67" name="Elbow Connector 66"/>
          <p:cNvCxnSpPr>
            <a:stCxn id="48" idx="2"/>
          </p:cNvCxnSpPr>
          <p:nvPr/>
        </p:nvCxnSpPr>
        <p:spPr>
          <a:xfrm rot="16200000" flipH="1">
            <a:off x="4141068" y="4205396"/>
            <a:ext cx="2678612" cy="1125819"/>
          </a:xfrm>
          <a:prstGeom prst="bentConnector3">
            <a:avLst>
              <a:gd name="adj1" fmla="val 63917"/>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57" name="Rounded Rectangle 56"/>
          <p:cNvSpPr/>
          <p:nvPr/>
        </p:nvSpPr>
        <p:spPr>
          <a:xfrm>
            <a:off x="3562258" y="6117890"/>
            <a:ext cx="1035234" cy="383853"/>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44" name="Rectangle 43"/>
              <p:cNvSpPr/>
              <p:nvPr/>
            </p:nvSpPr>
            <p:spPr>
              <a:xfrm>
                <a:off x="0" y="5805213"/>
                <a:ext cx="7995704" cy="9498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latin typeface="Cambria Math"/>
                        </a:rPr>
                        <m:t>=</m:t>
                      </m:r>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e>
                      </m:d>
                      <m:r>
                        <a:rPr lang="en-US" i="1">
                          <a:latin typeface="Cambria Math"/>
                        </a:rPr>
                        <m:t>+</m:t>
                      </m:r>
                      <m:nary>
                        <m:naryPr>
                          <m:limLoc m:val="undOvr"/>
                          <m:ctrlPr>
                            <a:rPr lang="en-US" i="1">
                              <a:latin typeface="Cambria Math" panose="02040503050406030204" pitchFamily="18" charset="0"/>
                            </a:rPr>
                          </m:ctrlPr>
                        </m:naryPr>
                        <m:sub>
                          <m:r>
                            <m:rPr>
                              <m:sty m:val="p"/>
                            </m:rPr>
                            <a:rPr lang="en-US">
                              <a:latin typeface="Cambria Math"/>
                            </a:rPr>
                            <m:t>Ω</m:t>
                          </m:r>
                        </m:sub>
                        <m:sup/>
                        <m:e>
                          <m:r>
                            <a:rPr lang="en-US" i="1">
                              <a:latin typeface="Cambria Math"/>
                            </a:rPr>
                            <m:t>𝑓</m:t>
                          </m:r>
                          <m:d>
                            <m:dPr>
                              <m:ctrlPr>
                                <a:rPr lang="en-US" b="1"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a:latin typeface="Cambria Math"/>
                                </a:rPr>
                                <m:t>𝒑</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a:latin typeface="Cambria Math"/>
                                    </a:rPr>
                                    <m:t>𝒏</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e>
                          </m:func>
                          <m:r>
                            <a:rPr lang="en-US" i="1">
                              <a:latin typeface="Cambria Math"/>
                            </a:rPr>
                            <m:t>𝑑</m:t>
                          </m:r>
                          <m:r>
                            <a:rPr lang="en-US" i="1">
                              <a:latin typeface="Cambria Math"/>
                            </a:rPr>
                            <m:t>𝜔</m:t>
                          </m:r>
                          <m:r>
                            <a:rPr lang="en-US" i="1">
                              <a:latin typeface="Cambria Math"/>
                            </a:rPr>
                            <m:t>′</m:t>
                          </m:r>
                        </m:e>
                      </m:nary>
                    </m:oMath>
                  </m:oMathPara>
                </a14:m>
                <a:endParaRPr lang="sv-SE" dirty="0"/>
              </a:p>
            </p:txBody>
          </p:sp>
        </mc:Choice>
        <mc:Fallback xmlns="">
          <p:sp>
            <p:nvSpPr>
              <p:cNvPr id="44" name="Rectangle 43"/>
              <p:cNvSpPr>
                <a:spLocks noRot="1" noChangeAspect="1" noMove="1" noResize="1" noEditPoints="1" noAdjustHandles="1" noChangeArrowheads="1" noChangeShapeType="1" noTextEdit="1"/>
              </p:cNvSpPr>
              <p:nvPr/>
            </p:nvSpPr>
            <p:spPr>
              <a:xfrm>
                <a:off x="0" y="5805213"/>
                <a:ext cx="7995704" cy="949875"/>
              </a:xfrm>
              <a:prstGeom prst="rect">
                <a:avLst/>
              </a:prstGeom>
              <a:blipFill rotWithShape="0">
                <a:blip r:embed="rId18"/>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58" name="Rounded Rectangle 57"/>
              <p:cNvSpPr/>
              <p:nvPr/>
            </p:nvSpPr>
            <p:spPr>
              <a:xfrm>
                <a:off x="1739264" y="3625940"/>
                <a:ext cx="1915954" cy="1118055"/>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The BRDF tells us the differential outgoing </a:t>
                </a:r>
                <a:r>
                  <a:rPr lang="en-US" sz="1200" i="1" dirty="0" smtClean="0">
                    <a:solidFill>
                      <a:schemeClr val="tx1"/>
                    </a:solidFill>
                  </a:rPr>
                  <a:t>radiance</a:t>
                </a:r>
                <a:r>
                  <a:rPr lang="en-US" sz="1200" dirty="0" smtClean="0">
                    <a:solidFill>
                      <a:schemeClr val="tx1"/>
                    </a:solidFill>
                  </a:rPr>
                  <a:t> in direction </a:t>
                </a:r>
                <a14:m>
                  <m:oMath xmlns:m="http://schemas.openxmlformats.org/officeDocument/2006/math">
                    <m:r>
                      <a:rPr lang="en-US" sz="1200" i="1" smtClean="0">
                        <a:solidFill>
                          <a:schemeClr val="tx1"/>
                        </a:solidFill>
                        <a:latin typeface="Cambria Math"/>
                      </a:rPr>
                      <m:t>𝜔</m:t>
                    </m:r>
                  </m:oMath>
                </a14:m>
                <a:r>
                  <a:rPr lang="en-US" sz="1200" dirty="0" smtClean="0">
                    <a:solidFill>
                      <a:schemeClr val="tx1"/>
                    </a:solidFill>
                  </a:rPr>
                  <a:t> due to irradiance on surface. </a:t>
                </a:r>
                <a:endParaRPr lang="sv-SE" sz="1200" dirty="0">
                  <a:solidFill>
                    <a:schemeClr val="tx1"/>
                  </a:solidFill>
                </a:endParaRPr>
              </a:p>
            </p:txBody>
          </p:sp>
        </mc:Choice>
        <mc:Fallback xmlns="">
          <p:sp>
            <p:nvSpPr>
              <p:cNvPr id="58" name="Rounded Rectangle 57"/>
              <p:cNvSpPr>
                <a:spLocks noRot="1" noChangeAspect="1" noMove="1" noResize="1" noEditPoints="1" noAdjustHandles="1" noChangeArrowheads="1" noChangeShapeType="1" noTextEdit="1"/>
              </p:cNvSpPr>
              <p:nvPr/>
            </p:nvSpPr>
            <p:spPr>
              <a:xfrm>
                <a:off x="1739264" y="3625940"/>
                <a:ext cx="1915954" cy="1118055"/>
              </a:xfrm>
              <a:prstGeom prst="roundRect">
                <a:avLst/>
              </a:prstGeom>
              <a:blipFill>
                <a:blip r:embed="rId19"/>
                <a:stretch>
                  <a:fillRect/>
                </a:stretch>
              </a:blipFill>
              <a:ln>
                <a:solidFill>
                  <a:schemeClr val="accent5">
                    <a:lumMod val="75000"/>
                  </a:schemeClr>
                </a:solidFill>
              </a:ln>
            </p:spPr>
            <p:txBody>
              <a:bodyPr/>
              <a:lstStyle/>
              <a:p>
                <a:r>
                  <a:rPr lang="sv-SE">
                    <a:noFill/>
                  </a:rPr>
                  <a:t> </a:t>
                </a:r>
              </a:p>
            </p:txBody>
          </p:sp>
        </mc:Fallback>
      </mc:AlternateContent>
      <p:sp>
        <p:nvSpPr>
          <p:cNvPr id="3" name="Date Placeholder 2"/>
          <p:cNvSpPr>
            <a:spLocks noGrp="1"/>
          </p:cNvSpPr>
          <p:nvPr>
            <p:ph type="dt" sz="half" idx="10"/>
          </p:nvPr>
        </p:nvSpPr>
        <p:spPr/>
        <p:txBody>
          <a:bodyPr/>
          <a:lstStyle/>
          <a:p>
            <a:fld id="{9C181FD8-3C6C-4854-A14D-BEED747F60C9}" type="datetime1">
              <a:rPr lang="en-US" smtClean="0"/>
              <a:t>1/29/2018</a:t>
            </a:fld>
            <a:endParaRPr lang="en-US"/>
          </a:p>
        </p:txBody>
      </p:sp>
      <p:sp>
        <p:nvSpPr>
          <p:cNvPr id="13" name="Footer Placeholder 12"/>
          <p:cNvSpPr>
            <a:spLocks noGrp="1"/>
          </p:cNvSpPr>
          <p:nvPr>
            <p:ph type="ftr" sz="quarter" idx="11"/>
          </p:nvPr>
        </p:nvSpPr>
        <p:spPr/>
        <p:txBody>
          <a:bodyPr/>
          <a:lstStyle/>
          <a:p>
            <a:r>
              <a:rPr lang="en-US" smtClean="0"/>
              <a:t>Advanced Computer Graphics - Path Tracing</a:t>
            </a:r>
            <a:endParaRPr lang="en-US"/>
          </a:p>
        </p:txBody>
      </p:sp>
      <p:sp>
        <p:nvSpPr>
          <p:cNvPr id="14" name="Slide Number Placeholder 13"/>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23163667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grpSp>
        <p:nvGrpSpPr>
          <p:cNvPr id="42" name="Group 41"/>
          <p:cNvGrpSpPr/>
          <p:nvPr/>
        </p:nvGrpSpPr>
        <p:grpSpPr>
          <a:xfrm>
            <a:off x="0" y="5428917"/>
            <a:ext cx="9144000" cy="1429084"/>
            <a:chOff x="0" y="5428917"/>
            <a:chExt cx="9144000" cy="1429084"/>
          </a:xfrm>
        </p:grpSpPr>
        <p:sp>
          <p:nvSpPr>
            <p:cNvPr id="43" name="Rectangle 42"/>
            <p:cNvSpPr/>
            <p:nvPr/>
          </p:nvSpPr>
          <p:spPr>
            <a:xfrm>
              <a:off x="0" y="5428917"/>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Left Brace 44"/>
            <p:cNvSpPr/>
            <p:nvPr/>
          </p:nvSpPr>
          <p:spPr>
            <a:xfrm rot="5400000">
              <a:off x="2543083" y="5661260"/>
              <a:ext cx="146377" cy="863456"/>
            </a:xfrm>
            <a:prstGeom prst="leftBrace">
              <a:avLst>
                <a:gd name="adj1" fmla="val 59802"/>
                <a:gd name="adj2" fmla="val 50000"/>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6" name="TextBox 45"/>
            <p:cNvSpPr txBox="1"/>
            <p:nvPr/>
          </p:nvSpPr>
          <p:spPr>
            <a:xfrm>
              <a:off x="1945263" y="5742800"/>
              <a:ext cx="1423788" cy="276999"/>
            </a:xfrm>
            <a:prstGeom prst="rect">
              <a:avLst/>
            </a:prstGeom>
            <a:noFill/>
          </p:spPr>
          <p:txBody>
            <a:bodyPr wrap="none" rtlCol="0">
              <a:spAutoFit/>
            </a:bodyPr>
            <a:lstStyle/>
            <a:p>
              <a:r>
                <a:rPr lang="en-US" sz="1200" b="1" dirty="0" smtClean="0">
                  <a:solidFill>
                    <a:schemeClr val="accent1">
                      <a:lumMod val="50000"/>
                    </a:schemeClr>
                  </a:solidFill>
                </a:rPr>
                <a:t>Emitted radiance</a:t>
              </a:r>
              <a:endParaRPr lang="sv-SE" sz="1200" b="1" dirty="0">
                <a:solidFill>
                  <a:schemeClr val="accent1">
                    <a:lumMod val="50000"/>
                  </a:schemeClr>
                </a:solidFill>
              </a:endParaRPr>
            </a:p>
          </p:txBody>
        </p:sp>
        <p:sp>
          <p:nvSpPr>
            <p:cNvPr id="53" name="Left Brace 52"/>
            <p:cNvSpPr/>
            <p:nvPr/>
          </p:nvSpPr>
          <p:spPr>
            <a:xfrm rot="5400000">
              <a:off x="5007901" y="4150114"/>
              <a:ext cx="194998" cy="3505200"/>
            </a:xfrm>
            <a:prstGeom prst="leftBrace">
              <a:avLst>
                <a:gd name="adj1" fmla="val 59802"/>
                <a:gd name="adj2" fmla="val 50000"/>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4" name="TextBox 53"/>
            <p:cNvSpPr txBox="1"/>
            <p:nvPr/>
          </p:nvSpPr>
          <p:spPr>
            <a:xfrm>
              <a:off x="4391303" y="5526404"/>
              <a:ext cx="1550424" cy="276999"/>
            </a:xfrm>
            <a:prstGeom prst="rect">
              <a:avLst/>
            </a:prstGeom>
            <a:noFill/>
          </p:spPr>
          <p:txBody>
            <a:bodyPr wrap="none" rtlCol="0">
              <a:spAutoFit/>
            </a:bodyPr>
            <a:lstStyle/>
            <a:p>
              <a:r>
                <a:rPr lang="en-US" sz="1200" b="1" dirty="0" smtClean="0">
                  <a:solidFill>
                    <a:schemeClr val="bg2">
                      <a:lumMod val="10000"/>
                    </a:schemeClr>
                  </a:solidFill>
                </a:rPr>
                <a:t>Reflected radiance</a:t>
              </a:r>
              <a:endParaRPr lang="sv-SE" sz="1200" b="1" dirty="0">
                <a:solidFill>
                  <a:schemeClr val="bg2">
                    <a:lumMod val="10000"/>
                  </a:schemeClr>
                </a:solidFill>
              </a:endParaRPr>
            </a:p>
          </p:txBody>
        </p:sp>
      </p:grpSp>
      <p:sp>
        <p:nvSpPr>
          <p:cNvPr id="34" name="Rounded Rectangle 33"/>
          <p:cNvSpPr/>
          <p:nvPr/>
        </p:nvSpPr>
        <p:spPr>
          <a:xfrm>
            <a:off x="4616450" y="6107612"/>
            <a:ext cx="863599" cy="383853"/>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44" name="Rectangle 43"/>
              <p:cNvSpPr/>
              <p:nvPr/>
            </p:nvSpPr>
            <p:spPr>
              <a:xfrm>
                <a:off x="0" y="5805213"/>
                <a:ext cx="7995704" cy="9498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latin typeface="Cambria Math"/>
                        </a:rPr>
                        <m:t>=</m:t>
                      </m:r>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e>
                      </m:d>
                      <m:r>
                        <a:rPr lang="en-US" i="1">
                          <a:latin typeface="Cambria Math"/>
                        </a:rPr>
                        <m:t>+</m:t>
                      </m:r>
                      <m:nary>
                        <m:naryPr>
                          <m:limLoc m:val="undOvr"/>
                          <m:ctrlPr>
                            <a:rPr lang="en-US" i="1">
                              <a:latin typeface="Cambria Math" panose="02040503050406030204" pitchFamily="18" charset="0"/>
                            </a:rPr>
                          </m:ctrlPr>
                        </m:naryPr>
                        <m:sub>
                          <m:r>
                            <m:rPr>
                              <m:sty m:val="p"/>
                            </m:rPr>
                            <a:rPr lang="en-US">
                              <a:latin typeface="Cambria Math"/>
                            </a:rPr>
                            <m:t>Ω</m:t>
                          </m:r>
                        </m:sub>
                        <m:sup/>
                        <m:e>
                          <m:r>
                            <a:rPr lang="en-US" i="1">
                              <a:latin typeface="Cambria Math"/>
                            </a:rPr>
                            <m:t>𝑓</m:t>
                          </m:r>
                          <m:d>
                            <m:dPr>
                              <m:ctrlPr>
                                <a:rPr lang="en-US" b="1"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a:latin typeface="Cambria Math"/>
                                </a:rPr>
                                <m:t>𝒑</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a:latin typeface="Cambria Math"/>
                                    </a:rPr>
                                    <m:t>𝒏</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e>
                          </m:func>
                          <m:r>
                            <a:rPr lang="en-US" i="1">
                              <a:latin typeface="Cambria Math"/>
                            </a:rPr>
                            <m:t>𝑑</m:t>
                          </m:r>
                          <m:r>
                            <a:rPr lang="en-US" i="1">
                              <a:latin typeface="Cambria Math"/>
                            </a:rPr>
                            <m:t>𝜔</m:t>
                          </m:r>
                          <m:r>
                            <a:rPr lang="en-US" i="1">
                              <a:latin typeface="Cambria Math"/>
                            </a:rPr>
                            <m:t>′</m:t>
                          </m:r>
                        </m:e>
                      </m:nary>
                    </m:oMath>
                  </m:oMathPara>
                </a14:m>
                <a:endParaRPr lang="sv-SE" dirty="0"/>
              </a:p>
            </p:txBody>
          </p:sp>
        </mc:Choice>
        <mc:Fallback xmlns="">
          <p:sp>
            <p:nvSpPr>
              <p:cNvPr id="44" name="Rectangle 43"/>
              <p:cNvSpPr>
                <a:spLocks noRot="1" noChangeAspect="1" noMove="1" noResize="1" noEditPoints="1" noAdjustHandles="1" noChangeArrowheads="1" noChangeShapeType="1" noTextEdit="1"/>
              </p:cNvSpPr>
              <p:nvPr/>
            </p:nvSpPr>
            <p:spPr>
              <a:xfrm>
                <a:off x="0" y="5805213"/>
                <a:ext cx="7995704" cy="949875"/>
              </a:xfrm>
              <a:prstGeom prst="rect">
                <a:avLst/>
              </a:prstGeom>
              <a:blipFill rotWithShape="0">
                <a:blip r:embed="rId4"/>
                <a:stretch>
                  <a:fillRect/>
                </a:stretch>
              </a:blipFill>
            </p:spPr>
            <p:txBody>
              <a:bodyPr/>
              <a:lstStyle/>
              <a:p>
                <a:r>
                  <a:rPr lang="sv-SE">
                    <a:noFill/>
                  </a:rPr>
                  <a:t> </a:t>
                </a:r>
              </a:p>
            </p:txBody>
          </p:sp>
        </mc:Fallback>
      </mc:AlternateContent>
      <p:sp>
        <p:nvSpPr>
          <p:cNvPr id="23" name="Chord 22"/>
          <p:cNvSpPr/>
          <p:nvPr/>
        </p:nvSpPr>
        <p:spPr>
          <a:xfrm rot="6781798">
            <a:off x="5177729" y="4115508"/>
            <a:ext cx="1080891" cy="1120401"/>
          </a:xfrm>
          <a:prstGeom prst="chord">
            <a:avLst>
              <a:gd name="adj1" fmla="val 4129482"/>
              <a:gd name="adj2" fmla="val 14664985"/>
            </a:avLst>
          </a:prstGeom>
          <a:solidFill>
            <a:schemeClr val="tx2">
              <a:lumMod val="60000"/>
              <a:lumOff val="40000"/>
            </a:schemeClr>
          </a:solidFill>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a:t>Light Transport Equation</a:t>
            </a:r>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181600" y="4549441"/>
            <a:ext cx="539750" cy="10510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445418" y="3276600"/>
            <a:ext cx="76200" cy="901988"/>
            <a:chOff x="1445418" y="3276600"/>
            <a:chExt cx="76200" cy="901988"/>
          </a:xfrm>
        </p:grpSpPr>
        <p:sp>
          <p:nvSpPr>
            <p:cNvPr id="4" name="Rectangle 3"/>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20"/>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21"/>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ctangle 23"/>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ectangle 34"/>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Rectangle 35"/>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ctangle 36"/>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ctangle 37"/>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24"/>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Picture 7"/>
          <p:cNvPicPr>
            <a:picLocks noChangeAspect="1"/>
          </p:cNvPicPr>
          <p:nvPr/>
        </p:nvPicPr>
        <p:blipFill>
          <a:blip r:embed="rId5"/>
          <a:stretch>
            <a:fillRect/>
          </a:stretch>
        </p:blipFill>
        <p:spPr>
          <a:xfrm>
            <a:off x="568252" y="3523916"/>
            <a:ext cx="397717" cy="314325"/>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4843231" y="4306376"/>
                <a:ext cx="4205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𝜔</m:t>
                      </m:r>
                    </m:oMath>
                  </m:oMathPara>
                </a14:m>
                <a:endParaRPr lang="sv-SE" dirty="0"/>
              </a:p>
            </p:txBody>
          </p:sp>
        </mc:Choice>
        <mc:Fallback xmlns="">
          <p:sp>
            <p:nvSpPr>
              <p:cNvPr id="12" name="Rectangle 11"/>
              <p:cNvSpPr>
                <a:spLocks noRot="1" noChangeAspect="1" noMove="1" noResize="1" noEditPoints="1" noAdjustHandles="1" noChangeArrowheads="1" noChangeShapeType="1" noTextEdit="1"/>
              </p:cNvSpPr>
              <p:nvPr/>
            </p:nvSpPr>
            <p:spPr>
              <a:xfrm>
                <a:off x="4843231" y="4306376"/>
                <a:ext cx="420564" cy="369332"/>
              </a:xfrm>
              <a:prstGeom prst="rect">
                <a:avLst/>
              </a:prstGeom>
              <a:blipFill rotWithShape="0">
                <a:blip r:embed="rId6"/>
                <a:stretch>
                  <a:fillRect/>
                </a:stretch>
              </a:blipFill>
            </p:spPr>
            <p:txBody>
              <a:bodyPr/>
              <a:lstStyle/>
              <a:p>
                <a:r>
                  <a:rPr lang="sv-SE">
                    <a:noFill/>
                  </a:rPr>
                  <a:t> </a:t>
                </a:r>
              </a:p>
            </p:txBody>
          </p:sp>
        </mc:Fallback>
      </mc:AlternateContent>
      <p:grpSp>
        <p:nvGrpSpPr>
          <p:cNvPr id="10" name="Group 9"/>
          <p:cNvGrpSpPr/>
          <p:nvPr/>
        </p:nvGrpSpPr>
        <p:grpSpPr>
          <a:xfrm>
            <a:off x="5671245" y="4431784"/>
            <a:ext cx="391453" cy="369332"/>
            <a:chOff x="5671245" y="4431784"/>
            <a:chExt cx="391453" cy="369332"/>
          </a:xfrm>
        </p:grpSpPr>
        <p:sp>
          <p:nvSpPr>
            <p:cNvPr id="39" name="Oval 38"/>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15" name="Rectangle 14"/>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7"/>
                  <a:stretch>
                    <a:fillRect b="-6557"/>
                  </a:stretch>
                </a:blipFill>
              </p:spPr>
              <p:txBody>
                <a:bodyPr/>
                <a:lstStyle/>
                <a:p>
                  <a:r>
                    <a:rPr lang="sv-SE">
                      <a:noFill/>
                    </a:rPr>
                    <a:t> </a:t>
                  </a:r>
                </a:p>
              </p:txBody>
            </p:sp>
          </mc:Fallback>
        </mc:AlternateContent>
      </p:grpSp>
      <p:cxnSp>
        <p:nvCxnSpPr>
          <p:cNvPr id="40" name="Straight Arrow Connector 39"/>
          <p:cNvCxnSpPr>
            <a:stCxn id="39" idx="0"/>
          </p:cNvCxnSpPr>
          <p:nvPr/>
        </p:nvCxnSpPr>
        <p:spPr>
          <a:xfrm flipV="1">
            <a:off x="5718175" y="4297070"/>
            <a:ext cx="383612" cy="31938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ectangle 40"/>
              <p:cNvSpPr/>
              <p:nvPr/>
            </p:nvSpPr>
            <p:spPr>
              <a:xfrm>
                <a:off x="5997664" y="4003977"/>
                <a:ext cx="4748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𝜔</m:t>
                      </m:r>
                      <m:r>
                        <a:rPr lang="en-US" b="0" i="1" smtClean="0">
                          <a:latin typeface="Cambria Math" panose="02040503050406030204" pitchFamily="18" charset="0"/>
                        </a:rPr>
                        <m:t>′</m:t>
                      </m:r>
                    </m:oMath>
                  </m:oMathPara>
                </a14:m>
                <a:endParaRPr lang="sv-SE" dirty="0"/>
              </a:p>
            </p:txBody>
          </p:sp>
        </mc:Choice>
        <mc:Fallback xmlns="">
          <p:sp>
            <p:nvSpPr>
              <p:cNvPr id="41" name="Rectangle 40"/>
              <p:cNvSpPr>
                <a:spLocks noRot="1" noChangeAspect="1" noMove="1" noResize="1" noEditPoints="1" noAdjustHandles="1" noChangeArrowheads="1" noChangeShapeType="1" noTextEdit="1"/>
              </p:cNvSpPr>
              <p:nvPr/>
            </p:nvSpPr>
            <p:spPr>
              <a:xfrm>
                <a:off x="5997664" y="4003977"/>
                <a:ext cx="474810" cy="369332"/>
              </a:xfrm>
              <a:prstGeom prst="rect">
                <a:avLst/>
              </a:prstGeom>
              <a:blipFill rotWithShape="0">
                <a:blip r:embed="rId9"/>
                <a:stretch>
                  <a:fillRect/>
                </a:stretch>
              </a:blipFill>
            </p:spPr>
            <p:txBody>
              <a:bodyPr/>
              <a:lstStyle/>
              <a:p>
                <a:r>
                  <a:rPr lang="sv-SE">
                    <a:noFill/>
                  </a:rPr>
                  <a:t> </a:t>
                </a:r>
              </a:p>
            </p:txBody>
          </p:sp>
        </mc:Fallback>
      </mc:AlternateContent>
      <p:grpSp>
        <p:nvGrpSpPr>
          <p:cNvPr id="13" name="Group 12"/>
          <p:cNvGrpSpPr/>
          <p:nvPr/>
        </p:nvGrpSpPr>
        <p:grpSpPr>
          <a:xfrm>
            <a:off x="6621546" y="2845989"/>
            <a:ext cx="1142575" cy="1197854"/>
            <a:chOff x="6591212" y="2792600"/>
            <a:chExt cx="1142575" cy="1197854"/>
          </a:xfrm>
        </p:grpSpPr>
        <p:sp>
          <p:nvSpPr>
            <p:cNvPr id="48" name="Chord 47"/>
            <p:cNvSpPr/>
            <p:nvPr/>
          </p:nvSpPr>
          <p:spPr>
            <a:xfrm rot="1431685">
              <a:off x="6652896" y="2792600"/>
              <a:ext cx="1080891" cy="1120401"/>
            </a:xfrm>
            <a:prstGeom prst="chord">
              <a:avLst>
                <a:gd name="adj1" fmla="val 4129482"/>
                <a:gd name="adj2" fmla="val 14664985"/>
              </a:avLst>
            </a:prstGeom>
            <a:solidFill>
              <a:schemeClr val="tx2">
                <a:lumMod val="60000"/>
                <a:lumOff val="40000"/>
              </a:schemeClr>
            </a:solidFill>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9" name="Straight Arrow Connector 48"/>
            <p:cNvCxnSpPr/>
            <p:nvPr/>
          </p:nvCxnSpPr>
          <p:spPr>
            <a:xfrm flipH="1">
              <a:off x="6754595" y="3347697"/>
              <a:ext cx="408206" cy="33338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Rectangle 49"/>
                <p:cNvSpPr/>
                <p:nvPr/>
              </p:nvSpPr>
              <p:spPr>
                <a:xfrm>
                  <a:off x="6591212" y="3621122"/>
                  <a:ext cx="6479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i="1" smtClean="0">
                            <a:latin typeface="Cambria Math"/>
                          </a:rPr>
                          <m:t>𝜔</m:t>
                        </m:r>
                        <m:r>
                          <a:rPr lang="en-US" b="0" i="1" smtClean="0">
                            <a:latin typeface="Cambria Math" panose="02040503050406030204" pitchFamily="18" charset="0"/>
                          </a:rPr>
                          <m:t>′</m:t>
                        </m:r>
                      </m:oMath>
                    </m:oMathPara>
                  </a14:m>
                  <a:endParaRPr lang="sv-SE" dirty="0"/>
                </a:p>
              </p:txBody>
            </p:sp>
          </mc:Choice>
          <mc:Fallback xmlns="">
            <p:sp>
              <p:nvSpPr>
                <p:cNvPr id="50" name="Rectangle 49"/>
                <p:cNvSpPr>
                  <a:spLocks noRot="1" noChangeAspect="1" noMove="1" noResize="1" noEditPoints="1" noAdjustHandles="1" noChangeArrowheads="1" noChangeShapeType="1" noTextEdit="1"/>
                </p:cNvSpPr>
                <p:nvPr/>
              </p:nvSpPr>
              <p:spPr>
                <a:xfrm>
                  <a:off x="6591212" y="3621122"/>
                  <a:ext cx="647934" cy="369332"/>
                </a:xfrm>
                <a:prstGeom prst="rect">
                  <a:avLst/>
                </a:prstGeom>
                <a:blipFill rotWithShape="0">
                  <a:blip r:embed="rId12"/>
                  <a:stretch>
                    <a:fillRect/>
                  </a:stretch>
                </a:blipFill>
              </p:spPr>
              <p:txBody>
                <a:bodyPr/>
                <a:lstStyle/>
                <a:p>
                  <a:r>
                    <a:rPr lang="sv-FI">
                      <a:noFill/>
                    </a:rPr>
                    <a:t> </a:t>
                  </a:r>
                </a:p>
              </p:txBody>
            </p:sp>
          </mc:Fallback>
        </mc:AlternateContent>
      </p:grpSp>
      <p:cxnSp>
        <p:nvCxnSpPr>
          <p:cNvPr id="55" name="Straight Arrow Connector 54"/>
          <p:cNvCxnSpPr/>
          <p:nvPr/>
        </p:nvCxnSpPr>
        <p:spPr>
          <a:xfrm flipV="1">
            <a:off x="5722206" y="3404361"/>
            <a:ext cx="1445902" cy="1253284"/>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7145904" y="3155702"/>
            <a:ext cx="450764" cy="369332"/>
            <a:chOff x="5671245" y="4431784"/>
            <a:chExt cx="450764" cy="369332"/>
          </a:xfrm>
        </p:grpSpPr>
        <p:sp>
          <p:nvSpPr>
            <p:cNvPr id="57" name="Oval 56"/>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58" name="Rectangle 57"/>
                <p:cNvSpPr/>
                <p:nvPr/>
              </p:nvSpPr>
              <p:spPr>
                <a:xfrm>
                  <a:off x="5671245" y="4431784"/>
                  <a:ext cx="4507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𝒑</m:t>
                        </m:r>
                        <m:r>
                          <a:rPr lang="en-US" b="1" i="1" smtClean="0">
                            <a:latin typeface="Cambria Math" panose="02040503050406030204" pitchFamily="18" charset="0"/>
                          </a:rPr>
                          <m:t>′</m:t>
                        </m:r>
                      </m:oMath>
                    </m:oMathPara>
                  </a14:m>
                  <a:endParaRPr lang="sv-SE" dirty="0"/>
                </a:p>
              </p:txBody>
            </p:sp>
          </mc:Choice>
          <mc:Fallback xmlns="">
            <p:sp>
              <p:nvSpPr>
                <p:cNvPr id="58" name="Rectangle 57"/>
                <p:cNvSpPr>
                  <a:spLocks noRot="1" noChangeAspect="1" noMove="1" noResize="1" noEditPoints="1" noAdjustHandles="1" noChangeArrowheads="1" noChangeShapeType="1" noTextEdit="1"/>
                </p:cNvSpPr>
                <p:nvPr/>
              </p:nvSpPr>
              <p:spPr>
                <a:xfrm>
                  <a:off x="5671245" y="4431784"/>
                  <a:ext cx="450764" cy="369332"/>
                </a:xfrm>
                <a:prstGeom prst="rect">
                  <a:avLst/>
                </a:prstGeom>
                <a:blipFill rotWithShape="0">
                  <a:blip r:embed="rId13"/>
                  <a:stretch>
                    <a:fillRect b="-8333"/>
                  </a:stretch>
                </a:blipFill>
              </p:spPr>
              <p:txBody>
                <a:bodyPr/>
                <a:lstStyle/>
                <a:p>
                  <a:r>
                    <a:rPr lang="sv-SE">
                      <a:noFill/>
                    </a:rPr>
                    <a:t> </a:t>
                  </a:r>
                </a:p>
              </p:txBody>
            </p:sp>
          </mc:Fallback>
        </mc:AlternateContent>
      </p:grpSp>
      <mc:AlternateContent xmlns:mc="http://schemas.openxmlformats.org/markup-compatibility/2006" xmlns:a14="http://schemas.microsoft.com/office/drawing/2010/main">
        <mc:Choice Requires="a14">
          <p:sp>
            <p:nvSpPr>
              <p:cNvPr id="28" name="Rounded Rectangle 27"/>
              <p:cNvSpPr/>
              <p:nvPr/>
            </p:nvSpPr>
            <p:spPr>
              <a:xfrm>
                <a:off x="1981200" y="3456619"/>
                <a:ext cx="1066800" cy="378695"/>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a:rPr>
                            <m:t>𝐿</m:t>
                          </m:r>
                        </m:e>
                        <m:sub>
                          <m:r>
                            <a:rPr lang="en-US" i="1">
                              <a:solidFill>
                                <a:schemeClr val="tx1"/>
                              </a:solidFill>
                              <a:latin typeface="Cambria Math"/>
                            </a:rPr>
                            <m:t>𝑖</m:t>
                          </m:r>
                        </m:sub>
                      </m:sSub>
                      <m:d>
                        <m:dPr>
                          <m:ctrlPr>
                            <a:rPr lang="en-US" b="1" i="1">
                              <a:solidFill>
                                <a:schemeClr val="tx1"/>
                              </a:solidFill>
                              <a:latin typeface="Cambria Math" panose="02040503050406030204" pitchFamily="18" charset="0"/>
                            </a:rPr>
                          </m:ctrlPr>
                        </m:dPr>
                        <m:e>
                          <m:r>
                            <a:rPr lang="en-US" b="1" i="1">
                              <a:solidFill>
                                <a:schemeClr val="tx1"/>
                              </a:solidFill>
                              <a:latin typeface="Cambria Math"/>
                            </a:rPr>
                            <m:t>𝒑</m:t>
                          </m:r>
                          <m:r>
                            <a:rPr lang="en-US" i="1">
                              <a:solidFill>
                                <a:schemeClr val="tx1"/>
                              </a:solidFill>
                              <a:latin typeface="Cambria Math"/>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a:rPr>
                                <m:t>𝜔</m:t>
                              </m:r>
                            </m:e>
                            <m:sup>
                              <m:r>
                                <a:rPr lang="en-US" i="1">
                                  <a:solidFill>
                                    <a:schemeClr val="tx1"/>
                                  </a:solidFill>
                                  <a:latin typeface="Cambria Math"/>
                                </a:rPr>
                                <m:t>′</m:t>
                              </m:r>
                            </m:sup>
                          </m:sSup>
                        </m:e>
                      </m:d>
                    </m:oMath>
                  </m:oMathPara>
                </a14:m>
                <a:endParaRPr lang="sv-SE" dirty="0">
                  <a:solidFill>
                    <a:schemeClr val="tx1"/>
                  </a:solidFill>
                </a:endParaRPr>
              </a:p>
            </p:txBody>
          </p:sp>
        </mc:Choice>
        <mc:Fallback xmlns="">
          <p:sp>
            <p:nvSpPr>
              <p:cNvPr id="28" name="Rounded Rectangle 27"/>
              <p:cNvSpPr>
                <a:spLocks noRot="1" noChangeAspect="1" noMove="1" noResize="1" noEditPoints="1" noAdjustHandles="1" noChangeArrowheads="1" noChangeShapeType="1" noTextEdit="1"/>
              </p:cNvSpPr>
              <p:nvPr/>
            </p:nvSpPr>
            <p:spPr>
              <a:xfrm>
                <a:off x="1981200" y="3456619"/>
                <a:ext cx="1066800" cy="378695"/>
              </a:xfrm>
              <a:prstGeom prst="roundRect">
                <a:avLst/>
              </a:prstGeom>
              <a:blipFill rotWithShape="0">
                <a:blip r:embed="rId14"/>
                <a:stretch>
                  <a:fillRect b="-4545"/>
                </a:stretch>
              </a:blipFill>
              <a:ln>
                <a:solidFill>
                  <a:schemeClr val="bg2">
                    <a:lumMod val="25000"/>
                  </a:schemeClr>
                </a:solidFill>
              </a:ln>
            </p:spPr>
            <p:txBody>
              <a:bodyPr/>
              <a:lstStyle/>
              <a:p>
                <a:r>
                  <a:rPr lang="sv-SE">
                    <a:noFill/>
                  </a:rPr>
                  <a:t> </a:t>
                </a:r>
              </a:p>
            </p:txBody>
          </p:sp>
        </mc:Fallback>
      </mc:AlternateContent>
      <p:grpSp>
        <p:nvGrpSpPr>
          <p:cNvPr id="30" name="Group 29"/>
          <p:cNvGrpSpPr/>
          <p:nvPr/>
        </p:nvGrpSpPr>
        <p:grpSpPr>
          <a:xfrm>
            <a:off x="2959420" y="3448351"/>
            <a:ext cx="1689839" cy="386963"/>
            <a:chOff x="2959420" y="3448351"/>
            <a:chExt cx="1689839" cy="386963"/>
          </a:xfrm>
        </p:grpSpPr>
        <mc:AlternateContent xmlns:mc="http://schemas.openxmlformats.org/markup-compatibility/2006" xmlns:a14="http://schemas.microsoft.com/office/drawing/2010/main">
          <mc:Choice Requires="a14">
            <p:sp>
              <p:nvSpPr>
                <p:cNvPr id="59" name="Rounded Rectangle 58"/>
                <p:cNvSpPr/>
                <p:nvPr/>
              </p:nvSpPr>
              <p:spPr>
                <a:xfrm>
                  <a:off x="3303063" y="3456619"/>
                  <a:ext cx="1346196" cy="378695"/>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𝐿</m:t>
                            </m:r>
                          </m:e>
                          <m:sub>
                            <m:r>
                              <a:rPr lang="en-US" i="1">
                                <a:solidFill>
                                  <a:schemeClr val="tx1"/>
                                </a:solidFill>
                                <a:latin typeface="Cambria Math" panose="02040503050406030204" pitchFamily="18" charset="0"/>
                              </a:rPr>
                              <m:t>𝑜</m:t>
                            </m:r>
                          </m:sub>
                        </m:sSub>
                        <m:d>
                          <m:dPr>
                            <m:ctrlPr>
                              <a:rPr lang="en-US" i="1">
                                <a:solidFill>
                                  <a:schemeClr val="tx1"/>
                                </a:solidFill>
                                <a:latin typeface="Cambria Math" panose="02040503050406030204" pitchFamily="18" charset="0"/>
                              </a:rPr>
                            </m:ctrlPr>
                          </m:dPr>
                          <m:e>
                            <m:sSup>
                              <m:sSupPr>
                                <m:ctrlPr>
                                  <a:rPr lang="en-US"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rPr>
                                  <m:t>𝒑</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𝜔</m:t>
                                </m:r>
                              </m:e>
                              <m:sup>
                                <m:r>
                                  <a:rPr lang="en-US" i="1">
                                    <a:solidFill>
                                      <a:schemeClr val="tx1"/>
                                    </a:solidFill>
                                    <a:latin typeface="Cambria Math" panose="02040503050406030204" pitchFamily="18" charset="0"/>
                                  </a:rPr>
                                  <m:t>′</m:t>
                                </m:r>
                              </m:sup>
                            </m:sSup>
                          </m:e>
                        </m:d>
                      </m:oMath>
                    </m:oMathPara>
                  </a14:m>
                  <a:endParaRPr lang="sv-SE" dirty="0">
                    <a:solidFill>
                      <a:schemeClr val="tx1"/>
                    </a:solidFill>
                  </a:endParaRPr>
                </a:p>
              </p:txBody>
            </p:sp>
          </mc:Choice>
          <mc:Fallback xmlns="">
            <p:sp>
              <p:nvSpPr>
                <p:cNvPr id="59" name="Rounded Rectangle 58"/>
                <p:cNvSpPr>
                  <a:spLocks noRot="1" noChangeAspect="1" noMove="1" noResize="1" noEditPoints="1" noAdjustHandles="1" noChangeArrowheads="1" noChangeShapeType="1" noTextEdit="1"/>
                </p:cNvSpPr>
                <p:nvPr/>
              </p:nvSpPr>
              <p:spPr>
                <a:xfrm>
                  <a:off x="3303063" y="3456619"/>
                  <a:ext cx="1346196" cy="378695"/>
                </a:xfrm>
                <a:prstGeom prst="roundRect">
                  <a:avLst/>
                </a:prstGeom>
                <a:blipFill rotWithShape="0">
                  <a:blip r:embed="rId15"/>
                  <a:stretch>
                    <a:fillRect b="-4545"/>
                  </a:stretch>
                </a:blipFill>
                <a:ln>
                  <a:solidFill>
                    <a:schemeClr val="bg2">
                      <a:lumMod val="25000"/>
                    </a:schemeClr>
                  </a:solid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2959420" y="3448351"/>
                  <a:ext cx="4219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bg2">
                                <a:lumMod val="25000"/>
                              </a:schemeClr>
                            </a:solidFill>
                            <a:latin typeface="Cambria Math" panose="02040503050406030204" pitchFamily="18" charset="0"/>
                          </a:rPr>
                          <m:t>=</m:t>
                        </m:r>
                      </m:oMath>
                    </m:oMathPara>
                  </a14:m>
                  <a:endParaRPr lang="sv-SE" dirty="0"/>
                </a:p>
              </p:txBody>
            </p:sp>
          </mc:Choice>
          <mc:Fallback xmlns="">
            <p:sp>
              <p:nvSpPr>
                <p:cNvPr id="29" name="Rectangle 28"/>
                <p:cNvSpPr>
                  <a:spLocks noRot="1" noChangeAspect="1" noMove="1" noResize="1" noEditPoints="1" noAdjustHandles="1" noChangeArrowheads="1" noChangeShapeType="1" noTextEdit="1"/>
                </p:cNvSpPr>
                <p:nvPr/>
              </p:nvSpPr>
              <p:spPr>
                <a:xfrm>
                  <a:off x="2959420" y="3448351"/>
                  <a:ext cx="421910" cy="369332"/>
                </a:xfrm>
                <a:prstGeom prst="rect">
                  <a:avLst/>
                </a:prstGeom>
                <a:blipFill rotWithShape="0">
                  <a:blip r:embed="rId16"/>
                  <a:stretch>
                    <a:fillRect/>
                  </a:stretch>
                </a:blipFill>
              </p:spPr>
              <p:txBody>
                <a:bodyPr/>
                <a:lstStyle/>
                <a:p>
                  <a:r>
                    <a:rPr lang="sv-SE">
                      <a:noFill/>
                    </a:rPr>
                    <a:t> </a:t>
                  </a:r>
                </a:p>
              </p:txBody>
            </p:sp>
          </mc:Fallback>
        </mc:AlternateContent>
      </p:grpSp>
      <p:grpSp>
        <p:nvGrpSpPr>
          <p:cNvPr id="60" name="Group 59"/>
          <p:cNvGrpSpPr/>
          <p:nvPr/>
        </p:nvGrpSpPr>
        <p:grpSpPr>
          <a:xfrm>
            <a:off x="2015145" y="4009132"/>
            <a:ext cx="6366854" cy="1415610"/>
            <a:chOff x="2842063" y="3456619"/>
            <a:chExt cx="6366854" cy="487199"/>
          </a:xfrm>
        </p:grpSpPr>
        <mc:AlternateContent xmlns:mc="http://schemas.openxmlformats.org/markup-compatibility/2006" xmlns:a14="http://schemas.microsoft.com/office/drawing/2010/main">
          <mc:Choice Requires="a14">
            <p:sp>
              <p:nvSpPr>
                <p:cNvPr id="61" name="Rounded Rectangle 60"/>
                <p:cNvSpPr/>
                <p:nvPr/>
              </p:nvSpPr>
              <p:spPr>
                <a:xfrm>
                  <a:off x="3303062" y="3456619"/>
                  <a:ext cx="5905855" cy="378695"/>
                </a:xfrm>
                <a:prstGeom prst="round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a:rPr>
                              <m:t>𝐿</m:t>
                            </m:r>
                          </m:e>
                          <m:sub>
                            <m:r>
                              <a:rPr lang="en-US" i="1">
                                <a:solidFill>
                                  <a:schemeClr val="tx1"/>
                                </a:solidFill>
                                <a:latin typeface="Cambria Math"/>
                              </a:rPr>
                              <m:t>𝑒</m:t>
                            </m:r>
                          </m:sub>
                        </m:sSub>
                        <m:d>
                          <m:dPr>
                            <m:ctrlPr>
                              <a:rPr lang="en-US" i="1">
                                <a:solidFill>
                                  <a:schemeClr val="tx1"/>
                                </a:solidFill>
                                <a:latin typeface="Cambria Math" panose="02040503050406030204" pitchFamily="18" charset="0"/>
                              </a:rPr>
                            </m:ctrlPr>
                          </m:dPr>
                          <m:e>
                            <m:sSup>
                              <m:sSupPr>
                                <m:ctrlPr>
                                  <a:rPr lang="en-US" b="1" i="1">
                                    <a:solidFill>
                                      <a:schemeClr val="tx1"/>
                                    </a:solidFill>
                                    <a:latin typeface="Cambria Math" panose="02040503050406030204" pitchFamily="18" charset="0"/>
                                  </a:rPr>
                                </m:ctrlPr>
                              </m:sSupPr>
                              <m:e>
                                <m:r>
                                  <a:rPr lang="en-US" b="1" i="1">
                                    <a:solidFill>
                                      <a:schemeClr val="tx1"/>
                                    </a:solidFill>
                                    <a:latin typeface="Cambria Math"/>
                                  </a:rPr>
                                  <m:t>𝒑</m:t>
                                </m:r>
                              </m:e>
                              <m:sup>
                                <m:r>
                                  <a:rPr lang="en-US" b="1" i="1">
                                    <a:solidFill>
                                      <a:schemeClr val="tx1"/>
                                    </a:solidFill>
                                    <a:latin typeface="Cambria Math" panose="02040503050406030204" pitchFamily="18" charset="0"/>
                                  </a:rPr>
                                  <m:t>′</m:t>
                                </m:r>
                              </m:sup>
                            </m:sSup>
                            <m:r>
                              <a:rPr lang="en-US" i="1">
                                <a:solidFill>
                                  <a:schemeClr val="tx1"/>
                                </a:solidFill>
                                <a:latin typeface="Cambria Math"/>
                              </a:rPr>
                              <m:t>,</m:t>
                            </m:r>
                            <m:r>
                              <a:rPr lang="en-US" i="1">
                                <a:solidFill>
                                  <a:schemeClr val="tx1"/>
                                </a:solidFill>
                                <a:latin typeface="Cambria Math" panose="02040503050406030204" pitchFamily="18" charset="0"/>
                              </a:rPr>
                              <m:t>−</m:t>
                            </m:r>
                            <m:r>
                              <a:rPr lang="en-US" i="1">
                                <a:solidFill>
                                  <a:schemeClr val="tx1"/>
                                </a:solidFill>
                                <a:latin typeface="Cambria Math"/>
                              </a:rPr>
                              <m:t>𝜔</m:t>
                            </m:r>
                            <m:r>
                              <a:rPr lang="en-US" i="1">
                                <a:solidFill>
                                  <a:schemeClr val="tx1"/>
                                </a:solidFill>
                                <a:latin typeface="Cambria Math" panose="02040503050406030204" pitchFamily="18" charset="0"/>
                              </a:rPr>
                              <m:t>′</m:t>
                            </m:r>
                          </m:e>
                        </m:d>
                        <m:r>
                          <a:rPr lang="en-US" i="1">
                            <a:solidFill>
                              <a:schemeClr val="tx1"/>
                            </a:solidFill>
                            <a:latin typeface="Cambria Math"/>
                          </a:rPr>
                          <m:t>+</m:t>
                        </m:r>
                        <m:nary>
                          <m:naryPr>
                            <m:limLoc m:val="undOvr"/>
                            <m:ctrlPr>
                              <a:rPr lang="en-US" i="1">
                                <a:solidFill>
                                  <a:schemeClr val="tx1"/>
                                </a:solidFill>
                                <a:latin typeface="Cambria Math" panose="02040503050406030204" pitchFamily="18" charset="0"/>
                              </a:rPr>
                            </m:ctrlPr>
                          </m:naryPr>
                          <m:sub>
                            <m:r>
                              <m:rPr>
                                <m:sty m:val="p"/>
                              </m:rPr>
                              <a:rPr lang="en-US">
                                <a:solidFill>
                                  <a:schemeClr val="tx1"/>
                                </a:solidFill>
                                <a:latin typeface="Cambria Math"/>
                              </a:rPr>
                              <m:t>Ω</m:t>
                            </m:r>
                          </m:sub>
                          <m:sup/>
                          <m:e>
                            <m:r>
                              <a:rPr lang="en-US" i="1">
                                <a:solidFill>
                                  <a:schemeClr val="tx1"/>
                                </a:solidFill>
                                <a:latin typeface="Cambria Math"/>
                              </a:rPr>
                              <m:t>𝑓</m:t>
                            </m:r>
                            <m:d>
                              <m:dPr>
                                <m:ctrlPr>
                                  <a:rPr lang="en-US" b="1" i="1">
                                    <a:solidFill>
                                      <a:schemeClr val="tx1"/>
                                    </a:solidFill>
                                    <a:latin typeface="Cambria Math" panose="02040503050406030204" pitchFamily="18" charset="0"/>
                                  </a:rPr>
                                </m:ctrlPr>
                              </m:dPr>
                              <m:e>
                                <m:r>
                                  <a:rPr lang="en-US" b="1" i="1">
                                    <a:solidFill>
                                      <a:schemeClr val="tx1"/>
                                    </a:solidFill>
                                    <a:latin typeface="Cambria Math"/>
                                  </a:rPr>
                                  <m:t>𝒑</m:t>
                                </m:r>
                                <m:r>
                                  <a:rPr lang="en-US" b="1" i="1" smtClean="0">
                                    <a:solidFill>
                                      <a:schemeClr val="tx1"/>
                                    </a:solidFill>
                                    <a:latin typeface="Cambria Math" panose="02040503050406030204" pitchFamily="18" charset="0"/>
                                  </a:rPr>
                                  <m:t>′</m:t>
                                </m:r>
                                <m:r>
                                  <a:rPr lang="en-US" i="1">
                                    <a:solidFill>
                                      <a:schemeClr val="tx1"/>
                                    </a:solidFill>
                                    <a:latin typeface="Cambria Math"/>
                                  </a:rPr>
                                  <m:t>,</m:t>
                                </m:r>
                                <m:r>
                                  <a:rPr lang="en-US" i="1">
                                    <a:solidFill>
                                      <a:schemeClr val="tx1"/>
                                    </a:solidFill>
                                    <a:latin typeface="Cambria Math" panose="02040503050406030204" pitchFamily="18" charset="0"/>
                                  </a:rPr>
                                  <m:t>−</m:t>
                                </m:r>
                                <m:r>
                                  <a:rPr lang="en-US" i="1">
                                    <a:solidFill>
                                      <a:schemeClr val="tx1"/>
                                    </a:solidFill>
                                    <a:latin typeface="Cambria Math"/>
                                  </a:rPr>
                                  <m:t>𝜔</m:t>
                                </m:r>
                                <m:r>
                                  <a:rPr lang="en-US" i="1">
                                    <a:solidFill>
                                      <a:schemeClr val="tx1"/>
                                    </a:solidFill>
                                    <a:latin typeface="Cambria Math" panose="02040503050406030204" pitchFamily="18" charset="0"/>
                                  </a:rPr>
                                  <m:t>′</m:t>
                                </m:r>
                                <m:r>
                                  <a:rPr lang="en-US" i="1">
                                    <a:solidFill>
                                      <a:schemeClr val="tx1"/>
                                    </a:solidFill>
                                    <a:latin typeface="Cambria Math"/>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a:rPr>
                                      <m:t>𝜔</m:t>
                                    </m:r>
                                  </m:e>
                                  <m:sup>
                                    <m:r>
                                      <a:rPr lang="en-US" i="1">
                                        <a:solidFill>
                                          <a:schemeClr val="tx1"/>
                                        </a:solidFill>
                                        <a:latin typeface="Cambria Math"/>
                                      </a:rPr>
                                      <m:t>′</m:t>
                                    </m:r>
                                    <m:r>
                                      <a:rPr lang="en-US" i="1">
                                        <a:solidFill>
                                          <a:schemeClr val="tx1"/>
                                        </a:solidFill>
                                        <a:latin typeface="Cambria Math" panose="02040503050406030204" pitchFamily="18" charset="0"/>
                                      </a:rPr>
                                      <m:t>′</m:t>
                                    </m:r>
                                  </m:sup>
                                </m:sSup>
                              </m:e>
                            </m:d>
                            <m:sSub>
                              <m:sSubPr>
                                <m:ctrlPr>
                                  <a:rPr lang="en-US" i="1">
                                    <a:solidFill>
                                      <a:schemeClr val="tx1"/>
                                    </a:solidFill>
                                    <a:latin typeface="Cambria Math" panose="02040503050406030204" pitchFamily="18" charset="0"/>
                                  </a:rPr>
                                </m:ctrlPr>
                              </m:sSubPr>
                              <m:e>
                                <m:r>
                                  <a:rPr lang="en-US" i="1">
                                    <a:solidFill>
                                      <a:schemeClr val="tx1"/>
                                    </a:solidFill>
                                    <a:latin typeface="Cambria Math"/>
                                  </a:rPr>
                                  <m:t>𝐿</m:t>
                                </m:r>
                              </m:e>
                              <m:sub>
                                <m:r>
                                  <a:rPr lang="en-US" i="1">
                                    <a:solidFill>
                                      <a:schemeClr val="tx1"/>
                                    </a:solidFill>
                                    <a:latin typeface="Cambria Math"/>
                                  </a:rPr>
                                  <m:t>𝑖</m:t>
                                </m:r>
                              </m:sub>
                            </m:sSub>
                            <m:d>
                              <m:dPr>
                                <m:ctrlPr>
                                  <a:rPr lang="en-US" b="1" i="1">
                                    <a:solidFill>
                                      <a:schemeClr val="tx1"/>
                                    </a:solidFill>
                                    <a:latin typeface="Cambria Math" panose="02040503050406030204" pitchFamily="18" charset="0"/>
                                  </a:rPr>
                                </m:ctrlPr>
                              </m:dPr>
                              <m:e>
                                <m:r>
                                  <a:rPr lang="en-US" b="1" i="1">
                                    <a:solidFill>
                                      <a:schemeClr val="tx1"/>
                                    </a:solidFill>
                                    <a:latin typeface="Cambria Math"/>
                                  </a:rPr>
                                  <m:t>𝒑</m:t>
                                </m:r>
                                <m:r>
                                  <a:rPr lang="en-US" b="1" i="1" smtClean="0">
                                    <a:solidFill>
                                      <a:schemeClr val="tx1"/>
                                    </a:solidFill>
                                    <a:latin typeface="Cambria Math" panose="02040503050406030204" pitchFamily="18" charset="0"/>
                                  </a:rPr>
                                  <m:t>′</m:t>
                                </m:r>
                                <m:r>
                                  <a:rPr lang="en-US" i="1">
                                    <a:solidFill>
                                      <a:schemeClr val="tx1"/>
                                    </a:solidFill>
                                    <a:latin typeface="Cambria Math"/>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a:rPr>
                                      <m:t>𝜔</m:t>
                                    </m:r>
                                  </m:e>
                                  <m:sup>
                                    <m:r>
                                      <a:rPr lang="en-US" i="1">
                                        <a:solidFill>
                                          <a:schemeClr val="tx1"/>
                                        </a:solidFill>
                                        <a:latin typeface="Cambria Math"/>
                                      </a:rPr>
                                      <m:t>′</m:t>
                                    </m:r>
                                  </m:sup>
                                </m:sSup>
                              </m:e>
                            </m:d>
                            <m:func>
                              <m:funcPr>
                                <m:ctrlPr>
                                  <a:rPr lang="en-US" i="1">
                                    <a:solidFill>
                                      <a:schemeClr val="tx1"/>
                                    </a:solidFill>
                                    <a:latin typeface="Cambria Math" panose="02040503050406030204" pitchFamily="18" charset="0"/>
                                  </a:rPr>
                                </m:ctrlPr>
                              </m:funcPr>
                              <m:fName>
                                <m:r>
                                  <m:rPr>
                                    <m:sty m:val="p"/>
                                  </m:rPr>
                                  <a:rPr lang="en-US">
                                    <a:solidFill>
                                      <a:schemeClr val="tx1"/>
                                    </a:solidFill>
                                    <a:latin typeface="Cambria Math"/>
                                  </a:rPr>
                                  <m:t>cos</m:t>
                                </m:r>
                              </m:fName>
                              <m:e>
                                <m:d>
                                  <m:dPr>
                                    <m:ctrlPr>
                                      <a:rPr lang="en-US" b="1" i="1">
                                        <a:solidFill>
                                          <a:schemeClr val="tx1"/>
                                        </a:solidFill>
                                        <a:latin typeface="Cambria Math" panose="02040503050406030204" pitchFamily="18" charset="0"/>
                                      </a:rPr>
                                    </m:ctrlPr>
                                  </m:dPr>
                                  <m:e>
                                    <m:r>
                                      <a:rPr lang="en-US" b="1" i="1">
                                        <a:solidFill>
                                          <a:schemeClr val="tx1"/>
                                        </a:solidFill>
                                        <a:latin typeface="Cambria Math"/>
                                      </a:rPr>
                                      <m:t>𝒏</m:t>
                                    </m:r>
                                    <m:r>
                                      <a:rPr lang="en-US" b="1" i="1" smtClean="0">
                                        <a:solidFill>
                                          <a:schemeClr val="tx1"/>
                                        </a:solidFill>
                                        <a:latin typeface="Cambria Math" panose="02040503050406030204" pitchFamily="18" charset="0"/>
                                      </a:rPr>
                                      <m:t>′</m:t>
                                    </m:r>
                                    <m:r>
                                      <a:rPr lang="en-US" i="1">
                                        <a:solidFill>
                                          <a:schemeClr val="tx1"/>
                                        </a:solidFill>
                                        <a:latin typeface="Cambria Math"/>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a:rPr>
                                          <m:t>𝜔</m:t>
                                        </m:r>
                                      </m:e>
                                      <m:sup>
                                        <m:r>
                                          <a:rPr lang="en-US" i="1">
                                            <a:solidFill>
                                              <a:schemeClr val="tx1"/>
                                            </a:solidFill>
                                            <a:latin typeface="Cambria Math"/>
                                          </a:rPr>
                                          <m:t>′</m:t>
                                        </m:r>
                                      </m:sup>
                                    </m:sSup>
                                  </m:e>
                                </m:d>
                              </m:e>
                            </m:func>
                            <m:r>
                              <a:rPr lang="en-US" i="1">
                                <a:solidFill>
                                  <a:schemeClr val="tx1"/>
                                </a:solidFill>
                                <a:latin typeface="Cambria Math"/>
                              </a:rPr>
                              <m:t>𝑑</m:t>
                            </m:r>
                            <m:r>
                              <a:rPr lang="en-US" i="1">
                                <a:solidFill>
                                  <a:schemeClr val="tx1"/>
                                </a:solidFill>
                                <a:latin typeface="Cambria Math"/>
                              </a:rPr>
                              <m:t>𝜔</m:t>
                            </m:r>
                            <m:r>
                              <a:rPr lang="en-US" i="1">
                                <a:solidFill>
                                  <a:schemeClr val="tx1"/>
                                </a:solidFill>
                                <a:latin typeface="Cambria Math"/>
                              </a:rPr>
                              <m:t>′</m:t>
                            </m:r>
                          </m:e>
                        </m:nary>
                      </m:oMath>
                    </m:oMathPara>
                  </a14:m>
                  <a:endParaRPr lang="sv-SE" dirty="0">
                    <a:solidFill>
                      <a:schemeClr val="tx1"/>
                    </a:solidFill>
                  </a:endParaRPr>
                </a:p>
              </p:txBody>
            </p:sp>
          </mc:Choice>
          <mc:Fallback xmlns="">
            <p:sp>
              <p:nvSpPr>
                <p:cNvPr id="61" name="Rounded Rectangle 60"/>
                <p:cNvSpPr>
                  <a:spLocks noRot="1" noChangeAspect="1" noMove="1" noResize="1" noEditPoints="1" noAdjustHandles="1" noChangeArrowheads="1" noChangeShapeType="1" noTextEdit="1"/>
                </p:cNvSpPr>
                <p:nvPr/>
              </p:nvSpPr>
              <p:spPr>
                <a:xfrm>
                  <a:off x="3303062" y="3456619"/>
                  <a:ext cx="5905855" cy="378695"/>
                </a:xfrm>
                <a:prstGeom prst="roundRect">
                  <a:avLst/>
                </a:prstGeom>
                <a:blipFill rotWithShape="0">
                  <a:blip r:embed="rId17"/>
                  <a:stretch>
                    <a:fillRect/>
                  </a:stretch>
                </a:blipFill>
                <a:ln>
                  <a:solidFill>
                    <a:schemeClr val="bg2">
                      <a:lumMod val="25000"/>
                    </a:schemeClr>
                  </a:solidFill>
                </a:ln>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2842063" y="3574486"/>
                  <a:ext cx="4219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bg2">
                                <a:lumMod val="25000"/>
                              </a:schemeClr>
                            </a:solidFill>
                            <a:latin typeface="Cambria Math" panose="02040503050406030204" pitchFamily="18" charset="0"/>
                          </a:rPr>
                          <m:t>=</m:t>
                        </m:r>
                      </m:oMath>
                    </m:oMathPara>
                  </a14:m>
                  <a:endParaRPr lang="sv-SE" dirty="0"/>
                </a:p>
              </p:txBody>
            </p:sp>
          </mc:Choice>
          <mc:Fallback xmlns="">
            <p:sp>
              <p:nvSpPr>
                <p:cNvPr id="62" name="Rectangle 61"/>
                <p:cNvSpPr>
                  <a:spLocks noRot="1" noChangeAspect="1" noMove="1" noResize="1" noEditPoints="1" noAdjustHandles="1" noChangeArrowheads="1" noChangeShapeType="1" noTextEdit="1"/>
                </p:cNvSpPr>
                <p:nvPr/>
              </p:nvSpPr>
              <p:spPr>
                <a:xfrm>
                  <a:off x="2842063" y="3574486"/>
                  <a:ext cx="421910" cy="369332"/>
                </a:xfrm>
                <a:prstGeom prst="rect">
                  <a:avLst/>
                </a:prstGeom>
                <a:blipFill rotWithShape="0">
                  <a:blip r:embed="rId18"/>
                  <a:stretch>
                    <a:fillRect/>
                  </a:stretch>
                </a:blipFill>
              </p:spPr>
              <p:txBody>
                <a:bodyPr/>
                <a:lstStyle/>
                <a:p>
                  <a:r>
                    <a:rPr lang="sv-SE">
                      <a:noFill/>
                    </a:rPr>
                    <a:t> </a:t>
                  </a:r>
                </a:p>
              </p:txBody>
            </p:sp>
          </mc:Fallback>
        </mc:AlternateContent>
      </p:grpSp>
      <p:sp>
        <p:nvSpPr>
          <p:cNvPr id="3" name="Date Placeholder 2"/>
          <p:cNvSpPr>
            <a:spLocks noGrp="1"/>
          </p:cNvSpPr>
          <p:nvPr>
            <p:ph type="dt" sz="half" idx="10"/>
          </p:nvPr>
        </p:nvSpPr>
        <p:spPr/>
        <p:txBody>
          <a:bodyPr/>
          <a:lstStyle/>
          <a:p>
            <a:fld id="{160770E7-E4AC-42E4-86BD-9FDA35B68253}" type="datetime1">
              <a:rPr lang="en-US" smtClean="0"/>
              <a:t>1/29/2018</a:t>
            </a:fld>
            <a:endParaRPr lang="en-US"/>
          </a:p>
        </p:txBody>
      </p:sp>
      <p:sp>
        <p:nvSpPr>
          <p:cNvPr id="7" name="Footer Placeholder 6"/>
          <p:cNvSpPr>
            <a:spLocks noGrp="1"/>
          </p:cNvSpPr>
          <p:nvPr>
            <p:ph type="ftr" sz="quarter" idx="11"/>
          </p:nvPr>
        </p:nvSpPr>
        <p:spPr/>
        <p:txBody>
          <a:bodyPr/>
          <a:lstStyle/>
          <a:p>
            <a:r>
              <a:rPr lang="en-US" smtClean="0"/>
              <a:t>Advanced Computer Graphics - Path Tracing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157381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down)">
                                      <p:cBhvr>
                                        <p:cTn id="15" dur="500"/>
                                        <p:tgtEl>
                                          <p:spTgt spid="55"/>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par>
                          <p:cTn id="19" fill="hold">
                            <p:stCondLst>
                              <p:cond delay="500"/>
                            </p:stCondLst>
                            <p:childTnLst>
                              <p:par>
                                <p:cTn id="20" presetID="10" presetClass="exit" presetSubtype="0" fill="hold" nodeType="afterEffect">
                                  <p:stCondLst>
                                    <p:cond delay="0"/>
                                  </p:stCondLst>
                                  <p:childTnLst>
                                    <p:animEffect transition="out" filter="fade">
                                      <p:cBhvr>
                                        <p:cTn id="21" dur="500"/>
                                        <p:tgtEl>
                                          <p:spTgt spid="55"/>
                                        </p:tgtEl>
                                      </p:cBhvr>
                                    </p:animEffect>
                                    <p:set>
                                      <p:cBhvr>
                                        <p:cTn id="22" dur="1" fill="hold">
                                          <p:stCondLst>
                                            <p:cond delay="499"/>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Numerical Integration</a:t>
            </a:r>
            <a:endParaRPr lang="sv-FI" dirty="0"/>
          </a:p>
        </p:txBody>
      </p:sp>
      <p:grpSp>
        <p:nvGrpSpPr>
          <p:cNvPr id="4" name="Group 3"/>
          <p:cNvGrpSpPr/>
          <p:nvPr/>
        </p:nvGrpSpPr>
        <p:grpSpPr>
          <a:xfrm>
            <a:off x="725331" y="1685195"/>
            <a:ext cx="7693337" cy="4979053"/>
            <a:chOff x="6956385" y="2713087"/>
            <a:chExt cx="4097438" cy="2651822"/>
          </a:xfrm>
        </p:grpSpPr>
        <p:sp>
          <p:nvSpPr>
            <p:cNvPr id="5" name="Freeform 4"/>
            <p:cNvSpPr/>
            <p:nvPr/>
          </p:nvSpPr>
          <p:spPr>
            <a:xfrm>
              <a:off x="7198519" y="2997994"/>
              <a:ext cx="3583781" cy="1969294"/>
            </a:xfrm>
            <a:custGeom>
              <a:avLst/>
              <a:gdLst>
                <a:gd name="connsiteX0" fmla="*/ 0 w 3583781"/>
                <a:gd name="connsiteY0" fmla="*/ 1469231 h 1969294"/>
                <a:gd name="connsiteX1" fmla="*/ 104775 w 3583781"/>
                <a:gd name="connsiteY1" fmla="*/ 1483519 h 1969294"/>
                <a:gd name="connsiteX2" fmla="*/ 161925 w 3583781"/>
                <a:gd name="connsiteY2" fmla="*/ 1466850 h 1969294"/>
                <a:gd name="connsiteX3" fmla="*/ 228600 w 3583781"/>
                <a:gd name="connsiteY3" fmla="*/ 1402556 h 1969294"/>
                <a:gd name="connsiteX4" fmla="*/ 338137 w 3583781"/>
                <a:gd name="connsiteY4" fmla="*/ 1219200 h 1969294"/>
                <a:gd name="connsiteX5" fmla="*/ 447675 w 3583781"/>
                <a:gd name="connsiteY5" fmla="*/ 931069 h 1969294"/>
                <a:gd name="connsiteX6" fmla="*/ 514350 w 3583781"/>
                <a:gd name="connsiteY6" fmla="*/ 616744 h 1969294"/>
                <a:gd name="connsiteX7" fmla="*/ 600075 w 3583781"/>
                <a:gd name="connsiteY7" fmla="*/ 221456 h 1969294"/>
                <a:gd name="connsiteX8" fmla="*/ 645319 w 3583781"/>
                <a:gd name="connsiteY8" fmla="*/ 95250 h 1969294"/>
                <a:gd name="connsiteX9" fmla="*/ 702469 w 3583781"/>
                <a:gd name="connsiteY9" fmla="*/ 21431 h 1969294"/>
                <a:gd name="connsiteX10" fmla="*/ 752475 w 3583781"/>
                <a:gd name="connsiteY10" fmla="*/ 0 h 1969294"/>
                <a:gd name="connsiteX11" fmla="*/ 800100 w 3583781"/>
                <a:gd name="connsiteY11" fmla="*/ 11906 h 1969294"/>
                <a:gd name="connsiteX12" fmla="*/ 854869 w 3583781"/>
                <a:gd name="connsiteY12" fmla="*/ 59531 h 1969294"/>
                <a:gd name="connsiteX13" fmla="*/ 895350 w 3583781"/>
                <a:gd name="connsiteY13" fmla="*/ 133350 h 1969294"/>
                <a:gd name="connsiteX14" fmla="*/ 923925 w 3583781"/>
                <a:gd name="connsiteY14" fmla="*/ 250031 h 1969294"/>
                <a:gd name="connsiteX15" fmla="*/ 957262 w 3583781"/>
                <a:gd name="connsiteY15" fmla="*/ 452437 h 1969294"/>
                <a:gd name="connsiteX16" fmla="*/ 992981 w 3583781"/>
                <a:gd name="connsiteY16" fmla="*/ 635794 h 1969294"/>
                <a:gd name="connsiteX17" fmla="*/ 1023937 w 3583781"/>
                <a:gd name="connsiteY17" fmla="*/ 757237 h 1969294"/>
                <a:gd name="connsiteX18" fmla="*/ 1081087 w 3583781"/>
                <a:gd name="connsiteY18" fmla="*/ 852487 h 1969294"/>
                <a:gd name="connsiteX19" fmla="*/ 1152525 w 3583781"/>
                <a:gd name="connsiteY19" fmla="*/ 916781 h 1969294"/>
                <a:gd name="connsiteX20" fmla="*/ 1262062 w 3583781"/>
                <a:gd name="connsiteY20" fmla="*/ 976312 h 1969294"/>
                <a:gd name="connsiteX21" fmla="*/ 1590675 w 3583781"/>
                <a:gd name="connsiteY21" fmla="*/ 1052512 h 1969294"/>
                <a:gd name="connsiteX22" fmla="*/ 1728787 w 3583781"/>
                <a:gd name="connsiteY22" fmla="*/ 1062037 h 1969294"/>
                <a:gd name="connsiteX23" fmla="*/ 1885950 w 3583781"/>
                <a:gd name="connsiteY23" fmla="*/ 1059656 h 1969294"/>
                <a:gd name="connsiteX24" fmla="*/ 2026444 w 3583781"/>
                <a:gd name="connsiteY24" fmla="*/ 1059656 h 1969294"/>
                <a:gd name="connsiteX25" fmla="*/ 2126456 w 3583781"/>
                <a:gd name="connsiteY25" fmla="*/ 1083469 h 1969294"/>
                <a:gd name="connsiteX26" fmla="*/ 2150269 w 3583781"/>
                <a:gd name="connsiteY26" fmla="*/ 1104900 h 1969294"/>
                <a:gd name="connsiteX27" fmla="*/ 2174081 w 3583781"/>
                <a:gd name="connsiteY27" fmla="*/ 1204912 h 1969294"/>
                <a:gd name="connsiteX28" fmla="*/ 2197894 w 3583781"/>
                <a:gd name="connsiteY28" fmla="*/ 1457325 h 1969294"/>
                <a:gd name="connsiteX29" fmla="*/ 2207419 w 3583781"/>
                <a:gd name="connsiteY29" fmla="*/ 1562100 h 1969294"/>
                <a:gd name="connsiteX30" fmla="*/ 2243137 w 3583781"/>
                <a:gd name="connsiteY30" fmla="*/ 1614487 h 1969294"/>
                <a:gd name="connsiteX31" fmla="*/ 2347912 w 3583781"/>
                <a:gd name="connsiteY31" fmla="*/ 1704975 h 1969294"/>
                <a:gd name="connsiteX32" fmla="*/ 2507456 w 3583781"/>
                <a:gd name="connsiteY32" fmla="*/ 1793081 h 1969294"/>
                <a:gd name="connsiteX33" fmla="*/ 2652712 w 3583781"/>
                <a:gd name="connsiteY33" fmla="*/ 1821656 h 1969294"/>
                <a:gd name="connsiteX34" fmla="*/ 2778919 w 3583781"/>
                <a:gd name="connsiteY34" fmla="*/ 1824037 h 1969294"/>
                <a:gd name="connsiteX35" fmla="*/ 2971800 w 3583781"/>
                <a:gd name="connsiteY35" fmla="*/ 1797844 h 1969294"/>
                <a:gd name="connsiteX36" fmla="*/ 3121819 w 3583781"/>
                <a:gd name="connsiteY36" fmla="*/ 1752600 h 1969294"/>
                <a:gd name="connsiteX37" fmla="*/ 3252787 w 3583781"/>
                <a:gd name="connsiteY37" fmla="*/ 1693069 h 1969294"/>
                <a:gd name="connsiteX38" fmla="*/ 3374231 w 3583781"/>
                <a:gd name="connsiteY38" fmla="*/ 1602581 h 1969294"/>
                <a:gd name="connsiteX39" fmla="*/ 3583781 w 3583781"/>
                <a:gd name="connsiteY39" fmla="*/ 1423987 h 1969294"/>
                <a:gd name="connsiteX40" fmla="*/ 3583781 w 3583781"/>
                <a:gd name="connsiteY40" fmla="*/ 1969294 h 1969294"/>
                <a:gd name="connsiteX41" fmla="*/ 2381 w 3583781"/>
                <a:gd name="connsiteY41" fmla="*/ 1969294 h 1969294"/>
                <a:gd name="connsiteX42" fmla="*/ 0 w 3583781"/>
                <a:gd name="connsiteY42" fmla="*/ 1469231 h 196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83781" h="1969294">
                  <a:moveTo>
                    <a:pt x="0" y="1469231"/>
                  </a:moveTo>
                  <a:lnTo>
                    <a:pt x="104775" y="1483519"/>
                  </a:lnTo>
                  <a:lnTo>
                    <a:pt x="161925" y="1466850"/>
                  </a:lnTo>
                  <a:lnTo>
                    <a:pt x="228600" y="1402556"/>
                  </a:lnTo>
                  <a:lnTo>
                    <a:pt x="338137" y="1219200"/>
                  </a:lnTo>
                  <a:lnTo>
                    <a:pt x="447675" y="931069"/>
                  </a:lnTo>
                  <a:lnTo>
                    <a:pt x="514350" y="616744"/>
                  </a:lnTo>
                  <a:lnTo>
                    <a:pt x="600075" y="221456"/>
                  </a:lnTo>
                  <a:lnTo>
                    <a:pt x="645319" y="95250"/>
                  </a:lnTo>
                  <a:lnTo>
                    <a:pt x="702469" y="21431"/>
                  </a:lnTo>
                  <a:lnTo>
                    <a:pt x="752475" y="0"/>
                  </a:lnTo>
                  <a:lnTo>
                    <a:pt x="800100" y="11906"/>
                  </a:lnTo>
                  <a:lnTo>
                    <a:pt x="854869" y="59531"/>
                  </a:lnTo>
                  <a:lnTo>
                    <a:pt x="895350" y="133350"/>
                  </a:lnTo>
                  <a:lnTo>
                    <a:pt x="923925" y="250031"/>
                  </a:lnTo>
                  <a:lnTo>
                    <a:pt x="957262" y="452437"/>
                  </a:lnTo>
                  <a:lnTo>
                    <a:pt x="992981" y="635794"/>
                  </a:lnTo>
                  <a:lnTo>
                    <a:pt x="1023937" y="757237"/>
                  </a:lnTo>
                  <a:lnTo>
                    <a:pt x="1081087" y="852487"/>
                  </a:lnTo>
                  <a:lnTo>
                    <a:pt x="1152525" y="916781"/>
                  </a:lnTo>
                  <a:lnTo>
                    <a:pt x="1262062" y="976312"/>
                  </a:lnTo>
                  <a:lnTo>
                    <a:pt x="1590675" y="1052512"/>
                  </a:lnTo>
                  <a:lnTo>
                    <a:pt x="1728787" y="1062037"/>
                  </a:lnTo>
                  <a:lnTo>
                    <a:pt x="1885950" y="1059656"/>
                  </a:lnTo>
                  <a:lnTo>
                    <a:pt x="2026444" y="1059656"/>
                  </a:lnTo>
                  <a:lnTo>
                    <a:pt x="2126456" y="1083469"/>
                  </a:lnTo>
                  <a:lnTo>
                    <a:pt x="2150269" y="1104900"/>
                  </a:lnTo>
                  <a:lnTo>
                    <a:pt x="2174081" y="1204912"/>
                  </a:lnTo>
                  <a:lnTo>
                    <a:pt x="2197894" y="1457325"/>
                  </a:lnTo>
                  <a:lnTo>
                    <a:pt x="2207419" y="1562100"/>
                  </a:lnTo>
                  <a:lnTo>
                    <a:pt x="2243137" y="1614487"/>
                  </a:lnTo>
                  <a:lnTo>
                    <a:pt x="2347912" y="1704975"/>
                  </a:lnTo>
                  <a:lnTo>
                    <a:pt x="2507456" y="1793081"/>
                  </a:lnTo>
                  <a:lnTo>
                    <a:pt x="2652712" y="1821656"/>
                  </a:lnTo>
                  <a:lnTo>
                    <a:pt x="2778919" y="1824037"/>
                  </a:lnTo>
                  <a:lnTo>
                    <a:pt x="2971800" y="1797844"/>
                  </a:lnTo>
                  <a:lnTo>
                    <a:pt x="3121819" y="1752600"/>
                  </a:lnTo>
                  <a:lnTo>
                    <a:pt x="3252787" y="1693069"/>
                  </a:lnTo>
                  <a:lnTo>
                    <a:pt x="3374231" y="1602581"/>
                  </a:lnTo>
                  <a:lnTo>
                    <a:pt x="3583781" y="1423987"/>
                  </a:lnTo>
                  <a:lnTo>
                    <a:pt x="3583781" y="1969294"/>
                  </a:lnTo>
                  <a:lnTo>
                    <a:pt x="2381" y="1969294"/>
                  </a:lnTo>
                  <a:cubicBezTo>
                    <a:pt x="1587" y="1802606"/>
                    <a:pt x="794" y="1635919"/>
                    <a:pt x="0" y="146923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6" name="Straight Arrow Connector 5"/>
            <p:cNvCxnSpPr/>
            <p:nvPr/>
          </p:nvCxnSpPr>
          <p:spPr>
            <a:xfrm>
              <a:off x="6956385" y="4959752"/>
              <a:ext cx="40974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7199453" y="2748987"/>
              <a:ext cx="0" cy="2482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7193666" y="2999296"/>
              <a:ext cx="3593939" cy="1823259"/>
            </a:xfrm>
            <a:custGeom>
              <a:avLst/>
              <a:gdLst>
                <a:gd name="connsiteX0" fmla="*/ 0 w 3593939"/>
                <a:gd name="connsiteY0" fmla="*/ 1468532 h 1823259"/>
                <a:gd name="connsiteX1" fmla="*/ 219919 w 3593939"/>
                <a:gd name="connsiteY1" fmla="*/ 1416446 h 1823259"/>
                <a:gd name="connsiteX2" fmla="*/ 439838 w 3593939"/>
                <a:gd name="connsiteY2" fmla="*/ 959246 h 1823259"/>
                <a:gd name="connsiteX3" fmla="*/ 648182 w 3593939"/>
                <a:gd name="connsiteY3" fmla="*/ 96932 h 1823259"/>
                <a:gd name="connsiteX4" fmla="*/ 885463 w 3593939"/>
                <a:gd name="connsiteY4" fmla="*/ 102719 h 1823259"/>
                <a:gd name="connsiteX5" fmla="*/ 1070658 w 3593939"/>
                <a:gd name="connsiteY5" fmla="*/ 831924 h 1823259"/>
                <a:gd name="connsiteX6" fmla="*/ 1551007 w 3593939"/>
                <a:gd name="connsiteY6" fmla="*/ 1040269 h 1823259"/>
                <a:gd name="connsiteX7" fmla="*/ 2060293 w 3593939"/>
                <a:gd name="connsiteY7" fmla="*/ 1063418 h 1823259"/>
                <a:gd name="connsiteX8" fmla="*/ 2164466 w 3593939"/>
                <a:gd name="connsiteY8" fmla="*/ 1150228 h 1823259"/>
                <a:gd name="connsiteX9" fmla="*/ 2199190 w 3593939"/>
                <a:gd name="connsiteY9" fmla="*/ 1422233 h 1823259"/>
                <a:gd name="connsiteX10" fmla="*/ 2257063 w 3593939"/>
                <a:gd name="connsiteY10" fmla="*/ 1619003 h 1823259"/>
                <a:gd name="connsiteX11" fmla="*/ 2610091 w 3593939"/>
                <a:gd name="connsiteY11" fmla="*/ 1815772 h 1823259"/>
                <a:gd name="connsiteX12" fmla="*/ 3142526 w 3593939"/>
                <a:gd name="connsiteY12" fmla="*/ 1746324 h 1823259"/>
                <a:gd name="connsiteX13" fmla="*/ 3593939 w 3593939"/>
                <a:gd name="connsiteY13" fmla="*/ 1416446 h 182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3939" h="1823259">
                  <a:moveTo>
                    <a:pt x="0" y="1468532"/>
                  </a:moveTo>
                  <a:cubicBezTo>
                    <a:pt x="73306" y="1484929"/>
                    <a:pt x="146613" y="1501327"/>
                    <a:pt x="219919" y="1416446"/>
                  </a:cubicBezTo>
                  <a:cubicBezTo>
                    <a:pt x="293225" y="1331565"/>
                    <a:pt x="368461" y="1179165"/>
                    <a:pt x="439838" y="959246"/>
                  </a:cubicBezTo>
                  <a:cubicBezTo>
                    <a:pt x="511215" y="739327"/>
                    <a:pt x="573911" y="239687"/>
                    <a:pt x="648182" y="96932"/>
                  </a:cubicBezTo>
                  <a:cubicBezTo>
                    <a:pt x="722453" y="-45823"/>
                    <a:pt x="815050" y="-19780"/>
                    <a:pt x="885463" y="102719"/>
                  </a:cubicBezTo>
                  <a:cubicBezTo>
                    <a:pt x="955876" y="225218"/>
                    <a:pt x="959734" y="675666"/>
                    <a:pt x="1070658" y="831924"/>
                  </a:cubicBezTo>
                  <a:cubicBezTo>
                    <a:pt x="1181582" y="988182"/>
                    <a:pt x="1386068" y="1001687"/>
                    <a:pt x="1551007" y="1040269"/>
                  </a:cubicBezTo>
                  <a:cubicBezTo>
                    <a:pt x="1715946" y="1078851"/>
                    <a:pt x="1958050" y="1045092"/>
                    <a:pt x="2060293" y="1063418"/>
                  </a:cubicBezTo>
                  <a:cubicBezTo>
                    <a:pt x="2162536" y="1081744"/>
                    <a:pt x="2141317" y="1090425"/>
                    <a:pt x="2164466" y="1150228"/>
                  </a:cubicBezTo>
                  <a:cubicBezTo>
                    <a:pt x="2187616" y="1210030"/>
                    <a:pt x="2183757" y="1344104"/>
                    <a:pt x="2199190" y="1422233"/>
                  </a:cubicBezTo>
                  <a:cubicBezTo>
                    <a:pt x="2214623" y="1500362"/>
                    <a:pt x="2188580" y="1553413"/>
                    <a:pt x="2257063" y="1619003"/>
                  </a:cubicBezTo>
                  <a:cubicBezTo>
                    <a:pt x="2325546" y="1684593"/>
                    <a:pt x="2462514" y="1794552"/>
                    <a:pt x="2610091" y="1815772"/>
                  </a:cubicBezTo>
                  <a:cubicBezTo>
                    <a:pt x="2757668" y="1836992"/>
                    <a:pt x="2978551" y="1812878"/>
                    <a:pt x="3142526" y="1746324"/>
                  </a:cubicBezTo>
                  <a:cubicBezTo>
                    <a:pt x="3306501" y="1679770"/>
                    <a:pt x="3450220" y="1548108"/>
                    <a:pt x="3593939" y="14164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9" name="TextBox 8"/>
                <p:cNvSpPr txBox="1"/>
                <p:nvPr/>
              </p:nvSpPr>
              <p:spPr>
                <a:xfrm>
                  <a:off x="7503504" y="4327231"/>
                  <a:ext cx="1036797" cy="249603"/>
                </a:xfrm>
                <a:prstGeom prst="rect">
                  <a:avLst/>
                </a:prstGeom>
                <a:noFill/>
              </p:spPr>
              <p:txBody>
                <a:bodyPr wrap="none" rtlCol="0">
                  <a:spAutoFit/>
                </a:bodyPr>
                <a:lstStyle/>
                <a:p>
                  <a:r>
                    <a:rPr lang="en-US" dirty="0" smtClean="0"/>
                    <a:t>Area =</a:t>
                  </a:r>
                  <a14:m>
                    <m:oMath xmlns:m="http://schemas.openxmlformats.org/officeDocument/2006/math">
                      <m:nary>
                        <m:naryPr>
                          <m:limLoc m:val="undOvr"/>
                          <m:ctrlPr>
                            <a:rPr lang="en-US" i="1" smtClean="0">
                              <a:latin typeface="Cambria Math" panose="02040503050406030204" pitchFamily="18" charset="0"/>
                            </a:rPr>
                          </m:ctrlPr>
                        </m:naryPr>
                        <m:sub>
                          <m:r>
                            <m:rPr>
                              <m:brk m:alnAt="24"/>
                            </m:rPr>
                            <a:rPr lang="en-US" b="0" i="1" smtClean="0">
                              <a:latin typeface="Cambria Math" panose="02040503050406030204" pitchFamily="18" charset="0"/>
                            </a:rPr>
                            <m:t>0</m:t>
                          </m:r>
                        </m:sub>
                        <m:sup>
                          <m:r>
                            <a:rPr lang="en-US" b="0" i="1" smtClean="0">
                              <a:latin typeface="Cambria Math" panose="02040503050406030204" pitchFamily="18" charset="0"/>
                            </a:rPr>
                            <m:t>𝑋</m:t>
                          </m:r>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𝑑𝑥</m:t>
                          </m:r>
                        </m:e>
                      </m:nary>
                    </m:oMath>
                  </a14:m>
                  <a:r>
                    <a:rPr lang="en-US" dirty="0" smtClean="0"/>
                    <a:t> </a:t>
                  </a:r>
                  <a:endParaRPr lang="sv-SE" dirty="0"/>
                </a:p>
              </p:txBody>
            </p:sp>
          </mc:Choice>
          <mc:Fallback xmlns="">
            <p:sp>
              <p:nvSpPr>
                <p:cNvPr id="9" name="TextBox 8"/>
                <p:cNvSpPr txBox="1">
                  <a:spLocks noRot="1" noChangeAspect="1" noMove="1" noResize="1" noEditPoints="1" noAdjustHandles="1" noChangeArrowheads="1" noChangeShapeType="1" noTextEdit="1"/>
                </p:cNvSpPr>
                <p:nvPr/>
              </p:nvSpPr>
              <p:spPr>
                <a:xfrm>
                  <a:off x="7503504" y="4327231"/>
                  <a:ext cx="1036797" cy="249603"/>
                </a:xfrm>
                <a:prstGeom prst="rect">
                  <a:avLst/>
                </a:prstGeom>
                <a:blipFill rotWithShape="0">
                  <a:blip r:embed="rId3"/>
                  <a:stretch>
                    <a:fillRect l="-2821" t="-106579" b="-172368"/>
                  </a:stretch>
                </a:blipFill>
              </p:spPr>
              <p:txBody>
                <a:bodyPr/>
                <a:lstStyle/>
                <a:p>
                  <a:r>
                    <a:rPr lang="sv-FI">
                      <a:noFill/>
                    </a:rPr>
                    <a:t> </a:t>
                  </a:r>
                </a:p>
              </p:txBody>
            </p:sp>
          </mc:Fallback>
        </mc:AlternateContent>
        <p:sp>
          <p:nvSpPr>
            <p:cNvPr id="10" name="TextBox 9"/>
            <p:cNvSpPr txBox="1"/>
            <p:nvPr/>
          </p:nvSpPr>
          <p:spPr>
            <a:xfrm>
              <a:off x="6975915" y="4858380"/>
              <a:ext cx="301686" cy="369332"/>
            </a:xfrm>
            <a:prstGeom prst="rect">
              <a:avLst/>
            </a:prstGeom>
            <a:noFill/>
          </p:spPr>
          <p:txBody>
            <a:bodyPr wrap="none" rtlCol="0">
              <a:spAutoFit/>
            </a:bodyPr>
            <a:lstStyle/>
            <a:p>
              <a:r>
                <a:rPr lang="en-US" dirty="0" smtClean="0"/>
                <a:t>0</a:t>
              </a:r>
              <a:endParaRPr lang="sv-SE" dirty="0"/>
            </a:p>
          </p:txBody>
        </p:sp>
        <p:sp>
          <p:nvSpPr>
            <p:cNvPr id="11" name="TextBox 10"/>
            <p:cNvSpPr txBox="1"/>
            <p:nvPr/>
          </p:nvSpPr>
          <p:spPr>
            <a:xfrm>
              <a:off x="10664427" y="4983537"/>
              <a:ext cx="180312" cy="196705"/>
            </a:xfrm>
            <a:prstGeom prst="rect">
              <a:avLst/>
            </a:prstGeom>
            <a:noFill/>
          </p:spPr>
          <p:txBody>
            <a:bodyPr wrap="none" rtlCol="0">
              <a:spAutoFit/>
            </a:bodyPr>
            <a:lstStyle/>
            <a:p>
              <a:r>
                <a:rPr lang="en-US" dirty="0" smtClean="0"/>
                <a:t>X</a:t>
              </a:r>
              <a:endParaRPr lang="sv-SE" dirty="0"/>
            </a:p>
          </p:txBody>
        </p:sp>
        <p:sp>
          <p:nvSpPr>
            <p:cNvPr id="12" name="TextBox 11"/>
            <p:cNvSpPr txBox="1"/>
            <p:nvPr/>
          </p:nvSpPr>
          <p:spPr>
            <a:xfrm>
              <a:off x="6975914" y="2713087"/>
              <a:ext cx="301686" cy="369332"/>
            </a:xfrm>
            <a:prstGeom prst="rect">
              <a:avLst/>
            </a:prstGeom>
            <a:noFill/>
          </p:spPr>
          <p:txBody>
            <a:bodyPr wrap="none" rtlCol="0">
              <a:spAutoFit/>
            </a:bodyPr>
            <a:lstStyle/>
            <a:p>
              <a:r>
                <a:rPr lang="en-US" dirty="0" smtClean="0"/>
                <a:t>4</a:t>
              </a:r>
              <a:endParaRPr lang="sv-SE" dirty="0"/>
            </a:p>
          </p:txBody>
        </p:sp>
        <p:sp>
          <p:nvSpPr>
            <p:cNvPr id="29" name="TextBox 28"/>
            <p:cNvSpPr txBox="1"/>
            <p:nvPr/>
          </p:nvSpPr>
          <p:spPr>
            <a:xfrm>
              <a:off x="7115014" y="4995577"/>
              <a:ext cx="301686" cy="369332"/>
            </a:xfrm>
            <a:prstGeom prst="rect">
              <a:avLst/>
            </a:prstGeom>
            <a:noFill/>
          </p:spPr>
          <p:txBody>
            <a:bodyPr wrap="none" rtlCol="0">
              <a:spAutoFit/>
            </a:bodyPr>
            <a:lstStyle/>
            <a:p>
              <a:r>
                <a:rPr lang="en-US" dirty="0" smtClean="0"/>
                <a:t>0</a:t>
              </a:r>
              <a:endParaRPr lang="sv-SE" dirty="0"/>
            </a:p>
          </p:txBody>
        </p:sp>
      </p:grpSp>
      <p:sp>
        <p:nvSpPr>
          <p:cNvPr id="13" name="Rectangle 12"/>
          <p:cNvSpPr/>
          <p:nvPr/>
        </p:nvSpPr>
        <p:spPr>
          <a:xfrm>
            <a:off x="1179961" y="5002530"/>
            <a:ext cx="420239" cy="900997"/>
          </a:xfrm>
          <a:prstGeom prst="rect">
            <a:avLst/>
          </a:prstGeom>
          <a:solidFill>
            <a:schemeClr val="accent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14" name="Rectangle 13"/>
          <p:cNvSpPr/>
          <p:nvPr/>
        </p:nvSpPr>
        <p:spPr>
          <a:xfrm>
            <a:off x="1595513" y="4495800"/>
            <a:ext cx="420239" cy="1407727"/>
          </a:xfrm>
          <a:prstGeom prst="rect">
            <a:avLst/>
          </a:prstGeom>
          <a:solidFill>
            <a:schemeClr val="accent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15" name="Rectangle 14"/>
          <p:cNvSpPr/>
          <p:nvPr/>
        </p:nvSpPr>
        <p:spPr>
          <a:xfrm>
            <a:off x="2009050" y="3044190"/>
            <a:ext cx="420239" cy="2859337"/>
          </a:xfrm>
          <a:prstGeom prst="rect">
            <a:avLst/>
          </a:prstGeom>
          <a:solidFill>
            <a:schemeClr val="accent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16" name="Rectangle 15"/>
          <p:cNvSpPr/>
          <p:nvPr/>
        </p:nvSpPr>
        <p:spPr>
          <a:xfrm>
            <a:off x="2422587" y="2220136"/>
            <a:ext cx="420239" cy="3683391"/>
          </a:xfrm>
          <a:prstGeom prst="rect">
            <a:avLst/>
          </a:prstGeom>
          <a:solidFill>
            <a:schemeClr val="accent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17" name="Rectangle 16"/>
          <p:cNvSpPr/>
          <p:nvPr/>
        </p:nvSpPr>
        <p:spPr>
          <a:xfrm>
            <a:off x="2836124" y="3352800"/>
            <a:ext cx="420239" cy="2550727"/>
          </a:xfrm>
          <a:prstGeom prst="rect">
            <a:avLst/>
          </a:prstGeom>
          <a:solidFill>
            <a:schemeClr val="accent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18" name="Rectangle 17"/>
          <p:cNvSpPr/>
          <p:nvPr/>
        </p:nvSpPr>
        <p:spPr>
          <a:xfrm>
            <a:off x="3249661" y="3981450"/>
            <a:ext cx="420239" cy="1922077"/>
          </a:xfrm>
          <a:prstGeom prst="rect">
            <a:avLst/>
          </a:prstGeom>
          <a:solidFill>
            <a:schemeClr val="accent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19" name="Rectangle 18"/>
          <p:cNvSpPr/>
          <p:nvPr/>
        </p:nvSpPr>
        <p:spPr>
          <a:xfrm>
            <a:off x="3663198" y="4118610"/>
            <a:ext cx="420239" cy="1784917"/>
          </a:xfrm>
          <a:prstGeom prst="rect">
            <a:avLst/>
          </a:prstGeom>
          <a:solidFill>
            <a:schemeClr val="accent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20" name="Rectangle 19"/>
          <p:cNvSpPr/>
          <p:nvPr/>
        </p:nvSpPr>
        <p:spPr>
          <a:xfrm>
            <a:off x="4076735" y="4191000"/>
            <a:ext cx="420239" cy="1712527"/>
          </a:xfrm>
          <a:prstGeom prst="rect">
            <a:avLst/>
          </a:prstGeom>
          <a:solidFill>
            <a:schemeClr val="accent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21" name="Rectangle 20"/>
          <p:cNvSpPr/>
          <p:nvPr/>
        </p:nvSpPr>
        <p:spPr>
          <a:xfrm>
            <a:off x="4490272" y="4210051"/>
            <a:ext cx="420239" cy="1693476"/>
          </a:xfrm>
          <a:prstGeom prst="rect">
            <a:avLst/>
          </a:prstGeom>
          <a:solidFill>
            <a:schemeClr val="accent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22" name="Rectangle 21"/>
          <p:cNvSpPr/>
          <p:nvPr/>
        </p:nvSpPr>
        <p:spPr>
          <a:xfrm>
            <a:off x="4903809" y="4229102"/>
            <a:ext cx="420239" cy="1674425"/>
          </a:xfrm>
          <a:prstGeom prst="rect">
            <a:avLst/>
          </a:prstGeom>
          <a:solidFill>
            <a:schemeClr val="accent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23" name="Rectangle 22"/>
          <p:cNvSpPr/>
          <p:nvPr/>
        </p:nvSpPr>
        <p:spPr>
          <a:xfrm>
            <a:off x="5317346" y="5334000"/>
            <a:ext cx="420239" cy="569527"/>
          </a:xfrm>
          <a:prstGeom prst="rect">
            <a:avLst/>
          </a:prstGeom>
          <a:solidFill>
            <a:schemeClr val="accent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24" name="Rectangle 23"/>
          <p:cNvSpPr/>
          <p:nvPr/>
        </p:nvSpPr>
        <p:spPr>
          <a:xfrm>
            <a:off x="5730883" y="5594528"/>
            <a:ext cx="420239" cy="308999"/>
          </a:xfrm>
          <a:prstGeom prst="rect">
            <a:avLst/>
          </a:prstGeom>
          <a:solidFill>
            <a:schemeClr val="accent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25" name="Rectangle 24"/>
          <p:cNvSpPr/>
          <p:nvPr/>
        </p:nvSpPr>
        <p:spPr>
          <a:xfrm>
            <a:off x="6146588" y="5645927"/>
            <a:ext cx="420239" cy="252590"/>
          </a:xfrm>
          <a:prstGeom prst="rect">
            <a:avLst/>
          </a:prstGeom>
          <a:solidFill>
            <a:schemeClr val="accent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26" name="Rectangle 25"/>
          <p:cNvSpPr/>
          <p:nvPr/>
        </p:nvSpPr>
        <p:spPr>
          <a:xfrm>
            <a:off x="6574447" y="5594528"/>
            <a:ext cx="420239" cy="303988"/>
          </a:xfrm>
          <a:prstGeom prst="rect">
            <a:avLst/>
          </a:prstGeom>
          <a:solidFill>
            <a:schemeClr val="accent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27" name="Rectangle 26"/>
          <p:cNvSpPr/>
          <p:nvPr/>
        </p:nvSpPr>
        <p:spPr>
          <a:xfrm>
            <a:off x="7002306" y="5414556"/>
            <a:ext cx="420239" cy="483960"/>
          </a:xfrm>
          <a:prstGeom prst="rect">
            <a:avLst/>
          </a:prstGeom>
          <a:solidFill>
            <a:schemeClr val="accent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28" name="Rectangle 27"/>
          <p:cNvSpPr/>
          <p:nvPr/>
        </p:nvSpPr>
        <p:spPr>
          <a:xfrm>
            <a:off x="7430165" y="5105400"/>
            <a:ext cx="420239" cy="793116"/>
          </a:xfrm>
          <a:prstGeom prst="rect">
            <a:avLst/>
          </a:prstGeom>
          <a:solidFill>
            <a:schemeClr val="accent1">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grpSp>
        <p:nvGrpSpPr>
          <p:cNvPr id="38" name="Group 37"/>
          <p:cNvGrpSpPr/>
          <p:nvPr/>
        </p:nvGrpSpPr>
        <p:grpSpPr>
          <a:xfrm>
            <a:off x="4898266" y="3449170"/>
            <a:ext cx="1152769" cy="2823688"/>
            <a:chOff x="4898266" y="3449170"/>
            <a:chExt cx="1152769" cy="2823688"/>
          </a:xfrm>
        </p:grpSpPr>
        <p:sp>
          <p:nvSpPr>
            <p:cNvPr id="30" name="Right Bracket 29"/>
            <p:cNvSpPr/>
            <p:nvPr/>
          </p:nvSpPr>
          <p:spPr>
            <a:xfrm>
              <a:off x="5410200" y="4229102"/>
              <a:ext cx="45719" cy="1638298"/>
            </a:xfrm>
            <a:prstGeom prst="rightBracket">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FI"/>
            </a:p>
          </p:txBody>
        </p:sp>
        <p:sp>
          <p:nvSpPr>
            <p:cNvPr id="32" name="Right Bracket 31"/>
            <p:cNvSpPr/>
            <p:nvPr/>
          </p:nvSpPr>
          <p:spPr>
            <a:xfrm rot="16200000">
              <a:off x="5080719" y="3875282"/>
              <a:ext cx="60875" cy="425781"/>
            </a:xfrm>
            <a:prstGeom prst="rightBracket">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FI"/>
            </a:p>
          </p:txBody>
        </p:sp>
        <mc:AlternateContent xmlns:mc="http://schemas.openxmlformats.org/markup-compatibility/2006" xmlns:a14="http://schemas.microsoft.com/office/drawing/2010/main">
          <mc:Choice Requires="a14">
            <p:sp>
              <p:nvSpPr>
                <p:cNvPr id="33" name="TextBox 32"/>
                <p:cNvSpPr txBox="1"/>
                <p:nvPr/>
              </p:nvSpPr>
              <p:spPr>
                <a:xfrm>
                  <a:off x="5530764" y="4829740"/>
                  <a:ext cx="5202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2">
                                <a:lumMod val="50000"/>
                              </a:schemeClr>
                            </a:solidFill>
                            <a:latin typeface="Cambria Math" panose="02040503050406030204" pitchFamily="18" charset="0"/>
                          </a:rPr>
                          <m:t>𝑓</m:t>
                        </m:r>
                        <m:r>
                          <a:rPr lang="en-US" b="0" i="1" smtClean="0">
                            <a:solidFill>
                              <a:schemeClr val="bg2">
                                <a:lumMod val="50000"/>
                              </a:schemeClr>
                            </a:solidFill>
                            <a:latin typeface="Cambria Math" panose="02040503050406030204" pitchFamily="18" charset="0"/>
                          </a:rPr>
                          <m:t>(</m:t>
                        </m:r>
                        <m:r>
                          <a:rPr lang="en-US" b="0" i="1" smtClean="0">
                            <a:solidFill>
                              <a:schemeClr val="bg2">
                                <a:lumMod val="50000"/>
                              </a:schemeClr>
                            </a:solidFill>
                            <a:latin typeface="Cambria Math" panose="02040503050406030204" pitchFamily="18" charset="0"/>
                          </a:rPr>
                          <m:t>𝑥</m:t>
                        </m:r>
                        <m:r>
                          <a:rPr lang="en-US" b="0" i="1" smtClean="0">
                            <a:solidFill>
                              <a:schemeClr val="bg2">
                                <a:lumMod val="50000"/>
                              </a:schemeClr>
                            </a:solidFill>
                            <a:latin typeface="Cambria Math" panose="02040503050406030204" pitchFamily="18" charset="0"/>
                          </a:rPr>
                          <m:t>)</m:t>
                        </m:r>
                      </m:oMath>
                    </m:oMathPara>
                  </a14:m>
                  <a:endParaRPr lang="sv-FI" dirty="0">
                    <a:solidFill>
                      <a:schemeClr val="bg2">
                        <a:lumMod val="50000"/>
                      </a:schemeClr>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530764" y="4829740"/>
                  <a:ext cx="520271" cy="276999"/>
                </a:xfrm>
                <a:prstGeom prst="rect">
                  <a:avLst/>
                </a:prstGeom>
                <a:blipFill rotWithShape="0">
                  <a:blip r:embed="rId4"/>
                  <a:stretch>
                    <a:fillRect l="-13953" r="-13953" b="-34783"/>
                  </a:stretch>
                </a:blipFill>
              </p:spPr>
              <p:txBody>
                <a:bodyPr/>
                <a:lstStyle/>
                <a:p>
                  <a:r>
                    <a:rPr lang="sv-FI">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992117" y="3449170"/>
                  <a:ext cx="238077" cy="5167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chemeClr val="bg2">
                                    <a:lumMod val="75000"/>
                                  </a:schemeClr>
                                </a:solidFill>
                                <a:latin typeface="Cambria Math" panose="02040503050406030204" pitchFamily="18" charset="0"/>
                              </a:rPr>
                            </m:ctrlPr>
                          </m:fPr>
                          <m:num>
                            <m:r>
                              <a:rPr lang="en-US" b="0" i="1" smtClean="0">
                                <a:solidFill>
                                  <a:schemeClr val="bg2">
                                    <a:lumMod val="75000"/>
                                  </a:schemeClr>
                                </a:solidFill>
                                <a:latin typeface="Cambria Math" panose="02040503050406030204" pitchFamily="18" charset="0"/>
                              </a:rPr>
                              <m:t>𝑋</m:t>
                            </m:r>
                          </m:num>
                          <m:den>
                            <m:r>
                              <a:rPr lang="en-US" b="0" i="1" smtClean="0">
                                <a:solidFill>
                                  <a:schemeClr val="bg2">
                                    <a:lumMod val="75000"/>
                                  </a:schemeClr>
                                </a:solidFill>
                                <a:latin typeface="Cambria Math" panose="02040503050406030204" pitchFamily="18" charset="0"/>
                              </a:rPr>
                              <m:t>𝑁</m:t>
                            </m:r>
                          </m:den>
                        </m:f>
                      </m:oMath>
                    </m:oMathPara>
                  </a14:m>
                  <a:endParaRPr lang="sv-FI" dirty="0">
                    <a:solidFill>
                      <a:schemeClr val="bg2">
                        <a:lumMod val="75000"/>
                      </a:schemeClr>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992117" y="3449170"/>
                  <a:ext cx="238077" cy="516745"/>
                </a:xfrm>
                <a:prstGeom prst="rect">
                  <a:avLst/>
                </a:prstGeom>
                <a:blipFill rotWithShape="0">
                  <a:blip r:embed="rId5"/>
                  <a:stretch>
                    <a:fillRect/>
                  </a:stretch>
                </a:blipFill>
              </p:spPr>
              <p:txBody>
                <a:bodyPr/>
                <a:lstStyle/>
                <a:p>
                  <a:r>
                    <a:rPr lang="sv-FI">
                      <a:noFill/>
                    </a:rPr>
                    <a:t> </a:t>
                  </a:r>
                </a:p>
              </p:txBody>
            </p:sp>
          </mc:Fallback>
        </mc:AlternateContent>
        <p:cxnSp>
          <p:nvCxnSpPr>
            <p:cNvPr id="36" name="Straight Connector 35"/>
            <p:cNvCxnSpPr/>
            <p:nvPr/>
          </p:nvCxnSpPr>
          <p:spPr>
            <a:xfrm>
              <a:off x="5111155" y="5772222"/>
              <a:ext cx="0" cy="247578"/>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ectangle 36"/>
                <p:cNvSpPr/>
                <p:nvPr/>
              </p:nvSpPr>
              <p:spPr>
                <a:xfrm>
                  <a:off x="4920012" y="5903526"/>
                  <a:ext cx="3792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bg2">
                                <a:lumMod val="50000"/>
                              </a:schemeClr>
                            </a:solidFill>
                            <a:latin typeface="Cambria Math" panose="02040503050406030204" pitchFamily="18" charset="0"/>
                          </a:rPr>
                          <m:t>𝑥</m:t>
                        </m:r>
                      </m:oMath>
                    </m:oMathPara>
                  </a14:m>
                  <a:endParaRPr lang="sv-FI" dirty="0"/>
                </a:p>
              </p:txBody>
            </p:sp>
          </mc:Choice>
          <mc:Fallback xmlns="">
            <p:sp>
              <p:nvSpPr>
                <p:cNvPr id="37" name="Rectangle 36"/>
                <p:cNvSpPr>
                  <a:spLocks noRot="1" noChangeAspect="1" noMove="1" noResize="1" noEditPoints="1" noAdjustHandles="1" noChangeArrowheads="1" noChangeShapeType="1" noTextEdit="1"/>
                </p:cNvSpPr>
                <p:nvPr/>
              </p:nvSpPr>
              <p:spPr>
                <a:xfrm>
                  <a:off x="4920012" y="5903526"/>
                  <a:ext cx="379206" cy="369332"/>
                </a:xfrm>
                <a:prstGeom prst="rect">
                  <a:avLst/>
                </a:prstGeom>
                <a:blipFill rotWithShape="0">
                  <a:blip r:embed="rId6"/>
                  <a:stretch>
                    <a:fillRect/>
                  </a:stretch>
                </a:blipFill>
              </p:spPr>
              <p:txBody>
                <a:bodyPr/>
                <a:lstStyle/>
                <a:p>
                  <a:r>
                    <a:rPr lang="sv-FI">
                      <a:noFill/>
                    </a:rPr>
                    <a:t> </a:t>
                  </a:r>
                </a:p>
              </p:txBody>
            </p:sp>
          </mc:Fallback>
        </mc:AlternateContent>
      </p:grpSp>
      <p:sp>
        <p:nvSpPr>
          <p:cNvPr id="3" name="Date Placeholder 2"/>
          <p:cNvSpPr>
            <a:spLocks noGrp="1"/>
          </p:cNvSpPr>
          <p:nvPr>
            <p:ph type="dt" sz="half" idx="10"/>
          </p:nvPr>
        </p:nvSpPr>
        <p:spPr/>
        <p:txBody>
          <a:bodyPr/>
          <a:lstStyle/>
          <a:p>
            <a:fld id="{A6C35B47-0333-438C-B015-13E87E0828F5}" type="datetime1">
              <a:rPr lang="en-US" smtClean="0"/>
              <a:t>1/29/2018</a:t>
            </a:fld>
            <a:endParaRPr lang="en-US"/>
          </a:p>
        </p:txBody>
      </p:sp>
      <p:sp>
        <p:nvSpPr>
          <p:cNvPr id="31" name="Footer Placeholder 30"/>
          <p:cNvSpPr>
            <a:spLocks noGrp="1"/>
          </p:cNvSpPr>
          <p:nvPr>
            <p:ph type="ftr" sz="quarter" idx="11"/>
          </p:nvPr>
        </p:nvSpPr>
        <p:spPr/>
        <p:txBody>
          <a:bodyPr/>
          <a:lstStyle/>
          <a:p>
            <a:r>
              <a:rPr lang="en-US" smtClean="0"/>
              <a:t>Advanced Computer Graphics - Path Tracing</a:t>
            </a:r>
            <a:endParaRPr lang="en-US"/>
          </a:p>
        </p:txBody>
      </p:sp>
      <p:sp>
        <p:nvSpPr>
          <p:cNvPr id="35" name="Slide Number Placeholder 34"/>
          <p:cNvSpPr>
            <a:spLocks noGrp="1"/>
          </p:cNvSpPr>
          <p:nvPr>
            <p:ph type="sldNum" sz="quarter" idx="12"/>
          </p:nvPr>
        </p:nvSpPr>
        <p:spPr/>
        <p:txBody>
          <a:bodyPr/>
          <a:lstStyle/>
          <a:p>
            <a:fld id="{B6F15528-21DE-4FAA-801E-634DDDAF4B2B}" type="slidenum">
              <a:rPr lang="en-US" smtClean="0"/>
              <a:pPr/>
              <a:t>25</a:t>
            </a:fld>
            <a:endParaRPr lang="en-US"/>
          </a:p>
        </p:txBody>
      </p:sp>
    </p:spTree>
    <p:extLst>
      <p:ext uri="{BB962C8B-B14F-4D97-AF65-F5344CB8AC3E}">
        <p14:creationId xmlns:p14="http://schemas.microsoft.com/office/powerpoint/2010/main" val="337608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00"/>
                                        <p:tgtEl>
                                          <p:spTgt spid="25"/>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7000"/>
                            </p:stCondLst>
                            <p:childTnLst>
                              <p:par>
                                <p:cTn id="61" presetID="22" presetClass="entr" presetSubtype="4"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down)">
                                      <p:cBhvr>
                                        <p:cTn id="63" dur="500"/>
                                        <p:tgtEl>
                                          <p:spTgt spid="27"/>
                                        </p:tgtEl>
                                      </p:cBhvr>
                                    </p:animEffect>
                                  </p:childTnLst>
                                </p:cTn>
                              </p:par>
                            </p:childTnLst>
                          </p:cTn>
                        </p:par>
                        <p:par>
                          <p:cTn id="64" fill="hold">
                            <p:stCondLst>
                              <p:cond delay="7500"/>
                            </p:stCondLst>
                            <p:childTnLst>
                              <p:par>
                                <p:cTn id="65" presetID="22" presetClass="entr" presetSubtype="4"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down)">
                                      <p:cBhvr>
                                        <p:cTn id="67" dur="500"/>
                                        <p:tgtEl>
                                          <p:spTgt spid="28"/>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Monte Carlo Integration</a:t>
            </a:r>
            <a:endParaRPr lang="sv-FI" dirty="0"/>
          </a:p>
        </p:txBody>
      </p:sp>
      <p:grpSp>
        <p:nvGrpSpPr>
          <p:cNvPr id="4" name="Group 3"/>
          <p:cNvGrpSpPr/>
          <p:nvPr/>
        </p:nvGrpSpPr>
        <p:grpSpPr>
          <a:xfrm>
            <a:off x="725331" y="1685195"/>
            <a:ext cx="7693337" cy="4979053"/>
            <a:chOff x="6956385" y="2713087"/>
            <a:chExt cx="4097438" cy="2651822"/>
          </a:xfrm>
        </p:grpSpPr>
        <p:sp>
          <p:nvSpPr>
            <p:cNvPr id="5" name="Freeform 4"/>
            <p:cNvSpPr/>
            <p:nvPr/>
          </p:nvSpPr>
          <p:spPr>
            <a:xfrm>
              <a:off x="7198519" y="2997994"/>
              <a:ext cx="3583781" cy="1969294"/>
            </a:xfrm>
            <a:custGeom>
              <a:avLst/>
              <a:gdLst>
                <a:gd name="connsiteX0" fmla="*/ 0 w 3583781"/>
                <a:gd name="connsiteY0" fmla="*/ 1469231 h 1969294"/>
                <a:gd name="connsiteX1" fmla="*/ 104775 w 3583781"/>
                <a:gd name="connsiteY1" fmla="*/ 1483519 h 1969294"/>
                <a:gd name="connsiteX2" fmla="*/ 161925 w 3583781"/>
                <a:gd name="connsiteY2" fmla="*/ 1466850 h 1969294"/>
                <a:gd name="connsiteX3" fmla="*/ 228600 w 3583781"/>
                <a:gd name="connsiteY3" fmla="*/ 1402556 h 1969294"/>
                <a:gd name="connsiteX4" fmla="*/ 338137 w 3583781"/>
                <a:gd name="connsiteY4" fmla="*/ 1219200 h 1969294"/>
                <a:gd name="connsiteX5" fmla="*/ 447675 w 3583781"/>
                <a:gd name="connsiteY5" fmla="*/ 931069 h 1969294"/>
                <a:gd name="connsiteX6" fmla="*/ 514350 w 3583781"/>
                <a:gd name="connsiteY6" fmla="*/ 616744 h 1969294"/>
                <a:gd name="connsiteX7" fmla="*/ 600075 w 3583781"/>
                <a:gd name="connsiteY7" fmla="*/ 221456 h 1969294"/>
                <a:gd name="connsiteX8" fmla="*/ 645319 w 3583781"/>
                <a:gd name="connsiteY8" fmla="*/ 95250 h 1969294"/>
                <a:gd name="connsiteX9" fmla="*/ 702469 w 3583781"/>
                <a:gd name="connsiteY9" fmla="*/ 21431 h 1969294"/>
                <a:gd name="connsiteX10" fmla="*/ 752475 w 3583781"/>
                <a:gd name="connsiteY10" fmla="*/ 0 h 1969294"/>
                <a:gd name="connsiteX11" fmla="*/ 800100 w 3583781"/>
                <a:gd name="connsiteY11" fmla="*/ 11906 h 1969294"/>
                <a:gd name="connsiteX12" fmla="*/ 854869 w 3583781"/>
                <a:gd name="connsiteY12" fmla="*/ 59531 h 1969294"/>
                <a:gd name="connsiteX13" fmla="*/ 895350 w 3583781"/>
                <a:gd name="connsiteY13" fmla="*/ 133350 h 1969294"/>
                <a:gd name="connsiteX14" fmla="*/ 923925 w 3583781"/>
                <a:gd name="connsiteY14" fmla="*/ 250031 h 1969294"/>
                <a:gd name="connsiteX15" fmla="*/ 957262 w 3583781"/>
                <a:gd name="connsiteY15" fmla="*/ 452437 h 1969294"/>
                <a:gd name="connsiteX16" fmla="*/ 992981 w 3583781"/>
                <a:gd name="connsiteY16" fmla="*/ 635794 h 1969294"/>
                <a:gd name="connsiteX17" fmla="*/ 1023937 w 3583781"/>
                <a:gd name="connsiteY17" fmla="*/ 757237 h 1969294"/>
                <a:gd name="connsiteX18" fmla="*/ 1081087 w 3583781"/>
                <a:gd name="connsiteY18" fmla="*/ 852487 h 1969294"/>
                <a:gd name="connsiteX19" fmla="*/ 1152525 w 3583781"/>
                <a:gd name="connsiteY19" fmla="*/ 916781 h 1969294"/>
                <a:gd name="connsiteX20" fmla="*/ 1262062 w 3583781"/>
                <a:gd name="connsiteY20" fmla="*/ 976312 h 1969294"/>
                <a:gd name="connsiteX21" fmla="*/ 1590675 w 3583781"/>
                <a:gd name="connsiteY21" fmla="*/ 1052512 h 1969294"/>
                <a:gd name="connsiteX22" fmla="*/ 1728787 w 3583781"/>
                <a:gd name="connsiteY22" fmla="*/ 1062037 h 1969294"/>
                <a:gd name="connsiteX23" fmla="*/ 1885950 w 3583781"/>
                <a:gd name="connsiteY23" fmla="*/ 1059656 h 1969294"/>
                <a:gd name="connsiteX24" fmla="*/ 2026444 w 3583781"/>
                <a:gd name="connsiteY24" fmla="*/ 1059656 h 1969294"/>
                <a:gd name="connsiteX25" fmla="*/ 2126456 w 3583781"/>
                <a:gd name="connsiteY25" fmla="*/ 1083469 h 1969294"/>
                <a:gd name="connsiteX26" fmla="*/ 2150269 w 3583781"/>
                <a:gd name="connsiteY26" fmla="*/ 1104900 h 1969294"/>
                <a:gd name="connsiteX27" fmla="*/ 2174081 w 3583781"/>
                <a:gd name="connsiteY27" fmla="*/ 1204912 h 1969294"/>
                <a:gd name="connsiteX28" fmla="*/ 2197894 w 3583781"/>
                <a:gd name="connsiteY28" fmla="*/ 1457325 h 1969294"/>
                <a:gd name="connsiteX29" fmla="*/ 2207419 w 3583781"/>
                <a:gd name="connsiteY29" fmla="*/ 1562100 h 1969294"/>
                <a:gd name="connsiteX30" fmla="*/ 2243137 w 3583781"/>
                <a:gd name="connsiteY30" fmla="*/ 1614487 h 1969294"/>
                <a:gd name="connsiteX31" fmla="*/ 2347912 w 3583781"/>
                <a:gd name="connsiteY31" fmla="*/ 1704975 h 1969294"/>
                <a:gd name="connsiteX32" fmla="*/ 2507456 w 3583781"/>
                <a:gd name="connsiteY32" fmla="*/ 1793081 h 1969294"/>
                <a:gd name="connsiteX33" fmla="*/ 2652712 w 3583781"/>
                <a:gd name="connsiteY33" fmla="*/ 1821656 h 1969294"/>
                <a:gd name="connsiteX34" fmla="*/ 2778919 w 3583781"/>
                <a:gd name="connsiteY34" fmla="*/ 1824037 h 1969294"/>
                <a:gd name="connsiteX35" fmla="*/ 2971800 w 3583781"/>
                <a:gd name="connsiteY35" fmla="*/ 1797844 h 1969294"/>
                <a:gd name="connsiteX36" fmla="*/ 3121819 w 3583781"/>
                <a:gd name="connsiteY36" fmla="*/ 1752600 h 1969294"/>
                <a:gd name="connsiteX37" fmla="*/ 3252787 w 3583781"/>
                <a:gd name="connsiteY37" fmla="*/ 1693069 h 1969294"/>
                <a:gd name="connsiteX38" fmla="*/ 3374231 w 3583781"/>
                <a:gd name="connsiteY38" fmla="*/ 1602581 h 1969294"/>
                <a:gd name="connsiteX39" fmla="*/ 3583781 w 3583781"/>
                <a:gd name="connsiteY39" fmla="*/ 1423987 h 1969294"/>
                <a:gd name="connsiteX40" fmla="*/ 3583781 w 3583781"/>
                <a:gd name="connsiteY40" fmla="*/ 1969294 h 1969294"/>
                <a:gd name="connsiteX41" fmla="*/ 2381 w 3583781"/>
                <a:gd name="connsiteY41" fmla="*/ 1969294 h 1969294"/>
                <a:gd name="connsiteX42" fmla="*/ 0 w 3583781"/>
                <a:gd name="connsiteY42" fmla="*/ 1469231 h 196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83781" h="1969294">
                  <a:moveTo>
                    <a:pt x="0" y="1469231"/>
                  </a:moveTo>
                  <a:lnTo>
                    <a:pt x="104775" y="1483519"/>
                  </a:lnTo>
                  <a:lnTo>
                    <a:pt x="161925" y="1466850"/>
                  </a:lnTo>
                  <a:lnTo>
                    <a:pt x="228600" y="1402556"/>
                  </a:lnTo>
                  <a:lnTo>
                    <a:pt x="338137" y="1219200"/>
                  </a:lnTo>
                  <a:lnTo>
                    <a:pt x="447675" y="931069"/>
                  </a:lnTo>
                  <a:lnTo>
                    <a:pt x="514350" y="616744"/>
                  </a:lnTo>
                  <a:lnTo>
                    <a:pt x="600075" y="221456"/>
                  </a:lnTo>
                  <a:lnTo>
                    <a:pt x="645319" y="95250"/>
                  </a:lnTo>
                  <a:lnTo>
                    <a:pt x="702469" y="21431"/>
                  </a:lnTo>
                  <a:lnTo>
                    <a:pt x="752475" y="0"/>
                  </a:lnTo>
                  <a:lnTo>
                    <a:pt x="800100" y="11906"/>
                  </a:lnTo>
                  <a:lnTo>
                    <a:pt x="854869" y="59531"/>
                  </a:lnTo>
                  <a:lnTo>
                    <a:pt x="895350" y="133350"/>
                  </a:lnTo>
                  <a:lnTo>
                    <a:pt x="923925" y="250031"/>
                  </a:lnTo>
                  <a:lnTo>
                    <a:pt x="957262" y="452437"/>
                  </a:lnTo>
                  <a:lnTo>
                    <a:pt x="992981" y="635794"/>
                  </a:lnTo>
                  <a:lnTo>
                    <a:pt x="1023937" y="757237"/>
                  </a:lnTo>
                  <a:lnTo>
                    <a:pt x="1081087" y="852487"/>
                  </a:lnTo>
                  <a:lnTo>
                    <a:pt x="1152525" y="916781"/>
                  </a:lnTo>
                  <a:lnTo>
                    <a:pt x="1262062" y="976312"/>
                  </a:lnTo>
                  <a:lnTo>
                    <a:pt x="1590675" y="1052512"/>
                  </a:lnTo>
                  <a:lnTo>
                    <a:pt x="1728787" y="1062037"/>
                  </a:lnTo>
                  <a:lnTo>
                    <a:pt x="1885950" y="1059656"/>
                  </a:lnTo>
                  <a:lnTo>
                    <a:pt x="2026444" y="1059656"/>
                  </a:lnTo>
                  <a:lnTo>
                    <a:pt x="2126456" y="1083469"/>
                  </a:lnTo>
                  <a:lnTo>
                    <a:pt x="2150269" y="1104900"/>
                  </a:lnTo>
                  <a:lnTo>
                    <a:pt x="2174081" y="1204912"/>
                  </a:lnTo>
                  <a:lnTo>
                    <a:pt x="2197894" y="1457325"/>
                  </a:lnTo>
                  <a:lnTo>
                    <a:pt x="2207419" y="1562100"/>
                  </a:lnTo>
                  <a:lnTo>
                    <a:pt x="2243137" y="1614487"/>
                  </a:lnTo>
                  <a:lnTo>
                    <a:pt x="2347912" y="1704975"/>
                  </a:lnTo>
                  <a:lnTo>
                    <a:pt x="2507456" y="1793081"/>
                  </a:lnTo>
                  <a:lnTo>
                    <a:pt x="2652712" y="1821656"/>
                  </a:lnTo>
                  <a:lnTo>
                    <a:pt x="2778919" y="1824037"/>
                  </a:lnTo>
                  <a:lnTo>
                    <a:pt x="2971800" y="1797844"/>
                  </a:lnTo>
                  <a:lnTo>
                    <a:pt x="3121819" y="1752600"/>
                  </a:lnTo>
                  <a:lnTo>
                    <a:pt x="3252787" y="1693069"/>
                  </a:lnTo>
                  <a:lnTo>
                    <a:pt x="3374231" y="1602581"/>
                  </a:lnTo>
                  <a:lnTo>
                    <a:pt x="3583781" y="1423987"/>
                  </a:lnTo>
                  <a:lnTo>
                    <a:pt x="3583781" y="1969294"/>
                  </a:lnTo>
                  <a:lnTo>
                    <a:pt x="2381" y="1969294"/>
                  </a:lnTo>
                  <a:cubicBezTo>
                    <a:pt x="1587" y="1802606"/>
                    <a:pt x="794" y="1635919"/>
                    <a:pt x="0" y="146923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6" name="Straight Arrow Connector 5"/>
            <p:cNvCxnSpPr/>
            <p:nvPr/>
          </p:nvCxnSpPr>
          <p:spPr>
            <a:xfrm>
              <a:off x="6956385" y="4959752"/>
              <a:ext cx="40974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7199453" y="2748987"/>
              <a:ext cx="0" cy="2482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7193666" y="2999296"/>
              <a:ext cx="3593939" cy="1823259"/>
            </a:xfrm>
            <a:custGeom>
              <a:avLst/>
              <a:gdLst>
                <a:gd name="connsiteX0" fmla="*/ 0 w 3593939"/>
                <a:gd name="connsiteY0" fmla="*/ 1468532 h 1823259"/>
                <a:gd name="connsiteX1" fmla="*/ 219919 w 3593939"/>
                <a:gd name="connsiteY1" fmla="*/ 1416446 h 1823259"/>
                <a:gd name="connsiteX2" fmla="*/ 439838 w 3593939"/>
                <a:gd name="connsiteY2" fmla="*/ 959246 h 1823259"/>
                <a:gd name="connsiteX3" fmla="*/ 648182 w 3593939"/>
                <a:gd name="connsiteY3" fmla="*/ 96932 h 1823259"/>
                <a:gd name="connsiteX4" fmla="*/ 885463 w 3593939"/>
                <a:gd name="connsiteY4" fmla="*/ 102719 h 1823259"/>
                <a:gd name="connsiteX5" fmla="*/ 1070658 w 3593939"/>
                <a:gd name="connsiteY5" fmla="*/ 831924 h 1823259"/>
                <a:gd name="connsiteX6" fmla="*/ 1551007 w 3593939"/>
                <a:gd name="connsiteY6" fmla="*/ 1040269 h 1823259"/>
                <a:gd name="connsiteX7" fmla="*/ 2060293 w 3593939"/>
                <a:gd name="connsiteY7" fmla="*/ 1063418 h 1823259"/>
                <a:gd name="connsiteX8" fmla="*/ 2164466 w 3593939"/>
                <a:gd name="connsiteY8" fmla="*/ 1150228 h 1823259"/>
                <a:gd name="connsiteX9" fmla="*/ 2199190 w 3593939"/>
                <a:gd name="connsiteY9" fmla="*/ 1422233 h 1823259"/>
                <a:gd name="connsiteX10" fmla="*/ 2257063 w 3593939"/>
                <a:gd name="connsiteY10" fmla="*/ 1619003 h 1823259"/>
                <a:gd name="connsiteX11" fmla="*/ 2610091 w 3593939"/>
                <a:gd name="connsiteY11" fmla="*/ 1815772 h 1823259"/>
                <a:gd name="connsiteX12" fmla="*/ 3142526 w 3593939"/>
                <a:gd name="connsiteY12" fmla="*/ 1746324 h 1823259"/>
                <a:gd name="connsiteX13" fmla="*/ 3593939 w 3593939"/>
                <a:gd name="connsiteY13" fmla="*/ 1416446 h 182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3939" h="1823259">
                  <a:moveTo>
                    <a:pt x="0" y="1468532"/>
                  </a:moveTo>
                  <a:cubicBezTo>
                    <a:pt x="73306" y="1484929"/>
                    <a:pt x="146613" y="1501327"/>
                    <a:pt x="219919" y="1416446"/>
                  </a:cubicBezTo>
                  <a:cubicBezTo>
                    <a:pt x="293225" y="1331565"/>
                    <a:pt x="368461" y="1179165"/>
                    <a:pt x="439838" y="959246"/>
                  </a:cubicBezTo>
                  <a:cubicBezTo>
                    <a:pt x="511215" y="739327"/>
                    <a:pt x="573911" y="239687"/>
                    <a:pt x="648182" y="96932"/>
                  </a:cubicBezTo>
                  <a:cubicBezTo>
                    <a:pt x="722453" y="-45823"/>
                    <a:pt x="815050" y="-19780"/>
                    <a:pt x="885463" y="102719"/>
                  </a:cubicBezTo>
                  <a:cubicBezTo>
                    <a:pt x="955876" y="225218"/>
                    <a:pt x="959734" y="675666"/>
                    <a:pt x="1070658" y="831924"/>
                  </a:cubicBezTo>
                  <a:cubicBezTo>
                    <a:pt x="1181582" y="988182"/>
                    <a:pt x="1386068" y="1001687"/>
                    <a:pt x="1551007" y="1040269"/>
                  </a:cubicBezTo>
                  <a:cubicBezTo>
                    <a:pt x="1715946" y="1078851"/>
                    <a:pt x="1958050" y="1045092"/>
                    <a:pt x="2060293" y="1063418"/>
                  </a:cubicBezTo>
                  <a:cubicBezTo>
                    <a:pt x="2162536" y="1081744"/>
                    <a:pt x="2141317" y="1090425"/>
                    <a:pt x="2164466" y="1150228"/>
                  </a:cubicBezTo>
                  <a:cubicBezTo>
                    <a:pt x="2187616" y="1210030"/>
                    <a:pt x="2183757" y="1344104"/>
                    <a:pt x="2199190" y="1422233"/>
                  </a:cubicBezTo>
                  <a:cubicBezTo>
                    <a:pt x="2214623" y="1500362"/>
                    <a:pt x="2188580" y="1553413"/>
                    <a:pt x="2257063" y="1619003"/>
                  </a:cubicBezTo>
                  <a:cubicBezTo>
                    <a:pt x="2325546" y="1684593"/>
                    <a:pt x="2462514" y="1794552"/>
                    <a:pt x="2610091" y="1815772"/>
                  </a:cubicBezTo>
                  <a:cubicBezTo>
                    <a:pt x="2757668" y="1836992"/>
                    <a:pt x="2978551" y="1812878"/>
                    <a:pt x="3142526" y="1746324"/>
                  </a:cubicBezTo>
                  <a:cubicBezTo>
                    <a:pt x="3306501" y="1679770"/>
                    <a:pt x="3450220" y="1548108"/>
                    <a:pt x="3593939" y="14164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9" name="TextBox 8"/>
                <p:cNvSpPr txBox="1"/>
                <p:nvPr/>
              </p:nvSpPr>
              <p:spPr>
                <a:xfrm>
                  <a:off x="7503504" y="4327231"/>
                  <a:ext cx="1036797" cy="249603"/>
                </a:xfrm>
                <a:prstGeom prst="rect">
                  <a:avLst/>
                </a:prstGeom>
                <a:noFill/>
              </p:spPr>
              <p:txBody>
                <a:bodyPr wrap="none" rtlCol="0">
                  <a:spAutoFit/>
                </a:bodyPr>
                <a:lstStyle/>
                <a:p>
                  <a:r>
                    <a:rPr lang="en-US" dirty="0" smtClean="0"/>
                    <a:t>Area =</a:t>
                  </a:r>
                  <a14:m>
                    <m:oMath xmlns:m="http://schemas.openxmlformats.org/officeDocument/2006/math">
                      <m:nary>
                        <m:naryPr>
                          <m:limLoc m:val="undOvr"/>
                          <m:ctrlPr>
                            <a:rPr lang="en-US" i="1" smtClean="0">
                              <a:latin typeface="Cambria Math" panose="02040503050406030204" pitchFamily="18" charset="0"/>
                            </a:rPr>
                          </m:ctrlPr>
                        </m:naryPr>
                        <m:sub>
                          <m:r>
                            <m:rPr>
                              <m:brk m:alnAt="24"/>
                            </m:rPr>
                            <a:rPr lang="en-US" b="0" i="1" smtClean="0">
                              <a:latin typeface="Cambria Math" panose="02040503050406030204" pitchFamily="18" charset="0"/>
                            </a:rPr>
                            <m:t>0</m:t>
                          </m:r>
                        </m:sub>
                        <m:sup>
                          <m:r>
                            <a:rPr lang="en-US" b="0" i="1" smtClean="0">
                              <a:latin typeface="Cambria Math" panose="02040503050406030204" pitchFamily="18" charset="0"/>
                            </a:rPr>
                            <m:t>𝑋</m:t>
                          </m:r>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𝑑𝑥</m:t>
                          </m:r>
                        </m:e>
                      </m:nary>
                    </m:oMath>
                  </a14:m>
                  <a:r>
                    <a:rPr lang="en-US" dirty="0" smtClean="0"/>
                    <a:t> </a:t>
                  </a:r>
                  <a:endParaRPr lang="sv-SE" dirty="0"/>
                </a:p>
              </p:txBody>
            </p:sp>
          </mc:Choice>
          <mc:Fallback xmlns="">
            <p:sp>
              <p:nvSpPr>
                <p:cNvPr id="9" name="TextBox 8"/>
                <p:cNvSpPr txBox="1">
                  <a:spLocks noRot="1" noChangeAspect="1" noMove="1" noResize="1" noEditPoints="1" noAdjustHandles="1" noChangeArrowheads="1" noChangeShapeType="1" noTextEdit="1"/>
                </p:cNvSpPr>
                <p:nvPr/>
              </p:nvSpPr>
              <p:spPr>
                <a:xfrm>
                  <a:off x="7503504" y="4327231"/>
                  <a:ext cx="1036797" cy="249603"/>
                </a:xfrm>
                <a:prstGeom prst="rect">
                  <a:avLst/>
                </a:prstGeom>
                <a:blipFill rotWithShape="0">
                  <a:blip r:embed="rId3"/>
                  <a:stretch>
                    <a:fillRect l="-2821" t="-106579" b="-172368"/>
                  </a:stretch>
                </a:blipFill>
              </p:spPr>
              <p:txBody>
                <a:bodyPr/>
                <a:lstStyle/>
                <a:p>
                  <a:r>
                    <a:rPr lang="sv-FI">
                      <a:noFill/>
                    </a:rPr>
                    <a:t> </a:t>
                  </a:r>
                </a:p>
              </p:txBody>
            </p:sp>
          </mc:Fallback>
        </mc:AlternateContent>
        <p:sp>
          <p:nvSpPr>
            <p:cNvPr id="10" name="TextBox 9"/>
            <p:cNvSpPr txBox="1"/>
            <p:nvPr/>
          </p:nvSpPr>
          <p:spPr>
            <a:xfrm>
              <a:off x="6975915" y="4858380"/>
              <a:ext cx="301686" cy="369332"/>
            </a:xfrm>
            <a:prstGeom prst="rect">
              <a:avLst/>
            </a:prstGeom>
            <a:noFill/>
          </p:spPr>
          <p:txBody>
            <a:bodyPr wrap="none" rtlCol="0">
              <a:spAutoFit/>
            </a:bodyPr>
            <a:lstStyle/>
            <a:p>
              <a:r>
                <a:rPr lang="en-US" dirty="0" smtClean="0"/>
                <a:t>0</a:t>
              </a:r>
              <a:endParaRPr lang="sv-SE" dirty="0"/>
            </a:p>
          </p:txBody>
        </p:sp>
        <p:sp>
          <p:nvSpPr>
            <p:cNvPr id="11" name="TextBox 10"/>
            <p:cNvSpPr txBox="1"/>
            <p:nvPr/>
          </p:nvSpPr>
          <p:spPr>
            <a:xfrm>
              <a:off x="10664427" y="4983537"/>
              <a:ext cx="269103" cy="196705"/>
            </a:xfrm>
            <a:prstGeom prst="rect">
              <a:avLst/>
            </a:prstGeom>
            <a:noFill/>
          </p:spPr>
          <p:txBody>
            <a:bodyPr wrap="none" rtlCol="0">
              <a:spAutoFit/>
            </a:bodyPr>
            <a:lstStyle/>
            <a:p>
              <a:r>
                <a:rPr lang="sv-SE" dirty="0" smtClean="0"/>
                <a:t>1.0</a:t>
              </a:r>
              <a:endParaRPr lang="sv-SE" dirty="0"/>
            </a:p>
          </p:txBody>
        </p:sp>
        <p:sp>
          <p:nvSpPr>
            <p:cNvPr id="12" name="TextBox 11"/>
            <p:cNvSpPr txBox="1"/>
            <p:nvPr/>
          </p:nvSpPr>
          <p:spPr>
            <a:xfrm>
              <a:off x="6975914" y="2713087"/>
              <a:ext cx="301686" cy="369332"/>
            </a:xfrm>
            <a:prstGeom prst="rect">
              <a:avLst/>
            </a:prstGeom>
            <a:noFill/>
          </p:spPr>
          <p:txBody>
            <a:bodyPr wrap="none" rtlCol="0">
              <a:spAutoFit/>
            </a:bodyPr>
            <a:lstStyle/>
            <a:p>
              <a:r>
                <a:rPr lang="en-US" dirty="0" smtClean="0"/>
                <a:t>4</a:t>
              </a:r>
              <a:endParaRPr lang="sv-SE" dirty="0"/>
            </a:p>
          </p:txBody>
        </p:sp>
        <p:sp>
          <p:nvSpPr>
            <p:cNvPr id="29" name="TextBox 28"/>
            <p:cNvSpPr txBox="1"/>
            <p:nvPr/>
          </p:nvSpPr>
          <p:spPr>
            <a:xfrm>
              <a:off x="7115014" y="4995577"/>
              <a:ext cx="301686" cy="369332"/>
            </a:xfrm>
            <a:prstGeom prst="rect">
              <a:avLst/>
            </a:prstGeom>
            <a:noFill/>
          </p:spPr>
          <p:txBody>
            <a:bodyPr wrap="none" rtlCol="0">
              <a:spAutoFit/>
            </a:bodyPr>
            <a:lstStyle/>
            <a:p>
              <a:r>
                <a:rPr lang="en-US" dirty="0" smtClean="0"/>
                <a:t>0</a:t>
              </a:r>
              <a:endParaRPr lang="sv-SE" dirty="0"/>
            </a:p>
          </p:txBody>
        </p:sp>
      </p:grpSp>
      <mc:AlternateContent xmlns:mc="http://schemas.openxmlformats.org/markup-compatibility/2006" xmlns:a14="http://schemas.microsoft.com/office/drawing/2010/main">
        <mc:Choice Requires="a14">
          <p:sp>
            <p:nvSpPr>
              <p:cNvPr id="3" name="Rectangle 2"/>
              <p:cNvSpPr/>
              <p:nvPr/>
            </p:nvSpPr>
            <p:spPr>
              <a:xfrm>
                <a:off x="4285794" y="1535084"/>
                <a:ext cx="4572000" cy="3306098"/>
              </a:xfrm>
              <a:prstGeom prst="rect">
                <a:avLst/>
              </a:prstGeom>
            </p:spPr>
            <p:txBody>
              <a:bodyPr>
                <a:spAutoFit/>
              </a:bodyPr>
              <a:lstStyle/>
              <a:p>
                <a:pPr marL="285750" indent="-285750">
                  <a:buFont typeface="Arial" panose="020B0604020202020204" pitchFamily="34" charset="0"/>
                  <a:buChar char="•"/>
                </a:pPr>
                <a:r>
                  <a:rPr lang="en-US" dirty="0" smtClean="0"/>
                  <a:t>We </a:t>
                </a:r>
                <a:r>
                  <a:rPr lang="en-US" dirty="0"/>
                  <a:t>can estimate </a:t>
                </a:r>
                <a:r>
                  <a:rPr lang="en-US" i="1" dirty="0"/>
                  <a:t>any</a:t>
                </a:r>
                <a:r>
                  <a:rPr lang="en-US" dirty="0"/>
                  <a:t> integral </a:t>
                </a:r>
                <a14:m>
                  <m:oMath xmlns:m="http://schemas.openxmlformats.org/officeDocument/2006/math">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𝑎</m:t>
                        </m:r>
                      </m:sub>
                      <m:sup>
                        <m:r>
                          <a:rPr lang="en-US" i="1">
                            <a:latin typeface="Cambria Math" panose="02040503050406030204" pitchFamily="18" charset="0"/>
                          </a:rPr>
                          <m:t>𝑏</m:t>
                        </m:r>
                      </m:sup>
                      <m:e>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𝑑𝑥</m:t>
                        </m:r>
                      </m:e>
                    </m:nary>
                  </m:oMath>
                </a14:m>
                <a:r>
                  <a:rPr lang="sv-SE" dirty="0"/>
                  <a:t> using MC: </a:t>
                </a:r>
                <a:br>
                  <a:rPr lang="sv-SE" dirty="0"/>
                </a:b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𝑁</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f>
                          <m:fPr>
                            <m:ctrlPr>
                              <a:rPr lang="en-US" i="1">
                                <a:latin typeface="Cambria Math" panose="02040503050406030204" pitchFamily="18" charset="0"/>
                              </a:rPr>
                            </m:ctrlPr>
                          </m:fPr>
                          <m:num>
                            <m:r>
                              <a:rPr lang="en-US" i="1">
                                <a:latin typeface="Cambria Math" panose="02040503050406030204" pitchFamily="18" charset="0"/>
                              </a:rPr>
                              <m:t>𝑓</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num>
                          <m:den>
                            <m:r>
                              <a:rPr lang="en-US" i="1">
                                <a:latin typeface="Cambria Math" panose="02040503050406030204" pitchFamily="18" charset="0"/>
                              </a:rPr>
                              <m:t>𝑝</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den>
                        </m:f>
                      </m:e>
                    </m:nary>
                  </m:oMath>
                </a14:m>
                <a:endParaRPr lang="sv-FI" dirty="0" smtClean="0"/>
              </a:p>
              <a:p>
                <a:pPr marL="742950" lvl="1"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oMath>
                </a14:m>
                <a:r>
                  <a:rPr lang="sv-FI" dirty="0" smtClean="0"/>
                  <a:t> is a random sample drawn with </a:t>
                </a:r>
                <a:r>
                  <a:rPr lang="sv-FI" i="1" dirty="0" smtClean="0"/>
                  <a:t>probability density function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r>
                      <a:rPr lang="en-US" b="0" i="1" smtClean="0">
                        <a:latin typeface="Cambria Math" panose="02040503050406030204" pitchFamily="18" charset="0"/>
                      </a:rPr>
                      <m:t>𝑥</m:t>
                    </m:r>
                    <m:r>
                      <a:rPr lang="en-US" i="1">
                        <a:latin typeface="Cambria Math" panose="02040503050406030204" pitchFamily="18" charset="0"/>
                      </a:rPr>
                      <m:t>)</m:t>
                    </m:r>
                  </m:oMath>
                </a14:m>
                <a:endParaRPr lang="sv-FI" i="1" dirty="0" smtClean="0"/>
              </a:p>
              <a:p>
                <a:pPr marL="742950" lvl="1" indent="-285750">
                  <a:buFont typeface="Arial" panose="020B0604020202020204" pitchFamily="34" charset="0"/>
                  <a:buChar char="•"/>
                </a:pPr>
                <a:r>
                  <a:rPr lang="sv-FI" dirty="0" smtClean="0"/>
                  <a:t>In this</a:t>
                </a:r>
                <a:r>
                  <a:rPr lang="sv-FI" dirty="0"/>
                  <a:t> </a:t>
                </a:r>
                <a:r>
                  <a:rPr lang="sv-FI" dirty="0" smtClean="0"/>
                  <a:t>case, domain is [0,1] and probability is constant, so </a:t>
                </a: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=1</m:t>
                    </m:r>
                  </m:oMath>
                </a14:m>
                <a:endParaRPr lang="sv-FI" i="1" dirty="0"/>
              </a:p>
              <a:p>
                <a:pPr marL="742950" lvl="1" indent="-285750">
                  <a:buFont typeface="Arial" panose="020B0604020202020204" pitchFamily="34" charset="0"/>
                  <a:buChar char="•"/>
                </a:pPr>
                <a:endParaRPr lang="sv-FI" dirty="0" smtClean="0"/>
              </a:p>
              <a:p>
                <a:endParaRPr lang="sv-FI" dirty="0"/>
              </a:p>
            </p:txBody>
          </p:sp>
        </mc:Choice>
        <mc:Fallback xmlns="">
          <p:sp>
            <p:nvSpPr>
              <p:cNvPr id="3" name="Rectangle 2"/>
              <p:cNvSpPr>
                <a:spLocks noRot="1" noChangeAspect="1" noMove="1" noResize="1" noEditPoints="1" noAdjustHandles="1" noChangeArrowheads="1" noChangeShapeType="1" noTextEdit="1"/>
              </p:cNvSpPr>
              <p:nvPr/>
            </p:nvSpPr>
            <p:spPr>
              <a:xfrm>
                <a:off x="4285794" y="1535084"/>
                <a:ext cx="4572000" cy="3306098"/>
              </a:xfrm>
              <a:prstGeom prst="rect">
                <a:avLst/>
              </a:prstGeom>
              <a:blipFill rotWithShape="0">
                <a:blip r:embed="rId4"/>
                <a:stretch>
                  <a:fillRect l="-800" t="-14760"/>
                </a:stretch>
              </a:blipFill>
            </p:spPr>
            <p:txBody>
              <a:bodyPr/>
              <a:lstStyle/>
              <a:p>
                <a:r>
                  <a:rPr lang="sv-FI">
                    <a:noFill/>
                  </a:rPr>
                  <a:t> </a:t>
                </a:r>
              </a:p>
            </p:txBody>
          </p:sp>
        </mc:Fallback>
      </mc:AlternateContent>
      <p:sp>
        <p:nvSpPr>
          <p:cNvPr id="13" name="Date Placeholder 12"/>
          <p:cNvSpPr>
            <a:spLocks noGrp="1"/>
          </p:cNvSpPr>
          <p:nvPr>
            <p:ph type="dt" sz="half" idx="10"/>
          </p:nvPr>
        </p:nvSpPr>
        <p:spPr/>
        <p:txBody>
          <a:bodyPr/>
          <a:lstStyle/>
          <a:p>
            <a:fld id="{2849C907-5E69-4942-98AB-FA3CC0E7A961}" type="datetime1">
              <a:rPr lang="en-US" smtClean="0"/>
              <a:t>1/29/2018</a:t>
            </a:fld>
            <a:endParaRPr lang="en-US"/>
          </a:p>
        </p:txBody>
      </p:sp>
      <p:sp>
        <p:nvSpPr>
          <p:cNvPr id="14" name="Footer Placeholder 13"/>
          <p:cNvSpPr>
            <a:spLocks noGrp="1"/>
          </p:cNvSpPr>
          <p:nvPr>
            <p:ph type="ftr" sz="quarter" idx="11"/>
          </p:nvPr>
        </p:nvSpPr>
        <p:spPr/>
        <p:txBody>
          <a:bodyPr/>
          <a:lstStyle/>
          <a:p>
            <a:r>
              <a:rPr lang="en-US" smtClean="0"/>
              <a:t>Advanced Computer Graphics - Path Tracing</a:t>
            </a:r>
            <a:endParaRPr lang="en-US"/>
          </a:p>
        </p:txBody>
      </p:sp>
      <p:sp>
        <p:nvSpPr>
          <p:cNvPr id="15" name="Slide Number Placeholder 14"/>
          <p:cNvSpPr>
            <a:spLocks noGrp="1"/>
          </p:cNvSpPr>
          <p:nvPr>
            <p:ph type="sldNum" sz="quarter" idx="12"/>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1859543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Monte Carlo Integration</a:t>
            </a:r>
            <a:endParaRPr lang="sv-FI" dirty="0"/>
          </a:p>
        </p:txBody>
      </p:sp>
      <p:grpSp>
        <p:nvGrpSpPr>
          <p:cNvPr id="4" name="Group 3"/>
          <p:cNvGrpSpPr/>
          <p:nvPr/>
        </p:nvGrpSpPr>
        <p:grpSpPr>
          <a:xfrm>
            <a:off x="725331" y="1685195"/>
            <a:ext cx="7693337" cy="4979053"/>
            <a:chOff x="6956385" y="2713087"/>
            <a:chExt cx="4097438" cy="2651822"/>
          </a:xfrm>
        </p:grpSpPr>
        <p:sp>
          <p:nvSpPr>
            <p:cNvPr id="5" name="Freeform 4"/>
            <p:cNvSpPr/>
            <p:nvPr/>
          </p:nvSpPr>
          <p:spPr>
            <a:xfrm>
              <a:off x="7198519" y="2997994"/>
              <a:ext cx="3583781" cy="1969294"/>
            </a:xfrm>
            <a:custGeom>
              <a:avLst/>
              <a:gdLst>
                <a:gd name="connsiteX0" fmla="*/ 0 w 3583781"/>
                <a:gd name="connsiteY0" fmla="*/ 1469231 h 1969294"/>
                <a:gd name="connsiteX1" fmla="*/ 104775 w 3583781"/>
                <a:gd name="connsiteY1" fmla="*/ 1483519 h 1969294"/>
                <a:gd name="connsiteX2" fmla="*/ 161925 w 3583781"/>
                <a:gd name="connsiteY2" fmla="*/ 1466850 h 1969294"/>
                <a:gd name="connsiteX3" fmla="*/ 228600 w 3583781"/>
                <a:gd name="connsiteY3" fmla="*/ 1402556 h 1969294"/>
                <a:gd name="connsiteX4" fmla="*/ 338137 w 3583781"/>
                <a:gd name="connsiteY4" fmla="*/ 1219200 h 1969294"/>
                <a:gd name="connsiteX5" fmla="*/ 447675 w 3583781"/>
                <a:gd name="connsiteY5" fmla="*/ 931069 h 1969294"/>
                <a:gd name="connsiteX6" fmla="*/ 514350 w 3583781"/>
                <a:gd name="connsiteY6" fmla="*/ 616744 h 1969294"/>
                <a:gd name="connsiteX7" fmla="*/ 600075 w 3583781"/>
                <a:gd name="connsiteY7" fmla="*/ 221456 h 1969294"/>
                <a:gd name="connsiteX8" fmla="*/ 645319 w 3583781"/>
                <a:gd name="connsiteY8" fmla="*/ 95250 h 1969294"/>
                <a:gd name="connsiteX9" fmla="*/ 702469 w 3583781"/>
                <a:gd name="connsiteY9" fmla="*/ 21431 h 1969294"/>
                <a:gd name="connsiteX10" fmla="*/ 752475 w 3583781"/>
                <a:gd name="connsiteY10" fmla="*/ 0 h 1969294"/>
                <a:gd name="connsiteX11" fmla="*/ 800100 w 3583781"/>
                <a:gd name="connsiteY11" fmla="*/ 11906 h 1969294"/>
                <a:gd name="connsiteX12" fmla="*/ 854869 w 3583781"/>
                <a:gd name="connsiteY12" fmla="*/ 59531 h 1969294"/>
                <a:gd name="connsiteX13" fmla="*/ 895350 w 3583781"/>
                <a:gd name="connsiteY13" fmla="*/ 133350 h 1969294"/>
                <a:gd name="connsiteX14" fmla="*/ 923925 w 3583781"/>
                <a:gd name="connsiteY14" fmla="*/ 250031 h 1969294"/>
                <a:gd name="connsiteX15" fmla="*/ 957262 w 3583781"/>
                <a:gd name="connsiteY15" fmla="*/ 452437 h 1969294"/>
                <a:gd name="connsiteX16" fmla="*/ 992981 w 3583781"/>
                <a:gd name="connsiteY16" fmla="*/ 635794 h 1969294"/>
                <a:gd name="connsiteX17" fmla="*/ 1023937 w 3583781"/>
                <a:gd name="connsiteY17" fmla="*/ 757237 h 1969294"/>
                <a:gd name="connsiteX18" fmla="*/ 1081087 w 3583781"/>
                <a:gd name="connsiteY18" fmla="*/ 852487 h 1969294"/>
                <a:gd name="connsiteX19" fmla="*/ 1152525 w 3583781"/>
                <a:gd name="connsiteY19" fmla="*/ 916781 h 1969294"/>
                <a:gd name="connsiteX20" fmla="*/ 1262062 w 3583781"/>
                <a:gd name="connsiteY20" fmla="*/ 976312 h 1969294"/>
                <a:gd name="connsiteX21" fmla="*/ 1590675 w 3583781"/>
                <a:gd name="connsiteY21" fmla="*/ 1052512 h 1969294"/>
                <a:gd name="connsiteX22" fmla="*/ 1728787 w 3583781"/>
                <a:gd name="connsiteY22" fmla="*/ 1062037 h 1969294"/>
                <a:gd name="connsiteX23" fmla="*/ 1885950 w 3583781"/>
                <a:gd name="connsiteY23" fmla="*/ 1059656 h 1969294"/>
                <a:gd name="connsiteX24" fmla="*/ 2026444 w 3583781"/>
                <a:gd name="connsiteY24" fmla="*/ 1059656 h 1969294"/>
                <a:gd name="connsiteX25" fmla="*/ 2126456 w 3583781"/>
                <a:gd name="connsiteY25" fmla="*/ 1083469 h 1969294"/>
                <a:gd name="connsiteX26" fmla="*/ 2150269 w 3583781"/>
                <a:gd name="connsiteY26" fmla="*/ 1104900 h 1969294"/>
                <a:gd name="connsiteX27" fmla="*/ 2174081 w 3583781"/>
                <a:gd name="connsiteY27" fmla="*/ 1204912 h 1969294"/>
                <a:gd name="connsiteX28" fmla="*/ 2197894 w 3583781"/>
                <a:gd name="connsiteY28" fmla="*/ 1457325 h 1969294"/>
                <a:gd name="connsiteX29" fmla="*/ 2207419 w 3583781"/>
                <a:gd name="connsiteY29" fmla="*/ 1562100 h 1969294"/>
                <a:gd name="connsiteX30" fmla="*/ 2243137 w 3583781"/>
                <a:gd name="connsiteY30" fmla="*/ 1614487 h 1969294"/>
                <a:gd name="connsiteX31" fmla="*/ 2347912 w 3583781"/>
                <a:gd name="connsiteY31" fmla="*/ 1704975 h 1969294"/>
                <a:gd name="connsiteX32" fmla="*/ 2507456 w 3583781"/>
                <a:gd name="connsiteY32" fmla="*/ 1793081 h 1969294"/>
                <a:gd name="connsiteX33" fmla="*/ 2652712 w 3583781"/>
                <a:gd name="connsiteY33" fmla="*/ 1821656 h 1969294"/>
                <a:gd name="connsiteX34" fmla="*/ 2778919 w 3583781"/>
                <a:gd name="connsiteY34" fmla="*/ 1824037 h 1969294"/>
                <a:gd name="connsiteX35" fmla="*/ 2971800 w 3583781"/>
                <a:gd name="connsiteY35" fmla="*/ 1797844 h 1969294"/>
                <a:gd name="connsiteX36" fmla="*/ 3121819 w 3583781"/>
                <a:gd name="connsiteY36" fmla="*/ 1752600 h 1969294"/>
                <a:gd name="connsiteX37" fmla="*/ 3252787 w 3583781"/>
                <a:gd name="connsiteY37" fmla="*/ 1693069 h 1969294"/>
                <a:gd name="connsiteX38" fmla="*/ 3374231 w 3583781"/>
                <a:gd name="connsiteY38" fmla="*/ 1602581 h 1969294"/>
                <a:gd name="connsiteX39" fmla="*/ 3583781 w 3583781"/>
                <a:gd name="connsiteY39" fmla="*/ 1423987 h 1969294"/>
                <a:gd name="connsiteX40" fmla="*/ 3583781 w 3583781"/>
                <a:gd name="connsiteY40" fmla="*/ 1969294 h 1969294"/>
                <a:gd name="connsiteX41" fmla="*/ 2381 w 3583781"/>
                <a:gd name="connsiteY41" fmla="*/ 1969294 h 1969294"/>
                <a:gd name="connsiteX42" fmla="*/ 0 w 3583781"/>
                <a:gd name="connsiteY42" fmla="*/ 1469231 h 196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83781" h="1969294">
                  <a:moveTo>
                    <a:pt x="0" y="1469231"/>
                  </a:moveTo>
                  <a:lnTo>
                    <a:pt x="104775" y="1483519"/>
                  </a:lnTo>
                  <a:lnTo>
                    <a:pt x="161925" y="1466850"/>
                  </a:lnTo>
                  <a:lnTo>
                    <a:pt x="228600" y="1402556"/>
                  </a:lnTo>
                  <a:lnTo>
                    <a:pt x="338137" y="1219200"/>
                  </a:lnTo>
                  <a:lnTo>
                    <a:pt x="447675" y="931069"/>
                  </a:lnTo>
                  <a:lnTo>
                    <a:pt x="514350" y="616744"/>
                  </a:lnTo>
                  <a:lnTo>
                    <a:pt x="600075" y="221456"/>
                  </a:lnTo>
                  <a:lnTo>
                    <a:pt x="645319" y="95250"/>
                  </a:lnTo>
                  <a:lnTo>
                    <a:pt x="702469" y="21431"/>
                  </a:lnTo>
                  <a:lnTo>
                    <a:pt x="752475" y="0"/>
                  </a:lnTo>
                  <a:lnTo>
                    <a:pt x="800100" y="11906"/>
                  </a:lnTo>
                  <a:lnTo>
                    <a:pt x="854869" y="59531"/>
                  </a:lnTo>
                  <a:lnTo>
                    <a:pt x="895350" y="133350"/>
                  </a:lnTo>
                  <a:lnTo>
                    <a:pt x="923925" y="250031"/>
                  </a:lnTo>
                  <a:lnTo>
                    <a:pt x="957262" y="452437"/>
                  </a:lnTo>
                  <a:lnTo>
                    <a:pt x="992981" y="635794"/>
                  </a:lnTo>
                  <a:lnTo>
                    <a:pt x="1023937" y="757237"/>
                  </a:lnTo>
                  <a:lnTo>
                    <a:pt x="1081087" y="852487"/>
                  </a:lnTo>
                  <a:lnTo>
                    <a:pt x="1152525" y="916781"/>
                  </a:lnTo>
                  <a:lnTo>
                    <a:pt x="1262062" y="976312"/>
                  </a:lnTo>
                  <a:lnTo>
                    <a:pt x="1590675" y="1052512"/>
                  </a:lnTo>
                  <a:lnTo>
                    <a:pt x="1728787" y="1062037"/>
                  </a:lnTo>
                  <a:lnTo>
                    <a:pt x="1885950" y="1059656"/>
                  </a:lnTo>
                  <a:lnTo>
                    <a:pt x="2026444" y="1059656"/>
                  </a:lnTo>
                  <a:lnTo>
                    <a:pt x="2126456" y="1083469"/>
                  </a:lnTo>
                  <a:lnTo>
                    <a:pt x="2150269" y="1104900"/>
                  </a:lnTo>
                  <a:lnTo>
                    <a:pt x="2174081" y="1204912"/>
                  </a:lnTo>
                  <a:lnTo>
                    <a:pt x="2197894" y="1457325"/>
                  </a:lnTo>
                  <a:lnTo>
                    <a:pt x="2207419" y="1562100"/>
                  </a:lnTo>
                  <a:lnTo>
                    <a:pt x="2243137" y="1614487"/>
                  </a:lnTo>
                  <a:lnTo>
                    <a:pt x="2347912" y="1704975"/>
                  </a:lnTo>
                  <a:lnTo>
                    <a:pt x="2507456" y="1793081"/>
                  </a:lnTo>
                  <a:lnTo>
                    <a:pt x="2652712" y="1821656"/>
                  </a:lnTo>
                  <a:lnTo>
                    <a:pt x="2778919" y="1824037"/>
                  </a:lnTo>
                  <a:lnTo>
                    <a:pt x="2971800" y="1797844"/>
                  </a:lnTo>
                  <a:lnTo>
                    <a:pt x="3121819" y="1752600"/>
                  </a:lnTo>
                  <a:lnTo>
                    <a:pt x="3252787" y="1693069"/>
                  </a:lnTo>
                  <a:lnTo>
                    <a:pt x="3374231" y="1602581"/>
                  </a:lnTo>
                  <a:lnTo>
                    <a:pt x="3583781" y="1423987"/>
                  </a:lnTo>
                  <a:lnTo>
                    <a:pt x="3583781" y="1969294"/>
                  </a:lnTo>
                  <a:lnTo>
                    <a:pt x="2381" y="1969294"/>
                  </a:lnTo>
                  <a:cubicBezTo>
                    <a:pt x="1587" y="1802606"/>
                    <a:pt x="794" y="1635919"/>
                    <a:pt x="0" y="146923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6" name="Straight Arrow Connector 5"/>
            <p:cNvCxnSpPr/>
            <p:nvPr/>
          </p:nvCxnSpPr>
          <p:spPr>
            <a:xfrm>
              <a:off x="6956385" y="4959752"/>
              <a:ext cx="40974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7199453" y="2748987"/>
              <a:ext cx="0" cy="2482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7193666" y="2999296"/>
              <a:ext cx="3593939" cy="1823259"/>
            </a:xfrm>
            <a:custGeom>
              <a:avLst/>
              <a:gdLst>
                <a:gd name="connsiteX0" fmla="*/ 0 w 3593939"/>
                <a:gd name="connsiteY0" fmla="*/ 1468532 h 1823259"/>
                <a:gd name="connsiteX1" fmla="*/ 219919 w 3593939"/>
                <a:gd name="connsiteY1" fmla="*/ 1416446 h 1823259"/>
                <a:gd name="connsiteX2" fmla="*/ 439838 w 3593939"/>
                <a:gd name="connsiteY2" fmla="*/ 959246 h 1823259"/>
                <a:gd name="connsiteX3" fmla="*/ 648182 w 3593939"/>
                <a:gd name="connsiteY3" fmla="*/ 96932 h 1823259"/>
                <a:gd name="connsiteX4" fmla="*/ 885463 w 3593939"/>
                <a:gd name="connsiteY4" fmla="*/ 102719 h 1823259"/>
                <a:gd name="connsiteX5" fmla="*/ 1070658 w 3593939"/>
                <a:gd name="connsiteY5" fmla="*/ 831924 h 1823259"/>
                <a:gd name="connsiteX6" fmla="*/ 1551007 w 3593939"/>
                <a:gd name="connsiteY6" fmla="*/ 1040269 h 1823259"/>
                <a:gd name="connsiteX7" fmla="*/ 2060293 w 3593939"/>
                <a:gd name="connsiteY7" fmla="*/ 1063418 h 1823259"/>
                <a:gd name="connsiteX8" fmla="*/ 2164466 w 3593939"/>
                <a:gd name="connsiteY8" fmla="*/ 1150228 h 1823259"/>
                <a:gd name="connsiteX9" fmla="*/ 2199190 w 3593939"/>
                <a:gd name="connsiteY9" fmla="*/ 1422233 h 1823259"/>
                <a:gd name="connsiteX10" fmla="*/ 2257063 w 3593939"/>
                <a:gd name="connsiteY10" fmla="*/ 1619003 h 1823259"/>
                <a:gd name="connsiteX11" fmla="*/ 2610091 w 3593939"/>
                <a:gd name="connsiteY11" fmla="*/ 1815772 h 1823259"/>
                <a:gd name="connsiteX12" fmla="*/ 3142526 w 3593939"/>
                <a:gd name="connsiteY12" fmla="*/ 1746324 h 1823259"/>
                <a:gd name="connsiteX13" fmla="*/ 3593939 w 3593939"/>
                <a:gd name="connsiteY13" fmla="*/ 1416446 h 182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3939" h="1823259">
                  <a:moveTo>
                    <a:pt x="0" y="1468532"/>
                  </a:moveTo>
                  <a:cubicBezTo>
                    <a:pt x="73306" y="1484929"/>
                    <a:pt x="146613" y="1501327"/>
                    <a:pt x="219919" y="1416446"/>
                  </a:cubicBezTo>
                  <a:cubicBezTo>
                    <a:pt x="293225" y="1331565"/>
                    <a:pt x="368461" y="1179165"/>
                    <a:pt x="439838" y="959246"/>
                  </a:cubicBezTo>
                  <a:cubicBezTo>
                    <a:pt x="511215" y="739327"/>
                    <a:pt x="573911" y="239687"/>
                    <a:pt x="648182" y="96932"/>
                  </a:cubicBezTo>
                  <a:cubicBezTo>
                    <a:pt x="722453" y="-45823"/>
                    <a:pt x="815050" y="-19780"/>
                    <a:pt x="885463" y="102719"/>
                  </a:cubicBezTo>
                  <a:cubicBezTo>
                    <a:pt x="955876" y="225218"/>
                    <a:pt x="959734" y="675666"/>
                    <a:pt x="1070658" y="831924"/>
                  </a:cubicBezTo>
                  <a:cubicBezTo>
                    <a:pt x="1181582" y="988182"/>
                    <a:pt x="1386068" y="1001687"/>
                    <a:pt x="1551007" y="1040269"/>
                  </a:cubicBezTo>
                  <a:cubicBezTo>
                    <a:pt x="1715946" y="1078851"/>
                    <a:pt x="1958050" y="1045092"/>
                    <a:pt x="2060293" y="1063418"/>
                  </a:cubicBezTo>
                  <a:cubicBezTo>
                    <a:pt x="2162536" y="1081744"/>
                    <a:pt x="2141317" y="1090425"/>
                    <a:pt x="2164466" y="1150228"/>
                  </a:cubicBezTo>
                  <a:cubicBezTo>
                    <a:pt x="2187616" y="1210030"/>
                    <a:pt x="2183757" y="1344104"/>
                    <a:pt x="2199190" y="1422233"/>
                  </a:cubicBezTo>
                  <a:cubicBezTo>
                    <a:pt x="2214623" y="1500362"/>
                    <a:pt x="2188580" y="1553413"/>
                    <a:pt x="2257063" y="1619003"/>
                  </a:cubicBezTo>
                  <a:cubicBezTo>
                    <a:pt x="2325546" y="1684593"/>
                    <a:pt x="2462514" y="1794552"/>
                    <a:pt x="2610091" y="1815772"/>
                  </a:cubicBezTo>
                  <a:cubicBezTo>
                    <a:pt x="2757668" y="1836992"/>
                    <a:pt x="2978551" y="1812878"/>
                    <a:pt x="3142526" y="1746324"/>
                  </a:cubicBezTo>
                  <a:cubicBezTo>
                    <a:pt x="3306501" y="1679770"/>
                    <a:pt x="3450220" y="1548108"/>
                    <a:pt x="3593939" y="14164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9" name="TextBox 8"/>
                <p:cNvSpPr txBox="1"/>
                <p:nvPr/>
              </p:nvSpPr>
              <p:spPr>
                <a:xfrm>
                  <a:off x="7503504" y="4327231"/>
                  <a:ext cx="1036797" cy="249603"/>
                </a:xfrm>
                <a:prstGeom prst="rect">
                  <a:avLst/>
                </a:prstGeom>
                <a:noFill/>
              </p:spPr>
              <p:txBody>
                <a:bodyPr wrap="none" rtlCol="0">
                  <a:spAutoFit/>
                </a:bodyPr>
                <a:lstStyle/>
                <a:p>
                  <a:r>
                    <a:rPr lang="en-US" dirty="0" smtClean="0"/>
                    <a:t>Area =</a:t>
                  </a:r>
                  <a14:m>
                    <m:oMath xmlns:m="http://schemas.openxmlformats.org/officeDocument/2006/math">
                      <m:nary>
                        <m:naryPr>
                          <m:limLoc m:val="undOvr"/>
                          <m:ctrlPr>
                            <a:rPr lang="en-US" i="1" smtClean="0">
                              <a:latin typeface="Cambria Math" panose="02040503050406030204" pitchFamily="18" charset="0"/>
                            </a:rPr>
                          </m:ctrlPr>
                        </m:naryPr>
                        <m:sub>
                          <m:r>
                            <m:rPr>
                              <m:brk m:alnAt="24"/>
                            </m:rPr>
                            <a:rPr lang="en-US" b="0" i="1" smtClean="0">
                              <a:latin typeface="Cambria Math" panose="02040503050406030204" pitchFamily="18" charset="0"/>
                            </a:rPr>
                            <m:t>0</m:t>
                          </m:r>
                        </m:sub>
                        <m:sup>
                          <m:r>
                            <a:rPr lang="en-US" b="0" i="1" smtClean="0">
                              <a:latin typeface="Cambria Math" panose="02040503050406030204" pitchFamily="18" charset="0"/>
                            </a:rPr>
                            <m:t>𝑋</m:t>
                          </m:r>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𝑑𝑥</m:t>
                          </m:r>
                        </m:e>
                      </m:nary>
                    </m:oMath>
                  </a14:m>
                  <a:r>
                    <a:rPr lang="en-US" dirty="0" smtClean="0"/>
                    <a:t> </a:t>
                  </a:r>
                  <a:endParaRPr lang="sv-SE" dirty="0"/>
                </a:p>
              </p:txBody>
            </p:sp>
          </mc:Choice>
          <mc:Fallback xmlns="">
            <p:sp>
              <p:nvSpPr>
                <p:cNvPr id="9" name="TextBox 8"/>
                <p:cNvSpPr txBox="1">
                  <a:spLocks noRot="1" noChangeAspect="1" noMove="1" noResize="1" noEditPoints="1" noAdjustHandles="1" noChangeArrowheads="1" noChangeShapeType="1" noTextEdit="1"/>
                </p:cNvSpPr>
                <p:nvPr/>
              </p:nvSpPr>
              <p:spPr>
                <a:xfrm>
                  <a:off x="7503504" y="4327231"/>
                  <a:ext cx="1036797" cy="249603"/>
                </a:xfrm>
                <a:prstGeom prst="rect">
                  <a:avLst/>
                </a:prstGeom>
                <a:blipFill rotWithShape="0">
                  <a:blip r:embed="rId3"/>
                  <a:stretch>
                    <a:fillRect l="-2821" t="-106579" b="-172368"/>
                  </a:stretch>
                </a:blipFill>
              </p:spPr>
              <p:txBody>
                <a:bodyPr/>
                <a:lstStyle/>
                <a:p>
                  <a:r>
                    <a:rPr lang="sv-FI">
                      <a:noFill/>
                    </a:rPr>
                    <a:t> </a:t>
                  </a:r>
                </a:p>
              </p:txBody>
            </p:sp>
          </mc:Fallback>
        </mc:AlternateContent>
        <p:sp>
          <p:nvSpPr>
            <p:cNvPr id="10" name="TextBox 9"/>
            <p:cNvSpPr txBox="1"/>
            <p:nvPr/>
          </p:nvSpPr>
          <p:spPr>
            <a:xfrm>
              <a:off x="6975915" y="4858380"/>
              <a:ext cx="301686" cy="369332"/>
            </a:xfrm>
            <a:prstGeom prst="rect">
              <a:avLst/>
            </a:prstGeom>
            <a:noFill/>
          </p:spPr>
          <p:txBody>
            <a:bodyPr wrap="none" rtlCol="0">
              <a:spAutoFit/>
            </a:bodyPr>
            <a:lstStyle/>
            <a:p>
              <a:r>
                <a:rPr lang="en-US" dirty="0" smtClean="0"/>
                <a:t>0</a:t>
              </a:r>
              <a:endParaRPr lang="sv-SE" dirty="0"/>
            </a:p>
          </p:txBody>
        </p:sp>
        <p:sp>
          <p:nvSpPr>
            <p:cNvPr id="11" name="TextBox 10"/>
            <p:cNvSpPr txBox="1"/>
            <p:nvPr/>
          </p:nvSpPr>
          <p:spPr>
            <a:xfrm>
              <a:off x="10664427" y="4983537"/>
              <a:ext cx="269103" cy="196705"/>
            </a:xfrm>
            <a:prstGeom prst="rect">
              <a:avLst/>
            </a:prstGeom>
            <a:noFill/>
          </p:spPr>
          <p:txBody>
            <a:bodyPr wrap="none" rtlCol="0">
              <a:spAutoFit/>
            </a:bodyPr>
            <a:lstStyle/>
            <a:p>
              <a:r>
                <a:rPr lang="en-US" dirty="0" smtClean="0"/>
                <a:t>1.0</a:t>
              </a:r>
              <a:endParaRPr lang="sv-SE" dirty="0"/>
            </a:p>
          </p:txBody>
        </p:sp>
        <p:sp>
          <p:nvSpPr>
            <p:cNvPr id="12" name="TextBox 11"/>
            <p:cNvSpPr txBox="1"/>
            <p:nvPr/>
          </p:nvSpPr>
          <p:spPr>
            <a:xfrm>
              <a:off x="6975914" y="2713087"/>
              <a:ext cx="301686" cy="369332"/>
            </a:xfrm>
            <a:prstGeom prst="rect">
              <a:avLst/>
            </a:prstGeom>
            <a:noFill/>
          </p:spPr>
          <p:txBody>
            <a:bodyPr wrap="none" rtlCol="0">
              <a:spAutoFit/>
            </a:bodyPr>
            <a:lstStyle/>
            <a:p>
              <a:r>
                <a:rPr lang="en-US" dirty="0" smtClean="0"/>
                <a:t>4</a:t>
              </a:r>
              <a:endParaRPr lang="sv-SE" dirty="0"/>
            </a:p>
          </p:txBody>
        </p:sp>
        <p:sp>
          <p:nvSpPr>
            <p:cNvPr id="29" name="TextBox 28"/>
            <p:cNvSpPr txBox="1"/>
            <p:nvPr/>
          </p:nvSpPr>
          <p:spPr>
            <a:xfrm>
              <a:off x="7115014" y="4995577"/>
              <a:ext cx="301686" cy="369332"/>
            </a:xfrm>
            <a:prstGeom prst="rect">
              <a:avLst/>
            </a:prstGeom>
            <a:noFill/>
          </p:spPr>
          <p:txBody>
            <a:bodyPr wrap="none" rtlCol="0">
              <a:spAutoFit/>
            </a:bodyPr>
            <a:lstStyle/>
            <a:p>
              <a:r>
                <a:rPr lang="en-US" dirty="0" smtClean="0"/>
                <a:t>0</a:t>
              </a:r>
              <a:endParaRPr lang="sv-SE" dirty="0"/>
            </a:p>
          </p:txBody>
        </p:sp>
      </p:grpSp>
      <p:grpSp>
        <p:nvGrpSpPr>
          <p:cNvPr id="43" name="Group 42"/>
          <p:cNvGrpSpPr/>
          <p:nvPr/>
        </p:nvGrpSpPr>
        <p:grpSpPr>
          <a:xfrm>
            <a:off x="0" y="3452046"/>
            <a:ext cx="6731891" cy="3158456"/>
            <a:chOff x="6568633" y="3652306"/>
            <a:chExt cx="3588634" cy="1683709"/>
          </a:xfrm>
        </p:grpSpPr>
        <mc:AlternateContent xmlns:mc="http://schemas.openxmlformats.org/markup-compatibility/2006" xmlns:a14="http://schemas.microsoft.com/office/drawing/2010/main">
          <mc:Choice Requires="a14">
            <p:sp>
              <p:nvSpPr>
                <p:cNvPr id="44" name="Rectangle 43"/>
                <p:cNvSpPr/>
                <p:nvPr/>
              </p:nvSpPr>
              <p:spPr>
                <a:xfrm>
                  <a:off x="7949736" y="3652306"/>
                  <a:ext cx="14094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e>
                        </m:d>
                        <m:r>
                          <a:rPr lang="en-US" b="0" i="1" smtClean="0">
                            <a:latin typeface="Cambria Math" panose="02040503050406030204" pitchFamily="18" charset="0"/>
                          </a:rPr>
                          <m:t>=1.8</m:t>
                        </m:r>
                      </m:oMath>
                    </m:oMathPara>
                  </a14:m>
                  <a:endParaRPr lang="sv-SE" dirty="0"/>
                </a:p>
              </p:txBody>
            </p:sp>
          </mc:Choice>
          <mc:Fallback xmlns="">
            <p:sp>
              <p:nvSpPr>
                <p:cNvPr id="44" name="Rectangle 43"/>
                <p:cNvSpPr>
                  <a:spLocks noRot="1" noChangeAspect="1" noMove="1" noResize="1" noEditPoints="1" noAdjustHandles="1" noChangeArrowheads="1" noChangeShapeType="1" noTextEdit="1"/>
                </p:cNvSpPr>
                <p:nvPr/>
              </p:nvSpPr>
              <p:spPr>
                <a:xfrm>
                  <a:off x="7949736" y="3652306"/>
                  <a:ext cx="1409425" cy="369332"/>
                </a:xfrm>
                <a:prstGeom prst="rect">
                  <a:avLst/>
                </a:prstGeom>
                <a:blipFill rotWithShape="0">
                  <a:blip r:embed="rId4"/>
                  <a:stretch>
                    <a:fillRect/>
                  </a:stretch>
                </a:blipFill>
              </p:spPr>
              <p:txBody>
                <a:bodyPr/>
                <a:lstStyle/>
                <a:p>
                  <a:r>
                    <a:rPr lang="sv-FI">
                      <a:noFill/>
                    </a:rPr>
                    <a:t> </a:t>
                  </a:r>
                </a:p>
              </p:txBody>
            </p:sp>
          </mc:Fallback>
        </mc:AlternateContent>
        <p:grpSp>
          <p:nvGrpSpPr>
            <p:cNvPr id="45" name="Group 44"/>
            <p:cNvGrpSpPr/>
            <p:nvPr/>
          </p:nvGrpSpPr>
          <p:grpSpPr>
            <a:xfrm>
              <a:off x="6568633" y="3910924"/>
              <a:ext cx="3588634" cy="1425091"/>
              <a:chOff x="6568633" y="3910924"/>
              <a:chExt cx="3588634" cy="1425091"/>
            </a:xfrm>
          </p:grpSpPr>
          <p:cxnSp>
            <p:nvCxnSpPr>
              <p:cNvPr id="46" name="Straight Arrow Connector 45"/>
              <p:cNvCxnSpPr/>
              <p:nvPr/>
            </p:nvCxnSpPr>
            <p:spPr>
              <a:xfrm>
                <a:off x="8362950" y="3910925"/>
                <a:ext cx="0" cy="1048827"/>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p:cNvSpPr/>
                  <p:nvPr/>
                </p:nvSpPr>
                <p:spPr>
                  <a:xfrm>
                    <a:off x="8274701" y="4966683"/>
                    <a:ext cx="1148584" cy="369332"/>
                  </a:xfrm>
                  <a:prstGeom prst="rect">
                    <a:avLst/>
                  </a:prstGeom>
                </p:spPr>
                <p:txBody>
                  <a:bodyPr wrap="none">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=0.2</m:t>
                        </m:r>
                      </m:oMath>
                    </a14:m>
                    <a:r>
                      <a:rPr lang="sv-SE" dirty="0" smtClean="0"/>
                      <a:t>7</a:t>
                    </a:r>
                    <a:endParaRPr lang="sv-SE" dirty="0"/>
                  </a:p>
                </p:txBody>
              </p:sp>
            </mc:Choice>
            <mc:Fallback xmlns="">
              <p:sp>
                <p:nvSpPr>
                  <p:cNvPr id="47" name="Rectangle 46"/>
                  <p:cNvSpPr>
                    <a:spLocks noRot="1" noChangeAspect="1" noMove="1" noResize="1" noEditPoints="1" noAdjustHandles="1" noChangeArrowheads="1" noChangeShapeType="1" noTextEdit="1"/>
                  </p:cNvSpPr>
                  <p:nvPr/>
                </p:nvSpPr>
                <p:spPr>
                  <a:xfrm>
                    <a:off x="8274701" y="4966683"/>
                    <a:ext cx="1148584" cy="369332"/>
                  </a:xfrm>
                  <a:prstGeom prst="rect">
                    <a:avLst/>
                  </a:prstGeom>
                  <a:blipFill rotWithShape="0">
                    <a:blip r:embed="rId5"/>
                    <a:stretch>
                      <a:fillRect t="-5310"/>
                    </a:stretch>
                  </a:blipFill>
                </p:spPr>
                <p:txBody>
                  <a:bodyPr/>
                  <a:lstStyle/>
                  <a:p>
                    <a:r>
                      <a:rPr lang="sv-FI">
                        <a:noFill/>
                      </a:rPr>
                      <a:t> </a:t>
                    </a:r>
                  </a:p>
                </p:txBody>
              </p:sp>
            </mc:Fallback>
          </mc:AlternateContent>
          <p:sp>
            <p:nvSpPr>
              <p:cNvPr id="48" name="Rectangle 47"/>
              <p:cNvSpPr/>
              <p:nvPr/>
            </p:nvSpPr>
            <p:spPr>
              <a:xfrm>
                <a:off x="6568633" y="3910924"/>
                <a:ext cx="3588634" cy="1048827"/>
              </a:xfrm>
              <a:prstGeom prst="rect">
                <a:avLst/>
              </a:prstGeom>
              <a:solidFill>
                <a:schemeClr val="accent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mc:AlternateContent xmlns:mc="http://schemas.openxmlformats.org/markup-compatibility/2006" xmlns:a14="http://schemas.microsoft.com/office/drawing/2010/main">
        <mc:Choice Requires="a14">
          <p:sp>
            <p:nvSpPr>
              <p:cNvPr id="3" name="Rectangle 2"/>
              <p:cNvSpPr/>
              <p:nvPr/>
            </p:nvSpPr>
            <p:spPr>
              <a:xfrm>
                <a:off x="4285794" y="1535084"/>
                <a:ext cx="4572000" cy="1148263"/>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𝑁</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f>
                            <m:fPr>
                              <m:ctrlPr>
                                <a:rPr lang="en-US" i="1">
                                  <a:latin typeface="Cambria Math" panose="02040503050406030204" pitchFamily="18" charset="0"/>
                                </a:rPr>
                              </m:ctrlPr>
                            </m:fPr>
                            <m:num>
                              <m:r>
                                <a:rPr lang="en-US" i="1">
                                  <a:latin typeface="Cambria Math" panose="02040503050406030204" pitchFamily="18" charset="0"/>
                                </a:rPr>
                                <m:t>𝑓</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num>
                            <m:den>
                              <m:r>
                                <a:rPr lang="en-US" i="1">
                                  <a:latin typeface="Cambria Math" panose="02040503050406030204" pitchFamily="18" charset="0"/>
                                </a:rPr>
                                <m:t>𝑝</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den>
                          </m:f>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den>
                      </m:f>
                      <m:r>
                        <a:rPr lang="en-US" b="0" i="1" smtClean="0">
                          <a:latin typeface="Cambria Math" panose="02040503050406030204" pitchFamily="18" charset="0"/>
                        </a:rPr>
                        <m:t>1.8</m:t>
                      </m:r>
                    </m:oMath>
                  </m:oMathPara>
                </a14:m>
                <a:endParaRPr lang="sv-FI" dirty="0" smtClean="0"/>
              </a:p>
              <a:p>
                <a:endParaRPr lang="sv-FI" dirty="0"/>
              </a:p>
            </p:txBody>
          </p:sp>
        </mc:Choice>
        <mc:Fallback xmlns="">
          <p:sp>
            <p:nvSpPr>
              <p:cNvPr id="3" name="Rectangle 2"/>
              <p:cNvSpPr>
                <a:spLocks noRot="1" noChangeAspect="1" noMove="1" noResize="1" noEditPoints="1" noAdjustHandles="1" noChangeArrowheads="1" noChangeShapeType="1" noTextEdit="1"/>
              </p:cNvSpPr>
              <p:nvPr/>
            </p:nvSpPr>
            <p:spPr>
              <a:xfrm>
                <a:off x="4285794" y="1535084"/>
                <a:ext cx="4572000" cy="1148263"/>
              </a:xfrm>
              <a:prstGeom prst="rect">
                <a:avLst/>
              </a:prstGeom>
              <a:blipFill rotWithShape="0">
                <a:blip r:embed="rId6"/>
                <a:stretch>
                  <a:fillRect/>
                </a:stretch>
              </a:blipFill>
            </p:spPr>
            <p:txBody>
              <a:bodyPr/>
              <a:lstStyle/>
              <a:p>
                <a:r>
                  <a:rPr lang="sv-FI">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116312" y="2908035"/>
                <a:ext cx="5525872" cy="1847301"/>
              </a:xfrm>
              <a:prstGeom prst="rect">
                <a:avLst/>
              </a:prstGeom>
              <a:solidFill>
                <a:schemeClr val="bg1">
                  <a:alpha val="95000"/>
                </a:schemeClr>
              </a:solidFill>
              <a:ln w="25400">
                <a:solidFill>
                  <a:schemeClr val="tx1"/>
                </a:solidFill>
              </a:ln>
            </p:spPr>
            <p:txBody>
              <a:bodyPr wrap="none" rtlCol="0">
                <a:spAutoFit/>
              </a:bodyPr>
              <a:lstStyle/>
              <a:p>
                <a:r>
                  <a:rPr lang="en-US" sz="1600" b="1" dirty="0" smtClean="0"/>
                  <a:t>Convergent</a:t>
                </a:r>
                <a:r>
                  <a:rPr lang="en-US" b="1" dirty="0" smtClean="0"/>
                  <a:t>:</a:t>
                </a:r>
                <a:br>
                  <a:rPr lang="en-US" b="1" dirty="0" smtClean="0"/>
                </a:br>
                <a:r>
                  <a:rPr lang="en-US" sz="1400" dirty="0" smtClean="0"/>
                  <a:t>As N approaches infinity,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𝐹</m:t>
                        </m:r>
                      </m:e>
                      <m:sub>
                        <m:r>
                          <a:rPr lang="en-US" sz="1400" i="1">
                            <a:latin typeface="Cambria Math" panose="02040503050406030204" pitchFamily="18" charset="0"/>
                          </a:rPr>
                          <m:t>𝑁</m:t>
                        </m:r>
                      </m:sub>
                    </m:sSub>
                  </m:oMath>
                </a14:m>
                <a:r>
                  <a:rPr lang="en-US" sz="1400" dirty="0" smtClean="0"/>
                  <a:t> approaches </a:t>
                </a:r>
                <a14:m>
                  <m:oMath xmlns:m="http://schemas.openxmlformats.org/officeDocument/2006/math">
                    <m:nary>
                      <m:naryPr>
                        <m:limLoc m:val="undOvr"/>
                        <m:ctrlPr>
                          <a:rPr lang="en-US" sz="1400" i="1">
                            <a:latin typeface="Cambria Math" panose="02040503050406030204" pitchFamily="18" charset="0"/>
                          </a:rPr>
                        </m:ctrlPr>
                      </m:naryPr>
                      <m:sub>
                        <m:r>
                          <m:rPr>
                            <m:brk m:alnAt="24"/>
                          </m:rPr>
                          <a:rPr lang="en-US" sz="1400" i="1">
                            <a:latin typeface="Cambria Math" panose="02040503050406030204" pitchFamily="18" charset="0"/>
                          </a:rPr>
                          <m:t>0</m:t>
                        </m:r>
                      </m:sub>
                      <m:sup>
                        <m:r>
                          <a:rPr lang="en-US" sz="1400" i="1">
                            <a:latin typeface="Cambria Math" panose="02040503050406030204" pitchFamily="18" charset="0"/>
                          </a:rPr>
                          <m:t>𝑋</m:t>
                        </m:r>
                      </m:sup>
                      <m:e>
                        <m:r>
                          <a:rPr lang="en-US" sz="1400" i="1">
                            <a:latin typeface="Cambria Math" panose="02040503050406030204" pitchFamily="18" charset="0"/>
                          </a:rPr>
                          <m:t>𝑓</m:t>
                        </m:r>
                        <m:d>
                          <m:dPr>
                            <m:ctrlPr>
                              <a:rPr lang="en-US" sz="1400" i="1">
                                <a:latin typeface="Cambria Math" panose="02040503050406030204" pitchFamily="18" charset="0"/>
                              </a:rPr>
                            </m:ctrlPr>
                          </m:dPr>
                          <m:e>
                            <m:r>
                              <a:rPr lang="en-US" sz="1400" i="1">
                                <a:latin typeface="Cambria Math" panose="02040503050406030204" pitchFamily="18" charset="0"/>
                              </a:rPr>
                              <m:t>𝑥</m:t>
                            </m:r>
                          </m:e>
                        </m:d>
                        <m:r>
                          <a:rPr lang="en-US" sz="1400" i="1">
                            <a:latin typeface="Cambria Math" panose="02040503050406030204" pitchFamily="18" charset="0"/>
                          </a:rPr>
                          <m:t>𝑑𝑥</m:t>
                        </m:r>
                      </m:e>
                    </m:nary>
                  </m:oMath>
                </a14:m>
                <a:endParaRPr lang="en-US" sz="1400" dirty="0" smtClean="0"/>
              </a:p>
              <a:p>
                <a:endParaRPr lang="en-US" sz="1400" dirty="0" smtClean="0"/>
              </a:p>
              <a:p>
                <a:r>
                  <a:rPr lang="en-US" sz="1600" b="1" dirty="0" smtClean="0"/>
                  <a:t>Unbiased: </a:t>
                </a:r>
              </a:p>
              <a:p>
                <a:r>
                  <a:rPr lang="en-US" sz="1400" dirty="0" smtClean="0"/>
                  <a:t>Regardless of N, the </a:t>
                </a:r>
                <a:r>
                  <a:rPr lang="en-US" sz="1400" i="1" dirty="0"/>
                  <a:t>e</a:t>
                </a:r>
                <a:r>
                  <a:rPr lang="en-US" sz="1400" i="1" dirty="0" smtClean="0"/>
                  <a:t>xpected value</a:t>
                </a:r>
                <a:r>
                  <a:rPr lang="en-US" sz="1400" dirty="0" smtClean="0"/>
                  <a:t> </a:t>
                </a:r>
                <a14:m>
                  <m:oMath xmlns:m="http://schemas.openxmlformats.org/officeDocument/2006/math">
                    <m:sSub>
                      <m:sSubPr>
                        <m:ctrlPr>
                          <a:rPr lang="en-US" sz="1400" i="1">
                            <a:latin typeface="Cambria Math" panose="02040503050406030204" pitchFamily="18" charset="0"/>
                          </a:rPr>
                        </m:ctrlPr>
                      </m:sSubPr>
                      <m:e>
                        <m:r>
                          <a:rPr lang="en-US" sz="1400" b="0" i="1" smtClean="0">
                            <a:latin typeface="Cambria Math" panose="02040503050406030204" pitchFamily="18" charset="0"/>
                          </a:rPr>
                          <m:t>𝐸</m:t>
                        </m:r>
                        <m:r>
                          <a:rPr lang="en-US" sz="1400" b="0" i="1" smtClean="0">
                            <a:latin typeface="Cambria Math" panose="02040503050406030204" pitchFamily="18" charset="0"/>
                          </a:rPr>
                          <m:t>[</m:t>
                        </m:r>
                        <m:r>
                          <a:rPr lang="en-US" sz="1400" i="1">
                            <a:latin typeface="Cambria Math" panose="02040503050406030204" pitchFamily="18" charset="0"/>
                          </a:rPr>
                          <m:t>𝐹</m:t>
                        </m:r>
                      </m:e>
                      <m:sub>
                        <m:r>
                          <a:rPr lang="en-US" sz="1400" i="1">
                            <a:latin typeface="Cambria Math" panose="02040503050406030204" pitchFamily="18" charset="0"/>
                          </a:rPr>
                          <m:t>𝑁</m:t>
                        </m:r>
                      </m:sub>
                    </m:sSub>
                    <m:r>
                      <a:rPr lang="en-US" sz="1400" b="0" i="1" smtClean="0">
                        <a:latin typeface="Cambria Math" panose="02040503050406030204" pitchFamily="18" charset="0"/>
                      </a:rPr>
                      <m:t>]=</m:t>
                    </m:r>
                    <m:nary>
                      <m:naryPr>
                        <m:limLoc m:val="undOvr"/>
                        <m:ctrlPr>
                          <a:rPr lang="en-US" sz="1400" i="1">
                            <a:latin typeface="Cambria Math" panose="02040503050406030204" pitchFamily="18" charset="0"/>
                          </a:rPr>
                        </m:ctrlPr>
                      </m:naryPr>
                      <m:sub>
                        <m:r>
                          <m:rPr>
                            <m:brk m:alnAt="24"/>
                          </m:rPr>
                          <a:rPr lang="en-US" sz="1400" i="1">
                            <a:latin typeface="Cambria Math" panose="02040503050406030204" pitchFamily="18" charset="0"/>
                          </a:rPr>
                          <m:t>0</m:t>
                        </m:r>
                      </m:sub>
                      <m:sup>
                        <m:r>
                          <a:rPr lang="en-US" sz="1400" i="1">
                            <a:latin typeface="Cambria Math" panose="02040503050406030204" pitchFamily="18" charset="0"/>
                          </a:rPr>
                          <m:t>𝑋</m:t>
                        </m:r>
                      </m:sup>
                      <m:e>
                        <m:r>
                          <a:rPr lang="en-US" sz="1400" i="1">
                            <a:latin typeface="Cambria Math" panose="02040503050406030204" pitchFamily="18" charset="0"/>
                          </a:rPr>
                          <m:t>𝑓</m:t>
                        </m:r>
                        <m:d>
                          <m:dPr>
                            <m:ctrlPr>
                              <a:rPr lang="en-US" sz="1400" i="1">
                                <a:latin typeface="Cambria Math" panose="02040503050406030204" pitchFamily="18" charset="0"/>
                              </a:rPr>
                            </m:ctrlPr>
                          </m:dPr>
                          <m:e>
                            <m:r>
                              <a:rPr lang="en-US" sz="1400" i="1">
                                <a:latin typeface="Cambria Math" panose="02040503050406030204" pitchFamily="18" charset="0"/>
                              </a:rPr>
                              <m:t>𝑥</m:t>
                            </m:r>
                          </m:e>
                        </m:d>
                        <m:r>
                          <a:rPr lang="en-US" sz="1400" i="1">
                            <a:latin typeface="Cambria Math" panose="02040503050406030204" pitchFamily="18" charset="0"/>
                          </a:rPr>
                          <m:t>𝑑𝑥</m:t>
                        </m:r>
                      </m:e>
                    </m:nary>
                    <m:r>
                      <a:rPr lang="en-US" sz="1400" b="1" i="0" smtClean="0">
                        <a:latin typeface="Cambria Math" panose="02040503050406030204" pitchFamily="18" charset="0"/>
                      </a:rPr>
                      <m:t>.</m:t>
                    </m:r>
                  </m:oMath>
                </a14:m>
                <a:endParaRPr lang="en-US" sz="1400" b="1" dirty="0" smtClean="0"/>
              </a:p>
              <a:p>
                <a:r>
                  <a:rPr lang="en-US" sz="1400" dirty="0" smtClean="0"/>
                  <a:t>Which means that just averaging the results of an infinite number of</a:t>
                </a:r>
                <a:br>
                  <a:rPr lang="en-US" sz="1400" dirty="0" smtClean="0"/>
                </a:br>
                <a:r>
                  <a:rPr lang="en-US" sz="1400" dirty="0" smtClean="0"/>
                  <a:t>bad approximations will yield the correct value!</a:t>
                </a:r>
                <a:endParaRPr lang="sv-FI" sz="1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2116312" y="2908035"/>
                <a:ext cx="5525872" cy="1847301"/>
              </a:xfrm>
              <a:prstGeom prst="rect">
                <a:avLst/>
              </a:prstGeom>
              <a:blipFill rotWithShape="0">
                <a:blip r:embed="rId7"/>
                <a:stretch>
                  <a:fillRect l="-329" t="-3583" b="-7492"/>
                </a:stretch>
              </a:blipFill>
              <a:ln w="25400">
                <a:solidFill>
                  <a:schemeClr val="tx1"/>
                </a:solidFill>
              </a:ln>
            </p:spPr>
            <p:txBody>
              <a:bodyPr/>
              <a:lstStyle/>
              <a:p>
                <a:r>
                  <a:rPr lang="sv-FI">
                    <a:noFill/>
                  </a:rPr>
                  <a:t> </a:t>
                </a:r>
              </a:p>
            </p:txBody>
          </p:sp>
        </mc:Fallback>
      </mc:AlternateContent>
      <p:sp>
        <p:nvSpPr>
          <p:cNvPr id="14" name="Date Placeholder 13"/>
          <p:cNvSpPr>
            <a:spLocks noGrp="1"/>
          </p:cNvSpPr>
          <p:nvPr>
            <p:ph type="dt" sz="half" idx="10"/>
          </p:nvPr>
        </p:nvSpPr>
        <p:spPr/>
        <p:txBody>
          <a:bodyPr/>
          <a:lstStyle/>
          <a:p>
            <a:fld id="{44B8A5F0-AFA4-43A4-8136-D9BE0E6AEAB5}" type="datetime1">
              <a:rPr lang="en-US" smtClean="0"/>
              <a:t>1/29/2018</a:t>
            </a:fld>
            <a:endParaRPr lang="en-US"/>
          </a:p>
        </p:txBody>
      </p:sp>
      <p:sp>
        <p:nvSpPr>
          <p:cNvPr id="15" name="Footer Placeholder 14"/>
          <p:cNvSpPr>
            <a:spLocks noGrp="1"/>
          </p:cNvSpPr>
          <p:nvPr>
            <p:ph type="ftr" sz="quarter" idx="11"/>
          </p:nvPr>
        </p:nvSpPr>
        <p:spPr/>
        <p:txBody>
          <a:bodyPr/>
          <a:lstStyle/>
          <a:p>
            <a:r>
              <a:rPr lang="en-US" smtClean="0"/>
              <a:t>Advanced Computer Graphics - Path Tracing</a:t>
            </a:r>
            <a:endParaRPr lang="en-US"/>
          </a:p>
        </p:txBody>
      </p:sp>
      <p:sp>
        <p:nvSpPr>
          <p:cNvPr id="16" name="Slide Number Placeholder 15"/>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390535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Monte Carlo Integration</a:t>
            </a:r>
            <a:endParaRPr lang="sv-FI" dirty="0"/>
          </a:p>
        </p:txBody>
      </p:sp>
      <p:grpSp>
        <p:nvGrpSpPr>
          <p:cNvPr id="4" name="Group 3"/>
          <p:cNvGrpSpPr/>
          <p:nvPr/>
        </p:nvGrpSpPr>
        <p:grpSpPr>
          <a:xfrm>
            <a:off x="725331" y="1685195"/>
            <a:ext cx="7693337" cy="4979053"/>
            <a:chOff x="6956385" y="2713087"/>
            <a:chExt cx="4097438" cy="2651822"/>
          </a:xfrm>
        </p:grpSpPr>
        <p:sp>
          <p:nvSpPr>
            <p:cNvPr id="5" name="Freeform 4"/>
            <p:cNvSpPr/>
            <p:nvPr/>
          </p:nvSpPr>
          <p:spPr>
            <a:xfrm>
              <a:off x="7198519" y="2997994"/>
              <a:ext cx="3583781" cy="1969294"/>
            </a:xfrm>
            <a:custGeom>
              <a:avLst/>
              <a:gdLst>
                <a:gd name="connsiteX0" fmla="*/ 0 w 3583781"/>
                <a:gd name="connsiteY0" fmla="*/ 1469231 h 1969294"/>
                <a:gd name="connsiteX1" fmla="*/ 104775 w 3583781"/>
                <a:gd name="connsiteY1" fmla="*/ 1483519 h 1969294"/>
                <a:gd name="connsiteX2" fmla="*/ 161925 w 3583781"/>
                <a:gd name="connsiteY2" fmla="*/ 1466850 h 1969294"/>
                <a:gd name="connsiteX3" fmla="*/ 228600 w 3583781"/>
                <a:gd name="connsiteY3" fmla="*/ 1402556 h 1969294"/>
                <a:gd name="connsiteX4" fmla="*/ 338137 w 3583781"/>
                <a:gd name="connsiteY4" fmla="*/ 1219200 h 1969294"/>
                <a:gd name="connsiteX5" fmla="*/ 447675 w 3583781"/>
                <a:gd name="connsiteY5" fmla="*/ 931069 h 1969294"/>
                <a:gd name="connsiteX6" fmla="*/ 514350 w 3583781"/>
                <a:gd name="connsiteY6" fmla="*/ 616744 h 1969294"/>
                <a:gd name="connsiteX7" fmla="*/ 600075 w 3583781"/>
                <a:gd name="connsiteY7" fmla="*/ 221456 h 1969294"/>
                <a:gd name="connsiteX8" fmla="*/ 645319 w 3583781"/>
                <a:gd name="connsiteY8" fmla="*/ 95250 h 1969294"/>
                <a:gd name="connsiteX9" fmla="*/ 702469 w 3583781"/>
                <a:gd name="connsiteY9" fmla="*/ 21431 h 1969294"/>
                <a:gd name="connsiteX10" fmla="*/ 752475 w 3583781"/>
                <a:gd name="connsiteY10" fmla="*/ 0 h 1969294"/>
                <a:gd name="connsiteX11" fmla="*/ 800100 w 3583781"/>
                <a:gd name="connsiteY11" fmla="*/ 11906 h 1969294"/>
                <a:gd name="connsiteX12" fmla="*/ 854869 w 3583781"/>
                <a:gd name="connsiteY12" fmla="*/ 59531 h 1969294"/>
                <a:gd name="connsiteX13" fmla="*/ 895350 w 3583781"/>
                <a:gd name="connsiteY13" fmla="*/ 133350 h 1969294"/>
                <a:gd name="connsiteX14" fmla="*/ 923925 w 3583781"/>
                <a:gd name="connsiteY14" fmla="*/ 250031 h 1969294"/>
                <a:gd name="connsiteX15" fmla="*/ 957262 w 3583781"/>
                <a:gd name="connsiteY15" fmla="*/ 452437 h 1969294"/>
                <a:gd name="connsiteX16" fmla="*/ 992981 w 3583781"/>
                <a:gd name="connsiteY16" fmla="*/ 635794 h 1969294"/>
                <a:gd name="connsiteX17" fmla="*/ 1023937 w 3583781"/>
                <a:gd name="connsiteY17" fmla="*/ 757237 h 1969294"/>
                <a:gd name="connsiteX18" fmla="*/ 1081087 w 3583781"/>
                <a:gd name="connsiteY18" fmla="*/ 852487 h 1969294"/>
                <a:gd name="connsiteX19" fmla="*/ 1152525 w 3583781"/>
                <a:gd name="connsiteY19" fmla="*/ 916781 h 1969294"/>
                <a:gd name="connsiteX20" fmla="*/ 1262062 w 3583781"/>
                <a:gd name="connsiteY20" fmla="*/ 976312 h 1969294"/>
                <a:gd name="connsiteX21" fmla="*/ 1590675 w 3583781"/>
                <a:gd name="connsiteY21" fmla="*/ 1052512 h 1969294"/>
                <a:gd name="connsiteX22" fmla="*/ 1728787 w 3583781"/>
                <a:gd name="connsiteY22" fmla="*/ 1062037 h 1969294"/>
                <a:gd name="connsiteX23" fmla="*/ 1885950 w 3583781"/>
                <a:gd name="connsiteY23" fmla="*/ 1059656 h 1969294"/>
                <a:gd name="connsiteX24" fmla="*/ 2026444 w 3583781"/>
                <a:gd name="connsiteY24" fmla="*/ 1059656 h 1969294"/>
                <a:gd name="connsiteX25" fmla="*/ 2126456 w 3583781"/>
                <a:gd name="connsiteY25" fmla="*/ 1083469 h 1969294"/>
                <a:gd name="connsiteX26" fmla="*/ 2150269 w 3583781"/>
                <a:gd name="connsiteY26" fmla="*/ 1104900 h 1969294"/>
                <a:gd name="connsiteX27" fmla="*/ 2174081 w 3583781"/>
                <a:gd name="connsiteY27" fmla="*/ 1204912 h 1969294"/>
                <a:gd name="connsiteX28" fmla="*/ 2197894 w 3583781"/>
                <a:gd name="connsiteY28" fmla="*/ 1457325 h 1969294"/>
                <a:gd name="connsiteX29" fmla="*/ 2207419 w 3583781"/>
                <a:gd name="connsiteY29" fmla="*/ 1562100 h 1969294"/>
                <a:gd name="connsiteX30" fmla="*/ 2243137 w 3583781"/>
                <a:gd name="connsiteY30" fmla="*/ 1614487 h 1969294"/>
                <a:gd name="connsiteX31" fmla="*/ 2347912 w 3583781"/>
                <a:gd name="connsiteY31" fmla="*/ 1704975 h 1969294"/>
                <a:gd name="connsiteX32" fmla="*/ 2507456 w 3583781"/>
                <a:gd name="connsiteY32" fmla="*/ 1793081 h 1969294"/>
                <a:gd name="connsiteX33" fmla="*/ 2652712 w 3583781"/>
                <a:gd name="connsiteY33" fmla="*/ 1821656 h 1969294"/>
                <a:gd name="connsiteX34" fmla="*/ 2778919 w 3583781"/>
                <a:gd name="connsiteY34" fmla="*/ 1824037 h 1969294"/>
                <a:gd name="connsiteX35" fmla="*/ 2971800 w 3583781"/>
                <a:gd name="connsiteY35" fmla="*/ 1797844 h 1969294"/>
                <a:gd name="connsiteX36" fmla="*/ 3121819 w 3583781"/>
                <a:gd name="connsiteY36" fmla="*/ 1752600 h 1969294"/>
                <a:gd name="connsiteX37" fmla="*/ 3252787 w 3583781"/>
                <a:gd name="connsiteY37" fmla="*/ 1693069 h 1969294"/>
                <a:gd name="connsiteX38" fmla="*/ 3374231 w 3583781"/>
                <a:gd name="connsiteY38" fmla="*/ 1602581 h 1969294"/>
                <a:gd name="connsiteX39" fmla="*/ 3583781 w 3583781"/>
                <a:gd name="connsiteY39" fmla="*/ 1423987 h 1969294"/>
                <a:gd name="connsiteX40" fmla="*/ 3583781 w 3583781"/>
                <a:gd name="connsiteY40" fmla="*/ 1969294 h 1969294"/>
                <a:gd name="connsiteX41" fmla="*/ 2381 w 3583781"/>
                <a:gd name="connsiteY41" fmla="*/ 1969294 h 1969294"/>
                <a:gd name="connsiteX42" fmla="*/ 0 w 3583781"/>
                <a:gd name="connsiteY42" fmla="*/ 1469231 h 196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83781" h="1969294">
                  <a:moveTo>
                    <a:pt x="0" y="1469231"/>
                  </a:moveTo>
                  <a:lnTo>
                    <a:pt x="104775" y="1483519"/>
                  </a:lnTo>
                  <a:lnTo>
                    <a:pt x="161925" y="1466850"/>
                  </a:lnTo>
                  <a:lnTo>
                    <a:pt x="228600" y="1402556"/>
                  </a:lnTo>
                  <a:lnTo>
                    <a:pt x="338137" y="1219200"/>
                  </a:lnTo>
                  <a:lnTo>
                    <a:pt x="447675" y="931069"/>
                  </a:lnTo>
                  <a:lnTo>
                    <a:pt x="514350" y="616744"/>
                  </a:lnTo>
                  <a:lnTo>
                    <a:pt x="600075" y="221456"/>
                  </a:lnTo>
                  <a:lnTo>
                    <a:pt x="645319" y="95250"/>
                  </a:lnTo>
                  <a:lnTo>
                    <a:pt x="702469" y="21431"/>
                  </a:lnTo>
                  <a:lnTo>
                    <a:pt x="752475" y="0"/>
                  </a:lnTo>
                  <a:lnTo>
                    <a:pt x="800100" y="11906"/>
                  </a:lnTo>
                  <a:lnTo>
                    <a:pt x="854869" y="59531"/>
                  </a:lnTo>
                  <a:lnTo>
                    <a:pt x="895350" y="133350"/>
                  </a:lnTo>
                  <a:lnTo>
                    <a:pt x="923925" y="250031"/>
                  </a:lnTo>
                  <a:lnTo>
                    <a:pt x="957262" y="452437"/>
                  </a:lnTo>
                  <a:lnTo>
                    <a:pt x="992981" y="635794"/>
                  </a:lnTo>
                  <a:lnTo>
                    <a:pt x="1023937" y="757237"/>
                  </a:lnTo>
                  <a:lnTo>
                    <a:pt x="1081087" y="852487"/>
                  </a:lnTo>
                  <a:lnTo>
                    <a:pt x="1152525" y="916781"/>
                  </a:lnTo>
                  <a:lnTo>
                    <a:pt x="1262062" y="976312"/>
                  </a:lnTo>
                  <a:lnTo>
                    <a:pt x="1590675" y="1052512"/>
                  </a:lnTo>
                  <a:lnTo>
                    <a:pt x="1728787" y="1062037"/>
                  </a:lnTo>
                  <a:lnTo>
                    <a:pt x="1885950" y="1059656"/>
                  </a:lnTo>
                  <a:lnTo>
                    <a:pt x="2026444" y="1059656"/>
                  </a:lnTo>
                  <a:lnTo>
                    <a:pt x="2126456" y="1083469"/>
                  </a:lnTo>
                  <a:lnTo>
                    <a:pt x="2150269" y="1104900"/>
                  </a:lnTo>
                  <a:lnTo>
                    <a:pt x="2174081" y="1204912"/>
                  </a:lnTo>
                  <a:lnTo>
                    <a:pt x="2197894" y="1457325"/>
                  </a:lnTo>
                  <a:lnTo>
                    <a:pt x="2207419" y="1562100"/>
                  </a:lnTo>
                  <a:lnTo>
                    <a:pt x="2243137" y="1614487"/>
                  </a:lnTo>
                  <a:lnTo>
                    <a:pt x="2347912" y="1704975"/>
                  </a:lnTo>
                  <a:lnTo>
                    <a:pt x="2507456" y="1793081"/>
                  </a:lnTo>
                  <a:lnTo>
                    <a:pt x="2652712" y="1821656"/>
                  </a:lnTo>
                  <a:lnTo>
                    <a:pt x="2778919" y="1824037"/>
                  </a:lnTo>
                  <a:lnTo>
                    <a:pt x="2971800" y="1797844"/>
                  </a:lnTo>
                  <a:lnTo>
                    <a:pt x="3121819" y="1752600"/>
                  </a:lnTo>
                  <a:lnTo>
                    <a:pt x="3252787" y="1693069"/>
                  </a:lnTo>
                  <a:lnTo>
                    <a:pt x="3374231" y="1602581"/>
                  </a:lnTo>
                  <a:lnTo>
                    <a:pt x="3583781" y="1423987"/>
                  </a:lnTo>
                  <a:lnTo>
                    <a:pt x="3583781" y="1969294"/>
                  </a:lnTo>
                  <a:lnTo>
                    <a:pt x="2381" y="1969294"/>
                  </a:lnTo>
                  <a:cubicBezTo>
                    <a:pt x="1587" y="1802606"/>
                    <a:pt x="794" y="1635919"/>
                    <a:pt x="0" y="146923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6" name="Straight Arrow Connector 5"/>
            <p:cNvCxnSpPr/>
            <p:nvPr/>
          </p:nvCxnSpPr>
          <p:spPr>
            <a:xfrm>
              <a:off x="6956385" y="4959752"/>
              <a:ext cx="40974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7199453" y="2748987"/>
              <a:ext cx="0" cy="2482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7193666" y="2999296"/>
              <a:ext cx="3593939" cy="1823259"/>
            </a:xfrm>
            <a:custGeom>
              <a:avLst/>
              <a:gdLst>
                <a:gd name="connsiteX0" fmla="*/ 0 w 3593939"/>
                <a:gd name="connsiteY0" fmla="*/ 1468532 h 1823259"/>
                <a:gd name="connsiteX1" fmla="*/ 219919 w 3593939"/>
                <a:gd name="connsiteY1" fmla="*/ 1416446 h 1823259"/>
                <a:gd name="connsiteX2" fmla="*/ 439838 w 3593939"/>
                <a:gd name="connsiteY2" fmla="*/ 959246 h 1823259"/>
                <a:gd name="connsiteX3" fmla="*/ 648182 w 3593939"/>
                <a:gd name="connsiteY3" fmla="*/ 96932 h 1823259"/>
                <a:gd name="connsiteX4" fmla="*/ 885463 w 3593939"/>
                <a:gd name="connsiteY4" fmla="*/ 102719 h 1823259"/>
                <a:gd name="connsiteX5" fmla="*/ 1070658 w 3593939"/>
                <a:gd name="connsiteY5" fmla="*/ 831924 h 1823259"/>
                <a:gd name="connsiteX6" fmla="*/ 1551007 w 3593939"/>
                <a:gd name="connsiteY6" fmla="*/ 1040269 h 1823259"/>
                <a:gd name="connsiteX7" fmla="*/ 2060293 w 3593939"/>
                <a:gd name="connsiteY7" fmla="*/ 1063418 h 1823259"/>
                <a:gd name="connsiteX8" fmla="*/ 2164466 w 3593939"/>
                <a:gd name="connsiteY8" fmla="*/ 1150228 h 1823259"/>
                <a:gd name="connsiteX9" fmla="*/ 2199190 w 3593939"/>
                <a:gd name="connsiteY9" fmla="*/ 1422233 h 1823259"/>
                <a:gd name="connsiteX10" fmla="*/ 2257063 w 3593939"/>
                <a:gd name="connsiteY10" fmla="*/ 1619003 h 1823259"/>
                <a:gd name="connsiteX11" fmla="*/ 2610091 w 3593939"/>
                <a:gd name="connsiteY11" fmla="*/ 1815772 h 1823259"/>
                <a:gd name="connsiteX12" fmla="*/ 3142526 w 3593939"/>
                <a:gd name="connsiteY12" fmla="*/ 1746324 h 1823259"/>
                <a:gd name="connsiteX13" fmla="*/ 3593939 w 3593939"/>
                <a:gd name="connsiteY13" fmla="*/ 1416446 h 182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3939" h="1823259">
                  <a:moveTo>
                    <a:pt x="0" y="1468532"/>
                  </a:moveTo>
                  <a:cubicBezTo>
                    <a:pt x="73306" y="1484929"/>
                    <a:pt x="146613" y="1501327"/>
                    <a:pt x="219919" y="1416446"/>
                  </a:cubicBezTo>
                  <a:cubicBezTo>
                    <a:pt x="293225" y="1331565"/>
                    <a:pt x="368461" y="1179165"/>
                    <a:pt x="439838" y="959246"/>
                  </a:cubicBezTo>
                  <a:cubicBezTo>
                    <a:pt x="511215" y="739327"/>
                    <a:pt x="573911" y="239687"/>
                    <a:pt x="648182" y="96932"/>
                  </a:cubicBezTo>
                  <a:cubicBezTo>
                    <a:pt x="722453" y="-45823"/>
                    <a:pt x="815050" y="-19780"/>
                    <a:pt x="885463" y="102719"/>
                  </a:cubicBezTo>
                  <a:cubicBezTo>
                    <a:pt x="955876" y="225218"/>
                    <a:pt x="959734" y="675666"/>
                    <a:pt x="1070658" y="831924"/>
                  </a:cubicBezTo>
                  <a:cubicBezTo>
                    <a:pt x="1181582" y="988182"/>
                    <a:pt x="1386068" y="1001687"/>
                    <a:pt x="1551007" y="1040269"/>
                  </a:cubicBezTo>
                  <a:cubicBezTo>
                    <a:pt x="1715946" y="1078851"/>
                    <a:pt x="1958050" y="1045092"/>
                    <a:pt x="2060293" y="1063418"/>
                  </a:cubicBezTo>
                  <a:cubicBezTo>
                    <a:pt x="2162536" y="1081744"/>
                    <a:pt x="2141317" y="1090425"/>
                    <a:pt x="2164466" y="1150228"/>
                  </a:cubicBezTo>
                  <a:cubicBezTo>
                    <a:pt x="2187616" y="1210030"/>
                    <a:pt x="2183757" y="1344104"/>
                    <a:pt x="2199190" y="1422233"/>
                  </a:cubicBezTo>
                  <a:cubicBezTo>
                    <a:pt x="2214623" y="1500362"/>
                    <a:pt x="2188580" y="1553413"/>
                    <a:pt x="2257063" y="1619003"/>
                  </a:cubicBezTo>
                  <a:cubicBezTo>
                    <a:pt x="2325546" y="1684593"/>
                    <a:pt x="2462514" y="1794552"/>
                    <a:pt x="2610091" y="1815772"/>
                  </a:cubicBezTo>
                  <a:cubicBezTo>
                    <a:pt x="2757668" y="1836992"/>
                    <a:pt x="2978551" y="1812878"/>
                    <a:pt x="3142526" y="1746324"/>
                  </a:cubicBezTo>
                  <a:cubicBezTo>
                    <a:pt x="3306501" y="1679770"/>
                    <a:pt x="3450220" y="1548108"/>
                    <a:pt x="3593939" y="14164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9" name="TextBox 8"/>
                <p:cNvSpPr txBox="1"/>
                <p:nvPr/>
              </p:nvSpPr>
              <p:spPr>
                <a:xfrm>
                  <a:off x="7503504" y="4327231"/>
                  <a:ext cx="1036797" cy="249603"/>
                </a:xfrm>
                <a:prstGeom prst="rect">
                  <a:avLst/>
                </a:prstGeom>
                <a:noFill/>
              </p:spPr>
              <p:txBody>
                <a:bodyPr wrap="none" rtlCol="0">
                  <a:spAutoFit/>
                </a:bodyPr>
                <a:lstStyle/>
                <a:p>
                  <a:r>
                    <a:rPr lang="en-US" dirty="0" smtClean="0"/>
                    <a:t>Area =</a:t>
                  </a:r>
                  <a14:m>
                    <m:oMath xmlns:m="http://schemas.openxmlformats.org/officeDocument/2006/math">
                      <m:nary>
                        <m:naryPr>
                          <m:limLoc m:val="undOvr"/>
                          <m:ctrlPr>
                            <a:rPr lang="en-US" i="1" smtClean="0">
                              <a:latin typeface="Cambria Math" panose="02040503050406030204" pitchFamily="18" charset="0"/>
                            </a:rPr>
                          </m:ctrlPr>
                        </m:naryPr>
                        <m:sub>
                          <m:r>
                            <m:rPr>
                              <m:brk m:alnAt="24"/>
                            </m:rPr>
                            <a:rPr lang="en-US" b="0" i="1" smtClean="0">
                              <a:latin typeface="Cambria Math" panose="02040503050406030204" pitchFamily="18" charset="0"/>
                            </a:rPr>
                            <m:t>0</m:t>
                          </m:r>
                        </m:sub>
                        <m:sup>
                          <m:r>
                            <a:rPr lang="en-US" b="0" i="1" smtClean="0">
                              <a:latin typeface="Cambria Math" panose="02040503050406030204" pitchFamily="18" charset="0"/>
                            </a:rPr>
                            <m:t>𝑋</m:t>
                          </m:r>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𝑑𝑥</m:t>
                          </m:r>
                        </m:e>
                      </m:nary>
                    </m:oMath>
                  </a14:m>
                  <a:r>
                    <a:rPr lang="en-US" dirty="0" smtClean="0"/>
                    <a:t> </a:t>
                  </a:r>
                  <a:endParaRPr lang="sv-SE" dirty="0"/>
                </a:p>
              </p:txBody>
            </p:sp>
          </mc:Choice>
          <mc:Fallback xmlns="">
            <p:sp>
              <p:nvSpPr>
                <p:cNvPr id="9" name="TextBox 8"/>
                <p:cNvSpPr txBox="1">
                  <a:spLocks noRot="1" noChangeAspect="1" noMove="1" noResize="1" noEditPoints="1" noAdjustHandles="1" noChangeArrowheads="1" noChangeShapeType="1" noTextEdit="1"/>
                </p:cNvSpPr>
                <p:nvPr/>
              </p:nvSpPr>
              <p:spPr>
                <a:xfrm>
                  <a:off x="7503504" y="4327231"/>
                  <a:ext cx="1036797" cy="249603"/>
                </a:xfrm>
                <a:prstGeom prst="rect">
                  <a:avLst/>
                </a:prstGeom>
                <a:blipFill rotWithShape="0">
                  <a:blip r:embed="rId3"/>
                  <a:stretch>
                    <a:fillRect l="-2821" t="-106579" b="-172368"/>
                  </a:stretch>
                </a:blipFill>
              </p:spPr>
              <p:txBody>
                <a:bodyPr/>
                <a:lstStyle/>
                <a:p>
                  <a:r>
                    <a:rPr lang="sv-FI">
                      <a:noFill/>
                    </a:rPr>
                    <a:t> </a:t>
                  </a:r>
                </a:p>
              </p:txBody>
            </p:sp>
          </mc:Fallback>
        </mc:AlternateContent>
        <p:sp>
          <p:nvSpPr>
            <p:cNvPr id="10" name="TextBox 9"/>
            <p:cNvSpPr txBox="1"/>
            <p:nvPr/>
          </p:nvSpPr>
          <p:spPr>
            <a:xfrm>
              <a:off x="6975915" y="4858380"/>
              <a:ext cx="301686" cy="369332"/>
            </a:xfrm>
            <a:prstGeom prst="rect">
              <a:avLst/>
            </a:prstGeom>
            <a:noFill/>
          </p:spPr>
          <p:txBody>
            <a:bodyPr wrap="none" rtlCol="0">
              <a:spAutoFit/>
            </a:bodyPr>
            <a:lstStyle/>
            <a:p>
              <a:r>
                <a:rPr lang="en-US" dirty="0" smtClean="0"/>
                <a:t>0</a:t>
              </a:r>
              <a:endParaRPr lang="sv-SE" dirty="0"/>
            </a:p>
          </p:txBody>
        </p:sp>
        <p:sp>
          <p:nvSpPr>
            <p:cNvPr id="11" name="TextBox 10"/>
            <p:cNvSpPr txBox="1"/>
            <p:nvPr/>
          </p:nvSpPr>
          <p:spPr>
            <a:xfrm>
              <a:off x="10664427" y="4983537"/>
              <a:ext cx="269103" cy="196705"/>
            </a:xfrm>
            <a:prstGeom prst="rect">
              <a:avLst/>
            </a:prstGeom>
            <a:noFill/>
          </p:spPr>
          <p:txBody>
            <a:bodyPr wrap="none" rtlCol="0">
              <a:spAutoFit/>
            </a:bodyPr>
            <a:lstStyle/>
            <a:p>
              <a:r>
                <a:rPr lang="en-US" dirty="0" smtClean="0"/>
                <a:t>1.0</a:t>
              </a:r>
              <a:endParaRPr lang="sv-SE" dirty="0"/>
            </a:p>
          </p:txBody>
        </p:sp>
        <p:sp>
          <p:nvSpPr>
            <p:cNvPr id="12" name="TextBox 11"/>
            <p:cNvSpPr txBox="1"/>
            <p:nvPr/>
          </p:nvSpPr>
          <p:spPr>
            <a:xfrm>
              <a:off x="6975914" y="2713087"/>
              <a:ext cx="301686" cy="369332"/>
            </a:xfrm>
            <a:prstGeom prst="rect">
              <a:avLst/>
            </a:prstGeom>
            <a:noFill/>
          </p:spPr>
          <p:txBody>
            <a:bodyPr wrap="none" rtlCol="0">
              <a:spAutoFit/>
            </a:bodyPr>
            <a:lstStyle/>
            <a:p>
              <a:r>
                <a:rPr lang="en-US" dirty="0" smtClean="0"/>
                <a:t>4</a:t>
              </a:r>
              <a:endParaRPr lang="sv-SE" dirty="0"/>
            </a:p>
          </p:txBody>
        </p:sp>
        <p:sp>
          <p:nvSpPr>
            <p:cNvPr id="29" name="TextBox 28"/>
            <p:cNvSpPr txBox="1"/>
            <p:nvPr/>
          </p:nvSpPr>
          <p:spPr>
            <a:xfrm>
              <a:off x="7115014" y="4995577"/>
              <a:ext cx="301686" cy="369332"/>
            </a:xfrm>
            <a:prstGeom prst="rect">
              <a:avLst/>
            </a:prstGeom>
            <a:noFill/>
          </p:spPr>
          <p:txBody>
            <a:bodyPr wrap="none" rtlCol="0">
              <a:spAutoFit/>
            </a:bodyPr>
            <a:lstStyle/>
            <a:p>
              <a:r>
                <a:rPr lang="en-US" dirty="0" smtClean="0"/>
                <a:t>0</a:t>
              </a:r>
              <a:endParaRPr lang="sv-SE" dirty="0"/>
            </a:p>
          </p:txBody>
        </p:sp>
      </p:grpSp>
      <p:grpSp>
        <p:nvGrpSpPr>
          <p:cNvPr id="43" name="Group 42"/>
          <p:cNvGrpSpPr/>
          <p:nvPr/>
        </p:nvGrpSpPr>
        <p:grpSpPr>
          <a:xfrm>
            <a:off x="2209802" y="3452046"/>
            <a:ext cx="3145221" cy="3158456"/>
            <a:chOff x="7746632" y="3652306"/>
            <a:chExt cx="1676653" cy="1683709"/>
          </a:xfrm>
        </p:grpSpPr>
        <mc:AlternateContent xmlns:mc="http://schemas.openxmlformats.org/markup-compatibility/2006" xmlns:a14="http://schemas.microsoft.com/office/drawing/2010/main">
          <mc:Choice Requires="a14">
            <p:sp>
              <p:nvSpPr>
                <p:cNvPr id="44" name="Rectangle 43"/>
                <p:cNvSpPr/>
                <p:nvPr/>
              </p:nvSpPr>
              <p:spPr>
                <a:xfrm>
                  <a:off x="7949736" y="3652306"/>
                  <a:ext cx="140942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e>
                        </m:d>
                        <m:r>
                          <a:rPr lang="en-US" b="0" i="1" smtClean="0">
                            <a:latin typeface="Cambria Math" panose="02040503050406030204" pitchFamily="18" charset="0"/>
                          </a:rPr>
                          <m:t>=1.8</m:t>
                        </m:r>
                      </m:oMath>
                    </m:oMathPara>
                  </a14:m>
                  <a:endParaRPr lang="sv-SE" dirty="0"/>
                </a:p>
              </p:txBody>
            </p:sp>
          </mc:Choice>
          <mc:Fallback xmlns="">
            <p:sp>
              <p:nvSpPr>
                <p:cNvPr id="44" name="Rectangle 43"/>
                <p:cNvSpPr>
                  <a:spLocks noRot="1" noChangeAspect="1" noMove="1" noResize="1" noEditPoints="1" noAdjustHandles="1" noChangeArrowheads="1" noChangeShapeType="1" noTextEdit="1"/>
                </p:cNvSpPr>
                <p:nvPr/>
              </p:nvSpPr>
              <p:spPr>
                <a:xfrm>
                  <a:off x="7949736" y="3652306"/>
                  <a:ext cx="1409425" cy="369332"/>
                </a:xfrm>
                <a:prstGeom prst="rect">
                  <a:avLst/>
                </a:prstGeom>
                <a:blipFill rotWithShape="0">
                  <a:blip r:embed="rId4"/>
                  <a:stretch>
                    <a:fillRect/>
                  </a:stretch>
                </a:blipFill>
              </p:spPr>
              <p:txBody>
                <a:bodyPr/>
                <a:lstStyle/>
                <a:p>
                  <a:r>
                    <a:rPr lang="sv-FI">
                      <a:noFill/>
                    </a:rPr>
                    <a:t> </a:t>
                  </a:r>
                </a:p>
              </p:txBody>
            </p:sp>
          </mc:Fallback>
        </mc:AlternateContent>
        <p:grpSp>
          <p:nvGrpSpPr>
            <p:cNvPr id="45" name="Group 44"/>
            <p:cNvGrpSpPr/>
            <p:nvPr/>
          </p:nvGrpSpPr>
          <p:grpSpPr>
            <a:xfrm>
              <a:off x="7746632" y="3910924"/>
              <a:ext cx="1676653" cy="1425091"/>
              <a:chOff x="7746632" y="3910924"/>
              <a:chExt cx="1676653" cy="1425091"/>
            </a:xfrm>
          </p:grpSpPr>
          <p:cxnSp>
            <p:nvCxnSpPr>
              <p:cNvPr id="46" name="Straight Arrow Connector 45"/>
              <p:cNvCxnSpPr/>
              <p:nvPr/>
            </p:nvCxnSpPr>
            <p:spPr>
              <a:xfrm>
                <a:off x="8362950" y="3910925"/>
                <a:ext cx="0" cy="1048827"/>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ectangle 46"/>
                  <p:cNvSpPr/>
                  <p:nvPr/>
                </p:nvSpPr>
                <p:spPr>
                  <a:xfrm>
                    <a:off x="8274701" y="4966683"/>
                    <a:ext cx="1148584" cy="369332"/>
                  </a:xfrm>
                  <a:prstGeom prst="rect">
                    <a:avLst/>
                  </a:prstGeom>
                </p:spPr>
                <p:txBody>
                  <a:bodyPr wrap="none">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1</m:t>
                            </m:r>
                          </m:sub>
                        </m:sSub>
                        <m:r>
                          <a:rPr lang="en-US" b="0" i="1" smtClean="0">
                            <a:latin typeface="Cambria Math" panose="02040503050406030204" pitchFamily="18" charset="0"/>
                          </a:rPr>
                          <m:t>=0.2</m:t>
                        </m:r>
                      </m:oMath>
                    </a14:m>
                    <a:r>
                      <a:rPr lang="sv-SE" dirty="0" smtClean="0"/>
                      <a:t>7</a:t>
                    </a:r>
                    <a:endParaRPr lang="sv-SE" dirty="0"/>
                  </a:p>
                </p:txBody>
              </p:sp>
            </mc:Choice>
            <mc:Fallback xmlns="">
              <p:sp>
                <p:nvSpPr>
                  <p:cNvPr id="47" name="Rectangle 46"/>
                  <p:cNvSpPr>
                    <a:spLocks noRot="1" noChangeAspect="1" noMove="1" noResize="1" noEditPoints="1" noAdjustHandles="1" noChangeArrowheads="1" noChangeShapeType="1" noTextEdit="1"/>
                  </p:cNvSpPr>
                  <p:nvPr/>
                </p:nvSpPr>
                <p:spPr>
                  <a:xfrm>
                    <a:off x="8274701" y="4966683"/>
                    <a:ext cx="1148584" cy="369332"/>
                  </a:xfrm>
                  <a:prstGeom prst="rect">
                    <a:avLst/>
                  </a:prstGeom>
                  <a:blipFill rotWithShape="0">
                    <a:blip r:embed="rId5"/>
                    <a:stretch>
                      <a:fillRect t="-5310"/>
                    </a:stretch>
                  </a:blipFill>
                </p:spPr>
                <p:txBody>
                  <a:bodyPr/>
                  <a:lstStyle/>
                  <a:p>
                    <a:r>
                      <a:rPr lang="sv-FI">
                        <a:noFill/>
                      </a:rPr>
                      <a:t> </a:t>
                    </a:r>
                  </a:p>
                </p:txBody>
              </p:sp>
            </mc:Fallback>
          </mc:AlternateContent>
          <p:sp>
            <p:nvSpPr>
              <p:cNvPr id="48" name="Rectangle 47"/>
              <p:cNvSpPr/>
              <p:nvPr/>
            </p:nvSpPr>
            <p:spPr>
              <a:xfrm>
                <a:off x="7746632" y="3910924"/>
                <a:ext cx="1259239" cy="1048827"/>
              </a:xfrm>
              <a:prstGeom prst="rect">
                <a:avLst/>
              </a:prstGeom>
              <a:solidFill>
                <a:schemeClr val="accent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mc:AlternateContent xmlns:mc="http://schemas.openxmlformats.org/markup-compatibility/2006" xmlns:a14="http://schemas.microsoft.com/office/drawing/2010/main">
        <mc:Choice Requires="a14">
          <p:sp>
            <p:nvSpPr>
              <p:cNvPr id="3" name="Rectangle 2"/>
              <p:cNvSpPr/>
              <p:nvPr/>
            </p:nvSpPr>
            <p:spPr>
              <a:xfrm>
                <a:off x="4285794" y="1535084"/>
                <a:ext cx="4572000" cy="1148263"/>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𝑁</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f>
                            <m:fPr>
                              <m:ctrlPr>
                                <a:rPr lang="en-US" i="1">
                                  <a:latin typeface="Cambria Math" panose="02040503050406030204" pitchFamily="18" charset="0"/>
                                </a:rPr>
                              </m:ctrlPr>
                            </m:fPr>
                            <m:num>
                              <m:r>
                                <a:rPr lang="en-US" i="1">
                                  <a:latin typeface="Cambria Math" panose="02040503050406030204" pitchFamily="18" charset="0"/>
                                </a:rPr>
                                <m:t>𝑓</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num>
                            <m:den>
                              <m:r>
                                <a:rPr lang="en-US" i="1">
                                  <a:latin typeface="Cambria Math" panose="02040503050406030204" pitchFamily="18" charset="0"/>
                                </a:rPr>
                                <m:t>𝑝</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den>
                          </m:f>
                        </m:e>
                      </m:nary>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r>
                        <a:rPr lang="en-US" b="0" i="1" smtClean="0">
                          <a:latin typeface="Cambria Math" panose="02040503050406030204" pitchFamily="18" charset="0"/>
                        </a:rPr>
                        <m:t>(1.8+1.0+0.2)</m:t>
                      </m:r>
                    </m:oMath>
                  </m:oMathPara>
                </a14:m>
                <a:endParaRPr lang="sv-FI" dirty="0" smtClean="0"/>
              </a:p>
              <a:p>
                <a:endParaRPr lang="sv-FI" dirty="0"/>
              </a:p>
            </p:txBody>
          </p:sp>
        </mc:Choice>
        <mc:Fallback xmlns="">
          <p:sp>
            <p:nvSpPr>
              <p:cNvPr id="3" name="Rectangle 2"/>
              <p:cNvSpPr>
                <a:spLocks noRot="1" noChangeAspect="1" noMove="1" noResize="1" noEditPoints="1" noAdjustHandles="1" noChangeArrowheads="1" noChangeShapeType="1" noTextEdit="1"/>
              </p:cNvSpPr>
              <p:nvPr/>
            </p:nvSpPr>
            <p:spPr>
              <a:xfrm>
                <a:off x="4285794" y="1535084"/>
                <a:ext cx="4572000" cy="1148263"/>
              </a:xfrm>
              <a:prstGeom prst="rect">
                <a:avLst/>
              </a:prstGeom>
              <a:blipFill rotWithShape="0">
                <a:blip r:embed="rId6"/>
                <a:stretch>
                  <a:fillRect/>
                </a:stretch>
              </a:blipFill>
            </p:spPr>
            <p:txBody>
              <a:bodyPr/>
              <a:lstStyle/>
              <a:p>
                <a:r>
                  <a:rPr lang="sv-FI">
                    <a:noFill/>
                  </a:rPr>
                  <a:t> </a:t>
                </a:r>
              </a:p>
            </p:txBody>
          </p:sp>
        </mc:Fallback>
      </mc:AlternateContent>
      <p:grpSp>
        <p:nvGrpSpPr>
          <p:cNvPr id="20" name="Group 19"/>
          <p:cNvGrpSpPr/>
          <p:nvPr/>
        </p:nvGrpSpPr>
        <p:grpSpPr>
          <a:xfrm>
            <a:off x="408590" y="4491123"/>
            <a:ext cx="2362197" cy="1788105"/>
            <a:chOff x="7746632" y="4210363"/>
            <a:chExt cx="1259239" cy="953203"/>
          </a:xfrm>
        </p:grpSpPr>
        <mc:AlternateContent xmlns:mc="http://schemas.openxmlformats.org/markup-compatibility/2006" xmlns:a14="http://schemas.microsoft.com/office/drawing/2010/main">
          <mc:Choice Requires="a14">
            <p:sp>
              <p:nvSpPr>
                <p:cNvPr id="21" name="Rectangle 20"/>
                <p:cNvSpPr/>
                <p:nvPr/>
              </p:nvSpPr>
              <p:spPr>
                <a:xfrm>
                  <a:off x="7938609" y="4210363"/>
                  <a:ext cx="760154" cy="1968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2</m:t>
                                </m:r>
                              </m:sub>
                            </m:sSub>
                          </m:e>
                        </m:d>
                        <m:r>
                          <a:rPr lang="en-US" b="0" i="1" smtClean="0">
                            <a:latin typeface="Cambria Math" panose="02040503050406030204" pitchFamily="18" charset="0"/>
                          </a:rPr>
                          <m:t>=1.0</m:t>
                        </m:r>
                      </m:oMath>
                    </m:oMathPara>
                  </a14:m>
                  <a:endParaRPr lang="sv-SE" dirty="0"/>
                </a:p>
              </p:txBody>
            </p:sp>
          </mc:Choice>
          <mc:Fallback xmlns="">
            <p:sp>
              <p:nvSpPr>
                <p:cNvPr id="21" name="Rectangle 20"/>
                <p:cNvSpPr>
                  <a:spLocks noRot="1" noChangeAspect="1" noMove="1" noResize="1" noEditPoints="1" noAdjustHandles="1" noChangeArrowheads="1" noChangeShapeType="1" noTextEdit="1"/>
                </p:cNvSpPr>
                <p:nvPr/>
              </p:nvSpPr>
              <p:spPr>
                <a:xfrm>
                  <a:off x="7938609" y="4210363"/>
                  <a:ext cx="760154" cy="196883"/>
                </a:xfrm>
                <a:prstGeom prst="rect">
                  <a:avLst/>
                </a:prstGeom>
                <a:blipFill rotWithShape="0">
                  <a:blip r:embed="rId7"/>
                  <a:stretch>
                    <a:fillRect b="-15000"/>
                  </a:stretch>
                </a:blipFill>
              </p:spPr>
              <p:txBody>
                <a:bodyPr/>
                <a:lstStyle/>
                <a:p>
                  <a:r>
                    <a:rPr lang="sv-FI">
                      <a:noFill/>
                    </a:rPr>
                    <a:t> </a:t>
                  </a:r>
                </a:p>
              </p:txBody>
            </p:sp>
          </mc:Fallback>
        </mc:AlternateContent>
        <p:grpSp>
          <p:nvGrpSpPr>
            <p:cNvPr id="22" name="Group 21"/>
            <p:cNvGrpSpPr/>
            <p:nvPr/>
          </p:nvGrpSpPr>
          <p:grpSpPr>
            <a:xfrm>
              <a:off x="7746632" y="4435560"/>
              <a:ext cx="1259239" cy="728006"/>
              <a:chOff x="7746632" y="4435560"/>
              <a:chExt cx="1259239" cy="728006"/>
            </a:xfrm>
          </p:grpSpPr>
          <p:cxnSp>
            <p:nvCxnSpPr>
              <p:cNvPr id="23" name="Straight Arrow Connector 22"/>
              <p:cNvCxnSpPr>
                <a:stCxn id="25" idx="0"/>
              </p:cNvCxnSpPr>
              <p:nvPr/>
            </p:nvCxnSpPr>
            <p:spPr>
              <a:xfrm flipH="1">
                <a:off x="8362950" y="4435560"/>
                <a:ext cx="13302" cy="52419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p:cNvSpPr/>
                  <p:nvPr/>
                </p:nvSpPr>
                <p:spPr>
                  <a:xfrm>
                    <a:off x="8274701" y="4966683"/>
                    <a:ext cx="621105" cy="196883"/>
                  </a:xfrm>
                  <a:prstGeom prst="rect">
                    <a:avLst/>
                  </a:prstGeom>
                </p:spPr>
                <p:txBody>
                  <a:bodyPr wrap="none">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2</m:t>
                            </m:r>
                          </m:sub>
                        </m:sSub>
                        <m:r>
                          <a:rPr lang="en-US" b="0" i="1" smtClean="0">
                            <a:latin typeface="Cambria Math" panose="02040503050406030204" pitchFamily="18" charset="0"/>
                          </a:rPr>
                          <m:t>=0.</m:t>
                        </m:r>
                      </m:oMath>
                    </a14:m>
                    <a:r>
                      <a:rPr lang="sv-SE" dirty="0" smtClean="0"/>
                      <a:t>05</a:t>
                    </a:r>
                    <a:endParaRPr lang="sv-SE" dirty="0"/>
                  </a:p>
                </p:txBody>
              </p:sp>
            </mc:Choice>
            <mc:Fallback xmlns="">
              <p:sp>
                <p:nvSpPr>
                  <p:cNvPr id="24" name="Rectangle 23"/>
                  <p:cNvSpPr>
                    <a:spLocks noRot="1" noChangeAspect="1" noMove="1" noResize="1" noEditPoints="1" noAdjustHandles="1" noChangeArrowheads="1" noChangeShapeType="1" noTextEdit="1"/>
                  </p:cNvSpPr>
                  <p:nvPr/>
                </p:nvSpPr>
                <p:spPr>
                  <a:xfrm>
                    <a:off x="8274701" y="4966683"/>
                    <a:ext cx="621105" cy="196883"/>
                  </a:xfrm>
                  <a:prstGeom prst="rect">
                    <a:avLst/>
                  </a:prstGeom>
                  <a:blipFill rotWithShape="0">
                    <a:blip r:embed="rId8"/>
                    <a:stretch>
                      <a:fillRect t="-8197" r="-3665" b="-24590"/>
                    </a:stretch>
                  </a:blipFill>
                </p:spPr>
                <p:txBody>
                  <a:bodyPr/>
                  <a:lstStyle/>
                  <a:p>
                    <a:r>
                      <a:rPr lang="sv-FI">
                        <a:noFill/>
                      </a:rPr>
                      <a:t> </a:t>
                    </a:r>
                  </a:p>
                </p:txBody>
              </p:sp>
            </mc:Fallback>
          </mc:AlternateContent>
          <p:sp>
            <p:nvSpPr>
              <p:cNvPr id="25" name="Rectangle 24"/>
              <p:cNvSpPr/>
              <p:nvPr/>
            </p:nvSpPr>
            <p:spPr>
              <a:xfrm>
                <a:off x="7746632" y="4435560"/>
                <a:ext cx="1259239" cy="524191"/>
              </a:xfrm>
              <a:prstGeom prst="rect">
                <a:avLst/>
              </a:prstGeom>
              <a:solidFill>
                <a:schemeClr val="accent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grpSp>
        <p:nvGrpSpPr>
          <p:cNvPr id="27" name="Group 26"/>
          <p:cNvGrpSpPr/>
          <p:nvPr/>
        </p:nvGrpSpPr>
        <p:grpSpPr>
          <a:xfrm>
            <a:off x="5311729" y="5194171"/>
            <a:ext cx="2362197" cy="1048066"/>
            <a:chOff x="7746632" y="4574453"/>
            <a:chExt cx="1259239" cy="558703"/>
          </a:xfrm>
        </p:grpSpPr>
        <mc:AlternateContent xmlns:mc="http://schemas.openxmlformats.org/markup-compatibility/2006" xmlns:a14="http://schemas.microsoft.com/office/drawing/2010/main">
          <mc:Choice Requires="a14">
            <p:sp>
              <p:nvSpPr>
                <p:cNvPr id="28" name="Rectangle 27"/>
                <p:cNvSpPr/>
                <p:nvPr/>
              </p:nvSpPr>
              <p:spPr>
                <a:xfrm>
                  <a:off x="7979639" y="4574453"/>
                  <a:ext cx="760154" cy="1968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3</m:t>
                                </m:r>
                              </m:sub>
                            </m:sSub>
                          </m:e>
                        </m:d>
                        <m:r>
                          <a:rPr lang="en-US" b="0" i="1" smtClean="0">
                            <a:latin typeface="Cambria Math" panose="02040503050406030204" pitchFamily="18" charset="0"/>
                          </a:rPr>
                          <m:t>=0.2</m:t>
                        </m:r>
                      </m:oMath>
                    </m:oMathPara>
                  </a14:m>
                  <a:endParaRPr lang="sv-SE" dirty="0"/>
                </a:p>
              </p:txBody>
            </p:sp>
          </mc:Choice>
          <mc:Fallback xmlns="">
            <p:sp>
              <p:nvSpPr>
                <p:cNvPr id="28" name="Rectangle 27"/>
                <p:cNvSpPr>
                  <a:spLocks noRot="1" noChangeAspect="1" noMove="1" noResize="1" noEditPoints="1" noAdjustHandles="1" noChangeArrowheads="1" noChangeShapeType="1" noTextEdit="1"/>
                </p:cNvSpPr>
                <p:nvPr/>
              </p:nvSpPr>
              <p:spPr>
                <a:xfrm>
                  <a:off x="7979639" y="4574453"/>
                  <a:ext cx="760154" cy="196883"/>
                </a:xfrm>
                <a:prstGeom prst="rect">
                  <a:avLst/>
                </a:prstGeom>
                <a:blipFill rotWithShape="0">
                  <a:blip r:embed="rId9"/>
                  <a:stretch>
                    <a:fillRect b="-14754"/>
                  </a:stretch>
                </a:blipFill>
              </p:spPr>
              <p:txBody>
                <a:bodyPr/>
                <a:lstStyle/>
                <a:p>
                  <a:r>
                    <a:rPr lang="sv-FI">
                      <a:noFill/>
                    </a:rPr>
                    <a:t> </a:t>
                  </a:r>
                </a:p>
              </p:txBody>
            </p:sp>
          </mc:Fallback>
        </mc:AlternateContent>
        <p:grpSp>
          <p:nvGrpSpPr>
            <p:cNvPr id="30" name="Group 29"/>
            <p:cNvGrpSpPr/>
            <p:nvPr/>
          </p:nvGrpSpPr>
          <p:grpSpPr>
            <a:xfrm>
              <a:off x="7746632" y="4811476"/>
              <a:ext cx="1259239" cy="321680"/>
              <a:chOff x="7746632" y="4811476"/>
              <a:chExt cx="1259239" cy="321680"/>
            </a:xfrm>
          </p:grpSpPr>
          <p:cxnSp>
            <p:nvCxnSpPr>
              <p:cNvPr id="31" name="Straight Arrow Connector 30"/>
              <p:cNvCxnSpPr>
                <a:stCxn id="33" idx="0"/>
              </p:cNvCxnSpPr>
              <p:nvPr/>
            </p:nvCxnSpPr>
            <p:spPr>
              <a:xfrm flipH="1">
                <a:off x="8362950" y="4811476"/>
                <a:ext cx="13301" cy="148276"/>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Rectangle 31"/>
                  <p:cNvSpPr/>
                  <p:nvPr/>
                </p:nvSpPr>
                <p:spPr>
                  <a:xfrm>
                    <a:off x="8107794" y="4936273"/>
                    <a:ext cx="552743" cy="196883"/>
                  </a:xfrm>
                  <a:prstGeom prst="rect">
                    <a:avLst/>
                  </a:prstGeom>
                </p:spPr>
                <p:txBody>
                  <a:bodyPr wrap="none">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a:rPr lang="en-US" b="0" i="1" smtClean="0">
                                <a:latin typeface="Cambria Math" panose="02040503050406030204" pitchFamily="18" charset="0"/>
                              </a:rPr>
                              <m:t>3</m:t>
                            </m:r>
                          </m:sub>
                        </m:sSub>
                        <m:r>
                          <a:rPr lang="en-US" b="0" i="1" smtClean="0">
                            <a:latin typeface="Cambria Math" panose="02040503050406030204" pitchFamily="18" charset="0"/>
                          </a:rPr>
                          <m:t>=0.</m:t>
                        </m:r>
                      </m:oMath>
                    </a14:m>
                    <a:r>
                      <a:rPr lang="sv-SE" dirty="0" smtClean="0"/>
                      <a:t>8</a:t>
                    </a:r>
                    <a:endParaRPr lang="sv-SE" dirty="0"/>
                  </a:p>
                </p:txBody>
              </p:sp>
            </mc:Choice>
            <mc:Fallback xmlns="">
              <p:sp>
                <p:nvSpPr>
                  <p:cNvPr id="32" name="Rectangle 31"/>
                  <p:cNvSpPr>
                    <a:spLocks noRot="1" noChangeAspect="1" noMove="1" noResize="1" noEditPoints="1" noAdjustHandles="1" noChangeArrowheads="1" noChangeShapeType="1" noTextEdit="1"/>
                  </p:cNvSpPr>
                  <p:nvPr/>
                </p:nvSpPr>
                <p:spPr>
                  <a:xfrm>
                    <a:off x="8107794" y="4936273"/>
                    <a:ext cx="552743" cy="196883"/>
                  </a:xfrm>
                  <a:prstGeom prst="rect">
                    <a:avLst/>
                  </a:prstGeom>
                  <a:blipFill rotWithShape="0">
                    <a:blip r:embed="rId10"/>
                    <a:stretch>
                      <a:fillRect t="-8197" r="-4094" b="-24590"/>
                    </a:stretch>
                  </a:blipFill>
                </p:spPr>
                <p:txBody>
                  <a:bodyPr/>
                  <a:lstStyle/>
                  <a:p>
                    <a:r>
                      <a:rPr lang="sv-FI">
                        <a:noFill/>
                      </a:rPr>
                      <a:t> </a:t>
                    </a:r>
                  </a:p>
                </p:txBody>
              </p:sp>
            </mc:Fallback>
          </mc:AlternateContent>
          <p:sp>
            <p:nvSpPr>
              <p:cNvPr id="33" name="Rectangle 32"/>
              <p:cNvSpPr/>
              <p:nvPr/>
            </p:nvSpPr>
            <p:spPr>
              <a:xfrm>
                <a:off x="7746632" y="4811476"/>
                <a:ext cx="1259239" cy="148275"/>
              </a:xfrm>
              <a:prstGeom prst="rect">
                <a:avLst/>
              </a:prstGeom>
              <a:solidFill>
                <a:schemeClr val="accent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sp>
        <p:nvSpPr>
          <p:cNvPr id="13" name="Date Placeholder 12"/>
          <p:cNvSpPr>
            <a:spLocks noGrp="1"/>
          </p:cNvSpPr>
          <p:nvPr>
            <p:ph type="dt" sz="half" idx="10"/>
          </p:nvPr>
        </p:nvSpPr>
        <p:spPr/>
        <p:txBody>
          <a:bodyPr/>
          <a:lstStyle/>
          <a:p>
            <a:fld id="{B4A3F379-B527-48DA-AAAF-B3D19252F7B3}" type="datetime1">
              <a:rPr lang="en-US" smtClean="0"/>
              <a:t>1/29/2018</a:t>
            </a:fld>
            <a:endParaRPr lang="en-US"/>
          </a:p>
        </p:txBody>
      </p:sp>
      <p:sp>
        <p:nvSpPr>
          <p:cNvPr id="14" name="Footer Placeholder 13"/>
          <p:cNvSpPr>
            <a:spLocks noGrp="1"/>
          </p:cNvSpPr>
          <p:nvPr>
            <p:ph type="ftr" sz="quarter" idx="11"/>
          </p:nvPr>
        </p:nvSpPr>
        <p:spPr/>
        <p:txBody>
          <a:bodyPr/>
          <a:lstStyle/>
          <a:p>
            <a:r>
              <a:rPr lang="en-US" smtClean="0"/>
              <a:t>Advanced Computer Graphics - Path Tracing</a:t>
            </a:r>
            <a:endParaRPr lang="en-US"/>
          </a:p>
        </p:txBody>
      </p:sp>
      <p:sp>
        <p:nvSpPr>
          <p:cNvPr id="15" name="Slide Number Placeholder 14"/>
          <p:cNvSpPr>
            <a:spLocks noGrp="1"/>
          </p:cNvSpPr>
          <p:nvPr>
            <p:ph type="sldNum" sz="quarter" idx="12"/>
          </p:nvPr>
        </p:nvSpPr>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22459948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Monte Carlo Integration</a:t>
            </a:r>
            <a:endParaRPr lang="sv-FI" dirty="0"/>
          </a:p>
        </p:txBody>
      </p:sp>
      <p:grpSp>
        <p:nvGrpSpPr>
          <p:cNvPr id="4" name="Group 3"/>
          <p:cNvGrpSpPr/>
          <p:nvPr/>
        </p:nvGrpSpPr>
        <p:grpSpPr>
          <a:xfrm>
            <a:off x="725331" y="1685195"/>
            <a:ext cx="7693337" cy="4979053"/>
            <a:chOff x="6956385" y="2713087"/>
            <a:chExt cx="4097438" cy="2651822"/>
          </a:xfrm>
        </p:grpSpPr>
        <p:sp>
          <p:nvSpPr>
            <p:cNvPr id="5" name="Freeform 4"/>
            <p:cNvSpPr/>
            <p:nvPr/>
          </p:nvSpPr>
          <p:spPr>
            <a:xfrm>
              <a:off x="7198519" y="2997994"/>
              <a:ext cx="3583781" cy="1969294"/>
            </a:xfrm>
            <a:custGeom>
              <a:avLst/>
              <a:gdLst>
                <a:gd name="connsiteX0" fmla="*/ 0 w 3583781"/>
                <a:gd name="connsiteY0" fmla="*/ 1469231 h 1969294"/>
                <a:gd name="connsiteX1" fmla="*/ 104775 w 3583781"/>
                <a:gd name="connsiteY1" fmla="*/ 1483519 h 1969294"/>
                <a:gd name="connsiteX2" fmla="*/ 161925 w 3583781"/>
                <a:gd name="connsiteY2" fmla="*/ 1466850 h 1969294"/>
                <a:gd name="connsiteX3" fmla="*/ 228600 w 3583781"/>
                <a:gd name="connsiteY3" fmla="*/ 1402556 h 1969294"/>
                <a:gd name="connsiteX4" fmla="*/ 338137 w 3583781"/>
                <a:gd name="connsiteY4" fmla="*/ 1219200 h 1969294"/>
                <a:gd name="connsiteX5" fmla="*/ 447675 w 3583781"/>
                <a:gd name="connsiteY5" fmla="*/ 931069 h 1969294"/>
                <a:gd name="connsiteX6" fmla="*/ 514350 w 3583781"/>
                <a:gd name="connsiteY6" fmla="*/ 616744 h 1969294"/>
                <a:gd name="connsiteX7" fmla="*/ 600075 w 3583781"/>
                <a:gd name="connsiteY7" fmla="*/ 221456 h 1969294"/>
                <a:gd name="connsiteX8" fmla="*/ 645319 w 3583781"/>
                <a:gd name="connsiteY8" fmla="*/ 95250 h 1969294"/>
                <a:gd name="connsiteX9" fmla="*/ 702469 w 3583781"/>
                <a:gd name="connsiteY9" fmla="*/ 21431 h 1969294"/>
                <a:gd name="connsiteX10" fmla="*/ 752475 w 3583781"/>
                <a:gd name="connsiteY10" fmla="*/ 0 h 1969294"/>
                <a:gd name="connsiteX11" fmla="*/ 800100 w 3583781"/>
                <a:gd name="connsiteY11" fmla="*/ 11906 h 1969294"/>
                <a:gd name="connsiteX12" fmla="*/ 854869 w 3583781"/>
                <a:gd name="connsiteY12" fmla="*/ 59531 h 1969294"/>
                <a:gd name="connsiteX13" fmla="*/ 895350 w 3583781"/>
                <a:gd name="connsiteY13" fmla="*/ 133350 h 1969294"/>
                <a:gd name="connsiteX14" fmla="*/ 923925 w 3583781"/>
                <a:gd name="connsiteY14" fmla="*/ 250031 h 1969294"/>
                <a:gd name="connsiteX15" fmla="*/ 957262 w 3583781"/>
                <a:gd name="connsiteY15" fmla="*/ 452437 h 1969294"/>
                <a:gd name="connsiteX16" fmla="*/ 992981 w 3583781"/>
                <a:gd name="connsiteY16" fmla="*/ 635794 h 1969294"/>
                <a:gd name="connsiteX17" fmla="*/ 1023937 w 3583781"/>
                <a:gd name="connsiteY17" fmla="*/ 757237 h 1969294"/>
                <a:gd name="connsiteX18" fmla="*/ 1081087 w 3583781"/>
                <a:gd name="connsiteY18" fmla="*/ 852487 h 1969294"/>
                <a:gd name="connsiteX19" fmla="*/ 1152525 w 3583781"/>
                <a:gd name="connsiteY19" fmla="*/ 916781 h 1969294"/>
                <a:gd name="connsiteX20" fmla="*/ 1262062 w 3583781"/>
                <a:gd name="connsiteY20" fmla="*/ 976312 h 1969294"/>
                <a:gd name="connsiteX21" fmla="*/ 1590675 w 3583781"/>
                <a:gd name="connsiteY21" fmla="*/ 1052512 h 1969294"/>
                <a:gd name="connsiteX22" fmla="*/ 1728787 w 3583781"/>
                <a:gd name="connsiteY22" fmla="*/ 1062037 h 1969294"/>
                <a:gd name="connsiteX23" fmla="*/ 1885950 w 3583781"/>
                <a:gd name="connsiteY23" fmla="*/ 1059656 h 1969294"/>
                <a:gd name="connsiteX24" fmla="*/ 2026444 w 3583781"/>
                <a:gd name="connsiteY24" fmla="*/ 1059656 h 1969294"/>
                <a:gd name="connsiteX25" fmla="*/ 2126456 w 3583781"/>
                <a:gd name="connsiteY25" fmla="*/ 1083469 h 1969294"/>
                <a:gd name="connsiteX26" fmla="*/ 2150269 w 3583781"/>
                <a:gd name="connsiteY26" fmla="*/ 1104900 h 1969294"/>
                <a:gd name="connsiteX27" fmla="*/ 2174081 w 3583781"/>
                <a:gd name="connsiteY27" fmla="*/ 1204912 h 1969294"/>
                <a:gd name="connsiteX28" fmla="*/ 2197894 w 3583781"/>
                <a:gd name="connsiteY28" fmla="*/ 1457325 h 1969294"/>
                <a:gd name="connsiteX29" fmla="*/ 2207419 w 3583781"/>
                <a:gd name="connsiteY29" fmla="*/ 1562100 h 1969294"/>
                <a:gd name="connsiteX30" fmla="*/ 2243137 w 3583781"/>
                <a:gd name="connsiteY30" fmla="*/ 1614487 h 1969294"/>
                <a:gd name="connsiteX31" fmla="*/ 2347912 w 3583781"/>
                <a:gd name="connsiteY31" fmla="*/ 1704975 h 1969294"/>
                <a:gd name="connsiteX32" fmla="*/ 2507456 w 3583781"/>
                <a:gd name="connsiteY32" fmla="*/ 1793081 h 1969294"/>
                <a:gd name="connsiteX33" fmla="*/ 2652712 w 3583781"/>
                <a:gd name="connsiteY33" fmla="*/ 1821656 h 1969294"/>
                <a:gd name="connsiteX34" fmla="*/ 2778919 w 3583781"/>
                <a:gd name="connsiteY34" fmla="*/ 1824037 h 1969294"/>
                <a:gd name="connsiteX35" fmla="*/ 2971800 w 3583781"/>
                <a:gd name="connsiteY35" fmla="*/ 1797844 h 1969294"/>
                <a:gd name="connsiteX36" fmla="*/ 3121819 w 3583781"/>
                <a:gd name="connsiteY36" fmla="*/ 1752600 h 1969294"/>
                <a:gd name="connsiteX37" fmla="*/ 3252787 w 3583781"/>
                <a:gd name="connsiteY37" fmla="*/ 1693069 h 1969294"/>
                <a:gd name="connsiteX38" fmla="*/ 3374231 w 3583781"/>
                <a:gd name="connsiteY38" fmla="*/ 1602581 h 1969294"/>
                <a:gd name="connsiteX39" fmla="*/ 3583781 w 3583781"/>
                <a:gd name="connsiteY39" fmla="*/ 1423987 h 1969294"/>
                <a:gd name="connsiteX40" fmla="*/ 3583781 w 3583781"/>
                <a:gd name="connsiteY40" fmla="*/ 1969294 h 1969294"/>
                <a:gd name="connsiteX41" fmla="*/ 2381 w 3583781"/>
                <a:gd name="connsiteY41" fmla="*/ 1969294 h 1969294"/>
                <a:gd name="connsiteX42" fmla="*/ 0 w 3583781"/>
                <a:gd name="connsiteY42" fmla="*/ 1469231 h 196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83781" h="1969294">
                  <a:moveTo>
                    <a:pt x="0" y="1469231"/>
                  </a:moveTo>
                  <a:lnTo>
                    <a:pt x="104775" y="1483519"/>
                  </a:lnTo>
                  <a:lnTo>
                    <a:pt x="161925" y="1466850"/>
                  </a:lnTo>
                  <a:lnTo>
                    <a:pt x="228600" y="1402556"/>
                  </a:lnTo>
                  <a:lnTo>
                    <a:pt x="338137" y="1219200"/>
                  </a:lnTo>
                  <a:lnTo>
                    <a:pt x="447675" y="931069"/>
                  </a:lnTo>
                  <a:lnTo>
                    <a:pt x="514350" y="616744"/>
                  </a:lnTo>
                  <a:lnTo>
                    <a:pt x="600075" y="221456"/>
                  </a:lnTo>
                  <a:lnTo>
                    <a:pt x="645319" y="95250"/>
                  </a:lnTo>
                  <a:lnTo>
                    <a:pt x="702469" y="21431"/>
                  </a:lnTo>
                  <a:lnTo>
                    <a:pt x="752475" y="0"/>
                  </a:lnTo>
                  <a:lnTo>
                    <a:pt x="800100" y="11906"/>
                  </a:lnTo>
                  <a:lnTo>
                    <a:pt x="854869" y="59531"/>
                  </a:lnTo>
                  <a:lnTo>
                    <a:pt x="895350" y="133350"/>
                  </a:lnTo>
                  <a:lnTo>
                    <a:pt x="923925" y="250031"/>
                  </a:lnTo>
                  <a:lnTo>
                    <a:pt x="957262" y="452437"/>
                  </a:lnTo>
                  <a:lnTo>
                    <a:pt x="992981" y="635794"/>
                  </a:lnTo>
                  <a:lnTo>
                    <a:pt x="1023937" y="757237"/>
                  </a:lnTo>
                  <a:lnTo>
                    <a:pt x="1081087" y="852487"/>
                  </a:lnTo>
                  <a:lnTo>
                    <a:pt x="1152525" y="916781"/>
                  </a:lnTo>
                  <a:lnTo>
                    <a:pt x="1262062" y="976312"/>
                  </a:lnTo>
                  <a:lnTo>
                    <a:pt x="1590675" y="1052512"/>
                  </a:lnTo>
                  <a:lnTo>
                    <a:pt x="1728787" y="1062037"/>
                  </a:lnTo>
                  <a:lnTo>
                    <a:pt x="1885950" y="1059656"/>
                  </a:lnTo>
                  <a:lnTo>
                    <a:pt x="2026444" y="1059656"/>
                  </a:lnTo>
                  <a:lnTo>
                    <a:pt x="2126456" y="1083469"/>
                  </a:lnTo>
                  <a:lnTo>
                    <a:pt x="2150269" y="1104900"/>
                  </a:lnTo>
                  <a:lnTo>
                    <a:pt x="2174081" y="1204912"/>
                  </a:lnTo>
                  <a:lnTo>
                    <a:pt x="2197894" y="1457325"/>
                  </a:lnTo>
                  <a:lnTo>
                    <a:pt x="2207419" y="1562100"/>
                  </a:lnTo>
                  <a:lnTo>
                    <a:pt x="2243137" y="1614487"/>
                  </a:lnTo>
                  <a:lnTo>
                    <a:pt x="2347912" y="1704975"/>
                  </a:lnTo>
                  <a:lnTo>
                    <a:pt x="2507456" y="1793081"/>
                  </a:lnTo>
                  <a:lnTo>
                    <a:pt x="2652712" y="1821656"/>
                  </a:lnTo>
                  <a:lnTo>
                    <a:pt x="2778919" y="1824037"/>
                  </a:lnTo>
                  <a:lnTo>
                    <a:pt x="2971800" y="1797844"/>
                  </a:lnTo>
                  <a:lnTo>
                    <a:pt x="3121819" y="1752600"/>
                  </a:lnTo>
                  <a:lnTo>
                    <a:pt x="3252787" y="1693069"/>
                  </a:lnTo>
                  <a:lnTo>
                    <a:pt x="3374231" y="1602581"/>
                  </a:lnTo>
                  <a:lnTo>
                    <a:pt x="3583781" y="1423987"/>
                  </a:lnTo>
                  <a:lnTo>
                    <a:pt x="3583781" y="1969294"/>
                  </a:lnTo>
                  <a:lnTo>
                    <a:pt x="2381" y="1969294"/>
                  </a:lnTo>
                  <a:cubicBezTo>
                    <a:pt x="1587" y="1802606"/>
                    <a:pt x="794" y="1635919"/>
                    <a:pt x="0" y="146923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6" name="Straight Arrow Connector 5"/>
            <p:cNvCxnSpPr/>
            <p:nvPr/>
          </p:nvCxnSpPr>
          <p:spPr>
            <a:xfrm>
              <a:off x="6956385" y="4959752"/>
              <a:ext cx="40974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7199453" y="2748987"/>
              <a:ext cx="0" cy="2482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7193666" y="2999296"/>
              <a:ext cx="3593939" cy="1823259"/>
            </a:xfrm>
            <a:custGeom>
              <a:avLst/>
              <a:gdLst>
                <a:gd name="connsiteX0" fmla="*/ 0 w 3593939"/>
                <a:gd name="connsiteY0" fmla="*/ 1468532 h 1823259"/>
                <a:gd name="connsiteX1" fmla="*/ 219919 w 3593939"/>
                <a:gd name="connsiteY1" fmla="*/ 1416446 h 1823259"/>
                <a:gd name="connsiteX2" fmla="*/ 439838 w 3593939"/>
                <a:gd name="connsiteY2" fmla="*/ 959246 h 1823259"/>
                <a:gd name="connsiteX3" fmla="*/ 648182 w 3593939"/>
                <a:gd name="connsiteY3" fmla="*/ 96932 h 1823259"/>
                <a:gd name="connsiteX4" fmla="*/ 885463 w 3593939"/>
                <a:gd name="connsiteY4" fmla="*/ 102719 h 1823259"/>
                <a:gd name="connsiteX5" fmla="*/ 1070658 w 3593939"/>
                <a:gd name="connsiteY5" fmla="*/ 831924 h 1823259"/>
                <a:gd name="connsiteX6" fmla="*/ 1551007 w 3593939"/>
                <a:gd name="connsiteY6" fmla="*/ 1040269 h 1823259"/>
                <a:gd name="connsiteX7" fmla="*/ 2060293 w 3593939"/>
                <a:gd name="connsiteY7" fmla="*/ 1063418 h 1823259"/>
                <a:gd name="connsiteX8" fmla="*/ 2164466 w 3593939"/>
                <a:gd name="connsiteY8" fmla="*/ 1150228 h 1823259"/>
                <a:gd name="connsiteX9" fmla="*/ 2199190 w 3593939"/>
                <a:gd name="connsiteY9" fmla="*/ 1422233 h 1823259"/>
                <a:gd name="connsiteX10" fmla="*/ 2257063 w 3593939"/>
                <a:gd name="connsiteY10" fmla="*/ 1619003 h 1823259"/>
                <a:gd name="connsiteX11" fmla="*/ 2610091 w 3593939"/>
                <a:gd name="connsiteY11" fmla="*/ 1815772 h 1823259"/>
                <a:gd name="connsiteX12" fmla="*/ 3142526 w 3593939"/>
                <a:gd name="connsiteY12" fmla="*/ 1746324 h 1823259"/>
                <a:gd name="connsiteX13" fmla="*/ 3593939 w 3593939"/>
                <a:gd name="connsiteY13" fmla="*/ 1416446 h 182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3939" h="1823259">
                  <a:moveTo>
                    <a:pt x="0" y="1468532"/>
                  </a:moveTo>
                  <a:cubicBezTo>
                    <a:pt x="73306" y="1484929"/>
                    <a:pt x="146613" y="1501327"/>
                    <a:pt x="219919" y="1416446"/>
                  </a:cubicBezTo>
                  <a:cubicBezTo>
                    <a:pt x="293225" y="1331565"/>
                    <a:pt x="368461" y="1179165"/>
                    <a:pt x="439838" y="959246"/>
                  </a:cubicBezTo>
                  <a:cubicBezTo>
                    <a:pt x="511215" y="739327"/>
                    <a:pt x="573911" y="239687"/>
                    <a:pt x="648182" y="96932"/>
                  </a:cubicBezTo>
                  <a:cubicBezTo>
                    <a:pt x="722453" y="-45823"/>
                    <a:pt x="815050" y="-19780"/>
                    <a:pt x="885463" y="102719"/>
                  </a:cubicBezTo>
                  <a:cubicBezTo>
                    <a:pt x="955876" y="225218"/>
                    <a:pt x="959734" y="675666"/>
                    <a:pt x="1070658" y="831924"/>
                  </a:cubicBezTo>
                  <a:cubicBezTo>
                    <a:pt x="1181582" y="988182"/>
                    <a:pt x="1386068" y="1001687"/>
                    <a:pt x="1551007" y="1040269"/>
                  </a:cubicBezTo>
                  <a:cubicBezTo>
                    <a:pt x="1715946" y="1078851"/>
                    <a:pt x="1958050" y="1045092"/>
                    <a:pt x="2060293" y="1063418"/>
                  </a:cubicBezTo>
                  <a:cubicBezTo>
                    <a:pt x="2162536" y="1081744"/>
                    <a:pt x="2141317" y="1090425"/>
                    <a:pt x="2164466" y="1150228"/>
                  </a:cubicBezTo>
                  <a:cubicBezTo>
                    <a:pt x="2187616" y="1210030"/>
                    <a:pt x="2183757" y="1344104"/>
                    <a:pt x="2199190" y="1422233"/>
                  </a:cubicBezTo>
                  <a:cubicBezTo>
                    <a:pt x="2214623" y="1500362"/>
                    <a:pt x="2188580" y="1553413"/>
                    <a:pt x="2257063" y="1619003"/>
                  </a:cubicBezTo>
                  <a:cubicBezTo>
                    <a:pt x="2325546" y="1684593"/>
                    <a:pt x="2462514" y="1794552"/>
                    <a:pt x="2610091" y="1815772"/>
                  </a:cubicBezTo>
                  <a:cubicBezTo>
                    <a:pt x="2757668" y="1836992"/>
                    <a:pt x="2978551" y="1812878"/>
                    <a:pt x="3142526" y="1746324"/>
                  </a:cubicBezTo>
                  <a:cubicBezTo>
                    <a:pt x="3306501" y="1679770"/>
                    <a:pt x="3450220" y="1548108"/>
                    <a:pt x="3593939" y="14164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9" name="TextBox 8"/>
                <p:cNvSpPr txBox="1"/>
                <p:nvPr/>
              </p:nvSpPr>
              <p:spPr>
                <a:xfrm>
                  <a:off x="7503504" y="4327231"/>
                  <a:ext cx="1036797" cy="249603"/>
                </a:xfrm>
                <a:prstGeom prst="rect">
                  <a:avLst/>
                </a:prstGeom>
                <a:noFill/>
              </p:spPr>
              <p:txBody>
                <a:bodyPr wrap="none" rtlCol="0">
                  <a:spAutoFit/>
                </a:bodyPr>
                <a:lstStyle/>
                <a:p>
                  <a:r>
                    <a:rPr lang="en-US" dirty="0" smtClean="0"/>
                    <a:t>Area =</a:t>
                  </a:r>
                  <a14:m>
                    <m:oMath xmlns:m="http://schemas.openxmlformats.org/officeDocument/2006/math">
                      <m:nary>
                        <m:naryPr>
                          <m:limLoc m:val="undOvr"/>
                          <m:ctrlPr>
                            <a:rPr lang="en-US" i="1" smtClean="0">
                              <a:latin typeface="Cambria Math" panose="02040503050406030204" pitchFamily="18" charset="0"/>
                            </a:rPr>
                          </m:ctrlPr>
                        </m:naryPr>
                        <m:sub>
                          <m:r>
                            <m:rPr>
                              <m:brk m:alnAt="24"/>
                            </m:rPr>
                            <a:rPr lang="en-US" b="0" i="1" smtClean="0">
                              <a:latin typeface="Cambria Math" panose="02040503050406030204" pitchFamily="18" charset="0"/>
                            </a:rPr>
                            <m:t>0</m:t>
                          </m:r>
                        </m:sub>
                        <m:sup>
                          <m:r>
                            <a:rPr lang="en-US" b="0" i="1" smtClean="0">
                              <a:latin typeface="Cambria Math" panose="02040503050406030204" pitchFamily="18" charset="0"/>
                            </a:rPr>
                            <m:t>𝑋</m:t>
                          </m:r>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𝑑𝑥</m:t>
                          </m:r>
                        </m:e>
                      </m:nary>
                    </m:oMath>
                  </a14:m>
                  <a:r>
                    <a:rPr lang="en-US" dirty="0" smtClean="0"/>
                    <a:t> </a:t>
                  </a:r>
                  <a:endParaRPr lang="sv-SE" dirty="0"/>
                </a:p>
              </p:txBody>
            </p:sp>
          </mc:Choice>
          <mc:Fallback xmlns="">
            <p:sp>
              <p:nvSpPr>
                <p:cNvPr id="9" name="TextBox 8"/>
                <p:cNvSpPr txBox="1">
                  <a:spLocks noRot="1" noChangeAspect="1" noMove="1" noResize="1" noEditPoints="1" noAdjustHandles="1" noChangeArrowheads="1" noChangeShapeType="1" noTextEdit="1"/>
                </p:cNvSpPr>
                <p:nvPr/>
              </p:nvSpPr>
              <p:spPr>
                <a:xfrm>
                  <a:off x="7503504" y="4327231"/>
                  <a:ext cx="1036797" cy="249603"/>
                </a:xfrm>
                <a:prstGeom prst="rect">
                  <a:avLst/>
                </a:prstGeom>
                <a:blipFill rotWithShape="0">
                  <a:blip r:embed="rId3"/>
                  <a:stretch>
                    <a:fillRect l="-2821" t="-106579" b="-172368"/>
                  </a:stretch>
                </a:blipFill>
              </p:spPr>
              <p:txBody>
                <a:bodyPr/>
                <a:lstStyle/>
                <a:p>
                  <a:r>
                    <a:rPr lang="sv-FI">
                      <a:noFill/>
                    </a:rPr>
                    <a:t> </a:t>
                  </a:r>
                </a:p>
              </p:txBody>
            </p:sp>
          </mc:Fallback>
        </mc:AlternateContent>
        <p:sp>
          <p:nvSpPr>
            <p:cNvPr id="10" name="TextBox 9"/>
            <p:cNvSpPr txBox="1"/>
            <p:nvPr/>
          </p:nvSpPr>
          <p:spPr>
            <a:xfrm>
              <a:off x="6975915" y="4858380"/>
              <a:ext cx="301686" cy="369332"/>
            </a:xfrm>
            <a:prstGeom prst="rect">
              <a:avLst/>
            </a:prstGeom>
            <a:noFill/>
          </p:spPr>
          <p:txBody>
            <a:bodyPr wrap="none" rtlCol="0">
              <a:spAutoFit/>
            </a:bodyPr>
            <a:lstStyle/>
            <a:p>
              <a:r>
                <a:rPr lang="en-US" dirty="0" smtClean="0"/>
                <a:t>0</a:t>
              </a:r>
              <a:endParaRPr lang="sv-SE" dirty="0"/>
            </a:p>
          </p:txBody>
        </p:sp>
        <p:sp>
          <p:nvSpPr>
            <p:cNvPr id="11" name="TextBox 10"/>
            <p:cNvSpPr txBox="1"/>
            <p:nvPr/>
          </p:nvSpPr>
          <p:spPr>
            <a:xfrm>
              <a:off x="10664427" y="4983537"/>
              <a:ext cx="269103" cy="196705"/>
            </a:xfrm>
            <a:prstGeom prst="rect">
              <a:avLst/>
            </a:prstGeom>
            <a:noFill/>
          </p:spPr>
          <p:txBody>
            <a:bodyPr wrap="none" rtlCol="0">
              <a:spAutoFit/>
            </a:bodyPr>
            <a:lstStyle/>
            <a:p>
              <a:r>
                <a:rPr lang="en-US" dirty="0" smtClean="0"/>
                <a:t>1.0</a:t>
              </a:r>
              <a:endParaRPr lang="sv-SE" dirty="0"/>
            </a:p>
          </p:txBody>
        </p:sp>
        <p:sp>
          <p:nvSpPr>
            <p:cNvPr id="12" name="TextBox 11"/>
            <p:cNvSpPr txBox="1"/>
            <p:nvPr/>
          </p:nvSpPr>
          <p:spPr>
            <a:xfrm>
              <a:off x="6975914" y="2713087"/>
              <a:ext cx="301686" cy="369332"/>
            </a:xfrm>
            <a:prstGeom prst="rect">
              <a:avLst/>
            </a:prstGeom>
            <a:noFill/>
          </p:spPr>
          <p:txBody>
            <a:bodyPr wrap="none" rtlCol="0">
              <a:spAutoFit/>
            </a:bodyPr>
            <a:lstStyle/>
            <a:p>
              <a:r>
                <a:rPr lang="en-US" dirty="0" smtClean="0"/>
                <a:t>4</a:t>
              </a:r>
              <a:endParaRPr lang="sv-SE" dirty="0"/>
            </a:p>
          </p:txBody>
        </p:sp>
        <p:sp>
          <p:nvSpPr>
            <p:cNvPr id="29" name="TextBox 28"/>
            <p:cNvSpPr txBox="1"/>
            <p:nvPr/>
          </p:nvSpPr>
          <p:spPr>
            <a:xfrm>
              <a:off x="7115014" y="4995577"/>
              <a:ext cx="301686" cy="369332"/>
            </a:xfrm>
            <a:prstGeom prst="rect">
              <a:avLst/>
            </a:prstGeom>
            <a:noFill/>
          </p:spPr>
          <p:txBody>
            <a:bodyPr wrap="none" rtlCol="0">
              <a:spAutoFit/>
            </a:bodyPr>
            <a:lstStyle/>
            <a:p>
              <a:r>
                <a:rPr lang="en-US" dirty="0" smtClean="0"/>
                <a:t>0</a:t>
              </a:r>
              <a:endParaRPr lang="sv-SE" dirty="0"/>
            </a:p>
          </p:txBody>
        </p:sp>
      </p:grpSp>
      <mc:AlternateContent xmlns:mc="http://schemas.openxmlformats.org/markup-compatibility/2006" xmlns:a14="http://schemas.microsoft.com/office/drawing/2010/main">
        <mc:Choice Requires="a14">
          <p:sp>
            <p:nvSpPr>
              <p:cNvPr id="3" name="Rectangle 2"/>
              <p:cNvSpPr/>
              <p:nvPr/>
            </p:nvSpPr>
            <p:spPr>
              <a:xfrm>
                <a:off x="4285794" y="1535084"/>
                <a:ext cx="4572000" cy="1148263"/>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𝑁</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f>
                            <m:fPr>
                              <m:ctrlPr>
                                <a:rPr lang="en-US" i="1">
                                  <a:latin typeface="Cambria Math" panose="02040503050406030204" pitchFamily="18" charset="0"/>
                                </a:rPr>
                              </m:ctrlPr>
                            </m:fPr>
                            <m:num>
                              <m:r>
                                <a:rPr lang="en-US" i="1">
                                  <a:latin typeface="Cambria Math" panose="02040503050406030204" pitchFamily="18" charset="0"/>
                                </a:rPr>
                                <m:t>𝑓</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num>
                            <m:den>
                              <m:r>
                                <a:rPr lang="en-US" i="1">
                                  <a:latin typeface="Cambria Math" panose="02040503050406030204" pitchFamily="18" charset="0"/>
                                </a:rPr>
                                <m:t>𝑝</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den>
                          </m:f>
                        </m:e>
                      </m:nary>
                      <m:r>
                        <a:rPr lang="en-US" b="0" i="1" smtClean="0">
                          <a:latin typeface="Cambria Math" panose="02040503050406030204" pitchFamily="18" charset="0"/>
                        </a:rPr>
                        <m:t>=…</m:t>
                      </m:r>
                    </m:oMath>
                  </m:oMathPara>
                </a14:m>
                <a:endParaRPr lang="sv-FI" dirty="0" smtClean="0"/>
              </a:p>
              <a:p>
                <a:endParaRPr lang="sv-FI" dirty="0"/>
              </a:p>
            </p:txBody>
          </p:sp>
        </mc:Choice>
        <mc:Fallback xmlns="">
          <p:sp>
            <p:nvSpPr>
              <p:cNvPr id="3" name="Rectangle 2"/>
              <p:cNvSpPr>
                <a:spLocks noRot="1" noChangeAspect="1" noMove="1" noResize="1" noEditPoints="1" noAdjustHandles="1" noChangeArrowheads="1" noChangeShapeType="1" noTextEdit="1"/>
              </p:cNvSpPr>
              <p:nvPr/>
            </p:nvSpPr>
            <p:spPr>
              <a:xfrm>
                <a:off x="4285794" y="1535084"/>
                <a:ext cx="4572000" cy="1148263"/>
              </a:xfrm>
              <a:prstGeom prst="rect">
                <a:avLst/>
              </a:prstGeom>
              <a:blipFill rotWithShape="0">
                <a:blip r:embed="rId4"/>
                <a:stretch>
                  <a:fillRect/>
                </a:stretch>
              </a:blipFill>
            </p:spPr>
            <p:txBody>
              <a:bodyPr/>
              <a:lstStyle/>
              <a:p>
                <a:r>
                  <a:rPr lang="sv-FI">
                    <a:noFill/>
                  </a:rPr>
                  <a:t> </a:t>
                </a:r>
              </a:p>
            </p:txBody>
          </p:sp>
        </mc:Fallback>
      </mc:AlternateContent>
      <p:grpSp>
        <p:nvGrpSpPr>
          <p:cNvPr id="34" name="Group 33"/>
          <p:cNvGrpSpPr/>
          <p:nvPr/>
        </p:nvGrpSpPr>
        <p:grpSpPr>
          <a:xfrm>
            <a:off x="1284169" y="2269577"/>
            <a:ext cx="6772364" cy="3654879"/>
            <a:chOff x="3792416" y="3773750"/>
            <a:chExt cx="3615206" cy="1951038"/>
          </a:xfrm>
        </p:grpSpPr>
        <p:sp>
          <p:nvSpPr>
            <p:cNvPr id="36" name="TextBox 35"/>
            <p:cNvSpPr txBox="1"/>
            <p:nvPr/>
          </p:nvSpPr>
          <p:spPr>
            <a:xfrm>
              <a:off x="6956385" y="4883586"/>
              <a:ext cx="301686" cy="369332"/>
            </a:xfrm>
            <a:prstGeom prst="rect">
              <a:avLst/>
            </a:prstGeom>
            <a:noFill/>
          </p:spPr>
          <p:txBody>
            <a:bodyPr wrap="none" rtlCol="0">
              <a:spAutoFit/>
            </a:bodyPr>
            <a:lstStyle/>
            <a:p>
              <a:r>
                <a:rPr lang="en-US" dirty="0" smtClean="0"/>
                <a:t>0</a:t>
              </a:r>
              <a:endParaRPr lang="sv-SE" dirty="0"/>
            </a:p>
          </p:txBody>
        </p:sp>
        <p:cxnSp>
          <p:nvCxnSpPr>
            <p:cNvPr id="37" name="Straight Arrow Connector 36"/>
            <p:cNvCxnSpPr/>
            <p:nvPr/>
          </p:nvCxnSpPr>
          <p:spPr>
            <a:xfrm>
              <a:off x="4906072" y="4668425"/>
              <a:ext cx="0" cy="1048827"/>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3992612" y="5126300"/>
              <a:ext cx="5410" cy="583134"/>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6556328" y="5577150"/>
              <a:ext cx="744" cy="138517"/>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792416" y="5126300"/>
              <a:ext cx="350567" cy="589757"/>
            </a:xfrm>
            <a:prstGeom prst="rect">
              <a:avLst/>
            </a:prstGeom>
            <a:solidFill>
              <a:schemeClr val="accent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1" name="Straight Arrow Connector 40"/>
            <p:cNvCxnSpPr/>
            <p:nvPr/>
          </p:nvCxnSpPr>
          <p:spPr>
            <a:xfrm flipH="1">
              <a:off x="4432391" y="3773750"/>
              <a:ext cx="29181" cy="192964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541072" y="4821500"/>
              <a:ext cx="1744" cy="88189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5845872" y="4834200"/>
              <a:ext cx="7290" cy="875234"/>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7251251" y="5240600"/>
              <a:ext cx="10671" cy="46279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4125768" y="4865950"/>
              <a:ext cx="5604" cy="83744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5389204" y="4808800"/>
              <a:ext cx="5818" cy="900634"/>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176072" y="5513650"/>
              <a:ext cx="647" cy="202017"/>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3945416" y="4853283"/>
              <a:ext cx="350567" cy="871505"/>
            </a:xfrm>
            <a:prstGeom prst="rect">
              <a:avLst/>
            </a:prstGeom>
            <a:solidFill>
              <a:schemeClr val="accent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5" name="Rectangle 54"/>
            <p:cNvSpPr/>
            <p:nvPr/>
          </p:nvSpPr>
          <p:spPr>
            <a:xfrm>
              <a:off x="4257544" y="3773751"/>
              <a:ext cx="350567" cy="1937458"/>
            </a:xfrm>
            <a:prstGeom prst="rect">
              <a:avLst/>
            </a:prstGeom>
            <a:solidFill>
              <a:schemeClr val="accent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Rectangle 55"/>
            <p:cNvSpPr/>
            <p:nvPr/>
          </p:nvSpPr>
          <p:spPr>
            <a:xfrm>
              <a:off x="4725661" y="4668425"/>
              <a:ext cx="350567" cy="1048828"/>
            </a:xfrm>
            <a:prstGeom prst="rect">
              <a:avLst/>
            </a:prstGeom>
            <a:solidFill>
              <a:schemeClr val="accent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7" name="Rectangle 56"/>
            <p:cNvSpPr/>
            <p:nvPr/>
          </p:nvSpPr>
          <p:spPr>
            <a:xfrm>
              <a:off x="5202764" y="4788597"/>
              <a:ext cx="350567" cy="928655"/>
            </a:xfrm>
            <a:prstGeom prst="rect">
              <a:avLst/>
            </a:prstGeom>
            <a:solidFill>
              <a:schemeClr val="accent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8" name="Rectangle 57"/>
            <p:cNvSpPr/>
            <p:nvPr/>
          </p:nvSpPr>
          <p:spPr>
            <a:xfrm>
              <a:off x="5368037" y="4821500"/>
              <a:ext cx="350567" cy="896948"/>
            </a:xfrm>
            <a:prstGeom prst="rect">
              <a:avLst/>
            </a:prstGeom>
            <a:solidFill>
              <a:schemeClr val="accent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Rectangle 58"/>
            <p:cNvSpPr/>
            <p:nvPr/>
          </p:nvSpPr>
          <p:spPr>
            <a:xfrm>
              <a:off x="5660598" y="4834200"/>
              <a:ext cx="350567" cy="876712"/>
            </a:xfrm>
            <a:prstGeom prst="rect">
              <a:avLst/>
            </a:prstGeom>
            <a:solidFill>
              <a:schemeClr val="accent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0" name="Rectangle 59"/>
            <p:cNvSpPr/>
            <p:nvPr/>
          </p:nvSpPr>
          <p:spPr>
            <a:xfrm>
              <a:off x="5989871" y="5513650"/>
              <a:ext cx="350567" cy="204798"/>
            </a:xfrm>
            <a:prstGeom prst="rect">
              <a:avLst/>
            </a:prstGeom>
            <a:solidFill>
              <a:schemeClr val="accent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Rectangle 60"/>
            <p:cNvSpPr/>
            <p:nvPr/>
          </p:nvSpPr>
          <p:spPr>
            <a:xfrm>
              <a:off x="6360552" y="5577150"/>
              <a:ext cx="350567" cy="141255"/>
            </a:xfrm>
            <a:prstGeom prst="rect">
              <a:avLst/>
            </a:prstGeom>
            <a:solidFill>
              <a:schemeClr val="accent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Rectangle 61"/>
            <p:cNvSpPr/>
            <p:nvPr/>
          </p:nvSpPr>
          <p:spPr>
            <a:xfrm>
              <a:off x="7057055" y="5240600"/>
              <a:ext cx="350567" cy="465695"/>
            </a:xfrm>
            <a:prstGeom prst="rect">
              <a:avLst/>
            </a:prstGeom>
            <a:solidFill>
              <a:schemeClr val="accent1">
                <a:alpha val="4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3" name="Date Placeholder 12"/>
          <p:cNvSpPr>
            <a:spLocks noGrp="1"/>
          </p:cNvSpPr>
          <p:nvPr>
            <p:ph type="dt" sz="half" idx="10"/>
          </p:nvPr>
        </p:nvSpPr>
        <p:spPr/>
        <p:txBody>
          <a:bodyPr/>
          <a:lstStyle/>
          <a:p>
            <a:fld id="{6BB8FCE1-8D15-49F9-A5EB-19AA8F8F3AE1}" type="datetime1">
              <a:rPr lang="en-US" smtClean="0"/>
              <a:t>1/29/2018</a:t>
            </a:fld>
            <a:endParaRPr lang="en-US"/>
          </a:p>
        </p:txBody>
      </p:sp>
      <p:sp>
        <p:nvSpPr>
          <p:cNvPr id="14" name="Footer Placeholder 13"/>
          <p:cNvSpPr>
            <a:spLocks noGrp="1"/>
          </p:cNvSpPr>
          <p:nvPr>
            <p:ph type="ftr" sz="quarter" idx="11"/>
          </p:nvPr>
        </p:nvSpPr>
        <p:spPr/>
        <p:txBody>
          <a:bodyPr/>
          <a:lstStyle/>
          <a:p>
            <a:r>
              <a:rPr lang="en-US" smtClean="0"/>
              <a:t>Advanced Computer Graphics - Path Tracing</a:t>
            </a:r>
            <a:endParaRPr lang="en-US"/>
          </a:p>
        </p:txBody>
      </p:sp>
      <p:sp>
        <p:nvSpPr>
          <p:cNvPr id="15" name="Slide Number Placeholder 14"/>
          <p:cNvSpPr>
            <a:spLocks noGrp="1"/>
          </p:cNvSpPr>
          <p:nvPr>
            <p:ph type="sldNum" sz="quarter" idx="12"/>
          </p:nvPr>
        </p:nvSpPr>
        <p:spPr/>
        <p:txBody>
          <a:bodyPr/>
          <a:lstStyle/>
          <a:p>
            <a:fld id="{B6F15528-21DE-4FAA-801E-634DDDAF4B2B}" type="slidenum">
              <a:rPr lang="en-US" smtClean="0"/>
              <a:pPr/>
              <a:t>29</a:t>
            </a:fld>
            <a:endParaRPr lang="en-US"/>
          </a:p>
        </p:txBody>
      </p:sp>
    </p:spTree>
    <p:extLst>
      <p:ext uri="{BB962C8B-B14F-4D97-AF65-F5344CB8AC3E}">
        <p14:creationId xmlns:p14="http://schemas.microsoft.com/office/powerpoint/2010/main" val="342177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624" b="1124"/>
          <a:stretch/>
        </p:blipFill>
        <p:spPr>
          <a:xfrm rot="10800000">
            <a:off x="0" y="341768"/>
            <a:ext cx="9144000" cy="6516232"/>
          </a:xfrm>
          <a:prstGeom prst="rect">
            <a:avLst/>
          </a:prstGeom>
        </p:spPr>
      </p:pic>
      <p:sp>
        <p:nvSpPr>
          <p:cNvPr id="2" name="Title 1"/>
          <p:cNvSpPr>
            <a:spLocks noGrp="1"/>
          </p:cNvSpPr>
          <p:nvPr>
            <p:ph type="title"/>
          </p:nvPr>
        </p:nvSpPr>
        <p:spPr/>
        <p:txBody>
          <a:bodyPr/>
          <a:lstStyle/>
          <a:p>
            <a:r>
              <a:rPr lang="en-US" dirty="0" smtClean="0">
                <a:solidFill>
                  <a:schemeClr val="bg1"/>
                </a:solidFill>
              </a:rPr>
              <a:t>Light Transport Simulation</a:t>
            </a:r>
            <a:endParaRPr lang="sv-SE" dirty="0">
              <a:solidFill>
                <a:schemeClr val="bg1"/>
              </a:solidFill>
            </a:endParaRPr>
          </a:p>
        </p:txBody>
      </p:sp>
      <p:sp>
        <p:nvSpPr>
          <p:cNvPr id="3" name="Content Placeholder 2"/>
          <p:cNvSpPr>
            <a:spLocks noGrp="1"/>
          </p:cNvSpPr>
          <p:nvPr>
            <p:ph idx="1"/>
          </p:nvPr>
        </p:nvSpPr>
        <p:spPr/>
        <p:txBody>
          <a:bodyPr/>
          <a:lstStyle/>
          <a:p>
            <a:r>
              <a:rPr lang="sv-SE" dirty="0" smtClean="0">
                <a:solidFill>
                  <a:schemeClr val="bg1"/>
                </a:solidFill>
              </a:rPr>
              <a:t>Rendering an image is a matter of ”simulating” how light propagates through a virtual scene and lands on a virtual camera film. </a:t>
            </a:r>
          </a:p>
          <a:p>
            <a:r>
              <a:rPr lang="sv-SE" dirty="0" smtClean="0">
                <a:solidFill>
                  <a:schemeClr val="bg1"/>
                </a:solidFill>
              </a:rPr>
              <a:t>Many algorithms exist, and the </a:t>
            </a:r>
            <a:r>
              <a:rPr lang="sv-SE" i="1" dirty="0" smtClean="0">
                <a:solidFill>
                  <a:schemeClr val="bg1"/>
                </a:solidFill>
              </a:rPr>
              <a:t>best</a:t>
            </a:r>
            <a:r>
              <a:rPr lang="sv-SE" dirty="0" smtClean="0">
                <a:solidFill>
                  <a:schemeClr val="bg1"/>
                </a:solidFill>
              </a:rPr>
              <a:t> one depends on many factors. </a:t>
            </a:r>
          </a:p>
          <a:p>
            <a:r>
              <a:rPr lang="sv-SE" dirty="0" smtClean="0">
                <a:solidFill>
                  <a:schemeClr val="bg1"/>
                </a:solidFill>
              </a:rPr>
              <a:t>For a long time, </a:t>
            </a:r>
            <a:r>
              <a:rPr lang="sv-SE" i="1" dirty="0" smtClean="0">
                <a:solidFill>
                  <a:schemeClr val="bg1"/>
                </a:solidFill>
              </a:rPr>
              <a:t>Photon Mapping</a:t>
            </a:r>
            <a:r>
              <a:rPr lang="sv-SE" dirty="0" smtClean="0">
                <a:solidFill>
                  <a:schemeClr val="bg1"/>
                </a:solidFill>
              </a:rPr>
              <a:t> and </a:t>
            </a:r>
            <a:r>
              <a:rPr lang="sv-SE" i="1" dirty="0" smtClean="0">
                <a:solidFill>
                  <a:schemeClr val="bg1"/>
                </a:solidFill>
              </a:rPr>
              <a:t>Irradiance Caching</a:t>
            </a:r>
            <a:r>
              <a:rPr lang="sv-SE" dirty="0" smtClean="0">
                <a:solidFill>
                  <a:schemeClr val="bg1"/>
                </a:solidFill>
              </a:rPr>
              <a:t> were extremely popular.</a:t>
            </a:r>
          </a:p>
          <a:p>
            <a:pPr lvl="1"/>
            <a:r>
              <a:rPr lang="sv-SE" dirty="0" smtClean="0">
                <a:solidFill>
                  <a:schemeClr val="bg1"/>
                </a:solidFill>
              </a:rPr>
              <a:t>Trade correctness for speed.</a:t>
            </a:r>
          </a:p>
          <a:p>
            <a:pPr lvl="1"/>
            <a:r>
              <a:rPr lang="sv-SE" dirty="0" smtClean="0">
                <a:solidFill>
                  <a:schemeClr val="bg1"/>
                </a:solidFill>
              </a:rPr>
              <a:t>Will cover these only very briefly.</a:t>
            </a:r>
          </a:p>
          <a:p>
            <a:pPr lvl="1"/>
            <a:endParaRPr lang="sv-SE" dirty="0" smtClean="0">
              <a:solidFill>
                <a:schemeClr val="bg1"/>
              </a:solidFill>
            </a:endParaRPr>
          </a:p>
        </p:txBody>
      </p:sp>
      <p:sp>
        <p:nvSpPr>
          <p:cNvPr id="4" name="Date Placeholder 3"/>
          <p:cNvSpPr>
            <a:spLocks noGrp="1"/>
          </p:cNvSpPr>
          <p:nvPr>
            <p:ph type="dt" sz="half" idx="10"/>
          </p:nvPr>
        </p:nvSpPr>
        <p:spPr/>
        <p:txBody>
          <a:bodyPr/>
          <a:lstStyle/>
          <a:p>
            <a:fld id="{C483C888-E6DA-40A2-A406-3C79E4D36A38}"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263307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Monte Carlo Integration</a:t>
            </a:r>
            <a:endParaRPr lang="sv-FI" dirty="0"/>
          </a:p>
        </p:txBody>
      </p:sp>
      <p:grpSp>
        <p:nvGrpSpPr>
          <p:cNvPr id="4" name="Group 3"/>
          <p:cNvGrpSpPr/>
          <p:nvPr/>
        </p:nvGrpSpPr>
        <p:grpSpPr>
          <a:xfrm>
            <a:off x="725331" y="1685195"/>
            <a:ext cx="7693337" cy="4979053"/>
            <a:chOff x="6956385" y="2713087"/>
            <a:chExt cx="4097438" cy="2651822"/>
          </a:xfrm>
        </p:grpSpPr>
        <p:sp>
          <p:nvSpPr>
            <p:cNvPr id="5" name="Freeform 4"/>
            <p:cNvSpPr/>
            <p:nvPr/>
          </p:nvSpPr>
          <p:spPr>
            <a:xfrm>
              <a:off x="7198519" y="2997994"/>
              <a:ext cx="3583781" cy="1969294"/>
            </a:xfrm>
            <a:custGeom>
              <a:avLst/>
              <a:gdLst>
                <a:gd name="connsiteX0" fmla="*/ 0 w 3583781"/>
                <a:gd name="connsiteY0" fmla="*/ 1469231 h 1969294"/>
                <a:gd name="connsiteX1" fmla="*/ 104775 w 3583781"/>
                <a:gd name="connsiteY1" fmla="*/ 1483519 h 1969294"/>
                <a:gd name="connsiteX2" fmla="*/ 161925 w 3583781"/>
                <a:gd name="connsiteY2" fmla="*/ 1466850 h 1969294"/>
                <a:gd name="connsiteX3" fmla="*/ 228600 w 3583781"/>
                <a:gd name="connsiteY3" fmla="*/ 1402556 h 1969294"/>
                <a:gd name="connsiteX4" fmla="*/ 338137 w 3583781"/>
                <a:gd name="connsiteY4" fmla="*/ 1219200 h 1969294"/>
                <a:gd name="connsiteX5" fmla="*/ 447675 w 3583781"/>
                <a:gd name="connsiteY5" fmla="*/ 931069 h 1969294"/>
                <a:gd name="connsiteX6" fmla="*/ 514350 w 3583781"/>
                <a:gd name="connsiteY6" fmla="*/ 616744 h 1969294"/>
                <a:gd name="connsiteX7" fmla="*/ 600075 w 3583781"/>
                <a:gd name="connsiteY7" fmla="*/ 221456 h 1969294"/>
                <a:gd name="connsiteX8" fmla="*/ 645319 w 3583781"/>
                <a:gd name="connsiteY8" fmla="*/ 95250 h 1969294"/>
                <a:gd name="connsiteX9" fmla="*/ 702469 w 3583781"/>
                <a:gd name="connsiteY9" fmla="*/ 21431 h 1969294"/>
                <a:gd name="connsiteX10" fmla="*/ 752475 w 3583781"/>
                <a:gd name="connsiteY10" fmla="*/ 0 h 1969294"/>
                <a:gd name="connsiteX11" fmla="*/ 800100 w 3583781"/>
                <a:gd name="connsiteY11" fmla="*/ 11906 h 1969294"/>
                <a:gd name="connsiteX12" fmla="*/ 854869 w 3583781"/>
                <a:gd name="connsiteY12" fmla="*/ 59531 h 1969294"/>
                <a:gd name="connsiteX13" fmla="*/ 895350 w 3583781"/>
                <a:gd name="connsiteY13" fmla="*/ 133350 h 1969294"/>
                <a:gd name="connsiteX14" fmla="*/ 923925 w 3583781"/>
                <a:gd name="connsiteY14" fmla="*/ 250031 h 1969294"/>
                <a:gd name="connsiteX15" fmla="*/ 957262 w 3583781"/>
                <a:gd name="connsiteY15" fmla="*/ 452437 h 1969294"/>
                <a:gd name="connsiteX16" fmla="*/ 992981 w 3583781"/>
                <a:gd name="connsiteY16" fmla="*/ 635794 h 1969294"/>
                <a:gd name="connsiteX17" fmla="*/ 1023937 w 3583781"/>
                <a:gd name="connsiteY17" fmla="*/ 757237 h 1969294"/>
                <a:gd name="connsiteX18" fmla="*/ 1081087 w 3583781"/>
                <a:gd name="connsiteY18" fmla="*/ 852487 h 1969294"/>
                <a:gd name="connsiteX19" fmla="*/ 1152525 w 3583781"/>
                <a:gd name="connsiteY19" fmla="*/ 916781 h 1969294"/>
                <a:gd name="connsiteX20" fmla="*/ 1262062 w 3583781"/>
                <a:gd name="connsiteY20" fmla="*/ 976312 h 1969294"/>
                <a:gd name="connsiteX21" fmla="*/ 1590675 w 3583781"/>
                <a:gd name="connsiteY21" fmla="*/ 1052512 h 1969294"/>
                <a:gd name="connsiteX22" fmla="*/ 1728787 w 3583781"/>
                <a:gd name="connsiteY22" fmla="*/ 1062037 h 1969294"/>
                <a:gd name="connsiteX23" fmla="*/ 1885950 w 3583781"/>
                <a:gd name="connsiteY23" fmla="*/ 1059656 h 1969294"/>
                <a:gd name="connsiteX24" fmla="*/ 2026444 w 3583781"/>
                <a:gd name="connsiteY24" fmla="*/ 1059656 h 1969294"/>
                <a:gd name="connsiteX25" fmla="*/ 2126456 w 3583781"/>
                <a:gd name="connsiteY25" fmla="*/ 1083469 h 1969294"/>
                <a:gd name="connsiteX26" fmla="*/ 2150269 w 3583781"/>
                <a:gd name="connsiteY26" fmla="*/ 1104900 h 1969294"/>
                <a:gd name="connsiteX27" fmla="*/ 2174081 w 3583781"/>
                <a:gd name="connsiteY27" fmla="*/ 1204912 h 1969294"/>
                <a:gd name="connsiteX28" fmla="*/ 2197894 w 3583781"/>
                <a:gd name="connsiteY28" fmla="*/ 1457325 h 1969294"/>
                <a:gd name="connsiteX29" fmla="*/ 2207419 w 3583781"/>
                <a:gd name="connsiteY29" fmla="*/ 1562100 h 1969294"/>
                <a:gd name="connsiteX30" fmla="*/ 2243137 w 3583781"/>
                <a:gd name="connsiteY30" fmla="*/ 1614487 h 1969294"/>
                <a:gd name="connsiteX31" fmla="*/ 2347912 w 3583781"/>
                <a:gd name="connsiteY31" fmla="*/ 1704975 h 1969294"/>
                <a:gd name="connsiteX32" fmla="*/ 2507456 w 3583781"/>
                <a:gd name="connsiteY32" fmla="*/ 1793081 h 1969294"/>
                <a:gd name="connsiteX33" fmla="*/ 2652712 w 3583781"/>
                <a:gd name="connsiteY33" fmla="*/ 1821656 h 1969294"/>
                <a:gd name="connsiteX34" fmla="*/ 2778919 w 3583781"/>
                <a:gd name="connsiteY34" fmla="*/ 1824037 h 1969294"/>
                <a:gd name="connsiteX35" fmla="*/ 2971800 w 3583781"/>
                <a:gd name="connsiteY35" fmla="*/ 1797844 h 1969294"/>
                <a:gd name="connsiteX36" fmla="*/ 3121819 w 3583781"/>
                <a:gd name="connsiteY36" fmla="*/ 1752600 h 1969294"/>
                <a:gd name="connsiteX37" fmla="*/ 3252787 w 3583781"/>
                <a:gd name="connsiteY37" fmla="*/ 1693069 h 1969294"/>
                <a:gd name="connsiteX38" fmla="*/ 3374231 w 3583781"/>
                <a:gd name="connsiteY38" fmla="*/ 1602581 h 1969294"/>
                <a:gd name="connsiteX39" fmla="*/ 3583781 w 3583781"/>
                <a:gd name="connsiteY39" fmla="*/ 1423987 h 1969294"/>
                <a:gd name="connsiteX40" fmla="*/ 3583781 w 3583781"/>
                <a:gd name="connsiteY40" fmla="*/ 1969294 h 1969294"/>
                <a:gd name="connsiteX41" fmla="*/ 2381 w 3583781"/>
                <a:gd name="connsiteY41" fmla="*/ 1969294 h 1969294"/>
                <a:gd name="connsiteX42" fmla="*/ 0 w 3583781"/>
                <a:gd name="connsiteY42" fmla="*/ 1469231 h 196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583781" h="1969294">
                  <a:moveTo>
                    <a:pt x="0" y="1469231"/>
                  </a:moveTo>
                  <a:lnTo>
                    <a:pt x="104775" y="1483519"/>
                  </a:lnTo>
                  <a:lnTo>
                    <a:pt x="161925" y="1466850"/>
                  </a:lnTo>
                  <a:lnTo>
                    <a:pt x="228600" y="1402556"/>
                  </a:lnTo>
                  <a:lnTo>
                    <a:pt x="338137" y="1219200"/>
                  </a:lnTo>
                  <a:lnTo>
                    <a:pt x="447675" y="931069"/>
                  </a:lnTo>
                  <a:lnTo>
                    <a:pt x="514350" y="616744"/>
                  </a:lnTo>
                  <a:lnTo>
                    <a:pt x="600075" y="221456"/>
                  </a:lnTo>
                  <a:lnTo>
                    <a:pt x="645319" y="95250"/>
                  </a:lnTo>
                  <a:lnTo>
                    <a:pt x="702469" y="21431"/>
                  </a:lnTo>
                  <a:lnTo>
                    <a:pt x="752475" y="0"/>
                  </a:lnTo>
                  <a:lnTo>
                    <a:pt x="800100" y="11906"/>
                  </a:lnTo>
                  <a:lnTo>
                    <a:pt x="854869" y="59531"/>
                  </a:lnTo>
                  <a:lnTo>
                    <a:pt x="895350" y="133350"/>
                  </a:lnTo>
                  <a:lnTo>
                    <a:pt x="923925" y="250031"/>
                  </a:lnTo>
                  <a:lnTo>
                    <a:pt x="957262" y="452437"/>
                  </a:lnTo>
                  <a:lnTo>
                    <a:pt x="992981" y="635794"/>
                  </a:lnTo>
                  <a:lnTo>
                    <a:pt x="1023937" y="757237"/>
                  </a:lnTo>
                  <a:lnTo>
                    <a:pt x="1081087" y="852487"/>
                  </a:lnTo>
                  <a:lnTo>
                    <a:pt x="1152525" y="916781"/>
                  </a:lnTo>
                  <a:lnTo>
                    <a:pt x="1262062" y="976312"/>
                  </a:lnTo>
                  <a:lnTo>
                    <a:pt x="1590675" y="1052512"/>
                  </a:lnTo>
                  <a:lnTo>
                    <a:pt x="1728787" y="1062037"/>
                  </a:lnTo>
                  <a:lnTo>
                    <a:pt x="1885950" y="1059656"/>
                  </a:lnTo>
                  <a:lnTo>
                    <a:pt x="2026444" y="1059656"/>
                  </a:lnTo>
                  <a:lnTo>
                    <a:pt x="2126456" y="1083469"/>
                  </a:lnTo>
                  <a:lnTo>
                    <a:pt x="2150269" y="1104900"/>
                  </a:lnTo>
                  <a:lnTo>
                    <a:pt x="2174081" y="1204912"/>
                  </a:lnTo>
                  <a:lnTo>
                    <a:pt x="2197894" y="1457325"/>
                  </a:lnTo>
                  <a:lnTo>
                    <a:pt x="2207419" y="1562100"/>
                  </a:lnTo>
                  <a:lnTo>
                    <a:pt x="2243137" y="1614487"/>
                  </a:lnTo>
                  <a:lnTo>
                    <a:pt x="2347912" y="1704975"/>
                  </a:lnTo>
                  <a:lnTo>
                    <a:pt x="2507456" y="1793081"/>
                  </a:lnTo>
                  <a:lnTo>
                    <a:pt x="2652712" y="1821656"/>
                  </a:lnTo>
                  <a:lnTo>
                    <a:pt x="2778919" y="1824037"/>
                  </a:lnTo>
                  <a:lnTo>
                    <a:pt x="2971800" y="1797844"/>
                  </a:lnTo>
                  <a:lnTo>
                    <a:pt x="3121819" y="1752600"/>
                  </a:lnTo>
                  <a:lnTo>
                    <a:pt x="3252787" y="1693069"/>
                  </a:lnTo>
                  <a:lnTo>
                    <a:pt x="3374231" y="1602581"/>
                  </a:lnTo>
                  <a:lnTo>
                    <a:pt x="3583781" y="1423987"/>
                  </a:lnTo>
                  <a:lnTo>
                    <a:pt x="3583781" y="1969294"/>
                  </a:lnTo>
                  <a:lnTo>
                    <a:pt x="2381" y="1969294"/>
                  </a:lnTo>
                  <a:cubicBezTo>
                    <a:pt x="1587" y="1802606"/>
                    <a:pt x="794" y="1635919"/>
                    <a:pt x="0" y="146923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6" name="Straight Arrow Connector 5"/>
            <p:cNvCxnSpPr/>
            <p:nvPr/>
          </p:nvCxnSpPr>
          <p:spPr>
            <a:xfrm>
              <a:off x="6956385" y="4959752"/>
              <a:ext cx="40974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7199453" y="2748987"/>
              <a:ext cx="0" cy="2482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7193666" y="2999296"/>
              <a:ext cx="3593939" cy="1823259"/>
            </a:xfrm>
            <a:custGeom>
              <a:avLst/>
              <a:gdLst>
                <a:gd name="connsiteX0" fmla="*/ 0 w 3593939"/>
                <a:gd name="connsiteY0" fmla="*/ 1468532 h 1823259"/>
                <a:gd name="connsiteX1" fmla="*/ 219919 w 3593939"/>
                <a:gd name="connsiteY1" fmla="*/ 1416446 h 1823259"/>
                <a:gd name="connsiteX2" fmla="*/ 439838 w 3593939"/>
                <a:gd name="connsiteY2" fmla="*/ 959246 h 1823259"/>
                <a:gd name="connsiteX3" fmla="*/ 648182 w 3593939"/>
                <a:gd name="connsiteY3" fmla="*/ 96932 h 1823259"/>
                <a:gd name="connsiteX4" fmla="*/ 885463 w 3593939"/>
                <a:gd name="connsiteY4" fmla="*/ 102719 h 1823259"/>
                <a:gd name="connsiteX5" fmla="*/ 1070658 w 3593939"/>
                <a:gd name="connsiteY5" fmla="*/ 831924 h 1823259"/>
                <a:gd name="connsiteX6" fmla="*/ 1551007 w 3593939"/>
                <a:gd name="connsiteY6" fmla="*/ 1040269 h 1823259"/>
                <a:gd name="connsiteX7" fmla="*/ 2060293 w 3593939"/>
                <a:gd name="connsiteY7" fmla="*/ 1063418 h 1823259"/>
                <a:gd name="connsiteX8" fmla="*/ 2164466 w 3593939"/>
                <a:gd name="connsiteY8" fmla="*/ 1150228 h 1823259"/>
                <a:gd name="connsiteX9" fmla="*/ 2199190 w 3593939"/>
                <a:gd name="connsiteY9" fmla="*/ 1422233 h 1823259"/>
                <a:gd name="connsiteX10" fmla="*/ 2257063 w 3593939"/>
                <a:gd name="connsiteY10" fmla="*/ 1619003 h 1823259"/>
                <a:gd name="connsiteX11" fmla="*/ 2610091 w 3593939"/>
                <a:gd name="connsiteY11" fmla="*/ 1815772 h 1823259"/>
                <a:gd name="connsiteX12" fmla="*/ 3142526 w 3593939"/>
                <a:gd name="connsiteY12" fmla="*/ 1746324 h 1823259"/>
                <a:gd name="connsiteX13" fmla="*/ 3593939 w 3593939"/>
                <a:gd name="connsiteY13" fmla="*/ 1416446 h 182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3939" h="1823259">
                  <a:moveTo>
                    <a:pt x="0" y="1468532"/>
                  </a:moveTo>
                  <a:cubicBezTo>
                    <a:pt x="73306" y="1484929"/>
                    <a:pt x="146613" y="1501327"/>
                    <a:pt x="219919" y="1416446"/>
                  </a:cubicBezTo>
                  <a:cubicBezTo>
                    <a:pt x="293225" y="1331565"/>
                    <a:pt x="368461" y="1179165"/>
                    <a:pt x="439838" y="959246"/>
                  </a:cubicBezTo>
                  <a:cubicBezTo>
                    <a:pt x="511215" y="739327"/>
                    <a:pt x="573911" y="239687"/>
                    <a:pt x="648182" y="96932"/>
                  </a:cubicBezTo>
                  <a:cubicBezTo>
                    <a:pt x="722453" y="-45823"/>
                    <a:pt x="815050" y="-19780"/>
                    <a:pt x="885463" y="102719"/>
                  </a:cubicBezTo>
                  <a:cubicBezTo>
                    <a:pt x="955876" y="225218"/>
                    <a:pt x="959734" y="675666"/>
                    <a:pt x="1070658" y="831924"/>
                  </a:cubicBezTo>
                  <a:cubicBezTo>
                    <a:pt x="1181582" y="988182"/>
                    <a:pt x="1386068" y="1001687"/>
                    <a:pt x="1551007" y="1040269"/>
                  </a:cubicBezTo>
                  <a:cubicBezTo>
                    <a:pt x="1715946" y="1078851"/>
                    <a:pt x="1958050" y="1045092"/>
                    <a:pt x="2060293" y="1063418"/>
                  </a:cubicBezTo>
                  <a:cubicBezTo>
                    <a:pt x="2162536" y="1081744"/>
                    <a:pt x="2141317" y="1090425"/>
                    <a:pt x="2164466" y="1150228"/>
                  </a:cubicBezTo>
                  <a:cubicBezTo>
                    <a:pt x="2187616" y="1210030"/>
                    <a:pt x="2183757" y="1344104"/>
                    <a:pt x="2199190" y="1422233"/>
                  </a:cubicBezTo>
                  <a:cubicBezTo>
                    <a:pt x="2214623" y="1500362"/>
                    <a:pt x="2188580" y="1553413"/>
                    <a:pt x="2257063" y="1619003"/>
                  </a:cubicBezTo>
                  <a:cubicBezTo>
                    <a:pt x="2325546" y="1684593"/>
                    <a:pt x="2462514" y="1794552"/>
                    <a:pt x="2610091" y="1815772"/>
                  </a:cubicBezTo>
                  <a:cubicBezTo>
                    <a:pt x="2757668" y="1836992"/>
                    <a:pt x="2978551" y="1812878"/>
                    <a:pt x="3142526" y="1746324"/>
                  </a:cubicBezTo>
                  <a:cubicBezTo>
                    <a:pt x="3306501" y="1679770"/>
                    <a:pt x="3450220" y="1548108"/>
                    <a:pt x="3593939" y="14164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9" name="TextBox 8"/>
                <p:cNvSpPr txBox="1"/>
                <p:nvPr/>
              </p:nvSpPr>
              <p:spPr>
                <a:xfrm>
                  <a:off x="7503504" y="4327231"/>
                  <a:ext cx="1036797" cy="249603"/>
                </a:xfrm>
                <a:prstGeom prst="rect">
                  <a:avLst/>
                </a:prstGeom>
                <a:noFill/>
              </p:spPr>
              <p:txBody>
                <a:bodyPr wrap="none" rtlCol="0">
                  <a:spAutoFit/>
                </a:bodyPr>
                <a:lstStyle/>
                <a:p>
                  <a:r>
                    <a:rPr lang="en-US" dirty="0" smtClean="0"/>
                    <a:t>Area =</a:t>
                  </a:r>
                  <a14:m>
                    <m:oMath xmlns:m="http://schemas.openxmlformats.org/officeDocument/2006/math">
                      <m:nary>
                        <m:naryPr>
                          <m:limLoc m:val="undOvr"/>
                          <m:ctrlPr>
                            <a:rPr lang="en-US" i="1" smtClean="0">
                              <a:latin typeface="Cambria Math" panose="02040503050406030204" pitchFamily="18" charset="0"/>
                            </a:rPr>
                          </m:ctrlPr>
                        </m:naryPr>
                        <m:sub>
                          <m:r>
                            <m:rPr>
                              <m:brk m:alnAt="24"/>
                            </m:rPr>
                            <a:rPr lang="en-US" b="0" i="1" smtClean="0">
                              <a:latin typeface="Cambria Math" panose="02040503050406030204" pitchFamily="18" charset="0"/>
                            </a:rPr>
                            <m:t>0</m:t>
                          </m:r>
                        </m:sub>
                        <m:sup>
                          <m:r>
                            <a:rPr lang="en-US" b="0" i="1" smtClean="0">
                              <a:latin typeface="Cambria Math" panose="02040503050406030204" pitchFamily="18" charset="0"/>
                            </a:rPr>
                            <m:t>𝑋</m:t>
                          </m:r>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𝑑𝑥</m:t>
                          </m:r>
                        </m:e>
                      </m:nary>
                    </m:oMath>
                  </a14:m>
                  <a:r>
                    <a:rPr lang="en-US" dirty="0" smtClean="0"/>
                    <a:t> </a:t>
                  </a:r>
                  <a:endParaRPr lang="sv-SE" dirty="0"/>
                </a:p>
              </p:txBody>
            </p:sp>
          </mc:Choice>
          <mc:Fallback xmlns="">
            <p:sp>
              <p:nvSpPr>
                <p:cNvPr id="9" name="TextBox 8"/>
                <p:cNvSpPr txBox="1">
                  <a:spLocks noRot="1" noChangeAspect="1" noMove="1" noResize="1" noEditPoints="1" noAdjustHandles="1" noChangeArrowheads="1" noChangeShapeType="1" noTextEdit="1"/>
                </p:cNvSpPr>
                <p:nvPr/>
              </p:nvSpPr>
              <p:spPr>
                <a:xfrm>
                  <a:off x="7503504" y="4327231"/>
                  <a:ext cx="1036797" cy="249603"/>
                </a:xfrm>
                <a:prstGeom prst="rect">
                  <a:avLst/>
                </a:prstGeom>
                <a:blipFill rotWithShape="0">
                  <a:blip r:embed="rId3"/>
                  <a:stretch>
                    <a:fillRect l="-2821" t="-106579" b="-172368"/>
                  </a:stretch>
                </a:blipFill>
              </p:spPr>
              <p:txBody>
                <a:bodyPr/>
                <a:lstStyle/>
                <a:p>
                  <a:r>
                    <a:rPr lang="sv-FI">
                      <a:noFill/>
                    </a:rPr>
                    <a:t> </a:t>
                  </a:r>
                </a:p>
              </p:txBody>
            </p:sp>
          </mc:Fallback>
        </mc:AlternateContent>
        <p:sp>
          <p:nvSpPr>
            <p:cNvPr id="10" name="TextBox 9"/>
            <p:cNvSpPr txBox="1"/>
            <p:nvPr/>
          </p:nvSpPr>
          <p:spPr>
            <a:xfrm>
              <a:off x="6975915" y="4858380"/>
              <a:ext cx="301686" cy="369332"/>
            </a:xfrm>
            <a:prstGeom prst="rect">
              <a:avLst/>
            </a:prstGeom>
            <a:noFill/>
          </p:spPr>
          <p:txBody>
            <a:bodyPr wrap="none" rtlCol="0">
              <a:spAutoFit/>
            </a:bodyPr>
            <a:lstStyle/>
            <a:p>
              <a:r>
                <a:rPr lang="en-US" dirty="0" smtClean="0"/>
                <a:t>0</a:t>
              </a:r>
              <a:endParaRPr lang="sv-SE" dirty="0"/>
            </a:p>
          </p:txBody>
        </p:sp>
        <p:sp>
          <p:nvSpPr>
            <p:cNvPr id="11" name="TextBox 10"/>
            <p:cNvSpPr txBox="1"/>
            <p:nvPr/>
          </p:nvSpPr>
          <p:spPr>
            <a:xfrm>
              <a:off x="10664427" y="4983537"/>
              <a:ext cx="269103" cy="196705"/>
            </a:xfrm>
            <a:prstGeom prst="rect">
              <a:avLst/>
            </a:prstGeom>
            <a:noFill/>
          </p:spPr>
          <p:txBody>
            <a:bodyPr wrap="none" rtlCol="0">
              <a:spAutoFit/>
            </a:bodyPr>
            <a:lstStyle/>
            <a:p>
              <a:r>
                <a:rPr lang="en-US" dirty="0" smtClean="0"/>
                <a:t>1.0</a:t>
              </a:r>
              <a:endParaRPr lang="sv-SE" dirty="0"/>
            </a:p>
          </p:txBody>
        </p:sp>
        <p:sp>
          <p:nvSpPr>
            <p:cNvPr id="12" name="TextBox 11"/>
            <p:cNvSpPr txBox="1"/>
            <p:nvPr/>
          </p:nvSpPr>
          <p:spPr>
            <a:xfrm>
              <a:off x="6975914" y="2713087"/>
              <a:ext cx="301686" cy="369332"/>
            </a:xfrm>
            <a:prstGeom prst="rect">
              <a:avLst/>
            </a:prstGeom>
            <a:noFill/>
          </p:spPr>
          <p:txBody>
            <a:bodyPr wrap="none" rtlCol="0">
              <a:spAutoFit/>
            </a:bodyPr>
            <a:lstStyle/>
            <a:p>
              <a:r>
                <a:rPr lang="en-US" dirty="0" smtClean="0"/>
                <a:t>4</a:t>
              </a:r>
              <a:endParaRPr lang="sv-SE" dirty="0"/>
            </a:p>
          </p:txBody>
        </p:sp>
        <p:sp>
          <p:nvSpPr>
            <p:cNvPr id="29" name="TextBox 28"/>
            <p:cNvSpPr txBox="1"/>
            <p:nvPr/>
          </p:nvSpPr>
          <p:spPr>
            <a:xfrm>
              <a:off x="7115014" y="4995577"/>
              <a:ext cx="301686" cy="369332"/>
            </a:xfrm>
            <a:prstGeom prst="rect">
              <a:avLst/>
            </a:prstGeom>
            <a:noFill/>
          </p:spPr>
          <p:txBody>
            <a:bodyPr wrap="none" rtlCol="0">
              <a:spAutoFit/>
            </a:bodyPr>
            <a:lstStyle/>
            <a:p>
              <a:r>
                <a:rPr lang="en-US" dirty="0" smtClean="0"/>
                <a:t>0</a:t>
              </a:r>
              <a:endParaRPr lang="sv-SE" dirty="0"/>
            </a:p>
          </p:txBody>
        </p:sp>
      </p:grpSp>
      <mc:AlternateContent xmlns:mc="http://schemas.openxmlformats.org/markup-compatibility/2006" xmlns:a14="http://schemas.microsoft.com/office/drawing/2010/main">
        <mc:Choice Requires="a14">
          <p:sp>
            <p:nvSpPr>
              <p:cNvPr id="3" name="Rectangle 2"/>
              <p:cNvSpPr/>
              <p:nvPr/>
            </p:nvSpPr>
            <p:spPr>
              <a:xfrm>
                <a:off x="4285794" y="1535084"/>
                <a:ext cx="4572000" cy="1148263"/>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𝑁</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f>
                            <m:fPr>
                              <m:ctrlPr>
                                <a:rPr lang="en-US" i="1">
                                  <a:latin typeface="Cambria Math" panose="02040503050406030204" pitchFamily="18" charset="0"/>
                                </a:rPr>
                              </m:ctrlPr>
                            </m:fPr>
                            <m:num>
                              <m:r>
                                <a:rPr lang="en-US" i="1">
                                  <a:latin typeface="Cambria Math" panose="02040503050406030204" pitchFamily="18" charset="0"/>
                                </a:rPr>
                                <m:t>𝑓</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num>
                            <m:den>
                              <m:r>
                                <a:rPr lang="en-US" i="1">
                                  <a:latin typeface="Cambria Math" panose="02040503050406030204" pitchFamily="18" charset="0"/>
                                </a:rPr>
                                <m:t>𝑝</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den>
                          </m:f>
                        </m:e>
                      </m:nary>
                      <m:r>
                        <a:rPr lang="en-US" b="0" i="1" smtClean="0">
                          <a:latin typeface="Cambria Math" panose="02040503050406030204" pitchFamily="18" charset="0"/>
                        </a:rPr>
                        <m:t>=…</m:t>
                      </m:r>
                    </m:oMath>
                  </m:oMathPara>
                </a14:m>
                <a:endParaRPr lang="sv-FI" dirty="0" smtClean="0"/>
              </a:p>
              <a:p>
                <a:endParaRPr lang="sv-FI" dirty="0"/>
              </a:p>
            </p:txBody>
          </p:sp>
        </mc:Choice>
        <mc:Fallback xmlns="">
          <p:sp>
            <p:nvSpPr>
              <p:cNvPr id="3" name="Rectangle 2"/>
              <p:cNvSpPr>
                <a:spLocks noRot="1" noChangeAspect="1" noMove="1" noResize="1" noEditPoints="1" noAdjustHandles="1" noChangeArrowheads="1" noChangeShapeType="1" noTextEdit="1"/>
              </p:cNvSpPr>
              <p:nvPr/>
            </p:nvSpPr>
            <p:spPr>
              <a:xfrm>
                <a:off x="4285794" y="1535084"/>
                <a:ext cx="4572000" cy="1148263"/>
              </a:xfrm>
              <a:prstGeom prst="rect">
                <a:avLst/>
              </a:prstGeom>
              <a:blipFill rotWithShape="0">
                <a:blip r:embed="rId4"/>
                <a:stretch>
                  <a:fillRect/>
                </a:stretch>
              </a:blipFill>
            </p:spPr>
            <p:txBody>
              <a:bodyPr/>
              <a:lstStyle/>
              <a:p>
                <a:r>
                  <a:rPr lang="sv-FI">
                    <a:noFill/>
                  </a:rPr>
                  <a:t> </a:t>
                </a:r>
              </a:p>
            </p:txBody>
          </p:sp>
        </mc:Fallback>
      </mc:AlternateContent>
      <p:grpSp>
        <p:nvGrpSpPr>
          <p:cNvPr id="43" name="Group 42"/>
          <p:cNvGrpSpPr/>
          <p:nvPr/>
        </p:nvGrpSpPr>
        <p:grpSpPr>
          <a:xfrm>
            <a:off x="740172" y="1752601"/>
            <a:ext cx="7211897" cy="4165075"/>
            <a:chOff x="6956385" y="2753599"/>
            <a:chExt cx="3846090" cy="2221226"/>
          </a:xfrm>
        </p:grpSpPr>
        <p:sp>
          <p:nvSpPr>
            <p:cNvPr id="45" name="TextBox 44"/>
            <p:cNvSpPr txBox="1"/>
            <p:nvPr/>
          </p:nvSpPr>
          <p:spPr>
            <a:xfrm>
              <a:off x="6956385" y="2753599"/>
              <a:ext cx="301686" cy="369332"/>
            </a:xfrm>
            <a:prstGeom prst="rect">
              <a:avLst/>
            </a:prstGeom>
            <a:noFill/>
          </p:spPr>
          <p:txBody>
            <a:bodyPr wrap="none" rtlCol="0">
              <a:spAutoFit/>
            </a:bodyPr>
            <a:lstStyle/>
            <a:p>
              <a:r>
                <a:rPr lang="en-US" dirty="0" smtClean="0"/>
                <a:t>4</a:t>
              </a:r>
              <a:endParaRPr lang="sv-SE" dirty="0"/>
            </a:p>
          </p:txBody>
        </p:sp>
        <p:cxnSp>
          <p:nvCxnSpPr>
            <p:cNvPr id="46" name="Straight Arrow Connector 45"/>
            <p:cNvCxnSpPr/>
            <p:nvPr/>
          </p:nvCxnSpPr>
          <p:spPr>
            <a:xfrm>
              <a:off x="8362950" y="3910925"/>
              <a:ext cx="0" cy="1048827"/>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7449490" y="4368800"/>
              <a:ext cx="5410" cy="583134"/>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10013206" y="4819650"/>
              <a:ext cx="744" cy="138517"/>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7889269" y="3016250"/>
              <a:ext cx="29181" cy="192964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8997950" y="4064000"/>
              <a:ext cx="1744" cy="88189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302750" y="4076700"/>
              <a:ext cx="7290" cy="875234"/>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10708129" y="4483100"/>
              <a:ext cx="10671" cy="46279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a:off x="7582646" y="4108450"/>
              <a:ext cx="5604" cy="83744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8846082" y="4051300"/>
              <a:ext cx="5818" cy="900634"/>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9632950" y="4756150"/>
              <a:ext cx="647" cy="202017"/>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7259219" y="4483100"/>
              <a:ext cx="5181" cy="46279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7676981" y="3797300"/>
              <a:ext cx="6519" cy="114859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7780780" y="3130550"/>
              <a:ext cx="36070" cy="181534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8077594" y="3111500"/>
              <a:ext cx="5956" cy="1826555"/>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8592312" y="4013200"/>
              <a:ext cx="11938" cy="93269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105900" y="4064000"/>
              <a:ext cx="1442" cy="88189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9429750" y="4578350"/>
              <a:ext cx="373" cy="36754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9804128" y="4813300"/>
              <a:ext cx="272" cy="139521"/>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10205569" y="4781550"/>
              <a:ext cx="5231" cy="171271"/>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10515426" y="4648200"/>
              <a:ext cx="6524" cy="297690"/>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7175046" y="4483101"/>
              <a:ext cx="179770" cy="476652"/>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1" name="Rectangle 80"/>
            <p:cNvSpPr/>
            <p:nvPr/>
          </p:nvSpPr>
          <p:spPr>
            <a:xfrm>
              <a:off x="7346376" y="4368800"/>
              <a:ext cx="179770" cy="602926"/>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2" name="Rectangle 81"/>
            <p:cNvSpPr/>
            <p:nvPr/>
          </p:nvSpPr>
          <p:spPr>
            <a:xfrm>
              <a:off x="7487309" y="4108450"/>
              <a:ext cx="179770" cy="851302"/>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Rectangle 82"/>
            <p:cNvSpPr/>
            <p:nvPr/>
          </p:nvSpPr>
          <p:spPr>
            <a:xfrm>
              <a:off x="7594659" y="3797300"/>
              <a:ext cx="179770" cy="1162453"/>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Rectangle 83"/>
            <p:cNvSpPr/>
            <p:nvPr/>
          </p:nvSpPr>
          <p:spPr>
            <a:xfrm>
              <a:off x="7689805" y="3122931"/>
              <a:ext cx="179770" cy="1836822"/>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5" name="Rectangle 84"/>
            <p:cNvSpPr/>
            <p:nvPr/>
          </p:nvSpPr>
          <p:spPr>
            <a:xfrm>
              <a:off x="7796011" y="3016250"/>
              <a:ext cx="179770" cy="1936571"/>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6" name="Rectangle 85"/>
            <p:cNvSpPr/>
            <p:nvPr/>
          </p:nvSpPr>
          <p:spPr>
            <a:xfrm>
              <a:off x="7987564" y="3111500"/>
              <a:ext cx="179770" cy="1840417"/>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7" name="Rectangle 86"/>
            <p:cNvSpPr/>
            <p:nvPr/>
          </p:nvSpPr>
          <p:spPr>
            <a:xfrm>
              <a:off x="8266876" y="3910924"/>
              <a:ext cx="179770" cy="1063901"/>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8" name="Rectangle 87"/>
            <p:cNvSpPr/>
            <p:nvPr/>
          </p:nvSpPr>
          <p:spPr>
            <a:xfrm>
              <a:off x="8501781" y="4013200"/>
              <a:ext cx="179770" cy="954088"/>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9" name="Rectangle 88"/>
            <p:cNvSpPr/>
            <p:nvPr/>
          </p:nvSpPr>
          <p:spPr>
            <a:xfrm>
              <a:off x="8749785" y="4051300"/>
              <a:ext cx="179770" cy="901521"/>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0" name="Rectangle 89"/>
            <p:cNvSpPr/>
            <p:nvPr/>
          </p:nvSpPr>
          <p:spPr>
            <a:xfrm>
              <a:off x="8901851" y="4059562"/>
              <a:ext cx="179770" cy="900190"/>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1" name="Rectangle 90"/>
            <p:cNvSpPr/>
            <p:nvPr/>
          </p:nvSpPr>
          <p:spPr>
            <a:xfrm>
              <a:off x="9016739" y="4076700"/>
              <a:ext cx="179770" cy="869191"/>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2" name="Rectangle 91"/>
            <p:cNvSpPr/>
            <p:nvPr/>
          </p:nvSpPr>
          <p:spPr>
            <a:xfrm>
              <a:off x="9213388" y="4076700"/>
              <a:ext cx="179770" cy="890196"/>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3" name="Rectangle 92"/>
            <p:cNvSpPr/>
            <p:nvPr/>
          </p:nvSpPr>
          <p:spPr>
            <a:xfrm>
              <a:off x="9352631" y="4578349"/>
              <a:ext cx="179770" cy="381403"/>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4" name="Rectangle 93"/>
            <p:cNvSpPr/>
            <p:nvPr/>
          </p:nvSpPr>
          <p:spPr>
            <a:xfrm>
              <a:off x="9549554" y="4748613"/>
              <a:ext cx="179770" cy="204208"/>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5" name="Rectangle 94"/>
            <p:cNvSpPr/>
            <p:nvPr/>
          </p:nvSpPr>
          <p:spPr>
            <a:xfrm>
              <a:off x="9715003" y="4813300"/>
              <a:ext cx="179770" cy="153596"/>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6" name="Rectangle 95"/>
            <p:cNvSpPr/>
            <p:nvPr/>
          </p:nvSpPr>
          <p:spPr>
            <a:xfrm>
              <a:off x="9924503" y="4813299"/>
              <a:ext cx="179770" cy="146453"/>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7" name="Rectangle 96"/>
            <p:cNvSpPr/>
            <p:nvPr/>
          </p:nvSpPr>
          <p:spPr>
            <a:xfrm>
              <a:off x="10116049" y="4781550"/>
              <a:ext cx="179770" cy="184834"/>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8" name="Rectangle 97"/>
            <p:cNvSpPr/>
            <p:nvPr/>
          </p:nvSpPr>
          <p:spPr>
            <a:xfrm>
              <a:off x="10432115" y="4648200"/>
              <a:ext cx="179770" cy="299134"/>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9" name="Rectangle 98"/>
            <p:cNvSpPr/>
            <p:nvPr/>
          </p:nvSpPr>
          <p:spPr>
            <a:xfrm>
              <a:off x="10622705" y="4469922"/>
              <a:ext cx="179770" cy="476652"/>
            </a:xfrm>
            <a:prstGeom prst="rect">
              <a:avLst/>
            </a:prstGeom>
            <a:solidFill>
              <a:schemeClr val="accent1">
                <a:alpha val="42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13" name="Date Placeholder 12"/>
          <p:cNvSpPr>
            <a:spLocks noGrp="1"/>
          </p:cNvSpPr>
          <p:nvPr>
            <p:ph type="dt" sz="half" idx="10"/>
          </p:nvPr>
        </p:nvSpPr>
        <p:spPr/>
        <p:txBody>
          <a:bodyPr/>
          <a:lstStyle/>
          <a:p>
            <a:fld id="{54496B1E-5C4A-40D0-8623-5BCCF4341F00}" type="datetime1">
              <a:rPr lang="en-US" smtClean="0"/>
              <a:t>1/29/2018</a:t>
            </a:fld>
            <a:endParaRPr lang="en-US"/>
          </a:p>
        </p:txBody>
      </p:sp>
      <p:sp>
        <p:nvSpPr>
          <p:cNvPr id="14" name="Footer Placeholder 13"/>
          <p:cNvSpPr>
            <a:spLocks noGrp="1"/>
          </p:cNvSpPr>
          <p:nvPr>
            <p:ph type="ftr" sz="quarter" idx="11"/>
          </p:nvPr>
        </p:nvSpPr>
        <p:spPr/>
        <p:txBody>
          <a:bodyPr/>
          <a:lstStyle/>
          <a:p>
            <a:r>
              <a:rPr lang="en-US" smtClean="0"/>
              <a:t>Advanced Computer Graphics - Path Tracing</a:t>
            </a:r>
            <a:endParaRPr lang="en-US"/>
          </a:p>
        </p:txBody>
      </p:sp>
      <p:sp>
        <p:nvSpPr>
          <p:cNvPr id="15" name="Slide Number Placeholder 14"/>
          <p:cNvSpPr>
            <a:spLocks noGrp="1"/>
          </p:cNvSpPr>
          <p:nvPr>
            <p:ph type="sldNum" sz="quarter" idx="12"/>
          </p:nvPr>
        </p:nvSpPr>
        <p:spPr/>
        <p:txBody>
          <a:bodyPr/>
          <a:lstStyle/>
          <a:p>
            <a:fld id="{B6F15528-21DE-4FAA-801E-634DDDAF4B2B}" type="slidenum">
              <a:rPr lang="en-US" smtClean="0"/>
              <a:pPr/>
              <a:t>30</a:t>
            </a:fld>
            <a:endParaRPr lang="en-US"/>
          </a:p>
        </p:txBody>
      </p:sp>
    </p:spTree>
    <p:extLst>
      <p:ext uri="{BB962C8B-B14F-4D97-AF65-F5344CB8AC3E}">
        <p14:creationId xmlns:p14="http://schemas.microsoft.com/office/powerpoint/2010/main" val="15911949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grpSp>
        <p:nvGrpSpPr>
          <p:cNvPr id="7" name="Group 6"/>
          <p:cNvGrpSpPr/>
          <p:nvPr/>
        </p:nvGrpSpPr>
        <p:grpSpPr>
          <a:xfrm>
            <a:off x="0" y="5428916"/>
            <a:ext cx="9144000" cy="1429084"/>
            <a:chOff x="0" y="5428917"/>
            <a:chExt cx="9144000" cy="1429084"/>
          </a:xfrm>
        </p:grpSpPr>
        <p:sp>
          <p:nvSpPr>
            <p:cNvPr id="8" name="Rectangle 7"/>
            <p:cNvSpPr/>
            <p:nvPr/>
          </p:nvSpPr>
          <p:spPr>
            <a:xfrm>
              <a:off x="0" y="5428917"/>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Left Brace 8"/>
            <p:cNvSpPr/>
            <p:nvPr/>
          </p:nvSpPr>
          <p:spPr>
            <a:xfrm rot="5400000">
              <a:off x="3018993" y="5679806"/>
              <a:ext cx="146377" cy="863456"/>
            </a:xfrm>
            <a:prstGeom prst="leftBrace">
              <a:avLst>
                <a:gd name="adj1" fmla="val 59802"/>
                <a:gd name="adj2" fmla="val 50000"/>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0" name="TextBox 9"/>
            <p:cNvSpPr txBox="1"/>
            <p:nvPr/>
          </p:nvSpPr>
          <p:spPr>
            <a:xfrm>
              <a:off x="2380287" y="5755851"/>
              <a:ext cx="1423788" cy="276999"/>
            </a:xfrm>
            <a:prstGeom prst="rect">
              <a:avLst/>
            </a:prstGeom>
            <a:noFill/>
          </p:spPr>
          <p:txBody>
            <a:bodyPr wrap="none" rtlCol="0">
              <a:spAutoFit/>
            </a:bodyPr>
            <a:lstStyle/>
            <a:p>
              <a:r>
                <a:rPr lang="en-US" sz="1200" b="1" dirty="0" smtClean="0">
                  <a:solidFill>
                    <a:schemeClr val="accent1">
                      <a:lumMod val="50000"/>
                    </a:schemeClr>
                  </a:solidFill>
                </a:rPr>
                <a:t>Emitted radiance</a:t>
              </a:r>
              <a:endParaRPr lang="sv-SE" sz="1200" b="1" dirty="0">
                <a:solidFill>
                  <a:schemeClr val="accent1">
                    <a:lumMod val="50000"/>
                  </a:schemeClr>
                </a:solidFill>
              </a:endParaRPr>
            </a:p>
          </p:txBody>
        </p:sp>
        <p:sp>
          <p:nvSpPr>
            <p:cNvPr id="12" name="Left Brace 11"/>
            <p:cNvSpPr/>
            <p:nvPr/>
          </p:nvSpPr>
          <p:spPr>
            <a:xfrm rot="5400000">
              <a:off x="5518441" y="4197048"/>
              <a:ext cx="194998" cy="3505200"/>
            </a:xfrm>
            <a:prstGeom prst="leftBrace">
              <a:avLst>
                <a:gd name="adj1" fmla="val 59802"/>
                <a:gd name="adj2" fmla="val 50000"/>
              </a:avLst>
            </a:prstGeom>
            <a:ln w="25400">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3" name="TextBox 12"/>
            <p:cNvSpPr txBox="1"/>
            <p:nvPr/>
          </p:nvSpPr>
          <p:spPr>
            <a:xfrm>
              <a:off x="4840728" y="5536017"/>
              <a:ext cx="1550424" cy="276999"/>
            </a:xfrm>
            <a:prstGeom prst="rect">
              <a:avLst/>
            </a:prstGeom>
            <a:noFill/>
          </p:spPr>
          <p:txBody>
            <a:bodyPr wrap="none" rtlCol="0">
              <a:spAutoFit/>
            </a:bodyPr>
            <a:lstStyle/>
            <a:p>
              <a:r>
                <a:rPr lang="en-US" sz="1200" b="1" dirty="0" smtClean="0">
                  <a:solidFill>
                    <a:schemeClr val="bg2">
                      <a:lumMod val="10000"/>
                    </a:schemeClr>
                  </a:solidFill>
                </a:rPr>
                <a:t>Reflected radiance</a:t>
              </a:r>
              <a:endParaRPr lang="sv-SE" sz="1200" b="1" dirty="0">
                <a:solidFill>
                  <a:schemeClr val="bg2">
                    <a:lumMod val="10000"/>
                  </a:schemeClr>
                </a:solidFill>
              </a:endParaRPr>
            </a:p>
          </p:txBody>
        </p:sp>
      </p:grpSp>
      <mc:AlternateContent xmlns:mc="http://schemas.openxmlformats.org/markup-compatibility/2006" xmlns:a14="http://schemas.microsoft.com/office/drawing/2010/main">
        <mc:Choice Requires="a14">
          <p:sp>
            <p:nvSpPr>
              <p:cNvPr id="3" name="Rectangle 2"/>
              <p:cNvSpPr/>
              <p:nvPr/>
            </p:nvSpPr>
            <p:spPr>
              <a:xfrm>
                <a:off x="1066800" y="5986543"/>
                <a:ext cx="6866694" cy="87145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latin typeface="Cambria Math"/>
                        </a:rPr>
                        <m:t>≈</m:t>
                      </m:r>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e>
                      </m:d>
                      <m:r>
                        <a:rPr lang="en-US" i="1">
                          <a:latin typeface="Cambria Math"/>
                        </a:rPr>
                        <m:t>+</m:t>
                      </m:r>
                      <m:f>
                        <m:fPr>
                          <m:ctrlPr>
                            <a:rPr lang="en-US" i="1">
                              <a:latin typeface="Cambria Math" panose="02040503050406030204" pitchFamily="18" charset="0"/>
                            </a:rPr>
                          </m:ctrlPr>
                        </m:fPr>
                        <m:num>
                          <m:r>
                            <a:rPr lang="en-US" i="1">
                              <a:latin typeface="Cambria Math"/>
                            </a:rPr>
                            <m:t>1</m:t>
                          </m:r>
                        </m:num>
                        <m:den>
                          <m:r>
                            <a:rPr lang="en-US" i="1">
                              <a:latin typeface="Cambria Math"/>
                            </a:rPr>
                            <m:t>𝑁</m:t>
                          </m:r>
                        </m:den>
                      </m:f>
                      <m:nary>
                        <m:naryPr>
                          <m:chr m:val="∑"/>
                          <m:ctrlPr>
                            <a:rPr lang="en-US" i="1">
                              <a:latin typeface="Cambria Math" panose="02040503050406030204" pitchFamily="18" charset="0"/>
                            </a:rPr>
                          </m:ctrlPr>
                        </m:naryPr>
                        <m:sub>
                          <m:r>
                            <m:rPr>
                              <m:brk m:alnAt="23"/>
                            </m:rPr>
                            <a:rPr lang="en-US" i="1">
                              <a:latin typeface="Cambria Math"/>
                            </a:rPr>
                            <m:t>𝑖</m:t>
                          </m:r>
                          <m:r>
                            <a:rPr lang="en-US" i="1">
                              <a:latin typeface="Cambria Math"/>
                            </a:rPr>
                            <m:t>=0</m:t>
                          </m:r>
                        </m:sub>
                        <m:sup>
                          <m:r>
                            <a:rPr lang="en-US" i="1">
                              <a:latin typeface="Cambria Math"/>
                            </a:rPr>
                            <m:t>𝑁</m:t>
                          </m:r>
                        </m:sup>
                        <m:e>
                          <m:f>
                            <m:fPr>
                              <m:ctrlPr>
                                <a:rPr lang="en-US" i="1">
                                  <a:latin typeface="Cambria Math" panose="02040503050406030204" pitchFamily="18" charset="0"/>
                                </a:rPr>
                              </m:ctrlPr>
                            </m:fPr>
                            <m:num>
                              <m:r>
                                <a:rPr lang="en-US" i="1">
                                  <a:latin typeface="Cambria Math"/>
                                </a:rPr>
                                <m:t>𝑓</m:t>
                              </m:r>
                              <m:d>
                                <m:dPr>
                                  <m:ctrlPr>
                                    <a:rPr lang="en-US" b="1"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a:latin typeface="Cambria Math"/>
                                    </a:rPr>
                                    <m:t>𝒑</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a:latin typeface="Cambria Math"/>
                                        </a:rPr>
                                        <m:t>𝒏</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r>
                                        <a:rPr lang="en-US" i="1">
                                          <a:latin typeface="Cambria Math"/>
                                        </a:rPr>
                                        <m:t> </m:t>
                                      </m:r>
                                    </m:e>
                                  </m:d>
                                </m:e>
                              </m:func>
                            </m:num>
                            <m:den>
                              <m:r>
                                <a:rPr lang="en-US" i="1">
                                  <a:latin typeface="Cambria Math"/>
                                </a:rPr>
                                <m:t>𝑝</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r>
                                <a:rPr lang="en-US" i="1">
                                  <a:latin typeface="Cambria Math"/>
                                </a:rPr>
                                <m:t>)</m:t>
                              </m:r>
                            </m:den>
                          </m:f>
                        </m:e>
                      </m:nary>
                    </m:oMath>
                  </m:oMathPara>
                </a14:m>
                <a:endParaRPr lang="sv-FI" dirty="0"/>
              </a:p>
            </p:txBody>
          </p:sp>
        </mc:Choice>
        <mc:Fallback xmlns="">
          <p:sp>
            <p:nvSpPr>
              <p:cNvPr id="3" name="Rectangle 2"/>
              <p:cNvSpPr>
                <a:spLocks noRot="1" noChangeAspect="1" noMove="1" noResize="1" noEditPoints="1" noAdjustHandles="1" noChangeArrowheads="1" noChangeShapeType="1" noTextEdit="1"/>
              </p:cNvSpPr>
              <p:nvPr/>
            </p:nvSpPr>
            <p:spPr>
              <a:xfrm>
                <a:off x="1066800" y="5986543"/>
                <a:ext cx="6866694" cy="871457"/>
              </a:xfrm>
              <a:prstGeom prst="rect">
                <a:avLst/>
              </a:prstGeom>
              <a:blipFill rotWithShape="0">
                <a:blip r:embed="rId4"/>
                <a:stretch>
                  <a:fillRect/>
                </a:stretch>
              </a:blipFill>
            </p:spPr>
            <p:txBody>
              <a:bodyPr/>
              <a:lstStyle/>
              <a:p>
                <a:r>
                  <a:rPr lang="sv-SE">
                    <a:noFill/>
                  </a:rPr>
                  <a:t> </a:t>
                </a:r>
              </a:p>
            </p:txBody>
          </p:sp>
        </mc:Fallback>
      </mc:AlternateContent>
      <p:sp>
        <p:nvSpPr>
          <p:cNvPr id="2" name="Title 1"/>
          <p:cNvSpPr>
            <a:spLocks noGrp="1"/>
          </p:cNvSpPr>
          <p:nvPr>
            <p:ph type="title"/>
          </p:nvPr>
        </p:nvSpPr>
        <p:spPr/>
        <p:txBody>
          <a:bodyPr/>
          <a:lstStyle/>
          <a:p>
            <a:r>
              <a:rPr lang="sv-SE" dirty="0" smtClean="0"/>
              <a:t>Monte Carlo Integration</a:t>
            </a:r>
            <a:endParaRPr lang="sv-SE" dirty="0"/>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fld id="{E67F6B0D-DF18-48E5-85A0-DE9FD5FE6269}"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14" name="Slide Number Placeholder 13"/>
          <p:cNvSpPr>
            <a:spLocks noGrp="1"/>
          </p:cNvSpPr>
          <p:nvPr>
            <p:ph type="sldNum" sz="quarter" idx="12"/>
          </p:nvPr>
        </p:nvSpPr>
        <p:spPr/>
        <p:txBody>
          <a:bodyPr/>
          <a:lstStyle/>
          <a:p>
            <a:fld id="{B6F15528-21DE-4FAA-801E-634DDDAF4B2B}" type="slidenum">
              <a:rPr lang="en-US" smtClean="0"/>
              <a:pPr/>
              <a:t>31</a:t>
            </a:fld>
            <a:endParaRPr lang="en-US"/>
          </a:p>
        </p:txBody>
      </p:sp>
      <mc:AlternateContent xmlns:mc="http://schemas.openxmlformats.org/markup-compatibility/2006" xmlns:a14="http://schemas.microsoft.com/office/drawing/2010/main">
        <mc:Choice Requires="a14">
          <p:sp>
            <p:nvSpPr>
              <p:cNvPr id="15" name="Rectangle 14"/>
              <p:cNvSpPr/>
              <p:nvPr/>
            </p:nvSpPr>
            <p:spPr>
              <a:xfrm>
                <a:off x="574148" y="5926766"/>
                <a:ext cx="7995704" cy="9498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latin typeface="Cambria Math"/>
                        </a:rPr>
                        <m:t>=</m:t>
                      </m:r>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e>
                      </m:d>
                      <m:r>
                        <a:rPr lang="en-US" i="1">
                          <a:latin typeface="Cambria Math"/>
                        </a:rPr>
                        <m:t>+</m:t>
                      </m:r>
                      <m:nary>
                        <m:naryPr>
                          <m:limLoc m:val="undOvr"/>
                          <m:ctrlPr>
                            <a:rPr lang="en-US" i="1">
                              <a:latin typeface="Cambria Math" panose="02040503050406030204" pitchFamily="18" charset="0"/>
                            </a:rPr>
                          </m:ctrlPr>
                        </m:naryPr>
                        <m:sub>
                          <m:r>
                            <m:rPr>
                              <m:sty m:val="p"/>
                            </m:rPr>
                            <a:rPr lang="en-US">
                              <a:latin typeface="Cambria Math"/>
                            </a:rPr>
                            <m:t>Ω</m:t>
                          </m:r>
                        </m:sub>
                        <m:sup/>
                        <m:e>
                          <m:r>
                            <a:rPr lang="en-US" i="1">
                              <a:latin typeface="Cambria Math"/>
                            </a:rPr>
                            <m:t>𝑓</m:t>
                          </m:r>
                          <m:d>
                            <m:dPr>
                              <m:ctrlPr>
                                <a:rPr lang="en-US" b="1"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a:latin typeface="Cambria Math"/>
                                </a:rPr>
                                <m:t>𝒑</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a:latin typeface="Cambria Math"/>
                                    </a:rPr>
                                    <m:t>𝒏</m:t>
                                  </m:r>
                                  <m:r>
                                    <a:rPr lang="en-US" i="1">
                                      <a:latin typeface="Cambria Math"/>
                                    </a:rPr>
                                    <m:t>,</m:t>
                                  </m:r>
                                  <m:sSup>
                                    <m:sSupPr>
                                      <m:ctrlPr>
                                        <a:rPr lang="en-US" i="1">
                                          <a:latin typeface="Cambria Math" panose="02040503050406030204" pitchFamily="18" charset="0"/>
                                        </a:rPr>
                                      </m:ctrlPr>
                                    </m:sSupPr>
                                    <m:e>
                                      <m:r>
                                        <a:rPr lang="en-US" i="1">
                                          <a:latin typeface="Cambria Math"/>
                                        </a:rPr>
                                        <m:t>𝜔</m:t>
                                      </m:r>
                                    </m:e>
                                    <m:sup>
                                      <m:r>
                                        <a:rPr lang="en-US" i="1">
                                          <a:latin typeface="Cambria Math"/>
                                        </a:rPr>
                                        <m:t>′</m:t>
                                      </m:r>
                                    </m:sup>
                                  </m:sSup>
                                </m:e>
                              </m:d>
                            </m:e>
                          </m:func>
                          <m:r>
                            <a:rPr lang="en-US" i="1">
                              <a:latin typeface="Cambria Math"/>
                            </a:rPr>
                            <m:t>𝑑</m:t>
                          </m:r>
                          <m:r>
                            <a:rPr lang="en-US" i="1">
                              <a:latin typeface="Cambria Math"/>
                            </a:rPr>
                            <m:t>𝜔</m:t>
                          </m:r>
                          <m:r>
                            <a:rPr lang="en-US" i="1">
                              <a:latin typeface="Cambria Math"/>
                            </a:rPr>
                            <m:t>′</m:t>
                          </m:r>
                        </m:e>
                      </m:nary>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74148" y="5926766"/>
                <a:ext cx="7995704" cy="949875"/>
              </a:xfrm>
              <a:prstGeom prst="rect">
                <a:avLst/>
              </a:prstGeom>
              <a:blipFill>
                <a:blip r:embed="rId5"/>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424361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8" name="Rectangle 7"/>
          <p:cNvSpPr/>
          <p:nvPr/>
        </p:nvSpPr>
        <p:spPr>
          <a:xfrm>
            <a:off x="0" y="5428916"/>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3" name="Rectangle 2"/>
              <p:cNvSpPr/>
              <p:nvPr/>
            </p:nvSpPr>
            <p:spPr>
              <a:xfrm>
                <a:off x="1088488" y="5914449"/>
                <a:ext cx="6866694" cy="97270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𝐸</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e>
                          </m:d>
                          <m:r>
                            <a:rPr lang="en-US" i="1">
                              <a:latin typeface="Cambria Math"/>
                            </a:rPr>
                            <m:t>+</m:t>
                          </m:r>
                          <m:f>
                            <m:fPr>
                              <m:ctrlPr>
                                <a:rPr lang="en-US" i="1">
                                  <a:latin typeface="Cambria Math" panose="02040503050406030204" pitchFamily="18" charset="0"/>
                                </a:rPr>
                              </m:ctrlPr>
                            </m:fPr>
                            <m:num>
                              <m:r>
                                <a:rPr lang="en-US" i="1">
                                  <a:latin typeface="Cambria Math"/>
                                </a:rPr>
                                <m:t>1</m:t>
                              </m:r>
                            </m:num>
                            <m:den>
                              <m:r>
                                <a:rPr lang="en-US" i="1">
                                  <a:latin typeface="Cambria Math"/>
                                </a:rPr>
                                <m:t>𝑁</m:t>
                              </m:r>
                            </m:den>
                          </m:f>
                          <m:nary>
                            <m:naryPr>
                              <m:chr m:val="∑"/>
                              <m:ctrlPr>
                                <a:rPr lang="en-US" i="1">
                                  <a:latin typeface="Cambria Math" panose="02040503050406030204" pitchFamily="18" charset="0"/>
                                </a:rPr>
                              </m:ctrlPr>
                            </m:naryPr>
                            <m:sub>
                              <m:r>
                                <m:rPr>
                                  <m:brk m:alnAt="23"/>
                                </m:rPr>
                                <a:rPr lang="en-US" i="1">
                                  <a:latin typeface="Cambria Math"/>
                                </a:rPr>
                                <m:t>𝑖</m:t>
                              </m:r>
                              <m:r>
                                <a:rPr lang="en-US" i="1">
                                  <a:latin typeface="Cambria Math"/>
                                </a:rPr>
                                <m:t>=0</m:t>
                              </m:r>
                            </m:sub>
                            <m:sup>
                              <m:r>
                                <a:rPr lang="en-US" i="1">
                                  <a:latin typeface="Cambria Math"/>
                                </a:rPr>
                                <m:t>𝑁</m:t>
                              </m:r>
                            </m:sup>
                            <m:e>
                              <m:f>
                                <m:fPr>
                                  <m:ctrlPr>
                                    <a:rPr lang="en-US" i="1">
                                      <a:latin typeface="Cambria Math" panose="02040503050406030204" pitchFamily="18" charset="0"/>
                                    </a:rPr>
                                  </m:ctrlPr>
                                </m:fPr>
                                <m:num>
                                  <m:r>
                                    <a:rPr lang="en-US" i="1">
                                      <a:latin typeface="Cambria Math"/>
                                    </a:rPr>
                                    <m:t>𝑓</m:t>
                                  </m:r>
                                  <m:d>
                                    <m:dPr>
                                      <m:ctrlPr>
                                        <a:rPr lang="en-US" b="1"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a:latin typeface="Cambria Math"/>
                                        </a:rPr>
                                        <m:t>𝒑</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a:latin typeface="Cambria Math"/>
                                            </a:rPr>
                                            <m:t>𝒏</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r>
                                            <a:rPr lang="en-US" i="1">
                                              <a:latin typeface="Cambria Math"/>
                                            </a:rPr>
                                            <m:t> </m:t>
                                          </m:r>
                                        </m:e>
                                      </m:d>
                                    </m:e>
                                  </m:func>
                                </m:num>
                                <m:den>
                                  <m:r>
                                    <a:rPr lang="en-US" i="1">
                                      <a:latin typeface="Cambria Math"/>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den>
                              </m:f>
                            </m:e>
                          </m:nary>
                        </m:e>
                      </m:d>
                    </m:oMath>
                  </m:oMathPara>
                </a14:m>
                <a:endParaRPr lang="sv-FI" dirty="0"/>
              </a:p>
            </p:txBody>
          </p:sp>
        </mc:Choice>
        <mc:Fallback xmlns="">
          <p:sp>
            <p:nvSpPr>
              <p:cNvPr id="3" name="Rectangle 2"/>
              <p:cNvSpPr>
                <a:spLocks noRot="1" noChangeAspect="1" noMove="1" noResize="1" noEditPoints="1" noAdjustHandles="1" noChangeArrowheads="1" noChangeShapeType="1" noTextEdit="1"/>
              </p:cNvSpPr>
              <p:nvPr/>
            </p:nvSpPr>
            <p:spPr>
              <a:xfrm>
                <a:off x="1088488" y="5914449"/>
                <a:ext cx="6866694" cy="972702"/>
              </a:xfrm>
              <a:prstGeom prst="rect">
                <a:avLst/>
              </a:prstGeom>
              <a:blipFill rotWithShape="0">
                <a:blip r:embed="rId4"/>
                <a:stretch>
                  <a:fillRect/>
                </a:stretch>
              </a:blipFill>
            </p:spPr>
            <p:txBody>
              <a:bodyPr/>
              <a:lstStyle/>
              <a:p>
                <a:r>
                  <a:rPr lang="sv-SE">
                    <a:noFill/>
                  </a:rPr>
                  <a:t> </a:t>
                </a:r>
              </a:p>
            </p:txBody>
          </p:sp>
        </mc:Fallback>
      </mc:AlternateContent>
      <p:sp>
        <p:nvSpPr>
          <p:cNvPr id="2" name="Title 1"/>
          <p:cNvSpPr>
            <a:spLocks noGrp="1"/>
          </p:cNvSpPr>
          <p:nvPr>
            <p:ph type="title"/>
          </p:nvPr>
        </p:nvSpPr>
        <p:spPr/>
        <p:txBody>
          <a:bodyPr/>
          <a:lstStyle/>
          <a:p>
            <a:r>
              <a:rPr lang="sv-SE" dirty="0" smtClean="0"/>
              <a:t>Monte Carlo Integration</a:t>
            </a:r>
            <a:endParaRPr lang="sv-SE" dirty="0"/>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fld id="{A5B5AC85-6D4D-4BFA-A8BE-CB723E270AD1}"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36709510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8" name="Rectangle 7"/>
          <p:cNvSpPr/>
          <p:nvPr/>
        </p:nvSpPr>
        <p:spPr>
          <a:xfrm>
            <a:off x="0" y="5428916"/>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3" name="Rectangle 2"/>
              <p:cNvSpPr/>
              <p:nvPr/>
            </p:nvSpPr>
            <p:spPr>
              <a:xfrm>
                <a:off x="1088488" y="5914449"/>
                <a:ext cx="6866694" cy="97270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smtClean="0">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𝐸</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e>
                          </m:d>
                          <m:r>
                            <a:rPr lang="en-US" i="1">
                              <a:latin typeface="Cambria Math"/>
                            </a:rPr>
                            <m:t>+</m:t>
                          </m:r>
                          <m:f>
                            <m:fPr>
                              <m:ctrlPr>
                                <a:rPr lang="en-US" i="1" smtClean="0">
                                  <a:solidFill>
                                    <a:srgbClr val="FF0000"/>
                                  </a:solidFill>
                                  <a:latin typeface="Cambria Math" panose="02040503050406030204" pitchFamily="18" charset="0"/>
                                </a:rPr>
                              </m:ctrlPr>
                            </m:fPr>
                            <m:num>
                              <m:r>
                                <a:rPr lang="en-US" i="1">
                                  <a:solidFill>
                                    <a:srgbClr val="FF0000"/>
                                  </a:solidFill>
                                  <a:latin typeface="Cambria Math"/>
                                </a:rPr>
                                <m:t>1</m:t>
                              </m:r>
                            </m:num>
                            <m:den>
                              <m:r>
                                <a:rPr lang="en-US" b="0" i="1" smtClean="0">
                                  <a:solidFill>
                                    <a:srgbClr val="FF0000"/>
                                  </a:solidFill>
                                  <a:latin typeface="Cambria Math" panose="02040503050406030204" pitchFamily="18" charset="0"/>
                                </a:rPr>
                                <m:t>1</m:t>
                              </m:r>
                            </m:den>
                          </m:f>
                          <m:nary>
                            <m:naryPr>
                              <m:chr m:val="∑"/>
                              <m:ctrlPr>
                                <a:rPr lang="en-US" i="1">
                                  <a:latin typeface="Cambria Math" panose="02040503050406030204" pitchFamily="18" charset="0"/>
                                </a:rPr>
                              </m:ctrlPr>
                            </m:naryPr>
                            <m:sub>
                              <m:r>
                                <m:rPr>
                                  <m:brk m:alnAt="23"/>
                                </m:rPr>
                                <a:rPr lang="en-US" i="1">
                                  <a:latin typeface="Cambria Math"/>
                                </a:rPr>
                                <m:t>𝑖</m:t>
                              </m:r>
                              <m:r>
                                <a:rPr lang="en-US" i="1">
                                  <a:latin typeface="Cambria Math"/>
                                </a:rPr>
                                <m:t>=0</m:t>
                              </m:r>
                            </m:sub>
                            <m:sup>
                              <m:r>
                                <a:rPr lang="en-US" b="0" i="1" smtClean="0">
                                  <a:solidFill>
                                    <a:srgbClr val="FF0000"/>
                                  </a:solidFill>
                                  <a:latin typeface="Cambria Math" panose="02040503050406030204" pitchFamily="18" charset="0"/>
                                </a:rPr>
                                <m:t>1</m:t>
                              </m:r>
                            </m:sup>
                            <m:e>
                              <m:f>
                                <m:fPr>
                                  <m:ctrlPr>
                                    <a:rPr lang="en-US" i="1">
                                      <a:latin typeface="Cambria Math" panose="02040503050406030204" pitchFamily="18" charset="0"/>
                                    </a:rPr>
                                  </m:ctrlPr>
                                </m:fPr>
                                <m:num>
                                  <m:r>
                                    <a:rPr lang="en-US" i="1">
                                      <a:latin typeface="Cambria Math"/>
                                    </a:rPr>
                                    <m:t>𝑓</m:t>
                                  </m:r>
                                  <m:d>
                                    <m:dPr>
                                      <m:ctrlPr>
                                        <a:rPr lang="en-US" b="1"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a:latin typeface="Cambria Math"/>
                                        </a:rPr>
                                        <m:t>𝒑</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a:latin typeface="Cambria Math"/>
                                            </a:rPr>
                                            <m:t>𝒏</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r>
                                            <a:rPr lang="en-US" i="1">
                                              <a:latin typeface="Cambria Math"/>
                                            </a:rPr>
                                            <m:t> </m:t>
                                          </m:r>
                                        </m:e>
                                      </m:d>
                                    </m:e>
                                  </m:func>
                                </m:num>
                                <m:den>
                                  <m:r>
                                    <a:rPr lang="en-US" i="1">
                                      <a:latin typeface="Cambria Math"/>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den>
                              </m:f>
                            </m:e>
                          </m:nary>
                        </m:e>
                      </m:d>
                    </m:oMath>
                  </m:oMathPara>
                </a14:m>
                <a:endParaRPr lang="sv-FI" dirty="0"/>
              </a:p>
            </p:txBody>
          </p:sp>
        </mc:Choice>
        <mc:Fallback xmlns="">
          <p:sp>
            <p:nvSpPr>
              <p:cNvPr id="3" name="Rectangle 2"/>
              <p:cNvSpPr>
                <a:spLocks noRot="1" noChangeAspect="1" noMove="1" noResize="1" noEditPoints="1" noAdjustHandles="1" noChangeArrowheads="1" noChangeShapeType="1" noTextEdit="1"/>
              </p:cNvSpPr>
              <p:nvPr/>
            </p:nvSpPr>
            <p:spPr>
              <a:xfrm>
                <a:off x="1088488" y="5914449"/>
                <a:ext cx="6866694" cy="972702"/>
              </a:xfrm>
              <a:prstGeom prst="rect">
                <a:avLst/>
              </a:prstGeom>
              <a:blipFill rotWithShape="0">
                <a:blip r:embed="rId4"/>
                <a:stretch>
                  <a:fillRect/>
                </a:stretch>
              </a:blipFill>
            </p:spPr>
            <p:txBody>
              <a:bodyPr/>
              <a:lstStyle/>
              <a:p>
                <a:r>
                  <a:rPr lang="sv-SE">
                    <a:noFill/>
                  </a:rPr>
                  <a:t> </a:t>
                </a:r>
              </a:p>
            </p:txBody>
          </p:sp>
        </mc:Fallback>
      </mc:AlternateContent>
      <p:sp>
        <p:nvSpPr>
          <p:cNvPr id="2" name="Title 1"/>
          <p:cNvSpPr>
            <a:spLocks noGrp="1"/>
          </p:cNvSpPr>
          <p:nvPr>
            <p:ph type="title"/>
          </p:nvPr>
        </p:nvSpPr>
        <p:spPr/>
        <p:txBody>
          <a:bodyPr/>
          <a:lstStyle/>
          <a:p>
            <a:r>
              <a:rPr lang="sv-SE" dirty="0" smtClean="0"/>
              <a:t>Monte Carlo Integration</a:t>
            </a:r>
            <a:endParaRPr lang="sv-SE" dirty="0"/>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Rectangle 6"/>
              <p:cNvSpPr/>
              <p:nvPr/>
            </p:nvSpPr>
            <p:spPr>
              <a:xfrm>
                <a:off x="814070" y="6040453"/>
                <a:ext cx="6866694" cy="7087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smtClean="0">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b="0" i="1" smtClean="0">
                          <a:latin typeface="Cambria Math" panose="02040503050406030204" pitchFamily="18" charset="0"/>
                        </a:rPr>
                        <m:t>=</m:t>
                      </m:r>
                      <m:r>
                        <a:rPr lang="en-US" b="0" i="1" smtClean="0">
                          <a:latin typeface="Cambria Math" panose="02040503050406030204" pitchFamily="18" charset="0"/>
                        </a:rPr>
                        <m:t>𝐸</m:t>
                      </m:r>
                      <m:d>
                        <m:dPr>
                          <m:begChr m:val="["/>
                          <m:endChr m:val="]"/>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e>
                          </m:d>
                          <m:r>
                            <a:rPr lang="en-US" i="1">
                              <a:latin typeface="Cambria Math"/>
                            </a:rPr>
                            <m:t>+</m:t>
                          </m:r>
                          <m:f>
                            <m:fPr>
                              <m:ctrlPr>
                                <a:rPr lang="en-US" i="1">
                                  <a:latin typeface="Cambria Math" panose="02040503050406030204" pitchFamily="18" charset="0"/>
                                </a:rPr>
                              </m:ctrlPr>
                            </m:fPr>
                            <m:num>
                              <m:r>
                                <a:rPr lang="en-US" i="1">
                                  <a:latin typeface="Cambria Math"/>
                                </a:rPr>
                                <m:t>𝑓</m:t>
                              </m:r>
                              <m:d>
                                <m:dPr>
                                  <m:ctrlPr>
                                    <a:rPr lang="en-US" b="1"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a:latin typeface="Cambria Math"/>
                                    </a:rPr>
                                    <m:t>𝒑</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a:latin typeface="Cambria Math"/>
                                        </a:rPr>
                                        <m:t>𝒏</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r>
                                        <a:rPr lang="en-US" i="1">
                                          <a:latin typeface="Cambria Math"/>
                                        </a:rPr>
                                        <m:t> </m:t>
                                      </m:r>
                                    </m:e>
                                  </m:d>
                                </m:e>
                              </m:func>
                            </m:num>
                            <m:den>
                              <m:r>
                                <a:rPr lang="en-US" i="1">
                                  <a:latin typeface="Cambria Math"/>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den>
                          </m:f>
                        </m:e>
                      </m:d>
                    </m:oMath>
                  </m:oMathPara>
                </a14:m>
                <a:endParaRPr lang="sv-FI" dirty="0"/>
              </a:p>
            </p:txBody>
          </p:sp>
        </mc:Choice>
        <mc:Fallback xmlns="">
          <p:sp>
            <p:nvSpPr>
              <p:cNvPr id="7" name="Rectangle 6"/>
              <p:cNvSpPr>
                <a:spLocks noRot="1" noChangeAspect="1" noMove="1" noResize="1" noEditPoints="1" noAdjustHandles="1" noChangeArrowheads="1" noChangeShapeType="1" noTextEdit="1"/>
              </p:cNvSpPr>
              <p:nvPr/>
            </p:nvSpPr>
            <p:spPr>
              <a:xfrm>
                <a:off x="814070" y="6040453"/>
                <a:ext cx="6866694" cy="708720"/>
              </a:xfrm>
              <a:prstGeom prst="rect">
                <a:avLst/>
              </a:prstGeom>
              <a:blipFill rotWithShape="0">
                <a:blip r:embed="rId5"/>
                <a:stretch>
                  <a:fillRect/>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7049813" y="4343400"/>
                <a:ext cx="1636987" cy="1038939"/>
              </a:xfrm>
              <a:prstGeom prst="rect">
                <a:avLst/>
              </a:prstGeom>
              <a:solidFill>
                <a:schemeClr val="bg1"/>
              </a:solidFill>
              <a:ln>
                <a:solidFill>
                  <a:schemeClr val="accent1"/>
                </a:solidFill>
              </a:ln>
            </p:spPr>
            <p:txBody>
              <a:bodyPr wrap="none" rtlCol="0">
                <a:spAutoFit/>
              </a:bodyPr>
              <a:lstStyle/>
              <a:p>
                <a:r>
                  <a:rPr lang="en-US" sz="1200" b="1" dirty="0" smtClean="0"/>
                  <a:t>Sample hemisphere</a:t>
                </a:r>
              </a:p>
              <a:p>
                <a:r>
                  <a:rPr lang="en-US" sz="1200" b="1" dirty="0" smtClean="0"/>
                  <a:t>uniformly :</a:t>
                </a:r>
              </a:p>
              <a:p>
                <a14:m>
                  <m:oMath xmlns:m="http://schemas.openxmlformats.org/officeDocument/2006/math">
                    <m:r>
                      <a:rPr lang="en-US" i="1">
                        <a:latin typeface="Cambria Math"/>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r>
                          <a:rPr lang="en-US" b="0" i="1" smtClean="0">
                            <a:latin typeface="Cambria Math" panose="02040503050406030204" pitchFamily="18" charset="0"/>
                          </a:rPr>
                          <m:t>𝜋</m:t>
                        </m:r>
                      </m:den>
                    </m:f>
                  </m:oMath>
                </a14:m>
                <a:r>
                  <a:rPr lang="en-US" sz="1200" b="1" dirty="0" smtClean="0"/>
                  <a:t>  </a:t>
                </a:r>
              </a:p>
              <a:p>
                <a:endParaRPr lang="sv-FI" sz="1200" b="1" dirty="0"/>
              </a:p>
            </p:txBody>
          </p:sp>
        </mc:Choice>
        <mc:Fallback xmlns="">
          <p:sp>
            <p:nvSpPr>
              <p:cNvPr id="4" name="TextBox 3"/>
              <p:cNvSpPr txBox="1">
                <a:spLocks noRot="1" noChangeAspect="1" noMove="1" noResize="1" noEditPoints="1" noAdjustHandles="1" noChangeArrowheads="1" noChangeShapeType="1" noTextEdit="1"/>
              </p:cNvSpPr>
              <p:nvPr/>
            </p:nvSpPr>
            <p:spPr>
              <a:xfrm>
                <a:off x="7049813" y="4343400"/>
                <a:ext cx="1636987" cy="1038939"/>
              </a:xfrm>
              <a:prstGeom prst="rect">
                <a:avLst/>
              </a:prstGeom>
              <a:blipFill rotWithShape="0">
                <a:blip r:embed="rId6"/>
                <a:stretch>
                  <a:fillRect t="-581"/>
                </a:stretch>
              </a:blipFill>
              <a:ln>
                <a:solidFill>
                  <a:schemeClr val="accent1"/>
                </a:solidFill>
              </a:ln>
            </p:spPr>
            <p:txBody>
              <a:bodyPr/>
              <a:lstStyle/>
              <a:p>
                <a:r>
                  <a:rPr lang="sv-FI">
                    <a:noFill/>
                  </a:rPr>
                  <a:t> </a:t>
                </a:r>
              </a:p>
            </p:txBody>
          </p:sp>
        </mc:Fallback>
      </mc:AlternateContent>
      <p:sp>
        <p:nvSpPr>
          <p:cNvPr id="4" name="Date Placeholder 3"/>
          <p:cNvSpPr>
            <a:spLocks noGrp="1"/>
          </p:cNvSpPr>
          <p:nvPr>
            <p:ph type="dt" sz="half" idx="10"/>
          </p:nvPr>
        </p:nvSpPr>
        <p:spPr/>
        <p:txBody>
          <a:bodyPr/>
          <a:lstStyle/>
          <a:p>
            <a:fld id="{851B21A8-AD55-4CBE-94AE-D0EE69E0450E}"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33</a:t>
            </a:fld>
            <a:endParaRPr lang="en-US"/>
          </a:p>
        </p:txBody>
      </p:sp>
    </p:spTree>
    <p:extLst>
      <p:ext uri="{BB962C8B-B14F-4D97-AF65-F5344CB8AC3E}">
        <p14:creationId xmlns:p14="http://schemas.microsoft.com/office/powerpoint/2010/main" val="219968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8" name="Rectangle 7"/>
          <p:cNvSpPr/>
          <p:nvPr/>
        </p:nvSpPr>
        <p:spPr>
          <a:xfrm>
            <a:off x="0" y="5428916"/>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smtClean="0"/>
              <a:t>Monte Carlo Integration</a:t>
            </a:r>
            <a:endParaRPr lang="sv-SE" dirty="0"/>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Rectangle 6"/>
              <p:cNvSpPr/>
              <p:nvPr/>
            </p:nvSpPr>
            <p:spPr>
              <a:xfrm>
                <a:off x="1138653" y="6183868"/>
                <a:ext cx="686669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latin typeface="Cambria Math" panose="02040503050406030204" pitchFamily="18" charset="0"/>
                        </a:rPr>
                        <m:t>=</m:t>
                      </m:r>
                      <m:r>
                        <a:rPr lang="en-US" i="1">
                          <a:latin typeface="Cambria Math" panose="02040503050406030204" pitchFamily="18" charset="0"/>
                        </a:rPr>
                        <m:t>𝐸</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e>
                          </m:d>
                          <m:r>
                            <a:rPr lang="en-US" i="1">
                              <a:latin typeface="Cambria Math"/>
                            </a:rPr>
                            <m:t>+</m:t>
                          </m:r>
                          <m:r>
                            <a:rPr lang="en-US" i="1">
                              <a:latin typeface="Cambria Math" panose="02040503050406030204" pitchFamily="18" charset="0"/>
                            </a:rPr>
                            <m:t>2</m:t>
                          </m:r>
                          <m:r>
                            <a:rPr lang="en-US" i="1">
                              <a:latin typeface="Cambria Math" panose="02040503050406030204" pitchFamily="18" charset="0"/>
                            </a:rPr>
                            <m:t>𝜋</m:t>
                          </m:r>
                          <m:r>
                            <a:rPr lang="en-US" i="1">
                              <a:latin typeface="Cambria Math"/>
                            </a:rPr>
                            <m:t>𝑓</m:t>
                          </m:r>
                          <m:d>
                            <m:dPr>
                              <m:ctrlPr>
                                <a:rPr lang="en-US" b="1"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a:latin typeface="Cambria Math"/>
                                </a:rPr>
                                <m:t>𝒑</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a:latin typeface="Cambria Math"/>
                                    </a:rPr>
                                    <m:t>𝒏</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r>
                                    <a:rPr lang="en-US" i="1">
                                      <a:latin typeface="Cambria Math"/>
                                    </a:rPr>
                                    <m:t> </m:t>
                                  </m:r>
                                </m:e>
                              </m:d>
                            </m:e>
                          </m:func>
                        </m:e>
                      </m:d>
                    </m:oMath>
                  </m:oMathPara>
                </a14:m>
                <a:endParaRPr lang="sv-FI" dirty="0"/>
              </a:p>
            </p:txBody>
          </p:sp>
        </mc:Choice>
        <mc:Fallback xmlns="">
          <p:sp>
            <p:nvSpPr>
              <p:cNvPr id="7" name="Rectangle 6"/>
              <p:cNvSpPr>
                <a:spLocks noRot="1" noChangeAspect="1" noMove="1" noResize="1" noEditPoints="1" noAdjustHandles="1" noChangeArrowheads="1" noChangeShapeType="1" noTextEdit="1"/>
              </p:cNvSpPr>
              <p:nvPr/>
            </p:nvSpPr>
            <p:spPr>
              <a:xfrm>
                <a:off x="1138653" y="6183868"/>
                <a:ext cx="6866694" cy="369332"/>
              </a:xfrm>
              <a:prstGeom prst="rect">
                <a:avLst/>
              </a:prstGeom>
              <a:blipFill rotWithShape="0">
                <a:blip r:embed="rId4"/>
                <a:stretch>
                  <a:fillRect b="-14754"/>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7049813" y="4343400"/>
                <a:ext cx="1636987" cy="1038939"/>
              </a:xfrm>
              <a:prstGeom prst="rect">
                <a:avLst/>
              </a:prstGeom>
              <a:solidFill>
                <a:schemeClr val="bg1"/>
              </a:solidFill>
              <a:ln>
                <a:solidFill>
                  <a:schemeClr val="accent1"/>
                </a:solidFill>
              </a:ln>
            </p:spPr>
            <p:txBody>
              <a:bodyPr wrap="none" rtlCol="0">
                <a:spAutoFit/>
              </a:bodyPr>
              <a:lstStyle/>
              <a:p>
                <a:r>
                  <a:rPr lang="en-US" sz="1200" b="1" dirty="0" smtClean="0"/>
                  <a:t>Sample hemisphere</a:t>
                </a:r>
              </a:p>
              <a:p>
                <a:r>
                  <a:rPr lang="en-US" sz="1200" b="1" dirty="0" smtClean="0"/>
                  <a:t>uniformly :</a:t>
                </a:r>
              </a:p>
              <a:p>
                <a14:m>
                  <m:oMath xmlns:m="http://schemas.openxmlformats.org/officeDocument/2006/math">
                    <m:r>
                      <a:rPr lang="en-US" i="1">
                        <a:latin typeface="Cambria Math"/>
                      </a:rPr>
                      <m:t>𝑝</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r>
                          <a:rPr lang="en-US" b="0" i="1" smtClean="0">
                            <a:latin typeface="Cambria Math" panose="02040503050406030204" pitchFamily="18" charset="0"/>
                          </a:rPr>
                          <m:t>𝜋</m:t>
                        </m:r>
                      </m:den>
                    </m:f>
                  </m:oMath>
                </a14:m>
                <a:r>
                  <a:rPr lang="en-US" sz="1200" b="1" dirty="0" smtClean="0"/>
                  <a:t>  </a:t>
                </a:r>
              </a:p>
              <a:p>
                <a:endParaRPr lang="sv-FI" sz="1200" b="1" dirty="0"/>
              </a:p>
            </p:txBody>
          </p:sp>
        </mc:Choice>
        <mc:Fallback xmlns="">
          <p:sp>
            <p:nvSpPr>
              <p:cNvPr id="4" name="TextBox 3"/>
              <p:cNvSpPr txBox="1">
                <a:spLocks noRot="1" noChangeAspect="1" noMove="1" noResize="1" noEditPoints="1" noAdjustHandles="1" noChangeArrowheads="1" noChangeShapeType="1" noTextEdit="1"/>
              </p:cNvSpPr>
              <p:nvPr/>
            </p:nvSpPr>
            <p:spPr>
              <a:xfrm>
                <a:off x="7049813" y="4343400"/>
                <a:ext cx="1636987" cy="1038939"/>
              </a:xfrm>
              <a:prstGeom prst="rect">
                <a:avLst/>
              </a:prstGeom>
              <a:blipFill rotWithShape="0">
                <a:blip r:embed="rId5"/>
                <a:stretch>
                  <a:fillRect t="-581"/>
                </a:stretch>
              </a:blipFill>
              <a:ln>
                <a:solidFill>
                  <a:schemeClr val="accent1"/>
                </a:solidFill>
              </a:ln>
            </p:spPr>
            <p:txBody>
              <a:bodyPr/>
              <a:lstStyle/>
              <a:p>
                <a:r>
                  <a:rPr lang="sv-FI">
                    <a:noFill/>
                  </a:rPr>
                  <a:t> </a:t>
                </a:r>
              </a:p>
            </p:txBody>
          </p:sp>
        </mc:Fallback>
      </mc:AlternateContent>
      <p:sp>
        <p:nvSpPr>
          <p:cNvPr id="3" name="Date Placeholder 2"/>
          <p:cNvSpPr>
            <a:spLocks noGrp="1"/>
          </p:cNvSpPr>
          <p:nvPr>
            <p:ph type="dt" sz="half" idx="10"/>
          </p:nvPr>
        </p:nvSpPr>
        <p:spPr/>
        <p:txBody>
          <a:bodyPr/>
          <a:lstStyle/>
          <a:p>
            <a:fld id="{A29B1227-6249-433A-BB6E-3E7DCA7B14E1}"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34</a:t>
            </a:fld>
            <a:endParaRPr lang="en-US"/>
          </a:p>
        </p:txBody>
      </p:sp>
    </p:spTree>
    <p:extLst>
      <p:ext uri="{BB962C8B-B14F-4D97-AF65-F5344CB8AC3E}">
        <p14:creationId xmlns:p14="http://schemas.microsoft.com/office/powerpoint/2010/main" val="8780361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25" name="Rectangle 24"/>
          <p:cNvSpPr/>
          <p:nvPr/>
        </p:nvSpPr>
        <p:spPr>
          <a:xfrm>
            <a:off x="0" y="5428916"/>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smtClean="0"/>
              <a:t>Naive Pathtracing</a:t>
            </a:r>
            <a:endParaRPr lang="sv-SE" dirty="0"/>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p:cNvSpPr/>
              <p:nvPr/>
            </p:nvSpPr>
            <p:spPr>
              <a:xfrm>
                <a:off x="1295400" y="6216134"/>
                <a:ext cx="686669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smtClean="0">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e>
                      </m:d>
                      <m:r>
                        <a:rPr lang="en-US" i="1">
                          <a:latin typeface="Cambria Math"/>
                        </a:rPr>
                        <m:t>+</m:t>
                      </m:r>
                      <m:r>
                        <a:rPr lang="en-US" i="1">
                          <a:latin typeface="Cambria Math" panose="02040503050406030204" pitchFamily="18" charset="0"/>
                        </a:rPr>
                        <m:t>2</m:t>
                      </m:r>
                      <m:r>
                        <a:rPr lang="en-US" i="1">
                          <a:latin typeface="Cambria Math" panose="02040503050406030204" pitchFamily="18" charset="0"/>
                        </a:rPr>
                        <m:t>𝜋</m:t>
                      </m:r>
                      <m:r>
                        <a:rPr lang="en-US" i="1">
                          <a:latin typeface="Cambria Math"/>
                        </a:rPr>
                        <m:t>𝑓</m:t>
                      </m:r>
                      <m:d>
                        <m:dPr>
                          <m:ctrlPr>
                            <a:rPr lang="en-US" b="1" i="1">
                              <a:latin typeface="Cambria Math" panose="02040503050406030204" pitchFamily="18" charset="0"/>
                            </a:rPr>
                          </m:ctrlPr>
                        </m:dPr>
                        <m:e>
                          <m:r>
                            <a:rPr lang="en-US" b="1" i="1">
                              <a:latin typeface="Cambria Math"/>
                            </a:rPr>
                            <m:t>𝒑</m:t>
                          </m:r>
                          <m:r>
                            <a:rPr lang="en-US" i="1">
                              <a:latin typeface="Cambria Math"/>
                            </a:rPr>
                            <m:t>,</m:t>
                          </m:r>
                          <m:r>
                            <a:rPr lang="en-US" i="1">
                              <a:latin typeface="Cambria Math"/>
                            </a:rPr>
                            <m:t>𝜔</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a:latin typeface="Cambria Math"/>
                            </a:rPr>
                            <m:t>𝒑</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a:latin typeface="Cambria Math"/>
                                </a:rPr>
                                <m:t>𝒏</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r>
                                <a:rPr lang="en-US" i="1">
                                  <a:latin typeface="Cambria Math"/>
                                </a:rPr>
                                <m:t> </m:t>
                              </m:r>
                            </m:e>
                          </m:d>
                        </m:e>
                      </m:func>
                    </m:oMath>
                  </m:oMathPara>
                </a14:m>
                <a:endParaRPr lang="sv-FI" dirty="0"/>
              </a:p>
            </p:txBody>
          </p:sp>
        </mc:Choice>
        <mc:Fallback xmlns="">
          <p:sp>
            <p:nvSpPr>
              <p:cNvPr id="3" name="Rectangle 2"/>
              <p:cNvSpPr>
                <a:spLocks noRot="1" noChangeAspect="1" noMove="1" noResize="1" noEditPoints="1" noAdjustHandles="1" noChangeArrowheads="1" noChangeShapeType="1" noTextEdit="1"/>
              </p:cNvSpPr>
              <p:nvPr/>
            </p:nvSpPr>
            <p:spPr>
              <a:xfrm>
                <a:off x="1295400" y="6216134"/>
                <a:ext cx="6866694" cy="369332"/>
              </a:xfrm>
              <a:prstGeom prst="rect">
                <a:avLst/>
              </a:prstGeom>
              <a:blipFill rotWithShape="0">
                <a:blip r:embed="rId4"/>
                <a:stretch>
                  <a:fillRect b="-15000"/>
                </a:stretch>
              </a:blipFill>
            </p:spPr>
            <p:txBody>
              <a:bodyPr/>
              <a:lstStyle/>
              <a:p>
                <a:r>
                  <a:rPr lang="sv-FI">
                    <a:noFill/>
                  </a:rPr>
                  <a:t> </a:t>
                </a:r>
              </a:p>
            </p:txBody>
          </p:sp>
        </mc:Fallback>
      </mc:AlternateContent>
      <p:grpSp>
        <p:nvGrpSpPr>
          <p:cNvPr id="4" name="Group 3"/>
          <p:cNvGrpSpPr/>
          <p:nvPr/>
        </p:nvGrpSpPr>
        <p:grpSpPr>
          <a:xfrm>
            <a:off x="568252" y="3276600"/>
            <a:ext cx="953366" cy="901988"/>
            <a:chOff x="568252" y="3276600"/>
            <a:chExt cx="953366" cy="901988"/>
          </a:xfrm>
        </p:grpSpPr>
        <p:grpSp>
          <p:nvGrpSpPr>
            <p:cNvPr id="7" name="Group 6"/>
            <p:cNvGrpSpPr/>
            <p:nvPr/>
          </p:nvGrpSpPr>
          <p:grpSpPr>
            <a:xfrm>
              <a:off x="1445418" y="3276600"/>
              <a:ext cx="76200" cy="901988"/>
              <a:chOff x="1445418" y="3276600"/>
              <a:chExt cx="76200" cy="901988"/>
            </a:xfrm>
          </p:grpSpPr>
          <p:sp>
            <p:nvSpPr>
              <p:cNvPr id="8" name="Rectangle 7"/>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ctangle 13"/>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ctangle 14"/>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5"/>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1" name="Picture 20"/>
            <p:cNvPicPr>
              <a:picLocks noChangeAspect="1"/>
            </p:cNvPicPr>
            <p:nvPr/>
          </p:nvPicPr>
          <p:blipFill>
            <a:blip r:embed="rId5"/>
            <a:stretch>
              <a:fillRect/>
            </a:stretch>
          </p:blipFill>
          <p:spPr>
            <a:xfrm>
              <a:off x="568252" y="3523916"/>
              <a:ext cx="397717" cy="314325"/>
            </a:xfrm>
            <a:prstGeom prst="rect">
              <a:avLst/>
            </a:prstGeom>
          </p:spPr>
        </p:pic>
      </p:grpSp>
      <p:grpSp>
        <p:nvGrpSpPr>
          <p:cNvPr id="5" name="Group 4"/>
          <p:cNvGrpSpPr/>
          <p:nvPr/>
        </p:nvGrpSpPr>
        <p:grpSpPr>
          <a:xfrm>
            <a:off x="876300" y="3708400"/>
            <a:ext cx="5186398" cy="1092716"/>
            <a:chOff x="876300" y="3708400"/>
            <a:chExt cx="5186398" cy="1092716"/>
          </a:xfrm>
        </p:grpSpPr>
        <p:cxnSp>
          <p:nvCxnSpPr>
            <p:cNvPr id="22" name="Straight Arrow Connector 21"/>
            <p:cNvCxnSpPr/>
            <p:nvPr/>
          </p:nvCxnSpPr>
          <p:spPr>
            <a:xfrm>
              <a:off x="876300" y="3708400"/>
              <a:ext cx="4838700" cy="94615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7"/>
                  <a:stretch>
                    <a:fillRect b="-6557"/>
                  </a:stretch>
                </a:blipFill>
              </p:spPr>
              <p:txBody>
                <a:bodyPr/>
                <a:lstStyle/>
                <a:p>
                  <a:r>
                    <a:rPr lang="sv-SE">
                      <a:noFill/>
                    </a:rPr>
                    <a:t> </a:t>
                  </a:r>
                </a:p>
              </p:txBody>
            </p:sp>
          </mc:Fallback>
        </mc:AlternateContent>
      </p:grpSp>
      <mc:AlternateContent xmlns:mc="http://schemas.openxmlformats.org/markup-compatibility/2006" xmlns:a14="http://schemas.microsoft.com/office/drawing/2010/main">
        <mc:Choice Requires="a14">
          <p:sp>
            <p:nvSpPr>
              <p:cNvPr id="26" name="Rectangle 25"/>
              <p:cNvSpPr/>
              <p:nvPr/>
            </p:nvSpPr>
            <p:spPr>
              <a:xfrm>
                <a:off x="1295400" y="6216134"/>
                <a:ext cx="686669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smtClean="0">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smtClean="0">
                              <a:solidFill>
                                <a:srgbClr val="00B0F0"/>
                              </a:solidFill>
                              <a:latin typeface="Cambria Math"/>
                            </a:rPr>
                            <m:t>𝒑</m:t>
                          </m:r>
                          <m:r>
                            <a:rPr lang="sv-SE" i="1">
                              <a:latin typeface="Cambria Math"/>
                            </a:rPr>
                            <m:t>,</m:t>
                          </m:r>
                          <m:r>
                            <a:rPr lang="en-US" i="1" smtClean="0">
                              <a:solidFill>
                                <a:srgbClr val="00B0F0"/>
                              </a:solidFill>
                              <a:latin typeface="Cambria Math"/>
                            </a:rPr>
                            <m:t>𝜔</m:t>
                          </m:r>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smtClean="0">
                              <a:solidFill>
                                <a:srgbClr val="00B0F0"/>
                              </a:solidFill>
                              <a:latin typeface="Cambria Math"/>
                            </a:rPr>
                            <m:t>𝒑</m:t>
                          </m:r>
                          <m:r>
                            <a:rPr lang="en-US" i="1">
                              <a:solidFill>
                                <a:srgbClr val="00B0F0"/>
                              </a:solidFill>
                              <a:latin typeface="Cambria Math"/>
                            </a:rPr>
                            <m:t>,</m:t>
                          </m:r>
                          <m:r>
                            <a:rPr lang="en-US" i="1">
                              <a:solidFill>
                                <a:srgbClr val="00B0F0"/>
                              </a:solidFill>
                              <a:latin typeface="Cambria Math"/>
                            </a:rPr>
                            <m:t>𝜔</m:t>
                          </m:r>
                        </m:e>
                      </m:d>
                      <m:r>
                        <a:rPr lang="en-US" i="1">
                          <a:latin typeface="Cambria Math"/>
                        </a:rPr>
                        <m:t>+</m:t>
                      </m:r>
                      <m:r>
                        <a:rPr lang="en-US" i="1">
                          <a:latin typeface="Cambria Math" panose="02040503050406030204" pitchFamily="18" charset="0"/>
                        </a:rPr>
                        <m:t>2</m:t>
                      </m:r>
                      <m:r>
                        <a:rPr lang="en-US" i="1">
                          <a:latin typeface="Cambria Math" panose="02040503050406030204" pitchFamily="18" charset="0"/>
                        </a:rPr>
                        <m:t>𝜋</m:t>
                      </m:r>
                      <m:r>
                        <a:rPr lang="en-US" i="1">
                          <a:latin typeface="Cambria Math"/>
                        </a:rPr>
                        <m:t>𝑓</m:t>
                      </m:r>
                      <m:d>
                        <m:dPr>
                          <m:ctrlPr>
                            <a:rPr lang="en-US" b="1" i="1">
                              <a:latin typeface="Cambria Math" panose="02040503050406030204" pitchFamily="18" charset="0"/>
                            </a:rPr>
                          </m:ctrlPr>
                        </m:dPr>
                        <m:e>
                          <m:r>
                            <a:rPr lang="en-US" b="1" i="1" smtClean="0">
                              <a:solidFill>
                                <a:srgbClr val="00B0F0"/>
                              </a:solidFill>
                              <a:latin typeface="Cambria Math"/>
                            </a:rPr>
                            <m:t>𝒑</m:t>
                          </m:r>
                          <m:r>
                            <a:rPr lang="en-US" i="1">
                              <a:solidFill>
                                <a:srgbClr val="00B0F0"/>
                              </a:solidFill>
                              <a:latin typeface="Cambria Math"/>
                            </a:rPr>
                            <m:t>,</m:t>
                          </m:r>
                          <m:r>
                            <a:rPr lang="en-US" i="1">
                              <a:solidFill>
                                <a:srgbClr val="00B0F0"/>
                              </a:solidFill>
                              <a:latin typeface="Cambria Math"/>
                            </a:rPr>
                            <m:t>𝜔</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smtClean="0">
                              <a:solidFill>
                                <a:srgbClr val="00B0F0"/>
                              </a:solidFill>
                              <a:latin typeface="Cambria Math"/>
                            </a:rPr>
                            <m:t>𝒑</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smtClean="0">
                                  <a:solidFill>
                                    <a:srgbClr val="00B0F0"/>
                                  </a:solidFill>
                                  <a:latin typeface="Cambria Math"/>
                                </a:rPr>
                                <m:t>𝒏</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r>
                                <a:rPr lang="en-US" i="1">
                                  <a:latin typeface="Cambria Math"/>
                                </a:rPr>
                                <m:t> </m:t>
                              </m:r>
                            </m:e>
                          </m:d>
                        </m:e>
                      </m:func>
                    </m:oMath>
                  </m:oMathPara>
                </a14:m>
                <a:endParaRPr lang="sv-FI" dirty="0"/>
              </a:p>
            </p:txBody>
          </p:sp>
        </mc:Choice>
        <mc:Fallback xmlns="">
          <p:sp>
            <p:nvSpPr>
              <p:cNvPr id="26" name="Rectangle 25"/>
              <p:cNvSpPr>
                <a:spLocks noRot="1" noChangeAspect="1" noMove="1" noResize="1" noEditPoints="1" noAdjustHandles="1" noChangeArrowheads="1" noChangeShapeType="1" noTextEdit="1"/>
              </p:cNvSpPr>
              <p:nvPr/>
            </p:nvSpPr>
            <p:spPr>
              <a:xfrm>
                <a:off x="1295400" y="6216134"/>
                <a:ext cx="6866694" cy="369332"/>
              </a:xfrm>
              <a:prstGeom prst="rect">
                <a:avLst/>
              </a:prstGeom>
              <a:blipFill rotWithShape="0">
                <a:blip r:embed="rId8"/>
                <a:stretch>
                  <a:fillRect b="-15000"/>
                </a:stretch>
              </a:blipFill>
            </p:spPr>
            <p:txBody>
              <a:bodyPr/>
              <a:lstStyle/>
              <a:p>
                <a:r>
                  <a:rPr lang="sv-SE">
                    <a:noFill/>
                  </a:rPr>
                  <a:t> </a:t>
                </a:r>
              </a:p>
            </p:txBody>
          </p:sp>
        </mc:Fallback>
      </mc:AlternateContent>
      <p:sp>
        <p:nvSpPr>
          <p:cNvPr id="27" name="Date Placeholder 26"/>
          <p:cNvSpPr>
            <a:spLocks noGrp="1"/>
          </p:cNvSpPr>
          <p:nvPr>
            <p:ph type="dt" sz="half" idx="10"/>
          </p:nvPr>
        </p:nvSpPr>
        <p:spPr/>
        <p:txBody>
          <a:bodyPr/>
          <a:lstStyle/>
          <a:p>
            <a:fld id="{43EB8A7E-57F5-445F-BA43-883E98B0C1B2}" type="datetime1">
              <a:rPr lang="en-US" smtClean="0"/>
              <a:t>1/29/2018</a:t>
            </a:fld>
            <a:endParaRPr lang="en-US"/>
          </a:p>
        </p:txBody>
      </p:sp>
      <p:sp>
        <p:nvSpPr>
          <p:cNvPr id="28" name="Footer Placeholder 27"/>
          <p:cNvSpPr>
            <a:spLocks noGrp="1"/>
          </p:cNvSpPr>
          <p:nvPr>
            <p:ph type="ftr" sz="quarter" idx="11"/>
          </p:nvPr>
        </p:nvSpPr>
        <p:spPr/>
        <p:txBody>
          <a:bodyPr/>
          <a:lstStyle/>
          <a:p>
            <a:r>
              <a:rPr lang="en-US" smtClean="0"/>
              <a:t>Advanced Computer Graphics - Path Tracing</a:t>
            </a:r>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35</a:t>
            </a:fld>
            <a:endParaRPr lang="en-US"/>
          </a:p>
        </p:txBody>
      </p:sp>
    </p:spTree>
    <p:extLst>
      <p:ext uri="{BB962C8B-B14F-4D97-AF65-F5344CB8AC3E}">
        <p14:creationId xmlns:p14="http://schemas.microsoft.com/office/powerpoint/2010/main" val="273476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2" name="Title 1"/>
          <p:cNvSpPr>
            <a:spLocks noGrp="1"/>
          </p:cNvSpPr>
          <p:nvPr>
            <p:ph type="title"/>
          </p:nvPr>
        </p:nvSpPr>
        <p:spPr/>
        <p:txBody>
          <a:bodyPr/>
          <a:lstStyle/>
          <a:p>
            <a:r>
              <a:rPr lang="sv-SE" dirty="0"/>
              <a:t>Naive Pathtracing</a:t>
            </a:r>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568252" y="3276600"/>
            <a:ext cx="953366" cy="901988"/>
            <a:chOff x="568252" y="3276600"/>
            <a:chExt cx="953366" cy="901988"/>
          </a:xfrm>
        </p:grpSpPr>
        <p:grpSp>
          <p:nvGrpSpPr>
            <p:cNvPr id="7" name="Group 6"/>
            <p:cNvGrpSpPr/>
            <p:nvPr/>
          </p:nvGrpSpPr>
          <p:grpSpPr>
            <a:xfrm>
              <a:off x="1445418" y="3276600"/>
              <a:ext cx="76200" cy="901988"/>
              <a:chOff x="1445418" y="3276600"/>
              <a:chExt cx="76200" cy="901988"/>
            </a:xfrm>
          </p:grpSpPr>
          <p:sp>
            <p:nvSpPr>
              <p:cNvPr id="8" name="Rectangle 7"/>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ctangle 13"/>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ctangle 14"/>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5"/>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1" name="Picture 20"/>
            <p:cNvPicPr>
              <a:picLocks noChangeAspect="1"/>
            </p:cNvPicPr>
            <p:nvPr/>
          </p:nvPicPr>
          <p:blipFill>
            <a:blip r:embed="rId4"/>
            <a:stretch>
              <a:fillRect/>
            </a:stretch>
          </p:blipFill>
          <p:spPr>
            <a:xfrm>
              <a:off x="568252" y="3523916"/>
              <a:ext cx="397717" cy="314325"/>
            </a:xfrm>
            <a:prstGeom prst="rect">
              <a:avLst/>
            </a:prstGeom>
          </p:spPr>
        </p:pic>
      </p:grpSp>
      <p:grpSp>
        <p:nvGrpSpPr>
          <p:cNvPr id="5" name="Group 4"/>
          <p:cNvGrpSpPr/>
          <p:nvPr/>
        </p:nvGrpSpPr>
        <p:grpSpPr>
          <a:xfrm>
            <a:off x="876300" y="3708400"/>
            <a:ext cx="5186398" cy="1092716"/>
            <a:chOff x="876300" y="3708400"/>
            <a:chExt cx="5186398" cy="1092716"/>
          </a:xfrm>
        </p:grpSpPr>
        <p:cxnSp>
          <p:nvCxnSpPr>
            <p:cNvPr id="22" name="Straight Arrow Connector 21"/>
            <p:cNvCxnSpPr/>
            <p:nvPr/>
          </p:nvCxnSpPr>
          <p:spPr>
            <a:xfrm>
              <a:off x="876300" y="3708400"/>
              <a:ext cx="4838700" cy="94615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7"/>
                  <a:stretch>
                    <a:fillRect b="-6557"/>
                  </a:stretch>
                </a:blipFill>
              </p:spPr>
              <p:txBody>
                <a:bodyPr/>
                <a:lstStyle/>
                <a:p>
                  <a:r>
                    <a:rPr lang="sv-SE">
                      <a:noFill/>
                    </a:rPr>
                    <a:t> </a:t>
                  </a:r>
                </a:p>
              </p:txBody>
            </p:sp>
          </mc:Fallback>
        </mc:AlternateContent>
      </p:grpSp>
      <p:grpSp>
        <p:nvGrpSpPr>
          <p:cNvPr id="29" name="Group 28"/>
          <p:cNvGrpSpPr/>
          <p:nvPr/>
        </p:nvGrpSpPr>
        <p:grpSpPr>
          <a:xfrm>
            <a:off x="5718175" y="4003977"/>
            <a:ext cx="769623" cy="612473"/>
            <a:chOff x="5718175" y="4003977"/>
            <a:chExt cx="769623" cy="612473"/>
          </a:xfrm>
        </p:grpSpPr>
        <p:cxnSp>
          <p:nvCxnSpPr>
            <p:cNvPr id="27" name="Straight Arrow Connector 26"/>
            <p:cNvCxnSpPr/>
            <p:nvPr/>
          </p:nvCxnSpPr>
          <p:spPr>
            <a:xfrm flipV="1">
              <a:off x="5718175" y="4297070"/>
              <a:ext cx="383612" cy="31938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p:cNvSpPr/>
                <p:nvPr/>
              </p:nvSpPr>
              <p:spPr>
                <a:xfrm>
                  <a:off x="5997664" y="4003977"/>
                  <a:ext cx="4901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𝜔</m:t>
                            </m:r>
                          </m:e>
                          <m:sub>
                            <m:r>
                              <a:rPr lang="en-US" b="0" i="1" smtClean="0">
                                <a:latin typeface="Cambria Math" panose="02040503050406030204" pitchFamily="18" charset="0"/>
                              </a:rPr>
                              <m:t>𝑖</m:t>
                            </m:r>
                          </m:sub>
                        </m:sSub>
                      </m:oMath>
                    </m:oMathPara>
                  </a14:m>
                  <a:endParaRPr lang="sv-SE" dirty="0"/>
                </a:p>
              </p:txBody>
            </p:sp>
          </mc:Choice>
          <mc:Fallback xmlns="">
            <p:sp>
              <p:nvSpPr>
                <p:cNvPr id="28" name="Rectangle 27"/>
                <p:cNvSpPr>
                  <a:spLocks noRot="1" noChangeAspect="1" noMove="1" noResize="1" noEditPoints="1" noAdjustHandles="1" noChangeArrowheads="1" noChangeShapeType="1" noTextEdit="1"/>
                </p:cNvSpPr>
                <p:nvPr/>
              </p:nvSpPr>
              <p:spPr>
                <a:xfrm>
                  <a:off x="5997664" y="4003977"/>
                  <a:ext cx="490134" cy="369332"/>
                </a:xfrm>
                <a:prstGeom prst="rect">
                  <a:avLst/>
                </a:prstGeom>
                <a:blipFill rotWithShape="0">
                  <a:blip r:embed="rId8"/>
                  <a:stretch>
                    <a:fillRect b="-3333"/>
                  </a:stretch>
                </a:blipFill>
              </p:spPr>
              <p:txBody>
                <a:bodyPr/>
                <a:lstStyle/>
                <a:p>
                  <a:r>
                    <a:rPr lang="sv-FI">
                      <a:noFill/>
                    </a:rPr>
                    <a:t> </a:t>
                  </a:r>
                </a:p>
              </p:txBody>
            </p:sp>
          </mc:Fallback>
        </mc:AlternateContent>
      </p:grpSp>
      <p:sp>
        <p:nvSpPr>
          <p:cNvPr id="30" name="Rectangle 29"/>
          <p:cNvSpPr/>
          <p:nvPr/>
        </p:nvSpPr>
        <p:spPr>
          <a:xfrm>
            <a:off x="0" y="5428916"/>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31" name="Rectangle 30"/>
              <p:cNvSpPr/>
              <p:nvPr/>
            </p:nvSpPr>
            <p:spPr>
              <a:xfrm>
                <a:off x="1295400" y="6216134"/>
                <a:ext cx="686669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smtClean="0">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smtClean="0">
                              <a:solidFill>
                                <a:srgbClr val="00B0F0"/>
                              </a:solidFill>
                              <a:latin typeface="Cambria Math"/>
                            </a:rPr>
                            <m:t>𝒑</m:t>
                          </m:r>
                          <m:r>
                            <a:rPr lang="sv-SE" i="1">
                              <a:latin typeface="Cambria Math"/>
                            </a:rPr>
                            <m:t>,</m:t>
                          </m:r>
                          <m:r>
                            <a:rPr lang="en-US" i="1" smtClean="0">
                              <a:solidFill>
                                <a:srgbClr val="00B0F0"/>
                              </a:solidFill>
                              <a:latin typeface="Cambria Math"/>
                            </a:rPr>
                            <m:t>𝜔</m:t>
                          </m:r>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smtClean="0">
                              <a:solidFill>
                                <a:srgbClr val="00B0F0"/>
                              </a:solidFill>
                              <a:latin typeface="Cambria Math"/>
                            </a:rPr>
                            <m:t>𝒑</m:t>
                          </m:r>
                          <m:r>
                            <a:rPr lang="en-US" i="1">
                              <a:solidFill>
                                <a:srgbClr val="00B0F0"/>
                              </a:solidFill>
                              <a:latin typeface="Cambria Math"/>
                            </a:rPr>
                            <m:t>,</m:t>
                          </m:r>
                          <m:r>
                            <a:rPr lang="en-US" i="1">
                              <a:solidFill>
                                <a:srgbClr val="00B0F0"/>
                              </a:solidFill>
                              <a:latin typeface="Cambria Math"/>
                            </a:rPr>
                            <m:t>𝜔</m:t>
                          </m:r>
                        </m:e>
                      </m:d>
                      <m:r>
                        <a:rPr lang="en-US" i="1">
                          <a:latin typeface="Cambria Math"/>
                        </a:rPr>
                        <m:t>+</m:t>
                      </m:r>
                      <m:r>
                        <a:rPr lang="en-US" i="1">
                          <a:latin typeface="Cambria Math" panose="02040503050406030204" pitchFamily="18" charset="0"/>
                        </a:rPr>
                        <m:t>2</m:t>
                      </m:r>
                      <m:r>
                        <a:rPr lang="en-US" i="1">
                          <a:latin typeface="Cambria Math" panose="02040503050406030204" pitchFamily="18" charset="0"/>
                        </a:rPr>
                        <m:t>𝜋</m:t>
                      </m:r>
                      <m:r>
                        <a:rPr lang="en-US" i="1">
                          <a:latin typeface="Cambria Math"/>
                        </a:rPr>
                        <m:t>𝑓</m:t>
                      </m:r>
                      <m:d>
                        <m:dPr>
                          <m:ctrlPr>
                            <a:rPr lang="en-US" b="1" i="1">
                              <a:latin typeface="Cambria Math" panose="02040503050406030204" pitchFamily="18" charset="0"/>
                            </a:rPr>
                          </m:ctrlPr>
                        </m:dPr>
                        <m:e>
                          <m:r>
                            <a:rPr lang="en-US" b="1" i="1" smtClean="0">
                              <a:solidFill>
                                <a:srgbClr val="00B0F0"/>
                              </a:solidFill>
                              <a:latin typeface="Cambria Math"/>
                            </a:rPr>
                            <m:t>𝒑</m:t>
                          </m:r>
                          <m:r>
                            <a:rPr lang="en-US" i="1">
                              <a:solidFill>
                                <a:srgbClr val="00B0F0"/>
                              </a:solidFill>
                              <a:latin typeface="Cambria Math"/>
                            </a:rPr>
                            <m:t>,</m:t>
                          </m:r>
                          <m:r>
                            <a:rPr lang="en-US" i="1">
                              <a:solidFill>
                                <a:srgbClr val="00B0F0"/>
                              </a:solidFill>
                              <a:latin typeface="Cambria Math"/>
                            </a:rPr>
                            <m:t>𝜔</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smtClean="0">
                              <a:solidFill>
                                <a:srgbClr val="00B0F0"/>
                              </a:solidFill>
                              <a:latin typeface="Cambria Math"/>
                            </a:rPr>
                            <m:t>𝒑</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smtClean="0">
                                  <a:solidFill>
                                    <a:srgbClr val="00B0F0"/>
                                  </a:solidFill>
                                  <a:latin typeface="Cambria Math"/>
                                </a:rPr>
                                <m:t>𝒏</m:t>
                              </m:r>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𝑖</m:t>
                                  </m:r>
                                </m:sub>
                              </m:sSub>
                              <m:r>
                                <a:rPr lang="en-US" i="1">
                                  <a:latin typeface="Cambria Math"/>
                                </a:rPr>
                                <m:t> </m:t>
                              </m:r>
                            </m:e>
                          </m:d>
                        </m:e>
                      </m:func>
                    </m:oMath>
                  </m:oMathPara>
                </a14:m>
                <a:endParaRPr lang="sv-FI" dirty="0"/>
              </a:p>
            </p:txBody>
          </p:sp>
        </mc:Choice>
        <mc:Fallback xmlns="">
          <p:sp>
            <p:nvSpPr>
              <p:cNvPr id="31" name="Rectangle 30"/>
              <p:cNvSpPr>
                <a:spLocks noRot="1" noChangeAspect="1" noMove="1" noResize="1" noEditPoints="1" noAdjustHandles="1" noChangeArrowheads="1" noChangeShapeType="1" noTextEdit="1"/>
              </p:cNvSpPr>
              <p:nvPr/>
            </p:nvSpPr>
            <p:spPr>
              <a:xfrm>
                <a:off x="1295400" y="6216134"/>
                <a:ext cx="6866694" cy="369332"/>
              </a:xfrm>
              <a:prstGeom prst="rect">
                <a:avLst/>
              </a:prstGeom>
              <a:blipFill rotWithShape="0">
                <a:blip r:embed="rId9"/>
                <a:stretch>
                  <a:fillRect b="-15000"/>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295400" y="6216134"/>
                <a:ext cx="686669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smtClean="0">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smtClean="0">
                              <a:solidFill>
                                <a:srgbClr val="00B0F0"/>
                              </a:solidFill>
                              <a:latin typeface="Cambria Math"/>
                            </a:rPr>
                            <m:t>𝒑</m:t>
                          </m:r>
                          <m:r>
                            <a:rPr lang="sv-SE" i="1">
                              <a:latin typeface="Cambria Math"/>
                            </a:rPr>
                            <m:t>,</m:t>
                          </m:r>
                          <m:r>
                            <a:rPr lang="en-US" i="1" smtClean="0">
                              <a:solidFill>
                                <a:srgbClr val="00B0F0"/>
                              </a:solidFill>
                              <a:latin typeface="Cambria Math"/>
                            </a:rPr>
                            <m:t>𝜔</m:t>
                          </m:r>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a:rPr>
                            <m:t>𝐿</m:t>
                          </m:r>
                        </m:e>
                        <m:sub>
                          <m:r>
                            <a:rPr lang="en-US" i="1">
                              <a:latin typeface="Cambria Math"/>
                            </a:rPr>
                            <m:t>𝑒</m:t>
                          </m:r>
                        </m:sub>
                      </m:sSub>
                      <m:d>
                        <m:dPr>
                          <m:ctrlPr>
                            <a:rPr lang="en-US" i="1">
                              <a:latin typeface="Cambria Math" panose="02040503050406030204" pitchFamily="18" charset="0"/>
                            </a:rPr>
                          </m:ctrlPr>
                        </m:dPr>
                        <m:e>
                          <m:r>
                            <a:rPr lang="en-US" b="1" i="1" smtClean="0">
                              <a:solidFill>
                                <a:srgbClr val="00B0F0"/>
                              </a:solidFill>
                              <a:latin typeface="Cambria Math"/>
                            </a:rPr>
                            <m:t>𝒑</m:t>
                          </m:r>
                          <m:r>
                            <a:rPr lang="en-US" i="1">
                              <a:solidFill>
                                <a:srgbClr val="00B0F0"/>
                              </a:solidFill>
                              <a:latin typeface="Cambria Math"/>
                            </a:rPr>
                            <m:t>,</m:t>
                          </m:r>
                          <m:r>
                            <a:rPr lang="en-US" i="1">
                              <a:solidFill>
                                <a:srgbClr val="00B0F0"/>
                              </a:solidFill>
                              <a:latin typeface="Cambria Math"/>
                            </a:rPr>
                            <m:t>𝜔</m:t>
                          </m:r>
                        </m:e>
                      </m:d>
                      <m:r>
                        <a:rPr lang="en-US" i="1">
                          <a:latin typeface="Cambria Math"/>
                        </a:rPr>
                        <m:t>+</m:t>
                      </m:r>
                      <m:r>
                        <a:rPr lang="en-US" i="1">
                          <a:latin typeface="Cambria Math" panose="02040503050406030204" pitchFamily="18" charset="0"/>
                        </a:rPr>
                        <m:t>2</m:t>
                      </m:r>
                      <m:r>
                        <a:rPr lang="en-US" i="1">
                          <a:latin typeface="Cambria Math" panose="02040503050406030204" pitchFamily="18" charset="0"/>
                        </a:rPr>
                        <m:t>𝜋</m:t>
                      </m:r>
                      <m:r>
                        <a:rPr lang="en-US" i="1">
                          <a:latin typeface="Cambria Math"/>
                        </a:rPr>
                        <m:t>𝑓</m:t>
                      </m:r>
                      <m:d>
                        <m:dPr>
                          <m:ctrlPr>
                            <a:rPr lang="en-US" b="1" i="1">
                              <a:latin typeface="Cambria Math" panose="02040503050406030204" pitchFamily="18" charset="0"/>
                            </a:rPr>
                          </m:ctrlPr>
                        </m:dPr>
                        <m:e>
                          <m:r>
                            <a:rPr lang="en-US" b="1" i="1" smtClean="0">
                              <a:solidFill>
                                <a:srgbClr val="00B0F0"/>
                              </a:solidFill>
                              <a:latin typeface="Cambria Math"/>
                            </a:rPr>
                            <m:t>𝒑</m:t>
                          </m:r>
                          <m:r>
                            <a:rPr lang="en-US" i="1">
                              <a:solidFill>
                                <a:srgbClr val="00B0F0"/>
                              </a:solidFill>
                              <a:latin typeface="Cambria Math"/>
                            </a:rPr>
                            <m:t>,</m:t>
                          </m:r>
                          <m:r>
                            <a:rPr lang="en-US" i="1">
                              <a:solidFill>
                                <a:srgbClr val="00B0F0"/>
                              </a:solidFill>
                              <a:latin typeface="Cambria Math"/>
                            </a:rPr>
                            <m:t>𝜔</m:t>
                          </m:r>
                          <m:r>
                            <a:rPr lang="en-US" i="1">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smtClean="0">
                              <a:solidFill>
                                <a:srgbClr val="00B0F0"/>
                              </a:solidFill>
                              <a:latin typeface="Cambria Math"/>
                            </a:rPr>
                            <m:t>𝒑</m:t>
                          </m:r>
                          <m:r>
                            <a:rPr lang="en-US" i="1">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e>
                      </m:d>
                      <m:func>
                        <m:funcPr>
                          <m:ctrlPr>
                            <a:rPr lang="en-US" i="1">
                              <a:latin typeface="Cambria Math" panose="02040503050406030204" pitchFamily="18" charset="0"/>
                            </a:rPr>
                          </m:ctrlPr>
                        </m:funcPr>
                        <m:fName>
                          <m:r>
                            <m:rPr>
                              <m:sty m:val="p"/>
                            </m:rPr>
                            <a:rPr lang="en-US">
                              <a:latin typeface="Cambria Math"/>
                            </a:rPr>
                            <m:t>cos</m:t>
                          </m:r>
                        </m:fName>
                        <m:e>
                          <m:d>
                            <m:dPr>
                              <m:ctrlPr>
                                <a:rPr lang="en-US" b="1" i="1">
                                  <a:latin typeface="Cambria Math" panose="02040503050406030204" pitchFamily="18" charset="0"/>
                                </a:rPr>
                              </m:ctrlPr>
                            </m:dPr>
                            <m:e>
                              <m:r>
                                <a:rPr lang="en-US" b="1" i="1" smtClean="0">
                                  <a:solidFill>
                                    <a:srgbClr val="00B0F0"/>
                                  </a:solidFill>
                                  <a:latin typeface="Cambria Math"/>
                                </a:rPr>
                                <m:t>𝒏</m:t>
                              </m:r>
                              <m:r>
                                <a:rPr lang="en-US" i="1">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r>
                                <a:rPr lang="en-US" i="1">
                                  <a:latin typeface="Cambria Math"/>
                                </a:rPr>
                                <m:t> </m:t>
                              </m:r>
                            </m:e>
                          </m:d>
                        </m:e>
                      </m:func>
                    </m:oMath>
                  </m:oMathPara>
                </a14:m>
                <a:endParaRPr lang="sv-FI" dirty="0"/>
              </a:p>
            </p:txBody>
          </p:sp>
        </mc:Choice>
        <mc:Fallback xmlns="">
          <p:sp>
            <p:nvSpPr>
              <p:cNvPr id="32" name="Rectangle 31"/>
              <p:cNvSpPr>
                <a:spLocks noRot="1" noChangeAspect="1" noMove="1" noResize="1" noEditPoints="1" noAdjustHandles="1" noChangeArrowheads="1" noChangeShapeType="1" noTextEdit="1"/>
              </p:cNvSpPr>
              <p:nvPr/>
            </p:nvSpPr>
            <p:spPr>
              <a:xfrm>
                <a:off x="1295400" y="6216134"/>
                <a:ext cx="6866694" cy="369332"/>
              </a:xfrm>
              <a:prstGeom prst="rect">
                <a:avLst/>
              </a:prstGeom>
              <a:blipFill rotWithShape="0">
                <a:blip r:embed="rId10"/>
                <a:stretch>
                  <a:fillRect b="-15000"/>
                </a:stretch>
              </a:blipFill>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295400" y="6216134"/>
                <a:ext cx="686669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smtClean="0">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smtClean="0">
                              <a:solidFill>
                                <a:srgbClr val="00B0F0"/>
                              </a:solidFill>
                              <a:latin typeface="Cambria Math"/>
                            </a:rPr>
                            <m:t>𝒑</m:t>
                          </m:r>
                          <m:r>
                            <a:rPr lang="sv-SE" i="1">
                              <a:latin typeface="Cambria Math"/>
                            </a:rPr>
                            <m:t>,</m:t>
                          </m:r>
                          <m:r>
                            <a:rPr lang="en-US" i="1" smtClean="0">
                              <a:solidFill>
                                <a:srgbClr val="00B0F0"/>
                              </a:solidFill>
                              <a:latin typeface="Cambria Math"/>
                            </a:rPr>
                            <m:t>𝜔</m:t>
                          </m:r>
                        </m:e>
                      </m:d>
                      <m:r>
                        <a:rPr lang="en-US" i="1">
                          <a:latin typeface="Cambria Math" panose="02040503050406030204" pitchFamily="18" charset="0"/>
                          <a:ea typeface="Cambria Math" panose="02040503050406030204" pitchFamily="18" charset="0"/>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𝐿</m:t>
                          </m:r>
                        </m:e>
                        <m:sub>
                          <m:r>
                            <a:rPr lang="en-US" i="1">
                              <a:solidFill>
                                <a:srgbClr val="00B0F0"/>
                              </a:solidFill>
                              <a:latin typeface="Cambria Math"/>
                            </a:rPr>
                            <m:t>𝑒</m:t>
                          </m:r>
                        </m:sub>
                      </m:sSub>
                      <m:d>
                        <m:dPr>
                          <m:ctrlPr>
                            <a:rPr lang="en-US" i="1">
                              <a:solidFill>
                                <a:srgbClr val="00B0F0"/>
                              </a:solidFill>
                              <a:latin typeface="Cambria Math" panose="02040503050406030204" pitchFamily="18" charset="0"/>
                            </a:rPr>
                          </m:ctrlPr>
                        </m:dPr>
                        <m:e>
                          <m:r>
                            <a:rPr lang="en-US" b="1" i="1" smtClean="0">
                              <a:solidFill>
                                <a:srgbClr val="00B0F0"/>
                              </a:solidFill>
                              <a:latin typeface="Cambria Math"/>
                            </a:rPr>
                            <m:t>𝒑</m:t>
                          </m:r>
                          <m:r>
                            <a:rPr lang="en-US" i="1">
                              <a:solidFill>
                                <a:srgbClr val="00B0F0"/>
                              </a:solidFill>
                              <a:latin typeface="Cambria Math"/>
                            </a:rPr>
                            <m:t>,</m:t>
                          </m:r>
                          <m:r>
                            <a:rPr lang="en-US" i="1">
                              <a:solidFill>
                                <a:srgbClr val="00B0F0"/>
                              </a:solidFill>
                              <a:latin typeface="Cambria Math"/>
                            </a:rPr>
                            <m:t>𝜔</m:t>
                          </m:r>
                        </m:e>
                      </m:d>
                      <m:r>
                        <a:rPr lang="en-US" i="1">
                          <a:latin typeface="Cambria Math"/>
                        </a:rPr>
                        <m:t>+</m:t>
                      </m:r>
                      <m:r>
                        <a:rPr lang="en-US" i="1" smtClean="0">
                          <a:solidFill>
                            <a:srgbClr val="00B0F0"/>
                          </a:solidFill>
                          <a:latin typeface="Cambria Math" panose="02040503050406030204" pitchFamily="18" charset="0"/>
                        </a:rPr>
                        <m:t>2</m:t>
                      </m:r>
                      <m:r>
                        <a:rPr lang="en-US" i="1" smtClean="0">
                          <a:solidFill>
                            <a:srgbClr val="00B0F0"/>
                          </a:solidFill>
                          <a:latin typeface="Cambria Math" panose="02040503050406030204" pitchFamily="18" charset="0"/>
                        </a:rPr>
                        <m:t>𝜋</m:t>
                      </m:r>
                      <m:r>
                        <a:rPr lang="en-US" i="1">
                          <a:solidFill>
                            <a:srgbClr val="00B0F0"/>
                          </a:solidFill>
                          <a:latin typeface="Cambria Math"/>
                        </a:rPr>
                        <m:t>𝑓</m:t>
                      </m:r>
                      <m:d>
                        <m:dPr>
                          <m:ctrlPr>
                            <a:rPr lang="en-US" b="1" i="1">
                              <a:solidFill>
                                <a:srgbClr val="00B0F0"/>
                              </a:solidFill>
                              <a:latin typeface="Cambria Math" panose="02040503050406030204" pitchFamily="18" charset="0"/>
                            </a:rPr>
                          </m:ctrlPr>
                        </m:dPr>
                        <m:e>
                          <m:r>
                            <a:rPr lang="en-US" b="1" i="1" smtClean="0">
                              <a:solidFill>
                                <a:srgbClr val="00B0F0"/>
                              </a:solidFill>
                              <a:latin typeface="Cambria Math"/>
                            </a:rPr>
                            <m:t>𝒑</m:t>
                          </m:r>
                          <m:r>
                            <a:rPr lang="en-US" i="1">
                              <a:solidFill>
                                <a:srgbClr val="00B0F0"/>
                              </a:solidFill>
                              <a:latin typeface="Cambria Math"/>
                            </a:rPr>
                            <m:t>,</m:t>
                          </m:r>
                          <m:r>
                            <a:rPr lang="en-US" i="1">
                              <a:solidFill>
                                <a:srgbClr val="00B0F0"/>
                              </a:solidFill>
                              <a:latin typeface="Cambria Math"/>
                            </a:rPr>
                            <m:t>𝜔</m:t>
                          </m:r>
                          <m:r>
                            <a:rPr lang="en-US" i="1">
                              <a:solidFill>
                                <a:srgbClr val="00B0F0"/>
                              </a:solidFill>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smtClean="0">
                              <a:solidFill>
                                <a:srgbClr val="00B0F0"/>
                              </a:solidFill>
                              <a:latin typeface="Cambria Math"/>
                            </a:rPr>
                            <m:t>𝒑</m:t>
                          </m:r>
                          <m:r>
                            <a:rPr lang="en-US" i="1">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e>
                      </m:d>
                      <m:func>
                        <m:funcPr>
                          <m:ctrlPr>
                            <a:rPr lang="en-US" i="1" smtClean="0">
                              <a:solidFill>
                                <a:srgbClr val="00B0F0"/>
                              </a:solidFill>
                              <a:latin typeface="Cambria Math" panose="02040503050406030204" pitchFamily="18" charset="0"/>
                            </a:rPr>
                          </m:ctrlPr>
                        </m:funcPr>
                        <m:fName>
                          <m:r>
                            <m:rPr>
                              <m:sty m:val="p"/>
                            </m:rPr>
                            <a:rPr lang="en-US">
                              <a:solidFill>
                                <a:srgbClr val="00B0F0"/>
                              </a:solidFill>
                              <a:latin typeface="Cambria Math"/>
                            </a:rPr>
                            <m:t>cos</m:t>
                          </m:r>
                        </m:fName>
                        <m:e>
                          <m:d>
                            <m:dPr>
                              <m:ctrlPr>
                                <a:rPr lang="en-US" b="1" i="1">
                                  <a:solidFill>
                                    <a:srgbClr val="00B0F0"/>
                                  </a:solidFill>
                                  <a:latin typeface="Cambria Math" panose="02040503050406030204" pitchFamily="18" charset="0"/>
                                </a:rPr>
                              </m:ctrlPr>
                            </m:dPr>
                            <m:e>
                              <m:r>
                                <a:rPr lang="en-US" b="1" i="1" smtClean="0">
                                  <a:solidFill>
                                    <a:srgbClr val="00B0F0"/>
                                  </a:solidFill>
                                  <a:latin typeface="Cambria Math"/>
                                </a:rPr>
                                <m:t>𝒏</m:t>
                              </m:r>
                              <m:r>
                                <a:rPr lang="en-US" i="1">
                                  <a:solidFill>
                                    <a:srgbClr val="00B0F0"/>
                                  </a:solidFill>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r>
                                <a:rPr lang="en-US" i="1">
                                  <a:solidFill>
                                    <a:srgbClr val="00B0F0"/>
                                  </a:solidFill>
                                  <a:latin typeface="Cambria Math"/>
                                </a:rPr>
                                <m:t> </m:t>
                              </m:r>
                            </m:e>
                          </m:d>
                        </m:e>
                      </m:func>
                    </m:oMath>
                  </m:oMathPara>
                </a14:m>
                <a:endParaRPr lang="sv-FI" dirty="0"/>
              </a:p>
            </p:txBody>
          </p:sp>
        </mc:Choice>
        <mc:Fallback xmlns="">
          <p:sp>
            <p:nvSpPr>
              <p:cNvPr id="33" name="Rectangle 32"/>
              <p:cNvSpPr>
                <a:spLocks noRot="1" noChangeAspect="1" noMove="1" noResize="1" noEditPoints="1" noAdjustHandles="1" noChangeArrowheads="1" noChangeShapeType="1" noTextEdit="1"/>
              </p:cNvSpPr>
              <p:nvPr/>
            </p:nvSpPr>
            <p:spPr>
              <a:xfrm>
                <a:off x="1295400" y="6216134"/>
                <a:ext cx="6866694" cy="369332"/>
              </a:xfrm>
              <a:prstGeom prst="rect">
                <a:avLst/>
              </a:prstGeom>
              <a:blipFill rotWithShape="0">
                <a:blip r:embed="rId11"/>
                <a:stretch>
                  <a:fillRect b="-15000"/>
                </a:stretch>
              </a:blipFill>
            </p:spPr>
            <p:txBody>
              <a:bodyPr/>
              <a:lstStyle/>
              <a:p>
                <a:r>
                  <a:rPr lang="sv-SE">
                    <a:noFill/>
                  </a:rPr>
                  <a:t> </a:t>
                </a:r>
              </a:p>
            </p:txBody>
          </p:sp>
        </mc:Fallback>
      </mc:AlternateContent>
      <p:sp>
        <p:nvSpPr>
          <p:cNvPr id="3" name="Date Placeholder 2"/>
          <p:cNvSpPr>
            <a:spLocks noGrp="1"/>
          </p:cNvSpPr>
          <p:nvPr>
            <p:ph type="dt" sz="half" idx="10"/>
          </p:nvPr>
        </p:nvSpPr>
        <p:spPr/>
        <p:txBody>
          <a:bodyPr/>
          <a:lstStyle/>
          <a:p>
            <a:fld id="{CB7C731C-1F0C-485B-84A4-F48EE1746FDE}" type="datetime1">
              <a:rPr lang="en-US" smtClean="0"/>
              <a:t>1/29/2018</a:t>
            </a:fld>
            <a:endParaRPr lang="en-US"/>
          </a:p>
        </p:txBody>
      </p:sp>
      <p:sp>
        <p:nvSpPr>
          <p:cNvPr id="25" name="Footer Placeholder 24"/>
          <p:cNvSpPr>
            <a:spLocks noGrp="1"/>
          </p:cNvSpPr>
          <p:nvPr>
            <p:ph type="ftr" sz="quarter" idx="11"/>
          </p:nvPr>
        </p:nvSpPr>
        <p:spPr/>
        <p:txBody>
          <a:bodyPr/>
          <a:lstStyle/>
          <a:p>
            <a:r>
              <a:rPr lang="en-US" smtClean="0"/>
              <a:t>Advanced Computer Graphics - Path Tracing</a:t>
            </a:r>
            <a:endParaRPr lang="en-US"/>
          </a:p>
        </p:txBody>
      </p:sp>
      <p:sp>
        <p:nvSpPr>
          <p:cNvPr id="26" name="Slide Number Placeholder 25"/>
          <p:cNvSpPr>
            <a:spLocks noGrp="1"/>
          </p:cNvSpPr>
          <p:nvPr>
            <p:ph type="sldNum" sz="quarter" idx="12"/>
          </p:nvPr>
        </p:nvSpPr>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322853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2" name="Title 1"/>
          <p:cNvSpPr>
            <a:spLocks noGrp="1"/>
          </p:cNvSpPr>
          <p:nvPr>
            <p:ph type="title"/>
          </p:nvPr>
        </p:nvSpPr>
        <p:spPr/>
        <p:txBody>
          <a:bodyPr/>
          <a:lstStyle/>
          <a:p>
            <a:r>
              <a:rPr lang="sv-SE" dirty="0"/>
              <a:t>Naive Pathtracing</a:t>
            </a:r>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568252" y="3276600"/>
            <a:ext cx="953366" cy="901988"/>
            <a:chOff x="568252" y="3276600"/>
            <a:chExt cx="953366" cy="901988"/>
          </a:xfrm>
        </p:grpSpPr>
        <p:grpSp>
          <p:nvGrpSpPr>
            <p:cNvPr id="7" name="Group 6"/>
            <p:cNvGrpSpPr/>
            <p:nvPr/>
          </p:nvGrpSpPr>
          <p:grpSpPr>
            <a:xfrm>
              <a:off x="1445418" y="3276600"/>
              <a:ext cx="76200" cy="901988"/>
              <a:chOff x="1445418" y="3276600"/>
              <a:chExt cx="76200" cy="901988"/>
            </a:xfrm>
          </p:grpSpPr>
          <p:sp>
            <p:nvSpPr>
              <p:cNvPr id="8" name="Rectangle 7"/>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ctangle 13"/>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ctangle 14"/>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5"/>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1" name="Picture 20"/>
            <p:cNvPicPr>
              <a:picLocks noChangeAspect="1"/>
            </p:cNvPicPr>
            <p:nvPr/>
          </p:nvPicPr>
          <p:blipFill>
            <a:blip r:embed="rId4"/>
            <a:stretch>
              <a:fillRect/>
            </a:stretch>
          </p:blipFill>
          <p:spPr>
            <a:xfrm>
              <a:off x="568252" y="3523916"/>
              <a:ext cx="397717" cy="314325"/>
            </a:xfrm>
            <a:prstGeom prst="rect">
              <a:avLst/>
            </a:prstGeom>
          </p:spPr>
        </p:pic>
      </p:grpSp>
      <p:grpSp>
        <p:nvGrpSpPr>
          <p:cNvPr id="5" name="Group 4"/>
          <p:cNvGrpSpPr/>
          <p:nvPr/>
        </p:nvGrpSpPr>
        <p:grpSpPr>
          <a:xfrm>
            <a:off x="876300" y="3708400"/>
            <a:ext cx="5186398" cy="1092716"/>
            <a:chOff x="876300" y="3708400"/>
            <a:chExt cx="5186398" cy="1092716"/>
          </a:xfrm>
        </p:grpSpPr>
        <p:cxnSp>
          <p:nvCxnSpPr>
            <p:cNvPr id="22" name="Straight Arrow Connector 21"/>
            <p:cNvCxnSpPr/>
            <p:nvPr/>
          </p:nvCxnSpPr>
          <p:spPr>
            <a:xfrm>
              <a:off x="876300" y="3708400"/>
              <a:ext cx="4838700" cy="94615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7"/>
                  <a:stretch>
                    <a:fillRect b="-6557"/>
                  </a:stretch>
                </a:blipFill>
              </p:spPr>
              <p:txBody>
                <a:bodyPr/>
                <a:lstStyle/>
                <a:p>
                  <a:r>
                    <a:rPr lang="sv-SE">
                      <a:noFill/>
                    </a:rPr>
                    <a:t> </a:t>
                  </a:r>
                </a:p>
              </p:txBody>
            </p:sp>
          </mc:Fallback>
        </mc:AlternateContent>
      </p:grpSp>
      <p:grpSp>
        <p:nvGrpSpPr>
          <p:cNvPr id="29" name="Group 28"/>
          <p:cNvGrpSpPr/>
          <p:nvPr/>
        </p:nvGrpSpPr>
        <p:grpSpPr>
          <a:xfrm>
            <a:off x="5718175" y="4003977"/>
            <a:ext cx="769623" cy="612473"/>
            <a:chOff x="5718175" y="4003977"/>
            <a:chExt cx="769623" cy="612473"/>
          </a:xfrm>
        </p:grpSpPr>
        <p:cxnSp>
          <p:nvCxnSpPr>
            <p:cNvPr id="27" name="Straight Arrow Connector 26"/>
            <p:cNvCxnSpPr/>
            <p:nvPr/>
          </p:nvCxnSpPr>
          <p:spPr>
            <a:xfrm flipV="1">
              <a:off x="5718175" y="4297070"/>
              <a:ext cx="383612" cy="31938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Rectangle 27"/>
                <p:cNvSpPr/>
                <p:nvPr/>
              </p:nvSpPr>
              <p:spPr>
                <a:xfrm>
                  <a:off x="5997664" y="4003977"/>
                  <a:ext cx="4901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𝜔</m:t>
                            </m:r>
                          </m:e>
                          <m:sub>
                            <m:r>
                              <a:rPr lang="en-US" b="0" i="1" smtClean="0">
                                <a:latin typeface="Cambria Math" panose="02040503050406030204" pitchFamily="18" charset="0"/>
                              </a:rPr>
                              <m:t>𝑖</m:t>
                            </m:r>
                          </m:sub>
                        </m:sSub>
                      </m:oMath>
                    </m:oMathPara>
                  </a14:m>
                  <a:endParaRPr lang="sv-SE" dirty="0"/>
                </a:p>
              </p:txBody>
            </p:sp>
          </mc:Choice>
          <mc:Fallback xmlns="">
            <p:sp>
              <p:nvSpPr>
                <p:cNvPr id="28" name="Rectangle 27"/>
                <p:cNvSpPr>
                  <a:spLocks noRot="1" noChangeAspect="1" noMove="1" noResize="1" noEditPoints="1" noAdjustHandles="1" noChangeArrowheads="1" noChangeShapeType="1" noTextEdit="1"/>
                </p:cNvSpPr>
                <p:nvPr/>
              </p:nvSpPr>
              <p:spPr>
                <a:xfrm>
                  <a:off x="5997664" y="4003977"/>
                  <a:ext cx="490134" cy="369332"/>
                </a:xfrm>
                <a:prstGeom prst="rect">
                  <a:avLst/>
                </a:prstGeom>
                <a:blipFill rotWithShape="0">
                  <a:blip r:embed="rId8"/>
                  <a:stretch>
                    <a:fillRect b="-3333"/>
                  </a:stretch>
                </a:blipFill>
              </p:spPr>
              <p:txBody>
                <a:bodyPr/>
                <a:lstStyle/>
                <a:p>
                  <a:r>
                    <a:rPr lang="sv-FI">
                      <a:noFill/>
                    </a:rPr>
                    <a:t> </a:t>
                  </a:r>
                </a:p>
              </p:txBody>
            </p:sp>
          </mc:Fallback>
        </mc:AlternateContent>
      </p:grpSp>
      <p:sp>
        <p:nvSpPr>
          <p:cNvPr id="30" name="Rectangle 29"/>
          <p:cNvSpPr/>
          <p:nvPr/>
        </p:nvSpPr>
        <p:spPr>
          <a:xfrm>
            <a:off x="0" y="5428916"/>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33" name="Rectangle 32"/>
              <p:cNvSpPr/>
              <p:nvPr/>
            </p:nvSpPr>
            <p:spPr>
              <a:xfrm>
                <a:off x="1370526" y="6216134"/>
                <a:ext cx="686669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smtClean="0">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smtClean="0">
                              <a:solidFill>
                                <a:srgbClr val="00B0F0"/>
                              </a:solidFill>
                              <a:latin typeface="Cambria Math"/>
                            </a:rPr>
                            <m:t>𝒑</m:t>
                          </m:r>
                          <m:r>
                            <a:rPr lang="sv-SE" i="1">
                              <a:latin typeface="Cambria Math"/>
                            </a:rPr>
                            <m:t>,</m:t>
                          </m:r>
                          <m:r>
                            <a:rPr lang="en-US" i="1" smtClean="0">
                              <a:solidFill>
                                <a:srgbClr val="00B0F0"/>
                              </a:solidFill>
                              <a:latin typeface="Cambria Math"/>
                            </a:rPr>
                            <m:t>𝜔</m:t>
                          </m:r>
                        </m:e>
                      </m:d>
                      <m:r>
                        <a:rPr lang="en-US" i="1">
                          <a:latin typeface="Cambria Math" panose="02040503050406030204" pitchFamily="18" charset="0"/>
                          <a:ea typeface="Cambria Math" panose="02040503050406030204" pitchFamily="18" charset="0"/>
                        </a:rPr>
                        <m:t>≈</m:t>
                      </m:r>
                      <m:r>
                        <a:rPr lang="en-US" i="1" smtClean="0">
                          <a:solidFill>
                            <a:srgbClr val="00B0F0"/>
                          </a:solidFill>
                          <a:latin typeface="Cambria Math" panose="02040503050406030204" pitchFamily="18" charset="0"/>
                        </a:rPr>
                        <m:t>0</m:t>
                      </m:r>
                      <m:r>
                        <a:rPr lang="en-US" i="1">
                          <a:latin typeface="Cambria Math"/>
                        </a:rPr>
                        <m:t>+</m:t>
                      </m:r>
                      <m:r>
                        <a:rPr lang="en-US" i="1" smtClean="0">
                          <a:solidFill>
                            <a:srgbClr val="00B0F0"/>
                          </a:solidFill>
                          <a:latin typeface="Cambria Math" panose="02040503050406030204" pitchFamily="18" charset="0"/>
                        </a:rPr>
                        <m:t>2</m:t>
                      </m:r>
                      <m:r>
                        <a:rPr lang="en-US" i="1" smtClean="0">
                          <a:solidFill>
                            <a:srgbClr val="00B0F0"/>
                          </a:solidFill>
                          <a:latin typeface="Cambria Math" panose="02040503050406030204" pitchFamily="18" charset="0"/>
                        </a:rPr>
                        <m:t>𝜋</m:t>
                      </m:r>
                      <m:r>
                        <a:rPr lang="en-US" i="1">
                          <a:solidFill>
                            <a:srgbClr val="00B0F0"/>
                          </a:solidFill>
                          <a:latin typeface="Cambria Math"/>
                        </a:rPr>
                        <m:t>𝑓</m:t>
                      </m:r>
                      <m:d>
                        <m:dPr>
                          <m:ctrlPr>
                            <a:rPr lang="en-US" b="1" i="1">
                              <a:solidFill>
                                <a:srgbClr val="00B0F0"/>
                              </a:solidFill>
                              <a:latin typeface="Cambria Math" panose="02040503050406030204" pitchFamily="18" charset="0"/>
                            </a:rPr>
                          </m:ctrlPr>
                        </m:dPr>
                        <m:e>
                          <m:r>
                            <a:rPr lang="en-US" b="1" i="1" smtClean="0">
                              <a:solidFill>
                                <a:srgbClr val="00B0F0"/>
                              </a:solidFill>
                              <a:latin typeface="Cambria Math"/>
                            </a:rPr>
                            <m:t>𝒑</m:t>
                          </m:r>
                          <m:r>
                            <a:rPr lang="en-US" i="1">
                              <a:solidFill>
                                <a:srgbClr val="00B0F0"/>
                              </a:solidFill>
                              <a:latin typeface="Cambria Math"/>
                            </a:rPr>
                            <m:t>,</m:t>
                          </m:r>
                          <m:r>
                            <a:rPr lang="en-US" i="1">
                              <a:solidFill>
                                <a:srgbClr val="00B0F0"/>
                              </a:solidFill>
                              <a:latin typeface="Cambria Math"/>
                            </a:rPr>
                            <m:t>𝜔</m:t>
                          </m:r>
                          <m:r>
                            <a:rPr lang="en-US" i="1">
                              <a:solidFill>
                                <a:srgbClr val="00B0F0"/>
                              </a:solidFill>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smtClean="0">
                              <a:solidFill>
                                <a:srgbClr val="00B0F0"/>
                              </a:solidFill>
                              <a:latin typeface="Cambria Math"/>
                            </a:rPr>
                            <m:t>𝒑</m:t>
                          </m:r>
                          <m:r>
                            <a:rPr lang="en-US" i="1">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e>
                      </m:d>
                      <m:func>
                        <m:funcPr>
                          <m:ctrlPr>
                            <a:rPr lang="en-US" i="1" smtClean="0">
                              <a:solidFill>
                                <a:srgbClr val="00B0F0"/>
                              </a:solidFill>
                              <a:latin typeface="Cambria Math" panose="02040503050406030204" pitchFamily="18" charset="0"/>
                            </a:rPr>
                          </m:ctrlPr>
                        </m:funcPr>
                        <m:fName>
                          <m:r>
                            <m:rPr>
                              <m:sty m:val="p"/>
                            </m:rPr>
                            <a:rPr lang="en-US">
                              <a:solidFill>
                                <a:srgbClr val="00B0F0"/>
                              </a:solidFill>
                              <a:latin typeface="Cambria Math"/>
                            </a:rPr>
                            <m:t>cos</m:t>
                          </m:r>
                        </m:fName>
                        <m:e>
                          <m:d>
                            <m:dPr>
                              <m:ctrlPr>
                                <a:rPr lang="en-US" b="1" i="1">
                                  <a:solidFill>
                                    <a:srgbClr val="00B0F0"/>
                                  </a:solidFill>
                                  <a:latin typeface="Cambria Math" panose="02040503050406030204" pitchFamily="18" charset="0"/>
                                </a:rPr>
                              </m:ctrlPr>
                            </m:dPr>
                            <m:e>
                              <m:r>
                                <a:rPr lang="en-US" b="1" i="1" smtClean="0">
                                  <a:solidFill>
                                    <a:srgbClr val="00B0F0"/>
                                  </a:solidFill>
                                  <a:latin typeface="Cambria Math"/>
                                </a:rPr>
                                <m:t>𝒏</m:t>
                              </m:r>
                              <m:r>
                                <a:rPr lang="en-US" i="1">
                                  <a:solidFill>
                                    <a:srgbClr val="00B0F0"/>
                                  </a:solidFill>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r>
                                <a:rPr lang="en-US" i="1">
                                  <a:solidFill>
                                    <a:srgbClr val="00B0F0"/>
                                  </a:solidFill>
                                  <a:latin typeface="Cambria Math"/>
                                </a:rPr>
                                <m:t> </m:t>
                              </m:r>
                            </m:e>
                          </m:d>
                        </m:e>
                      </m:func>
                    </m:oMath>
                  </m:oMathPara>
                </a14:m>
                <a:endParaRPr lang="sv-FI" dirty="0"/>
              </a:p>
            </p:txBody>
          </p:sp>
        </mc:Choice>
        <mc:Fallback xmlns="">
          <p:sp>
            <p:nvSpPr>
              <p:cNvPr id="33" name="Rectangle 32"/>
              <p:cNvSpPr>
                <a:spLocks noRot="1" noChangeAspect="1" noMove="1" noResize="1" noEditPoints="1" noAdjustHandles="1" noChangeArrowheads="1" noChangeShapeType="1" noTextEdit="1"/>
              </p:cNvSpPr>
              <p:nvPr/>
            </p:nvSpPr>
            <p:spPr>
              <a:xfrm>
                <a:off x="1370526" y="6216134"/>
                <a:ext cx="6866694" cy="369332"/>
              </a:xfrm>
              <a:prstGeom prst="rect">
                <a:avLst/>
              </a:prstGeom>
              <a:blipFill rotWithShape="0">
                <a:blip r:embed="rId9"/>
                <a:stretch>
                  <a:fillRect b="-15000"/>
                </a:stretch>
              </a:blipFill>
            </p:spPr>
            <p:txBody>
              <a:bodyPr/>
              <a:lstStyle/>
              <a:p>
                <a:r>
                  <a:rPr lang="sv-SE">
                    <a:noFill/>
                  </a:rPr>
                  <a:t> </a:t>
                </a:r>
              </a:p>
            </p:txBody>
          </p:sp>
        </mc:Fallback>
      </mc:AlternateContent>
      <p:sp>
        <p:nvSpPr>
          <p:cNvPr id="3" name="Date Placeholder 2"/>
          <p:cNvSpPr>
            <a:spLocks noGrp="1"/>
          </p:cNvSpPr>
          <p:nvPr>
            <p:ph type="dt" sz="half" idx="10"/>
          </p:nvPr>
        </p:nvSpPr>
        <p:spPr/>
        <p:txBody>
          <a:bodyPr/>
          <a:lstStyle/>
          <a:p>
            <a:fld id="{721C4C7D-B737-4451-A01F-6AAE7B1C0FD2}" type="datetime1">
              <a:rPr lang="en-US" smtClean="0"/>
              <a:t>1/29/2018</a:t>
            </a:fld>
            <a:endParaRPr lang="en-US"/>
          </a:p>
        </p:txBody>
      </p:sp>
      <p:sp>
        <p:nvSpPr>
          <p:cNvPr id="25" name="Footer Placeholder 24"/>
          <p:cNvSpPr>
            <a:spLocks noGrp="1"/>
          </p:cNvSpPr>
          <p:nvPr>
            <p:ph type="ftr" sz="quarter" idx="11"/>
          </p:nvPr>
        </p:nvSpPr>
        <p:spPr/>
        <p:txBody>
          <a:bodyPr/>
          <a:lstStyle/>
          <a:p>
            <a:r>
              <a:rPr lang="en-US" smtClean="0"/>
              <a:t>Advanced Computer Graphics - Path Tracing</a:t>
            </a:r>
            <a:endParaRPr lang="en-US"/>
          </a:p>
        </p:txBody>
      </p:sp>
      <p:sp>
        <p:nvSpPr>
          <p:cNvPr id="26" name="Slide Number Placeholder 25"/>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3809172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32" name="Rectangle 31"/>
          <p:cNvSpPr/>
          <p:nvPr/>
        </p:nvSpPr>
        <p:spPr>
          <a:xfrm>
            <a:off x="0" y="5428916"/>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a:t>Naive Pathtracing</a:t>
            </a:r>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p:cNvSpPr/>
              <p:nvPr/>
            </p:nvSpPr>
            <p:spPr>
              <a:xfrm>
                <a:off x="1295400" y="6216134"/>
                <a:ext cx="686669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smtClean="0">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latin typeface="Cambria Math" panose="02040503050406030204" pitchFamily="18" charset="0"/>
                          <a:ea typeface="Cambria Math" panose="02040503050406030204" pitchFamily="18" charset="0"/>
                        </a:rPr>
                        <m:t>≈</m:t>
                      </m:r>
                      <m:r>
                        <a:rPr lang="en-US" i="1" smtClean="0">
                          <a:solidFill>
                            <a:srgbClr val="00B0F0"/>
                          </a:solidFill>
                          <a:latin typeface="Cambria Math" panose="02040503050406030204" pitchFamily="18" charset="0"/>
                        </a:rPr>
                        <m:t>0</m:t>
                      </m:r>
                      <m:r>
                        <a:rPr lang="en-US" i="1">
                          <a:latin typeface="Cambria Math"/>
                        </a:rPr>
                        <m:t>+</m:t>
                      </m:r>
                      <m:r>
                        <a:rPr lang="en-US" i="1" smtClean="0">
                          <a:solidFill>
                            <a:srgbClr val="00B0F0"/>
                          </a:solidFill>
                          <a:latin typeface="Cambria Math" panose="02040503050406030204" pitchFamily="18" charset="0"/>
                        </a:rPr>
                        <m:t>2</m:t>
                      </m:r>
                      <m:r>
                        <a:rPr lang="en-US" i="1" smtClean="0">
                          <a:solidFill>
                            <a:srgbClr val="00B0F0"/>
                          </a:solidFill>
                          <a:latin typeface="Cambria Math" panose="02040503050406030204" pitchFamily="18" charset="0"/>
                        </a:rPr>
                        <m:t>𝜋</m:t>
                      </m:r>
                      <m:r>
                        <a:rPr lang="en-US" i="1">
                          <a:solidFill>
                            <a:srgbClr val="00B0F0"/>
                          </a:solidFill>
                          <a:latin typeface="Cambria Math"/>
                        </a:rPr>
                        <m:t>𝑓</m:t>
                      </m:r>
                      <m:d>
                        <m:dPr>
                          <m:ctrlPr>
                            <a:rPr lang="en-US" b="1" i="1">
                              <a:solidFill>
                                <a:srgbClr val="00B0F0"/>
                              </a:solidFill>
                              <a:latin typeface="Cambria Math" panose="02040503050406030204" pitchFamily="18" charset="0"/>
                            </a:rPr>
                          </m:ctrlPr>
                        </m:dPr>
                        <m:e>
                          <m:r>
                            <a:rPr lang="en-US" b="1" i="1">
                              <a:solidFill>
                                <a:srgbClr val="00B0F0"/>
                              </a:solidFill>
                              <a:latin typeface="Cambria Math"/>
                            </a:rPr>
                            <m:t>𝒑</m:t>
                          </m:r>
                          <m:r>
                            <a:rPr lang="en-US" i="1">
                              <a:solidFill>
                                <a:srgbClr val="00B0F0"/>
                              </a:solidFill>
                              <a:latin typeface="Cambria Math"/>
                            </a:rPr>
                            <m:t>,</m:t>
                          </m:r>
                          <m:r>
                            <a:rPr lang="en-US" i="1">
                              <a:solidFill>
                                <a:srgbClr val="00B0F0"/>
                              </a:solidFill>
                              <a:latin typeface="Cambria Math"/>
                            </a:rPr>
                            <m:t>𝜔</m:t>
                          </m:r>
                          <m:r>
                            <a:rPr lang="en-US" i="1">
                              <a:solidFill>
                                <a:srgbClr val="00B0F0"/>
                              </a:solidFill>
                              <a:latin typeface="Cambria Math"/>
                            </a:rPr>
                            <m:t>,</m:t>
                          </m:r>
                          <m:sSub>
                            <m:sSubPr>
                              <m:ctrlPr>
                                <a:rPr lang="en-US" i="1">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e>
                      </m:d>
                      <m:sSub>
                        <m:sSubPr>
                          <m:ctrlPr>
                            <a:rPr lang="en-US" i="1">
                              <a:latin typeface="Cambria Math" panose="02040503050406030204" pitchFamily="18" charset="0"/>
                            </a:rPr>
                          </m:ctrlPr>
                        </m:sSubPr>
                        <m:e>
                          <m:r>
                            <a:rPr lang="en-US" i="1">
                              <a:latin typeface="Cambria Math"/>
                            </a:rPr>
                            <m:t>𝐿</m:t>
                          </m:r>
                        </m:e>
                        <m:sub>
                          <m:r>
                            <a:rPr lang="en-US" b="0" i="1" smtClean="0">
                              <a:latin typeface="Cambria Math" panose="02040503050406030204" pitchFamily="18" charset="0"/>
                            </a:rPr>
                            <m:t>𝑜</m:t>
                          </m:r>
                        </m:sub>
                      </m:sSub>
                      <m:d>
                        <m:dPr>
                          <m:ctrlPr>
                            <a:rPr lang="en-US" b="1" i="1">
                              <a:latin typeface="Cambria Math" panose="02040503050406030204" pitchFamily="18" charset="0"/>
                            </a:rPr>
                          </m:ctrlPr>
                        </m:dPr>
                        <m:e>
                          <m:r>
                            <a:rPr lang="en-US" b="1" i="1" smtClean="0">
                              <a:solidFill>
                                <a:srgbClr val="00B0F0"/>
                              </a:solidFill>
                              <a:latin typeface="Cambria Math"/>
                            </a:rPr>
                            <m:t>𝒑</m:t>
                          </m:r>
                          <m:r>
                            <a:rPr lang="en-US" b="0" i="1" smtClean="0">
                              <a:solidFill>
                                <a:srgbClr val="00B0F0"/>
                              </a:solidFill>
                              <a:latin typeface="Cambria Math" panose="02040503050406030204" pitchFamily="18" charset="0"/>
                            </a:rPr>
                            <m:t>′</m:t>
                          </m:r>
                          <m:r>
                            <a:rPr lang="en-US" i="1">
                              <a:latin typeface="Cambria Math"/>
                            </a:rPr>
                            <m:t>,</m:t>
                          </m:r>
                          <m:sSub>
                            <m:sSubPr>
                              <m:ctrlPr>
                                <a:rPr lang="en-US" i="1" smtClean="0">
                                  <a:solidFill>
                                    <a:srgbClr val="00B0F0"/>
                                  </a:solidFill>
                                  <a:latin typeface="Cambria Math" panose="02040503050406030204" pitchFamily="18" charset="0"/>
                                </a:rPr>
                              </m:ctrlPr>
                            </m:sSubPr>
                            <m:e>
                              <m:r>
                                <a:rPr lang="en-US" b="0" i="1" smtClean="0">
                                  <a:solidFill>
                                    <a:srgbClr val="00B0F0"/>
                                  </a:solidFill>
                                  <a:latin typeface="Cambria Math" panose="02040503050406030204" pitchFamily="18" charset="0"/>
                                </a:rPr>
                                <m:t>−</m:t>
                              </m:r>
                              <m:r>
                                <a:rPr lang="en-US" i="1">
                                  <a:solidFill>
                                    <a:srgbClr val="00B0F0"/>
                                  </a:solidFill>
                                  <a:latin typeface="Cambria Math"/>
                                </a:rPr>
                                <m:t>𝜔</m:t>
                              </m:r>
                            </m:e>
                            <m:sub>
                              <m:r>
                                <a:rPr lang="en-US" i="1">
                                  <a:solidFill>
                                    <a:srgbClr val="00B0F0"/>
                                  </a:solidFill>
                                  <a:latin typeface="Cambria Math"/>
                                </a:rPr>
                                <m:t>𝑖</m:t>
                              </m:r>
                            </m:sub>
                          </m:sSub>
                        </m:e>
                      </m:d>
                      <m:func>
                        <m:funcPr>
                          <m:ctrlPr>
                            <a:rPr lang="en-US" i="1" smtClean="0">
                              <a:solidFill>
                                <a:srgbClr val="00B0F0"/>
                              </a:solidFill>
                              <a:latin typeface="Cambria Math" panose="02040503050406030204" pitchFamily="18" charset="0"/>
                            </a:rPr>
                          </m:ctrlPr>
                        </m:funcPr>
                        <m:fName>
                          <m:r>
                            <m:rPr>
                              <m:sty m:val="p"/>
                            </m:rPr>
                            <a:rPr lang="en-US">
                              <a:solidFill>
                                <a:srgbClr val="00B0F0"/>
                              </a:solidFill>
                              <a:latin typeface="Cambria Math"/>
                            </a:rPr>
                            <m:t>cos</m:t>
                          </m:r>
                        </m:fName>
                        <m:e>
                          <m:d>
                            <m:dPr>
                              <m:ctrlPr>
                                <a:rPr lang="en-US" b="1" i="1">
                                  <a:solidFill>
                                    <a:srgbClr val="00B0F0"/>
                                  </a:solidFill>
                                  <a:latin typeface="Cambria Math" panose="02040503050406030204" pitchFamily="18" charset="0"/>
                                </a:rPr>
                              </m:ctrlPr>
                            </m:dPr>
                            <m:e>
                              <m:r>
                                <a:rPr lang="en-US" b="1" i="1">
                                  <a:solidFill>
                                    <a:srgbClr val="00B0F0"/>
                                  </a:solidFill>
                                  <a:latin typeface="Cambria Math"/>
                                </a:rPr>
                                <m:t>𝒏</m:t>
                              </m:r>
                              <m:r>
                                <a:rPr lang="en-US" i="1">
                                  <a:solidFill>
                                    <a:srgbClr val="00B0F0"/>
                                  </a:solidFill>
                                  <a:latin typeface="Cambria Math"/>
                                </a:rPr>
                                <m:t>,</m:t>
                              </m:r>
                              <m:sSub>
                                <m:sSubPr>
                                  <m:ctrlPr>
                                    <a:rPr lang="en-US" i="1">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r>
                                <a:rPr lang="en-US" i="1">
                                  <a:solidFill>
                                    <a:srgbClr val="00B0F0"/>
                                  </a:solidFill>
                                  <a:latin typeface="Cambria Math"/>
                                </a:rPr>
                                <m:t> </m:t>
                              </m:r>
                            </m:e>
                          </m:d>
                        </m:e>
                      </m:func>
                    </m:oMath>
                  </m:oMathPara>
                </a14:m>
                <a:endParaRPr lang="sv-FI" dirty="0"/>
              </a:p>
            </p:txBody>
          </p:sp>
        </mc:Choice>
        <mc:Fallback xmlns="">
          <p:sp>
            <p:nvSpPr>
              <p:cNvPr id="3" name="Rectangle 2"/>
              <p:cNvSpPr>
                <a:spLocks noRot="1" noChangeAspect="1" noMove="1" noResize="1" noEditPoints="1" noAdjustHandles="1" noChangeArrowheads="1" noChangeShapeType="1" noTextEdit="1"/>
              </p:cNvSpPr>
              <p:nvPr/>
            </p:nvSpPr>
            <p:spPr>
              <a:xfrm>
                <a:off x="1295400" y="6216134"/>
                <a:ext cx="6866694" cy="369332"/>
              </a:xfrm>
              <a:prstGeom prst="rect">
                <a:avLst/>
              </a:prstGeom>
              <a:blipFill rotWithShape="0">
                <a:blip r:embed="rId4"/>
                <a:stretch>
                  <a:fillRect b="-15000"/>
                </a:stretch>
              </a:blipFill>
            </p:spPr>
            <p:txBody>
              <a:bodyPr/>
              <a:lstStyle/>
              <a:p>
                <a:r>
                  <a:rPr lang="sv-FI">
                    <a:noFill/>
                  </a:rPr>
                  <a:t> </a:t>
                </a:r>
              </a:p>
            </p:txBody>
          </p:sp>
        </mc:Fallback>
      </mc:AlternateContent>
      <p:grpSp>
        <p:nvGrpSpPr>
          <p:cNvPr id="4" name="Group 3"/>
          <p:cNvGrpSpPr/>
          <p:nvPr/>
        </p:nvGrpSpPr>
        <p:grpSpPr>
          <a:xfrm>
            <a:off x="568252" y="3276600"/>
            <a:ext cx="953366" cy="901988"/>
            <a:chOff x="568252" y="3276600"/>
            <a:chExt cx="953366" cy="901988"/>
          </a:xfrm>
        </p:grpSpPr>
        <p:grpSp>
          <p:nvGrpSpPr>
            <p:cNvPr id="7" name="Group 6"/>
            <p:cNvGrpSpPr/>
            <p:nvPr/>
          </p:nvGrpSpPr>
          <p:grpSpPr>
            <a:xfrm>
              <a:off x="1445418" y="3276600"/>
              <a:ext cx="76200" cy="901988"/>
              <a:chOff x="1445418" y="3276600"/>
              <a:chExt cx="76200" cy="901988"/>
            </a:xfrm>
          </p:grpSpPr>
          <p:sp>
            <p:nvSpPr>
              <p:cNvPr id="8" name="Rectangle 7"/>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ctangle 13"/>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ctangle 14"/>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5"/>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1" name="Picture 20"/>
            <p:cNvPicPr>
              <a:picLocks noChangeAspect="1"/>
            </p:cNvPicPr>
            <p:nvPr/>
          </p:nvPicPr>
          <p:blipFill>
            <a:blip r:embed="rId5"/>
            <a:stretch>
              <a:fillRect/>
            </a:stretch>
          </p:blipFill>
          <p:spPr>
            <a:xfrm>
              <a:off x="568252" y="3523916"/>
              <a:ext cx="397717" cy="314325"/>
            </a:xfrm>
            <a:prstGeom prst="rect">
              <a:avLst/>
            </a:prstGeom>
          </p:spPr>
        </p:pic>
      </p:grpSp>
      <p:grpSp>
        <p:nvGrpSpPr>
          <p:cNvPr id="5" name="Group 4"/>
          <p:cNvGrpSpPr/>
          <p:nvPr/>
        </p:nvGrpSpPr>
        <p:grpSpPr>
          <a:xfrm>
            <a:off x="876300" y="3708400"/>
            <a:ext cx="5186398" cy="1092716"/>
            <a:chOff x="876300" y="3708400"/>
            <a:chExt cx="5186398" cy="1092716"/>
          </a:xfrm>
        </p:grpSpPr>
        <p:cxnSp>
          <p:nvCxnSpPr>
            <p:cNvPr id="22" name="Straight Arrow Connector 21"/>
            <p:cNvCxnSpPr/>
            <p:nvPr/>
          </p:nvCxnSpPr>
          <p:spPr>
            <a:xfrm>
              <a:off x="876300" y="3708400"/>
              <a:ext cx="4838700" cy="94615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7"/>
                  <a:stretch>
                    <a:fillRect b="-6557"/>
                  </a:stretch>
                </a:blipFill>
              </p:spPr>
              <p:txBody>
                <a:bodyPr/>
                <a:lstStyle/>
                <a:p>
                  <a:r>
                    <a:rPr lang="sv-SE">
                      <a:noFill/>
                    </a:rPr>
                    <a:t> </a:t>
                  </a:r>
                </a:p>
              </p:txBody>
            </p:sp>
          </mc:Fallback>
        </mc:AlternateContent>
      </p:grpSp>
      <p:grpSp>
        <p:nvGrpSpPr>
          <p:cNvPr id="25" name="Group 24"/>
          <p:cNvGrpSpPr/>
          <p:nvPr/>
        </p:nvGrpSpPr>
        <p:grpSpPr>
          <a:xfrm>
            <a:off x="5718175" y="4003977"/>
            <a:ext cx="769623" cy="612473"/>
            <a:chOff x="5718175" y="4003977"/>
            <a:chExt cx="769623" cy="612473"/>
          </a:xfrm>
        </p:grpSpPr>
        <p:cxnSp>
          <p:nvCxnSpPr>
            <p:cNvPr id="26" name="Straight Arrow Connector 25"/>
            <p:cNvCxnSpPr/>
            <p:nvPr/>
          </p:nvCxnSpPr>
          <p:spPr>
            <a:xfrm flipV="1">
              <a:off x="5718175" y="4297070"/>
              <a:ext cx="383612" cy="31938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p:cNvSpPr/>
                <p:nvPr/>
              </p:nvSpPr>
              <p:spPr>
                <a:xfrm>
                  <a:off x="5997664" y="4003977"/>
                  <a:ext cx="4901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𝜔</m:t>
                            </m:r>
                          </m:e>
                          <m:sub>
                            <m:r>
                              <a:rPr lang="en-US" b="0" i="1" smtClean="0">
                                <a:latin typeface="Cambria Math" panose="02040503050406030204" pitchFamily="18" charset="0"/>
                              </a:rPr>
                              <m:t>𝑖</m:t>
                            </m:r>
                          </m:sub>
                        </m:sSub>
                      </m:oMath>
                    </m:oMathPara>
                  </a14:m>
                  <a:endParaRPr lang="sv-SE" dirty="0"/>
                </a:p>
              </p:txBody>
            </p:sp>
          </mc:Choice>
          <mc:Fallback xmlns="">
            <p:sp>
              <p:nvSpPr>
                <p:cNvPr id="27" name="Rectangle 26"/>
                <p:cNvSpPr>
                  <a:spLocks noRot="1" noChangeAspect="1" noMove="1" noResize="1" noEditPoints="1" noAdjustHandles="1" noChangeArrowheads="1" noChangeShapeType="1" noTextEdit="1"/>
                </p:cNvSpPr>
                <p:nvPr/>
              </p:nvSpPr>
              <p:spPr>
                <a:xfrm>
                  <a:off x="5997664" y="4003977"/>
                  <a:ext cx="490134" cy="369332"/>
                </a:xfrm>
                <a:prstGeom prst="rect">
                  <a:avLst/>
                </a:prstGeom>
                <a:blipFill rotWithShape="0">
                  <a:blip r:embed="rId8"/>
                  <a:stretch>
                    <a:fillRect b="-3333"/>
                  </a:stretch>
                </a:blipFill>
              </p:spPr>
              <p:txBody>
                <a:bodyPr/>
                <a:lstStyle/>
                <a:p>
                  <a:r>
                    <a:rPr lang="sv-FI">
                      <a:noFill/>
                    </a:rPr>
                    <a:t> </a:t>
                  </a:r>
                </a:p>
              </p:txBody>
            </p:sp>
          </mc:Fallback>
        </mc:AlternateContent>
      </p:grpSp>
      <p:grpSp>
        <p:nvGrpSpPr>
          <p:cNvPr id="29" name="Group 28"/>
          <p:cNvGrpSpPr/>
          <p:nvPr/>
        </p:nvGrpSpPr>
        <p:grpSpPr>
          <a:xfrm>
            <a:off x="5718175" y="3091934"/>
            <a:ext cx="1986884" cy="1524516"/>
            <a:chOff x="5718175" y="3091934"/>
            <a:chExt cx="1986884" cy="1524516"/>
          </a:xfrm>
        </p:grpSpPr>
        <p:cxnSp>
          <p:nvCxnSpPr>
            <p:cNvPr id="28" name="Straight Arrow Connector 27"/>
            <p:cNvCxnSpPr/>
            <p:nvPr/>
          </p:nvCxnSpPr>
          <p:spPr>
            <a:xfrm flipV="1">
              <a:off x="5718175" y="3337538"/>
              <a:ext cx="1536120" cy="127891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263125" y="32766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31" name="Rectangle 30"/>
                <p:cNvSpPr/>
                <p:nvPr/>
              </p:nvSpPr>
              <p:spPr>
                <a:xfrm>
                  <a:off x="7254295" y="3091934"/>
                  <a:ext cx="4507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𝒑</m:t>
                        </m:r>
                        <m:r>
                          <a:rPr lang="en-US" b="1" i="1" smtClean="0">
                            <a:latin typeface="Cambria Math" panose="02040503050406030204" pitchFamily="18" charset="0"/>
                          </a:rPr>
                          <m:t>′</m:t>
                        </m:r>
                      </m:oMath>
                    </m:oMathPara>
                  </a14:m>
                  <a:endParaRPr lang="sv-SE" dirty="0"/>
                </a:p>
              </p:txBody>
            </p:sp>
          </mc:Choice>
          <mc:Fallback xmlns="">
            <p:sp>
              <p:nvSpPr>
                <p:cNvPr id="31" name="Rectangle 30"/>
                <p:cNvSpPr>
                  <a:spLocks noRot="1" noChangeAspect="1" noMove="1" noResize="1" noEditPoints="1" noAdjustHandles="1" noChangeArrowheads="1" noChangeShapeType="1" noTextEdit="1"/>
                </p:cNvSpPr>
                <p:nvPr/>
              </p:nvSpPr>
              <p:spPr>
                <a:xfrm>
                  <a:off x="7254295" y="3091934"/>
                  <a:ext cx="450764" cy="369332"/>
                </a:xfrm>
                <a:prstGeom prst="rect">
                  <a:avLst/>
                </a:prstGeom>
                <a:blipFill rotWithShape="0">
                  <a:blip r:embed="rId9"/>
                  <a:stretch>
                    <a:fillRect b="-8197"/>
                  </a:stretch>
                </a:blipFill>
              </p:spPr>
              <p:txBody>
                <a:bodyPr/>
                <a:lstStyle/>
                <a:p>
                  <a:r>
                    <a:rPr lang="sv-FI">
                      <a:noFill/>
                    </a:rPr>
                    <a:t> </a:t>
                  </a:r>
                </a:p>
              </p:txBody>
            </p:sp>
          </mc:Fallback>
        </mc:AlternateContent>
      </p:grpSp>
      <mc:AlternateContent xmlns:mc="http://schemas.openxmlformats.org/markup-compatibility/2006" xmlns:a14="http://schemas.microsoft.com/office/drawing/2010/main">
        <mc:Choice Requires="a14">
          <p:sp>
            <p:nvSpPr>
              <p:cNvPr id="33" name="Rectangle 32"/>
              <p:cNvSpPr/>
              <p:nvPr/>
            </p:nvSpPr>
            <p:spPr>
              <a:xfrm>
                <a:off x="1370526" y="6216134"/>
                <a:ext cx="686669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smtClean="0">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smtClean="0">
                              <a:solidFill>
                                <a:srgbClr val="00B0F0"/>
                              </a:solidFill>
                              <a:latin typeface="Cambria Math"/>
                            </a:rPr>
                            <m:t>𝒑</m:t>
                          </m:r>
                          <m:r>
                            <a:rPr lang="sv-SE" i="1">
                              <a:latin typeface="Cambria Math"/>
                            </a:rPr>
                            <m:t>,</m:t>
                          </m:r>
                          <m:r>
                            <a:rPr lang="en-US" i="1" smtClean="0">
                              <a:solidFill>
                                <a:srgbClr val="00B0F0"/>
                              </a:solidFill>
                              <a:latin typeface="Cambria Math"/>
                            </a:rPr>
                            <m:t>𝜔</m:t>
                          </m:r>
                        </m:e>
                      </m:d>
                      <m:r>
                        <a:rPr lang="en-US" i="1">
                          <a:latin typeface="Cambria Math" panose="02040503050406030204" pitchFamily="18" charset="0"/>
                          <a:ea typeface="Cambria Math" panose="02040503050406030204" pitchFamily="18" charset="0"/>
                        </a:rPr>
                        <m:t>≈</m:t>
                      </m:r>
                      <m:r>
                        <a:rPr lang="en-US" i="1" smtClean="0">
                          <a:solidFill>
                            <a:srgbClr val="00B0F0"/>
                          </a:solidFill>
                          <a:latin typeface="Cambria Math" panose="02040503050406030204" pitchFamily="18" charset="0"/>
                        </a:rPr>
                        <m:t>0</m:t>
                      </m:r>
                      <m:r>
                        <a:rPr lang="en-US" i="1">
                          <a:latin typeface="Cambria Math"/>
                        </a:rPr>
                        <m:t>+</m:t>
                      </m:r>
                      <m:r>
                        <a:rPr lang="en-US" i="1" smtClean="0">
                          <a:solidFill>
                            <a:srgbClr val="00B0F0"/>
                          </a:solidFill>
                          <a:latin typeface="Cambria Math" panose="02040503050406030204" pitchFamily="18" charset="0"/>
                        </a:rPr>
                        <m:t>2</m:t>
                      </m:r>
                      <m:r>
                        <a:rPr lang="en-US" i="1" smtClean="0">
                          <a:solidFill>
                            <a:srgbClr val="00B0F0"/>
                          </a:solidFill>
                          <a:latin typeface="Cambria Math" panose="02040503050406030204" pitchFamily="18" charset="0"/>
                        </a:rPr>
                        <m:t>𝜋</m:t>
                      </m:r>
                      <m:r>
                        <a:rPr lang="en-US" i="1">
                          <a:solidFill>
                            <a:srgbClr val="00B0F0"/>
                          </a:solidFill>
                          <a:latin typeface="Cambria Math"/>
                        </a:rPr>
                        <m:t>𝑓</m:t>
                      </m:r>
                      <m:d>
                        <m:dPr>
                          <m:ctrlPr>
                            <a:rPr lang="en-US" b="1" i="1">
                              <a:solidFill>
                                <a:srgbClr val="00B0F0"/>
                              </a:solidFill>
                              <a:latin typeface="Cambria Math" panose="02040503050406030204" pitchFamily="18" charset="0"/>
                            </a:rPr>
                          </m:ctrlPr>
                        </m:dPr>
                        <m:e>
                          <m:r>
                            <a:rPr lang="en-US" b="1" i="1" smtClean="0">
                              <a:solidFill>
                                <a:srgbClr val="00B0F0"/>
                              </a:solidFill>
                              <a:latin typeface="Cambria Math"/>
                            </a:rPr>
                            <m:t>𝒑</m:t>
                          </m:r>
                          <m:r>
                            <a:rPr lang="en-US" i="1">
                              <a:solidFill>
                                <a:srgbClr val="00B0F0"/>
                              </a:solidFill>
                              <a:latin typeface="Cambria Math"/>
                            </a:rPr>
                            <m:t>,</m:t>
                          </m:r>
                          <m:r>
                            <a:rPr lang="en-US" i="1">
                              <a:solidFill>
                                <a:srgbClr val="00B0F0"/>
                              </a:solidFill>
                              <a:latin typeface="Cambria Math"/>
                            </a:rPr>
                            <m:t>𝜔</m:t>
                          </m:r>
                          <m:r>
                            <a:rPr lang="en-US" i="1">
                              <a:solidFill>
                                <a:srgbClr val="00B0F0"/>
                              </a:solidFill>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smtClean="0">
                              <a:solidFill>
                                <a:srgbClr val="00B0F0"/>
                              </a:solidFill>
                              <a:latin typeface="Cambria Math"/>
                            </a:rPr>
                            <m:t>𝒑</m:t>
                          </m:r>
                          <m:r>
                            <a:rPr lang="en-US" i="1">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e>
                      </m:d>
                      <m:func>
                        <m:funcPr>
                          <m:ctrlPr>
                            <a:rPr lang="en-US" i="1" smtClean="0">
                              <a:solidFill>
                                <a:srgbClr val="00B0F0"/>
                              </a:solidFill>
                              <a:latin typeface="Cambria Math" panose="02040503050406030204" pitchFamily="18" charset="0"/>
                            </a:rPr>
                          </m:ctrlPr>
                        </m:funcPr>
                        <m:fName>
                          <m:r>
                            <m:rPr>
                              <m:sty m:val="p"/>
                            </m:rPr>
                            <a:rPr lang="en-US">
                              <a:solidFill>
                                <a:srgbClr val="00B0F0"/>
                              </a:solidFill>
                              <a:latin typeface="Cambria Math"/>
                            </a:rPr>
                            <m:t>cos</m:t>
                          </m:r>
                        </m:fName>
                        <m:e>
                          <m:d>
                            <m:dPr>
                              <m:ctrlPr>
                                <a:rPr lang="en-US" b="1" i="1">
                                  <a:solidFill>
                                    <a:srgbClr val="00B0F0"/>
                                  </a:solidFill>
                                  <a:latin typeface="Cambria Math" panose="02040503050406030204" pitchFamily="18" charset="0"/>
                                </a:rPr>
                              </m:ctrlPr>
                            </m:dPr>
                            <m:e>
                              <m:r>
                                <a:rPr lang="en-US" b="1" i="1" smtClean="0">
                                  <a:solidFill>
                                    <a:srgbClr val="00B0F0"/>
                                  </a:solidFill>
                                  <a:latin typeface="Cambria Math"/>
                                </a:rPr>
                                <m:t>𝒏</m:t>
                              </m:r>
                              <m:r>
                                <a:rPr lang="en-US" i="1">
                                  <a:solidFill>
                                    <a:srgbClr val="00B0F0"/>
                                  </a:solidFill>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r>
                                <a:rPr lang="en-US" i="1">
                                  <a:solidFill>
                                    <a:srgbClr val="00B0F0"/>
                                  </a:solidFill>
                                  <a:latin typeface="Cambria Math"/>
                                </a:rPr>
                                <m:t> </m:t>
                              </m:r>
                            </m:e>
                          </m:d>
                        </m:e>
                      </m:func>
                    </m:oMath>
                  </m:oMathPara>
                </a14:m>
                <a:endParaRPr lang="sv-FI" dirty="0"/>
              </a:p>
            </p:txBody>
          </p:sp>
        </mc:Choice>
        <mc:Fallback xmlns="">
          <p:sp>
            <p:nvSpPr>
              <p:cNvPr id="33" name="Rectangle 32"/>
              <p:cNvSpPr>
                <a:spLocks noRot="1" noChangeAspect="1" noMove="1" noResize="1" noEditPoints="1" noAdjustHandles="1" noChangeArrowheads="1" noChangeShapeType="1" noTextEdit="1"/>
              </p:cNvSpPr>
              <p:nvPr/>
            </p:nvSpPr>
            <p:spPr>
              <a:xfrm>
                <a:off x="1370526" y="6216134"/>
                <a:ext cx="6866694" cy="369332"/>
              </a:xfrm>
              <a:prstGeom prst="rect">
                <a:avLst/>
              </a:prstGeom>
              <a:blipFill rotWithShape="0">
                <a:blip r:embed="rId10"/>
                <a:stretch>
                  <a:fillRect b="-15000"/>
                </a:stretch>
              </a:blipFill>
            </p:spPr>
            <p:txBody>
              <a:bodyPr/>
              <a:lstStyle/>
              <a:p>
                <a:r>
                  <a:rPr lang="sv-SE">
                    <a:noFill/>
                  </a:rPr>
                  <a:t> </a:t>
                </a:r>
              </a:p>
            </p:txBody>
          </p:sp>
        </mc:Fallback>
      </mc:AlternateContent>
      <p:sp>
        <p:nvSpPr>
          <p:cNvPr id="34" name="Date Placeholder 33"/>
          <p:cNvSpPr>
            <a:spLocks noGrp="1"/>
          </p:cNvSpPr>
          <p:nvPr>
            <p:ph type="dt" sz="half" idx="10"/>
          </p:nvPr>
        </p:nvSpPr>
        <p:spPr/>
        <p:txBody>
          <a:bodyPr/>
          <a:lstStyle/>
          <a:p>
            <a:fld id="{8C57B219-02DC-4D4C-BEB9-68ED26184848}" type="datetime1">
              <a:rPr lang="en-US" smtClean="0"/>
              <a:t>1/29/2018</a:t>
            </a:fld>
            <a:endParaRPr lang="en-US"/>
          </a:p>
        </p:txBody>
      </p:sp>
      <p:sp>
        <p:nvSpPr>
          <p:cNvPr id="35" name="Footer Placeholder 34"/>
          <p:cNvSpPr>
            <a:spLocks noGrp="1"/>
          </p:cNvSpPr>
          <p:nvPr>
            <p:ph type="ftr" sz="quarter" idx="11"/>
          </p:nvPr>
        </p:nvSpPr>
        <p:spPr/>
        <p:txBody>
          <a:bodyPr/>
          <a:lstStyle/>
          <a:p>
            <a:r>
              <a:rPr lang="en-US" smtClean="0"/>
              <a:t>Advanced Computer Graphics - Path Tracing</a:t>
            </a:r>
            <a:endParaRPr lang="en-US"/>
          </a:p>
        </p:txBody>
      </p:sp>
      <p:sp>
        <p:nvSpPr>
          <p:cNvPr id="36" name="Slide Number Placeholder 35"/>
          <p:cNvSpPr>
            <a:spLocks noGrp="1"/>
          </p:cNvSpPr>
          <p:nvPr>
            <p:ph type="sldNum" sz="quarter" idx="12"/>
          </p:nvPr>
        </p:nvSpPr>
        <p:spPr/>
        <p:txBody>
          <a:bodyPr/>
          <a:lstStyle/>
          <a:p>
            <a:fld id="{B6F15528-21DE-4FAA-801E-634DDDAF4B2B}" type="slidenum">
              <a:rPr lang="en-US" smtClean="0"/>
              <a:pPr/>
              <a:t>38</a:t>
            </a:fld>
            <a:endParaRPr lang="en-US"/>
          </a:p>
        </p:txBody>
      </p:sp>
    </p:spTree>
    <p:extLst>
      <p:ext uri="{BB962C8B-B14F-4D97-AF65-F5344CB8AC3E}">
        <p14:creationId xmlns:p14="http://schemas.microsoft.com/office/powerpoint/2010/main" val="117119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32" name="Rectangle 31"/>
          <p:cNvSpPr/>
          <p:nvPr/>
        </p:nvSpPr>
        <p:spPr>
          <a:xfrm>
            <a:off x="0" y="5428916"/>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a:t>Naive Pathtracing</a:t>
            </a:r>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p:cNvSpPr/>
              <p:nvPr/>
            </p:nvSpPr>
            <p:spPr>
              <a:xfrm>
                <a:off x="-152400" y="6226680"/>
                <a:ext cx="9448800" cy="37600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sz="1600" i="1" smtClean="0">
                              <a:latin typeface="Cambria Math" panose="02040503050406030204" pitchFamily="18" charset="0"/>
                            </a:rPr>
                          </m:ctrlPr>
                        </m:sSubPr>
                        <m:e>
                          <m:r>
                            <a:rPr lang="sv-SE" sz="1600" i="1">
                              <a:latin typeface="Cambria Math"/>
                            </a:rPr>
                            <m:t>𝐿</m:t>
                          </m:r>
                        </m:e>
                        <m:sub>
                          <m:r>
                            <a:rPr lang="sv-SE" sz="1600" i="1">
                              <a:latin typeface="Cambria Math"/>
                            </a:rPr>
                            <m:t>𝑜</m:t>
                          </m:r>
                        </m:sub>
                      </m:sSub>
                      <m:d>
                        <m:dPr>
                          <m:ctrlPr>
                            <a:rPr lang="sv-SE" sz="1600" i="1">
                              <a:latin typeface="Cambria Math" panose="02040503050406030204" pitchFamily="18" charset="0"/>
                            </a:rPr>
                          </m:ctrlPr>
                        </m:dPr>
                        <m:e>
                          <m:r>
                            <a:rPr lang="sv-SE" sz="1600" b="1" i="1">
                              <a:latin typeface="Cambria Math"/>
                            </a:rPr>
                            <m:t>𝒑</m:t>
                          </m:r>
                          <m:r>
                            <a:rPr lang="sv-SE" sz="1600" i="1">
                              <a:latin typeface="Cambria Math"/>
                            </a:rPr>
                            <m:t>,</m:t>
                          </m:r>
                          <m:r>
                            <a:rPr lang="en-US" sz="1600" i="1">
                              <a:latin typeface="Cambria Math"/>
                            </a:rPr>
                            <m:t>𝜔</m:t>
                          </m:r>
                        </m:e>
                      </m:d>
                      <m:r>
                        <a:rPr lang="en-US" sz="1600" i="1">
                          <a:latin typeface="Cambria Math" panose="02040503050406030204" pitchFamily="18" charset="0"/>
                          <a:ea typeface="Cambria Math" panose="02040503050406030204" pitchFamily="18" charset="0"/>
                        </a:rPr>
                        <m:t>≈</m:t>
                      </m:r>
                      <m:r>
                        <a:rPr lang="en-US" sz="1600" i="1" smtClean="0">
                          <a:solidFill>
                            <a:srgbClr val="00B0F0"/>
                          </a:solidFill>
                          <a:latin typeface="Cambria Math" panose="02040503050406030204" pitchFamily="18" charset="0"/>
                        </a:rPr>
                        <m:t>0</m:t>
                      </m:r>
                      <m:r>
                        <a:rPr lang="en-US" sz="1600" i="1">
                          <a:latin typeface="Cambria Math"/>
                        </a:rPr>
                        <m:t>+</m:t>
                      </m:r>
                      <m:r>
                        <a:rPr lang="en-US" sz="1600" i="1" smtClean="0">
                          <a:solidFill>
                            <a:srgbClr val="00B0F0"/>
                          </a:solidFill>
                          <a:latin typeface="Cambria Math" panose="02040503050406030204" pitchFamily="18" charset="0"/>
                        </a:rPr>
                        <m:t>2</m:t>
                      </m:r>
                      <m:r>
                        <a:rPr lang="en-US" sz="1600" i="1" smtClean="0">
                          <a:solidFill>
                            <a:srgbClr val="00B0F0"/>
                          </a:solidFill>
                          <a:latin typeface="Cambria Math" panose="02040503050406030204" pitchFamily="18" charset="0"/>
                        </a:rPr>
                        <m:t>𝜋</m:t>
                      </m:r>
                      <m:r>
                        <a:rPr lang="en-US" sz="1600" i="1">
                          <a:solidFill>
                            <a:srgbClr val="00B0F0"/>
                          </a:solidFill>
                          <a:latin typeface="Cambria Math"/>
                        </a:rPr>
                        <m:t>𝑓</m:t>
                      </m:r>
                      <m:d>
                        <m:dPr>
                          <m:ctrlPr>
                            <a:rPr lang="en-US" sz="1600" b="1" i="1">
                              <a:solidFill>
                                <a:srgbClr val="00B0F0"/>
                              </a:solidFill>
                              <a:latin typeface="Cambria Math" panose="02040503050406030204" pitchFamily="18" charset="0"/>
                            </a:rPr>
                          </m:ctrlPr>
                        </m:dPr>
                        <m:e>
                          <m:r>
                            <a:rPr lang="en-US" sz="1600" b="1" i="1">
                              <a:solidFill>
                                <a:srgbClr val="00B0F0"/>
                              </a:solidFill>
                              <a:latin typeface="Cambria Math"/>
                            </a:rPr>
                            <m:t>𝒑</m:t>
                          </m:r>
                          <m:r>
                            <a:rPr lang="en-US" sz="1600" i="1">
                              <a:solidFill>
                                <a:srgbClr val="00B0F0"/>
                              </a:solidFill>
                              <a:latin typeface="Cambria Math"/>
                            </a:rPr>
                            <m:t>,</m:t>
                          </m:r>
                          <m:r>
                            <a:rPr lang="en-US" sz="1600" i="1">
                              <a:solidFill>
                                <a:srgbClr val="00B0F0"/>
                              </a:solidFill>
                              <a:latin typeface="Cambria Math"/>
                            </a:rPr>
                            <m:t>𝜔</m:t>
                          </m:r>
                          <m:r>
                            <a:rPr lang="en-US" sz="1600" i="1">
                              <a:solidFill>
                                <a:srgbClr val="00B0F0"/>
                              </a:solidFill>
                              <a:latin typeface="Cambria Math"/>
                            </a:rPr>
                            <m:t>,</m:t>
                          </m:r>
                          <m:sSub>
                            <m:sSubPr>
                              <m:ctrlPr>
                                <a:rPr lang="en-US" sz="1600" i="1">
                                  <a:solidFill>
                                    <a:srgbClr val="00B0F0"/>
                                  </a:solidFill>
                                  <a:latin typeface="Cambria Math" panose="02040503050406030204" pitchFamily="18" charset="0"/>
                                </a:rPr>
                              </m:ctrlPr>
                            </m:sSubPr>
                            <m:e>
                              <m:r>
                                <a:rPr lang="en-US" sz="1600" i="1">
                                  <a:solidFill>
                                    <a:srgbClr val="00B0F0"/>
                                  </a:solidFill>
                                  <a:latin typeface="Cambria Math"/>
                                </a:rPr>
                                <m:t>𝜔</m:t>
                              </m:r>
                            </m:e>
                            <m:sub>
                              <m:r>
                                <a:rPr lang="en-US" sz="1600" i="1">
                                  <a:solidFill>
                                    <a:srgbClr val="00B0F0"/>
                                  </a:solidFill>
                                  <a:latin typeface="Cambria Math"/>
                                </a:rPr>
                                <m:t>𝑖</m:t>
                              </m:r>
                            </m:sub>
                          </m:sSub>
                        </m:e>
                      </m:d>
                      <m:d>
                        <m:dPr>
                          <m:begChr m:val="["/>
                          <m:endChr m:val="]"/>
                          <m:ctrlPr>
                            <a:rPr lang="en-US" sz="1600" b="1" i="1" smtClean="0">
                              <a:solidFill>
                                <a:srgbClr val="00B0F0"/>
                              </a:solidFill>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a:rPr>
                                <m:t>𝐿</m:t>
                              </m:r>
                            </m:e>
                            <m:sub>
                              <m:r>
                                <a:rPr lang="en-US" sz="1600" i="1">
                                  <a:latin typeface="Cambria Math"/>
                                </a:rPr>
                                <m:t>𝑒</m:t>
                              </m:r>
                            </m:sub>
                          </m:sSub>
                          <m:d>
                            <m:dPr>
                              <m:ctrlPr>
                                <a:rPr lang="en-US" sz="1600" i="1">
                                  <a:latin typeface="Cambria Math" panose="02040503050406030204" pitchFamily="18" charset="0"/>
                                </a:rPr>
                              </m:ctrlPr>
                            </m:dPr>
                            <m:e>
                              <m:sSup>
                                <m:sSupPr>
                                  <m:ctrlPr>
                                    <a:rPr lang="en-US" sz="1600" b="1" i="1" smtClean="0">
                                      <a:solidFill>
                                        <a:srgbClr val="00B0F0"/>
                                      </a:solidFill>
                                      <a:latin typeface="Cambria Math" panose="02040503050406030204" pitchFamily="18" charset="0"/>
                                    </a:rPr>
                                  </m:ctrlPr>
                                </m:sSupPr>
                                <m:e>
                                  <m:r>
                                    <a:rPr lang="en-US" sz="1600" b="1" i="1">
                                      <a:solidFill>
                                        <a:srgbClr val="00B0F0"/>
                                      </a:solidFill>
                                      <a:latin typeface="Cambria Math"/>
                                    </a:rPr>
                                    <m:t>𝒑</m:t>
                                  </m:r>
                                </m:e>
                                <m:sup>
                                  <m:r>
                                    <a:rPr lang="en-US" sz="1600" b="1" i="1" smtClean="0">
                                      <a:solidFill>
                                        <a:srgbClr val="00B0F0"/>
                                      </a:solidFill>
                                      <a:latin typeface="Cambria Math" panose="02040503050406030204" pitchFamily="18" charset="0"/>
                                    </a:rPr>
                                    <m:t>′</m:t>
                                  </m:r>
                                </m:sup>
                              </m:sSup>
                              <m:r>
                                <a:rPr lang="en-US" sz="1600" i="1">
                                  <a:latin typeface="Cambria Math"/>
                                </a:rPr>
                                <m:t>,</m:t>
                              </m:r>
                              <m:r>
                                <a:rPr lang="en-US" sz="1600" b="0" i="1" smtClean="0">
                                  <a:solidFill>
                                    <a:srgbClr val="00B0F0"/>
                                  </a:solidFill>
                                  <a:latin typeface="Cambria Math" panose="02040503050406030204" pitchFamily="18" charset="0"/>
                                </a:rPr>
                                <m:t>−</m:t>
                              </m:r>
                              <m:sSub>
                                <m:sSubPr>
                                  <m:ctrlPr>
                                    <a:rPr lang="en-US" sz="1600" b="0" i="1" smtClean="0">
                                      <a:solidFill>
                                        <a:srgbClr val="00B0F0"/>
                                      </a:solidFill>
                                      <a:latin typeface="Cambria Math" panose="02040503050406030204" pitchFamily="18" charset="0"/>
                                    </a:rPr>
                                  </m:ctrlPr>
                                </m:sSubPr>
                                <m:e>
                                  <m:r>
                                    <a:rPr lang="en-US" sz="1600" b="0" i="1" smtClean="0">
                                      <a:solidFill>
                                        <a:srgbClr val="00B0F0"/>
                                      </a:solidFill>
                                      <a:latin typeface="Cambria Math" panose="02040503050406030204" pitchFamily="18" charset="0"/>
                                    </a:rPr>
                                    <m:t>𝜔</m:t>
                                  </m:r>
                                </m:e>
                                <m:sub>
                                  <m:r>
                                    <a:rPr lang="en-US" sz="1600" b="0" i="1" smtClean="0">
                                      <a:solidFill>
                                        <a:srgbClr val="00B0F0"/>
                                      </a:solidFill>
                                      <a:latin typeface="Cambria Math" panose="02040503050406030204" pitchFamily="18" charset="0"/>
                                    </a:rPr>
                                    <m:t>𝑖</m:t>
                                  </m:r>
                                </m:sub>
                              </m:sSub>
                            </m:e>
                          </m:d>
                          <m:r>
                            <a:rPr lang="en-US" sz="1600" i="1">
                              <a:latin typeface="Cambria Math"/>
                            </a:rPr>
                            <m:t>+</m:t>
                          </m:r>
                          <m:r>
                            <a:rPr lang="en-US" sz="1600" i="1">
                              <a:latin typeface="Cambria Math" panose="02040503050406030204" pitchFamily="18" charset="0"/>
                            </a:rPr>
                            <m:t>2</m:t>
                          </m:r>
                          <m:r>
                            <a:rPr lang="en-US" sz="1600" i="1">
                              <a:latin typeface="Cambria Math" panose="02040503050406030204" pitchFamily="18" charset="0"/>
                            </a:rPr>
                            <m:t>𝜋</m:t>
                          </m:r>
                          <m:r>
                            <a:rPr lang="en-US" sz="1600" i="1">
                              <a:latin typeface="Cambria Math"/>
                            </a:rPr>
                            <m:t>𝑓</m:t>
                          </m:r>
                          <m:d>
                            <m:dPr>
                              <m:ctrlPr>
                                <a:rPr lang="en-US" sz="1600" b="1" i="1">
                                  <a:latin typeface="Cambria Math" panose="02040503050406030204" pitchFamily="18" charset="0"/>
                                </a:rPr>
                              </m:ctrlPr>
                            </m:dPr>
                            <m:e>
                              <m:sSup>
                                <m:sSupPr>
                                  <m:ctrlPr>
                                    <a:rPr lang="en-US" sz="1600" b="1" i="1" smtClean="0">
                                      <a:solidFill>
                                        <a:srgbClr val="00B0F0"/>
                                      </a:solidFill>
                                      <a:latin typeface="Cambria Math" panose="02040503050406030204" pitchFamily="18" charset="0"/>
                                    </a:rPr>
                                  </m:ctrlPr>
                                </m:sSupPr>
                                <m:e>
                                  <m:r>
                                    <a:rPr lang="en-US" sz="1600" b="1" i="1">
                                      <a:solidFill>
                                        <a:srgbClr val="00B0F0"/>
                                      </a:solidFill>
                                      <a:latin typeface="Cambria Math"/>
                                    </a:rPr>
                                    <m:t>𝒑</m:t>
                                  </m:r>
                                </m:e>
                                <m:sup>
                                  <m:r>
                                    <a:rPr lang="en-US" sz="1600" b="1" i="1" smtClean="0">
                                      <a:solidFill>
                                        <a:srgbClr val="00B0F0"/>
                                      </a:solidFill>
                                      <a:latin typeface="Cambria Math" panose="02040503050406030204" pitchFamily="18" charset="0"/>
                                    </a:rPr>
                                    <m:t>′</m:t>
                                  </m:r>
                                </m:sup>
                              </m:sSup>
                              <m:r>
                                <a:rPr lang="en-US" sz="1600" i="1">
                                  <a:latin typeface="Cambria Math"/>
                                </a:rPr>
                                <m:t>,</m:t>
                              </m:r>
                              <m:r>
                                <a:rPr lang="en-US" sz="1600" b="0" i="1" smtClean="0">
                                  <a:solidFill>
                                    <a:srgbClr val="00B0F0"/>
                                  </a:solidFill>
                                  <a:latin typeface="Cambria Math" panose="02040503050406030204" pitchFamily="18" charset="0"/>
                                </a:rPr>
                                <m:t>−</m:t>
                              </m:r>
                              <m:sSub>
                                <m:sSubPr>
                                  <m:ctrlPr>
                                    <a:rPr lang="en-US" sz="1600" b="0" i="1" smtClean="0">
                                      <a:solidFill>
                                        <a:srgbClr val="00B0F0"/>
                                      </a:solidFill>
                                      <a:latin typeface="Cambria Math" panose="02040503050406030204" pitchFamily="18" charset="0"/>
                                    </a:rPr>
                                  </m:ctrlPr>
                                </m:sSubPr>
                                <m:e>
                                  <m:r>
                                    <a:rPr lang="en-US" sz="1600" i="1">
                                      <a:solidFill>
                                        <a:srgbClr val="00B0F0"/>
                                      </a:solidFill>
                                      <a:latin typeface="Cambria Math"/>
                                    </a:rPr>
                                    <m:t>𝜔</m:t>
                                  </m:r>
                                </m:e>
                                <m:sub>
                                  <m:r>
                                    <a:rPr lang="en-US" sz="1600" b="0" i="1" smtClean="0">
                                      <a:solidFill>
                                        <a:srgbClr val="00B0F0"/>
                                      </a:solidFill>
                                      <a:latin typeface="Cambria Math" panose="02040503050406030204" pitchFamily="18" charset="0"/>
                                    </a:rPr>
                                    <m:t>𝑖</m:t>
                                  </m:r>
                                </m:sub>
                              </m:sSub>
                              <m:r>
                                <a:rPr lang="en-US" sz="1600" i="1">
                                  <a:latin typeface="Cambria Math"/>
                                </a:rPr>
                                <m:t>,</m:t>
                              </m:r>
                              <m:sSub>
                                <m:sSubPr>
                                  <m:ctrlPr>
                                    <a:rPr lang="en-US" sz="1600" i="1">
                                      <a:latin typeface="Cambria Math" panose="02040503050406030204" pitchFamily="18" charset="0"/>
                                    </a:rPr>
                                  </m:ctrlPr>
                                </m:sSubPr>
                                <m:e>
                                  <m:r>
                                    <a:rPr lang="en-US" sz="1600" i="1">
                                      <a:latin typeface="Cambria Math"/>
                                    </a:rPr>
                                    <m:t>𝜔</m:t>
                                  </m:r>
                                </m:e>
                                <m:sub>
                                  <m:r>
                                    <a:rPr lang="en-US" sz="1600" b="0" i="1" smtClean="0">
                                      <a:latin typeface="Cambria Math" panose="02040503050406030204" pitchFamily="18" charset="0"/>
                                    </a:rPr>
                                    <m:t>𝑗</m:t>
                                  </m:r>
                                </m:sub>
                              </m:sSub>
                            </m:e>
                          </m:d>
                          <m:sSub>
                            <m:sSubPr>
                              <m:ctrlPr>
                                <a:rPr lang="en-US" sz="1600" i="1">
                                  <a:latin typeface="Cambria Math" panose="02040503050406030204" pitchFamily="18" charset="0"/>
                                </a:rPr>
                              </m:ctrlPr>
                            </m:sSubPr>
                            <m:e>
                              <m:r>
                                <a:rPr lang="en-US" sz="1600" i="1">
                                  <a:latin typeface="Cambria Math"/>
                                </a:rPr>
                                <m:t>𝐿</m:t>
                              </m:r>
                            </m:e>
                            <m:sub>
                              <m:r>
                                <a:rPr lang="en-US" sz="1600" i="1">
                                  <a:latin typeface="Cambria Math"/>
                                </a:rPr>
                                <m:t>𝑖</m:t>
                              </m:r>
                            </m:sub>
                          </m:sSub>
                          <m:d>
                            <m:dPr>
                              <m:ctrlPr>
                                <a:rPr lang="en-US" sz="1600" b="1" i="1">
                                  <a:latin typeface="Cambria Math" panose="02040503050406030204" pitchFamily="18" charset="0"/>
                                </a:rPr>
                              </m:ctrlPr>
                            </m:dPr>
                            <m:e>
                              <m:r>
                                <a:rPr lang="en-US" sz="1600" b="1" i="1" smtClean="0">
                                  <a:solidFill>
                                    <a:srgbClr val="00B0F0"/>
                                  </a:solidFill>
                                  <a:latin typeface="Cambria Math"/>
                                </a:rPr>
                                <m:t>𝒑</m:t>
                              </m:r>
                              <m:r>
                                <a:rPr lang="en-US" sz="1600" b="0" i="1" smtClean="0">
                                  <a:solidFill>
                                    <a:srgbClr val="00B0F0"/>
                                  </a:solidFill>
                                  <a:latin typeface="Cambria Math" panose="02040503050406030204" pitchFamily="18" charset="0"/>
                                </a:rPr>
                                <m:t>′</m:t>
                              </m:r>
                              <m:r>
                                <a:rPr lang="en-US" sz="1600" i="1">
                                  <a:latin typeface="Cambria Math"/>
                                </a:rPr>
                                <m:t>,</m:t>
                              </m:r>
                              <m:sSub>
                                <m:sSubPr>
                                  <m:ctrlPr>
                                    <a:rPr lang="en-US" sz="1600" i="1">
                                      <a:latin typeface="Cambria Math" panose="02040503050406030204" pitchFamily="18" charset="0"/>
                                    </a:rPr>
                                  </m:ctrlPr>
                                </m:sSubPr>
                                <m:e>
                                  <m:r>
                                    <a:rPr lang="en-US" sz="1600" i="1">
                                      <a:latin typeface="Cambria Math"/>
                                    </a:rPr>
                                    <m:t>𝜔</m:t>
                                  </m:r>
                                </m:e>
                                <m:sub>
                                  <m:r>
                                    <a:rPr lang="en-US" sz="1600" b="0" i="1" smtClean="0">
                                      <a:latin typeface="Cambria Math" panose="02040503050406030204" pitchFamily="18" charset="0"/>
                                    </a:rPr>
                                    <m:t>𝑗</m:t>
                                  </m:r>
                                </m:sub>
                              </m:sSub>
                            </m:e>
                          </m:d>
                          <m:func>
                            <m:funcPr>
                              <m:ctrlPr>
                                <a:rPr lang="en-US" sz="1600" i="1">
                                  <a:latin typeface="Cambria Math" panose="02040503050406030204" pitchFamily="18" charset="0"/>
                                </a:rPr>
                              </m:ctrlPr>
                            </m:funcPr>
                            <m:fName>
                              <m:r>
                                <m:rPr>
                                  <m:sty m:val="p"/>
                                </m:rPr>
                                <a:rPr lang="en-US" sz="1600">
                                  <a:latin typeface="Cambria Math"/>
                                </a:rPr>
                                <m:t>cos</m:t>
                              </m:r>
                            </m:fName>
                            <m:e>
                              <m:d>
                                <m:dPr>
                                  <m:ctrlPr>
                                    <a:rPr lang="en-US" sz="1600" b="1" i="1">
                                      <a:latin typeface="Cambria Math" panose="02040503050406030204" pitchFamily="18" charset="0"/>
                                    </a:rPr>
                                  </m:ctrlPr>
                                </m:dPr>
                                <m:e>
                                  <m:r>
                                    <a:rPr lang="en-US" sz="1600" b="1" i="1" smtClean="0">
                                      <a:solidFill>
                                        <a:srgbClr val="00B0F0"/>
                                      </a:solidFill>
                                      <a:latin typeface="Cambria Math"/>
                                    </a:rPr>
                                    <m:t>𝒏</m:t>
                                  </m:r>
                                  <m:r>
                                    <a:rPr lang="en-US" sz="1600" b="1" i="1" smtClean="0">
                                      <a:solidFill>
                                        <a:srgbClr val="00B0F0"/>
                                      </a:solidFill>
                                      <a:latin typeface="Cambria Math" panose="02040503050406030204" pitchFamily="18" charset="0"/>
                                    </a:rPr>
                                    <m:t>′</m:t>
                                  </m:r>
                                  <m:r>
                                    <a:rPr lang="en-US" sz="1600" i="1">
                                      <a:latin typeface="Cambria Math"/>
                                    </a:rPr>
                                    <m:t>,</m:t>
                                  </m:r>
                                  <m:sSub>
                                    <m:sSubPr>
                                      <m:ctrlPr>
                                        <a:rPr lang="en-US" sz="1600" i="1">
                                          <a:latin typeface="Cambria Math" panose="02040503050406030204" pitchFamily="18" charset="0"/>
                                        </a:rPr>
                                      </m:ctrlPr>
                                    </m:sSubPr>
                                    <m:e>
                                      <m:r>
                                        <a:rPr lang="en-US" sz="1600" i="1">
                                          <a:latin typeface="Cambria Math"/>
                                        </a:rPr>
                                        <m:t>𝜔</m:t>
                                      </m:r>
                                    </m:e>
                                    <m:sub>
                                      <m:r>
                                        <a:rPr lang="en-US" sz="1600" b="0" i="1" smtClean="0">
                                          <a:latin typeface="Cambria Math" panose="02040503050406030204" pitchFamily="18" charset="0"/>
                                        </a:rPr>
                                        <m:t>𝑗</m:t>
                                      </m:r>
                                    </m:sub>
                                  </m:sSub>
                                  <m:r>
                                    <a:rPr lang="en-US" sz="1600" i="1">
                                      <a:latin typeface="Cambria Math"/>
                                    </a:rPr>
                                    <m:t> </m:t>
                                  </m:r>
                                </m:e>
                              </m:d>
                            </m:e>
                          </m:func>
                        </m:e>
                      </m:d>
                      <m:func>
                        <m:funcPr>
                          <m:ctrlPr>
                            <a:rPr lang="en-US" sz="1600" i="1" smtClean="0">
                              <a:solidFill>
                                <a:srgbClr val="00B0F0"/>
                              </a:solidFill>
                              <a:latin typeface="Cambria Math" panose="02040503050406030204" pitchFamily="18" charset="0"/>
                            </a:rPr>
                          </m:ctrlPr>
                        </m:funcPr>
                        <m:fName>
                          <m:r>
                            <m:rPr>
                              <m:sty m:val="p"/>
                            </m:rPr>
                            <a:rPr lang="en-US" sz="1600">
                              <a:solidFill>
                                <a:srgbClr val="00B0F0"/>
                              </a:solidFill>
                              <a:latin typeface="Cambria Math"/>
                            </a:rPr>
                            <m:t>cos</m:t>
                          </m:r>
                        </m:fName>
                        <m:e>
                          <m:d>
                            <m:dPr>
                              <m:ctrlPr>
                                <a:rPr lang="en-US" sz="1600" b="1" i="1">
                                  <a:solidFill>
                                    <a:srgbClr val="00B0F0"/>
                                  </a:solidFill>
                                  <a:latin typeface="Cambria Math" panose="02040503050406030204" pitchFamily="18" charset="0"/>
                                </a:rPr>
                              </m:ctrlPr>
                            </m:dPr>
                            <m:e>
                              <m:r>
                                <a:rPr lang="en-US" sz="1600" b="1" i="1">
                                  <a:solidFill>
                                    <a:srgbClr val="00B0F0"/>
                                  </a:solidFill>
                                  <a:latin typeface="Cambria Math"/>
                                </a:rPr>
                                <m:t>𝒏</m:t>
                              </m:r>
                              <m:r>
                                <a:rPr lang="en-US" sz="1600" i="1">
                                  <a:solidFill>
                                    <a:srgbClr val="00B0F0"/>
                                  </a:solidFill>
                                  <a:latin typeface="Cambria Math"/>
                                </a:rPr>
                                <m:t>,</m:t>
                              </m:r>
                              <m:sSub>
                                <m:sSubPr>
                                  <m:ctrlPr>
                                    <a:rPr lang="en-US" sz="1600" i="1">
                                      <a:solidFill>
                                        <a:srgbClr val="00B0F0"/>
                                      </a:solidFill>
                                      <a:latin typeface="Cambria Math" panose="02040503050406030204" pitchFamily="18" charset="0"/>
                                    </a:rPr>
                                  </m:ctrlPr>
                                </m:sSubPr>
                                <m:e>
                                  <m:r>
                                    <a:rPr lang="en-US" sz="1600" i="1">
                                      <a:solidFill>
                                        <a:srgbClr val="00B0F0"/>
                                      </a:solidFill>
                                      <a:latin typeface="Cambria Math"/>
                                    </a:rPr>
                                    <m:t>𝜔</m:t>
                                  </m:r>
                                </m:e>
                                <m:sub>
                                  <m:r>
                                    <a:rPr lang="en-US" sz="1600" i="1">
                                      <a:solidFill>
                                        <a:srgbClr val="00B0F0"/>
                                      </a:solidFill>
                                      <a:latin typeface="Cambria Math"/>
                                    </a:rPr>
                                    <m:t>𝑖</m:t>
                                  </m:r>
                                </m:sub>
                              </m:sSub>
                              <m:r>
                                <a:rPr lang="en-US" sz="1600" i="1">
                                  <a:solidFill>
                                    <a:srgbClr val="00B0F0"/>
                                  </a:solidFill>
                                  <a:latin typeface="Cambria Math"/>
                                </a:rPr>
                                <m:t> </m:t>
                              </m:r>
                            </m:e>
                          </m:d>
                        </m:e>
                      </m:func>
                    </m:oMath>
                  </m:oMathPara>
                </a14:m>
                <a:endParaRPr lang="sv-FI" dirty="0"/>
              </a:p>
            </p:txBody>
          </p:sp>
        </mc:Choice>
        <mc:Fallback xmlns="">
          <p:sp>
            <p:nvSpPr>
              <p:cNvPr id="3" name="Rectangle 2"/>
              <p:cNvSpPr>
                <a:spLocks noRot="1" noChangeAspect="1" noMove="1" noResize="1" noEditPoints="1" noAdjustHandles="1" noChangeArrowheads="1" noChangeShapeType="1" noTextEdit="1"/>
              </p:cNvSpPr>
              <p:nvPr/>
            </p:nvSpPr>
            <p:spPr>
              <a:xfrm>
                <a:off x="-152400" y="6226680"/>
                <a:ext cx="9448800" cy="376000"/>
              </a:xfrm>
              <a:prstGeom prst="rect">
                <a:avLst/>
              </a:prstGeom>
              <a:blipFill rotWithShape="0">
                <a:blip r:embed="rId4"/>
                <a:stretch>
                  <a:fillRect b="-6452"/>
                </a:stretch>
              </a:blipFill>
            </p:spPr>
            <p:txBody>
              <a:bodyPr/>
              <a:lstStyle/>
              <a:p>
                <a:r>
                  <a:rPr lang="sv-SE">
                    <a:noFill/>
                  </a:rPr>
                  <a:t> </a:t>
                </a:r>
              </a:p>
            </p:txBody>
          </p:sp>
        </mc:Fallback>
      </mc:AlternateContent>
      <p:grpSp>
        <p:nvGrpSpPr>
          <p:cNvPr id="4" name="Group 3"/>
          <p:cNvGrpSpPr/>
          <p:nvPr/>
        </p:nvGrpSpPr>
        <p:grpSpPr>
          <a:xfrm>
            <a:off x="568252" y="3276600"/>
            <a:ext cx="953366" cy="901988"/>
            <a:chOff x="568252" y="3276600"/>
            <a:chExt cx="953366" cy="901988"/>
          </a:xfrm>
        </p:grpSpPr>
        <p:grpSp>
          <p:nvGrpSpPr>
            <p:cNvPr id="7" name="Group 6"/>
            <p:cNvGrpSpPr/>
            <p:nvPr/>
          </p:nvGrpSpPr>
          <p:grpSpPr>
            <a:xfrm>
              <a:off x="1445418" y="3276600"/>
              <a:ext cx="76200" cy="901988"/>
              <a:chOff x="1445418" y="3276600"/>
              <a:chExt cx="76200" cy="901988"/>
            </a:xfrm>
          </p:grpSpPr>
          <p:sp>
            <p:nvSpPr>
              <p:cNvPr id="8" name="Rectangle 7"/>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ctangle 13"/>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ctangle 14"/>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5"/>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1" name="Picture 20"/>
            <p:cNvPicPr>
              <a:picLocks noChangeAspect="1"/>
            </p:cNvPicPr>
            <p:nvPr/>
          </p:nvPicPr>
          <p:blipFill>
            <a:blip r:embed="rId5"/>
            <a:stretch>
              <a:fillRect/>
            </a:stretch>
          </p:blipFill>
          <p:spPr>
            <a:xfrm>
              <a:off x="568252" y="3523916"/>
              <a:ext cx="397717" cy="314325"/>
            </a:xfrm>
            <a:prstGeom prst="rect">
              <a:avLst/>
            </a:prstGeom>
          </p:spPr>
        </p:pic>
      </p:grpSp>
      <p:grpSp>
        <p:nvGrpSpPr>
          <p:cNvPr id="5" name="Group 4"/>
          <p:cNvGrpSpPr/>
          <p:nvPr/>
        </p:nvGrpSpPr>
        <p:grpSpPr>
          <a:xfrm>
            <a:off x="876300" y="3708400"/>
            <a:ext cx="5186398" cy="1092716"/>
            <a:chOff x="876300" y="3708400"/>
            <a:chExt cx="5186398" cy="1092716"/>
          </a:xfrm>
        </p:grpSpPr>
        <p:cxnSp>
          <p:nvCxnSpPr>
            <p:cNvPr id="22" name="Straight Arrow Connector 21"/>
            <p:cNvCxnSpPr/>
            <p:nvPr/>
          </p:nvCxnSpPr>
          <p:spPr>
            <a:xfrm>
              <a:off x="876300" y="3708400"/>
              <a:ext cx="4838700" cy="94615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7"/>
                  <a:stretch>
                    <a:fillRect b="-6557"/>
                  </a:stretch>
                </a:blipFill>
              </p:spPr>
              <p:txBody>
                <a:bodyPr/>
                <a:lstStyle/>
                <a:p>
                  <a:r>
                    <a:rPr lang="sv-SE">
                      <a:noFill/>
                    </a:rPr>
                    <a:t> </a:t>
                  </a:r>
                </a:p>
              </p:txBody>
            </p:sp>
          </mc:Fallback>
        </mc:AlternateContent>
      </p:grpSp>
      <p:grpSp>
        <p:nvGrpSpPr>
          <p:cNvPr id="25" name="Group 24"/>
          <p:cNvGrpSpPr/>
          <p:nvPr/>
        </p:nvGrpSpPr>
        <p:grpSpPr>
          <a:xfrm>
            <a:off x="5718175" y="4003977"/>
            <a:ext cx="769623" cy="612473"/>
            <a:chOff x="5718175" y="4003977"/>
            <a:chExt cx="769623" cy="612473"/>
          </a:xfrm>
        </p:grpSpPr>
        <p:cxnSp>
          <p:nvCxnSpPr>
            <p:cNvPr id="26" name="Straight Arrow Connector 25"/>
            <p:cNvCxnSpPr/>
            <p:nvPr/>
          </p:nvCxnSpPr>
          <p:spPr>
            <a:xfrm flipV="1">
              <a:off x="5718175" y="4297070"/>
              <a:ext cx="383612" cy="31938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p:cNvSpPr/>
                <p:nvPr/>
              </p:nvSpPr>
              <p:spPr>
                <a:xfrm>
                  <a:off x="5997664" y="4003977"/>
                  <a:ext cx="4901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𝜔</m:t>
                            </m:r>
                          </m:e>
                          <m:sub>
                            <m:r>
                              <a:rPr lang="en-US" b="0" i="1" smtClean="0">
                                <a:latin typeface="Cambria Math" panose="02040503050406030204" pitchFamily="18" charset="0"/>
                              </a:rPr>
                              <m:t>𝑖</m:t>
                            </m:r>
                          </m:sub>
                        </m:sSub>
                      </m:oMath>
                    </m:oMathPara>
                  </a14:m>
                  <a:endParaRPr lang="sv-SE" dirty="0"/>
                </a:p>
              </p:txBody>
            </p:sp>
          </mc:Choice>
          <mc:Fallback xmlns="">
            <p:sp>
              <p:nvSpPr>
                <p:cNvPr id="27" name="Rectangle 26"/>
                <p:cNvSpPr>
                  <a:spLocks noRot="1" noChangeAspect="1" noMove="1" noResize="1" noEditPoints="1" noAdjustHandles="1" noChangeArrowheads="1" noChangeShapeType="1" noTextEdit="1"/>
                </p:cNvSpPr>
                <p:nvPr/>
              </p:nvSpPr>
              <p:spPr>
                <a:xfrm>
                  <a:off x="5997664" y="4003977"/>
                  <a:ext cx="490134" cy="369332"/>
                </a:xfrm>
                <a:prstGeom prst="rect">
                  <a:avLst/>
                </a:prstGeom>
                <a:blipFill rotWithShape="0">
                  <a:blip r:embed="rId8"/>
                  <a:stretch>
                    <a:fillRect b="-3333"/>
                  </a:stretch>
                </a:blipFill>
              </p:spPr>
              <p:txBody>
                <a:bodyPr/>
                <a:lstStyle/>
                <a:p>
                  <a:r>
                    <a:rPr lang="sv-FI">
                      <a:noFill/>
                    </a:rPr>
                    <a:t> </a:t>
                  </a:r>
                </a:p>
              </p:txBody>
            </p:sp>
          </mc:Fallback>
        </mc:AlternateContent>
      </p:grpSp>
      <p:cxnSp>
        <p:nvCxnSpPr>
          <p:cNvPr id="28" name="Straight Arrow Connector 27"/>
          <p:cNvCxnSpPr/>
          <p:nvPr/>
        </p:nvCxnSpPr>
        <p:spPr>
          <a:xfrm flipV="1">
            <a:off x="5718175" y="3337538"/>
            <a:ext cx="1536120" cy="127891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263125" y="32766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31" name="Rectangle 30"/>
              <p:cNvSpPr/>
              <p:nvPr/>
            </p:nvSpPr>
            <p:spPr>
              <a:xfrm>
                <a:off x="7254295" y="3091934"/>
                <a:ext cx="4507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𝒑</m:t>
                      </m:r>
                      <m:r>
                        <a:rPr lang="en-US" b="1" i="1" smtClean="0">
                          <a:latin typeface="Cambria Math" panose="02040503050406030204" pitchFamily="18" charset="0"/>
                        </a:rPr>
                        <m:t>′</m:t>
                      </m:r>
                    </m:oMath>
                  </m:oMathPara>
                </a14:m>
                <a:endParaRPr lang="sv-SE" dirty="0"/>
              </a:p>
            </p:txBody>
          </p:sp>
        </mc:Choice>
        <mc:Fallback xmlns="">
          <p:sp>
            <p:nvSpPr>
              <p:cNvPr id="31" name="Rectangle 30"/>
              <p:cNvSpPr>
                <a:spLocks noRot="1" noChangeAspect="1" noMove="1" noResize="1" noEditPoints="1" noAdjustHandles="1" noChangeArrowheads="1" noChangeShapeType="1" noTextEdit="1"/>
              </p:cNvSpPr>
              <p:nvPr/>
            </p:nvSpPr>
            <p:spPr>
              <a:xfrm>
                <a:off x="7254295" y="3091934"/>
                <a:ext cx="450764" cy="369332"/>
              </a:xfrm>
              <a:prstGeom prst="rect">
                <a:avLst/>
              </a:prstGeom>
              <a:blipFill rotWithShape="0">
                <a:blip r:embed="rId9"/>
                <a:stretch>
                  <a:fillRect b="-8197"/>
                </a:stretch>
              </a:blipFill>
            </p:spPr>
            <p:txBody>
              <a:bodyPr/>
              <a:lstStyle/>
              <a:p>
                <a:r>
                  <a:rPr lang="sv-FI">
                    <a:noFill/>
                  </a:rPr>
                  <a:t> </a:t>
                </a:r>
              </a:p>
            </p:txBody>
          </p:sp>
        </mc:Fallback>
      </mc:AlternateContent>
      <p:sp>
        <p:nvSpPr>
          <p:cNvPr id="29" name="Date Placeholder 28"/>
          <p:cNvSpPr>
            <a:spLocks noGrp="1"/>
          </p:cNvSpPr>
          <p:nvPr>
            <p:ph type="dt" sz="half" idx="10"/>
          </p:nvPr>
        </p:nvSpPr>
        <p:spPr/>
        <p:txBody>
          <a:bodyPr/>
          <a:lstStyle/>
          <a:p>
            <a:fld id="{3378E16F-46BF-4EEA-8B05-0B44A2DA79D0}" type="datetime1">
              <a:rPr lang="en-US" smtClean="0"/>
              <a:t>1/29/2018</a:t>
            </a:fld>
            <a:endParaRPr lang="en-US"/>
          </a:p>
        </p:txBody>
      </p:sp>
      <p:sp>
        <p:nvSpPr>
          <p:cNvPr id="33" name="Footer Placeholder 32"/>
          <p:cNvSpPr>
            <a:spLocks noGrp="1"/>
          </p:cNvSpPr>
          <p:nvPr>
            <p:ph type="ftr" sz="quarter" idx="11"/>
          </p:nvPr>
        </p:nvSpPr>
        <p:spPr/>
        <p:txBody>
          <a:bodyPr/>
          <a:lstStyle/>
          <a:p>
            <a:r>
              <a:rPr lang="en-US" smtClean="0"/>
              <a:t>Advanced Computer Graphics - Path Tracing</a:t>
            </a:r>
            <a:endParaRPr lang="en-US"/>
          </a:p>
        </p:txBody>
      </p:sp>
      <p:sp>
        <p:nvSpPr>
          <p:cNvPr id="34" name="Slide Number Placeholder 33"/>
          <p:cNvSpPr>
            <a:spLocks noGrp="1"/>
          </p:cNvSpPr>
          <p:nvPr>
            <p:ph type="sldNum" sz="quarter" idx="12"/>
          </p:nvPr>
        </p:nvSpPr>
        <p:spPr/>
        <p:txBody>
          <a:bodyPr/>
          <a:lstStyle/>
          <a:p>
            <a:fld id="{B6F15528-21DE-4FAA-801E-634DDDAF4B2B}" type="slidenum">
              <a:rPr lang="en-US" smtClean="0"/>
              <a:pPr/>
              <a:t>39</a:t>
            </a:fld>
            <a:endParaRPr lang="en-US"/>
          </a:p>
        </p:txBody>
      </p:sp>
    </p:spTree>
    <p:extLst>
      <p:ext uri="{BB962C8B-B14F-4D97-AF65-F5344CB8AC3E}">
        <p14:creationId xmlns:p14="http://schemas.microsoft.com/office/powerpoint/2010/main" val="1342392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rotWithShape="1">
          <a:blip r:embed="rId3"/>
          <a:srcRect t="1624" b="1124"/>
          <a:stretch/>
        </p:blipFill>
        <p:spPr>
          <a:xfrm rot="10800000">
            <a:off x="0" y="341768"/>
            <a:ext cx="9144000" cy="651623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13" name="Rectangle 12"/>
          <p:cNvSpPr/>
          <p:nvPr/>
        </p:nvSpPr>
        <p:spPr>
          <a:xfrm>
            <a:off x="1111348" y="3385550"/>
            <a:ext cx="597987" cy="8136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228600" y="557212"/>
            <a:ext cx="8229600" cy="990600"/>
          </a:xfrm>
        </p:spPr>
        <p:txBody>
          <a:bodyPr>
            <a:normAutofit/>
          </a:bodyPr>
          <a:lstStyle/>
          <a:p>
            <a:r>
              <a:rPr lang="sv-SE" dirty="0" smtClean="0">
                <a:solidFill>
                  <a:schemeClr val="bg1"/>
                </a:solidFill>
              </a:rPr>
              <a:t>Photon Mapping</a:t>
            </a:r>
            <a:endParaRPr lang="sv-SE" b="1" dirty="0">
              <a:solidFill>
                <a:schemeClr val="bg1"/>
              </a:solidFill>
            </a:endParaRPr>
          </a:p>
        </p:txBody>
      </p:sp>
      <p:sp>
        <p:nvSpPr>
          <p:cNvPr id="7" name="Freeform 6"/>
          <p:cNvSpPr/>
          <p:nvPr/>
        </p:nvSpPr>
        <p:spPr>
          <a:xfrm>
            <a:off x="1111348" y="3385550"/>
            <a:ext cx="597987" cy="813655"/>
          </a:xfrm>
          <a:custGeom>
            <a:avLst/>
            <a:gdLst>
              <a:gd name="connsiteX0" fmla="*/ 590843 w 597877"/>
              <a:gd name="connsiteY0" fmla="*/ 316523 h 808892"/>
              <a:gd name="connsiteX1" fmla="*/ 597877 w 597877"/>
              <a:gd name="connsiteY1" fmla="*/ 0 h 808892"/>
              <a:gd name="connsiteX2" fmla="*/ 0 w 597877"/>
              <a:gd name="connsiteY2" fmla="*/ 0 h 808892"/>
              <a:gd name="connsiteX3" fmla="*/ 0 w 597877"/>
              <a:gd name="connsiteY3" fmla="*/ 808892 h 808892"/>
              <a:gd name="connsiteX4" fmla="*/ 597877 w 597877"/>
              <a:gd name="connsiteY4" fmla="*/ 808892 h 808892"/>
              <a:gd name="connsiteX5" fmla="*/ 597877 w 597877"/>
              <a:gd name="connsiteY5" fmla="*/ 436098 h 808892"/>
              <a:gd name="connsiteX0" fmla="*/ 597987 w 597987"/>
              <a:gd name="connsiteY0" fmla="*/ 416536 h 808892"/>
              <a:gd name="connsiteX1" fmla="*/ 597877 w 597987"/>
              <a:gd name="connsiteY1" fmla="*/ 0 h 808892"/>
              <a:gd name="connsiteX2" fmla="*/ 0 w 597987"/>
              <a:gd name="connsiteY2" fmla="*/ 0 h 808892"/>
              <a:gd name="connsiteX3" fmla="*/ 0 w 597987"/>
              <a:gd name="connsiteY3" fmla="*/ 808892 h 808892"/>
              <a:gd name="connsiteX4" fmla="*/ 597877 w 597987"/>
              <a:gd name="connsiteY4" fmla="*/ 808892 h 808892"/>
              <a:gd name="connsiteX5" fmla="*/ 597877 w 597987"/>
              <a:gd name="connsiteY5" fmla="*/ 436098 h 808892"/>
              <a:gd name="connsiteX0" fmla="*/ 597987 w 602639"/>
              <a:gd name="connsiteY0" fmla="*/ 421299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600368 w 602639"/>
              <a:gd name="connsiteY0" fmla="*/ 399867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3224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597987"/>
              <a:gd name="connsiteY0" fmla="*/ 387960 h 813655"/>
              <a:gd name="connsiteX1" fmla="*/ 595496 w 597987"/>
              <a:gd name="connsiteY1" fmla="*/ 0 h 813655"/>
              <a:gd name="connsiteX2" fmla="*/ 0 w 597987"/>
              <a:gd name="connsiteY2" fmla="*/ 4763 h 813655"/>
              <a:gd name="connsiteX3" fmla="*/ 0 w 597987"/>
              <a:gd name="connsiteY3" fmla="*/ 813655 h 813655"/>
              <a:gd name="connsiteX4" fmla="*/ 597877 w 597987"/>
              <a:gd name="connsiteY4" fmla="*/ 813655 h 813655"/>
              <a:gd name="connsiteX5" fmla="*/ 597877 w 597987"/>
              <a:gd name="connsiteY5" fmla="*/ 440861 h 81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987" h="813655">
                <a:moveTo>
                  <a:pt x="597987" y="387960"/>
                </a:moveTo>
                <a:cubicBezTo>
                  <a:pt x="597950" y="249115"/>
                  <a:pt x="595533" y="138845"/>
                  <a:pt x="595496" y="0"/>
                </a:cubicBezTo>
                <a:lnTo>
                  <a:pt x="0" y="4763"/>
                </a:lnTo>
                <a:lnTo>
                  <a:pt x="0" y="813655"/>
                </a:lnTo>
                <a:lnTo>
                  <a:pt x="597877" y="813655"/>
                </a:lnTo>
                <a:lnTo>
                  <a:pt x="597877" y="44086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Straight Connector 10"/>
          <p:cNvCxnSpPr>
            <a:stCxn id="7" idx="3"/>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11348" y="3429000"/>
            <a:ext cx="60227" cy="738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Box 13"/>
          <p:cNvSpPr txBox="1"/>
          <p:nvPr/>
        </p:nvSpPr>
        <p:spPr>
          <a:xfrm>
            <a:off x="736919" y="4210638"/>
            <a:ext cx="1346844" cy="276999"/>
          </a:xfrm>
          <a:prstGeom prst="rect">
            <a:avLst/>
          </a:prstGeom>
          <a:noFill/>
        </p:spPr>
        <p:txBody>
          <a:bodyPr wrap="none" rtlCol="0">
            <a:spAutoFit/>
          </a:bodyPr>
          <a:lstStyle/>
          <a:p>
            <a:r>
              <a:rPr lang="en-US" sz="1200" b="1" dirty="0" smtClean="0">
                <a:solidFill>
                  <a:schemeClr val="bg1"/>
                </a:solidFill>
              </a:rPr>
              <a:t>Pinhole Camera</a:t>
            </a:r>
            <a:endParaRPr lang="sv-SE" sz="1200" b="1" dirty="0">
              <a:solidFill>
                <a:schemeClr val="bg1"/>
              </a:solidFill>
            </a:endParaRPr>
          </a:p>
        </p:txBody>
      </p:sp>
      <p:sp>
        <p:nvSpPr>
          <p:cNvPr id="3" name="Date Placeholder 2"/>
          <p:cNvSpPr>
            <a:spLocks noGrp="1"/>
          </p:cNvSpPr>
          <p:nvPr>
            <p:ph type="dt" sz="half" idx="10"/>
          </p:nvPr>
        </p:nvSpPr>
        <p:spPr/>
        <p:txBody>
          <a:bodyPr/>
          <a:lstStyle/>
          <a:p>
            <a:fld id="{57126532-BDE9-4AC9-90BD-10CC99F08997}"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grpSp>
        <p:nvGrpSpPr>
          <p:cNvPr id="44" name="Group 43"/>
          <p:cNvGrpSpPr/>
          <p:nvPr/>
        </p:nvGrpSpPr>
        <p:grpSpPr>
          <a:xfrm>
            <a:off x="4953000" y="2514600"/>
            <a:ext cx="2438400" cy="3124200"/>
            <a:chOff x="4953000" y="2514600"/>
            <a:chExt cx="2438400" cy="3124200"/>
          </a:xfrm>
        </p:grpSpPr>
        <p:cxnSp>
          <p:nvCxnSpPr>
            <p:cNvPr id="9" name="Straight Arrow Connector 8"/>
            <p:cNvCxnSpPr/>
            <p:nvPr/>
          </p:nvCxnSpPr>
          <p:spPr>
            <a:xfrm>
              <a:off x="6096000" y="2590800"/>
              <a:ext cx="1143000" cy="533400"/>
            </a:xfrm>
            <a:prstGeom prst="straightConnector1">
              <a:avLst/>
            </a:prstGeom>
            <a:ln>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019800" y="2590800"/>
              <a:ext cx="1143000" cy="990600"/>
            </a:xfrm>
            <a:prstGeom prst="straightConnector1">
              <a:avLst/>
            </a:prstGeom>
            <a:ln>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943600" y="2667000"/>
              <a:ext cx="1066800" cy="1532205"/>
            </a:xfrm>
            <a:prstGeom prst="straightConnector1">
              <a:avLst/>
            </a:prstGeom>
            <a:ln>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943600" y="2590800"/>
              <a:ext cx="1371600" cy="1576388"/>
            </a:xfrm>
            <a:prstGeom prst="straightConnector1">
              <a:avLst/>
            </a:prstGeom>
            <a:ln>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791200" y="2590800"/>
              <a:ext cx="1219200" cy="2438400"/>
            </a:xfrm>
            <a:prstGeom prst="straightConnector1">
              <a:avLst/>
            </a:prstGeom>
            <a:ln>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867400" y="2514600"/>
              <a:ext cx="1524000" cy="2514600"/>
            </a:xfrm>
            <a:prstGeom prst="straightConnector1">
              <a:avLst/>
            </a:prstGeom>
            <a:ln>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638800" y="2590800"/>
              <a:ext cx="1219200" cy="2971800"/>
            </a:xfrm>
            <a:prstGeom prst="straightConnector1">
              <a:avLst/>
            </a:prstGeom>
            <a:ln>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715000" y="2514600"/>
              <a:ext cx="381000" cy="2133600"/>
            </a:xfrm>
            <a:prstGeom prst="straightConnector1">
              <a:avLst/>
            </a:prstGeom>
            <a:ln>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867400" y="2667000"/>
              <a:ext cx="76200" cy="2971800"/>
            </a:xfrm>
            <a:prstGeom prst="straightConnector1">
              <a:avLst/>
            </a:prstGeom>
            <a:ln>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4953000" y="2590800"/>
              <a:ext cx="609600" cy="2743200"/>
            </a:xfrm>
            <a:prstGeom prst="straightConnector1">
              <a:avLst/>
            </a:prstGeom>
            <a:ln>
              <a:solidFill>
                <a:schemeClr val="accent2">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4876800" y="3064009"/>
            <a:ext cx="2574791" cy="2642986"/>
            <a:chOff x="4876800" y="3064009"/>
            <a:chExt cx="2574791" cy="2642986"/>
          </a:xfrm>
        </p:grpSpPr>
        <p:sp>
          <p:nvSpPr>
            <p:cNvPr id="45" name="Oval 44"/>
            <p:cNvSpPr/>
            <p:nvPr/>
          </p:nvSpPr>
          <p:spPr>
            <a:xfrm>
              <a:off x="7212637" y="3064009"/>
              <a:ext cx="136391" cy="136391"/>
            </a:xfrm>
            <a:prstGeom prst="ellipse">
              <a:avLst/>
            </a:prstGeom>
            <a:solidFill>
              <a:schemeClr val="bg1">
                <a:alpha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5" name="Group 54"/>
            <p:cNvGrpSpPr/>
            <p:nvPr/>
          </p:nvGrpSpPr>
          <p:grpSpPr>
            <a:xfrm>
              <a:off x="4876800" y="3521209"/>
              <a:ext cx="2574791" cy="2185786"/>
              <a:chOff x="4876800" y="3521209"/>
              <a:chExt cx="2574791" cy="2185786"/>
            </a:xfrm>
          </p:grpSpPr>
          <p:sp>
            <p:nvSpPr>
              <p:cNvPr id="46" name="Oval 45"/>
              <p:cNvSpPr/>
              <p:nvPr/>
            </p:nvSpPr>
            <p:spPr>
              <a:xfrm>
                <a:off x="7118252" y="3521209"/>
                <a:ext cx="136391" cy="136391"/>
              </a:xfrm>
              <a:prstGeom prst="ellipse">
                <a:avLst/>
              </a:prstGeom>
              <a:solidFill>
                <a:schemeClr val="bg1">
                  <a:alpha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Oval 46"/>
              <p:cNvSpPr/>
              <p:nvPr/>
            </p:nvSpPr>
            <p:spPr>
              <a:xfrm>
                <a:off x="7271923" y="4115001"/>
                <a:ext cx="136391" cy="136391"/>
              </a:xfrm>
              <a:prstGeom prst="ellipse">
                <a:avLst/>
              </a:prstGeom>
              <a:solidFill>
                <a:schemeClr val="bg1">
                  <a:alpha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Oval 47"/>
              <p:cNvSpPr/>
              <p:nvPr/>
            </p:nvSpPr>
            <p:spPr>
              <a:xfrm>
                <a:off x="6950208" y="4115000"/>
                <a:ext cx="136391" cy="136391"/>
              </a:xfrm>
              <a:prstGeom prst="ellipse">
                <a:avLst/>
              </a:prstGeom>
              <a:solidFill>
                <a:schemeClr val="bg1">
                  <a:alpha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Oval 48"/>
              <p:cNvSpPr/>
              <p:nvPr/>
            </p:nvSpPr>
            <p:spPr>
              <a:xfrm>
                <a:off x="7315200" y="4956343"/>
                <a:ext cx="136391" cy="136391"/>
              </a:xfrm>
              <a:prstGeom prst="ellipse">
                <a:avLst/>
              </a:prstGeom>
              <a:solidFill>
                <a:schemeClr val="bg1">
                  <a:alpha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Oval 49"/>
              <p:cNvSpPr/>
              <p:nvPr/>
            </p:nvSpPr>
            <p:spPr>
              <a:xfrm>
                <a:off x="6950207" y="4930909"/>
                <a:ext cx="136391" cy="136391"/>
              </a:xfrm>
              <a:prstGeom prst="ellipse">
                <a:avLst/>
              </a:prstGeom>
              <a:solidFill>
                <a:schemeClr val="bg1">
                  <a:alpha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Oval 50"/>
              <p:cNvSpPr/>
              <p:nvPr/>
            </p:nvSpPr>
            <p:spPr>
              <a:xfrm>
                <a:off x="6804159" y="5494404"/>
                <a:ext cx="136391" cy="136391"/>
              </a:xfrm>
              <a:prstGeom prst="ellipse">
                <a:avLst/>
              </a:prstGeom>
              <a:solidFill>
                <a:schemeClr val="bg1">
                  <a:alpha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Oval 51"/>
              <p:cNvSpPr/>
              <p:nvPr/>
            </p:nvSpPr>
            <p:spPr>
              <a:xfrm>
                <a:off x="6031113" y="4580004"/>
                <a:ext cx="136391" cy="136391"/>
              </a:xfrm>
              <a:prstGeom prst="ellipse">
                <a:avLst/>
              </a:prstGeom>
              <a:solidFill>
                <a:schemeClr val="bg1">
                  <a:alpha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Oval 52"/>
              <p:cNvSpPr/>
              <p:nvPr/>
            </p:nvSpPr>
            <p:spPr>
              <a:xfrm>
                <a:off x="5883408" y="5570604"/>
                <a:ext cx="136391" cy="136391"/>
              </a:xfrm>
              <a:prstGeom prst="ellipse">
                <a:avLst/>
              </a:prstGeom>
              <a:solidFill>
                <a:schemeClr val="bg1">
                  <a:alpha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4" name="Oval 53"/>
              <p:cNvSpPr/>
              <p:nvPr/>
            </p:nvSpPr>
            <p:spPr>
              <a:xfrm>
                <a:off x="4876800" y="5265804"/>
                <a:ext cx="136391" cy="136391"/>
              </a:xfrm>
              <a:prstGeom prst="ellipse">
                <a:avLst/>
              </a:prstGeom>
              <a:solidFill>
                <a:schemeClr val="bg1">
                  <a:alpha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grpSp>
        <p:nvGrpSpPr>
          <p:cNvPr id="63" name="Group 62"/>
          <p:cNvGrpSpPr/>
          <p:nvPr/>
        </p:nvGrpSpPr>
        <p:grpSpPr>
          <a:xfrm>
            <a:off x="1171575" y="3657600"/>
            <a:ext cx="5991225" cy="998603"/>
            <a:chOff x="1171575" y="3657600"/>
            <a:chExt cx="5991225" cy="998603"/>
          </a:xfrm>
        </p:grpSpPr>
        <p:cxnSp>
          <p:nvCxnSpPr>
            <p:cNvPr id="58" name="Straight Arrow Connector 57"/>
            <p:cNvCxnSpPr/>
            <p:nvPr/>
          </p:nvCxnSpPr>
          <p:spPr>
            <a:xfrm>
              <a:off x="1171575" y="3657600"/>
              <a:ext cx="4619625" cy="99059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5802512" y="3886200"/>
              <a:ext cx="1360288" cy="77000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6734175" y="3429000"/>
            <a:ext cx="1044441" cy="990600"/>
            <a:chOff x="6734175" y="3429000"/>
            <a:chExt cx="1044441" cy="990600"/>
          </a:xfrm>
        </p:grpSpPr>
        <p:sp>
          <p:nvSpPr>
            <p:cNvPr id="64" name="Oval 63"/>
            <p:cNvSpPr/>
            <p:nvPr/>
          </p:nvSpPr>
          <p:spPr>
            <a:xfrm>
              <a:off x="6734175" y="3429000"/>
              <a:ext cx="1044441" cy="9906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Oval 64"/>
            <p:cNvSpPr/>
            <p:nvPr/>
          </p:nvSpPr>
          <p:spPr>
            <a:xfrm>
              <a:off x="6734175" y="3856106"/>
              <a:ext cx="1044441" cy="176212"/>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72" name="Group 71"/>
          <p:cNvGrpSpPr/>
          <p:nvPr/>
        </p:nvGrpSpPr>
        <p:grpSpPr>
          <a:xfrm>
            <a:off x="6950208" y="3519890"/>
            <a:ext cx="458106" cy="730183"/>
            <a:chOff x="6950208" y="3521209"/>
            <a:chExt cx="458106" cy="730183"/>
          </a:xfrm>
          <a:solidFill>
            <a:schemeClr val="tx2">
              <a:lumMod val="75000"/>
            </a:schemeClr>
          </a:solidFill>
        </p:grpSpPr>
        <p:sp>
          <p:nvSpPr>
            <p:cNvPr id="73" name="Oval 72"/>
            <p:cNvSpPr/>
            <p:nvPr/>
          </p:nvSpPr>
          <p:spPr>
            <a:xfrm>
              <a:off x="7118252" y="3521209"/>
              <a:ext cx="136391" cy="136391"/>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4" name="Oval 73"/>
            <p:cNvSpPr/>
            <p:nvPr/>
          </p:nvSpPr>
          <p:spPr>
            <a:xfrm>
              <a:off x="7271923" y="4115001"/>
              <a:ext cx="136391" cy="136391"/>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5" name="Oval 74"/>
            <p:cNvSpPr/>
            <p:nvPr/>
          </p:nvSpPr>
          <p:spPr>
            <a:xfrm>
              <a:off x="6950208" y="4115000"/>
              <a:ext cx="136391" cy="136391"/>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29601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par>
                                <p:cTn id="8" presetID="22" presetClass="entr" presetSubtype="1"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up)">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left)">
                                      <p:cBhvr>
                                        <p:cTn id="15" dur="500"/>
                                        <p:tgtEl>
                                          <p:spTgt spid="6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35" name="Rectangle 34"/>
          <p:cNvSpPr/>
          <p:nvPr/>
        </p:nvSpPr>
        <p:spPr>
          <a:xfrm>
            <a:off x="0" y="5428916"/>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a:t>Naive Pathtracing</a:t>
            </a:r>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p:cNvSpPr/>
              <p:nvPr/>
            </p:nvSpPr>
            <p:spPr>
              <a:xfrm>
                <a:off x="0" y="6216134"/>
                <a:ext cx="9144000" cy="41139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smtClean="0">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latin typeface="Cambria Math" panose="02040503050406030204" pitchFamily="18" charset="0"/>
                          <a:ea typeface="Cambria Math" panose="02040503050406030204" pitchFamily="18" charset="0"/>
                        </a:rPr>
                        <m:t>≈</m:t>
                      </m:r>
                      <m:r>
                        <a:rPr lang="en-US" i="1" smtClean="0">
                          <a:solidFill>
                            <a:srgbClr val="00B0F0"/>
                          </a:solidFill>
                          <a:latin typeface="Cambria Math" panose="02040503050406030204" pitchFamily="18" charset="0"/>
                        </a:rPr>
                        <m:t>0</m:t>
                      </m:r>
                      <m:r>
                        <a:rPr lang="en-US" i="1">
                          <a:latin typeface="Cambria Math"/>
                        </a:rPr>
                        <m:t>+</m:t>
                      </m:r>
                      <m:r>
                        <a:rPr lang="en-US" i="1" smtClean="0">
                          <a:solidFill>
                            <a:srgbClr val="00B0F0"/>
                          </a:solidFill>
                          <a:latin typeface="Cambria Math" panose="02040503050406030204" pitchFamily="18" charset="0"/>
                        </a:rPr>
                        <m:t>2</m:t>
                      </m:r>
                      <m:r>
                        <a:rPr lang="en-US" i="1" smtClean="0">
                          <a:solidFill>
                            <a:srgbClr val="00B0F0"/>
                          </a:solidFill>
                          <a:latin typeface="Cambria Math" panose="02040503050406030204" pitchFamily="18" charset="0"/>
                        </a:rPr>
                        <m:t>𝜋</m:t>
                      </m:r>
                      <m:r>
                        <a:rPr lang="en-US" i="1">
                          <a:solidFill>
                            <a:srgbClr val="00B0F0"/>
                          </a:solidFill>
                          <a:latin typeface="Cambria Math"/>
                        </a:rPr>
                        <m:t>𝑓</m:t>
                      </m:r>
                      <m:d>
                        <m:dPr>
                          <m:ctrlPr>
                            <a:rPr lang="en-US" b="1" i="1">
                              <a:solidFill>
                                <a:srgbClr val="00B0F0"/>
                              </a:solidFill>
                              <a:latin typeface="Cambria Math" panose="02040503050406030204" pitchFamily="18" charset="0"/>
                            </a:rPr>
                          </m:ctrlPr>
                        </m:dPr>
                        <m:e>
                          <m:r>
                            <a:rPr lang="en-US" b="1" i="1">
                              <a:solidFill>
                                <a:srgbClr val="00B0F0"/>
                              </a:solidFill>
                              <a:latin typeface="Cambria Math"/>
                            </a:rPr>
                            <m:t>𝒑</m:t>
                          </m:r>
                          <m:r>
                            <a:rPr lang="en-US" i="1">
                              <a:solidFill>
                                <a:srgbClr val="00B0F0"/>
                              </a:solidFill>
                              <a:latin typeface="Cambria Math"/>
                            </a:rPr>
                            <m:t>,</m:t>
                          </m:r>
                          <m:r>
                            <a:rPr lang="en-US" i="1">
                              <a:solidFill>
                                <a:srgbClr val="00B0F0"/>
                              </a:solidFill>
                              <a:latin typeface="Cambria Math"/>
                            </a:rPr>
                            <m:t>𝜔</m:t>
                          </m:r>
                          <m:r>
                            <a:rPr lang="en-US" i="1">
                              <a:solidFill>
                                <a:srgbClr val="00B0F0"/>
                              </a:solidFill>
                              <a:latin typeface="Cambria Math"/>
                            </a:rPr>
                            <m:t>,</m:t>
                          </m:r>
                          <m:sSub>
                            <m:sSubPr>
                              <m:ctrlPr>
                                <a:rPr lang="en-US" i="1">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e>
                      </m:d>
                      <m:d>
                        <m:dPr>
                          <m:begChr m:val="["/>
                          <m:endChr m:val="]"/>
                          <m:ctrlPr>
                            <a:rPr lang="en-US" b="1" i="1" smtClean="0">
                              <a:solidFill>
                                <a:srgbClr val="00B0F0"/>
                              </a:solidFill>
                              <a:latin typeface="Cambria Math" panose="02040503050406030204" pitchFamily="18" charset="0"/>
                            </a:rPr>
                          </m:ctrlPr>
                        </m:dPr>
                        <m:e>
                          <m:r>
                            <a:rPr lang="en-US" i="1" smtClean="0">
                              <a:solidFill>
                                <a:srgbClr val="00B0F0"/>
                              </a:solidFill>
                              <a:latin typeface="Cambria Math" panose="02040503050406030204" pitchFamily="18" charset="0"/>
                            </a:rPr>
                            <m:t>0</m:t>
                          </m:r>
                          <m:r>
                            <a:rPr lang="en-US" i="1">
                              <a:solidFill>
                                <a:srgbClr val="00B0F0"/>
                              </a:solidFill>
                              <a:latin typeface="Cambria Math"/>
                            </a:rPr>
                            <m:t>+</m:t>
                          </m:r>
                          <m:r>
                            <a:rPr lang="en-US" i="1">
                              <a:solidFill>
                                <a:srgbClr val="00B0F0"/>
                              </a:solidFill>
                              <a:latin typeface="Cambria Math" panose="02040503050406030204" pitchFamily="18" charset="0"/>
                            </a:rPr>
                            <m:t>2</m:t>
                          </m:r>
                          <m:r>
                            <a:rPr lang="en-US" i="1">
                              <a:solidFill>
                                <a:srgbClr val="00B0F0"/>
                              </a:solidFill>
                              <a:latin typeface="Cambria Math" panose="02040503050406030204" pitchFamily="18" charset="0"/>
                            </a:rPr>
                            <m:t>𝜋</m:t>
                          </m:r>
                          <m:r>
                            <a:rPr lang="en-US" i="1">
                              <a:solidFill>
                                <a:srgbClr val="00B0F0"/>
                              </a:solidFill>
                              <a:latin typeface="Cambria Math"/>
                            </a:rPr>
                            <m:t>𝑓</m:t>
                          </m:r>
                          <m:d>
                            <m:dPr>
                              <m:ctrlPr>
                                <a:rPr lang="en-US" b="1" i="1">
                                  <a:solidFill>
                                    <a:srgbClr val="00B0F0"/>
                                  </a:solidFill>
                                  <a:latin typeface="Cambria Math" panose="02040503050406030204" pitchFamily="18" charset="0"/>
                                </a:rPr>
                              </m:ctrlPr>
                            </m:dPr>
                            <m:e>
                              <m:sSup>
                                <m:sSupPr>
                                  <m:ctrlPr>
                                    <a:rPr lang="en-US" b="1" i="1" smtClean="0">
                                      <a:solidFill>
                                        <a:srgbClr val="00B0F0"/>
                                      </a:solidFill>
                                      <a:latin typeface="Cambria Math" panose="02040503050406030204" pitchFamily="18" charset="0"/>
                                    </a:rPr>
                                  </m:ctrlPr>
                                </m:sSupPr>
                                <m:e>
                                  <m:r>
                                    <a:rPr lang="en-US" b="1" i="1">
                                      <a:solidFill>
                                        <a:srgbClr val="00B0F0"/>
                                      </a:solidFill>
                                      <a:latin typeface="Cambria Math"/>
                                    </a:rPr>
                                    <m:t>𝒑</m:t>
                                  </m:r>
                                </m:e>
                                <m:sup>
                                  <m:r>
                                    <a:rPr lang="en-US" b="1" i="1" smtClean="0">
                                      <a:solidFill>
                                        <a:srgbClr val="00B0F0"/>
                                      </a:solidFill>
                                      <a:latin typeface="Cambria Math" panose="02040503050406030204" pitchFamily="18" charset="0"/>
                                    </a:rPr>
                                    <m:t>′</m:t>
                                  </m:r>
                                </m:sup>
                              </m:sSup>
                              <m:r>
                                <a:rPr lang="en-US" i="1">
                                  <a:solidFill>
                                    <a:srgbClr val="00B0F0"/>
                                  </a:solidFill>
                                  <a:latin typeface="Cambria Math"/>
                                </a:rPr>
                                <m:t>,</m:t>
                              </m:r>
                              <m:r>
                                <a:rPr lang="en-US" b="0" i="1" smtClean="0">
                                  <a:solidFill>
                                    <a:srgbClr val="00B0F0"/>
                                  </a:solidFill>
                                  <a:latin typeface="Cambria Math" panose="02040503050406030204" pitchFamily="18" charset="0"/>
                                </a:rPr>
                                <m:t>−</m:t>
                              </m:r>
                              <m:sSub>
                                <m:sSubPr>
                                  <m:ctrlPr>
                                    <a:rPr lang="en-US" b="0"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b="0" i="1" smtClean="0">
                                      <a:solidFill>
                                        <a:srgbClr val="00B0F0"/>
                                      </a:solidFill>
                                      <a:latin typeface="Cambria Math" panose="02040503050406030204" pitchFamily="18" charset="0"/>
                                    </a:rPr>
                                    <m:t>𝑖</m:t>
                                  </m:r>
                                </m:sub>
                              </m:sSub>
                              <m:r>
                                <a:rPr lang="en-US" i="1">
                                  <a:solidFill>
                                    <a:srgbClr val="00B0F0"/>
                                  </a:solidFill>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b="0" i="1" smtClean="0">
                                      <a:solidFill>
                                        <a:srgbClr val="00B0F0"/>
                                      </a:solidFill>
                                      <a:latin typeface="Cambria Math" panose="02040503050406030204" pitchFamily="18" charset="0"/>
                                    </a:rPr>
                                    <m:t>𝑗</m:t>
                                  </m:r>
                                </m:sub>
                              </m:sSub>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smtClean="0">
                                  <a:solidFill>
                                    <a:srgbClr val="00B0F0"/>
                                  </a:solidFill>
                                  <a:latin typeface="Cambria Math"/>
                                </a:rPr>
                                <m:t>𝒑</m:t>
                              </m:r>
                              <m:r>
                                <a:rPr lang="en-US" b="0" i="1" smtClean="0">
                                  <a:solidFill>
                                    <a:srgbClr val="00B0F0"/>
                                  </a:solidFill>
                                  <a:latin typeface="Cambria Math" panose="02040503050406030204" pitchFamily="18" charset="0"/>
                                </a:rPr>
                                <m:t>′</m:t>
                              </m:r>
                              <m:r>
                                <a:rPr lang="en-US" i="1">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b="0" i="1" smtClean="0">
                                      <a:solidFill>
                                        <a:srgbClr val="00B0F0"/>
                                      </a:solidFill>
                                      <a:latin typeface="Cambria Math" panose="02040503050406030204" pitchFamily="18" charset="0"/>
                                    </a:rPr>
                                    <m:t>𝑗</m:t>
                                  </m:r>
                                </m:sub>
                              </m:sSub>
                            </m:e>
                          </m:d>
                          <m:func>
                            <m:funcPr>
                              <m:ctrlPr>
                                <a:rPr lang="en-US" i="1" smtClean="0">
                                  <a:solidFill>
                                    <a:srgbClr val="00B0F0"/>
                                  </a:solidFill>
                                  <a:latin typeface="Cambria Math" panose="02040503050406030204" pitchFamily="18" charset="0"/>
                                </a:rPr>
                              </m:ctrlPr>
                            </m:funcPr>
                            <m:fName>
                              <m:r>
                                <m:rPr>
                                  <m:sty m:val="p"/>
                                </m:rPr>
                                <a:rPr lang="en-US">
                                  <a:solidFill>
                                    <a:srgbClr val="00B0F0"/>
                                  </a:solidFill>
                                  <a:latin typeface="Cambria Math"/>
                                </a:rPr>
                                <m:t>cos</m:t>
                              </m:r>
                            </m:fName>
                            <m:e>
                              <m:d>
                                <m:dPr>
                                  <m:ctrlPr>
                                    <a:rPr lang="en-US" b="1" i="1">
                                      <a:solidFill>
                                        <a:srgbClr val="00B0F0"/>
                                      </a:solidFill>
                                      <a:latin typeface="Cambria Math" panose="02040503050406030204" pitchFamily="18" charset="0"/>
                                    </a:rPr>
                                  </m:ctrlPr>
                                </m:dPr>
                                <m:e>
                                  <m:r>
                                    <a:rPr lang="en-US" b="1" i="1" smtClean="0">
                                      <a:solidFill>
                                        <a:srgbClr val="00B0F0"/>
                                      </a:solidFill>
                                      <a:latin typeface="Cambria Math"/>
                                    </a:rPr>
                                    <m:t>𝒏</m:t>
                                  </m:r>
                                  <m:r>
                                    <a:rPr lang="en-US" b="1" i="1" smtClean="0">
                                      <a:solidFill>
                                        <a:srgbClr val="00B0F0"/>
                                      </a:solidFill>
                                      <a:latin typeface="Cambria Math" panose="02040503050406030204" pitchFamily="18" charset="0"/>
                                    </a:rPr>
                                    <m:t>′</m:t>
                                  </m:r>
                                  <m:r>
                                    <a:rPr lang="en-US" i="1">
                                      <a:solidFill>
                                        <a:srgbClr val="00B0F0"/>
                                      </a:solidFill>
                                      <a:latin typeface="Cambria Math"/>
                                    </a:rPr>
                                    <m:t>,</m:t>
                                  </m:r>
                                  <m:sSub>
                                    <m:sSubPr>
                                      <m:ctrlPr>
                                        <a:rPr lang="en-US" i="1">
                                          <a:solidFill>
                                            <a:srgbClr val="00B0F0"/>
                                          </a:solidFill>
                                          <a:latin typeface="Cambria Math" panose="02040503050406030204" pitchFamily="18" charset="0"/>
                                        </a:rPr>
                                      </m:ctrlPr>
                                    </m:sSubPr>
                                    <m:e>
                                      <m:r>
                                        <a:rPr lang="en-US" i="1">
                                          <a:solidFill>
                                            <a:srgbClr val="00B0F0"/>
                                          </a:solidFill>
                                          <a:latin typeface="Cambria Math"/>
                                        </a:rPr>
                                        <m:t>𝜔</m:t>
                                      </m:r>
                                    </m:e>
                                    <m:sub>
                                      <m:r>
                                        <a:rPr lang="en-US" b="0" i="1" smtClean="0">
                                          <a:solidFill>
                                            <a:srgbClr val="00B0F0"/>
                                          </a:solidFill>
                                          <a:latin typeface="Cambria Math" panose="02040503050406030204" pitchFamily="18" charset="0"/>
                                        </a:rPr>
                                        <m:t>𝑗</m:t>
                                      </m:r>
                                    </m:sub>
                                  </m:sSub>
                                  <m:r>
                                    <a:rPr lang="en-US" i="1">
                                      <a:solidFill>
                                        <a:srgbClr val="00B0F0"/>
                                      </a:solidFill>
                                      <a:latin typeface="Cambria Math"/>
                                    </a:rPr>
                                    <m:t> </m:t>
                                  </m:r>
                                </m:e>
                              </m:d>
                            </m:e>
                          </m:func>
                        </m:e>
                      </m:d>
                      <m:func>
                        <m:funcPr>
                          <m:ctrlPr>
                            <a:rPr lang="en-US" i="1" smtClean="0">
                              <a:solidFill>
                                <a:srgbClr val="00B0F0"/>
                              </a:solidFill>
                              <a:latin typeface="Cambria Math" panose="02040503050406030204" pitchFamily="18" charset="0"/>
                            </a:rPr>
                          </m:ctrlPr>
                        </m:funcPr>
                        <m:fName>
                          <m:r>
                            <m:rPr>
                              <m:sty m:val="p"/>
                            </m:rPr>
                            <a:rPr lang="en-US">
                              <a:solidFill>
                                <a:srgbClr val="00B0F0"/>
                              </a:solidFill>
                              <a:latin typeface="Cambria Math"/>
                            </a:rPr>
                            <m:t>cos</m:t>
                          </m:r>
                        </m:fName>
                        <m:e>
                          <m:d>
                            <m:dPr>
                              <m:ctrlPr>
                                <a:rPr lang="en-US" b="1" i="1">
                                  <a:solidFill>
                                    <a:srgbClr val="00B0F0"/>
                                  </a:solidFill>
                                  <a:latin typeface="Cambria Math" panose="02040503050406030204" pitchFamily="18" charset="0"/>
                                </a:rPr>
                              </m:ctrlPr>
                            </m:dPr>
                            <m:e>
                              <m:r>
                                <a:rPr lang="en-US" b="1" i="1">
                                  <a:solidFill>
                                    <a:srgbClr val="00B0F0"/>
                                  </a:solidFill>
                                  <a:latin typeface="Cambria Math"/>
                                </a:rPr>
                                <m:t>𝒏</m:t>
                              </m:r>
                              <m:r>
                                <a:rPr lang="en-US" i="1">
                                  <a:solidFill>
                                    <a:srgbClr val="00B0F0"/>
                                  </a:solidFill>
                                  <a:latin typeface="Cambria Math"/>
                                </a:rPr>
                                <m:t>,</m:t>
                              </m:r>
                              <m:sSub>
                                <m:sSubPr>
                                  <m:ctrlPr>
                                    <a:rPr lang="en-US" i="1">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r>
                                <a:rPr lang="en-US" i="1">
                                  <a:solidFill>
                                    <a:srgbClr val="00B0F0"/>
                                  </a:solidFill>
                                  <a:latin typeface="Cambria Math"/>
                                </a:rPr>
                                <m:t> </m:t>
                              </m:r>
                            </m:e>
                          </m:d>
                        </m:e>
                      </m:func>
                    </m:oMath>
                  </m:oMathPara>
                </a14:m>
                <a:endParaRPr lang="sv-FI" dirty="0"/>
              </a:p>
            </p:txBody>
          </p:sp>
        </mc:Choice>
        <mc:Fallback xmlns="">
          <p:sp>
            <p:nvSpPr>
              <p:cNvPr id="3" name="Rectangle 2"/>
              <p:cNvSpPr>
                <a:spLocks noRot="1" noChangeAspect="1" noMove="1" noResize="1" noEditPoints="1" noAdjustHandles="1" noChangeArrowheads="1" noChangeShapeType="1" noTextEdit="1"/>
              </p:cNvSpPr>
              <p:nvPr/>
            </p:nvSpPr>
            <p:spPr>
              <a:xfrm>
                <a:off x="0" y="6216134"/>
                <a:ext cx="9144000" cy="411395"/>
              </a:xfrm>
              <a:prstGeom prst="rect">
                <a:avLst/>
              </a:prstGeom>
              <a:blipFill rotWithShape="0">
                <a:blip r:embed="rId4"/>
                <a:stretch>
                  <a:fillRect b="-7463"/>
                </a:stretch>
              </a:blipFill>
            </p:spPr>
            <p:txBody>
              <a:bodyPr/>
              <a:lstStyle/>
              <a:p>
                <a:r>
                  <a:rPr lang="sv-FI">
                    <a:noFill/>
                  </a:rPr>
                  <a:t> </a:t>
                </a:r>
              </a:p>
            </p:txBody>
          </p:sp>
        </mc:Fallback>
      </mc:AlternateContent>
      <p:grpSp>
        <p:nvGrpSpPr>
          <p:cNvPr id="4" name="Group 3"/>
          <p:cNvGrpSpPr/>
          <p:nvPr/>
        </p:nvGrpSpPr>
        <p:grpSpPr>
          <a:xfrm>
            <a:off x="568252" y="3276600"/>
            <a:ext cx="953366" cy="901988"/>
            <a:chOff x="568252" y="3276600"/>
            <a:chExt cx="953366" cy="901988"/>
          </a:xfrm>
        </p:grpSpPr>
        <p:grpSp>
          <p:nvGrpSpPr>
            <p:cNvPr id="7" name="Group 6"/>
            <p:cNvGrpSpPr/>
            <p:nvPr/>
          </p:nvGrpSpPr>
          <p:grpSpPr>
            <a:xfrm>
              <a:off x="1445418" y="3276600"/>
              <a:ext cx="76200" cy="901988"/>
              <a:chOff x="1445418" y="3276600"/>
              <a:chExt cx="76200" cy="901988"/>
            </a:xfrm>
          </p:grpSpPr>
          <p:sp>
            <p:nvSpPr>
              <p:cNvPr id="8" name="Rectangle 7"/>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ctangle 13"/>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ctangle 14"/>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5"/>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1" name="Picture 20"/>
            <p:cNvPicPr>
              <a:picLocks noChangeAspect="1"/>
            </p:cNvPicPr>
            <p:nvPr/>
          </p:nvPicPr>
          <p:blipFill>
            <a:blip r:embed="rId5"/>
            <a:stretch>
              <a:fillRect/>
            </a:stretch>
          </p:blipFill>
          <p:spPr>
            <a:xfrm>
              <a:off x="568252" y="3523916"/>
              <a:ext cx="397717" cy="314325"/>
            </a:xfrm>
            <a:prstGeom prst="rect">
              <a:avLst/>
            </a:prstGeom>
          </p:spPr>
        </p:pic>
      </p:grpSp>
      <p:grpSp>
        <p:nvGrpSpPr>
          <p:cNvPr id="5" name="Group 4"/>
          <p:cNvGrpSpPr/>
          <p:nvPr/>
        </p:nvGrpSpPr>
        <p:grpSpPr>
          <a:xfrm>
            <a:off x="876300" y="3708400"/>
            <a:ext cx="5186398" cy="1092716"/>
            <a:chOff x="876300" y="3708400"/>
            <a:chExt cx="5186398" cy="1092716"/>
          </a:xfrm>
        </p:grpSpPr>
        <p:cxnSp>
          <p:nvCxnSpPr>
            <p:cNvPr id="22" name="Straight Arrow Connector 21"/>
            <p:cNvCxnSpPr/>
            <p:nvPr/>
          </p:nvCxnSpPr>
          <p:spPr>
            <a:xfrm>
              <a:off x="876300" y="3708400"/>
              <a:ext cx="4838700" cy="94615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7"/>
                  <a:stretch>
                    <a:fillRect b="-6557"/>
                  </a:stretch>
                </a:blipFill>
              </p:spPr>
              <p:txBody>
                <a:bodyPr/>
                <a:lstStyle/>
                <a:p>
                  <a:r>
                    <a:rPr lang="sv-SE">
                      <a:noFill/>
                    </a:rPr>
                    <a:t> </a:t>
                  </a:r>
                </a:p>
              </p:txBody>
            </p:sp>
          </mc:Fallback>
        </mc:AlternateContent>
      </p:grpSp>
      <p:grpSp>
        <p:nvGrpSpPr>
          <p:cNvPr id="25" name="Group 24"/>
          <p:cNvGrpSpPr/>
          <p:nvPr/>
        </p:nvGrpSpPr>
        <p:grpSpPr>
          <a:xfrm>
            <a:off x="5718175" y="4003977"/>
            <a:ext cx="769623" cy="612473"/>
            <a:chOff x="5718175" y="4003977"/>
            <a:chExt cx="769623" cy="612473"/>
          </a:xfrm>
        </p:grpSpPr>
        <p:cxnSp>
          <p:nvCxnSpPr>
            <p:cNvPr id="26" name="Straight Arrow Connector 25"/>
            <p:cNvCxnSpPr/>
            <p:nvPr/>
          </p:nvCxnSpPr>
          <p:spPr>
            <a:xfrm flipV="1">
              <a:off x="5718175" y="4297070"/>
              <a:ext cx="383612" cy="31938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p:cNvSpPr/>
                <p:nvPr/>
              </p:nvSpPr>
              <p:spPr>
                <a:xfrm>
                  <a:off x="5997664" y="4003977"/>
                  <a:ext cx="4901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𝜔</m:t>
                            </m:r>
                          </m:e>
                          <m:sub>
                            <m:r>
                              <a:rPr lang="en-US" b="0" i="1" smtClean="0">
                                <a:latin typeface="Cambria Math" panose="02040503050406030204" pitchFamily="18" charset="0"/>
                              </a:rPr>
                              <m:t>𝑖</m:t>
                            </m:r>
                          </m:sub>
                        </m:sSub>
                      </m:oMath>
                    </m:oMathPara>
                  </a14:m>
                  <a:endParaRPr lang="sv-SE" dirty="0"/>
                </a:p>
              </p:txBody>
            </p:sp>
          </mc:Choice>
          <mc:Fallback xmlns="">
            <p:sp>
              <p:nvSpPr>
                <p:cNvPr id="27" name="Rectangle 26"/>
                <p:cNvSpPr>
                  <a:spLocks noRot="1" noChangeAspect="1" noMove="1" noResize="1" noEditPoints="1" noAdjustHandles="1" noChangeArrowheads="1" noChangeShapeType="1" noTextEdit="1"/>
                </p:cNvSpPr>
                <p:nvPr/>
              </p:nvSpPr>
              <p:spPr>
                <a:xfrm>
                  <a:off x="5997664" y="4003977"/>
                  <a:ext cx="490134" cy="369332"/>
                </a:xfrm>
                <a:prstGeom prst="rect">
                  <a:avLst/>
                </a:prstGeom>
                <a:blipFill rotWithShape="0">
                  <a:blip r:embed="rId8"/>
                  <a:stretch>
                    <a:fillRect b="-3333"/>
                  </a:stretch>
                </a:blipFill>
              </p:spPr>
              <p:txBody>
                <a:bodyPr/>
                <a:lstStyle/>
                <a:p>
                  <a:r>
                    <a:rPr lang="sv-FI">
                      <a:noFill/>
                    </a:rPr>
                    <a:t> </a:t>
                  </a:r>
                </a:p>
              </p:txBody>
            </p:sp>
          </mc:Fallback>
        </mc:AlternateContent>
      </p:grpSp>
      <p:cxnSp>
        <p:nvCxnSpPr>
          <p:cNvPr id="28" name="Straight Arrow Connector 27"/>
          <p:cNvCxnSpPr/>
          <p:nvPr/>
        </p:nvCxnSpPr>
        <p:spPr>
          <a:xfrm flipV="1">
            <a:off x="5718175" y="3337538"/>
            <a:ext cx="1536120" cy="127891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263125" y="32766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31" name="Rectangle 30"/>
              <p:cNvSpPr/>
              <p:nvPr/>
            </p:nvSpPr>
            <p:spPr>
              <a:xfrm>
                <a:off x="7254295" y="3091934"/>
                <a:ext cx="4507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𝒑</m:t>
                      </m:r>
                      <m:r>
                        <a:rPr lang="en-US" b="1" i="1" smtClean="0">
                          <a:latin typeface="Cambria Math" panose="02040503050406030204" pitchFamily="18" charset="0"/>
                        </a:rPr>
                        <m:t>′</m:t>
                      </m:r>
                    </m:oMath>
                  </m:oMathPara>
                </a14:m>
                <a:endParaRPr lang="sv-SE" dirty="0"/>
              </a:p>
            </p:txBody>
          </p:sp>
        </mc:Choice>
        <mc:Fallback xmlns="">
          <p:sp>
            <p:nvSpPr>
              <p:cNvPr id="31" name="Rectangle 30"/>
              <p:cNvSpPr>
                <a:spLocks noRot="1" noChangeAspect="1" noMove="1" noResize="1" noEditPoints="1" noAdjustHandles="1" noChangeArrowheads="1" noChangeShapeType="1" noTextEdit="1"/>
              </p:cNvSpPr>
              <p:nvPr/>
            </p:nvSpPr>
            <p:spPr>
              <a:xfrm>
                <a:off x="7254295" y="3091934"/>
                <a:ext cx="450764" cy="369332"/>
              </a:xfrm>
              <a:prstGeom prst="rect">
                <a:avLst/>
              </a:prstGeom>
              <a:blipFill rotWithShape="0">
                <a:blip r:embed="rId9"/>
                <a:stretch>
                  <a:fillRect b="-8197"/>
                </a:stretch>
              </a:blipFill>
            </p:spPr>
            <p:txBody>
              <a:bodyPr/>
              <a:lstStyle/>
              <a:p>
                <a:r>
                  <a:rPr lang="sv-FI">
                    <a:noFill/>
                  </a:rPr>
                  <a:t> </a:t>
                </a:r>
              </a:p>
            </p:txBody>
          </p:sp>
        </mc:Fallback>
      </mc:AlternateContent>
      <p:grpSp>
        <p:nvGrpSpPr>
          <p:cNvPr id="32" name="Group 31"/>
          <p:cNvGrpSpPr/>
          <p:nvPr/>
        </p:nvGrpSpPr>
        <p:grpSpPr>
          <a:xfrm>
            <a:off x="6478251" y="2793223"/>
            <a:ext cx="849915" cy="548418"/>
            <a:chOff x="5117449" y="2952913"/>
            <a:chExt cx="849915" cy="548418"/>
          </a:xfrm>
        </p:grpSpPr>
        <p:cxnSp>
          <p:nvCxnSpPr>
            <p:cNvPr id="33" name="Straight Arrow Connector 32"/>
            <p:cNvCxnSpPr>
              <a:stCxn id="30" idx="5"/>
            </p:cNvCxnSpPr>
            <p:nvPr/>
          </p:nvCxnSpPr>
          <p:spPr>
            <a:xfrm flipH="1" flipV="1">
              <a:off x="5468623" y="3242615"/>
              <a:ext cx="498741" cy="25871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Rectangle 33"/>
                <p:cNvSpPr/>
                <p:nvPr/>
              </p:nvSpPr>
              <p:spPr>
                <a:xfrm>
                  <a:off x="5117449" y="2952913"/>
                  <a:ext cx="488852"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𝜔</m:t>
                            </m:r>
                          </m:e>
                          <m:sub>
                            <m:r>
                              <a:rPr lang="en-US" b="0" i="1" smtClean="0">
                                <a:latin typeface="Cambria Math" panose="02040503050406030204" pitchFamily="18" charset="0"/>
                              </a:rPr>
                              <m:t>𝑗</m:t>
                            </m:r>
                          </m:sub>
                        </m:sSub>
                      </m:oMath>
                    </m:oMathPara>
                  </a14:m>
                  <a:endParaRPr lang="sv-SE" dirty="0"/>
                </a:p>
              </p:txBody>
            </p:sp>
          </mc:Choice>
          <mc:Fallback xmlns="">
            <p:sp>
              <p:nvSpPr>
                <p:cNvPr id="34" name="Rectangle 33"/>
                <p:cNvSpPr>
                  <a:spLocks noRot="1" noChangeAspect="1" noMove="1" noResize="1" noEditPoints="1" noAdjustHandles="1" noChangeArrowheads="1" noChangeShapeType="1" noTextEdit="1"/>
                </p:cNvSpPr>
                <p:nvPr/>
              </p:nvSpPr>
              <p:spPr>
                <a:xfrm>
                  <a:off x="5117449" y="2952913"/>
                  <a:ext cx="488852" cy="391646"/>
                </a:xfrm>
                <a:prstGeom prst="rect">
                  <a:avLst/>
                </a:prstGeom>
                <a:blipFill rotWithShape="0">
                  <a:blip r:embed="rId10"/>
                  <a:stretch>
                    <a:fillRect b="-9375"/>
                  </a:stretch>
                </a:blipFill>
              </p:spPr>
              <p:txBody>
                <a:bodyPr/>
                <a:lstStyle/>
                <a:p>
                  <a:r>
                    <a:rPr lang="sv-FI">
                      <a:noFill/>
                    </a:rPr>
                    <a:t> </a:t>
                  </a:r>
                </a:p>
              </p:txBody>
            </p:sp>
          </mc:Fallback>
        </mc:AlternateContent>
      </p:grpSp>
      <p:sp>
        <p:nvSpPr>
          <p:cNvPr id="29" name="Date Placeholder 28"/>
          <p:cNvSpPr>
            <a:spLocks noGrp="1"/>
          </p:cNvSpPr>
          <p:nvPr>
            <p:ph type="dt" sz="half" idx="10"/>
          </p:nvPr>
        </p:nvSpPr>
        <p:spPr/>
        <p:txBody>
          <a:bodyPr/>
          <a:lstStyle/>
          <a:p>
            <a:fld id="{67A24483-511E-41A6-835F-F75E3D0E4C12}" type="datetime1">
              <a:rPr lang="en-US" smtClean="0"/>
              <a:t>1/29/2018</a:t>
            </a:fld>
            <a:endParaRPr lang="en-US"/>
          </a:p>
        </p:txBody>
      </p:sp>
      <p:sp>
        <p:nvSpPr>
          <p:cNvPr id="36" name="Footer Placeholder 35"/>
          <p:cNvSpPr>
            <a:spLocks noGrp="1"/>
          </p:cNvSpPr>
          <p:nvPr>
            <p:ph type="ftr" sz="quarter" idx="11"/>
          </p:nvPr>
        </p:nvSpPr>
        <p:spPr/>
        <p:txBody>
          <a:bodyPr/>
          <a:lstStyle/>
          <a:p>
            <a:r>
              <a:rPr lang="en-US" smtClean="0"/>
              <a:t>Advanced Computer Graphics - Path Tracing</a:t>
            </a:r>
            <a:endParaRPr lang="en-US"/>
          </a:p>
        </p:txBody>
      </p:sp>
      <p:sp>
        <p:nvSpPr>
          <p:cNvPr id="37" name="Slide Number Placeholder 36"/>
          <p:cNvSpPr>
            <a:spLocks noGrp="1"/>
          </p:cNvSpPr>
          <p:nvPr>
            <p:ph type="sldNum" sz="quarter" idx="12"/>
          </p:nvPr>
        </p:nvSpPr>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30710439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37" name="Rectangle 36"/>
          <p:cNvSpPr/>
          <p:nvPr/>
        </p:nvSpPr>
        <p:spPr>
          <a:xfrm>
            <a:off x="0" y="5428916"/>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a:t>Naive Pathtracing</a:t>
            </a:r>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p:cNvSpPr/>
              <p:nvPr/>
            </p:nvSpPr>
            <p:spPr>
              <a:xfrm>
                <a:off x="0" y="6216134"/>
                <a:ext cx="9144000" cy="41139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smtClean="0">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latin typeface="Cambria Math" panose="02040503050406030204" pitchFamily="18" charset="0"/>
                          <a:ea typeface="Cambria Math" panose="02040503050406030204" pitchFamily="18" charset="0"/>
                        </a:rPr>
                        <m:t>≈</m:t>
                      </m:r>
                      <m:r>
                        <a:rPr lang="en-US" i="1" smtClean="0">
                          <a:solidFill>
                            <a:srgbClr val="00B0F0"/>
                          </a:solidFill>
                          <a:latin typeface="Cambria Math" panose="02040503050406030204" pitchFamily="18" charset="0"/>
                        </a:rPr>
                        <m:t>0</m:t>
                      </m:r>
                      <m:r>
                        <a:rPr lang="en-US" i="1">
                          <a:latin typeface="Cambria Math"/>
                        </a:rPr>
                        <m:t>+</m:t>
                      </m:r>
                      <m:r>
                        <a:rPr lang="en-US" i="1" smtClean="0">
                          <a:solidFill>
                            <a:srgbClr val="00B0F0"/>
                          </a:solidFill>
                          <a:latin typeface="Cambria Math" panose="02040503050406030204" pitchFamily="18" charset="0"/>
                        </a:rPr>
                        <m:t>2</m:t>
                      </m:r>
                      <m:r>
                        <a:rPr lang="en-US" i="1" smtClean="0">
                          <a:solidFill>
                            <a:srgbClr val="00B0F0"/>
                          </a:solidFill>
                          <a:latin typeface="Cambria Math" panose="02040503050406030204" pitchFamily="18" charset="0"/>
                        </a:rPr>
                        <m:t>𝜋</m:t>
                      </m:r>
                      <m:r>
                        <a:rPr lang="en-US" i="1">
                          <a:solidFill>
                            <a:srgbClr val="00B0F0"/>
                          </a:solidFill>
                          <a:latin typeface="Cambria Math"/>
                        </a:rPr>
                        <m:t>𝑓</m:t>
                      </m:r>
                      <m:d>
                        <m:dPr>
                          <m:ctrlPr>
                            <a:rPr lang="en-US" b="1" i="1">
                              <a:solidFill>
                                <a:srgbClr val="00B0F0"/>
                              </a:solidFill>
                              <a:latin typeface="Cambria Math" panose="02040503050406030204" pitchFamily="18" charset="0"/>
                            </a:rPr>
                          </m:ctrlPr>
                        </m:dPr>
                        <m:e>
                          <m:r>
                            <a:rPr lang="en-US" b="1" i="1">
                              <a:solidFill>
                                <a:srgbClr val="00B0F0"/>
                              </a:solidFill>
                              <a:latin typeface="Cambria Math"/>
                            </a:rPr>
                            <m:t>𝒑</m:t>
                          </m:r>
                          <m:r>
                            <a:rPr lang="en-US" i="1">
                              <a:solidFill>
                                <a:srgbClr val="00B0F0"/>
                              </a:solidFill>
                              <a:latin typeface="Cambria Math"/>
                            </a:rPr>
                            <m:t>,</m:t>
                          </m:r>
                          <m:r>
                            <a:rPr lang="en-US" i="1">
                              <a:solidFill>
                                <a:srgbClr val="00B0F0"/>
                              </a:solidFill>
                              <a:latin typeface="Cambria Math"/>
                            </a:rPr>
                            <m:t>𝜔</m:t>
                          </m:r>
                          <m:r>
                            <a:rPr lang="en-US" i="1">
                              <a:solidFill>
                                <a:srgbClr val="00B0F0"/>
                              </a:solidFill>
                              <a:latin typeface="Cambria Math"/>
                            </a:rPr>
                            <m:t>,</m:t>
                          </m:r>
                          <m:sSub>
                            <m:sSubPr>
                              <m:ctrlPr>
                                <a:rPr lang="en-US" i="1">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e>
                      </m:d>
                      <m:d>
                        <m:dPr>
                          <m:begChr m:val="["/>
                          <m:endChr m:val="]"/>
                          <m:ctrlPr>
                            <a:rPr lang="en-US" b="1" i="1" smtClean="0">
                              <a:solidFill>
                                <a:srgbClr val="00B0F0"/>
                              </a:solidFill>
                              <a:latin typeface="Cambria Math" panose="02040503050406030204" pitchFamily="18" charset="0"/>
                            </a:rPr>
                          </m:ctrlPr>
                        </m:dPr>
                        <m:e>
                          <m:r>
                            <a:rPr lang="en-US" i="1" smtClean="0">
                              <a:solidFill>
                                <a:srgbClr val="00B0F0"/>
                              </a:solidFill>
                              <a:latin typeface="Cambria Math" panose="02040503050406030204" pitchFamily="18" charset="0"/>
                            </a:rPr>
                            <m:t>0</m:t>
                          </m:r>
                          <m:r>
                            <a:rPr lang="en-US" i="1">
                              <a:solidFill>
                                <a:srgbClr val="00B0F0"/>
                              </a:solidFill>
                              <a:latin typeface="Cambria Math"/>
                            </a:rPr>
                            <m:t>+</m:t>
                          </m:r>
                          <m:r>
                            <a:rPr lang="en-US" i="1">
                              <a:solidFill>
                                <a:srgbClr val="00B0F0"/>
                              </a:solidFill>
                              <a:latin typeface="Cambria Math" panose="02040503050406030204" pitchFamily="18" charset="0"/>
                            </a:rPr>
                            <m:t>2</m:t>
                          </m:r>
                          <m:r>
                            <a:rPr lang="en-US" i="1">
                              <a:solidFill>
                                <a:srgbClr val="00B0F0"/>
                              </a:solidFill>
                              <a:latin typeface="Cambria Math" panose="02040503050406030204" pitchFamily="18" charset="0"/>
                            </a:rPr>
                            <m:t>𝜋</m:t>
                          </m:r>
                          <m:r>
                            <a:rPr lang="en-US" i="1">
                              <a:solidFill>
                                <a:srgbClr val="00B0F0"/>
                              </a:solidFill>
                              <a:latin typeface="Cambria Math"/>
                            </a:rPr>
                            <m:t>𝑓</m:t>
                          </m:r>
                          <m:d>
                            <m:dPr>
                              <m:ctrlPr>
                                <a:rPr lang="en-US" b="1" i="1">
                                  <a:solidFill>
                                    <a:srgbClr val="00B0F0"/>
                                  </a:solidFill>
                                  <a:latin typeface="Cambria Math" panose="02040503050406030204" pitchFamily="18" charset="0"/>
                                </a:rPr>
                              </m:ctrlPr>
                            </m:dPr>
                            <m:e>
                              <m:sSup>
                                <m:sSupPr>
                                  <m:ctrlPr>
                                    <a:rPr lang="en-US" b="1" i="1" smtClean="0">
                                      <a:solidFill>
                                        <a:srgbClr val="00B0F0"/>
                                      </a:solidFill>
                                      <a:latin typeface="Cambria Math" panose="02040503050406030204" pitchFamily="18" charset="0"/>
                                    </a:rPr>
                                  </m:ctrlPr>
                                </m:sSupPr>
                                <m:e>
                                  <m:r>
                                    <a:rPr lang="en-US" b="1" i="1">
                                      <a:solidFill>
                                        <a:srgbClr val="00B0F0"/>
                                      </a:solidFill>
                                      <a:latin typeface="Cambria Math"/>
                                    </a:rPr>
                                    <m:t>𝒑</m:t>
                                  </m:r>
                                </m:e>
                                <m:sup>
                                  <m:r>
                                    <a:rPr lang="en-US" b="1" i="1" smtClean="0">
                                      <a:solidFill>
                                        <a:srgbClr val="00B0F0"/>
                                      </a:solidFill>
                                      <a:latin typeface="Cambria Math" panose="02040503050406030204" pitchFamily="18" charset="0"/>
                                    </a:rPr>
                                    <m:t>′</m:t>
                                  </m:r>
                                </m:sup>
                              </m:sSup>
                              <m:r>
                                <a:rPr lang="en-US" i="1">
                                  <a:solidFill>
                                    <a:srgbClr val="00B0F0"/>
                                  </a:solidFill>
                                  <a:latin typeface="Cambria Math"/>
                                </a:rPr>
                                <m:t>,</m:t>
                              </m:r>
                              <m:r>
                                <a:rPr lang="en-US" b="0" i="1" smtClean="0">
                                  <a:solidFill>
                                    <a:srgbClr val="00B0F0"/>
                                  </a:solidFill>
                                  <a:latin typeface="Cambria Math" panose="02040503050406030204" pitchFamily="18" charset="0"/>
                                </a:rPr>
                                <m:t>−</m:t>
                              </m:r>
                              <m:sSub>
                                <m:sSubPr>
                                  <m:ctrlPr>
                                    <a:rPr lang="en-US" b="0"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b="0" i="1" smtClean="0">
                                      <a:solidFill>
                                        <a:srgbClr val="00B0F0"/>
                                      </a:solidFill>
                                      <a:latin typeface="Cambria Math" panose="02040503050406030204" pitchFamily="18" charset="0"/>
                                    </a:rPr>
                                    <m:t>𝑖</m:t>
                                  </m:r>
                                </m:sub>
                              </m:sSub>
                              <m:r>
                                <a:rPr lang="en-US" i="1">
                                  <a:solidFill>
                                    <a:srgbClr val="00B0F0"/>
                                  </a:solidFill>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b="0" i="1" smtClean="0">
                                      <a:solidFill>
                                        <a:srgbClr val="00B0F0"/>
                                      </a:solidFill>
                                      <a:latin typeface="Cambria Math" panose="02040503050406030204" pitchFamily="18" charset="0"/>
                                    </a:rPr>
                                    <m:t>𝑗</m:t>
                                  </m:r>
                                </m:sub>
                              </m:sSub>
                            </m:e>
                          </m:d>
                          <m:sSub>
                            <m:sSubPr>
                              <m:ctrlPr>
                                <a:rPr lang="en-US" i="1">
                                  <a:latin typeface="Cambria Math" panose="02040503050406030204" pitchFamily="18" charset="0"/>
                                </a:rPr>
                              </m:ctrlPr>
                            </m:sSubPr>
                            <m:e>
                              <m:r>
                                <a:rPr lang="en-US" i="1">
                                  <a:latin typeface="Cambria Math"/>
                                </a:rPr>
                                <m:t>𝐿</m:t>
                              </m:r>
                            </m:e>
                            <m:sub>
                              <m:r>
                                <a:rPr lang="en-US" i="1">
                                  <a:latin typeface="Cambria Math"/>
                                </a:rPr>
                                <m:t>𝑖</m:t>
                              </m:r>
                            </m:sub>
                          </m:sSub>
                          <m:d>
                            <m:dPr>
                              <m:ctrlPr>
                                <a:rPr lang="en-US" b="1" i="1">
                                  <a:latin typeface="Cambria Math" panose="02040503050406030204" pitchFamily="18" charset="0"/>
                                </a:rPr>
                              </m:ctrlPr>
                            </m:dPr>
                            <m:e>
                              <m:r>
                                <a:rPr lang="en-US" b="1" i="1" smtClean="0">
                                  <a:solidFill>
                                    <a:srgbClr val="00B0F0"/>
                                  </a:solidFill>
                                  <a:latin typeface="Cambria Math"/>
                                </a:rPr>
                                <m:t>𝒑</m:t>
                              </m:r>
                              <m:r>
                                <a:rPr lang="en-US" b="0" i="1" smtClean="0">
                                  <a:solidFill>
                                    <a:srgbClr val="00B0F0"/>
                                  </a:solidFill>
                                  <a:latin typeface="Cambria Math" panose="02040503050406030204" pitchFamily="18" charset="0"/>
                                </a:rPr>
                                <m:t>′</m:t>
                              </m:r>
                              <m:r>
                                <a:rPr lang="en-US" i="1">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b="0" i="1" smtClean="0">
                                      <a:solidFill>
                                        <a:srgbClr val="00B0F0"/>
                                      </a:solidFill>
                                      <a:latin typeface="Cambria Math" panose="02040503050406030204" pitchFamily="18" charset="0"/>
                                    </a:rPr>
                                    <m:t>𝑗</m:t>
                                  </m:r>
                                </m:sub>
                              </m:sSub>
                            </m:e>
                          </m:d>
                          <m:func>
                            <m:funcPr>
                              <m:ctrlPr>
                                <a:rPr lang="en-US" i="1" smtClean="0">
                                  <a:solidFill>
                                    <a:srgbClr val="00B0F0"/>
                                  </a:solidFill>
                                  <a:latin typeface="Cambria Math" panose="02040503050406030204" pitchFamily="18" charset="0"/>
                                </a:rPr>
                              </m:ctrlPr>
                            </m:funcPr>
                            <m:fName>
                              <m:r>
                                <m:rPr>
                                  <m:sty m:val="p"/>
                                </m:rPr>
                                <a:rPr lang="en-US">
                                  <a:solidFill>
                                    <a:srgbClr val="00B0F0"/>
                                  </a:solidFill>
                                  <a:latin typeface="Cambria Math"/>
                                </a:rPr>
                                <m:t>cos</m:t>
                              </m:r>
                            </m:fName>
                            <m:e>
                              <m:d>
                                <m:dPr>
                                  <m:ctrlPr>
                                    <a:rPr lang="en-US" b="1" i="1">
                                      <a:solidFill>
                                        <a:srgbClr val="00B0F0"/>
                                      </a:solidFill>
                                      <a:latin typeface="Cambria Math" panose="02040503050406030204" pitchFamily="18" charset="0"/>
                                    </a:rPr>
                                  </m:ctrlPr>
                                </m:dPr>
                                <m:e>
                                  <m:r>
                                    <a:rPr lang="en-US" b="1" i="1" smtClean="0">
                                      <a:solidFill>
                                        <a:srgbClr val="00B0F0"/>
                                      </a:solidFill>
                                      <a:latin typeface="Cambria Math"/>
                                    </a:rPr>
                                    <m:t>𝒏</m:t>
                                  </m:r>
                                  <m:r>
                                    <a:rPr lang="en-US" b="1" i="1" smtClean="0">
                                      <a:solidFill>
                                        <a:srgbClr val="00B0F0"/>
                                      </a:solidFill>
                                      <a:latin typeface="Cambria Math" panose="02040503050406030204" pitchFamily="18" charset="0"/>
                                    </a:rPr>
                                    <m:t>′</m:t>
                                  </m:r>
                                  <m:r>
                                    <a:rPr lang="en-US" i="1">
                                      <a:solidFill>
                                        <a:srgbClr val="00B0F0"/>
                                      </a:solidFill>
                                      <a:latin typeface="Cambria Math"/>
                                    </a:rPr>
                                    <m:t>,</m:t>
                                  </m:r>
                                  <m:sSub>
                                    <m:sSubPr>
                                      <m:ctrlPr>
                                        <a:rPr lang="en-US" i="1">
                                          <a:solidFill>
                                            <a:srgbClr val="00B0F0"/>
                                          </a:solidFill>
                                          <a:latin typeface="Cambria Math" panose="02040503050406030204" pitchFamily="18" charset="0"/>
                                        </a:rPr>
                                      </m:ctrlPr>
                                    </m:sSubPr>
                                    <m:e>
                                      <m:r>
                                        <a:rPr lang="en-US" i="1">
                                          <a:solidFill>
                                            <a:srgbClr val="00B0F0"/>
                                          </a:solidFill>
                                          <a:latin typeface="Cambria Math"/>
                                        </a:rPr>
                                        <m:t>𝜔</m:t>
                                      </m:r>
                                    </m:e>
                                    <m:sub>
                                      <m:r>
                                        <a:rPr lang="en-US" b="0" i="1" smtClean="0">
                                          <a:solidFill>
                                            <a:srgbClr val="00B0F0"/>
                                          </a:solidFill>
                                          <a:latin typeface="Cambria Math" panose="02040503050406030204" pitchFamily="18" charset="0"/>
                                        </a:rPr>
                                        <m:t>𝑗</m:t>
                                      </m:r>
                                    </m:sub>
                                  </m:sSub>
                                  <m:r>
                                    <a:rPr lang="en-US" i="1">
                                      <a:solidFill>
                                        <a:srgbClr val="00B0F0"/>
                                      </a:solidFill>
                                      <a:latin typeface="Cambria Math"/>
                                    </a:rPr>
                                    <m:t> </m:t>
                                  </m:r>
                                </m:e>
                              </m:d>
                            </m:e>
                          </m:func>
                        </m:e>
                      </m:d>
                      <m:func>
                        <m:funcPr>
                          <m:ctrlPr>
                            <a:rPr lang="en-US" i="1" smtClean="0">
                              <a:solidFill>
                                <a:srgbClr val="00B0F0"/>
                              </a:solidFill>
                              <a:latin typeface="Cambria Math" panose="02040503050406030204" pitchFamily="18" charset="0"/>
                            </a:rPr>
                          </m:ctrlPr>
                        </m:funcPr>
                        <m:fName>
                          <m:r>
                            <m:rPr>
                              <m:sty m:val="p"/>
                            </m:rPr>
                            <a:rPr lang="en-US">
                              <a:solidFill>
                                <a:srgbClr val="00B0F0"/>
                              </a:solidFill>
                              <a:latin typeface="Cambria Math"/>
                            </a:rPr>
                            <m:t>cos</m:t>
                          </m:r>
                        </m:fName>
                        <m:e>
                          <m:d>
                            <m:dPr>
                              <m:ctrlPr>
                                <a:rPr lang="en-US" b="1" i="1">
                                  <a:solidFill>
                                    <a:srgbClr val="00B0F0"/>
                                  </a:solidFill>
                                  <a:latin typeface="Cambria Math" panose="02040503050406030204" pitchFamily="18" charset="0"/>
                                </a:rPr>
                              </m:ctrlPr>
                            </m:dPr>
                            <m:e>
                              <m:r>
                                <a:rPr lang="en-US" b="1" i="1">
                                  <a:solidFill>
                                    <a:srgbClr val="00B0F0"/>
                                  </a:solidFill>
                                  <a:latin typeface="Cambria Math"/>
                                </a:rPr>
                                <m:t>𝒏</m:t>
                              </m:r>
                              <m:r>
                                <a:rPr lang="en-US" i="1">
                                  <a:solidFill>
                                    <a:srgbClr val="00B0F0"/>
                                  </a:solidFill>
                                  <a:latin typeface="Cambria Math"/>
                                </a:rPr>
                                <m:t>,</m:t>
                              </m:r>
                              <m:sSub>
                                <m:sSubPr>
                                  <m:ctrlPr>
                                    <a:rPr lang="en-US" i="1">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r>
                                <a:rPr lang="en-US" i="1">
                                  <a:solidFill>
                                    <a:srgbClr val="00B0F0"/>
                                  </a:solidFill>
                                  <a:latin typeface="Cambria Math"/>
                                </a:rPr>
                                <m:t> </m:t>
                              </m:r>
                            </m:e>
                          </m:d>
                        </m:e>
                      </m:func>
                    </m:oMath>
                  </m:oMathPara>
                </a14:m>
                <a:endParaRPr lang="sv-FI" dirty="0"/>
              </a:p>
            </p:txBody>
          </p:sp>
        </mc:Choice>
        <mc:Fallback xmlns="">
          <p:sp>
            <p:nvSpPr>
              <p:cNvPr id="3" name="Rectangle 2"/>
              <p:cNvSpPr>
                <a:spLocks noRot="1" noChangeAspect="1" noMove="1" noResize="1" noEditPoints="1" noAdjustHandles="1" noChangeArrowheads="1" noChangeShapeType="1" noTextEdit="1"/>
              </p:cNvSpPr>
              <p:nvPr/>
            </p:nvSpPr>
            <p:spPr>
              <a:xfrm>
                <a:off x="0" y="6216134"/>
                <a:ext cx="9144000" cy="411395"/>
              </a:xfrm>
              <a:prstGeom prst="rect">
                <a:avLst/>
              </a:prstGeom>
              <a:blipFill rotWithShape="0">
                <a:blip r:embed="rId4"/>
                <a:stretch>
                  <a:fillRect b="-7463"/>
                </a:stretch>
              </a:blipFill>
            </p:spPr>
            <p:txBody>
              <a:bodyPr/>
              <a:lstStyle/>
              <a:p>
                <a:r>
                  <a:rPr lang="sv-FI">
                    <a:noFill/>
                  </a:rPr>
                  <a:t> </a:t>
                </a:r>
              </a:p>
            </p:txBody>
          </p:sp>
        </mc:Fallback>
      </mc:AlternateContent>
      <p:grpSp>
        <p:nvGrpSpPr>
          <p:cNvPr id="4" name="Group 3"/>
          <p:cNvGrpSpPr/>
          <p:nvPr/>
        </p:nvGrpSpPr>
        <p:grpSpPr>
          <a:xfrm>
            <a:off x="568252" y="3276600"/>
            <a:ext cx="953366" cy="901988"/>
            <a:chOff x="568252" y="3276600"/>
            <a:chExt cx="953366" cy="901988"/>
          </a:xfrm>
        </p:grpSpPr>
        <p:grpSp>
          <p:nvGrpSpPr>
            <p:cNvPr id="7" name="Group 6"/>
            <p:cNvGrpSpPr/>
            <p:nvPr/>
          </p:nvGrpSpPr>
          <p:grpSpPr>
            <a:xfrm>
              <a:off x="1445418" y="3276600"/>
              <a:ext cx="76200" cy="901988"/>
              <a:chOff x="1445418" y="3276600"/>
              <a:chExt cx="76200" cy="901988"/>
            </a:xfrm>
          </p:grpSpPr>
          <p:sp>
            <p:nvSpPr>
              <p:cNvPr id="8" name="Rectangle 7"/>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ctangle 13"/>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ctangle 14"/>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5"/>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1" name="Picture 20"/>
            <p:cNvPicPr>
              <a:picLocks noChangeAspect="1"/>
            </p:cNvPicPr>
            <p:nvPr/>
          </p:nvPicPr>
          <p:blipFill>
            <a:blip r:embed="rId5"/>
            <a:stretch>
              <a:fillRect/>
            </a:stretch>
          </p:blipFill>
          <p:spPr>
            <a:xfrm>
              <a:off x="568252" y="3523916"/>
              <a:ext cx="397717" cy="314325"/>
            </a:xfrm>
            <a:prstGeom prst="rect">
              <a:avLst/>
            </a:prstGeom>
          </p:spPr>
        </p:pic>
      </p:grpSp>
      <p:grpSp>
        <p:nvGrpSpPr>
          <p:cNvPr id="5" name="Group 4"/>
          <p:cNvGrpSpPr/>
          <p:nvPr/>
        </p:nvGrpSpPr>
        <p:grpSpPr>
          <a:xfrm>
            <a:off x="876300" y="3708400"/>
            <a:ext cx="5186398" cy="1092716"/>
            <a:chOff x="876300" y="3708400"/>
            <a:chExt cx="5186398" cy="1092716"/>
          </a:xfrm>
        </p:grpSpPr>
        <p:cxnSp>
          <p:nvCxnSpPr>
            <p:cNvPr id="22" name="Straight Arrow Connector 21"/>
            <p:cNvCxnSpPr/>
            <p:nvPr/>
          </p:nvCxnSpPr>
          <p:spPr>
            <a:xfrm>
              <a:off x="876300" y="3708400"/>
              <a:ext cx="4838700" cy="94615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7"/>
                  <a:stretch>
                    <a:fillRect b="-6557"/>
                  </a:stretch>
                </a:blipFill>
              </p:spPr>
              <p:txBody>
                <a:bodyPr/>
                <a:lstStyle/>
                <a:p>
                  <a:r>
                    <a:rPr lang="sv-SE">
                      <a:noFill/>
                    </a:rPr>
                    <a:t> </a:t>
                  </a:r>
                </a:p>
              </p:txBody>
            </p:sp>
          </mc:Fallback>
        </mc:AlternateContent>
      </p:grpSp>
      <p:grpSp>
        <p:nvGrpSpPr>
          <p:cNvPr id="25" name="Group 24"/>
          <p:cNvGrpSpPr/>
          <p:nvPr/>
        </p:nvGrpSpPr>
        <p:grpSpPr>
          <a:xfrm>
            <a:off x="5718175" y="4003977"/>
            <a:ext cx="769623" cy="612473"/>
            <a:chOff x="5718175" y="4003977"/>
            <a:chExt cx="769623" cy="612473"/>
          </a:xfrm>
        </p:grpSpPr>
        <p:cxnSp>
          <p:nvCxnSpPr>
            <p:cNvPr id="26" name="Straight Arrow Connector 25"/>
            <p:cNvCxnSpPr/>
            <p:nvPr/>
          </p:nvCxnSpPr>
          <p:spPr>
            <a:xfrm flipV="1">
              <a:off x="5718175" y="4297070"/>
              <a:ext cx="383612" cy="31938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p:cNvSpPr/>
                <p:nvPr/>
              </p:nvSpPr>
              <p:spPr>
                <a:xfrm>
                  <a:off x="5997664" y="4003977"/>
                  <a:ext cx="4901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𝜔</m:t>
                            </m:r>
                          </m:e>
                          <m:sub>
                            <m:r>
                              <a:rPr lang="en-US" b="0" i="1" smtClean="0">
                                <a:latin typeface="Cambria Math" panose="02040503050406030204" pitchFamily="18" charset="0"/>
                              </a:rPr>
                              <m:t>𝑖</m:t>
                            </m:r>
                          </m:sub>
                        </m:sSub>
                      </m:oMath>
                    </m:oMathPara>
                  </a14:m>
                  <a:endParaRPr lang="sv-SE" dirty="0"/>
                </a:p>
              </p:txBody>
            </p:sp>
          </mc:Choice>
          <mc:Fallback xmlns="">
            <p:sp>
              <p:nvSpPr>
                <p:cNvPr id="27" name="Rectangle 26"/>
                <p:cNvSpPr>
                  <a:spLocks noRot="1" noChangeAspect="1" noMove="1" noResize="1" noEditPoints="1" noAdjustHandles="1" noChangeArrowheads="1" noChangeShapeType="1" noTextEdit="1"/>
                </p:cNvSpPr>
                <p:nvPr/>
              </p:nvSpPr>
              <p:spPr>
                <a:xfrm>
                  <a:off x="5997664" y="4003977"/>
                  <a:ext cx="490134" cy="369332"/>
                </a:xfrm>
                <a:prstGeom prst="rect">
                  <a:avLst/>
                </a:prstGeom>
                <a:blipFill rotWithShape="0">
                  <a:blip r:embed="rId8"/>
                  <a:stretch>
                    <a:fillRect b="-3333"/>
                  </a:stretch>
                </a:blipFill>
              </p:spPr>
              <p:txBody>
                <a:bodyPr/>
                <a:lstStyle/>
                <a:p>
                  <a:r>
                    <a:rPr lang="sv-FI">
                      <a:noFill/>
                    </a:rPr>
                    <a:t> </a:t>
                  </a:r>
                </a:p>
              </p:txBody>
            </p:sp>
          </mc:Fallback>
        </mc:AlternateContent>
      </p:grpSp>
      <p:cxnSp>
        <p:nvCxnSpPr>
          <p:cNvPr id="28" name="Straight Arrow Connector 27"/>
          <p:cNvCxnSpPr/>
          <p:nvPr/>
        </p:nvCxnSpPr>
        <p:spPr>
          <a:xfrm flipV="1">
            <a:off x="5718175" y="3337538"/>
            <a:ext cx="1536120" cy="127891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263125" y="32766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31" name="Rectangle 30"/>
              <p:cNvSpPr/>
              <p:nvPr/>
            </p:nvSpPr>
            <p:spPr>
              <a:xfrm>
                <a:off x="7254295" y="3091934"/>
                <a:ext cx="4507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𝒑</m:t>
                      </m:r>
                      <m:r>
                        <a:rPr lang="en-US" b="1" i="1" smtClean="0">
                          <a:latin typeface="Cambria Math" panose="02040503050406030204" pitchFamily="18" charset="0"/>
                        </a:rPr>
                        <m:t>′</m:t>
                      </m:r>
                    </m:oMath>
                  </m:oMathPara>
                </a14:m>
                <a:endParaRPr lang="sv-SE" dirty="0"/>
              </a:p>
            </p:txBody>
          </p:sp>
        </mc:Choice>
        <mc:Fallback xmlns="">
          <p:sp>
            <p:nvSpPr>
              <p:cNvPr id="31" name="Rectangle 30"/>
              <p:cNvSpPr>
                <a:spLocks noRot="1" noChangeAspect="1" noMove="1" noResize="1" noEditPoints="1" noAdjustHandles="1" noChangeArrowheads="1" noChangeShapeType="1" noTextEdit="1"/>
              </p:cNvSpPr>
              <p:nvPr/>
            </p:nvSpPr>
            <p:spPr>
              <a:xfrm>
                <a:off x="7254295" y="3091934"/>
                <a:ext cx="450764" cy="369332"/>
              </a:xfrm>
              <a:prstGeom prst="rect">
                <a:avLst/>
              </a:prstGeom>
              <a:blipFill rotWithShape="0">
                <a:blip r:embed="rId9"/>
                <a:stretch>
                  <a:fillRect b="-8197"/>
                </a:stretch>
              </a:blipFill>
            </p:spPr>
            <p:txBody>
              <a:bodyPr/>
              <a:lstStyle/>
              <a:p>
                <a:r>
                  <a:rPr lang="sv-FI">
                    <a:noFill/>
                  </a:rPr>
                  <a:t> </a:t>
                </a:r>
              </a:p>
            </p:txBody>
          </p:sp>
        </mc:Fallback>
      </mc:AlternateContent>
      <p:grpSp>
        <p:nvGrpSpPr>
          <p:cNvPr id="32" name="Group 31"/>
          <p:cNvGrpSpPr/>
          <p:nvPr/>
        </p:nvGrpSpPr>
        <p:grpSpPr>
          <a:xfrm>
            <a:off x="6478251" y="2793223"/>
            <a:ext cx="849915" cy="548418"/>
            <a:chOff x="5117449" y="2952913"/>
            <a:chExt cx="849915" cy="548418"/>
          </a:xfrm>
        </p:grpSpPr>
        <p:cxnSp>
          <p:nvCxnSpPr>
            <p:cNvPr id="33" name="Straight Arrow Connector 32"/>
            <p:cNvCxnSpPr>
              <a:stCxn id="30" idx="5"/>
            </p:cNvCxnSpPr>
            <p:nvPr/>
          </p:nvCxnSpPr>
          <p:spPr>
            <a:xfrm flipH="1" flipV="1">
              <a:off x="5475879" y="3275853"/>
              <a:ext cx="491485" cy="225478"/>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Rectangle 33"/>
                <p:cNvSpPr/>
                <p:nvPr/>
              </p:nvSpPr>
              <p:spPr>
                <a:xfrm>
                  <a:off x="5117449" y="2952913"/>
                  <a:ext cx="488852"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𝜔</m:t>
                            </m:r>
                          </m:e>
                          <m:sub>
                            <m:r>
                              <a:rPr lang="en-US" b="0" i="1" smtClean="0">
                                <a:latin typeface="Cambria Math" panose="02040503050406030204" pitchFamily="18" charset="0"/>
                              </a:rPr>
                              <m:t>𝑗</m:t>
                            </m:r>
                          </m:sub>
                        </m:sSub>
                      </m:oMath>
                    </m:oMathPara>
                  </a14:m>
                  <a:endParaRPr lang="sv-SE" dirty="0"/>
                </a:p>
              </p:txBody>
            </p:sp>
          </mc:Choice>
          <mc:Fallback xmlns="">
            <p:sp>
              <p:nvSpPr>
                <p:cNvPr id="34" name="Rectangle 33"/>
                <p:cNvSpPr>
                  <a:spLocks noRot="1" noChangeAspect="1" noMove="1" noResize="1" noEditPoints="1" noAdjustHandles="1" noChangeArrowheads="1" noChangeShapeType="1" noTextEdit="1"/>
                </p:cNvSpPr>
                <p:nvPr/>
              </p:nvSpPr>
              <p:spPr>
                <a:xfrm>
                  <a:off x="5117449" y="2952913"/>
                  <a:ext cx="488852" cy="391646"/>
                </a:xfrm>
                <a:prstGeom prst="rect">
                  <a:avLst/>
                </a:prstGeom>
                <a:blipFill rotWithShape="0">
                  <a:blip r:embed="rId10"/>
                  <a:stretch>
                    <a:fillRect b="-9375"/>
                  </a:stretch>
                </a:blipFill>
              </p:spPr>
              <p:txBody>
                <a:bodyPr/>
                <a:lstStyle/>
                <a:p>
                  <a:r>
                    <a:rPr lang="sv-FI">
                      <a:noFill/>
                    </a:rPr>
                    <a:t> </a:t>
                  </a:r>
                </a:p>
              </p:txBody>
            </p:sp>
          </mc:Fallback>
        </mc:AlternateContent>
      </p:grpSp>
      <p:cxnSp>
        <p:nvCxnSpPr>
          <p:cNvPr id="35" name="Straight Arrow Connector 34"/>
          <p:cNvCxnSpPr>
            <a:stCxn id="30" idx="5"/>
          </p:cNvCxnSpPr>
          <p:nvPr/>
        </p:nvCxnSpPr>
        <p:spPr>
          <a:xfrm flipH="1" flipV="1">
            <a:off x="5680075" y="2590800"/>
            <a:ext cx="1648091" cy="75084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ectangle 38"/>
              <p:cNvSpPr/>
              <p:nvPr/>
            </p:nvSpPr>
            <p:spPr>
              <a:xfrm>
                <a:off x="5278973" y="2423915"/>
                <a:ext cx="4507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𝒑</m:t>
                      </m:r>
                      <m:r>
                        <a:rPr lang="en-US" b="1" i="1" smtClean="0">
                          <a:latin typeface="Cambria Math" panose="02040503050406030204" pitchFamily="18" charset="0"/>
                        </a:rPr>
                        <m:t>′</m:t>
                      </m:r>
                    </m:oMath>
                  </m:oMathPara>
                </a14:m>
                <a:endParaRPr lang="sv-SE" dirty="0"/>
              </a:p>
            </p:txBody>
          </p:sp>
        </mc:Choice>
        <mc:Fallback xmlns="">
          <p:sp>
            <p:nvSpPr>
              <p:cNvPr id="39" name="Rectangle 38"/>
              <p:cNvSpPr>
                <a:spLocks noRot="1" noChangeAspect="1" noMove="1" noResize="1" noEditPoints="1" noAdjustHandles="1" noChangeArrowheads="1" noChangeShapeType="1" noTextEdit="1"/>
              </p:cNvSpPr>
              <p:nvPr/>
            </p:nvSpPr>
            <p:spPr>
              <a:xfrm>
                <a:off x="5278973" y="2423915"/>
                <a:ext cx="450764" cy="369332"/>
              </a:xfrm>
              <a:prstGeom prst="rect">
                <a:avLst/>
              </a:prstGeom>
              <a:blipFill rotWithShape="0">
                <a:blip r:embed="rId11"/>
                <a:stretch>
                  <a:fillRect b="-8333"/>
                </a:stretch>
              </a:blipFill>
            </p:spPr>
            <p:txBody>
              <a:bodyPr/>
              <a:lstStyle/>
              <a:p>
                <a:r>
                  <a:rPr lang="sv-FI">
                    <a:noFill/>
                  </a:rPr>
                  <a:t> </a:t>
                </a:r>
              </a:p>
            </p:txBody>
          </p:sp>
        </mc:Fallback>
      </mc:AlternateContent>
      <p:sp>
        <p:nvSpPr>
          <p:cNvPr id="40" name="Oval 39"/>
          <p:cNvSpPr/>
          <p:nvPr/>
        </p:nvSpPr>
        <p:spPr>
          <a:xfrm>
            <a:off x="5603875" y="25400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Date Placeholder 28"/>
          <p:cNvSpPr>
            <a:spLocks noGrp="1"/>
          </p:cNvSpPr>
          <p:nvPr>
            <p:ph type="dt" sz="half" idx="10"/>
          </p:nvPr>
        </p:nvSpPr>
        <p:spPr/>
        <p:txBody>
          <a:bodyPr/>
          <a:lstStyle/>
          <a:p>
            <a:fld id="{B967553E-78E0-4771-AC4A-791E9DB8F1F4}" type="datetime1">
              <a:rPr lang="en-US" smtClean="0"/>
              <a:t>1/29/2018</a:t>
            </a:fld>
            <a:endParaRPr lang="en-US"/>
          </a:p>
        </p:txBody>
      </p:sp>
      <p:sp>
        <p:nvSpPr>
          <p:cNvPr id="36" name="Footer Placeholder 35"/>
          <p:cNvSpPr>
            <a:spLocks noGrp="1"/>
          </p:cNvSpPr>
          <p:nvPr>
            <p:ph type="ftr" sz="quarter" idx="11"/>
          </p:nvPr>
        </p:nvSpPr>
        <p:spPr/>
        <p:txBody>
          <a:bodyPr/>
          <a:lstStyle/>
          <a:p>
            <a:r>
              <a:rPr lang="en-US" smtClean="0"/>
              <a:t>Advanced Computer Graphics - Path Tracing</a:t>
            </a:r>
            <a:endParaRPr lang="en-US"/>
          </a:p>
        </p:txBody>
      </p:sp>
      <p:sp>
        <p:nvSpPr>
          <p:cNvPr id="38" name="Slide Number Placeholder 37"/>
          <p:cNvSpPr>
            <a:spLocks noGrp="1"/>
          </p:cNvSpPr>
          <p:nvPr>
            <p:ph type="sldNum" sz="quarter" idx="12"/>
          </p:nvPr>
        </p:nvSpPr>
        <p:spPr/>
        <p:txBody>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359618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37" name="Rectangle 36"/>
          <p:cNvSpPr/>
          <p:nvPr/>
        </p:nvSpPr>
        <p:spPr>
          <a:xfrm>
            <a:off x="0" y="5428916"/>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a:t>Naive Pathtracing</a:t>
            </a:r>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p:cNvSpPr/>
              <p:nvPr/>
            </p:nvSpPr>
            <p:spPr>
              <a:xfrm>
                <a:off x="0" y="6216134"/>
                <a:ext cx="9144000" cy="41139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smtClean="0">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latin typeface="Cambria Math" panose="02040503050406030204" pitchFamily="18" charset="0"/>
                          <a:ea typeface="Cambria Math" panose="02040503050406030204" pitchFamily="18" charset="0"/>
                        </a:rPr>
                        <m:t>≈</m:t>
                      </m:r>
                      <m:r>
                        <a:rPr lang="en-US" i="1" smtClean="0">
                          <a:solidFill>
                            <a:srgbClr val="00B0F0"/>
                          </a:solidFill>
                          <a:latin typeface="Cambria Math" panose="02040503050406030204" pitchFamily="18" charset="0"/>
                        </a:rPr>
                        <m:t>0</m:t>
                      </m:r>
                      <m:r>
                        <a:rPr lang="en-US" i="1">
                          <a:latin typeface="Cambria Math"/>
                        </a:rPr>
                        <m:t>+</m:t>
                      </m:r>
                      <m:r>
                        <a:rPr lang="en-US" i="1" smtClean="0">
                          <a:solidFill>
                            <a:srgbClr val="00B0F0"/>
                          </a:solidFill>
                          <a:latin typeface="Cambria Math" panose="02040503050406030204" pitchFamily="18" charset="0"/>
                        </a:rPr>
                        <m:t>2</m:t>
                      </m:r>
                      <m:r>
                        <a:rPr lang="en-US" i="1" smtClean="0">
                          <a:solidFill>
                            <a:srgbClr val="00B0F0"/>
                          </a:solidFill>
                          <a:latin typeface="Cambria Math" panose="02040503050406030204" pitchFamily="18" charset="0"/>
                        </a:rPr>
                        <m:t>𝜋</m:t>
                      </m:r>
                      <m:r>
                        <a:rPr lang="en-US" i="1">
                          <a:solidFill>
                            <a:srgbClr val="00B0F0"/>
                          </a:solidFill>
                          <a:latin typeface="Cambria Math"/>
                        </a:rPr>
                        <m:t>𝑓</m:t>
                      </m:r>
                      <m:d>
                        <m:dPr>
                          <m:ctrlPr>
                            <a:rPr lang="en-US" b="1" i="1">
                              <a:solidFill>
                                <a:srgbClr val="00B0F0"/>
                              </a:solidFill>
                              <a:latin typeface="Cambria Math" panose="02040503050406030204" pitchFamily="18" charset="0"/>
                            </a:rPr>
                          </m:ctrlPr>
                        </m:dPr>
                        <m:e>
                          <m:r>
                            <a:rPr lang="en-US" b="1" i="1">
                              <a:solidFill>
                                <a:srgbClr val="00B0F0"/>
                              </a:solidFill>
                              <a:latin typeface="Cambria Math"/>
                            </a:rPr>
                            <m:t>𝒑</m:t>
                          </m:r>
                          <m:r>
                            <a:rPr lang="en-US" i="1">
                              <a:solidFill>
                                <a:srgbClr val="00B0F0"/>
                              </a:solidFill>
                              <a:latin typeface="Cambria Math"/>
                            </a:rPr>
                            <m:t>,</m:t>
                          </m:r>
                          <m:r>
                            <a:rPr lang="en-US" i="1">
                              <a:solidFill>
                                <a:srgbClr val="00B0F0"/>
                              </a:solidFill>
                              <a:latin typeface="Cambria Math"/>
                            </a:rPr>
                            <m:t>𝜔</m:t>
                          </m:r>
                          <m:r>
                            <a:rPr lang="en-US" i="1">
                              <a:solidFill>
                                <a:srgbClr val="00B0F0"/>
                              </a:solidFill>
                              <a:latin typeface="Cambria Math"/>
                            </a:rPr>
                            <m:t>,</m:t>
                          </m:r>
                          <m:sSub>
                            <m:sSubPr>
                              <m:ctrlPr>
                                <a:rPr lang="en-US" i="1">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e>
                      </m:d>
                      <m:d>
                        <m:dPr>
                          <m:begChr m:val="["/>
                          <m:endChr m:val="]"/>
                          <m:ctrlPr>
                            <a:rPr lang="en-US" b="1" i="1" smtClean="0">
                              <a:solidFill>
                                <a:srgbClr val="00B0F0"/>
                              </a:solidFill>
                              <a:latin typeface="Cambria Math" panose="02040503050406030204" pitchFamily="18" charset="0"/>
                            </a:rPr>
                          </m:ctrlPr>
                        </m:dPr>
                        <m:e>
                          <m:r>
                            <a:rPr lang="en-US" i="1" smtClean="0">
                              <a:solidFill>
                                <a:srgbClr val="00B0F0"/>
                              </a:solidFill>
                              <a:latin typeface="Cambria Math" panose="02040503050406030204" pitchFamily="18" charset="0"/>
                            </a:rPr>
                            <m:t>0</m:t>
                          </m:r>
                          <m:r>
                            <a:rPr lang="en-US" i="1">
                              <a:solidFill>
                                <a:srgbClr val="00B0F0"/>
                              </a:solidFill>
                              <a:latin typeface="Cambria Math"/>
                            </a:rPr>
                            <m:t>+</m:t>
                          </m:r>
                          <m:r>
                            <a:rPr lang="en-US" i="1">
                              <a:solidFill>
                                <a:srgbClr val="00B0F0"/>
                              </a:solidFill>
                              <a:latin typeface="Cambria Math" panose="02040503050406030204" pitchFamily="18" charset="0"/>
                            </a:rPr>
                            <m:t>2</m:t>
                          </m:r>
                          <m:r>
                            <a:rPr lang="en-US" i="1">
                              <a:solidFill>
                                <a:srgbClr val="00B0F0"/>
                              </a:solidFill>
                              <a:latin typeface="Cambria Math" panose="02040503050406030204" pitchFamily="18" charset="0"/>
                            </a:rPr>
                            <m:t>𝜋</m:t>
                          </m:r>
                          <m:r>
                            <a:rPr lang="en-US" i="1">
                              <a:solidFill>
                                <a:srgbClr val="00B0F0"/>
                              </a:solidFill>
                              <a:latin typeface="Cambria Math"/>
                            </a:rPr>
                            <m:t>𝑓</m:t>
                          </m:r>
                          <m:d>
                            <m:dPr>
                              <m:ctrlPr>
                                <a:rPr lang="en-US" b="1" i="1">
                                  <a:solidFill>
                                    <a:srgbClr val="00B0F0"/>
                                  </a:solidFill>
                                  <a:latin typeface="Cambria Math" panose="02040503050406030204" pitchFamily="18" charset="0"/>
                                </a:rPr>
                              </m:ctrlPr>
                            </m:dPr>
                            <m:e>
                              <m:sSup>
                                <m:sSupPr>
                                  <m:ctrlPr>
                                    <a:rPr lang="en-US" b="1" i="1" smtClean="0">
                                      <a:solidFill>
                                        <a:srgbClr val="00B0F0"/>
                                      </a:solidFill>
                                      <a:latin typeface="Cambria Math" panose="02040503050406030204" pitchFamily="18" charset="0"/>
                                    </a:rPr>
                                  </m:ctrlPr>
                                </m:sSupPr>
                                <m:e>
                                  <m:r>
                                    <a:rPr lang="en-US" b="1" i="1">
                                      <a:solidFill>
                                        <a:srgbClr val="00B0F0"/>
                                      </a:solidFill>
                                      <a:latin typeface="Cambria Math"/>
                                    </a:rPr>
                                    <m:t>𝒑</m:t>
                                  </m:r>
                                </m:e>
                                <m:sup>
                                  <m:r>
                                    <a:rPr lang="en-US" b="1" i="1" smtClean="0">
                                      <a:solidFill>
                                        <a:srgbClr val="00B0F0"/>
                                      </a:solidFill>
                                      <a:latin typeface="Cambria Math" panose="02040503050406030204" pitchFamily="18" charset="0"/>
                                    </a:rPr>
                                    <m:t>′</m:t>
                                  </m:r>
                                </m:sup>
                              </m:sSup>
                              <m:r>
                                <a:rPr lang="en-US" i="1">
                                  <a:solidFill>
                                    <a:srgbClr val="00B0F0"/>
                                  </a:solidFill>
                                  <a:latin typeface="Cambria Math"/>
                                </a:rPr>
                                <m:t>,</m:t>
                              </m:r>
                              <m:r>
                                <a:rPr lang="en-US" b="0" i="1" smtClean="0">
                                  <a:solidFill>
                                    <a:srgbClr val="00B0F0"/>
                                  </a:solidFill>
                                  <a:latin typeface="Cambria Math" panose="02040503050406030204" pitchFamily="18" charset="0"/>
                                </a:rPr>
                                <m:t>−</m:t>
                              </m:r>
                              <m:sSub>
                                <m:sSubPr>
                                  <m:ctrlPr>
                                    <a:rPr lang="en-US" b="0"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b="0" i="1" smtClean="0">
                                      <a:solidFill>
                                        <a:srgbClr val="00B0F0"/>
                                      </a:solidFill>
                                      <a:latin typeface="Cambria Math" panose="02040503050406030204" pitchFamily="18" charset="0"/>
                                    </a:rPr>
                                    <m:t>𝑖</m:t>
                                  </m:r>
                                </m:sub>
                              </m:sSub>
                              <m:r>
                                <a:rPr lang="en-US" i="1">
                                  <a:solidFill>
                                    <a:srgbClr val="00B0F0"/>
                                  </a:solidFill>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b="0" i="1" smtClean="0">
                                      <a:solidFill>
                                        <a:srgbClr val="00B0F0"/>
                                      </a:solidFill>
                                      <a:latin typeface="Cambria Math" panose="02040503050406030204" pitchFamily="18" charset="0"/>
                                    </a:rPr>
                                    <m:t>𝑗</m:t>
                                  </m:r>
                                </m:sub>
                              </m:sSub>
                            </m:e>
                          </m:d>
                          <m:sSub>
                            <m:sSubPr>
                              <m:ctrlPr>
                                <a:rPr lang="en-US" i="1">
                                  <a:latin typeface="Cambria Math" panose="02040503050406030204" pitchFamily="18" charset="0"/>
                                </a:rPr>
                              </m:ctrlPr>
                            </m:sSubPr>
                            <m:e>
                              <m:r>
                                <a:rPr lang="en-US" i="1">
                                  <a:latin typeface="Cambria Math"/>
                                </a:rPr>
                                <m:t>𝐿</m:t>
                              </m:r>
                            </m:e>
                            <m:sub>
                              <m:r>
                                <a:rPr lang="en-US" b="0" i="1" smtClean="0">
                                  <a:latin typeface="Cambria Math" panose="02040503050406030204" pitchFamily="18" charset="0"/>
                                </a:rPr>
                                <m:t>𝑜</m:t>
                              </m:r>
                            </m:sub>
                          </m:sSub>
                          <m:d>
                            <m:dPr>
                              <m:ctrlPr>
                                <a:rPr lang="en-US" b="1" i="1">
                                  <a:latin typeface="Cambria Math" panose="02040503050406030204" pitchFamily="18" charset="0"/>
                                </a:rPr>
                              </m:ctrlPr>
                            </m:dPr>
                            <m:e>
                              <m:r>
                                <a:rPr lang="en-US" b="1" i="1" smtClean="0">
                                  <a:solidFill>
                                    <a:srgbClr val="00B0F0"/>
                                  </a:solidFill>
                                  <a:latin typeface="Cambria Math"/>
                                </a:rPr>
                                <m:t>𝒑</m:t>
                              </m:r>
                              <m:r>
                                <a:rPr lang="en-US" b="0" i="1" smtClean="0">
                                  <a:solidFill>
                                    <a:srgbClr val="00B0F0"/>
                                  </a:solidFill>
                                  <a:latin typeface="Cambria Math" panose="02040503050406030204" pitchFamily="18" charset="0"/>
                                </a:rPr>
                                <m:t>′′</m:t>
                              </m:r>
                              <m:r>
                                <a:rPr lang="en-US" i="1">
                                  <a:latin typeface="Cambria Math"/>
                                </a:rPr>
                                <m:t>,</m:t>
                              </m:r>
                              <m:sSub>
                                <m:sSubPr>
                                  <m:ctrlPr>
                                    <a:rPr lang="en-US" i="1" smtClean="0">
                                      <a:solidFill>
                                        <a:srgbClr val="00B0F0"/>
                                      </a:solidFill>
                                      <a:latin typeface="Cambria Math" panose="02040503050406030204" pitchFamily="18" charset="0"/>
                                    </a:rPr>
                                  </m:ctrlPr>
                                </m:sSubPr>
                                <m:e>
                                  <m:r>
                                    <a:rPr lang="en-US" b="0" i="1" smtClean="0">
                                      <a:solidFill>
                                        <a:srgbClr val="00B0F0"/>
                                      </a:solidFill>
                                      <a:latin typeface="Cambria Math" panose="02040503050406030204" pitchFamily="18" charset="0"/>
                                    </a:rPr>
                                    <m:t>−</m:t>
                                  </m:r>
                                  <m:r>
                                    <a:rPr lang="en-US" i="1">
                                      <a:solidFill>
                                        <a:srgbClr val="00B0F0"/>
                                      </a:solidFill>
                                      <a:latin typeface="Cambria Math"/>
                                    </a:rPr>
                                    <m:t>𝜔</m:t>
                                  </m:r>
                                </m:e>
                                <m:sub>
                                  <m:r>
                                    <a:rPr lang="en-US" b="0" i="1" smtClean="0">
                                      <a:solidFill>
                                        <a:srgbClr val="00B0F0"/>
                                      </a:solidFill>
                                      <a:latin typeface="Cambria Math" panose="02040503050406030204" pitchFamily="18" charset="0"/>
                                    </a:rPr>
                                    <m:t>𝑗</m:t>
                                  </m:r>
                                </m:sub>
                              </m:sSub>
                            </m:e>
                          </m:d>
                          <m:func>
                            <m:funcPr>
                              <m:ctrlPr>
                                <a:rPr lang="en-US" i="1" smtClean="0">
                                  <a:solidFill>
                                    <a:srgbClr val="00B0F0"/>
                                  </a:solidFill>
                                  <a:latin typeface="Cambria Math" panose="02040503050406030204" pitchFamily="18" charset="0"/>
                                </a:rPr>
                              </m:ctrlPr>
                            </m:funcPr>
                            <m:fName>
                              <m:r>
                                <m:rPr>
                                  <m:sty m:val="p"/>
                                </m:rPr>
                                <a:rPr lang="en-US">
                                  <a:solidFill>
                                    <a:srgbClr val="00B0F0"/>
                                  </a:solidFill>
                                  <a:latin typeface="Cambria Math"/>
                                </a:rPr>
                                <m:t>cos</m:t>
                              </m:r>
                            </m:fName>
                            <m:e>
                              <m:d>
                                <m:dPr>
                                  <m:ctrlPr>
                                    <a:rPr lang="en-US" b="1" i="1">
                                      <a:solidFill>
                                        <a:srgbClr val="00B0F0"/>
                                      </a:solidFill>
                                      <a:latin typeface="Cambria Math" panose="02040503050406030204" pitchFamily="18" charset="0"/>
                                    </a:rPr>
                                  </m:ctrlPr>
                                </m:dPr>
                                <m:e>
                                  <m:r>
                                    <a:rPr lang="en-US" b="1" i="1" smtClean="0">
                                      <a:solidFill>
                                        <a:srgbClr val="00B0F0"/>
                                      </a:solidFill>
                                      <a:latin typeface="Cambria Math"/>
                                    </a:rPr>
                                    <m:t>𝒏</m:t>
                                  </m:r>
                                  <m:r>
                                    <a:rPr lang="en-US" b="1" i="1" smtClean="0">
                                      <a:solidFill>
                                        <a:srgbClr val="00B0F0"/>
                                      </a:solidFill>
                                      <a:latin typeface="Cambria Math" panose="02040503050406030204" pitchFamily="18" charset="0"/>
                                    </a:rPr>
                                    <m:t>′</m:t>
                                  </m:r>
                                  <m:r>
                                    <a:rPr lang="en-US" i="1">
                                      <a:solidFill>
                                        <a:srgbClr val="00B0F0"/>
                                      </a:solidFill>
                                      <a:latin typeface="Cambria Math"/>
                                    </a:rPr>
                                    <m:t>,</m:t>
                                  </m:r>
                                  <m:sSub>
                                    <m:sSubPr>
                                      <m:ctrlPr>
                                        <a:rPr lang="en-US" i="1">
                                          <a:solidFill>
                                            <a:srgbClr val="00B0F0"/>
                                          </a:solidFill>
                                          <a:latin typeface="Cambria Math" panose="02040503050406030204" pitchFamily="18" charset="0"/>
                                        </a:rPr>
                                      </m:ctrlPr>
                                    </m:sSubPr>
                                    <m:e>
                                      <m:r>
                                        <a:rPr lang="en-US" i="1">
                                          <a:solidFill>
                                            <a:srgbClr val="00B0F0"/>
                                          </a:solidFill>
                                          <a:latin typeface="Cambria Math"/>
                                        </a:rPr>
                                        <m:t>𝜔</m:t>
                                      </m:r>
                                    </m:e>
                                    <m:sub>
                                      <m:r>
                                        <a:rPr lang="en-US" b="0" i="1" smtClean="0">
                                          <a:solidFill>
                                            <a:srgbClr val="00B0F0"/>
                                          </a:solidFill>
                                          <a:latin typeface="Cambria Math" panose="02040503050406030204" pitchFamily="18" charset="0"/>
                                        </a:rPr>
                                        <m:t>𝑗</m:t>
                                      </m:r>
                                    </m:sub>
                                  </m:sSub>
                                  <m:r>
                                    <a:rPr lang="en-US" i="1">
                                      <a:solidFill>
                                        <a:srgbClr val="00B0F0"/>
                                      </a:solidFill>
                                      <a:latin typeface="Cambria Math"/>
                                    </a:rPr>
                                    <m:t> </m:t>
                                  </m:r>
                                </m:e>
                              </m:d>
                            </m:e>
                          </m:func>
                        </m:e>
                      </m:d>
                      <m:func>
                        <m:funcPr>
                          <m:ctrlPr>
                            <a:rPr lang="en-US" i="1" smtClean="0">
                              <a:solidFill>
                                <a:srgbClr val="00B0F0"/>
                              </a:solidFill>
                              <a:latin typeface="Cambria Math" panose="02040503050406030204" pitchFamily="18" charset="0"/>
                            </a:rPr>
                          </m:ctrlPr>
                        </m:funcPr>
                        <m:fName>
                          <m:r>
                            <m:rPr>
                              <m:sty m:val="p"/>
                            </m:rPr>
                            <a:rPr lang="en-US">
                              <a:solidFill>
                                <a:srgbClr val="00B0F0"/>
                              </a:solidFill>
                              <a:latin typeface="Cambria Math"/>
                            </a:rPr>
                            <m:t>cos</m:t>
                          </m:r>
                        </m:fName>
                        <m:e>
                          <m:d>
                            <m:dPr>
                              <m:ctrlPr>
                                <a:rPr lang="en-US" b="1" i="1">
                                  <a:solidFill>
                                    <a:srgbClr val="00B0F0"/>
                                  </a:solidFill>
                                  <a:latin typeface="Cambria Math" panose="02040503050406030204" pitchFamily="18" charset="0"/>
                                </a:rPr>
                              </m:ctrlPr>
                            </m:dPr>
                            <m:e>
                              <m:r>
                                <a:rPr lang="en-US" b="1" i="1">
                                  <a:solidFill>
                                    <a:srgbClr val="00B0F0"/>
                                  </a:solidFill>
                                  <a:latin typeface="Cambria Math"/>
                                </a:rPr>
                                <m:t>𝒏</m:t>
                              </m:r>
                              <m:r>
                                <a:rPr lang="en-US" i="1">
                                  <a:solidFill>
                                    <a:srgbClr val="00B0F0"/>
                                  </a:solidFill>
                                  <a:latin typeface="Cambria Math"/>
                                </a:rPr>
                                <m:t>,</m:t>
                              </m:r>
                              <m:sSub>
                                <m:sSubPr>
                                  <m:ctrlPr>
                                    <a:rPr lang="en-US" i="1">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r>
                                <a:rPr lang="en-US" i="1">
                                  <a:solidFill>
                                    <a:srgbClr val="00B0F0"/>
                                  </a:solidFill>
                                  <a:latin typeface="Cambria Math"/>
                                </a:rPr>
                                <m:t> </m:t>
                              </m:r>
                            </m:e>
                          </m:d>
                        </m:e>
                      </m:func>
                    </m:oMath>
                  </m:oMathPara>
                </a14:m>
                <a:endParaRPr lang="sv-FI" dirty="0"/>
              </a:p>
            </p:txBody>
          </p:sp>
        </mc:Choice>
        <mc:Fallback xmlns="">
          <p:sp>
            <p:nvSpPr>
              <p:cNvPr id="3" name="Rectangle 2"/>
              <p:cNvSpPr>
                <a:spLocks noRot="1" noChangeAspect="1" noMove="1" noResize="1" noEditPoints="1" noAdjustHandles="1" noChangeArrowheads="1" noChangeShapeType="1" noTextEdit="1"/>
              </p:cNvSpPr>
              <p:nvPr/>
            </p:nvSpPr>
            <p:spPr>
              <a:xfrm>
                <a:off x="0" y="6216134"/>
                <a:ext cx="9144000" cy="411395"/>
              </a:xfrm>
              <a:prstGeom prst="rect">
                <a:avLst/>
              </a:prstGeom>
              <a:blipFill rotWithShape="0">
                <a:blip r:embed="rId4"/>
                <a:stretch>
                  <a:fillRect b="-7463"/>
                </a:stretch>
              </a:blipFill>
            </p:spPr>
            <p:txBody>
              <a:bodyPr/>
              <a:lstStyle/>
              <a:p>
                <a:r>
                  <a:rPr lang="sv-FI">
                    <a:noFill/>
                  </a:rPr>
                  <a:t> </a:t>
                </a:r>
              </a:p>
            </p:txBody>
          </p:sp>
        </mc:Fallback>
      </mc:AlternateContent>
      <p:grpSp>
        <p:nvGrpSpPr>
          <p:cNvPr id="4" name="Group 3"/>
          <p:cNvGrpSpPr/>
          <p:nvPr/>
        </p:nvGrpSpPr>
        <p:grpSpPr>
          <a:xfrm>
            <a:off x="568252" y="3276600"/>
            <a:ext cx="953366" cy="901988"/>
            <a:chOff x="568252" y="3276600"/>
            <a:chExt cx="953366" cy="901988"/>
          </a:xfrm>
        </p:grpSpPr>
        <p:grpSp>
          <p:nvGrpSpPr>
            <p:cNvPr id="7" name="Group 6"/>
            <p:cNvGrpSpPr/>
            <p:nvPr/>
          </p:nvGrpSpPr>
          <p:grpSpPr>
            <a:xfrm>
              <a:off x="1445418" y="3276600"/>
              <a:ext cx="76200" cy="901988"/>
              <a:chOff x="1445418" y="3276600"/>
              <a:chExt cx="76200" cy="901988"/>
            </a:xfrm>
          </p:grpSpPr>
          <p:sp>
            <p:nvSpPr>
              <p:cNvPr id="8" name="Rectangle 7"/>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ctangle 13"/>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ctangle 14"/>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5"/>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1" name="Picture 20"/>
            <p:cNvPicPr>
              <a:picLocks noChangeAspect="1"/>
            </p:cNvPicPr>
            <p:nvPr/>
          </p:nvPicPr>
          <p:blipFill>
            <a:blip r:embed="rId5"/>
            <a:stretch>
              <a:fillRect/>
            </a:stretch>
          </p:blipFill>
          <p:spPr>
            <a:xfrm>
              <a:off x="568252" y="3523916"/>
              <a:ext cx="397717" cy="314325"/>
            </a:xfrm>
            <a:prstGeom prst="rect">
              <a:avLst/>
            </a:prstGeom>
          </p:spPr>
        </p:pic>
      </p:grpSp>
      <p:grpSp>
        <p:nvGrpSpPr>
          <p:cNvPr id="5" name="Group 4"/>
          <p:cNvGrpSpPr/>
          <p:nvPr/>
        </p:nvGrpSpPr>
        <p:grpSpPr>
          <a:xfrm>
            <a:off x="876300" y="3708400"/>
            <a:ext cx="5186398" cy="1092716"/>
            <a:chOff x="876300" y="3708400"/>
            <a:chExt cx="5186398" cy="1092716"/>
          </a:xfrm>
        </p:grpSpPr>
        <p:cxnSp>
          <p:nvCxnSpPr>
            <p:cNvPr id="22" name="Straight Arrow Connector 21"/>
            <p:cNvCxnSpPr/>
            <p:nvPr/>
          </p:nvCxnSpPr>
          <p:spPr>
            <a:xfrm>
              <a:off x="876300" y="3708400"/>
              <a:ext cx="4838700" cy="94615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7"/>
                  <a:stretch>
                    <a:fillRect b="-6557"/>
                  </a:stretch>
                </a:blipFill>
              </p:spPr>
              <p:txBody>
                <a:bodyPr/>
                <a:lstStyle/>
                <a:p>
                  <a:r>
                    <a:rPr lang="sv-SE">
                      <a:noFill/>
                    </a:rPr>
                    <a:t> </a:t>
                  </a:r>
                </a:p>
              </p:txBody>
            </p:sp>
          </mc:Fallback>
        </mc:AlternateContent>
      </p:grpSp>
      <p:grpSp>
        <p:nvGrpSpPr>
          <p:cNvPr id="25" name="Group 24"/>
          <p:cNvGrpSpPr/>
          <p:nvPr/>
        </p:nvGrpSpPr>
        <p:grpSpPr>
          <a:xfrm>
            <a:off x="5718175" y="4003977"/>
            <a:ext cx="769623" cy="612473"/>
            <a:chOff x="5718175" y="4003977"/>
            <a:chExt cx="769623" cy="612473"/>
          </a:xfrm>
        </p:grpSpPr>
        <p:cxnSp>
          <p:nvCxnSpPr>
            <p:cNvPr id="26" name="Straight Arrow Connector 25"/>
            <p:cNvCxnSpPr/>
            <p:nvPr/>
          </p:nvCxnSpPr>
          <p:spPr>
            <a:xfrm flipV="1">
              <a:off x="5718175" y="4297070"/>
              <a:ext cx="383612" cy="31938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p:cNvSpPr/>
                <p:nvPr/>
              </p:nvSpPr>
              <p:spPr>
                <a:xfrm>
                  <a:off x="5997664" y="4003977"/>
                  <a:ext cx="4901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𝜔</m:t>
                            </m:r>
                          </m:e>
                          <m:sub>
                            <m:r>
                              <a:rPr lang="en-US" b="0" i="1" smtClean="0">
                                <a:latin typeface="Cambria Math" panose="02040503050406030204" pitchFamily="18" charset="0"/>
                              </a:rPr>
                              <m:t>𝑖</m:t>
                            </m:r>
                          </m:sub>
                        </m:sSub>
                      </m:oMath>
                    </m:oMathPara>
                  </a14:m>
                  <a:endParaRPr lang="sv-SE" dirty="0"/>
                </a:p>
              </p:txBody>
            </p:sp>
          </mc:Choice>
          <mc:Fallback xmlns="">
            <p:sp>
              <p:nvSpPr>
                <p:cNvPr id="27" name="Rectangle 26"/>
                <p:cNvSpPr>
                  <a:spLocks noRot="1" noChangeAspect="1" noMove="1" noResize="1" noEditPoints="1" noAdjustHandles="1" noChangeArrowheads="1" noChangeShapeType="1" noTextEdit="1"/>
                </p:cNvSpPr>
                <p:nvPr/>
              </p:nvSpPr>
              <p:spPr>
                <a:xfrm>
                  <a:off x="5997664" y="4003977"/>
                  <a:ext cx="490134" cy="369332"/>
                </a:xfrm>
                <a:prstGeom prst="rect">
                  <a:avLst/>
                </a:prstGeom>
                <a:blipFill rotWithShape="0">
                  <a:blip r:embed="rId8"/>
                  <a:stretch>
                    <a:fillRect b="-3333"/>
                  </a:stretch>
                </a:blipFill>
              </p:spPr>
              <p:txBody>
                <a:bodyPr/>
                <a:lstStyle/>
                <a:p>
                  <a:r>
                    <a:rPr lang="sv-FI">
                      <a:noFill/>
                    </a:rPr>
                    <a:t> </a:t>
                  </a:r>
                </a:p>
              </p:txBody>
            </p:sp>
          </mc:Fallback>
        </mc:AlternateContent>
      </p:grpSp>
      <p:cxnSp>
        <p:nvCxnSpPr>
          <p:cNvPr id="28" name="Straight Arrow Connector 27"/>
          <p:cNvCxnSpPr/>
          <p:nvPr/>
        </p:nvCxnSpPr>
        <p:spPr>
          <a:xfrm flipV="1">
            <a:off x="5718175" y="3337538"/>
            <a:ext cx="1536120" cy="127891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263125" y="32766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31" name="Rectangle 30"/>
              <p:cNvSpPr/>
              <p:nvPr/>
            </p:nvSpPr>
            <p:spPr>
              <a:xfrm>
                <a:off x="7254295" y="3091934"/>
                <a:ext cx="4507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𝒑</m:t>
                      </m:r>
                      <m:r>
                        <a:rPr lang="en-US" b="1" i="1" smtClean="0">
                          <a:latin typeface="Cambria Math" panose="02040503050406030204" pitchFamily="18" charset="0"/>
                        </a:rPr>
                        <m:t>′</m:t>
                      </m:r>
                    </m:oMath>
                  </m:oMathPara>
                </a14:m>
                <a:endParaRPr lang="sv-SE" dirty="0"/>
              </a:p>
            </p:txBody>
          </p:sp>
        </mc:Choice>
        <mc:Fallback xmlns="">
          <p:sp>
            <p:nvSpPr>
              <p:cNvPr id="31" name="Rectangle 30"/>
              <p:cNvSpPr>
                <a:spLocks noRot="1" noChangeAspect="1" noMove="1" noResize="1" noEditPoints="1" noAdjustHandles="1" noChangeArrowheads="1" noChangeShapeType="1" noTextEdit="1"/>
              </p:cNvSpPr>
              <p:nvPr/>
            </p:nvSpPr>
            <p:spPr>
              <a:xfrm>
                <a:off x="7254295" y="3091934"/>
                <a:ext cx="450764" cy="369332"/>
              </a:xfrm>
              <a:prstGeom prst="rect">
                <a:avLst/>
              </a:prstGeom>
              <a:blipFill rotWithShape="0">
                <a:blip r:embed="rId9"/>
                <a:stretch>
                  <a:fillRect b="-8197"/>
                </a:stretch>
              </a:blipFill>
            </p:spPr>
            <p:txBody>
              <a:bodyPr/>
              <a:lstStyle/>
              <a:p>
                <a:r>
                  <a:rPr lang="sv-FI">
                    <a:noFill/>
                  </a:rPr>
                  <a:t> </a:t>
                </a:r>
              </a:p>
            </p:txBody>
          </p:sp>
        </mc:Fallback>
      </mc:AlternateContent>
      <p:grpSp>
        <p:nvGrpSpPr>
          <p:cNvPr id="32" name="Group 31"/>
          <p:cNvGrpSpPr/>
          <p:nvPr/>
        </p:nvGrpSpPr>
        <p:grpSpPr>
          <a:xfrm>
            <a:off x="6478251" y="2793223"/>
            <a:ext cx="849915" cy="548418"/>
            <a:chOff x="5117449" y="2952913"/>
            <a:chExt cx="849915" cy="548418"/>
          </a:xfrm>
        </p:grpSpPr>
        <p:cxnSp>
          <p:nvCxnSpPr>
            <p:cNvPr id="33" name="Straight Arrow Connector 32"/>
            <p:cNvCxnSpPr>
              <a:stCxn id="30" idx="5"/>
            </p:cNvCxnSpPr>
            <p:nvPr/>
          </p:nvCxnSpPr>
          <p:spPr>
            <a:xfrm flipH="1" flipV="1">
              <a:off x="5475879" y="3275853"/>
              <a:ext cx="491485" cy="225478"/>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Rectangle 33"/>
                <p:cNvSpPr/>
                <p:nvPr/>
              </p:nvSpPr>
              <p:spPr>
                <a:xfrm>
                  <a:off x="5117449" y="2952913"/>
                  <a:ext cx="488852"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𝜔</m:t>
                            </m:r>
                          </m:e>
                          <m:sub>
                            <m:r>
                              <a:rPr lang="en-US" b="0" i="1" smtClean="0">
                                <a:latin typeface="Cambria Math" panose="02040503050406030204" pitchFamily="18" charset="0"/>
                              </a:rPr>
                              <m:t>𝑗</m:t>
                            </m:r>
                          </m:sub>
                        </m:sSub>
                      </m:oMath>
                    </m:oMathPara>
                  </a14:m>
                  <a:endParaRPr lang="sv-SE" dirty="0"/>
                </a:p>
              </p:txBody>
            </p:sp>
          </mc:Choice>
          <mc:Fallback xmlns="">
            <p:sp>
              <p:nvSpPr>
                <p:cNvPr id="34" name="Rectangle 33"/>
                <p:cNvSpPr>
                  <a:spLocks noRot="1" noChangeAspect="1" noMove="1" noResize="1" noEditPoints="1" noAdjustHandles="1" noChangeArrowheads="1" noChangeShapeType="1" noTextEdit="1"/>
                </p:cNvSpPr>
                <p:nvPr/>
              </p:nvSpPr>
              <p:spPr>
                <a:xfrm>
                  <a:off x="5117449" y="2952913"/>
                  <a:ext cx="488852" cy="391646"/>
                </a:xfrm>
                <a:prstGeom prst="rect">
                  <a:avLst/>
                </a:prstGeom>
                <a:blipFill rotWithShape="0">
                  <a:blip r:embed="rId10"/>
                  <a:stretch>
                    <a:fillRect b="-9375"/>
                  </a:stretch>
                </a:blipFill>
              </p:spPr>
              <p:txBody>
                <a:bodyPr/>
                <a:lstStyle/>
                <a:p>
                  <a:r>
                    <a:rPr lang="sv-FI">
                      <a:noFill/>
                    </a:rPr>
                    <a:t> </a:t>
                  </a:r>
                </a:p>
              </p:txBody>
            </p:sp>
          </mc:Fallback>
        </mc:AlternateContent>
      </p:grpSp>
      <p:cxnSp>
        <p:nvCxnSpPr>
          <p:cNvPr id="35" name="Straight Arrow Connector 34"/>
          <p:cNvCxnSpPr>
            <a:stCxn id="30" idx="5"/>
          </p:cNvCxnSpPr>
          <p:nvPr/>
        </p:nvCxnSpPr>
        <p:spPr>
          <a:xfrm flipH="1" flipV="1">
            <a:off x="5680075" y="2590800"/>
            <a:ext cx="1648091" cy="75084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ectangle 38"/>
              <p:cNvSpPr/>
              <p:nvPr/>
            </p:nvSpPr>
            <p:spPr>
              <a:xfrm>
                <a:off x="5202011" y="2422106"/>
                <a:ext cx="5100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𝒑</m:t>
                      </m:r>
                      <m:r>
                        <a:rPr lang="en-US" b="1" i="1" smtClean="0">
                          <a:latin typeface="Cambria Math" panose="02040503050406030204" pitchFamily="18" charset="0"/>
                        </a:rPr>
                        <m:t>′′</m:t>
                      </m:r>
                    </m:oMath>
                  </m:oMathPara>
                </a14:m>
                <a:endParaRPr lang="sv-SE" dirty="0"/>
              </a:p>
            </p:txBody>
          </p:sp>
        </mc:Choice>
        <mc:Fallback xmlns="">
          <p:sp>
            <p:nvSpPr>
              <p:cNvPr id="39" name="Rectangle 38"/>
              <p:cNvSpPr>
                <a:spLocks noRot="1" noChangeAspect="1" noMove="1" noResize="1" noEditPoints="1" noAdjustHandles="1" noChangeArrowheads="1" noChangeShapeType="1" noTextEdit="1"/>
              </p:cNvSpPr>
              <p:nvPr/>
            </p:nvSpPr>
            <p:spPr>
              <a:xfrm>
                <a:off x="5202011" y="2422106"/>
                <a:ext cx="510076" cy="369332"/>
              </a:xfrm>
              <a:prstGeom prst="rect">
                <a:avLst/>
              </a:prstGeom>
              <a:blipFill rotWithShape="0">
                <a:blip r:embed="rId11"/>
                <a:stretch>
                  <a:fillRect b="-8197"/>
                </a:stretch>
              </a:blipFill>
            </p:spPr>
            <p:txBody>
              <a:bodyPr/>
              <a:lstStyle/>
              <a:p>
                <a:r>
                  <a:rPr lang="sv-FI">
                    <a:noFill/>
                  </a:rPr>
                  <a:t> </a:t>
                </a:r>
              </a:p>
            </p:txBody>
          </p:sp>
        </mc:Fallback>
      </mc:AlternateContent>
      <p:sp>
        <p:nvSpPr>
          <p:cNvPr id="40" name="Oval 39"/>
          <p:cNvSpPr/>
          <p:nvPr/>
        </p:nvSpPr>
        <p:spPr>
          <a:xfrm>
            <a:off x="5603875" y="25400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Date Placeholder 28"/>
          <p:cNvSpPr>
            <a:spLocks noGrp="1"/>
          </p:cNvSpPr>
          <p:nvPr>
            <p:ph type="dt" sz="half" idx="10"/>
          </p:nvPr>
        </p:nvSpPr>
        <p:spPr/>
        <p:txBody>
          <a:bodyPr/>
          <a:lstStyle/>
          <a:p>
            <a:fld id="{B5D8A76E-EF56-4C9B-A2FF-35AE6863907E}" type="datetime1">
              <a:rPr lang="en-US" smtClean="0"/>
              <a:t>1/29/2018</a:t>
            </a:fld>
            <a:endParaRPr lang="en-US"/>
          </a:p>
        </p:txBody>
      </p:sp>
      <p:sp>
        <p:nvSpPr>
          <p:cNvPr id="36" name="Footer Placeholder 35"/>
          <p:cNvSpPr>
            <a:spLocks noGrp="1"/>
          </p:cNvSpPr>
          <p:nvPr>
            <p:ph type="ftr" sz="quarter" idx="11"/>
          </p:nvPr>
        </p:nvSpPr>
        <p:spPr/>
        <p:txBody>
          <a:bodyPr/>
          <a:lstStyle/>
          <a:p>
            <a:r>
              <a:rPr lang="en-US" smtClean="0"/>
              <a:t>Advanced Computer Graphics - Path Tracing</a:t>
            </a:r>
            <a:endParaRPr lang="en-US"/>
          </a:p>
        </p:txBody>
      </p:sp>
      <p:sp>
        <p:nvSpPr>
          <p:cNvPr id="38" name="Slide Number Placeholder 37"/>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154124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37" name="Rectangle 36"/>
          <p:cNvSpPr/>
          <p:nvPr/>
        </p:nvSpPr>
        <p:spPr>
          <a:xfrm>
            <a:off x="0" y="5428916"/>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a:t>Naive Pathtracing</a:t>
            </a:r>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p:cNvSpPr/>
              <p:nvPr/>
            </p:nvSpPr>
            <p:spPr>
              <a:xfrm>
                <a:off x="0" y="6216134"/>
                <a:ext cx="9144000" cy="41139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i="1" smtClean="0">
                              <a:latin typeface="Cambria Math" panose="02040503050406030204" pitchFamily="18" charset="0"/>
                            </a:rPr>
                          </m:ctrlPr>
                        </m:sSubPr>
                        <m:e>
                          <m:r>
                            <a:rPr lang="sv-SE" i="1">
                              <a:latin typeface="Cambria Math"/>
                            </a:rPr>
                            <m:t>𝐿</m:t>
                          </m:r>
                        </m:e>
                        <m:sub>
                          <m:r>
                            <a:rPr lang="sv-SE" i="1">
                              <a:latin typeface="Cambria Math"/>
                            </a:rPr>
                            <m:t>𝑜</m:t>
                          </m:r>
                        </m:sub>
                      </m:sSub>
                      <m:d>
                        <m:dPr>
                          <m:ctrlPr>
                            <a:rPr lang="sv-SE" i="1">
                              <a:latin typeface="Cambria Math" panose="02040503050406030204" pitchFamily="18" charset="0"/>
                            </a:rPr>
                          </m:ctrlPr>
                        </m:dPr>
                        <m:e>
                          <m:r>
                            <a:rPr lang="sv-SE" b="1" i="1">
                              <a:latin typeface="Cambria Math"/>
                            </a:rPr>
                            <m:t>𝒑</m:t>
                          </m:r>
                          <m:r>
                            <a:rPr lang="sv-SE" i="1">
                              <a:latin typeface="Cambria Math"/>
                            </a:rPr>
                            <m:t>,</m:t>
                          </m:r>
                          <m:r>
                            <a:rPr lang="en-US" i="1">
                              <a:latin typeface="Cambria Math"/>
                            </a:rPr>
                            <m:t>𝜔</m:t>
                          </m:r>
                        </m:e>
                      </m:d>
                      <m:r>
                        <a:rPr lang="en-US" i="1">
                          <a:latin typeface="Cambria Math" panose="02040503050406030204" pitchFamily="18" charset="0"/>
                          <a:ea typeface="Cambria Math" panose="02040503050406030204" pitchFamily="18" charset="0"/>
                        </a:rPr>
                        <m:t>≈</m:t>
                      </m:r>
                      <m:r>
                        <a:rPr lang="en-US" i="1" smtClean="0">
                          <a:solidFill>
                            <a:srgbClr val="00B0F0"/>
                          </a:solidFill>
                          <a:latin typeface="Cambria Math" panose="02040503050406030204" pitchFamily="18" charset="0"/>
                        </a:rPr>
                        <m:t>0</m:t>
                      </m:r>
                      <m:r>
                        <a:rPr lang="en-US" i="1">
                          <a:latin typeface="Cambria Math"/>
                        </a:rPr>
                        <m:t>+</m:t>
                      </m:r>
                      <m:r>
                        <a:rPr lang="en-US" i="1" smtClean="0">
                          <a:solidFill>
                            <a:srgbClr val="00B0F0"/>
                          </a:solidFill>
                          <a:latin typeface="Cambria Math" panose="02040503050406030204" pitchFamily="18" charset="0"/>
                        </a:rPr>
                        <m:t>2</m:t>
                      </m:r>
                      <m:r>
                        <a:rPr lang="en-US" i="1" smtClean="0">
                          <a:solidFill>
                            <a:srgbClr val="00B0F0"/>
                          </a:solidFill>
                          <a:latin typeface="Cambria Math" panose="02040503050406030204" pitchFamily="18" charset="0"/>
                        </a:rPr>
                        <m:t>𝜋</m:t>
                      </m:r>
                      <m:r>
                        <a:rPr lang="en-US" i="1">
                          <a:solidFill>
                            <a:srgbClr val="00B0F0"/>
                          </a:solidFill>
                          <a:latin typeface="Cambria Math"/>
                        </a:rPr>
                        <m:t>𝑓</m:t>
                      </m:r>
                      <m:d>
                        <m:dPr>
                          <m:ctrlPr>
                            <a:rPr lang="en-US" b="1" i="1">
                              <a:solidFill>
                                <a:srgbClr val="00B0F0"/>
                              </a:solidFill>
                              <a:latin typeface="Cambria Math" panose="02040503050406030204" pitchFamily="18" charset="0"/>
                            </a:rPr>
                          </m:ctrlPr>
                        </m:dPr>
                        <m:e>
                          <m:r>
                            <a:rPr lang="en-US" b="1" i="1">
                              <a:solidFill>
                                <a:srgbClr val="00B0F0"/>
                              </a:solidFill>
                              <a:latin typeface="Cambria Math"/>
                            </a:rPr>
                            <m:t>𝒑</m:t>
                          </m:r>
                          <m:r>
                            <a:rPr lang="en-US" i="1">
                              <a:solidFill>
                                <a:srgbClr val="00B0F0"/>
                              </a:solidFill>
                              <a:latin typeface="Cambria Math"/>
                            </a:rPr>
                            <m:t>,</m:t>
                          </m:r>
                          <m:r>
                            <a:rPr lang="en-US" i="1">
                              <a:solidFill>
                                <a:srgbClr val="00B0F0"/>
                              </a:solidFill>
                              <a:latin typeface="Cambria Math"/>
                            </a:rPr>
                            <m:t>𝜔</m:t>
                          </m:r>
                          <m:r>
                            <a:rPr lang="en-US" i="1">
                              <a:solidFill>
                                <a:srgbClr val="00B0F0"/>
                              </a:solidFill>
                              <a:latin typeface="Cambria Math"/>
                            </a:rPr>
                            <m:t>,</m:t>
                          </m:r>
                          <m:sSub>
                            <m:sSubPr>
                              <m:ctrlPr>
                                <a:rPr lang="en-US" i="1">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e>
                      </m:d>
                      <m:d>
                        <m:dPr>
                          <m:begChr m:val="["/>
                          <m:endChr m:val="]"/>
                          <m:ctrlPr>
                            <a:rPr lang="en-US" b="1" i="1" smtClean="0">
                              <a:solidFill>
                                <a:srgbClr val="00B0F0"/>
                              </a:solidFill>
                              <a:latin typeface="Cambria Math" panose="02040503050406030204" pitchFamily="18" charset="0"/>
                            </a:rPr>
                          </m:ctrlPr>
                        </m:dPr>
                        <m:e>
                          <m:r>
                            <a:rPr lang="en-US" i="1" smtClean="0">
                              <a:solidFill>
                                <a:srgbClr val="00B0F0"/>
                              </a:solidFill>
                              <a:latin typeface="Cambria Math" panose="02040503050406030204" pitchFamily="18" charset="0"/>
                            </a:rPr>
                            <m:t>0</m:t>
                          </m:r>
                          <m:r>
                            <a:rPr lang="en-US" i="1">
                              <a:solidFill>
                                <a:srgbClr val="00B0F0"/>
                              </a:solidFill>
                              <a:latin typeface="Cambria Math"/>
                            </a:rPr>
                            <m:t>+</m:t>
                          </m:r>
                          <m:r>
                            <a:rPr lang="en-US" i="1">
                              <a:solidFill>
                                <a:srgbClr val="00B0F0"/>
                              </a:solidFill>
                              <a:latin typeface="Cambria Math" panose="02040503050406030204" pitchFamily="18" charset="0"/>
                            </a:rPr>
                            <m:t>2</m:t>
                          </m:r>
                          <m:r>
                            <a:rPr lang="en-US" i="1">
                              <a:solidFill>
                                <a:srgbClr val="00B0F0"/>
                              </a:solidFill>
                              <a:latin typeface="Cambria Math" panose="02040503050406030204" pitchFamily="18" charset="0"/>
                            </a:rPr>
                            <m:t>𝜋</m:t>
                          </m:r>
                          <m:r>
                            <a:rPr lang="en-US" i="1">
                              <a:solidFill>
                                <a:srgbClr val="00B0F0"/>
                              </a:solidFill>
                              <a:latin typeface="Cambria Math"/>
                            </a:rPr>
                            <m:t>𝑓</m:t>
                          </m:r>
                          <m:d>
                            <m:dPr>
                              <m:ctrlPr>
                                <a:rPr lang="en-US" b="1" i="1">
                                  <a:solidFill>
                                    <a:srgbClr val="00B0F0"/>
                                  </a:solidFill>
                                  <a:latin typeface="Cambria Math" panose="02040503050406030204" pitchFamily="18" charset="0"/>
                                </a:rPr>
                              </m:ctrlPr>
                            </m:dPr>
                            <m:e>
                              <m:sSup>
                                <m:sSupPr>
                                  <m:ctrlPr>
                                    <a:rPr lang="en-US" b="1" i="1" smtClean="0">
                                      <a:solidFill>
                                        <a:srgbClr val="00B0F0"/>
                                      </a:solidFill>
                                      <a:latin typeface="Cambria Math" panose="02040503050406030204" pitchFamily="18" charset="0"/>
                                    </a:rPr>
                                  </m:ctrlPr>
                                </m:sSupPr>
                                <m:e>
                                  <m:r>
                                    <a:rPr lang="en-US" b="1" i="1">
                                      <a:solidFill>
                                        <a:srgbClr val="00B0F0"/>
                                      </a:solidFill>
                                      <a:latin typeface="Cambria Math"/>
                                    </a:rPr>
                                    <m:t>𝒑</m:t>
                                  </m:r>
                                </m:e>
                                <m:sup>
                                  <m:r>
                                    <a:rPr lang="en-US" b="1" i="1" smtClean="0">
                                      <a:solidFill>
                                        <a:srgbClr val="00B0F0"/>
                                      </a:solidFill>
                                      <a:latin typeface="Cambria Math" panose="02040503050406030204" pitchFamily="18" charset="0"/>
                                    </a:rPr>
                                    <m:t>′</m:t>
                                  </m:r>
                                </m:sup>
                              </m:sSup>
                              <m:r>
                                <a:rPr lang="en-US" i="1">
                                  <a:solidFill>
                                    <a:srgbClr val="00B0F0"/>
                                  </a:solidFill>
                                  <a:latin typeface="Cambria Math"/>
                                </a:rPr>
                                <m:t>,</m:t>
                              </m:r>
                              <m:r>
                                <a:rPr lang="en-US" b="0" i="1" smtClean="0">
                                  <a:solidFill>
                                    <a:srgbClr val="00B0F0"/>
                                  </a:solidFill>
                                  <a:latin typeface="Cambria Math" panose="02040503050406030204" pitchFamily="18" charset="0"/>
                                </a:rPr>
                                <m:t>−</m:t>
                              </m:r>
                              <m:sSub>
                                <m:sSubPr>
                                  <m:ctrlPr>
                                    <a:rPr lang="en-US" b="0"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b="0" i="1" smtClean="0">
                                      <a:solidFill>
                                        <a:srgbClr val="00B0F0"/>
                                      </a:solidFill>
                                      <a:latin typeface="Cambria Math" panose="02040503050406030204" pitchFamily="18" charset="0"/>
                                    </a:rPr>
                                    <m:t>𝑖</m:t>
                                  </m:r>
                                </m:sub>
                              </m:sSub>
                              <m:r>
                                <a:rPr lang="en-US" i="1">
                                  <a:solidFill>
                                    <a:srgbClr val="00B0F0"/>
                                  </a:solidFill>
                                  <a:latin typeface="Cambria Math"/>
                                </a:rPr>
                                <m:t>,</m:t>
                              </m:r>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𝜔</m:t>
                                  </m:r>
                                </m:e>
                                <m:sub>
                                  <m:r>
                                    <a:rPr lang="en-US" b="0" i="1" smtClean="0">
                                      <a:solidFill>
                                        <a:srgbClr val="00B0F0"/>
                                      </a:solidFill>
                                      <a:latin typeface="Cambria Math" panose="02040503050406030204" pitchFamily="18" charset="0"/>
                                    </a:rPr>
                                    <m:t>𝑗</m:t>
                                  </m:r>
                                </m:sub>
                              </m:sSub>
                            </m:e>
                          </m:d>
                          <m:sSub>
                            <m:sSubPr>
                              <m:ctrlPr>
                                <a:rPr lang="en-US" i="1" smtClean="0">
                                  <a:solidFill>
                                    <a:srgbClr val="00B0F0"/>
                                  </a:solidFill>
                                  <a:latin typeface="Cambria Math" panose="02040503050406030204" pitchFamily="18" charset="0"/>
                                </a:rPr>
                              </m:ctrlPr>
                            </m:sSubPr>
                            <m:e>
                              <m:r>
                                <a:rPr lang="en-US" i="1">
                                  <a:solidFill>
                                    <a:srgbClr val="00B0F0"/>
                                  </a:solidFill>
                                  <a:latin typeface="Cambria Math"/>
                                </a:rPr>
                                <m:t>𝐿</m:t>
                              </m:r>
                            </m:e>
                            <m:sub>
                              <m:r>
                                <a:rPr lang="en-US" i="1">
                                  <a:solidFill>
                                    <a:srgbClr val="00B0F0"/>
                                  </a:solidFill>
                                  <a:latin typeface="Cambria Math"/>
                                </a:rPr>
                                <m:t>𝑒</m:t>
                              </m:r>
                            </m:sub>
                          </m:sSub>
                          <m:d>
                            <m:dPr>
                              <m:ctrlPr>
                                <a:rPr lang="en-US" i="1">
                                  <a:solidFill>
                                    <a:srgbClr val="00B0F0"/>
                                  </a:solidFill>
                                  <a:latin typeface="Cambria Math" panose="02040503050406030204" pitchFamily="18" charset="0"/>
                                </a:rPr>
                              </m:ctrlPr>
                            </m:dPr>
                            <m:e>
                              <m:sSup>
                                <m:sSupPr>
                                  <m:ctrlPr>
                                    <a:rPr lang="en-US" b="1" i="1">
                                      <a:solidFill>
                                        <a:srgbClr val="00B0F0"/>
                                      </a:solidFill>
                                      <a:latin typeface="Cambria Math" panose="02040503050406030204" pitchFamily="18" charset="0"/>
                                    </a:rPr>
                                  </m:ctrlPr>
                                </m:sSupPr>
                                <m:e>
                                  <m:r>
                                    <a:rPr lang="en-US" b="1" i="1">
                                      <a:solidFill>
                                        <a:srgbClr val="00B0F0"/>
                                      </a:solidFill>
                                      <a:latin typeface="Cambria Math"/>
                                    </a:rPr>
                                    <m:t>𝒑</m:t>
                                  </m:r>
                                </m:e>
                                <m:sup>
                                  <m:r>
                                    <a:rPr lang="en-US" b="1" i="1">
                                      <a:solidFill>
                                        <a:srgbClr val="00B0F0"/>
                                      </a:solidFill>
                                      <a:latin typeface="Cambria Math" panose="02040503050406030204" pitchFamily="18" charset="0"/>
                                    </a:rPr>
                                    <m:t>′</m:t>
                                  </m:r>
                                  <m:r>
                                    <a:rPr lang="en-US" b="1" i="1" smtClean="0">
                                      <a:solidFill>
                                        <a:srgbClr val="00B0F0"/>
                                      </a:solidFill>
                                      <a:latin typeface="Cambria Math" panose="02040503050406030204" pitchFamily="18" charset="0"/>
                                    </a:rPr>
                                    <m:t>′</m:t>
                                  </m:r>
                                </m:sup>
                              </m:sSup>
                              <m:r>
                                <a:rPr lang="en-US" i="1">
                                  <a:solidFill>
                                    <a:srgbClr val="00B0F0"/>
                                  </a:solidFill>
                                  <a:latin typeface="Cambria Math"/>
                                </a:rPr>
                                <m:t>,</m:t>
                              </m:r>
                              <m:r>
                                <a:rPr lang="en-US" i="1">
                                  <a:solidFill>
                                    <a:srgbClr val="00B0F0"/>
                                  </a:solidFill>
                                  <a:latin typeface="Cambria Math" panose="02040503050406030204" pitchFamily="18" charset="0"/>
                                </a:rPr>
                                <m:t>−</m:t>
                              </m:r>
                              <m:sSub>
                                <m:sSubPr>
                                  <m:ctrlPr>
                                    <a:rPr lang="en-US" i="1">
                                      <a:solidFill>
                                        <a:srgbClr val="00B0F0"/>
                                      </a:solidFill>
                                      <a:latin typeface="Cambria Math" panose="02040503050406030204" pitchFamily="18" charset="0"/>
                                    </a:rPr>
                                  </m:ctrlPr>
                                </m:sSubPr>
                                <m:e>
                                  <m:r>
                                    <a:rPr lang="en-US" i="1">
                                      <a:solidFill>
                                        <a:srgbClr val="00B0F0"/>
                                      </a:solidFill>
                                      <a:latin typeface="Cambria Math" panose="02040503050406030204" pitchFamily="18" charset="0"/>
                                    </a:rPr>
                                    <m:t>𝜔</m:t>
                                  </m:r>
                                </m:e>
                                <m:sub>
                                  <m:r>
                                    <a:rPr lang="en-US" i="1">
                                      <a:solidFill>
                                        <a:srgbClr val="00B0F0"/>
                                      </a:solidFill>
                                      <a:latin typeface="Cambria Math" panose="02040503050406030204" pitchFamily="18" charset="0"/>
                                    </a:rPr>
                                    <m:t>𝑖</m:t>
                                  </m:r>
                                </m:sub>
                              </m:sSub>
                            </m:e>
                          </m:d>
                          <m:func>
                            <m:funcPr>
                              <m:ctrlPr>
                                <a:rPr lang="en-US" i="1" smtClean="0">
                                  <a:solidFill>
                                    <a:srgbClr val="00B0F0"/>
                                  </a:solidFill>
                                  <a:latin typeface="Cambria Math" panose="02040503050406030204" pitchFamily="18" charset="0"/>
                                </a:rPr>
                              </m:ctrlPr>
                            </m:funcPr>
                            <m:fName>
                              <m:r>
                                <m:rPr>
                                  <m:sty m:val="p"/>
                                </m:rPr>
                                <a:rPr lang="en-US">
                                  <a:solidFill>
                                    <a:srgbClr val="00B0F0"/>
                                  </a:solidFill>
                                  <a:latin typeface="Cambria Math"/>
                                </a:rPr>
                                <m:t>cos</m:t>
                              </m:r>
                            </m:fName>
                            <m:e>
                              <m:d>
                                <m:dPr>
                                  <m:ctrlPr>
                                    <a:rPr lang="en-US" b="1" i="1">
                                      <a:solidFill>
                                        <a:srgbClr val="00B0F0"/>
                                      </a:solidFill>
                                      <a:latin typeface="Cambria Math" panose="02040503050406030204" pitchFamily="18" charset="0"/>
                                    </a:rPr>
                                  </m:ctrlPr>
                                </m:dPr>
                                <m:e>
                                  <m:r>
                                    <a:rPr lang="en-US" b="1" i="1" smtClean="0">
                                      <a:solidFill>
                                        <a:srgbClr val="00B0F0"/>
                                      </a:solidFill>
                                      <a:latin typeface="Cambria Math"/>
                                    </a:rPr>
                                    <m:t>𝒏</m:t>
                                  </m:r>
                                  <m:r>
                                    <a:rPr lang="en-US" b="1" i="1" smtClean="0">
                                      <a:solidFill>
                                        <a:srgbClr val="00B0F0"/>
                                      </a:solidFill>
                                      <a:latin typeface="Cambria Math" panose="02040503050406030204" pitchFamily="18" charset="0"/>
                                    </a:rPr>
                                    <m:t>′</m:t>
                                  </m:r>
                                  <m:r>
                                    <a:rPr lang="en-US" i="1">
                                      <a:solidFill>
                                        <a:srgbClr val="00B0F0"/>
                                      </a:solidFill>
                                      <a:latin typeface="Cambria Math"/>
                                    </a:rPr>
                                    <m:t>,</m:t>
                                  </m:r>
                                  <m:sSub>
                                    <m:sSubPr>
                                      <m:ctrlPr>
                                        <a:rPr lang="en-US" i="1">
                                          <a:solidFill>
                                            <a:srgbClr val="00B0F0"/>
                                          </a:solidFill>
                                          <a:latin typeface="Cambria Math" panose="02040503050406030204" pitchFamily="18" charset="0"/>
                                        </a:rPr>
                                      </m:ctrlPr>
                                    </m:sSubPr>
                                    <m:e>
                                      <m:r>
                                        <a:rPr lang="en-US" i="1">
                                          <a:solidFill>
                                            <a:srgbClr val="00B0F0"/>
                                          </a:solidFill>
                                          <a:latin typeface="Cambria Math"/>
                                        </a:rPr>
                                        <m:t>𝜔</m:t>
                                      </m:r>
                                    </m:e>
                                    <m:sub>
                                      <m:r>
                                        <a:rPr lang="en-US" b="0" i="1" smtClean="0">
                                          <a:solidFill>
                                            <a:srgbClr val="00B0F0"/>
                                          </a:solidFill>
                                          <a:latin typeface="Cambria Math" panose="02040503050406030204" pitchFamily="18" charset="0"/>
                                        </a:rPr>
                                        <m:t>𝑗</m:t>
                                      </m:r>
                                    </m:sub>
                                  </m:sSub>
                                  <m:r>
                                    <a:rPr lang="en-US" i="1">
                                      <a:solidFill>
                                        <a:srgbClr val="00B0F0"/>
                                      </a:solidFill>
                                      <a:latin typeface="Cambria Math"/>
                                    </a:rPr>
                                    <m:t> </m:t>
                                  </m:r>
                                </m:e>
                              </m:d>
                            </m:e>
                          </m:func>
                        </m:e>
                      </m:d>
                      <m:func>
                        <m:funcPr>
                          <m:ctrlPr>
                            <a:rPr lang="en-US" i="1" smtClean="0">
                              <a:solidFill>
                                <a:srgbClr val="00B0F0"/>
                              </a:solidFill>
                              <a:latin typeface="Cambria Math" panose="02040503050406030204" pitchFamily="18" charset="0"/>
                            </a:rPr>
                          </m:ctrlPr>
                        </m:funcPr>
                        <m:fName>
                          <m:r>
                            <m:rPr>
                              <m:sty m:val="p"/>
                            </m:rPr>
                            <a:rPr lang="en-US">
                              <a:solidFill>
                                <a:srgbClr val="00B0F0"/>
                              </a:solidFill>
                              <a:latin typeface="Cambria Math"/>
                            </a:rPr>
                            <m:t>cos</m:t>
                          </m:r>
                        </m:fName>
                        <m:e>
                          <m:d>
                            <m:dPr>
                              <m:ctrlPr>
                                <a:rPr lang="en-US" b="1" i="1">
                                  <a:solidFill>
                                    <a:srgbClr val="00B0F0"/>
                                  </a:solidFill>
                                  <a:latin typeface="Cambria Math" panose="02040503050406030204" pitchFamily="18" charset="0"/>
                                </a:rPr>
                              </m:ctrlPr>
                            </m:dPr>
                            <m:e>
                              <m:r>
                                <a:rPr lang="en-US" b="1" i="1">
                                  <a:solidFill>
                                    <a:srgbClr val="00B0F0"/>
                                  </a:solidFill>
                                  <a:latin typeface="Cambria Math"/>
                                </a:rPr>
                                <m:t>𝒏</m:t>
                              </m:r>
                              <m:r>
                                <a:rPr lang="en-US" i="1">
                                  <a:solidFill>
                                    <a:srgbClr val="00B0F0"/>
                                  </a:solidFill>
                                  <a:latin typeface="Cambria Math"/>
                                </a:rPr>
                                <m:t>,</m:t>
                              </m:r>
                              <m:sSub>
                                <m:sSubPr>
                                  <m:ctrlPr>
                                    <a:rPr lang="en-US" i="1">
                                      <a:solidFill>
                                        <a:srgbClr val="00B0F0"/>
                                      </a:solidFill>
                                      <a:latin typeface="Cambria Math" panose="02040503050406030204" pitchFamily="18" charset="0"/>
                                    </a:rPr>
                                  </m:ctrlPr>
                                </m:sSubPr>
                                <m:e>
                                  <m:r>
                                    <a:rPr lang="en-US" i="1">
                                      <a:solidFill>
                                        <a:srgbClr val="00B0F0"/>
                                      </a:solidFill>
                                      <a:latin typeface="Cambria Math"/>
                                    </a:rPr>
                                    <m:t>𝜔</m:t>
                                  </m:r>
                                </m:e>
                                <m:sub>
                                  <m:r>
                                    <a:rPr lang="en-US" i="1">
                                      <a:solidFill>
                                        <a:srgbClr val="00B0F0"/>
                                      </a:solidFill>
                                      <a:latin typeface="Cambria Math"/>
                                    </a:rPr>
                                    <m:t>𝑖</m:t>
                                  </m:r>
                                </m:sub>
                              </m:sSub>
                              <m:r>
                                <a:rPr lang="en-US" i="1">
                                  <a:solidFill>
                                    <a:srgbClr val="00B0F0"/>
                                  </a:solidFill>
                                  <a:latin typeface="Cambria Math"/>
                                </a:rPr>
                                <m:t> </m:t>
                              </m:r>
                            </m:e>
                          </m:d>
                        </m:e>
                      </m:func>
                    </m:oMath>
                  </m:oMathPara>
                </a14:m>
                <a:endParaRPr lang="sv-FI" dirty="0"/>
              </a:p>
            </p:txBody>
          </p:sp>
        </mc:Choice>
        <mc:Fallback xmlns="">
          <p:sp>
            <p:nvSpPr>
              <p:cNvPr id="3" name="Rectangle 2"/>
              <p:cNvSpPr>
                <a:spLocks noRot="1" noChangeAspect="1" noMove="1" noResize="1" noEditPoints="1" noAdjustHandles="1" noChangeArrowheads="1" noChangeShapeType="1" noTextEdit="1"/>
              </p:cNvSpPr>
              <p:nvPr/>
            </p:nvSpPr>
            <p:spPr>
              <a:xfrm>
                <a:off x="0" y="6216134"/>
                <a:ext cx="9144000" cy="411395"/>
              </a:xfrm>
              <a:prstGeom prst="rect">
                <a:avLst/>
              </a:prstGeom>
              <a:blipFill rotWithShape="0">
                <a:blip r:embed="rId4"/>
                <a:stretch>
                  <a:fillRect b="-7463"/>
                </a:stretch>
              </a:blipFill>
            </p:spPr>
            <p:txBody>
              <a:bodyPr/>
              <a:lstStyle/>
              <a:p>
                <a:r>
                  <a:rPr lang="sv-FI">
                    <a:noFill/>
                  </a:rPr>
                  <a:t> </a:t>
                </a:r>
              </a:p>
            </p:txBody>
          </p:sp>
        </mc:Fallback>
      </mc:AlternateContent>
      <p:grpSp>
        <p:nvGrpSpPr>
          <p:cNvPr id="4" name="Group 3"/>
          <p:cNvGrpSpPr/>
          <p:nvPr/>
        </p:nvGrpSpPr>
        <p:grpSpPr>
          <a:xfrm>
            <a:off x="568252" y="3276600"/>
            <a:ext cx="953366" cy="901988"/>
            <a:chOff x="568252" y="3276600"/>
            <a:chExt cx="953366" cy="901988"/>
          </a:xfrm>
        </p:grpSpPr>
        <p:grpSp>
          <p:nvGrpSpPr>
            <p:cNvPr id="7" name="Group 6"/>
            <p:cNvGrpSpPr/>
            <p:nvPr/>
          </p:nvGrpSpPr>
          <p:grpSpPr>
            <a:xfrm>
              <a:off x="1445418" y="3276600"/>
              <a:ext cx="76200" cy="901988"/>
              <a:chOff x="1445418" y="3276600"/>
              <a:chExt cx="76200" cy="901988"/>
            </a:xfrm>
          </p:grpSpPr>
          <p:sp>
            <p:nvSpPr>
              <p:cNvPr id="8" name="Rectangle 7"/>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ctangle 13"/>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ctangle 14"/>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5"/>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1" name="Picture 20"/>
            <p:cNvPicPr>
              <a:picLocks noChangeAspect="1"/>
            </p:cNvPicPr>
            <p:nvPr/>
          </p:nvPicPr>
          <p:blipFill>
            <a:blip r:embed="rId5"/>
            <a:stretch>
              <a:fillRect/>
            </a:stretch>
          </p:blipFill>
          <p:spPr>
            <a:xfrm>
              <a:off x="568252" y="3523916"/>
              <a:ext cx="397717" cy="314325"/>
            </a:xfrm>
            <a:prstGeom prst="rect">
              <a:avLst/>
            </a:prstGeom>
          </p:spPr>
        </p:pic>
      </p:grpSp>
      <p:grpSp>
        <p:nvGrpSpPr>
          <p:cNvPr id="5" name="Group 4"/>
          <p:cNvGrpSpPr/>
          <p:nvPr/>
        </p:nvGrpSpPr>
        <p:grpSpPr>
          <a:xfrm>
            <a:off x="876300" y="3708400"/>
            <a:ext cx="5186398" cy="1092716"/>
            <a:chOff x="876300" y="3708400"/>
            <a:chExt cx="5186398" cy="1092716"/>
          </a:xfrm>
        </p:grpSpPr>
        <p:cxnSp>
          <p:nvCxnSpPr>
            <p:cNvPr id="22" name="Straight Arrow Connector 21"/>
            <p:cNvCxnSpPr/>
            <p:nvPr/>
          </p:nvCxnSpPr>
          <p:spPr>
            <a:xfrm>
              <a:off x="876300" y="3708400"/>
              <a:ext cx="4838700" cy="94615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7"/>
                  <a:stretch>
                    <a:fillRect b="-6557"/>
                  </a:stretch>
                </a:blipFill>
              </p:spPr>
              <p:txBody>
                <a:bodyPr/>
                <a:lstStyle/>
                <a:p>
                  <a:r>
                    <a:rPr lang="sv-SE">
                      <a:noFill/>
                    </a:rPr>
                    <a:t> </a:t>
                  </a:r>
                </a:p>
              </p:txBody>
            </p:sp>
          </mc:Fallback>
        </mc:AlternateContent>
      </p:grpSp>
      <p:grpSp>
        <p:nvGrpSpPr>
          <p:cNvPr id="25" name="Group 24"/>
          <p:cNvGrpSpPr/>
          <p:nvPr/>
        </p:nvGrpSpPr>
        <p:grpSpPr>
          <a:xfrm>
            <a:off x="5718175" y="4003977"/>
            <a:ext cx="769623" cy="612473"/>
            <a:chOff x="5718175" y="4003977"/>
            <a:chExt cx="769623" cy="612473"/>
          </a:xfrm>
        </p:grpSpPr>
        <p:cxnSp>
          <p:nvCxnSpPr>
            <p:cNvPr id="26" name="Straight Arrow Connector 25"/>
            <p:cNvCxnSpPr/>
            <p:nvPr/>
          </p:nvCxnSpPr>
          <p:spPr>
            <a:xfrm flipV="1">
              <a:off x="5718175" y="4297070"/>
              <a:ext cx="383612" cy="31938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p:cNvSpPr/>
                <p:nvPr/>
              </p:nvSpPr>
              <p:spPr>
                <a:xfrm>
                  <a:off x="5997664" y="4003977"/>
                  <a:ext cx="4901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𝜔</m:t>
                            </m:r>
                          </m:e>
                          <m:sub>
                            <m:r>
                              <a:rPr lang="en-US" b="0" i="1" smtClean="0">
                                <a:latin typeface="Cambria Math" panose="02040503050406030204" pitchFamily="18" charset="0"/>
                              </a:rPr>
                              <m:t>𝑖</m:t>
                            </m:r>
                          </m:sub>
                        </m:sSub>
                      </m:oMath>
                    </m:oMathPara>
                  </a14:m>
                  <a:endParaRPr lang="sv-SE" dirty="0"/>
                </a:p>
              </p:txBody>
            </p:sp>
          </mc:Choice>
          <mc:Fallback xmlns="">
            <p:sp>
              <p:nvSpPr>
                <p:cNvPr id="27" name="Rectangle 26"/>
                <p:cNvSpPr>
                  <a:spLocks noRot="1" noChangeAspect="1" noMove="1" noResize="1" noEditPoints="1" noAdjustHandles="1" noChangeArrowheads="1" noChangeShapeType="1" noTextEdit="1"/>
                </p:cNvSpPr>
                <p:nvPr/>
              </p:nvSpPr>
              <p:spPr>
                <a:xfrm>
                  <a:off x="5997664" y="4003977"/>
                  <a:ext cx="490134" cy="369332"/>
                </a:xfrm>
                <a:prstGeom prst="rect">
                  <a:avLst/>
                </a:prstGeom>
                <a:blipFill rotWithShape="0">
                  <a:blip r:embed="rId8"/>
                  <a:stretch>
                    <a:fillRect b="-3333"/>
                  </a:stretch>
                </a:blipFill>
              </p:spPr>
              <p:txBody>
                <a:bodyPr/>
                <a:lstStyle/>
                <a:p>
                  <a:r>
                    <a:rPr lang="sv-FI">
                      <a:noFill/>
                    </a:rPr>
                    <a:t> </a:t>
                  </a:r>
                </a:p>
              </p:txBody>
            </p:sp>
          </mc:Fallback>
        </mc:AlternateContent>
      </p:grpSp>
      <p:cxnSp>
        <p:nvCxnSpPr>
          <p:cNvPr id="28" name="Straight Arrow Connector 27"/>
          <p:cNvCxnSpPr/>
          <p:nvPr/>
        </p:nvCxnSpPr>
        <p:spPr>
          <a:xfrm flipV="1">
            <a:off x="5718175" y="3337538"/>
            <a:ext cx="1536120" cy="127891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263125" y="32766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31" name="Rectangle 30"/>
              <p:cNvSpPr/>
              <p:nvPr/>
            </p:nvSpPr>
            <p:spPr>
              <a:xfrm>
                <a:off x="7254295" y="3091934"/>
                <a:ext cx="4507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𝒑</m:t>
                      </m:r>
                      <m:r>
                        <a:rPr lang="en-US" b="1" i="1" smtClean="0">
                          <a:latin typeface="Cambria Math" panose="02040503050406030204" pitchFamily="18" charset="0"/>
                        </a:rPr>
                        <m:t>′</m:t>
                      </m:r>
                    </m:oMath>
                  </m:oMathPara>
                </a14:m>
                <a:endParaRPr lang="sv-SE" dirty="0"/>
              </a:p>
            </p:txBody>
          </p:sp>
        </mc:Choice>
        <mc:Fallback xmlns="">
          <p:sp>
            <p:nvSpPr>
              <p:cNvPr id="31" name="Rectangle 30"/>
              <p:cNvSpPr>
                <a:spLocks noRot="1" noChangeAspect="1" noMove="1" noResize="1" noEditPoints="1" noAdjustHandles="1" noChangeArrowheads="1" noChangeShapeType="1" noTextEdit="1"/>
              </p:cNvSpPr>
              <p:nvPr/>
            </p:nvSpPr>
            <p:spPr>
              <a:xfrm>
                <a:off x="7254295" y="3091934"/>
                <a:ext cx="450764" cy="369332"/>
              </a:xfrm>
              <a:prstGeom prst="rect">
                <a:avLst/>
              </a:prstGeom>
              <a:blipFill rotWithShape="0">
                <a:blip r:embed="rId9"/>
                <a:stretch>
                  <a:fillRect b="-8197"/>
                </a:stretch>
              </a:blipFill>
            </p:spPr>
            <p:txBody>
              <a:bodyPr/>
              <a:lstStyle/>
              <a:p>
                <a:r>
                  <a:rPr lang="sv-FI">
                    <a:noFill/>
                  </a:rPr>
                  <a:t> </a:t>
                </a:r>
              </a:p>
            </p:txBody>
          </p:sp>
        </mc:Fallback>
      </mc:AlternateContent>
      <p:grpSp>
        <p:nvGrpSpPr>
          <p:cNvPr id="32" name="Group 31"/>
          <p:cNvGrpSpPr/>
          <p:nvPr/>
        </p:nvGrpSpPr>
        <p:grpSpPr>
          <a:xfrm>
            <a:off x="6478251" y="2793223"/>
            <a:ext cx="849915" cy="548418"/>
            <a:chOff x="5117449" y="2952913"/>
            <a:chExt cx="849915" cy="548418"/>
          </a:xfrm>
        </p:grpSpPr>
        <p:cxnSp>
          <p:nvCxnSpPr>
            <p:cNvPr id="33" name="Straight Arrow Connector 32"/>
            <p:cNvCxnSpPr>
              <a:stCxn id="30" idx="5"/>
            </p:cNvCxnSpPr>
            <p:nvPr/>
          </p:nvCxnSpPr>
          <p:spPr>
            <a:xfrm flipH="1" flipV="1">
              <a:off x="5475879" y="3275853"/>
              <a:ext cx="491485" cy="225478"/>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Rectangle 33"/>
                <p:cNvSpPr/>
                <p:nvPr/>
              </p:nvSpPr>
              <p:spPr>
                <a:xfrm>
                  <a:off x="5117449" y="2952913"/>
                  <a:ext cx="488852"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𝜔</m:t>
                            </m:r>
                          </m:e>
                          <m:sub>
                            <m:r>
                              <a:rPr lang="en-US" b="0" i="1" smtClean="0">
                                <a:latin typeface="Cambria Math" panose="02040503050406030204" pitchFamily="18" charset="0"/>
                              </a:rPr>
                              <m:t>𝑗</m:t>
                            </m:r>
                          </m:sub>
                        </m:sSub>
                      </m:oMath>
                    </m:oMathPara>
                  </a14:m>
                  <a:endParaRPr lang="sv-SE" dirty="0"/>
                </a:p>
              </p:txBody>
            </p:sp>
          </mc:Choice>
          <mc:Fallback xmlns="">
            <p:sp>
              <p:nvSpPr>
                <p:cNvPr id="34" name="Rectangle 33"/>
                <p:cNvSpPr>
                  <a:spLocks noRot="1" noChangeAspect="1" noMove="1" noResize="1" noEditPoints="1" noAdjustHandles="1" noChangeArrowheads="1" noChangeShapeType="1" noTextEdit="1"/>
                </p:cNvSpPr>
                <p:nvPr/>
              </p:nvSpPr>
              <p:spPr>
                <a:xfrm>
                  <a:off x="5117449" y="2952913"/>
                  <a:ext cx="488852" cy="391646"/>
                </a:xfrm>
                <a:prstGeom prst="rect">
                  <a:avLst/>
                </a:prstGeom>
                <a:blipFill rotWithShape="0">
                  <a:blip r:embed="rId10"/>
                  <a:stretch>
                    <a:fillRect b="-9375"/>
                  </a:stretch>
                </a:blipFill>
              </p:spPr>
              <p:txBody>
                <a:bodyPr/>
                <a:lstStyle/>
                <a:p>
                  <a:r>
                    <a:rPr lang="sv-FI">
                      <a:noFill/>
                    </a:rPr>
                    <a:t> </a:t>
                  </a:r>
                </a:p>
              </p:txBody>
            </p:sp>
          </mc:Fallback>
        </mc:AlternateContent>
      </p:grpSp>
      <p:cxnSp>
        <p:nvCxnSpPr>
          <p:cNvPr id="35" name="Straight Arrow Connector 34"/>
          <p:cNvCxnSpPr>
            <a:stCxn id="30" idx="5"/>
          </p:cNvCxnSpPr>
          <p:nvPr/>
        </p:nvCxnSpPr>
        <p:spPr>
          <a:xfrm flipH="1" flipV="1">
            <a:off x="5680075" y="2590800"/>
            <a:ext cx="1648091" cy="75084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ectangle 38"/>
              <p:cNvSpPr/>
              <p:nvPr/>
            </p:nvSpPr>
            <p:spPr>
              <a:xfrm>
                <a:off x="5202011" y="2422106"/>
                <a:ext cx="5100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𝒑</m:t>
                      </m:r>
                      <m:r>
                        <a:rPr lang="en-US" b="1" i="1" smtClean="0">
                          <a:latin typeface="Cambria Math" panose="02040503050406030204" pitchFamily="18" charset="0"/>
                        </a:rPr>
                        <m:t>′′</m:t>
                      </m:r>
                    </m:oMath>
                  </m:oMathPara>
                </a14:m>
                <a:endParaRPr lang="sv-SE" dirty="0"/>
              </a:p>
            </p:txBody>
          </p:sp>
        </mc:Choice>
        <mc:Fallback xmlns="">
          <p:sp>
            <p:nvSpPr>
              <p:cNvPr id="39" name="Rectangle 38"/>
              <p:cNvSpPr>
                <a:spLocks noRot="1" noChangeAspect="1" noMove="1" noResize="1" noEditPoints="1" noAdjustHandles="1" noChangeArrowheads="1" noChangeShapeType="1" noTextEdit="1"/>
              </p:cNvSpPr>
              <p:nvPr/>
            </p:nvSpPr>
            <p:spPr>
              <a:xfrm>
                <a:off x="5202011" y="2422106"/>
                <a:ext cx="510076" cy="369332"/>
              </a:xfrm>
              <a:prstGeom prst="rect">
                <a:avLst/>
              </a:prstGeom>
              <a:blipFill rotWithShape="0">
                <a:blip r:embed="rId11"/>
                <a:stretch>
                  <a:fillRect b="-8197"/>
                </a:stretch>
              </a:blipFill>
            </p:spPr>
            <p:txBody>
              <a:bodyPr/>
              <a:lstStyle/>
              <a:p>
                <a:r>
                  <a:rPr lang="sv-FI">
                    <a:noFill/>
                  </a:rPr>
                  <a:t> </a:t>
                </a:r>
              </a:p>
            </p:txBody>
          </p:sp>
        </mc:Fallback>
      </mc:AlternateContent>
      <p:sp>
        <p:nvSpPr>
          <p:cNvPr id="40" name="Oval 39"/>
          <p:cNvSpPr/>
          <p:nvPr/>
        </p:nvSpPr>
        <p:spPr>
          <a:xfrm>
            <a:off x="5603875" y="25400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Date Placeholder 28"/>
          <p:cNvSpPr>
            <a:spLocks noGrp="1"/>
          </p:cNvSpPr>
          <p:nvPr>
            <p:ph type="dt" sz="half" idx="10"/>
          </p:nvPr>
        </p:nvSpPr>
        <p:spPr/>
        <p:txBody>
          <a:bodyPr/>
          <a:lstStyle/>
          <a:p>
            <a:fld id="{71F449B6-CBFA-40CA-825F-6FA51B24007C}" type="datetime1">
              <a:rPr lang="en-US" smtClean="0"/>
              <a:t>1/29/2018</a:t>
            </a:fld>
            <a:endParaRPr lang="en-US"/>
          </a:p>
        </p:txBody>
      </p:sp>
      <p:sp>
        <p:nvSpPr>
          <p:cNvPr id="36" name="Footer Placeholder 35"/>
          <p:cNvSpPr>
            <a:spLocks noGrp="1"/>
          </p:cNvSpPr>
          <p:nvPr>
            <p:ph type="ftr" sz="quarter" idx="11"/>
          </p:nvPr>
        </p:nvSpPr>
        <p:spPr/>
        <p:txBody>
          <a:bodyPr/>
          <a:lstStyle/>
          <a:p>
            <a:r>
              <a:rPr lang="en-US" smtClean="0"/>
              <a:t>Advanced Computer Graphics - Path Tracing</a:t>
            </a:r>
            <a:endParaRPr lang="en-US"/>
          </a:p>
        </p:txBody>
      </p:sp>
      <p:sp>
        <p:nvSpPr>
          <p:cNvPr id="38" name="Slide Number Placeholder 37"/>
          <p:cNvSpPr>
            <a:spLocks noGrp="1"/>
          </p:cNvSpPr>
          <p:nvPr>
            <p:ph type="sldNum" sz="quarter" idx="12"/>
          </p:nvPr>
        </p:nvSpPr>
        <p:spPr/>
        <p:txBody>
          <a:bodyPr/>
          <a:lstStyle/>
          <a:p>
            <a:fld id="{B6F15528-21DE-4FAA-801E-634DDDAF4B2B}" type="slidenum">
              <a:rPr lang="en-US" smtClean="0"/>
              <a:pPr/>
              <a:t>43</a:t>
            </a:fld>
            <a:endParaRPr lang="en-US"/>
          </a:p>
        </p:txBody>
      </p:sp>
    </p:spTree>
    <p:extLst>
      <p:ext uri="{BB962C8B-B14F-4D97-AF65-F5344CB8AC3E}">
        <p14:creationId xmlns:p14="http://schemas.microsoft.com/office/powerpoint/2010/main" val="199995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37" name="Rectangle 36"/>
          <p:cNvSpPr/>
          <p:nvPr/>
        </p:nvSpPr>
        <p:spPr>
          <a:xfrm>
            <a:off x="0" y="5428916"/>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lstStyle/>
          <a:p>
            <a:r>
              <a:rPr lang="sv-SE" dirty="0"/>
              <a:t>Naive Pathtracing</a:t>
            </a:r>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568252" y="3276600"/>
            <a:ext cx="953366" cy="901988"/>
            <a:chOff x="568252" y="3276600"/>
            <a:chExt cx="953366" cy="901988"/>
          </a:xfrm>
        </p:grpSpPr>
        <p:grpSp>
          <p:nvGrpSpPr>
            <p:cNvPr id="7" name="Group 6"/>
            <p:cNvGrpSpPr/>
            <p:nvPr/>
          </p:nvGrpSpPr>
          <p:grpSpPr>
            <a:xfrm>
              <a:off x="1445418" y="3276600"/>
              <a:ext cx="76200" cy="901988"/>
              <a:chOff x="1445418" y="3276600"/>
              <a:chExt cx="76200" cy="901988"/>
            </a:xfrm>
          </p:grpSpPr>
          <p:sp>
            <p:nvSpPr>
              <p:cNvPr id="8" name="Rectangle 7"/>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ctangle 13"/>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ctangle 14"/>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5"/>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1" name="Picture 20"/>
            <p:cNvPicPr>
              <a:picLocks noChangeAspect="1"/>
            </p:cNvPicPr>
            <p:nvPr/>
          </p:nvPicPr>
          <p:blipFill>
            <a:blip r:embed="rId4"/>
            <a:stretch>
              <a:fillRect/>
            </a:stretch>
          </p:blipFill>
          <p:spPr>
            <a:xfrm>
              <a:off x="568252" y="3523916"/>
              <a:ext cx="397717" cy="314325"/>
            </a:xfrm>
            <a:prstGeom prst="rect">
              <a:avLst/>
            </a:prstGeom>
          </p:spPr>
        </p:pic>
      </p:grpSp>
      <p:grpSp>
        <p:nvGrpSpPr>
          <p:cNvPr id="5" name="Group 4"/>
          <p:cNvGrpSpPr/>
          <p:nvPr/>
        </p:nvGrpSpPr>
        <p:grpSpPr>
          <a:xfrm>
            <a:off x="876300" y="3708400"/>
            <a:ext cx="5186398" cy="1092716"/>
            <a:chOff x="876300" y="3708400"/>
            <a:chExt cx="5186398" cy="1092716"/>
          </a:xfrm>
        </p:grpSpPr>
        <p:cxnSp>
          <p:nvCxnSpPr>
            <p:cNvPr id="22" name="Straight Arrow Connector 21"/>
            <p:cNvCxnSpPr/>
            <p:nvPr/>
          </p:nvCxnSpPr>
          <p:spPr>
            <a:xfrm>
              <a:off x="876300" y="3708400"/>
              <a:ext cx="4838700" cy="94615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7"/>
                  <a:stretch>
                    <a:fillRect b="-6557"/>
                  </a:stretch>
                </a:blipFill>
              </p:spPr>
              <p:txBody>
                <a:bodyPr/>
                <a:lstStyle/>
                <a:p>
                  <a:r>
                    <a:rPr lang="sv-SE">
                      <a:noFill/>
                    </a:rPr>
                    <a:t> </a:t>
                  </a:r>
                </a:p>
              </p:txBody>
            </p:sp>
          </mc:Fallback>
        </mc:AlternateContent>
      </p:grpSp>
      <p:grpSp>
        <p:nvGrpSpPr>
          <p:cNvPr id="25" name="Group 24"/>
          <p:cNvGrpSpPr/>
          <p:nvPr/>
        </p:nvGrpSpPr>
        <p:grpSpPr>
          <a:xfrm>
            <a:off x="5718175" y="4003977"/>
            <a:ext cx="769623" cy="612473"/>
            <a:chOff x="5718175" y="4003977"/>
            <a:chExt cx="769623" cy="612473"/>
          </a:xfrm>
        </p:grpSpPr>
        <p:cxnSp>
          <p:nvCxnSpPr>
            <p:cNvPr id="26" name="Straight Arrow Connector 25"/>
            <p:cNvCxnSpPr/>
            <p:nvPr/>
          </p:nvCxnSpPr>
          <p:spPr>
            <a:xfrm flipV="1">
              <a:off x="5718175" y="4297070"/>
              <a:ext cx="383612" cy="31938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p:cNvSpPr/>
                <p:nvPr/>
              </p:nvSpPr>
              <p:spPr>
                <a:xfrm>
                  <a:off x="5997664" y="4003977"/>
                  <a:ext cx="4901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𝜔</m:t>
                            </m:r>
                          </m:e>
                          <m:sub>
                            <m:r>
                              <a:rPr lang="en-US" b="0" i="1" smtClean="0">
                                <a:latin typeface="Cambria Math" panose="02040503050406030204" pitchFamily="18" charset="0"/>
                              </a:rPr>
                              <m:t>𝑖</m:t>
                            </m:r>
                          </m:sub>
                        </m:sSub>
                      </m:oMath>
                    </m:oMathPara>
                  </a14:m>
                  <a:endParaRPr lang="sv-SE" dirty="0"/>
                </a:p>
              </p:txBody>
            </p:sp>
          </mc:Choice>
          <mc:Fallback xmlns="">
            <p:sp>
              <p:nvSpPr>
                <p:cNvPr id="27" name="Rectangle 26"/>
                <p:cNvSpPr>
                  <a:spLocks noRot="1" noChangeAspect="1" noMove="1" noResize="1" noEditPoints="1" noAdjustHandles="1" noChangeArrowheads="1" noChangeShapeType="1" noTextEdit="1"/>
                </p:cNvSpPr>
                <p:nvPr/>
              </p:nvSpPr>
              <p:spPr>
                <a:xfrm>
                  <a:off x="5997664" y="4003977"/>
                  <a:ext cx="490134" cy="369332"/>
                </a:xfrm>
                <a:prstGeom prst="rect">
                  <a:avLst/>
                </a:prstGeom>
                <a:blipFill rotWithShape="0">
                  <a:blip r:embed="rId8"/>
                  <a:stretch>
                    <a:fillRect b="-3333"/>
                  </a:stretch>
                </a:blipFill>
              </p:spPr>
              <p:txBody>
                <a:bodyPr/>
                <a:lstStyle/>
                <a:p>
                  <a:r>
                    <a:rPr lang="sv-FI">
                      <a:noFill/>
                    </a:rPr>
                    <a:t> </a:t>
                  </a:r>
                </a:p>
              </p:txBody>
            </p:sp>
          </mc:Fallback>
        </mc:AlternateContent>
      </p:grpSp>
      <p:cxnSp>
        <p:nvCxnSpPr>
          <p:cNvPr id="28" name="Straight Arrow Connector 27"/>
          <p:cNvCxnSpPr/>
          <p:nvPr/>
        </p:nvCxnSpPr>
        <p:spPr>
          <a:xfrm flipV="1">
            <a:off x="5718175" y="3337538"/>
            <a:ext cx="1536120" cy="127891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263125" y="32766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31" name="Rectangle 30"/>
              <p:cNvSpPr/>
              <p:nvPr/>
            </p:nvSpPr>
            <p:spPr>
              <a:xfrm>
                <a:off x="7254295" y="3091934"/>
                <a:ext cx="4507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𝒑</m:t>
                      </m:r>
                      <m:r>
                        <a:rPr lang="en-US" b="1" i="1" smtClean="0">
                          <a:latin typeface="Cambria Math" panose="02040503050406030204" pitchFamily="18" charset="0"/>
                        </a:rPr>
                        <m:t>′</m:t>
                      </m:r>
                    </m:oMath>
                  </m:oMathPara>
                </a14:m>
                <a:endParaRPr lang="sv-SE" dirty="0"/>
              </a:p>
            </p:txBody>
          </p:sp>
        </mc:Choice>
        <mc:Fallback xmlns="">
          <p:sp>
            <p:nvSpPr>
              <p:cNvPr id="31" name="Rectangle 30"/>
              <p:cNvSpPr>
                <a:spLocks noRot="1" noChangeAspect="1" noMove="1" noResize="1" noEditPoints="1" noAdjustHandles="1" noChangeArrowheads="1" noChangeShapeType="1" noTextEdit="1"/>
              </p:cNvSpPr>
              <p:nvPr/>
            </p:nvSpPr>
            <p:spPr>
              <a:xfrm>
                <a:off x="7254295" y="3091934"/>
                <a:ext cx="450764" cy="369332"/>
              </a:xfrm>
              <a:prstGeom prst="rect">
                <a:avLst/>
              </a:prstGeom>
              <a:blipFill rotWithShape="0">
                <a:blip r:embed="rId9"/>
                <a:stretch>
                  <a:fillRect b="-8197"/>
                </a:stretch>
              </a:blipFill>
            </p:spPr>
            <p:txBody>
              <a:bodyPr/>
              <a:lstStyle/>
              <a:p>
                <a:r>
                  <a:rPr lang="sv-FI">
                    <a:noFill/>
                  </a:rPr>
                  <a:t> </a:t>
                </a:r>
              </a:p>
            </p:txBody>
          </p:sp>
        </mc:Fallback>
      </mc:AlternateContent>
      <p:grpSp>
        <p:nvGrpSpPr>
          <p:cNvPr id="32" name="Group 31"/>
          <p:cNvGrpSpPr/>
          <p:nvPr/>
        </p:nvGrpSpPr>
        <p:grpSpPr>
          <a:xfrm>
            <a:off x="6478251" y="2793223"/>
            <a:ext cx="849915" cy="548418"/>
            <a:chOff x="5117449" y="2952913"/>
            <a:chExt cx="849915" cy="548418"/>
          </a:xfrm>
        </p:grpSpPr>
        <p:cxnSp>
          <p:nvCxnSpPr>
            <p:cNvPr id="33" name="Straight Arrow Connector 32"/>
            <p:cNvCxnSpPr>
              <a:stCxn id="30" idx="5"/>
            </p:cNvCxnSpPr>
            <p:nvPr/>
          </p:nvCxnSpPr>
          <p:spPr>
            <a:xfrm flipH="1" flipV="1">
              <a:off x="5475879" y="3275853"/>
              <a:ext cx="491485" cy="225478"/>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Rectangle 33"/>
                <p:cNvSpPr/>
                <p:nvPr/>
              </p:nvSpPr>
              <p:spPr>
                <a:xfrm>
                  <a:off x="5117449" y="2952913"/>
                  <a:ext cx="488852"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a:rPr>
                              <m:t>𝜔</m:t>
                            </m:r>
                          </m:e>
                          <m:sub>
                            <m:r>
                              <a:rPr lang="en-US" b="0" i="1" smtClean="0">
                                <a:latin typeface="Cambria Math" panose="02040503050406030204" pitchFamily="18" charset="0"/>
                              </a:rPr>
                              <m:t>𝑗</m:t>
                            </m:r>
                          </m:sub>
                        </m:sSub>
                      </m:oMath>
                    </m:oMathPara>
                  </a14:m>
                  <a:endParaRPr lang="sv-SE" dirty="0"/>
                </a:p>
              </p:txBody>
            </p:sp>
          </mc:Choice>
          <mc:Fallback xmlns="">
            <p:sp>
              <p:nvSpPr>
                <p:cNvPr id="34" name="Rectangle 33"/>
                <p:cNvSpPr>
                  <a:spLocks noRot="1" noChangeAspect="1" noMove="1" noResize="1" noEditPoints="1" noAdjustHandles="1" noChangeArrowheads="1" noChangeShapeType="1" noTextEdit="1"/>
                </p:cNvSpPr>
                <p:nvPr/>
              </p:nvSpPr>
              <p:spPr>
                <a:xfrm>
                  <a:off x="5117449" y="2952913"/>
                  <a:ext cx="488852" cy="391646"/>
                </a:xfrm>
                <a:prstGeom prst="rect">
                  <a:avLst/>
                </a:prstGeom>
                <a:blipFill rotWithShape="0">
                  <a:blip r:embed="rId10"/>
                  <a:stretch>
                    <a:fillRect b="-9375"/>
                  </a:stretch>
                </a:blipFill>
              </p:spPr>
              <p:txBody>
                <a:bodyPr/>
                <a:lstStyle/>
                <a:p>
                  <a:r>
                    <a:rPr lang="sv-FI">
                      <a:noFill/>
                    </a:rPr>
                    <a:t> </a:t>
                  </a:r>
                </a:p>
              </p:txBody>
            </p:sp>
          </mc:Fallback>
        </mc:AlternateContent>
      </p:grpSp>
      <p:cxnSp>
        <p:nvCxnSpPr>
          <p:cNvPr id="35" name="Straight Arrow Connector 34"/>
          <p:cNvCxnSpPr>
            <a:stCxn id="30" idx="5"/>
          </p:cNvCxnSpPr>
          <p:nvPr/>
        </p:nvCxnSpPr>
        <p:spPr>
          <a:xfrm flipH="1" flipV="1">
            <a:off x="5680075" y="2590800"/>
            <a:ext cx="1648091" cy="75084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ectangle 38"/>
              <p:cNvSpPr/>
              <p:nvPr/>
            </p:nvSpPr>
            <p:spPr>
              <a:xfrm>
                <a:off x="5202011" y="2422106"/>
                <a:ext cx="5100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𝒑</m:t>
                      </m:r>
                      <m:r>
                        <a:rPr lang="en-US" b="1" i="1" smtClean="0">
                          <a:latin typeface="Cambria Math" panose="02040503050406030204" pitchFamily="18" charset="0"/>
                        </a:rPr>
                        <m:t>′′</m:t>
                      </m:r>
                    </m:oMath>
                  </m:oMathPara>
                </a14:m>
                <a:endParaRPr lang="sv-SE" dirty="0"/>
              </a:p>
            </p:txBody>
          </p:sp>
        </mc:Choice>
        <mc:Fallback xmlns="">
          <p:sp>
            <p:nvSpPr>
              <p:cNvPr id="39" name="Rectangle 38"/>
              <p:cNvSpPr>
                <a:spLocks noRot="1" noChangeAspect="1" noMove="1" noResize="1" noEditPoints="1" noAdjustHandles="1" noChangeArrowheads="1" noChangeShapeType="1" noTextEdit="1"/>
              </p:cNvSpPr>
              <p:nvPr/>
            </p:nvSpPr>
            <p:spPr>
              <a:xfrm>
                <a:off x="5202011" y="2422106"/>
                <a:ext cx="510076" cy="369332"/>
              </a:xfrm>
              <a:prstGeom prst="rect">
                <a:avLst/>
              </a:prstGeom>
              <a:blipFill rotWithShape="0">
                <a:blip r:embed="rId11"/>
                <a:stretch>
                  <a:fillRect b="-8197"/>
                </a:stretch>
              </a:blipFill>
            </p:spPr>
            <p:txBody>
              <a:bodyPr/>
              <a:lstStyle/>
              <a:p>
                <a:r>
                  <a:rPr lang="sv-FI">
                    <a:noFill/>
                  </a:rPr>
                  <a:t> </a:t>
                </a:r>
              </a:p>
            </p:txBody>
          </p:sp>
        </mc:Fallback>
      </mc:AlternateContent>
      <p:sp>
        <p:nvSpPr>
          <p:cNvPr id="40" name="Oval 39"/>
          <p:cNvSpPr/>
          <p:nvPr/>
        </p:nvSpPr>
        <p:spPr>
          <a:xfrm>
            <a:off x="5603875" y="254000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Box 28"/>
          <p:cNvSpPr txBox="1"/>
          <p:nvPr/>
        </p:nvSpPr>
        <p:spPr>
          <a:xfrm>
            <a:off x="3032636" y="6340150"/>
            <a:ext cx="3078728" cy="369332"/>
          </a:xfrm>
          <a:prstGeom prst="rect">
            <a:avLst/>
          </a:prstGeom>
          <a:noFill/>
        </p:spPr>
        <p:txBody>
          <a:bodyPr wrap="none" rtlCol="0">
            <a:spAutoFit/>
          </a:bodyPr>
          <a:lstStyle/>
          <a:p>
            <a:r>
              <a:rPr lang="en-US" dirty="0" smtClean="0"/>
              <a:t>What’s so naïve about this?</a:t>
            </a:r>
            <a:endParaRPr lang="sv-FI" dirty="0"/>
          </a:p>
        </p:txBody>
      </p:sp>
      <p:sp>
        <p:nvSpPr>
          <p:cNvPr id="3" name="Date Placeholder 2"/>
          <p:cNvSpPr>
            <a:spLocks noGrp="1"/>
          </p:cNvSpPr>
          <p:nvPr>
            <p:ph type="dt" sz="half" idx="10"/>
          </p:nvPr>
        </p:nvSpPr>
        <p:spPr/>
        <p:txBody>
          <a:bodyPr/>
          <a:lstStyle/>
          <a:p>
            <a:fld id="{4A0A039B-1BD3-4466-B8C5-6369B51F6550}" type="datetime1">
              <a:rPr lang="en-US" smtClean="0"/>
              <a:t>1/29/2018</a:t>
            </a:fld>
            <a:endParaRPr lang="en-US"/>
          </a:p>
        </p:txBody>
      </p:sp>
      <p:sp>
        <p:nvSpPr>
          <p:cNvPr id="36" name="Footer Placeholder 35"/>
          <p:cNvSpPr>
            <a:spLocks noGrp="1"/>
          </p:cNvSpPr>
          <p:nvPr>
            <p:ph type="ftr" sz="quarter" idx="11"/>
          </p:nvPr>
        </p:nvSpPr>
        <p:spPr/>
        <p:txBody>
          <a:bodyPr/>
          <a:lstStyle/>
          <a:p>
            <a:r>
              <a:rPr lang="en-US" smtClean="0"/>
              <a:t>Advanced Computer Graphics - Path Tracing</a:t>
            </a:r>
            <a:endParaRPr lang="en-US"/>
          </a:p>
        </p:txBody>
      </p:sp>
      <p:sp>
        <p:nvSpPr>
          <p:cNvPr id="38" name="Slide Number Placeholder 37"/>
          <p:cNvSpPr>
            <a:spLocks noGrp="1"/>
          </p:cNvSpPr>
          <p:nvPr>
            <p:ph type="sldNum" sz="quarter" idx="12"/>
          </p:nvPr>
        </p:nvSpPr>
        <p:spPr/>
        <p:txBody>
          <a:bodyPr/>
          <a:lstStyle/>
          <a:p>
            <a:fld id="{B6F15528-21DE-4FAA-801E-634DDDAF4B2B}" type="slidenum">
              <a:rPr lang="en-US" smtClean="0"/>
              <a:pPr/>
              <a:t>44</a:t>
            </a:fld>
            <a:endParaRPr lang="en-US"/>
          </a:p>
        </p:txBody>
      </p:sp>
    </p:spTree>
    <p:extLst>
      <p:ext uri="{BB962C8B-B14F-4D97-AF65-F5344CB8AC3E}">
        <p14:creationId xmlns:p14="http://schemas.microsoft.com/office/powerpoint/2010/main" val="203624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3"/>
          <a:srcRect t="1624" b="1124"/>
          <a:stretch/>
        </p:blipFill>
        <p:spPr>
          <a:xfrm rot="10800000">
            <a:off x="0" y="341768"/>
            <a:ext cx="9144000" cy="6516232"/>
          </a:xfrm>
          <a:prstGeom prst="rect">
            <a:avLst/>
          </a:prstGeom>
        </p:spPr>
      </p:pic>
      <p:sp>
        <p:nvSpPr>
          <p:cNvPr id="2" name="Title 1"/>
          <p:cNvSpPr>
            <a:spLocks noGrp="1"/>
          </p:cNvSpPr>
          <p:nvPr>
            <p:ph type="title"/>
          </p:nvPr>
        </p:nvSpPr>
        <p:spPr>
          <a:xfrm>
            <a:off x="457200" y="533400"/>
            <a:ext cx="8229600" cy="533400"/>
          </a:xfrm>
        </p:spPr>
        <p:txBody>
          <a:bodyPr>
            <a:noAutofit/>
          </a:bodyPr>
          <a:lstStyle/>
          <a:p>
            <a:pPr algn="ctr"/>
            <a:r>
              <a:rPr lang="sv-SE" sz="2800" b="1" dirty="0" smtClean="0">
                <a:solidFill>
                  <a:schemeClr val="bg1"/>
                </a:solidFill>
              </a:rPr>
              <a:t>Surface form of LTE</a:t>
            </a:r>
            <a:endParaRPr lang="sv-SE" sz="2800" b="1" dirty="0">
              <a:solidFill>
                <a:schemeClr val="bg1"/>
              </a:solidFill>
            </a:endParaRPr>
          </a:p>
        </p:txBody>
      </p:sp>
      <p:sp>
        <p:nvSpPr>
          <p:cNvPr id="3" name="Date Placeholder 2"/>
          <p:cNvSpPr>
            <a:spLocks noGrp="1"/>
          </p:cNvSpPr>
          <p:nvPr>
            <p:ph type="dt" sz="half" idx="10"/>
          </p:nvPr>
        </p:nvSpPr>
        <p:spPr/>
        <p:txBody>
          <a:bodyPr/>
          <a:lstStyle/>
          <a:p>
            <a:fld id="{117C5EDD-96ED-4A93-93CA-C9E4A3DA38DB}" type="datetime1">
              <a:rPr lang="en-US" smtClean="0"/>
              <a:t>1/29/2018</a:t>
            </a:fld>
            <a:endParaRPr lang="en-US"/>
          </a:p>
        </p:txBody>
      </p:sp>
      <p:sp>
        <p:nvSpPr>
          <p:cNvPr id="26" name="Footer Placeholder 25"/>
          <p:cNvSpPr>
            <a:spLocks noGrp="1"/>
          </p:cNvSpPr>
          <p:nvPr>
            <p:ph type="ftr" sz="quarter" idx="11"/>
          </p:nvPr>
        </p:nvSpPr>
        <p:spPr/>
        <p:txBody>
          <a:bodyPr/>
          <a:lstStyle/>
          <a:p>
            <a:r>
              <a:rPr lang="en-US" smtClean="0"/>
              <a:t>Advanced Computer Graphics - Path Tracing</a:t>
            </a:r>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45</a:t>
            </a:fld>
            <a:endParaRPr lang="en-US"/>
          </a:p>
        </p:txBody>
      </p:sp>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914400"/>
            <a:ext cx="7391743" cy="588496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914400"/>
            <a:ext cx="7391743" cy="5884965"/>
          </a:xfrm>
          <a:prstGeom prst="rect">
            <a:avLst/>
          </a:prstGeom>
        </p:spPr>
      </p:pic>
      <p:pic>
        <p:nvPicPr>
          <p:cNvPr id="55" name="Picture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914399"/>
            <a:ext cx="7391743" cy="5884964"/>
          </a:xfrm>
          <a:prstGeom prst="rect">
            <a:avLst/>
          </a:prstGeom>
        </p:spPr>
      </p:pic>
      <p:pic>
        <p:nvPicPr>
          <p:cNvPr id="57" name="Picture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914398"/>
            <a:ext cx="7391742" cy="5884964"/>
          </a:xfrm>
          <a:prstGeom prst="rect">
            <a:avLst/>
          </a:prstGeom>
        </p:spPr>
      </p:pic>
    </p:spTree>
    <p:extLst>
      <p:ext uri="{BB962C8B-B14F-4D97-AF65-F5344CB8AC3E}">
        <p14:creationId xmlns:p14="http://schemas.microsoft.com/office/powerpoint/2010/main" val="84107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37" name="Rectangle 36"/>
          <p:cNvSpPr/>
          <p:nvPr/>
        </p:nvSpPr>
        <p:spPr>
          <a:xfrm>
            <a:off x="0" y="5428916"/>
            <a:ext cx="9144000" cy="1429084"/>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p:txBody>
          <a:bodyPr>
            <a:normAutofit fontScale="90000"/>
          </a:bodyPr>
          <a:lstStyle/>
          <a:p>
            <a:r>
              <a:rPr lang="sv-SE" dirty="0" smtClean="0"/>
              <a:t>Separating Direct And Indirect Illumination</a:t>
            </a:r>
            <a:endParaRPr lang="sv-SE" dirty="0"/>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568252" y="3276600"/>
            <a:ext cx="953366" cy="901988"/>
            <a:chOff x="568252" y="3276600"/>
            <a:chExt cx="953366" cy="901988"/>
          </a:xfrm>
        </p:grpSpPr>
        <p:grpSp>
          <p:nvGrpSpPr>
            <p:cNvPr id="7" name="Group 6"/>
            <p:cNvGrpSpPr/>
            <p:nvPr/>
          </p:nvGrpSpPr>
          <p:grpSpPr>
            <a:xfrm>
              <a:off x="1445418" y="3276600"/>
              <a:ext cx="76200" cy="901988"/>
              <a:chOff x="1445418" y="3276600"/>
              <a:chExt cx="76200" cy="901988"/>
            </a:xfrm>
          </p:grpSpPr>
          <p:sp>
            <p:nvSpPr>
              <p:cNvPr id="8" name="Rectangle 7"/>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ctangle 8"/>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ctangle 9"/>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ctangle 11"/>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12"/>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ctangle 13"/>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ctangle 14"/>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ctangle 15"/>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ctangle 16"/>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ctangle 19"/>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1" name="Picture 20"/>
            <p:cNvPicPr>
              <a:picLocks noChangeAspect="1"/>
            </p:cNvPicPr>
            <p:nvPr/>
          </p:nvPicPr>
          <p:blipFill>
            <a:blip r:embed="rId4"/>
            <a:stretch>
              <a:fillRect/>
            </a:stretch>
          </p:blipFill>
          <p:spPr>
            <a:xfrm>
              <a:off x="568252" y="3523916"/>
              <a:ext cx="397717" cy="314325"/>
            </a:xfrm>
            <a:prstGeom prst="rect">
              <a:avLst/>
            </a:prstGeom>
          </p:spPr>
        </p:pic>
      </p:grpSp>
      <p:grpSp>
        <p:nvGrpSpPr>
          <p:cNvPr id="5" name="Group 4"/>
          <p:cNvGrpSpPr/>
          <p:nvPr/>
        </p:nvGrpSpPr>
        <p:grpSpPr>
          <a:xfrm>
            <a:off x="876300" y="3708400"/>
            <a:ext cx="5186398" cy="1092716"/>
            <a:chOff x="876300" y="3708400"/>
            <a:chExt cx="5186398" cy="1092716"/>
          </a:xfrm>
        </p:grpSpPr>
        <p:cxnSp>
          <p:nvCxnSpPr>
            <p:cNvPr id="22" name="Straight Arrow Connector 21"/>
            <p:cNvCxnSpPr/>
            <p:nvPr/>
          </p:nvCxnSpPr>
          <p:spPr>
            <a:xfrm>
              <a:off x="876300" y="3708400"/>
              <a:ext cx="4838700" cy="94615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4616450"/>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71245" y="4431784"/>
                  <a:ext cx="3914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15" name="Rectangle 14"/>
                <p:cNvSpPr>
                  <a:spLocks noRot="1" noChangeAspect="1" noMove="1" noResize="1" noEditPoints="1" noAdjustHandles="1" noChangeArrowheads="1" noChangeShapeType="1" noTextEdit="1"/>
                </p:cNvSpPr>
                <p:nvPr/>
              </p:nvSpPr>
              <p:spPr>
                <a:xfrm>
                  <a:off x="5671245" y="4431784"/>
                  <a:ext cx="391453" cy="369332"/>
                </a:xfrm>
                <a:prstGeom prst="rect">
                  <a:avLst/>
                </a:prstGeom>
                <a:blipFill rotWithShape="0">
                  <a:blip r:embed="rId7"/>
                  <a:stretch>
                    <a:fillRect b="-6557"/>
                  </a:stretch>
                </a:blipFill>
              </p:spPr>
              <p:txBody>
                <a:bodyPr/>
                <a:lstStyle/>
                <a:p>
                  <a:r>
                    <a:rPr lang="sv-SE">
                      <a:noFill/>
                    </a:rPr>
                    <a:t> </a:t>
                  </a:r>
                </a:p>
              </p:txBody>
            </p:sp>
          </mc:Fallback>
        </mc:AlternateContent>
      </p:grpSp>
      <mc:AlternateContent xmlns:mc="http://schemas.openxmlformats.org/markup-compatibility/2006" xmlns:a14="http://schemas.microsoft.com/office/drawing/2010/main">
        <mc:Choice Requires="a14">
          <p:sp>
            <p:nvSpPr>
              <p:cNvPr id="29" name="TextBox 28"/>
              <p:cNvSpPr txBox="1"/>
              <p:nvPr/>
            </p:nvSpPr>
            <p:spPr>
              <a:xfrm>
                <a:off x="-228600" y="5798698"/>
                <a:ext cx="8924174" cy="11024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a:latin typeface="Cambria Math"/>
                            </a:rPr>
                            <m:t>𝐿</m:t>
                          </m:r>
                        </m:e>
                        <m:sub>
                          <m:r>
                            <a:rPr lang="en-US" sz="1600" i="1">
                              <a:latin typeface="Cambria Math"/>
                            </a:rPr>
                            <m:t>𝑜</m:t>
                          </m:r>
                        </m:sub>
                      </m:sSub>
                      <m:d>
                        <m:dPr>
                          <m:ctrlPr>
                            <a:rPr lang="en-US" sz="1600" i="1">
                              <a:latin typeface="Cambria Math" panose="02040503050406030204" pitchFamily="18" charset="0"/>
                            </a:rPr>
                          </m:ctrlPr>
                        </m:dPr>
                        <m:e>
                          <m:r>
                            <a:rPr lang="en-US" sz="1600" b="1" i="1">
                              <a:latin typeface="Cambria Math"/>
                            </a:rPr>
                            <m:t>𝒑</m:t>
                          </m:r>
                          <m:r>
                            <a:rPr lang="en-US" sz="1600" i="1">
                              <a:latin typeface="Cambria Math"/>
                            </a:rPr>
                            <m:t>,</m:t>
                          </m:r>
                          <m:r>
                            <a:rPr lang="en-US" sz="1600" i="1">
                              <a:latin typeface="Cambria Math"/>
                            </a:rPr>
                            <m:t>𝜔</m:t>
                          </m:r>
                        </m:e>
                      </m:d>
                      <m:r>
                        <a:rPr lang="en-US" sz="1600" i="1">
                          <a:latin typeface="Cambria Math"/>
                        </a:rPr>
                        <m:t>=</m:t>
                      </m:r>
                      <m:nary>
                        <m:naryPr>
                          <m:limLoc m:val="undOvr"/>
                          <m:ctrlPr>
                            <a:rPr lang="en-US" sz="1600" i="1">
                              <a:latin typeface="Cambria Math" panose="02040503050406030204" pitchFamily="18" charset="0"/>
                            </a:rPr>
                          </m:ctrlPr>
                        </m:naryPr>
                        <m:sub>
                          <m:r>
                            <m:rPr>
                              <m:brk m:alnAt="24"/>
                            </m:rPr>
                            <a:rPr lang="en-US" sz="1600" b="0" i="1" smtClean="0">
                              <a:latin typeface="Cambria Math" panose="02040503050406030204" pitchFamily="18" charset="0"/>
                            </a:rPr>
                            <m:t>𝐴</m:t>
                          </m:r>
                        </m:sub>
                        <m:sup/>
                        <m:e>
                          <m:r>
                            <a:rPr lang="en-US" sz="1600" i="1">
                              <a:latin typeface="Cambria Math"/>
                            </a:rPr>
                            <m:t>𝑓</m:t>
                          </m:r>
                          <m:d>
                            <m:dPr>
                              <m:ctrlPr>
                                <a:rPr lang="en-US" sz="1600" b="1" i="1">
                                  <a:latin typeface="Cambria Math" panose="02040503050406030204" pitchFamily="18" charset="0"/>
                                </a:rPr>
                              </m:ctrlPr>
                            </m:dPr>
                            <m:e>
                              <m:r>
                                <a:rPr lang="en-US" sz="1600" b="1" i="1">
                                  <a:latin typeface="Cambria Math"/>
                                </a:rPr>
                                <m:t>𝒑</m:t>
                              </m:r>
                              <m:r>
                                <a:rPr lang="en-US" sz="1600" i="1">
                                  <a:latin typeface="Cambria Math"/>
                                </a:rPr>
                                <m:t>,</m:t>
                              </m:r>
                              <m:r>
                                <a:rPr lang="en-US" sz="1600" b="1" i="1" smtClean="0">
                                  <a:latin typeface="Cambria Math" panose="02040503050406030204" pitchFamily="18" charset="0"/>
                                </a:rPr>
                                <m:t>𝒒</m:t>
                              </m:r>
                              <m:r>
                                <a:rPr lang="en-US" sz="1600" i="1">
                                  <a:latin typeface="Cambria Math"/>
                                </a:rPr>
                                <m:t>→</m:t>
                              </m:r>
                              <m:r>
                                <a:rPr lang="en-US" sz="1600" b="1" i="1" smtClean="0">
                                  <a:latin typeface="Cambria Math" panose="02040503050406030204" pitchFamily="18" charset="0"/>
                                </a:rPr>
                                <m:t>𝒑</m:t>
                              </m:r>
                            </m:e>
                          </m:d>
                          <m:sSub>
                            <m:sSubPr>
                              <m:ctrlPr>
                                <a:rPr lang="en-US" sz="1600" i="1">
                                  <a:latin typeface="Cambria Math" panose="02040503050406030204" pitchFamily="18" charset="0"/>
                                </a:rPr>
                              </m:ctrlPr>
                            </m:sSubPr>
                            <m:e>
                              <m:r>
                                <a:rPr lang="en-US" sz="1600" i="1">
                                  <a:latin typeface="Cambria Math"/>
                                </a:rPr>
                                <m:t>𝐿</m:t>
                              </m:r>
                            </m:e>
                            <m:sub>
                              <m:r>
                                <a:rPr lang="en-US" sz="1600" b="0" i="1" smtClean="0">
                                  <a:latin typeface="Cambria Math" panose="02040503050406030204" pitchFamily="18" charset="0"/>
                                </a:rPr>
                                <m:t>𝑖</m:t>
                              </m:r>
                            </m:sub>
                          </m:sSub>
                          <m:d>
                            <m:dPr>
                              <m:ctrlPr>
                                <a:rPr lang="en-US" sz="1600" b="1" i="1">
                                  <a:latin typeface="Cambria Math" panose="02040503050406030204" pitchFamily="18" charset="0"/>
                                </a:rPr>
                              </m:ctrlPr>
                            </m:dPr>
                            <m:e>
                              <m:r>
                                <a:rPr lang="en-US" sz="1600" b="1" i="1" smtClean="0">
                                  <a:latin typeface="Cambria Math" panose="02040503050406030204" pitchFamily="18" charset="0"/>
                                </a:rPr>
                                <m:t>𝒑</m:t>
                              </m:r>
                              <m:r>
                                <a:rPr lang="en-US" sz="1600" b="1" i="1">
                                  <a:latin typeface="Cambria Math"/>
                                </a:rPr>
                                <m:t>,</m:t>
                              </m:r>
                              <m:r>
                                <a:rPr lang="en-US" sz="1600" b="1" i="1">
                                  <a:latin typeface="Cambria Math"/>
                                </a:rPr>
                                <m:t>𝒒</m:t>
                              </m:r>
                              <m:r>
                                <a:rPr lang="en-US" sz="1600" b="1" i="1">
                                  <a:latin typeface="Cambria Math"/>
                                </a:rPr>
                                <m:t>→</m:t>
                              </m:r>
                              <m:r>
                                <a:rPr lang="en-US" sz="1600" b="1" i="1">
                                  <a:latin typeface="Cambria Math"/>
                                </a:rPr>
                                <m:t>𝒑</m:t>
                              </m:r>
                            </m:e>
                          </m:d>
                          <m:r>
                            <a:rPr lang="en-US" sz="1600" i="1">
                              <a:latin typeface="Cambria Math"/>
                            </a:rPr>
                            <m:t>𝐺</m:t>
                          </m:r>
                          <m:d>
                            <m:dPr>
                              <m:ctrlPr>
                                <a:rPr lang="en-US" sz="1600" b="1" i="1">
                                  <a:latin typeface="Cambria Math" panose="02040503050406030204" pitchFamily="18" charset="0"/>
                                </a:rPr>
                              </m:ctrlPr>
                            </m:dPr>
                            <m:e>
                              <m:r>
                                <a:rPr lang="en-US" sz="1600" b="1" i="1">
                                  <a:latin typeface="Cambria Math"/>
                                </a:rPr>
                                <m:t>𝒑</m:t>
                              </m:r>
                              <m:r>
                                <a:rPr lang="en-US" sz="1600" b="1" i="1">
                                  <a:latin typeface="Cambria Math"/>
                                </a:rPr>
                                <m:t>,</m:t>
                              </m:r>
                              <m:r>
                                <a:rPr lang="en-US" sz="1600" b="1" i="1">
                                  <a:latin typeface="Cambria Math"/>
                                </a:rPr>
                                <m:t>𝒒</m:t>
                              </m:r>
                            </m:e>
                          </m:d>
                          <m:r>
                            <a:rPr lang="en-US" sz="1600" i="1">
                              <a:latin typeface="Cambria Math"/>
                            </a:rPr>
                            <m:t>𝑉</m:t>
                          </m:r>
                          <m:d>
                            <m:dPr>
                              <m:ctrlPr>
                                <a:rPr lang="en-US" sz="1600" b="1" i="1">
                                  <a:latin typeface="Cambria Math" panose="02040503050406030204" pitchFamily="18" charset="0"/>
                                </a:rPr>
                              </m:ctrlPr>
                            </m:dPr>
                            <m:e>
                              <m:r>
                                <a:rPr lang="en-US" sz="1600" b="1" i="1">
                                  <a:latin typeface="Cambria Math"/>
                                </a:rPr>
                                <m:t>𝒑</m:t>
                              </m:r>
                              <m:r>
                                <a:rPr lang="en-US" sz="1600" b="1" i="1">
                                  <a:latin typeface="Cambria Math"/>
                                </a:rPr>
                                <m:t>,</m:t>
                              </m:r>
                              <m:r>
                                <a:rPr lang="en-US" sz="1600" b="1" i="1">
                                  <a:latin typeface="Cambria Math"/>
                                </a:rPr>
                                <m:t>𝒒</m:t>
                              </m:r>
                            </m:e>
                          </m:d>
                          <m:r>
                            <a:rPr lang="en-US" sz="1600" i="1">
                              <a:latin typeface="Cambria Math"/>
                            </a:rPr>
                            <m:t>𝑑</m:t>
                          </m:r>
                          <m:r>
                            <a:rPr lang="en-US" sz="1600" b="1" i="1" smtClean="0">
                              <a:latin typeface="Cambria Math" panose="02040503050406030204" pitchFamily="18" charset="0"/>
                            </a:rPr>
                            <m:t>𝑨</m:t>
                          </m:r>
                          <m:r>
                            <a:rPr lang="en-US" sz="1600" b="1" i="1">
                              <a:latin typeface="Cambria Math"/>
                            </a:rPr>
                            <m:t>+</m:t>
                          </m:r>
                        </m:e>
                      </m:nary>
                      <m:nary>
                        <m:naryPr>
                          <m:limLoc m:val="undOvr"/>
                          <m:ctrlPr>
                            <a:rPr lang="en-US" sz="1600" i="1">
                              <a:latin typeface="Cambria Math" panose="02040503050406030204" pitchFamily="18" charset="0"/>
                            </a:rPr>
                          </m:ctrlPr>
                        </m:naryPr>
                        <m:sub>
                          <m:r>
                            <m:rPr>
                              <m:sty m:val="p"/>
                            </m:rPr>
                            <a:rPr lang="en-US" sz="1600">
                              <a:latin typeface="Cambria Math"/>
                            </a:rPr>
                            <m:t>Ω</m:t>
                          </m:r>
                        </m:sub>
                        <m:sup/>
                        <m:e>
                          <m:r>
                            <a:rPr lang="en-US" sz="1600" i="1">
                              <a:latin typeface="Cambria Math"/>
                            </a:rPr>
                            <m:t>𝑓</m:t>
                          </m:r>
                          <m:r>
                            <a:rPr lang="en-US" sz="1600" b="1" i="1">
                              <a:latin typeface="Cambria Math"/>
                            </a:rPr>
                            <m:t>(</m:t>
                          </m:r>
                          <m:r>
                            <a:rPr lang="en-US" sz="1600" b="1" i="1">
                              <a:latin typeface="Cambria Math"/>
                            </a:rPr>
                            <m:t>𝒑</m:t>
                          </m:r>
                          <m:r>
                            <a:rPr lang="en-US" sz="1600" i="1">
                              <a:latin typeface="Cambria Math"/>
                            </a:rPr>
                            <m:t>,</m:t>
                          </m:r>
                          <m:r>
                            <a:rPr lang="en-US" sz="1600" i="1">
                              <a:latin typeface="Cambria Math"/>
                            </a:rPr>
                            <m:t>𝜔</m:t>
                          </m:r>
                          <m:r>
                            <a:rPr lang="en-US" sz="1600" i="1">
                              <a:latin typeface="Cambria Math"/>
                            </a:rPr>
                            <m:t>,</m:t>
                          </m:r>
                        </m:e>
                      </m:nary>
                      <m:r>
                        <a:rPr lang="en-US" sz="1600" i="1">
                          <a:latin typeface="Cambria Math"/>
                        </a:rPr>
                        <m:t>𝜔</m:t>
                      </m:r>
                      <m:r>
                        <a:rPr lang="en-US" sz="1600" i="1">
                          <a:latin typeface="Cambria Math"/>
                        </a:rPr>
                        <m:t>′)</m:t>
                      </m:r>
                      <m:sSub>
                        <m:sSubPr>
                          <m:ctrlPr>
                            <a:rPr lang="en-US" sz="1600" i="1">
                              <a:latin typeface="Cambria Math" panose="02040503050406030204" pitchFamily="18" charset="0"/>
                            </a:rPr>
                          </m:ctrlPr>
                        </m:sSubPr>
                        <m:e>
                          <m:r>
                            <a:rPr lang="en-US" sz="1600" i="1">
                              <a:latin typeface="Cambria Math"/>
                            </a:rPr>
                            <m:t>𝐿</m:t>
                          </m:r>
                        </m:e>
                        <m:sub>
                          <m:r>
                            <a:rPr lang="en-US" sz="1600" i="1">
                              <a:latin typeface="Cambria Math"/>
                            </a:rPr>
                            <m:t>𝑖</m:t>
                          </m:r>
                        </m:sub>
                      </m:sSub>
                      <m:r>
                        <a:rPr lang="en-US" sz="1600" i="1">
                          <a:latin typeface="Cambria Math"/>
                        </a:rPr>
                        <m:t>(</m:t>
                      </m:r>
                      <m:r>
                        <a:rPr lang="en-US" sz="1600" b="1" i="1">
                          <a:latin typeface="Cambria Math"/>
                        </a:rPr>
                        <m:t>𝒑</m:t>
                      </m:r>
                      <m:r>
                        <a:rPr lang="en-US" sz="1600" i="1">
                          <a:latin typeface="Cambria Math"/>
                        </a:rPr>
                        <m:t>,</m:t>
                      </m:r>
                      <m:r>
                        <a:rPr lang="en-US" sz="1600" i="1">
                          <a:latin typeface="Cambria Math"/>
                        </a:rPr>
                        <m:t>𝜔</m:t>
                      </m:r>
                      <m:r>
                        <a:rPr lang="en-US" sz="1600" i="1">
                          <a:latin typeface="Cambria Math"/>
                        </a:rPr>
                        <m:t>′)</m:t>
                      </m:r>
                      <m:r>
                        <m:rPr>
                          <m:sty m:val="p"/>
                        </m:rPr>
                        <a:rPr lang="en-US" sz="1600">
                          <a:latin typeface="Cambria Math"/>
                        </a:rPr>
                        <m:t>cos</m:t>
                      </m:r>
                      <m:r>
                        <a:rPr lang="en-US" sz="1600" i="1">
                          <a:latin typeface="Cambria Math"/>
                        </a:rPr>
                        <m:t>⁡(</m:t>
                      </m:r>
                      <m:r>
                        <a:rPr lang="en-US" sz="1600" b="1" i="1">
                          <a:latin typeface="Cambria Math"/>
                        </a:rPr>
                        <m:t>𝒏</m:t>
                      </m:r>
                      <m:r>
                        <a:rPr lang="en-US" sz="1600" i="1">
                          <a:latin typeface="Cambria Math"/>
                        </a:rPr>
                        <m:t>,</m:t>
                      </m:r>
                      <m:r>
                        <a:rPr lang="en-US" sz="1600" i="1">
                          <a:latin typeface="Cambria Math"/>
                        </a:rPr>
                        <m:t>𝜔</m:t>
                      </m:r>
                      <m:r>
                        <a:rPr lang="en-US" sz="1600" i="1">
                          <a:latin typeface="Cambria Math"/>
                        </a:rPr>
                        <m:t>′)</m:t>
                      </m:r>
                      <m:r>
                        <a:rPr lang="en-US" sz="1600" i="1">
                          <a:latin typeface="Cambria Math"/>
                        </a:rPr>
                        <m:t>𝑑</m:t>
                      </m:r>
                      <m:r>
                        <a:rPr lang="en-US" sz="1600" i="1">
                          <a:latin typeface="Cambria Math"/>
                        </a:rPr>
                        <m:t>𝜔</m:t>
                      </m:r>
                      <m:r>
                        <a:rPr lang="en-US" sz="1600" i="1">
                          <a:latin typeface="Cambria Math"/>
                        </a:rPr>
                        <m:t>′</m:t>
                      </m:r>
                    </m:oMath>
                  </m:oMathPara>
                </a14:m>
                <a:endParaRPr lang="sv-SE" sz="1600" dirty="0"/>
              </a:p>
              <a:p>
                <a:endParaRPr lang="sv-FI" sz="1600" dirty="0"/>
              </a:p>
            </p:txBody>
          </p:sp>
        </mc:Choice>
        <mc:Fallback xmlns="">
          <p:sp>
            <p:nvSpPr>
              <p:cNvPr id="29" name="TextBox 28"/>
              <p:cNvSpPr txBox="1">
                <a:spLocks noRot="1" noChangeAspect="1" noMove="1" noResize="1" noEditPoints="1" noAdjustHandles="1" noChangeArrowheads="1" noChangeShapeType="1" noTextEdit="1"/>
              </p:cNvSpPr>
              <p:nvPr/>
            </p:nvSpPr>
            <p:spPr>
              <a:xfrm>
                <a:off x="-228600" y="5798698"/>
                <a:ext cx="8924174" cy="1102481"/>
              </a:xfrm>
              <a:prstGeom prst="rect">
                <a:avLst/>
              </a:prstGeom>
              <a:blipFill rotWithShape="0">
                <a:blip r:embed="rId8"/>
                <a:stretch>
                  <a:fillRect/>
                </a:stretch>
              </a:blipFill>
            </p:spPr>
            <p:txBody>
              <a:bodyPr/>
              <a:lstStyle/>
              <a:p>
                <a:r>
                  <a:rPr lang="sv-FI">
                    <a:noFill/>
                  </a:rPr>
                  <a:t> </a:t>
                </a:r>
              </a:p>
            </p:txBody>
          </p:sp>
        </mc:Fallback>
      </mc:AlternateContent>
      <p:sp>
        <p:nvSpPr>
          <p:cNvPr id="38" name="Right Brace 37"/>
          <p:cNvSpPr/>
          <p:nvPr/>
        </p:nvSpPr>
        <p:spPr>
          <a:xfrm rot="16200000">
            <a:off x="3155298" y="3835306"/>
            <a:ext cx="228600" cy="4128803"/>
          </a:xfrm>
          <a:prstGeom prst="rightBrace">
            <a:avLst>
              <a:gd name="adj1" fmla="val 121666"/>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1" name="Right Brace 40"/>
          <p:cNvSpPr/>
          <p:nvPr/>
        </p:nvSpPr>
        <p:spPr>
          <a:xfrm rot="16200000">
            <a:off x="6981519" y="4300277"/>
            <a:ext cx="228600" cy="3181963"/>
          </a:xfrm>
          <a:prstGeom prst="rightBrace">
            <a:avLst>
              <a:gd name="adj1" fmla="val 98333"/>
              <a:gd name="adj2" fmla="val 50000"/>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2" name="TextBox 41"/>
          <p:cNvSpPr txBox="1"/>
          <p:nvPr/>
        </p:nvSpPr>
        <p:spPr>
          <a:xfrm>
            <a:off x="2613074" y="5508408"/>
            <a:ext cx="1367682" cy="276999"/>
          </a:xfrm>
          <a:prstGeom prst="rect">
            <a:avLst/>
          </a:prstGeom>
          <a:noFill/>
        </p:spPr>
        <p:txBody>
          <a:bodyPr wrap="none" rtlCol="0">
            <a:spAutoFit/>
          </a:bodyPr>
          <a:lstStyle/>
          <a:p>
            <a:r>
              <a:rPr lang="en-US" sz="1200" i="1" dirty="0" smtClean="0"/>
              <a:t>direct illumination</a:t>
            </a:r>
            <a:endParaRPr lang="sv-SE" sz="1200" i="1" dirty="0"/>
          </a:p>
        </p:txBody>
      </p:sp>
      <p:sp>
        <p:nvSpPr>
          <p:cNvPr id="43" name="TextBox 42"/>
          <p:cNvSpPr txBox="1"/>
          <p:nvPr/>
        </p:nvSpPr>
        <p:spPr>
          <a:xfrm>
            <a:off x="6339271" y="5476977"/>
            <a:ext cx="1486304" cy="276999"/>
          </a:xfrm>
          <a:prstGeom prst="rect">
            <a:avLst/>
          </a:prstGeom>
          <a:noFill/>
        </p:spPr>
        <p:txBody>
          <a:bodyPr wrap="none" rtlCol="0">
            <a:spAutoFit/>
          </a:bodyPr>
          <a:lstStyle/>
          <a:p>
            <a:r>
              <a:rPr lang="en-US" sz="1200" i="1" dirty="0" smtClean="0"/>
              <a:t>indirect illumination</a:t>
            </a:r>
            <a:endParaRPr lang="sv-SE" sz="1200" i="1" dirty="0"/>
          </a:p>
        </p:txBody>
      </p:sp>
      <p:grpSp>
        <p:nvGrpSpPr>
          <p:cNvPr id="44" name="Group 43"/>
          <p:cNvGrpSpPr/>
          <p:nvPr/>
        </p:nvGrpSpPr>
        <p:grpSpPr>
          <a:xfrm>
            <a:off x="5745116" y="3504456"/>
            <a:ext cx="2050964" cy="1123153"/>
            <a:chOff x="2049416" y="4596202"/>
            <a:chExt cx="2050964" cy="1123153"/>
          </a:xfrm>
        </p:grpSpPr>
        <p:cxnSp>
          <p:nvCxnSpPr>
            <p:cNvPr id="45" name="Straight Arrow Connector 44"/>
            <p:cNvCxnSpPr>
              <a:stCxn id="23" idx="7"/>
            </p:cNvCxnSpPr>
            <p:nvPr/>
          </p:nvCxnSpPr>
          <p:spPr>
            <a:xfrm flipV="1">
              <a:off x="2049416" y="4822037"/>
              <a:ext cx="1570084" cy="897318"/>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3658446" y="4780868"/>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47" name="Rectangle 46"/>
                <p:cNvSpPr/>
                <p:nvPr/>
              </p:nvSpPr>
              <p:spPr>
                <a:xfrm>
                  <a:off x="3649616" y="4596202"/>
                  <a:ext cx="4507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𝒑</m:t>
                        </m:r>
                        <m:r>
                          <a:rPr lang="en-US" b="1" i="1" smtClean="0">
                            <a:latin typeface="Cambria Math" panose="02040503050406030204" pitchFamily="18" charset="0"/>
                          </a:rPr>
                          <m:t>′</m:t>
                        </m:r>
                      </m:oMath>
                    </m:oMathPara>
                  </a14:m>
                  <a:endParaRPr lang="sv-SE" dirty="0"/>
                </a:p>
              </p:txBody>
            </p:sp>
          </mc:Choice>
          <mc:Fallback xmlns="">
            <p:sp>
              <p:nvSpPr>
                <p:cNvPr id="47" name="Rectangle 46"/>
                <p:cNvSpPr>
                  <a:spLocks noRot="1" noChangeAspect="1" noMove="1" noResize="1" noEditPoints="1" noAdjustHandles="1" noChangeArrowheads="1" noChangeShapeType="1" noTextEdit="1"/>
                </p:cNvSpPr>
                <p:nvPr/>
              </p:nvSpPr>
              <p:spPr>
                <a:xfrm>
                  <a:off x="3649616" y="4596202"/>
                  <a:ext cx="450764" cy="369332"/>
                </a:xfrm>
                <a:prstGeom prst="rect">
                  <a:avLst/>
                </a:prstGeom>
                <a:blipFill rotWithShape="0">
                  <a:blip r:embed="rId9"/>
                  <a:stretch>
                    <a:fillRect b="-8333"/>
                  </a:stretch>
                </a:blipFill>
              </p:spPr>
              <p:txBody>
                <a:bodyPr/>
                <a:lstStyle/>
                <a:p>
                  <a:r>
                    <a:rPr lang="sv-SE">
                      <a:noFill/>
                    </a:rPr>
                    <a:t> </a:t>
                  </a:r>
                </a:p>
              </p:txBody>
            </p:sp>
          </mc:Fallback>
        </mc:AlternateContent>
      </p:grpSp>
      <p:grpSp>
        <p:nvGrpSpPr>
          <p:cNvPr id="48" name="Group 47"/>
          <p:cNvGrpSpPr/>
          <p:nvPr/>
        </p:nvGrpSpPr>
        <p:grpSpPr>
          <a:xfrm>
            <a:off x="6657775" y="3774564"/>
            <a:ext cx="696371" cy="1738401"/>
            <a:chOff x="1353045" y="5719355"/>
            <a:chExt cx="696371" cy="1738401"/>
          </a:xfrm>
        </p:grpSpPr>
        <p:cxnSp>
          <p:nvCxnSpPr>
            <p:cNvPr id="49" name="Straight Arrow Connector 48"/>
            <p:cNvCxnSpPr/>
            <p:nvPr/>
          </p:nvCxnSpPr>
          <p:spPr>
            <a:xfrm flipH="1">
              <a:off x="1432522" y="5719355"/>
              <a:ext cx="616894" cy="1542244"/>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1372446" y="7257368"/>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51" name="Rectangle 50"/>
                <p:cNvSpPr/>
                <p:nvPr/>
              </p:nvSpPr>
              <p:spPr>
                <a:xfrm>
                  <a:off x="1353045" y="7088424"/>
                  <a:ext cx="5100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a:rPr>
                          <m:t>𝒑</m:t>
                        </m:r>
                        <m:r>
                          <a:rPr lang="en-US" b="1" i="1" smtClean="0">
                            <a:latin typeface="Cambria Math" panose="02040503050406030204" pitchFamily="18" charset="0"/>
                          </a:rPr>
                          <m:t>′′</m:t>
                        </m:r>
                      </m:oMath>
                    </m:oMathPara>
                  </a14:m>
                  <a:endParaRPr lang="sv-SE" dirty="0"/>
                </a:p>
              </p:txBody>
            </p:sp>
          </mc:Choice>
          <mc:Fallback xmlns="">
            <p:sp>
              <p:nvSpPr>
                <p:cNvPr id="51" name="Rectangle 50"/>
                <p:cNvSpPr>
                  <a:spLocks noRot="1" noChangeAspect="1" noMove="1" noResize="1" noEditPoints="1" noAdjustHandles="1" noChangeArrowheads="1" noChangeShapeType="1" noTextEdit="1"/>
                </p:cNvSpPr>
                <p:nvPr/>
              </p:nvSpPr>
              <p:spPr>
                <a:xfrm>
                  <a:off x="1353045" y="7088424"/>
                  <a:ext cx="510076" cy="369332"/>
                </a:xfrm>
                <a:prstGeom prst="rect">
                  <a:avLst/>
                </a:prstGeom>
                <a:blipFill rotWithShape="0">
                  <a:blip r:embed="rId10"/>
                  <a:stretch>
                    <a:fillRect b="-8333"/>
                  </a:stretch>
                </a:blipFill>
              </p:spPr>
              <p:txBody>
                <a:bodyPr/>
                <a:lstStyle/>
                <a:p>
                  <a:r>
                    <a:rPr lang="sv-SE">
                      <a:noFill/>
                    </a:rPr>
                    <a:t> </a:t>
                  </a:r>
                </a:p>
              </p:txBody>
            </p:sp>
          </mc:Fallback>
        </mc:AlternateContent>
      </p:grpSp>
      <p:cxnSp>
        <p:nvCxnSpPr>
          <p:cNvPr id="53" name="Straight Arrow Connector 52"/>
          <p:cNvCxnSpPr>
            <a:stCxn id="50" idx="2"/>
          </p:cNvCxnSpPr>
          <p:nvPr/>
        </p:nvCxnSpPr>
        <p:spPr>
          <a:xfrm flipH="1" flipV="1">
            <a:off x="1947306" y="4985767"/>
            <a:ext cx="4729870" cy="36491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23" idx="1"/>
          </p:cNvCxnSpPr>
          <p:nvPr/>
        </p:nvCxnSpPr>
        <p:spPr>
          <a:xfrm flipV="1">
            <a:off x="5691234" y="2624541"/>
            <a:ext cx="251335" cy="2003068"/>
          </a:xfrm>
          <a:prstGeom prst="straightConnector1">
            <a:avLst/>
          </a:prstGeom>
          <a:ln w="1270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46" idx="1"/>
          </p:cNvCxnSpPr>
          <p:nvPr/>
        </p:nvCxnSpPr>
        <p:spPr>
          <a:xfrm flipH="1" flipV="1">
            <a:off x="6017605" y="2624541"/>
            <a:ext cx="1347700" cy="1075740"/>
          </a:xfrm>
          <a:prstGeom prst="straightConnector1">
            <a:avLst/>
          </a:prstGeom>
          <a:ln w="1270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50" idx="1"/>
          </p:cNvCxnSpPr>
          <p:nvPr/>
        </p:nvCxnSpPr>
        <p:spPr>
          <a:xfrm flipH="1" flipV="1">
            <a:off x="5584085" y="2601559"/>
            <a:ext cx="1104250" cy="2722177"/>
          </a:xfrm>
          <a:prstGeom prst="straightConnector1">
            <a:avLst/>
          </a:prstGeom>
          <a:ln w="1270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BA568402-7D6C-43D1-9022-EEABD1089EE7}" type="datetime1">
              <a:rPr lang="en-US" smtClean="0"/>
              <a:t>1/29/2018</a:t>
            </a:fld>
            <a:endParaRPr lang="en-US"/>
          </a:p>
        </p:txBody>
      </p:sp>
      <p:sp>
        <p:nvSpPr>
          <p:cNvPr id="25" name="Footer Placeholder 24"/>
          <p:cNvSpPr>
            <a:spLocks noGrp="1"/>
          </p:cNvSpPr>
          <p:nvPr>
            <p:ph type="ftr" sz="quarter" idx="11"/>
          </p:nvPr>
        </p:nvSpPr>
        <p:spPr/>
        <p:txBody>
          <a:bodyPr/>
          <a:lstStyle/>
          <a:p>
            <a:r>
              <a:rPr lang="en-US" smtClean="0"/>
              <a:t>Advanced Computer Graphics - Path Tracing</a:t>
            </a:r>
            <a:endParaRPr lang="en-US"/>
          </a:p>
        </p:txBody>
      </p:sp>
      <p:sp>
        <p:nvSpPr>
          <p:cNvPr id="26" name="Slide Number Placeholder 25"/>
          <p:cNvSpPr>
            <a:spLocks noGrp="1"/>
          </p:cNvSpPr>
          <p:nvPr>
            <p:ph type="sldNum" sz="quarter" idx="12"/>
          </p:nvPr>
        </p:nvSpPr>
        <p:spPr/>
        <p:txBody>
          <a:bodyPr/>
          <a:lstStyle/>
          <a:p>
            <a:fld id="{B6F15528-21DE-4FAA-801E-634DDDAF4B2B}" type="slidenum">
              <a:rPr lang="en-US" smtClean="0"/>
              <a:pPr/>
              <a:t>46</a:t>
            </a:fld>
            <a:endParaRPr lang="en-US"/>
          </a:p>
        </p:txBody>
      </p:sp>
    </p:spTree>
    <p:extLst>
      <p:ext uri="{BB962C8B-B14F-4D97-AF65-F5344CB8AC3E}">
        <p14:creationId xmlns:p14="http://schemas.microsoft.com/office/powerpoint/2010/main" val="88856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down)">
                                      <p:cBhvr>
                                        <p:cTn id="19" dur="500"/>
                                        <p:tgtEl>
                                          <p:spTgt spid="59"/>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wipe(up)">
                                      <p:cBhvr>
                                        <p:cTn id="23" dur="500"/>
                                        <p:tgtEl>
                                          <p:spTgt spid="48"/>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down)">
                                      <p:cBhvr>
                                        <p:cTn id="27" dur="500"/>
                                        <p:tgtEl>
                                          <p:spTgt spid="62"/>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right)">
                                      <p:cBhvr>
                                        <p:cTn id="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971800"/>
            <a:ext cx="5247556" cy="3217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sv-SE" dirty="0" smtClean="0"/>
              <a:t>Importance Sampling</a:t>
            </a:r>
            <a:endParaRPr lang="sv-SE" dirty="0"/>
          </a:p>
        </p:txBody>
      </p:sp>
      <p:sp>
        <p:nvSpPr>
          <p:cNvPr id="3" name="Content Placeholder 2"/>
          <p:cNvSpPr>
            <a:spLocks noGrp="1"/>
          </p:cNvSpPr>
          <p:nvPr>
            <p:ph idx="1"/>
          </p:nvPr>
        </p:nvSpPr>
        <p:spPr/>
        <p:txBody>
          <a:bodyPr/>
          <a:lstStyle/>
          <a:p>
            <a:r>
              <a:rPr lang="sv-SE" dirty="0" smtClean="0"/>
              <a:t>So far we have sampled incoming light uniformly over the hemisphere. Why is that a bad idea? </a:t>
            </a:r>
          </a:p>
          <a:p>
            <a:r>
              <a:rPr lang="sv-SE" dirty="0" smtClean="0"/>
              <a:t>We want to shoot more samples where the function we are integrating is high! </a:t>
            </a:r>
            <a:endParaRPr lang="sv-SE" i="1" dirty="0" smtClean="0"/>
          </a:p>
          <a:p>
            <a:endParaRPr lang="sv-SE" dirty="0"/>
          </a:p>
        </p:txBody>
      </p:sp>
      <p:grpSp>
        <p:nvGrpSpPr>
          <p:cNvPr id="4" name="Group 3"/>
          <p:cNvGrpSpPr/>
          <p:nvPr/>
        </p:nvGrpSpPr>
        <p:grpSpPr>
          <a:xfrm>
            <a:off x="2216989" y="3505200"/>
            <a:ext cx="4260011" cy="1896374"/>
            <a:chOff x="2216989" y="3505200"/>
            <a:chExt cx="4260011" cy="1896374"/>
          </a:xfrm>
        </p:grpSpPr>
        <p:cxnSp>
          <p:nvCxnSpPr>
            <p:cNvPr id="5" name="Straight Arrow Connector 4"/>
            <p:cNvCxnSpPr/>
            <p:nvPr/>
          </p:nvCxnSpPr>
          <p:spPr>
            <a:xfrm flipH="1" flipV="1">
              <a:off x="2216989" y="5115464"/>
              <a:ext cx="1992703" cy="267420"/>
            </a:xfrm>
            <a:prstGeom prst="straightConnector1">
              <a:avLst/>
            </a:prstGeom>
            <a:ln w="25400">
              <a:solidFill>
                <a:srgbClr val="FFC000"/>
              </a:solidFill>
              <a:headEnd type="oval" w="lg" len="lg"/>
              <a:tailEnd type="diamond"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2438400" y="4419600"/>
              <a:ext cx="1779917" cy="963283"/>
            </a:xfrm>
            <a:prstGeom prst="straightConnector1">
              <a:avLst/>
            </a:prstGeom>
            <a:ln w="25400">
              <a:solidFill>
                <a:srgbClr val="FFC000"/>
              </a:solidFill>
              <a:headEnd type="oval" w="lg" len="lg"/>
              <a:tailEnd type="diamond" w="lg"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048000" y="3810000"/>
              <a:ext cx="1170318" cy="1572884"/>
            </a:xfrm>
            <a:prstGeom prst="straightConnector1">
              <a:avLst/>
            </a:prstGeom>
            <a:ln w="25400">
              <a:solidFill>
                <a:srgbClr val="FFC000"/>
              </a:solidFill>
              <a:headEnd type="oval" w="lg" len="lg"/>
              <a:tailEnd type="diamond"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3886200" y="3505200"/>
              <a:ext cx="323492" cy="1877684"/>
            </a:xfrm>
            <a:prstGeom prst="straightConnector1">
              <a:avLst/>
            </a:prstGeom>
            <a:ln w="25400">
              <a:solidFill>
                <a:srgbClr val="FFC000"/>
              </a:solidFill>
              <a:headEnd type="oval" w="lg" len="lg"/>
              <a:tailEnd type="diamond"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4218318" y="3505200"/>
              <a:ext cx="506082" cy="1877684"/>
            </a:xfrm>
            <a:prstGeom prst="straightConnector1">
              <a:avLst/>
            </a:prstGeom>
            <a:ln w="25400">
              <a:solidFill>
                <a:srgbClr val="FFC000"/>
              </a:solidFill>
              <a:headEnd type="oval" w="lg" len="lg"/>
              <a:tailEnd type="diamond"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218318" y="3657600"/>
              <a:ext cx="1191882" cy="1725284"/>
            </a:xfrm>
            <a:prstGeom prst="straightConnector1">
              <a:avLst/>
            </a:prstGeom>
            <a:ln w="25400">
              <a:solidFill>
                <a:srgbClr val="FFC000"/>
              </a:solidFill>
              <a:headEnd type="oval" w="lg" len="lg"/>
              <a:tailEnd type="diamond"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4218318" y="4191000"/>
              <a:ext cx="1344282" cy="1191884"/>
            </a:xfrm>
            <a:prstGeom prst="straightConnector1">
              <a:avLst/>
            </a:prstGeom>
            <a:ln w="25400">
              <a:solidFill>
                <a:srgbClr val="FFC000"/>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218318" y="4444042"/>
              <a:ext cx="2106282" cy="957532"/>
            </a:xfrm>
            <a:prstGeom prst="straightConnector1">
              <a:avLst/>
            </a:prstGeom>
            <a:ln w="25400">
              <a:solidFill>
                <a:srgbClr val="FFC000"/>
              </a:solidFill>
              <a:headEnd type="oval" w="lg" len="lg"/>
              <a:tailEnd type="diamond"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218318" y="5115464"/>
              <a:ext cx="2258682" cy="286110"/>
            </a:xfrm>
            <a:prstGeom prst="straightConnector1">
              <a:avLst/>
            </a:prstGeom>
            <a:ln w="25400">
              <a:solidFill>
                <a:srgbClr val="FFC000"/>
              </a:solidFill>
              <a:headEnd type="oval" w="lg" len="lg"/>
              <a:tailEnd type="diamond" w="lg" len="med"/>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4175905" y="3550879"/>
            <a:ext cx="2191108" cy="1873371"/>
            <a:chOff x="5962292" y="3909204"/>
            <a:chExt cx="2191108" cy="1873371"/>
          </a:xfrm>
        </p:grpSpPr>
        <p:cxnSp>
          <p:nvCxnSpPr>
            <p:cNvPr id="18" name="Straight Arrow Connector 17"/>
            <p:cNvCxnSpPr/>
            <p:nvPr/>
          </p:nvCxnSpPr>
          <p:spPr>
            <a:xfrm flipV="1">
              <a:off x="5962293" y="4996132"/>
              <a:ext cx="664232" cy="767752"/>
            </a:xfrm>
            <a:prstGeom prst="straightConnector1">
              <a:avLst/>
            </a:prstGeom>
            <a:ln w="25400">
              <a:solidFill>
                <a:srgbClr val="FFC000"/>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970918" y="4495800"/>
              <a:ext cx="1207697" cy="1268084"/>
            </a:xfrm>
            <a:prstGeom prst="straightConnector1">
              <a:avLst/>
            </a:prstGeom>
            <a:ln w="25400">
              <a:solidFill>
                <a:srgbClr val="FFC000"/>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5970918" y="4133491"/>
              <a:ext cx="1673524" cy="1630393"/>
            </a:xfrm>
            <a:prstGeom prst="straightConnector1">
              <a:avLst/>
            </a:prstGeom>
            <a:ln w="25400">
              <a:solidFill>
                <a:srgbClr val="FFC000"/>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962292" y="3978215"/>
              <a:ext cx="1932316" cy="1785669"/>
            </a:xfrm>
            <a:prstGeom prst="straightConnector1">
              <a:avLst/>
            </a:prstGeom>
            <a:ln w="25400">
              <a:solidFill>
                <a:srgbClr val="FFC000"/>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5970918" y="4116238"/>
              <a:ext cx="2113471" cy="1647646"/>
            </a:xfrm>
            <a:prstGeom prst="straightConnector1">
              <a:avLst/>
            </a:prstGeom>
            <a:ln w="25400">
              <a:solidFill>
                <a:srgbClr val="FFC000"/>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970918" y="3909204"/>
              <a:ext cx="2182482" cy="1854680"/>
            </a:xfrm>
            <a:prstGeom prst="straightConnector1">
              <a:avLst/>
            </a:prstGeom>
            <a:ln w="25400">
              <a:solidFill>
                <a:srgbClr val="FFC000"/>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5970918" y="4314645"/>
              <a:ext cx="1958195" cy="1449239"/>
            </a:xfrm>
            <a:prstGeom prst="straightConnector1">
              <a:avLst/>
            </a:prstGeom>
            <a:ln w="25400">
              <a:solidFill>
                <a:srgbClr val="FFC000"/>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970918" y="4659702"/>
              <a:ext cx="1578633" cy="1122873"/>
            </a:xfrm>
            <a:prstGeom prst="straightConnector1">
              <a:avLst/>
            </a:prstGeom>
            <a:ln w="25400">
              <a:solidFill>
                <a:srgbClr val="FFC000"/>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970918" y="5168660"/>
              <a:ext cx="948905" cy="613914"/>
            </a:xfrm>
            <a:prstGeom prst="straightConnector1">
              <a:avLst/>
            </a:prstGeom>
            <a:ln w="25400">
              <a:solidFill>
                <a:srgbClr val="FFC000"/>
              </a:solidFill>
              <a:headEnd type="oval" w="lg" len="lg"/>
              <a:tailEnd type="triangle" w="lg" len="med"/>
            </a:ln>
          </p:spPr>
          <p:style>
            <a:lnRef idx="1">
              <a:schemeClr val="accent1"/>
            </a:lnRef>
            <a:fillRef idx="0">
              <a:schemeClr val="accent1"/>
            </a:fillRef>
            <a:effectRef idx="0">
              <a:schemeClr val="accent1"/>
            </a:effectRef>
            <a:fontRef idx="minor">
              <a:schemeClr val="tx1"/>
            </a:fontRef>
          </p:style>
        </p:cxnSp>
      </p:grpSp>
      <p:sp>
        <p:nvSpPr>
          <p:cNvPr id="6" name="Date Placeholder 5"/>
          <p:cNvSpPr>
            <a:spLocks noGrp="1"/>
          </p:cNvSpPr>
          <p:nvPr>
            <p:ph type="dt" sz="half" idx="10"/>
          </p:nvPr>
        </p:nvSpPr>
        <p:spPr/>
        <p:txBody>
          <a:bodyPr/>
          <a:lstStyle/>
          <a:p>
            <a:fld id="{75C8EA7E-6332-42D4-9567-E03B04BE832A}" type="datetime1">
              <a:rPr lang="en-US" smtClean="0"/>
              <a:t>1/29/2018</a:t>
            </a:fld>
            <a:endParaRPr lang="en-US"/>
          </a:p>
        </p:txBody>
      </p:sp>
      <p:sp>
        <p:nvSpPr>
          <p:cNvPr id="7" name="Footer Placeholder 6"/>
          <p:cNvSpPr>
            <a:spLocks noGrp="1"/>
          </p:cNvSpPr>
          <p:nvPr>
            <p:ph type="ftr" sz="quarter" idx="11"/>
          </p:nvPr>
        </p:nvSpPr>
        <p:spPr/>
        <p:txBody>
          <a:bodyPr/>
          <a:lstStyle/>
          <a:p>
            <a:r>
              <a:rPr lang="en-US" smtClean="0"/>
              <a:t>Advanced Computer Graphics - Path Tracing</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47</a:t>
            </a:fld>
            <a:endParaRPr lang="en-US"/>
          </a:p>
        </p:txBody>
      </p:sp>
    </p:spTree>
    <p:extLst>
      <p:ext uri="{BB962C8B-B14F-4D97-AF65-F5344CB8AC3E}">
        <p14:creationId xmlns:p14="http://schemas.microsoft.com/office/powerpoint/2010/main" val="109430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22" presetClass="entr" presetSubtype="8"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Density Function</a:t>
            </a:r>
            <a:endParaRPr lang="sv-SE" dirty="0"/>
          </a:p>
        </p:txBody>
      </p:sp>
      <p:sp>
        <p:nvSpPr>
          <p:cNvPr id="4" name="Date Placeholder 3"/>
          <p:cNvSpPr>
            <a:spLocks noGrp="1"/>
          </p:cNvSpPr>
          <p:nvPr>
            <p:ph type="dt" sz="half" idx="10"/>
          </p:nvPr>
        </p:nvSpPr>
        <p:spPr/>
        <p:txBody>
          <a:bodyPr/>
          <a:lstStyle/>
          <a:p>
            <a:fld id="{C483C888-E6DA-40A2-A406-3C79E4D36A38}"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48</a:t>
            </a:fld>
            <a:endParaRPr lang="en-US"/>
          </a:p>
        </p:txBody>
      </p:sp>
      <p:pic>
        <p:nvPicPr>
          <p:cNvPr id="7" name="Picture 6"/>
          <p:cNvPicPr>
            <a:picLocks noChangeAspect="1"/>
          </p:cNvPicPr>
          <p:nvPr/>
        </p:nvPicPr>
        <p:blipFill>
          <a:blip r:embed="rId3"/>
          <a:stretch>
            <a:fillRect/>
          </a:stretch>
        </p:blipFill>
        <p:spPr>
          <a:xfrm>
            <a:off x="1283428" y="1709928"/>
            <a:ext cx="6577144" cy="4219575"/>
          </a:xfrm>
          <a:prstGeom prst="rect">
            <a:avLst/>
          </a:prstGeom>
          <a:ln>
            <a:solidFill>
              <a:schemeClr val="tx1"/>
            </a:solidFill>
          </a:ln>
          <a:effectLst>
            <a:outerShdw blurRad="50800" dist="38100" dir="2700000" algn="tl" rotWithShape="0">
              <a:prstClr val="black">
                <a:alpha val="40000"/>
              </a:prstClr>
            </a:outerShdw>
          </a:effectLst>
        </p:spPr>
      </p:pic>
      <p:grpSp>
        <p:nvGrpSpPr>
          <p:cNvPr id="10" name="Group 9"/>
          <p:cNvGrpSpPr/>
          <p:nvPr/>
        </p:nvGrpSpPr>
        <p:grpSpPr>
          <a:xfrm>
            <a:off x="2514750" y="3067020"/>
            <a:ext cx="2752920" cy="183960"/>
            <a:chOff x="2514750" y="3067020"/>
            <a:chExt cx="2752920" cy="183960"/>
          </a:xfrm>
        </p:grpSpPr>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4972110" y="3067020"/>
                <a:ext cx="295560" cy="360"/>
              </p14:xfrm>
            </p:contentPart>
          </mc:Choice>
          <mc:Fallback xmlns="">
            <p:pic>
              <p:nvPicPr>
                <p:cNvPr id="8" name="Ink 7"/>
                <p:cNvPicPr/>
                <p:nvPr/>
              </p:nvPicPr>
              <p:blipFill>
                <a:blip r:embed="rId5"/>
                <a:stretch>
                  <a:fillRect/>
                </a:stretch>
              </p:blipFill>
              <p:spPr>
                <a:xfrm>
                  <a:off x="4929990" y="2983140"/>
                  <a:ext cx="37980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2514750" y="3200220"/>
                <a:ext cx="2300400" cy="50760"/>
              </p14:xfrm>
            </p:contentPart>
          </mc:Choice>
          <mc:Fallback xmlns="">
            <p:pic>
              <p:nvPicPr>
                <p:cNvPr id="9" name="Ink 8"/>
                <p:cNvPicPr/>
                <p:nvPr/>
              </p:nvPicPr>
              <p:blipFill>
                <a:blip r:embed="rId7"/>
                <a:stretch>
                  <a:fillRect/>
                </a:stretch>
              </p:blipFill>
              <p:spPr>
                <a:xfrm>
                  <a:off x="2472630" y="3116340"/>
                  <a:ext cx="2384640" cy="218520"/>
                </a:xfrm>
                <a:prstGeom prst="rect">
                  <a:avLst/>
                </a:prstGeom>
              </p:spPr>
            </p:pic>
          </mc:Fallback>
        </mc:AlternateContent>
      </p:grpSp>
      <mc:AlternateContent xmlns:mc="http://schemas.openxmlformats.org/markup-compatibility/2006" xmlns:a14="http://schemas.microsoft.com/office/drawing/2010/main">
        <mc:Choice Requires="a14">
          <p:sp>
            <p:nvSpPr>
              <p:cNvPr id="11" name="Rectangle 10"/>
              <p:cNvSpPr/>
              <p:nvPr/>
            </p:nvSpPr>
            <p:spPr>
              <a:xfrm>
                <a:off x="5867400" y="5181600"/>
                <a:ext cx="2496581" cy="1148263"/>
              </a:xfrm>
              <a:prstGeom prst="rect">
                <a:avLst/>
              </a:prstGeom>
              <a:solidFill>
                <a:schemeClr val="bg1"/>
              </a:solidFill>
              <a:ln>
                <a:solidFill>
                  <a:schemeClr val="tx1"/>
                </a:solidFill>
              </a:ln>
              <a:effectLst>
                <a:outerShdw blurRad="50800" dist="38100" dir="2700000" algn="tl" rotWithShape="0">
                  <a:prstClr val="black">
                    <a:alpha val="40000"/>
                  </a:prstClr>
                </a:outerShdw>
                <a:reflection blurRad="6350" stA="50000" endA="300" endPos="38500" dist="50800" dir="5400000" sy="-100000" algn="bl" rotWithShape="0"/>
              </a:effectLst>
            </p:spPr>
            <p:txBody>
              <a:bodyPr wrap="none">
                <a:spAutoFit/>
              </a:bodyPr>
              <a:lstStyle/>
              <a:p>
                <a:r>
                  <a:rPr lang="en-US" b="1" dirty="0" smtClean="0">
                    <a:latin typeface="Cambria Math" panose="02040503050406030204" pitchFamily="18" charset="0"/>
                  </a:rPr>
                  <a:t>Monte Carlo Integration</a:t>
                </a: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𝑁</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f>
                            <m:fPr>
                              <m:ctrlPr>
                                <a:rPr lang="en-US" i="1">
                                  <a:latin typeface="Cambria Math" panose="02040503050406030204" pitchFamily="18" charset="0"/>
                                </a:rPr>
                              </m:ctrlPr>
                            </m:fPr>
                            <m:num>
                              <m:r>
                                <a:rPr lang="en-US" i="1">
                                  <a:latin typeface="Cambria Math" panose="02040503050406030204" pitchFamily="18" charset="0"/>
                                </a:rPr>
                                <m:t>𝑓</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num>
                            <m:den>
                              <m:r>
                                <a:rPr lang="en-US" i="1">
                                  <a:latin typeface="Cambria Math" panose="02040503050406030204" pitchFamily="18" charset="0"/>
                                </a:rPr>
                                <m:t>𝑝</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den>
                          </m:f>
                        </m:e>
                      </m:nary>
                    </m:oMath>
                  </m:oMathPara>
                </a14:m>
                <a:endParaRPr lang="sv-SE" dirty="0"/>
              </a:p>
            </p:txBody>
          </p:sp>
        </mc:Choice>
        <mc:Fallback xmlns="">
          <p:sp>
            <p:nvSpPr>
              <p:cNvPr id="11" name="Rectangle 10"/>
              <p:cNvSpPr>
                <a:spLocks noRot="1" noChangeAspect="1" noMove="1" noResize="1" noEditPoints="1" noAdjustHandles="1" noChangeArrowheads="1" noChangeShapeType="1" noTextEdit="1"/>
              </p:cNvSpPr>
              <p:nvPr/>
            </p:nvSpPr>
            <p:spPr>
              <a:xfrm>
                <a:off x="5867400" y="5181600"/>
                <a:ext cx="2496581" cy="1148263"/>
              </a:xfrm>
              <a:prstGeom prst="rect">
                <a:avLst/>
              </a:prstGeom>
              <a:blipFill>
                <a:blip r:embed="rId8"/>
                <a:stretch>
                  <a:fillRect/>
                </a:stretch>
              </a:blipFill>
              <a:ln>
                <a:solidFill>
                  <a:schemeClr val="tx1"/>
                </a:solidFill>
              </a:ln>
              <a:effectLst>
                <a:outerShdw blurRad="50800" dist="38100" dir="2700000" algn="tl" rotWithShape="0">
                  <a:prstClr val="black">
                    <a:alpha val="40000"/>
                  </a:prstClr>
                </a:outerShdw>
                <a:reflection blurRad="6350" stA="50000" endA="300" endPos="38500" dist="50800" dir="5400000" sy="-100000" algn="bl" rotWithShape="0"/>
              </a:effectLst>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22601" y="5355371"/>
                <a:ext cx="1682575" cy="1355436"/>
              </a:xfrm>
              <a:prstGeom prst="rect">
                <a:avLst/>
              </a:prstGeom>
              <a:solidFill>
                <a:schemeClr val="bg1"/>
              </a:solidFill>
              <a:ln>
                <a:solidFill>
                  <a:schemeClr val="tx1"/>
                </a:solidFill>
              </a:ln>
              <a:effectLst>
                <a:outerShdw blurRad="50800" dist="38100" dir="2700000" algn="tl" rotWithShape="0">
                  <a:prstClr val="black">
                    <a:alpha val="40000"/>
                  </a:prstClr>
                </a:outerShdw>
                <a:reflection blurRad="6350" stA="50000" endA="300" endPos="38500" dist="50800" dir="5400000" sy="-100000" algn="bl" rotWithShape="0"/>
              </a:effectLst>
            </p:spPr>
            <p:txBody>
              <a:bodyPr wrap="none">
                <a:spAutoFit/>
              </a:bodyPr>
              <a:lstStyle/>
              <a:p>
                <a:pPr algn="ctr"/>
                <a14:m>
                  <m:oMath xmlns:m="http://schemas.openxmlformats.org/officeDocument/2006/math">
                    <m:r>
                      <a:rPr lang="en-US" i="1" smtClean="0">
                        <a:latin typeface="Cambria Math" panose="02040503050406030204" pitchFamily="18" charset="0"/>
                      </a:rPr>
                      <m:t>𝑝</m:t>
                    </m:r>
                    <m:r>
                      <a:rPr lang="en-US" i="1" smtClean="0">
                        <a:latin typeface="Cambria Math" panose="02040503050406030204" pitchFamily="18" charset="0"/>
                      </a:rPr>
                      <m:t>(</m:t>
                    </m:r>
                    <m:r>
                      <a:rPr lang="en-US" b="0" i="1" smtClean="0">
                        <a:latin typeface="Cambria Math" panose="02040503050406030204" pitchFamily="18" charset="0"/>
                      </a:rPr>
                      <m:t>𝑋</m:t>
                    </m:r>
                    <m:r>
                      <a:rPr lang="en-US" i="1">
                        <a:latin typeface="Cambria Math" panose="02040503050406030204" pitchFamily="18" charset="0"/>
                      </a:rPr>
                      <m:t>)</m:t>
                    </m:r>
                  </m:oMath>
                </a14:m>
                <a:r>
                  <a:rPr lang="en-US" i="1" dirty="0" smtClean="0">
                    <a:latin typeface="Cambria Math" panose="02040503050406030204" pitchFamily="18" charset="0"/>
                  </a:rPr>
                  <a:t> = </a:t>
                </a:r>
                <a14:m>
                  <m:oMath xmlns:m="http://schemas.openxmlformats.org/officeDocument/2006/math">
                    <m:f>
                      <m:fPr>
                        <m:ctrlPr>
                          <a:rPr lang="en-US" i="1">
                            <a:latin typeface="Cambria Math" panose="02040503050406030204" pitchFamily="18" charset="0"/>
                          </a:rPr>
                        </m:ctrlPr>
                      </m:fPr>
                      <m:num>
                        <m:r>
                          <a:rPr lang="en-US" b="0" i="1" smtClean="0">
                            <a:latin typeface="Cambria Math" panose="02040503050406030204" pitchFamily="18" charset="0"/>
                          </a:rPr>
                          <m:t>𝑑𝑃</m:t>
                        </m:r>
                        <m:r>
                          <a:rPr lang="en-US" i="1">
                            <a:latin typeface="Cambria Math" panose="02040503050406030204" pitchFamily="18" charset="0"/>
                          </a:rPr>
                          <m:t>(</m:t>
                        </m:r>
                        <m:r>
                          <a:rPr lang="en-US" b="0" i="1" smtClean="0">
                            <a:latin typeface="Cambria Math" panose="02040503050406030204" pitchFamily="18" charset="0"/>
                          </a:rPr>
                          <m:t>𝑋</m:t>
                        </m:r>
                        <m:r>
                          <a:rPr lang="en-US" i="1">
                            <a:latin typeface="Cambria Math" panose="02040503050406030204" pitchFamily="18" charset="0"/>
                          </a:rPr>
                          <m:t>)</m:t>
                        </m:r>
                      </m:num>
                      <m:den>
                        <m:r>
                          <a:rPr lang="en-US" b="0" i="1" smtClean="0">
                            <a:latin typeface="Cambria Math" panose="02040503050406030204" pitchFamily="18" charset="0"/>
                          </a:rPr>
                          <m:t>𝑑𝑋</m:t>
                        </m:r>
                      </m:den>
                    </m:f>
                  </m:oMath>
                </a14:m>
                <a:endParaRPr lang="en-US" i="1" dirty="0" smtClean="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nary>
                        <m:naryPr>
                          <m:limLoc m:val="undOvr"/>
                          <m:subHide m:val="on"/>
                          <m:ctrlPr>
                            <a:rPr lang="en-US" i="1">
                              <a:latin typeface="Cambria Math" panose="02040503050406030204" pitchFamily="18" charset="0"/>
                            </a:rPr>
                          </m:ctrlPr>
                        </m:naryPr>
                        <m:sub/>
                        <m:sup/>
                        <m:e>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𝑑𝑋</m:t>
                          </m:r>
                          <m:r>
                            <a:rPr lang="en-US" b="0" i="1" smtClean="0">
                              <a:latin typeface="Cambria Math" panose="02040503050406030204" pitchFamily="18" charset="0"/>
                            </a:rPr>
                            <m:t>=1</m:t>
                          </m:r>
                        </m:e>
                      </m:nary>
                    </m:oMath>
                  </m:oMathPara>
                </a14:m>
                <a:endParaRPr lang="en-US" i="1" dirty="0" smtClean="0">
                  <a:latin typeface="Cambria Math" panose="020405030504060302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22601" y="5355371"/>
                <a:ext cx="1682575" cy="1355436"/>
              </a:xfrm>
              <a:prstGeom prst="rect">
                <a:avLst/>
              </a:prstGeom>
              <a:blipFill>
                <a:blip r:embed="rId9"/>
                <a:stretch>
                  <a:fillRect/>
                </a:stretch>
              </a:blipFill>
              <a:ln>
                <a:solidFill>
                  <a:schemeClr val="tx1"/>
                </a:solidFill>
              </a:ln>
              <a:effectLst>
                <a:outerShdw blurRad="50800" dist="38100" dir="2700000" algn="tl" rotWithShape="0">
                  <a:prstClr val="black">
                    <a:alpha val="40000"/>
                  </a:prstClr>
                </a:outerShdw>
                <a:reflection blurRad="6350" stA="50000" endA="300" endPos="38500" dist="50800" dir="5400000" sy="-100000" algn="bl" rotWithShape="0"/>
              </a:effectLst>
            </p:spPr>
            <p:txBody>
              <a:bodyPr/>
              <a:lstStyle/>
              <a:p>
                <a:r>
                  <a:rPr lang="sv-SE">
                    <a:noFill/>
                  </a:rPr>
                  <a:t> </a:t>
                </a:r>
              </a:p>
            </p:txBody>
          </p:sp>
        </mc:Fallback>
      </mc:AlternateContent>
    </p:spTree>
    <p:extLst>
      <p:ext uri="{BB962C8B-B14F-4D97-AF65-F5344CB8AC3E}">
        <p14:creationId xmlns:p14="http://schemas.microsoft.com/office/powerpoint/2010/main" val="193816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Sampling</a:t>
            </a:r>
            <a:endParaRPr lang="sv-FI" dirty="0"/>
          </a:p>
        </p:txBody>
      </p:sp>
      <p:grpSp>
        <p:nvGrpSpPr>
          <p:cNvPr id="14" name="Group 13"/>
          <p:cNvGrpSpPr/>
          <p:nvPr/>
        </p:nvGrpSpPr>
        <p:grpSpPr>
          <a:xfrm>
            <a:off x="914400" y="1981200"/>
            <a:ext cx="7010400" cy="4559365"/>
            <a:chOff x="6956385" y="2600325"/>
            <a:chExt cx="4097438" cy="2664857"/>
          </a:xfrm>
        </p:grpSpPr>
        <p:sp>
          <p:nvSpPr>
            <p:cNvPr id="15" name="Freeform 14"/>
            <p:cNvSpPr/>
            <p:nvPr/>
          </p:nvSpPr>
          <p:spPr>
            <a:xfrm>
              <a:off x="7197725" y="2600325"/>
              <a:ext cx="3549650" cy="2359025"/>
            </a:xfrm>
            <a:custGeom>
              <a:avLst/>
              <a:gdLst>
                <a:gd name="connsiteX0" fmla="*/ 0 w 3549650"/>
                <a:gd name="connsiteY0" fmla="*/ 2244725 h 2359025"/>
                <a:gd name="connsiteX1" fmla="*/ 285750 w 3549650"/>
                <a:gd name="connsiteY1" fmla="*/ 2212975 h 2359025"/>
                <a:gd name="connsiteX2" fmla="*/ 463550 w 3549650"/>
                <a:gd name="connsiteY2" fmla="*/ 2203450 h 2359025"/>
                <a:gd name="connsiteX3" fmla="*/ 628650 w 3549650"/>
                <a:gd name="connsiteY3" fmla="*/ 2216150 h 2359025"/>
                <a:gd name="connsiteX4" fmla="*/ 920750 w 3549650"/>
                <a:gd name="connsiteY4" fmla="*/ 2238375 h 2359025"/>
                <a:gd name="connsiteX5" fmla="*/ 1127125 w 3549650"/>
                <a:gd name="connsiteY5" fmla="*/ 2254250 h 2359025"/>
                <a:gd name="connsiteX6" fmla="*/ 1222375 w 3549650"/>
                <a:gd name="connsiteY6" fmla="*/ 2216150 h 2359025"/>
                <a:gd name="connsiteX7" fmla="*/ 1273175 w 3549650"/>
                <a:gd name="connsiteY7" fmla="*/ 2120900 h 2359025"/>
                <a:gd name="connsiteX8" fmla="*/ 1314450 w 3549650"/>
                <a:gd name="connsiteY8" fmla="*/ 1911350 h 2359025"/>
                <a:gd name="connsiteX9" fmla="*/ 1365250 w 3549650"/>
                <a:gd name="connsiteY9" fmla="*/ 1574800 h 2359025"/>
                <a:gd name="connsiteX10" fmla="*/ 1377950 w 3549650"/>
                <a:gd name="connsiteY10" fmla="*/ 1343025 h 2359025"/>
                <a:gd name="connsiteX11" fmla="*/ 1403350 w 3549650"/>
                <a:gd name="connsiteY11" fmla="*/ 1244600 h 2359025"/>
                <a:gd name="connsiteX12" fmla="*/ 1428750 w 3549650"/>
                <a:gd name="connsiteY12" fmla="*/ 1225550 h 2359025"/>
                <a:gd name="connsiteX13" fmla="*/ 1444625 w 3549650"/>
                <a:gd name="connsiteY13" fmla="*/ 1222375 h 2359025"/>
                <a:gd name="connsiteX14" fmla="*/ 1479550 w 3549650"/>
                <a:gd name="connsiteY14" fmla="*/ 1241425 h 2359025"/>
                <a:gd name="connsiteX15" fmla="*/ 1498600 w 3549650"/>
                <a:gd name="connsiteY15" fmla="*/ 1260475 h 2359025"/>
                <a:gd name="connsiteX16" fmla="*/ 1527175 w 3549650"/>
                <a:gd name="connsiteY16" fmla="*/ 1346200 h 2359025"/>
                <a:gd name="connsiteX17" fmla="*/ 1555750 w 3549650"/>
                <a:gd name="connsiteY17" fmla="*/ 1393825 h 2359025"/>
                <a:gd name="connsiteX18" fmla="*/ 1603375 w 3549650"/>
                <a:gd name="connsiteY18" fmla="*/ 1466850 h 2359025"/>
                <a:gd name="connsiteX19" fmla="*/ 1622425 w 3549650"/>
                <a:gd name="connsiteY19" fmla="*/ 1466850 h 2359025"/>
                <a:gd name="connsiteX20" fmla="*/ 1647825 w 3549650"/>
                <a:gd name="connsiteY20" fmla="*/ 1428750 h 2359025"/>
                <a:gd name="connsiteX21" fmla="*/ 1724025 w 3549650"/>
                <a:gd name="connsiteY21" fmla="*/ 492125 h 2359025"/>
                <a:gd name="connsiteX22" fmla="*/ 1752600 w 3549650"/>
                <a:gd name="connsiteY22" fmla="*/ 184150 h 2359025"/>
                <a:gd name="connsiteX23" fmla="*/ 1784350 w 3549650"/>
                <a:gd name="connsiteY23" fmla="*/ 53975 h 2359025"/>
                <a:gd name="connsiteX24" fmla="*/ 1806575 w 3549650"/>
                <a:gd name="connsiteY24" fmla="*/ 3175 h 2359025"/>
                <a:gd name="connsiteX25" fmla="*/ 1828800 w 3549650"/>
                <a:gd name="connsiteY25" fmla="*/ 0 h 2359025"/>
                <a:gd name="connsiteX26" fmla="*/ 1841500 w 3549650"/>
                <a:gd name="connsiteY26" fmla="*/ 22225 h 2359025"/>
                <a:gd name="connsiteX27" fmla="*/ 1870075 w 3549650"/>
                <a:gd name="connsiteY27" fmla="*/ 146050 h 2359025"/>
                <a:gd name="connsiteX28" fmla="*/ 1898650 w 3549650"/>
                <a:gd name="connsiteY28" fmla="*/ 400050 h 2359025"/>
                <a:gd name="connsiteX29" fmla="*/ 1949450 w 3549650"/>
                <a:gd name="connsiteY29" fmla="*/ 1136650 h 2359025"/>
                <a:gd name="connsiteX30" fmla="*/ 1987550 w 3549650"/>
                <a:gd name="connsiteY30" fmla="*/ 1616075 h 2359025"/>
                <a:gd name="connsiteX31" fmla="*/ 2016125 w 3549650"/>
                <a:gd name="connsiteY31" fmla="*/ 1819275 h 2359025"/>
                <a:gd name="connsiteX32" fmla="*/ 2041525 w 3549650"/>
                <a:gd name="connsiteY32" fmla="*/ 1905000 h 2359025"/>
                <a:gd name="connsiteX33" fmla="*/ 2098675 w 3549650"/>
                <a:gd name="connsiteY33" fmla="*/ 1952625 h 2359025"/>
                <a:gd name="connsiteX34" fmla="*/ 2143125 w 3549650"/>
                <a:gd name="connsiteY34" fmla="*/ 2022475 h 2359025"/>
                <a:gd name="connsiteX35" fmla="*/ 2282825 w 3549650"/>
                <a:gd name="connsiteY35" fmla="*/ 2139950 h 2359025"/>
                <a:gd name="connsiteX36" fmla="*/ 2476500 w 3549650"/>
                <a:gd name="connsiteY36" fmla="*/ 2206625 h 2359025"/>
                <a:gd name="connsiteX37" fmla="*/ 2714625 w 3549650"/>
                <a:gd name="connsiteY37" fmla="*/ 2238375 h 2359025"/>
                <a:gd name="connsiteX38" fmla="*/ 3016250 w 3549650"/>
                <a:gd name="connsiteY38" fmla="*/ 2254250 h 2359025"/>
                <a:gd name="connsiteX39" fmla="*/ 3400425 w 3549650"/>
                <a:gd name="connsiteY39" fmla="*/ 2266950 h 2359025"/>
                <a:gd name="connsiteX40" fmla="*/ 3549650 w 3549650"/>
                <a:gd name="connsiteY40" fmla="*/ 2270125 h 2359025"/>
                <a:gd name="connsiteX41" fmla="*/ 3549650 w 3549650"/>
                <a:gd name="connsiteY41" fmla="*/ 2359025 h 2359025"/>
                <a:gd name="connsiteX42" fmla="*/ 0 w 3549650"/>
                <a:gd name="connsiteY42" fmla="*/ 2359025 h 2359025"/>
                <a:gd name="connsiteX43" fmla="*/ 0 w 3549650"/>
                <a:gd name="connsiteY43" fmla="*/ 2244725 h 235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49650" h="2359025">
                  <a:moveTo>
                    <a:pt x="0" y="2244725"/>
                  </a:moveTo>
                  <a:lnTo>
                    <a:pt x="285750" y="2212975"/>
                  </a:lnTo>
                  <a:lnTo>
                    <a:pt x="463550" y="2203450"/>
                  </a:lnTo>
                  <a:lnTo>
                    <a:pt x="628650" y="2216150"/>
                  </a:lnTo>
                  <a:lnTo>
                    <a:pt x="920750" y="2238375"/>
                  </a:lnTo>
                  <a:lnTo>
                    <a:pt x="1127125" y="2254250"/>
                  </a:lnTo>
                  <a:lnTo>
                    <a:pt x="1222375" y="2216150"/>
                  </a:lnTo>
                  <a:lnTo>
                    <a:pt x="1273175" y="2120900"/>
                  </a:lnTo>
                  <a:lnTo>
                    <a:pt x="1314450" y="1911350"/>
                  </a:lnTo>
                  <a:lnTo>
                    <a:pt x="1365250" y="1574800"/>
                  </a:lnTo>
                  <a:lnTo>
                    <a:pt x="1377950" y="1343025"/>
                  </a:lnTo>
                  <a:lnTo>
                    <a:pt x="1403350" y="1244600"/>
                  </a:lnTo>
                  <a:lnTo>
                    <a:pt x="1428750" y="1225550"/>
                  </a:lnTo>
                  <a:lnTo>
                    <a:pt x="1444625" y="1222375"/>
                  </a:lnTo>
                  <a:lnTo>
                    <a:pt x="1479550" y="1241425"/>
                  </a:lnTo>
                  <a:lnTo>
                    <a:pt x="1498600" y="1260475"/>
                  </a:lnTo>
                  <a:lnTo>
                    <a:pt x="1527175" y="1346200"/>
                  </a:lnTo>
                  <a:lnTo>
                    <a:pt x="1555750" y="1393825"/>
                  </a:lnTo>
                  <a:lnTo>
                    <a:pt x="1603375" y="1466850"/>
                  </a:lnTo>
                  <a:lnTo>
                    <a:pt x="1622425" y="1466850"/>
                  </a:lnTo>
                  <a:lnTo>
                    <a:pt x="1647825" y="1428750"/>
                  </a:lnTo>
                  <a:lnTo>
                    <a:pt x="1724025" y="492125"/>
                  </a:lnTo>
                  <a:lnTo>
                    <a:pt x="1752600" y="184150"/>
                  </a:lnTo>
                  <a:lnTo>
                    <a:pt x="1784350" y="53975"/>
                  </a:lnTo>
                  <a:lnTo>
                    <a:pt x="1806575" y="3175"/>
                  </a:lnTo>
                  <a:lnTo>
                    <a:pt x="1828800" y="0"/>
                  </a:lnTo>
                  <a:lnTo>
                    <a:pt x="1841500" y="22225"/>
                  </a:lnTo>
                  <a:lnTo>
                    <a:pt x="1870075" y="146050"/>
                  </a:lnTo>
                  <a:lnTo>
                    <a:pt x="1898650" y="400050"/>
                  </a:lnTo>
                  <a:lnTo>
                    <a:pt x="1949450" y="1136650"/>
                  </a:lnTo>
                  <a:lnTo>
                    <a:pt x="1987550" y="1616075"/>
                  </a:lnTo>
                  <a:lnTo>
                    <a:pt x="2016125" y="1819275"/>
                  </a:lnTo>
                  <a:lnTo>
                    <a:pt x="2041525" y="1905000"/>
                  </a:lnTo>
                  <a:lnTo>
                    <a:pt x="2098675" y="1952625"/>
                  </a:lnTo>
                  <a:lnTo>
                    <a:pt x="2143125" y="2022475"/>
                  </a:lnTo>
                  <a:lnTo>
                    <a:pt x="2282825" y="2139950"/>
                  </a:lnTo>
                  <a:lnTo>
                    <a:pt x="2476500" y="2206625"/>
                  </a:lnTo>
                  <a:lnTo>
                    <a:pt x="2714625" y="2238375"/>
                  </a:lnTo>
                  <a:lnTo>
                    <a:pt x="3016250" y="2254250"/>
                  </a:lnTo>
                  <a:lnTo>
                    <a:pt x="3400425" y="2266950"/>
                  </a:lnTo>
                  <a:lnTo>
                    <a:pt x="3549650" y="2270125"/>
                  </a:lnTo>
                  <a:lnTo>
                    <a:pt x="3549650" y="2359025"/>
                  </a:lnTo>
                  <a:lnTo>
                    <a:pt x="0" y="2359025"/>
                  </a:lnTo>
                  <a:lnTo>
                    <a:pt x="0" y="224472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 name="Straight Arrow Connector 15"/>
            <p:cNvCxnSpPr/>
            <p:nvPr/>
          </p:nvCxnSpPr>
          <p:spPr>
            <a:xfrm>
              <a:off x="6956385" y="4959752"/>
              <a:ext cx="40974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7199453" y="2748987"/>
              <a:ext cx="0" cy="2482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956385" y="4883586"/>
              <a:ext cx="301686" cy="369332"/>
            </a:xfrm>
            <a:prstGeom prst="rect">
              <a:avLst/>
            </a:prstGeom>
            <a:noFill/>
          </p:spPr>
          <p:txBody>
            <a:bodyPr wrap="none" rtlCol="0">
              <a:spAutoFit/>
            </a:bodyPr>
            <a:lstStyle/>
            <a:p>
              <a:r>
                <a:rPr lang="en-US" dirty="0" smtClean="0"/>
                <a:t>0</a:t>
              </a:r>
              <a:endParaRPr lang="sv-SE" dirty="0"/>
            </a:p>
          </p:txBody>
        </p:sp>
        <p:sp>
          <p:nvSpPr>
            <p:cNvPr id="19" name="TextBox 18"/>
            <p:cNvSpPr txBox="1"/>
            <p:nvPr/>
          </p:nvSpPr>
          <p:spPr>
            <a:xfrm>
              <a:off x="10616376" y="4895850"/>
              <a:ext cx="301686" cy="369332"/>
            </a:xfrm>
            <a:prstGeom prst="rect">
              <a:avLst/>
            </a:prstGeom>
            <a:noFill/>
          </p:spPr>
          <p:txBody>
            <a:bodyPr wrap="none" rtlCol="0">
              <a:spAutoFit/>
            </a:bodyPr>
            <a:lstStyle/>
            <a:p>
              <a:r>
                <a:rPr lang="en-US" dirty="0" smtClean="0"/>
                <a:t>3</a:t>
              </a:r>
              <a:endParaRPr lang="sv-SE" dirty="0"/>
            </a:p>
          </p:txBody>
        </p:sp>
        <p:sp>
          <p:nvSpPr>
            <p:cNvPr id="20" name="TextBox 19"/>
            <p:cNvSpPr txBox="1"/>
            <p:nvPr/>
          </p:nvSpPr>
          <p:spPr>
            <a:xfrm>
              <a:off x="6956385" y="2753599"/>
              <a:ext cx="301686" cy="369332"/>
            </a:xfrm>
            <a:prstGeom prst="rect">
              <a:avLst/>
            </a:prstGeom>
            <a:noFill/>
          </p:spPr>
          <p:txBody>
            <a:bodyPr wrap="none" rtlCol="0">
              <a:spAutoFit/>
            </a:bodyPr>
            <a:lstStyle/>
            <a:p>
              <a:r>
                <a:rPr lang="en-US" dirty="0" smtClean="0"/>
                <a:t>4</a:t>
              </a:r>
              <a:endParaRPr lang="sv-SE" dirty="0"/>
            </a:p>
          </p:txBody>
        </p:sp>
        <p:sp>
          <p:nvSpPr>
            <p:cNvPr id="21" name="TextBox 20"/>
            <p:cNvSpPr txBox="1"/>
            <p:nvPr/>
          </p:nvSpPr>
          <p:spPr>
            <a:xfrm>
              <a:off x="8254176" y="4895850"/>
              <a:ext cx="301686" cy="369332"/>
            </a:xfrm>
            <a:prstGeom prst="rect">
              <a:avLst/>
            </a:prstGeom>
            <a:noFill/>
          </p:spPr>
          <p:txBody>
            <a:bodyPr wrap="none" rtlCol="0">
              <a:spAutoFit/>
            </a:bodyPr>
            <a:lstStyle/>
            <a:p>
              <a:r>
                <a:rPr lang="en-US" dirty="0" smtClean="0"/>
                <a:t>1</a:t>
              </a:r>
              <a:endParaRPr lang="sv-SE" dirty="0"/>
            </a:p>
          </p:txBody>
        </p:sp>
        <p:sp>
          <p:nvSpPr>
            <p:cNvPr id="22" name="TextBox 21"/>
            <p:cNvSpPr txBox="1"/>
            <p:nvPr/>
          </p:nvSpPr>
          <p:spPr>
            <a:xfrm>
              <a:off x="9479726" y="4895850"/>
              <a:ext cx="301686" cy="369332"/>
            </a:xfrm>
            <a:prstGeom prst="rect">
              <a:avLst/>
            </a:prstGeom>
            <a:noFill/>
          </p:spPr>
          <p:txBody>
            <a:bodyPr wrap="none" rtlCol="0">
              <a:spAutoFit/>
            </a:bodyPr>
            <a:lstStyle/>
            <a:p>
              <a:r>
                <a:rPr lang="en-US" dirty="0"/>
                <a:t>2</a:t>
              </a:r>
              <a:endParaRPr lang="sv-SE" dirty="0"/>
            </a:p>
          </p:txBody>
        </p:sp>
        <p:sp>
          <p:nvSpPr>
            <p:cNvPr id="23" name="Freeform 22"/>
            <p:cNvSpPr/>
            <p:nvPr/>
          </p:nvSpPr>
          <p:spPr>
            <a:xfrm>
              <a:off x="7194550" y="2603993"/>
              <a:ext cx="3556000" cy="2266457"/>
            </a:xfrm>
            <a:custGeom>
              <a:avLst/>
              <a:gdLst>
                <a:gd name="connsiteX0" fmla="*/ 0 w 3556000"/>
                <a:gd name="connsiteY0" fmla="*/ 2241057 h 2266457"/>
                <a:gd name="connsiteX1" fmla="*/ 457200 w 3556000"/>
                <a:gd name="connsiteY1" fmla="*/ 2202957 h 2266457"/>
                <a:gd name="connsiteX2" fmla="*/ 908050 w 3556000"/>
                <a:gd name="connsiteY2" fmla="*/ 2234707 h 2266457"/>
                <a:gd name="connsiteX3" fmla="*/ 1225550 w 3556000"/>
                <a:gd name="connsiteY3" fmla="*/ 2202957 h 2266457"/>
                <a:gd name="connsiteX4" fmla="*/ 1333500 w 3556000"/>
                <a:gd name="connsiteY4" fmla="*/ 1802907 h 2266457"/>
                <a:gd name="connsiteX5" fmla="*/ 1397000 w 3556000"/>
                <a:gd name="connsiteY5" fmla="*/ 1269507 h 2266457"/>
                <a:gd name="connsiteX6" fmla="*/ 1492250 w 3556000"/>
                <a:gd name="connsiteY6" fmla="*/ 1250457 h 2266457"/>
                <a:gd name="connsiteX7" fmla="*/ 1536700 w 3556000"/>
                <a:gd name="connsiteY7" fmla="*/ 1358407 h 2266457"/>
                <a:gd name="connsiteX8" fmla="*/ 1651000 w 3556000"/>
                <a:gd name="connsiteY8" fmla="*/ 1383807 h 2266457"/>
                <a:gd name="connsiteX9" fmla="*/ 1752600 w 3556000"/>
                <a:gd name="connsiteY9" fmla="*/ 190007 h 2266457"/>
                <a:gd name="connsiteX10" fmla="*/ 1873250 w 3556000"/>
                <a:gd name="connsiteY10" fmla="*/ 151907 h 2266457"/>
                <a:gd name="connsiteX11" fmla="*/ 1993900 w 3556000"/>
                <a:gd name="connsiteY11" fmla="*/ 1650507 h 2266457"/>
                <a:gd name="connsiteX12" fmla="*/ 2114550 w 3556000"/>
                <a:gd name="connsiteY12" fmla="*/ 1968007 h 2266457"/>
                <a:gd name="connsiteX13" fmla="*/ 2463800 w 3556000"/>
                <a:gd name="connsiteY13" fmla="*/ 2196607 h 2266457"/>
                <a:gd name="connsiteX14" fmla="*/ 3556000 w 3556000"/>
                <a:gd name="connsiteY14" fmla="*/ 2266457 h 226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6000" h="2266457">
                  <a:moveTo>
                    <a:pt x="0" y="2241057"/>
                  </a:moveTo>
                  <a:cubicBezTo>
                    <a:pt x="152929" y="2222536"/>
                    <a:pt x="305858" y="2204015"/>
                    <a:pt x="457200" y="2202957"/>
                  </a:cubicBezTo>
                  <a:cubicBezTo>
                    <a:pt x="608542" y="2201899"/>
                    <a:pt x="779992" y="2234707"/>
                    <a:pt x="908050" y="2234707"/>
                  </a:cubicBezTo>
                  <a:cubicBezTo>
                    <a:pt x="1036108" y="2234707"/>
                    <a:pt x="1154642" y="2274924"/>
                    <a:pt x="1225550" y="2202957"/>
                  </a:cubicBezTo>
                  <a:cubicBezTo>
                    <a:pt x="1296458" y="2130990"/>
                    <a:pt x="1304925" y="1958482"/>
                    <a:pt x="1333500" y="1802907"/>
                  </a:cubicBezTo>
                  <a:cubicBezTo>
                    <a:pt x="1362075" y="1647332"/>
                    <a:pt x="1370542" y="1361582"/>
                    <a:pt x="1397000" y="1269507"/>
                  </a:cubicBezTo>
                  <a:cubicBezTo>
                    <a:pt x="1423458" y="1177432"/>
                    <a:pt x="1468967" y="1235640"/>
                    <a:pt x="1492250" y="1250457"/>
                  </a:cubicBezTo>
                  <a:cubicBezTo>
                    <a:pt x="1515533" y="1265274"/>
                    <a:pt x="1510242" y="1336182"/>
                    <a:pt x="1536700" y="1358407"/>
                  </a:cubicBezTo>
                  <a:cubicBezTo>
                    <a:pt x="1563158" y="1380632"/>
                    <a:pt x="1615017" y="1578540"/>
                    <a:pt x="1651000" y="1383807"/>
                  </a:cubicBezTo>
                  <a:cubicBezTo>
                    <a:pt x="1686983" y="1189074"/>
                    <a:pt x="1715558" y="395324"/>
                    <a:pt x="1752600" y="190007"/>
                  </a:cubicBezTo>
                  <a:cubicBezTo>
                    <a:pt x="1789642" y="-15310"/>
                    <a:pt x="1833033" y="-91510"/>
                    <a:pt x="1873250" y="151907"/>
                  </a:cubicBezTo>
                  <a:cubicBezTo>
                    <a:pt x="1913467" y="395324"/>
                    <a:pt x="1953683" y="1347824"/>
                    <a:pt x="1993900" y="1650507"/>
                  </a:cubicBezTo>
                  <a:cubicBezTo>
                    <a:pt x="2034117" y="1953190"/>
                    <a:pt x="2036233" y="1876990"/>
                    <a:pt x="2114550" y="1968007"/>
                  </a:cubicBezTo>
                  <a:cubicBezTo>
                    <a:pt x="2192867" y="2059024"/>
                    <a:pt x="2223559" y="2146865"/>
                    <a:pt x="2463800" y="2196607"/>
                  </a:cubicBezTo>
                  <a:cubicBezTo>
                    <a:pt x="2704041" y="2246349"/>
                    <a:pt x="3130020" y="2256403"/>
                    <a:pt x="3556000" y="226645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4" name="Straight Arrow Connector 23"/>
            <p:cNvCxnSpPr/>
            <p:nvPr/>
          </p:nvCxnSpPr>
          <p:spPr>
            <a:xfrm>
              <a:off x="7499350" y="4813300"/>
              <a:ext cx="1005" cy="14189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306560" y="4807240"/>
              <a:ext cx="350567" cy="146452"/>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6" name="Straight Arrow Connector 25"/>
            <p:cNvCxnSpPr/>
            <p:nvPr/>
          </p:nvCxnSpPr>
          <p:spPr>
            <a:xfrm>
              <a:off x="7956550" y="4826000"/>
              <a:ext cx="1518" cy="12919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7731456" y="4813300"/>
              <a:ext cx="1005" cy="14189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8534520" y="4292600"/>
              <a:ext cx="18930" cy="66259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884655" y="3441700"/>
              <a:ext cx="24395" cy="150714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9423283" y="4692650"/>
              <a:ext cx="117" cy="26254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779000" y="4813300"/>
              <a:ext cx="1005" cy="14189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0058400" y="4845050"/>
              <a:ext cx="1608" cy="11649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10258364" y="4851400"/>
              <a:ext cx="3236" cy="114413"/>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0661650" y="4870450"/>
              <a:ext cx="4673" cy="9109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7553879" y="4807240"/>
              <a:ext cx="350567" cy="152915"/>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Rectangle 35"/>
            <p:cNvSpPr/>
            <p:nvPr/>
          </p:nvSpPr>
          <p:spPr>
            <a:xfrm>
              <a:off x="7781944" y="4807240"/>
              <a:ext cx="350567" cy="156582"/>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ctangle 36"/>
            <p:cNvSpPr/>
            <p:nvPr/>
          </p:nvSpPr>
          <p:spPr>
            <a:xfrm>
              <a:off x="8343054" y="4292600"/>
              <a:ext cx="350567" cy="667152"/>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ctangle 37"/>
            <p:cNvSpPr/>
            <p:nvPr/>
          </p:nvSpPr>
          <p:spPr>
            <a:xfrm>
              <a:off x="8701880" y="3441700"/>
              <a:ext cx="350567" cy="1519842"/>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Rectangle 38"/>
            <p:cNvSpPr/>
            <p:nvPr/>
          </p:nvSpPr>
          <p:spPr>
            <a:xfrm>
              <a:off x="9236042" y="4692650"/>
              <a:ext cx="350567" cy="268779"/>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ectangle 39"/>
            <p:cNvSpPr/>
            <p:nvPr/>
          </p:nvSpPr>
          <p:spPr>
            <a:xfrm>
              <a:off x="9579828" y="4797425"/>
              <a:ext cx="350567" cy="163826"/>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ctangle 40"/>
            <p:cNvSpPr/>
            <p:nvPr/>
          </p:nvSpPr>
          <p:spPr>
            <a:xfrm>
              <a:off x="9884022" y="4819466"/>
              <a:ext cx="350567" cy="146452"/>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ectangle 41"/>
            <p:cNvSpPr/>
            <p:nvPr/>
          </p:nvSpPr>
          <p:spPr>
            <a:xfrm>
              <a:off x="10074915" y="4819466"/>
              <a:ext cx="350567" cy="146452"/>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Rectangle 42"/>
            <p:cNvSpPr/>
            <p:nvPr/>
          </p:nvSpPr>
          <p:spPr>
            <a:xfrm>
              <a:off x="10449690" y="4851399"/>
              <a:ext cx="350567" cy="118973"/>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Rectangle 43"/>
            <p:cNvSpPr/>
            <p:nvPr/>
          </p:nvSpPr>
          <p:spPr>
            <a:xfrm>
              <a:off x="7301159" y="4812350"/>
              <a:ext cx="350567" cy="146452"/>
            </a:xfrm>
            <a:prstGeom prst="rect">
              <a:avLst/>
            </a:prstGeom>
            <a:solidFill>
              <a:schemeClr val="accent1">
                <a:alpha val="42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ctangle 44"/>
            <p:cNvSpPr/>
            <p:nvPr/>
          </p:nvSpPr>
          <p:spPr>
            <a:xfrm>
              <a:off x="7548478" y="4812350"/>
              <a:ext cx="350567" cy="152915"/>
            </a:xfrm>
            <a:prstGeom prst="rect">
              <a:avLst/>
            </a:prstGeom>
            <a:solidFill>
              <a:schemeClr val="accent1">
                <a:alpha val="42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Rectangle 45"/>
            <p:cNvSpPr/>
            <p:nvPr/>
          </p:nvSpPr>
          <p:spPr>
            <a:xfrm>
              <a:off x="7776543" y="4812350"/>
              <a:ext cx="350567" cy="156582"/>
            </a:xfrm>
            <a:prstGeom prst="rect">
              <a:avLst/>
            </a:prstGeom>
            <a:solidFill>
              <a:schemeClr val="accent1">
                <a:alpha val="42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Rectangle 46"/>
            <p:cNvSpPr/>
            <p:nvPr/>
          </p:nvSpPr>
          <p:spPr>
            <a:xfrm>
              <a:off x="8337653" y="4297710"/>
              <a:ext cx="350567" cy="667152"/>
            </a:xfrm>
            <a:prstGeom prst="rect">
              <a:avLst/>
            </a:prstGeom>
            <a:solidFill>
              <a:schemeClr val="accent1">
                <a:alpha val="42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Rectangle 47"/>
            <p:cNvSpPr/>
            <p:nvPr/>
          </p:nvSpPr>
          <p:spPr>
            <a:xfrm>
              <a:off x="8696479" y="3446810"/>
              <a:ext cx="350567" cy="1519842"/>
            </a:xfrm>
            <a:prstGeom prst="rect">
              <a:avLst/>
            </a:prstGeom>
            <a:solidFill>
              <a:schemeClr val="accent1">
                <a:alpha val="42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9" name="Rectangle 48"/>
            <p:cNvSpPr/>
            <p:nvPr/>
          </p:nvSpPr>
          <p:spPr>
            <a:xfrm>
              <a:off x="9230641" y="4697760"/>
              <a:ext cx="350567" cy="268779"/>
            </a:xfrm>
            <a:prstGeom prst="rect">
              <a:avLst/>
            </a:prstGeom>
            <a:solidFill>
              <a:schemeClr val="accent1">
                <a:alpha val="42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0" name="Rectangle 49"/>
            <p:cNvSpPr/>
            <p:nvPr/>
          </p:nvSpPr>
          <p:spPr>
            <a:xfrm>
              <a:off x="9574427" y="4802535"/>
              <a:ext cx="350567" cy="163826"/>
            </a:xfrm>
            <a:prstGeom prst="rect">
              <a:avLst/>
            </a:prstGeom>
            <a:solidFill>
              <a:schemeClr val="accent1">
                <a:alpha val="42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Rectangle 50"/>
            <p:cNvSpPr/>
            <p:nvPr/>
          </p:nvSpPr>
          <p:spPr>
            <a:xfrm>
              <a:off x="9878621" y="4824576"/>
              <a:ext cx="350567" cy="146452"/>
            </a:xfrm>
            <a:prstGeom prst="rect">
              <a:avLst/>
            </a:prstGeom>
            <a:solidFill>
              <a:schemeClr val="accent1">
                <a:alpha val="42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2" name="Rectangle 51"/>
            <p:cNvSpPr/>
            <p:nvPr/>
          </p:nvSpPr>
          <p:spPr>
            <a:xfrm>
              <a:off x="10069514" y="4824576"/>
              <a:ext cx="350567" cy="146452"/>
            </a:xfrm>
            <a:prstGeom prst="rect">
              <a:avLst/>
            </a:prstGeom>
            <a:solidFill>
              <a:schemeClr val="accent1">
                <a:alpha val="42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Rectangle 52"/>
            <p:cNvSpPr/>
            <p:nvPr/>
          </p:nvSpPr>
          <p:spPr>
            <a:xfrm>
              <a:off x="10444289" y="4856509"/>
              <a:ext cx="350567" cy="118973"/>
            </a:xfrm>
            <a:prstGeom prst="rect">
              <a:avLst/>
            </a:prstGeom>
            <a:solidFill>
              <a:schemeClr val="accent1">
                <a:alpha val="42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mc:AlternateContent xmlns:mc="http://schemas.openxmlformats.org/markup-compatibility/2006" xmlns:a14="http://schemas.microsoft.com/office/drawing/2010/main">
        <mc:Choice Requires="a14">
          <p:sp>
            <p:nvSpPr>
              <p:cNvPr id="54" name="TextBox 53"/>
              <p:cNvSpPr txBox="1"/>
              <p:nvPr/>
            </p:nvSpPr>
            <p:spPr>
              <a:xfrm>
                <a:off x="6571743" y="3169271"/>
                <a:ext cx="1141462" cy="52039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3</m:t>
                          </m:r>
                        </m:den>
                      </m:f>
                    </m:oMath>
                  </m:oMathPara>
                </a14:m>
                <a:endParaRPr lang="sv-FI" dirty="0" smtClean="0"/>
              </a:p>
            </p:txBody>
          </p:sp>
        </mc:Choice>
        <mc:Fallback xmlns="">
          <p:sp>
            <p:nvSpPr>
              <p:cNvPr id="54" name="TextBox 53"/>
              <p:cNvSpPr txBox="1">
                <a:spLocks noRot="1" noChangeAspect="1" noMove="1" noResize="1" noEditPoints="1" noAdjustHandles="1" noChangeArrowheads="1" noChangeShapeType="1" noTextEdit="1"/>
              </p:cNvSpPr>
              <p:nvPr/>
            </p:nvSpPr>
            <p:spPr>
              <a:xfrm>
                <a:off x="6571743" y="3169271"/>
                <a:ext cx="1141462" cy="520399"/>
              </a:xfrm>
              <a:prstGeom prst="rect">
                <a:avLst/>
              </a:prstGeom>
              <a:blipFill>
                <a:blip r:embed="rId3"/>
                <a:stretch>
                  <a:fillRect/>
                </a:stretch>
              </a:blipFill>
              <a:ln>
                <a:solidFill>
                  <a:schemeClr val="tx1"/>
                </a:solidFill>
              </a:ln>
              <a:effectLst>
                <a:outerShdw blurRad="50800" dist="38100" dir="2700000" algn="tl" rotWithShape="0">
                  <a:prstClr val="black">
                    <a:alpha val="40000"/>
                  </a:prstClr>
                </a:outerShdw>
              </a:effectLst>
            </p:spPr>
            <p:txBody>
              <a:bodyPr/>
              <a:lstStyle/>
              <a:p>
                <a:r>
                  <a:rPr lang="sv-SE">
                    <a:noFill/>
                  </a:rPr>
                  <a:t> </a:t>
                </a:r>
              </a:p>
            </p:txBody>
          </p:sp>
        </mc:Fallback>
      </mc:AlternateContent>
      <p:sp>
        <p:nvSpPr>
          <p:cNvPr id="3" name="Date Placeholder 2"/>
          <p:cNvSpPr>
            <a:spLocks noGrp="1"/>
          </p:cNvSpPr>
          <p:nvPr>
            <p:ph type="dt" sz="half" idx="10"/>
          </p:nvPr>
        </p:nvSpPr>
        <p:spPr/>
        <p:txBody>
          <a:bodyPr/>
          <a:lstStyle/>
          <a:p>
            <a:fld id="{E03C5792-4383-4ECC-ADFD-4243505780DF}"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49</a:t>
            </a:fld>
            <a:endParaRPr lang="en-US"/>
          </a:p>
        </p:txBody>
      </p:sp>
      <mc:AlternateContent xmlns:mc="http://schemas.openxmlformats.org/markup-compatibility/2006" xmlns:a14="http://schemas.microsoft.com/office/drawing/2010/main">
        <mc:Choice Requires="a14">
          <p:sp>
            <p:nvSpPr>
              <p:cNvPr id="55" name="Rectangle 54"/>
              <p:cNvSpPr/>
              <p:nvPr/>
            </p:nvSpPr>
            <p:spPr>
              <a:xfrm>
                <a:off x="6400800" y="608426"/>
                <a:ext cx="2496581" cy="1148263"/>
              </a:xfrm>
              <a:prstGeom prst="rect">
                <a:avLst/>
              </a:prstGeom>
              <a:solidFill>
                <a:schemeClr val="bg1"/>
              </a:solidFill>
              <a:ln>
                <a:solidFill>
                  <a:schemeClr val="tx1"/>
                </a:solidFill>
              </a:ln>
              <a:effectLst>
                <a:outerShdw blurRad="50800" dist="38100" dir="2700000" algn="tl" rotWithShape="0">
                  <a:prstClr val="black">
                    <a:alpha val="40000"/>
                  </a:prstClr>
                </a:outerShdw>
                <a:reflection blurRad="6350" stA="50000" endA="300" endPos="38500" dist="50800" dir="5400000" sy="-100000" algn="bl" rotWithShape="0"/>
              </a:effectLst>
            </p:spPr>
            <p:txBody>
              <a:bodyPr wrap="none">
                <a:spAutoFit/>
              </a:bodyPr>
              <a:lstStyle/>
              <a:p>
                <a:r>
                  <a:rPr lang="en-US" b="1" dirty="0" smtClean="0">
                    <a:latin typeface="Cambria Math" panose="02040503050406030204" pitchFamily="18" charset="0"/>
                  </a:rPr>
                  <a:t>Monte Carlo Integration</a:t>
                </a: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𝑁</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f>
                            <m:fPr>
                              <m:ctrlPr>
                                <a:rPr lang="en-US" i="1">
                                  <a:latin typeface="Cambria Math" panose="02040503050406030204" pitchFamily="18" charset="0"/>
                                </a:rPr>
                              </m:ctrlPr>
                            </m:fPr>
                            <m:num>
                              <m:r>
                                <a:rPr lang="en-US" i="1">
                                  <a:latin typeface="Cambria Math" panose="02040503050406030204" pitchFamily="18" charset="0"/>
                                </a:rPr>
                                <m:t>𝑓</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num>
                            <m:den>
                              <m:r>
                                <a:rPr lang="en-US" i="1">
                                  <a:latin typeface="Cambria Math" panose="02040503050406030204" pitchFamily="18" charset="0"/>
                                </a:rPr>
                                <m:t>𝑝</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den>
                          </m:f>
                        </m:e>
                      </m:nary>
                    </m:oMath>
                  </m:oMathPara>
                </a14:m>
                <a:endParaRPr lang="sv-SE" dirty="0"/>
              </a:p>
            </p:txBody>
          </p:sp>
        </mc:Choice>
        <mc:Fallback xmlns="">
          <p:sp>
            <p:nvSpPr>
              <p:cNvPr id="55" name="Rectangle 54"/>
              <p:cNvSpPr>
                <a:spLocks noRot="1" noChangeAspect="1" noMove="1" noResize="1" noEditPoints="1" noAdjustHandles="1" noChangeArrowheads="1" noChangeShapeType="1" noTextEdit="1"/>
              </p:cNvSpPr>
              <p:nvPr/>
            </p:nvSpPr>
            <p:spPr>
              <a:xfrm>
                <a:off x="6400800" y="608426"/>
                <a:ext cx="2496581" cy="1148263"/>
              </a:xfrm>
              <a:prstGeom prst="rect">
                <a:avLst/>
              </a:prstGeom>
              <a:blipFill>
                <a:blip r:embed="rId4"/>
                <a:stretch>
                  <a:fillRect/>
                </a:stretch>
              </a:blipFill>
              <a:ln>
                <a:solidFill>
                  <a:schemeClr val="tx1"/>
                </a:solidFill>
              </a:ln>
              <a:effectLst>
                <a:outerShdw blurRad="50800" dist="38100" dir="2700000" algn="tl" rotWithShape="0">
                  <a:prstClr val="black">
                    <a:alpha val="40000"/>
                  </a:prstClr>
                </a:outerShdw>
                <a:reflection blurRad="6350" stA="50000" endA="300" endPos="38500" dist="50800" dir="5400000" sy="-100000" algn="bl" rotWithShape="0"/>
              </a:effectLst>
            </p:spPr>
            <p:txBody>
              <a:bodyPr/>
              <a:lstStyle/>
              <a:p>
                <a:r>
                  <a:rPr lang="sv-SE">
                    <a:noFill/>
                  </a:rPr>
                  <a:t> </a:t>
                </a:r>
              </a:p>
            </p:txBody>
          </p:sp>
        </mc:Fallback>
      </mc:AlternateContent>
    </p:spTree>
    <p:extLst>
      <p:ext uri="{BB962C8B-B14F-4D97-AF65-F5344CB8AC3E}">
        <p14:creationId xmlns:p14="http://schemas.microsoft.com/office/powerpoint/2010/main" val="29456667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3"/>
          <a:srcRect t="1624" b="1124"/>
          <a:stretch/>
        </p:blipFill>
        <p:spPr>
          <a:xfrm rot="10800000">
            <a:off x="0" y="341768"/>
            <a:ext cx="9144000" cy="651623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13" name="Rectangle 12"/>
          <p:cNvSpPr/>
          <p:nvPr/>
        </p:nvSpPr>
        <p:spPr>
          <a:xfrm>
            <a:off x="1111348" y="3385550"/>
            <a:ext cx="597987" cy="8136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228600" y="557212"/>
            <a:ext cx="8229600" cy="990600"/>
          </a:xfrm>
        </p:spPr>
        <p:txBody>
          <a:bodyPr>
            <a:normAutofit/>
          </a:bodyPr>
          <a:lstStyle/>
          <a:p>
            <a:r>
              <a:rPr lang="sv-SE" dirty="0" smtClean="0">
                <a:solidFill>
                  <a:schemeClr val="bg1"/>
                </a:solidFill>
              </a:rPr>
              <a:t>Irradiance Caching</a:t>
            </a:r>
            <a:endParaRPr lang="sv-SE" b="1" dirty="0">
              <a:solidFill>
                <a:schemeClr val="bg1"/>
              </a:solidFill>
            </a:endParaRPr>
          </a:p>
        </p:txBody>
      </p:sp>
      <p:sp>
        <p:nvSpPr>
          <p:cNvPr id="7" name="Freeform 6"/>
          <p:cNvSpPr/>
          <p:nvPr/>
        </p:nvSpPr>
        <p:spPr>
          <a:xfrm>
            <a:off x="1111348" y="3385550"/>
            <a:ext cx="597987" cy="813655"/>
          </a:xfrm>
          <a:custGeom>
            <a:avLst/>
            <a:gdLst>
              <a:gd name="connsiteX0" fmla="*/ 590843 w 597877"/>
              <a:gd name="connsiteY0" fmla="*/ 316523 h 808892"/>
              <a:gd name="connsiteX1" fmla="*/ 597877 w 597877"/>
              <a:gd name="connsiteY1" fmla="*/ 0 h 808892"/>
              <a:gd name="connsiteX2" fmla="*/ 0 w 597877"/>
              <a:gd name="connsiteY2" fmla="*/ 0 h 808892"/>
              <a:gd name="connsiteX3" fmla="*/ 0 w 597877"/>
              <a:gd name="connsiteY3" fmla="*/ 808892 h 808892"/>
              <a:gd name="connsiteX4" fmla="*/ 597877 w 597877"/>
              <a:gd name="connsiteY4" fmla="*/ 808892 h 808892"/>
              <a:gd name="connsiteX5" fmla="*/ 597877 w 597877"/>
              <a:gd name="connsiteY5" fmla="*/ 436098 h 808892"/>
              <a:gd name="connsiteX0" fmla="*/ 597987 w 597987"/>
              <a:gd name="connsiteY0" fmla="*/ 416536 h 808892"/>
              <a:gd name="connsiteX1" fmla="*/ 597877 w 597987"/>
              <a:gd name="connsiteY1" fmla="*/ 0 h 808892"/>
              <a:gd name="connsiteX2" fmla="*/ 0 w 597987"/>
              <a:gd name="connsiteY2" fmla="*/ 0 h 808892"/>
              <a:gd name="connsiteX3" fmla="*/ 0 w 597987"/>
              <a:gd name="connsiteY3" fmla="*/ 808892 h 808892"/>
              <a:gd name="connsiteX4" fmla="*/ 597877 w 597987"/>
              <a:gd name="connsiteY4" fmla="*/ 808892 h 808892"/>
              <a:gd name="connsiteX5" fmla="*/ 597877 w 597987"/>
              <a:gd name="connsiteY5" fmla="*/ 436098 h 808892"/>
              <a:gd name="connsiteX0" fmla="*/ 597987 w 602639"/>
              <a:gd name="connsiteY0" fmla="*/ 421299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600368 w 602639"/>
              <a:gd name="connsiteY0" fmla="*/ 399867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3224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602639"/>
              <a:gd name="connsiteY0" fmla="*/ 387960 h 813655"/>
              <a:gd name="connsiteX1" fmla="*/ 602639 w 602639"/>
              <a:gd name="connsiteY1" fmla="*/ 0 h 813655"/>
              <a:gd name="connsiteX2" fmla="*/ 0 w 602639"/>
              <a:gd name="connsiteY2" fmla="*/ 4763 h 813655"/>
              <a:gd name="connsiteX3" fmla="*/ 0 w 602639"/>
              <a:gd name="connsiteY3" fmla="*/ 813655 h 813655"/>
              <a:gd name="connsiteX4" fmla="*/ 597877 w 602639"/>
              <a:gd name="connsiteY4" fmla="*/ 813655 h 813655"/>
              <a:gd name="connsiteX5" fmla="*/ 597877 w 602639"/>
              <a:gd name="connsiteY5" fmla="*/ 440861 h 813655"/>
              <a:gd name="connsiteX0" fmla="*/ 597987 w 597987"/>
              <a:gd name="connsiteY0" fmla="*/ 387960 h 813655"/>
              <a:gd name="connsiteX1" fmla="*/ 595496 w 597987"/>
              <a:gd name="connsiteY1" fmla="*/ 0 h 813655"/>
              <a:gd name="connsiteX2" fmla="*/ 0 w 597987"/>
              <a:gd name="connsiteY2" fmla="*/ 4763 h 813655"/>
              <a:gd name="connsiteX3" fmla="*/ 0 w 597987"/>
              <a:gd name="connsiteY3" fmla="*/ 813655 h 813655"/>
              <a:gd name="connsiteX4" fmla="*/ 597877 w 597987"/>
              <a:gd name="connsiteY4" fmla="*/ 813655 h 813655"/>
              <a:gd name="connsiteX5" fmla="*/ 597877 w 597987"/>
              <a:gd name="connsiteY5" fmla="*/ 440861 h 81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987" h="813655">
                <a:moveTo>
                  <a:pt x="597987" y="387960"/>
                </a:moveTo>
                <a:cubicBezTo>
                  <a:pt x="597950" y="249115"/>
                  <a:pt x="595533" y="138845"/>
                  <a:pt x="595496" y="0"/>
                </a:cubicBezTo>
                <a:lnTo>
                  <a:pt x="0" y="4763"/>
                </a:lnTo>
                <a:lnTo>
                  <a:pt x="0" y="813655"/>
                </a:lnTo>
                <a:lnTo>
                  <a:pt x="597877" y="813655"/>
                </a:lnTo>
                <a:lnTo>
                  <a:pt x="597877" y="44086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Straight Connector 10"/>
          <p:cNvCxnSpPr>
            <a:stCxn id="7" idx="3"/>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11348" y="3429000"/>
            <a:ext cx="60227" cy="738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Box 13"/>
          <p:cNvSpPr txBox="1"/>
          <p:nvPr/>
        </p:nvSpPr>
        <p:spPr>
          <a:xfrm>
            <a:off x="736919" y="4210638"/>
            <a:ext cx="1346844" cy="276999"/>
          </a:xfrm>
          <a:prstGeom prst="rect">
            <a:avLst/>
          </a:prstGeom>
          <a:noFill/>
        </p:spPr>
        <p:txBody>
          <a:bodyPr wrap="none" rtlCol="0">
            <a:spAutoFit/>
          </a:bodyPr>
          <a:lstStyle/>
          <a:p>
            <a:r>
              <a:rPr lang="en-US" sz="1200" b="1" dirty="0" smtClean="0">
                <a:solidFill>
                  <a:schemeClr val="bg1"/>
                </a:solidFill>
              </a:rPr>
              <a:t>Pinhole Camera</a:t>
            </a:r>
            <a:endParaRPr lang="sv-SE" sz="1200" b="1" dirty="0">
              <a:solidFill>
                <a:schemeClr val="bg1"/>
              </a:solidFill>
            </a:endParaRPr>
          </a:p>
        </p:txBody>
      </p:sp>
      <p:sp>
        <p:nvSpPr>
          <p:cNvPr id="3" name="Date Placeholder 2"/>
          <p:cNvSpPr>
            <a:spLocks noGrp="1"/>
          </p:cNvSpPr>
          <p:nvPr>
            <p:ph type="dt" sz="half" idx="10"/>
          </p:nvPr>
        </p:nvSpPr>
        <p:spPr/>
        <p:txBody>
          <a:bodyPr/>
          <a:lstStyle/>
          <a:p>
            <a:fld id="{57126532-BDE9-4AC9-90BD-10CC99F08997}"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grpSp>
        <p:nvGrpSpPr>
          <p:cNvPr id="25" name="Group 24"/>
          <p:cNvGrpSpPr/>
          <p:nvPr/>
        </p:nvGrpSpPr>
        <p:grpSpPr>
          <a:xfrm>
            <a:off x="6553200" y="3276600"/>
            <a:ext cx="677795" cy="1299898"/>
            <a:chOff x="6553200" y="3276600"/>
            <a:chExt cx="677795" cy="1299898"/>
          </a:xfrm>
        </p:grpSpPr>
        <p:cxnSp>
          <p:nvCxnSpPr>
            <p:cNvPr id="10" name="Straight Arrow Connector 9"/>
            <p:cNvCxnSpPr/>
            <p:nvPr/>
          </p:nvCxnSpPr>
          <p:spPr>
            <a:xfrm flipH="1">
              <a:off x="7124566" y="3926681"/>
              <a:ext cx="48221" cy="649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6781800" y="3918016"/>
              <a:ext cx="361884" cy="555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flipV="1">
              <a:off x="7094604" y="3276600"/>
              <a:ext cx="80794" cy="570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6781800" y="3385550"/>
              <a:ext cx="353201" cy="476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6553200" y="3675497"/>
              <a:ext cx="561604" cy="213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73" idx="3"/>
            </p:cNvCxnSpPr>
            <p:nvPr/>
          </p:nvCxnSpPr>
          <p:spPr>
            <a:xfrm flipH="1">
              <a:off x="6553200" y="3942426"/>
              <a:ext cx="561378" cy="190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3" name="Oval 72"/>
            <p:cNvSpPr/>
            <p:nvPr/>
          </p:nvSpPr>
          <p:spPr>
            <a:xfrm>
              <a:off x="7094604" y="3826009"/>
              <a:ext cx="136391" cy="136391"/>
            </a:xfrm>
            <a:prstGeom prst="ellipse">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63" name="Group 62"/>
          <p:cNvGrpSpPr/>
          <p:nvPr/>
        </p:nvGrpSpPr>
        <p:grpSpPr>
          <a:xfrm>
            <a:off x="1171575" y="3657600"/>
            <a:ext cx="5991225" cy="998603"/>
            <a:chOff x="1171575" y="3657600"/>
            <a:chExt cx="5991225" cy="998603"/>
          </a:xfrm>
        </p:grpSpPr>
        <p:cxnSp>
          <p:nvCxnSpPr>
            <p:cNvPr id="58" name="Straight Arrow Connector 57"/>
            <p:cNvCxnSpPr/>
            <p:nvPr/>
          </p:nvCxnSpPr>
          <p:spPr>
            <a:xfrm>
              <a:off x="1171575" y="3657600"/>
              <a:ext cx="4619625" cy="990599"/>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5802512" y="3886200"/>
              <a:ext cx="1360288" cy="77000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6372945" y="2515062"/>
            <a:ext cx="677795" cy="1299898"/>
            <a:chOff x="6553200" y="3276600"/>
            <a:chExt cx="677795" cy="1299898"/>
          </a:xfrm>
        </p:grpSpPr>
        <p:cxnSp>
          <p:nvCxnSpPr>
            <p:cNvPr id="80" name="Straight Arrow Connector 79"/>
            <p:cNvCxnSpPr/>
            <p:nvPr/>
          </p:nvCxnSpPr>
          <p:spPr>
            <a:xfrm flipH="1">
              <a:off x="7124566" y="3926681"/>
              <a:ext cx="48221" cy="649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6781800" y="3918016"/>
              <a:ext cx="361884" cy="555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flipV="1">
              <a:off x="7094604" y="3276600"/>
              <a:ext cx="80794" cy="570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H="1" flipV="1">
              <a:off x="6781800" y="3385550"/>
              <a:ext cx="353201" cy="476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flipV="1">
              <a:off x="6553200" y="3675497"/>
              <a:ext cx="561604" cy="213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86" idx="3"/>
            </p:cNvCxnSpPr>
            <p:nvPr/>
          </p:nvCxnSpPr>
          <p:spPr>
            <a:xfrm flipH="1">
              <a:off x="6553200" y="3942426"/>
              <a:ext cx="561378" cy="190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7094604" y="3826009"/>
              <a:ext cx="136391" cy="136391"/>
            </a:xfrm>
            <a:prstGeom prst="ellipse">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78" name="Straight Arrow Connector 77"/>
          <p:cNvCxnSpPr>
            <a:endCxn id="86" idx="3"/>
          </p:cNvCxnSpPr>
          <p:nvPr/>
        </p:nvCxnSpPr>
        <p:spPr>
          <a:xfrm flipV="1">
            <a:off x="5802511" y="3180888"/>
            <a:ext cx="1131812" cy="146618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88" name="Group 87"/>
          <p:cNvGrpSpPr/>
          <p:nvPr/>
        </p:nvGrpSpPr>
        <p:grpSpPr>
          <a:xfrm>
            <a:off x="6974647" y="2441329"/>
            <a:ext cx="677795" cy="1299898"/>
            <a:chOff x="6553200" y="3276600"/>
            <a:chExt cx="677795" cy="1299898"/>
          </a:xfrm>
        </p:grpSpPr>
        <p:cxnSp>
          <p:nvCxnSpPr>
            <p:cNvPr id="89" name="Straight Arrow Connector 88"/>
            <p:cNvCxnSpPr/>
            <p:nvPr/>
          </p:nvCxnSpPr>
          <p:spPr>
            <a:xfrm flipH="1">
              <a:off x="7124566" y="3926681"/>
              <a:ext cx="48221" cy="649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a:off x="6781800" y="3918016"/>
              <a:ext cx="361884" cy="5554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H="1" flipV="1">
              <a:off x="7094604" y="3276600"/>
              <a:ext cx="80794" cy="570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flipV="1">
              <a:off x="6781800" y="3385550"/>
              <a:ext cx="353201" cy="476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flipV="1">
              <a:off x="6553200" y="3675497"/>
              <a:ext cx="561604" cy="213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95" idx="3"/>
            </p:cNvCxnSpPr>
            <p:nvPr/>
          </p:nvCxnSpPr>
          <p:spPr>
            <a:xfrm flipH="1">
              <a:off x="6553200" y="3942426"/>
              <a:ext cx="561378" cy="190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5" name="Oval 94"/>
            <p:cNvSpPr/>
            <p:nvPr/>
          </p:nvSpPr>
          <p:spPr>
            <a:xfrm>
              <a:off x="7094604" y="3826009"/>
              <a:ext cx="136391" cy="136391"/>
            </a:xfrm>
            <a:prstGeom prst="ellipse">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cxnSp>
        <p:nvCxnSpPr>
          <p:cNvPr id="87" name="Straight Arrow Connector 86"/>
          <p:cNvCxnSpPr/>
          <p:nvPr/>
        </p:nvCxnSpPr>
        <p:spPr>
          <a:xfrm flipV="1">
            <a:off x="5821162" y="3074161"/>
            <a:ext cx="1738104" cy="158204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5809850" y="3404539"/>
            <a:ext cx="1352949" cy="1242532"/>
          </a:xfrm>
          <a:prstGeom prst="straightConnector1">
            <a:avLst/>
          </a:prstGeom>
          <a:ln w="254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01" name="Group 100"/>
          <p:cNvGrpSpPr/>
          <p:nvPr/>
        </p:nvGrpSpPr>
        <p:grpSpPr>
          <a:xfrm>
            <a:off x="7030766" y="3107155"/>
            <a:ext cx="505259" cy="718854"/>
            <a:chOff x="7030766" y="3107155"/>
            <a:chExt cx="505259" cy="718854"/>
          </a:xfrm>
        </p:grpSpPr>
        <p:sp>
          <p:nvSpPr>
            <p:cNvPr id="38" name="Oval 37"/>
            <p:cNvSpPr/>
            <p:nvPr/>
          </p:nvSpPr>
          <p:spPr>
            <a:xfrm>
              <a:off x="7098174" y="3336439"/>
              <a:ext cx="152507" cy="152507"/>
            </a:xfrm>
            <a:prstGeom prst="ellipse">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0" name="Straight Connector 39"/>
            <p:cNvCxnSpPr>
              <a:stCxn id="38" idx="7"/>
              <a:endCxn id="95" idx="3"/>
            </p:cNvCxnSpPr>
            <p:nvPr/>
          </p:nvCxnSpPr>
          <p:spPr>
            <a:xfrm flipV="1">
              <a:off x="7228347" y="3107155"/>
              <a:ext cx="307678" cy="251618"/>
            </a:xfrm>
            <a:prstGeom prst="line">
              <a:avLst/>
            </a:prstGeom>
            <a:ln>
              <a:solidFill>
                <a:srgbClr val="00B050"/>
              </a:solidFill>
              <a:headEnd type="triangle"/>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38" idx="1"/>
              <a:endCxn id="86" idx="5"/>
            </p:cNvCxnSpPr>
            <p:nvPr/>
          </p:nvCxnSpPr>
          <p:spPr>
            <a:xfrm flipH="1" flipV="1">
              <a:off x="7030766" y="3180888"/>
              <a:ext cx="89742" cy="177885"/>
            </a:xfrm>
            <a:prstGeom prst="line">
              <a:avLst/>
            </a:prstGeom>
            <a:ln>
              <a:solidFill>
                <a:srgbClr val="00B050"/>
              </a:solidFill>
              <a:headEnd type="triangl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38" idx="4"/>
              <a:endCxn id="73" idx="0"/>
            </p:cNvCxnSpPr>
            <p:nvPr/>
          </p:nvCxnSpPr>
          <p:spPr>
            <a:xfrm flipH="1">
              <a:off x="7162800" y="3488946"/>
              <a:ext cx="11628" cy="337063"/>
            </a:xfrm>
            <a:prstGeom prst="line">
              <a:avLst/>
            </a:prstGeom>
            <a:ln>
              <a:solidFill>
                <a:srgbClr val="00B050"/>
              </a:solidFill>
              <a:head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744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wipe(down)">
                                      <p:cBhvr>
                                        <p:cTn id="16" dur="500"/>
                                        <p:tgtEl>
                                          <p:spTgt spid="7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79"/>
                                        </p:tgtEl>
                                        <p:attrNameLst>
                                          <p:attrName>style.visibility</p:attrName>
                                        </p:attrNameLst>
                                      </p:cBhvr>
                                      <p:to>
                                        <p:strVal val="visible"/>
                                      </p:to>
                                    </p:set>
                                    <p:animEffect transition="in" filter="fade">
                                      <p:cBhvr>
                                        <p:cTn id="20" dur="500"/>
                                        <p:tgtEl>
                                          <p:spTgt spid="79"/>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87"/>
                                        </p:tgtEl>
                                        <p:attrNameLst>
                                          <p:attrName>style.visibility</p:attrName>
                                        </p:attrNameLst>
                                      </p:cBhvr>
                                      <p:to>
                                        <p:strVal val="visible"/>
                                      </p:to>
                                    </p:set>
                                    <p:animEffect transition="in" filter="wipe(down)">
                                      <p:cBhvr>
                                        <p:cTn id="24" dur="500"/>
                                        <p:tgtEl>
                                          <p:spTgt spid="87"/>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wipe(down)">
                                      <p:cBhvr>
                                        <p:cTn id="33" dur="500"/>
                                        <p:tgtEl>
                                          <p:spTgt spid="96"/>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Sampling</a:t>
            </a:r>
            <a:endParaRPr lang="sv-FI" dirty="0"/>
          </a:p>
        </p:txBody>
      </p:sp>
      <p:sp>
        <p:nvSpPr>
          <p:cNvPr id="15" name="Freeform 14"/>
          <p:cNvSpPr/>
          <p:nvPr/>
        </p:nvSpPr>
        <p:spPr>
          <a:xfrm>
            <a:off x="1327314" y="1981200"/>
            <a:ext cx="6073177" cy="4036110"/>
          </a:xfrm>
          <a:custGeom>
            <a:avLst/>
            <a:gdLst>
              <a:gd name="connsiteX0" fmla="*/ 0 w 3549650"/>
              <a:gd name="connsiteY0" fmla="*/ 2244725 h 2359025"/>
              <a:gd name="connsiteX1" fmla="*/ 285750 w 3549650"/>
              <a:gd name="connsiteY1" fmla="*/ 2212975 h 2359025"/>
              <a:gd name="connsiteX2" fmla="*/ 463550 w 3549650"/>
              <a:gd name="connsiteY2" fmla="*/ 2203450 h 2359025"/>
              <a:gd name="connsiteX3" fmla="*/ 628650 w 3549650"/>
              <a:gd name="connsiteY3" fmla="*/ 2216150 h 2359025"/>
              <a:gd name="connsiteX4" fmla="*/ 920750 w 3549650"/>
              <a:gd name="connsiteY4" fmla="*/ 2238375 h 2359025"/>
              <a:gd name="connsiteX5" fmla="*/ 1127125 w 3549650"/>
              <a:gd name="connsiteY5" fmla="*/ 2254250 h 2359025"/>
              <a:gd name="connsiteX6" fmla="*/ 1222375 w 3549650"/>
              <a:gd name="connsiteY6" fmla="*/ 2216150 h 2359025"/>
              <a:gd name="connsiteX7" fmla="*/ 1273175 w 3549650"/>
              <a:gd name="connsiteY7" fmla="*/ 2120900 h 2359025"/>
              <a:gd name="connsiteX8" fmla="*/ 1314450 w 3549650"/>
              <a:gd name="connsiteY8" fmla="*/ 1911350 h 2359025"/>
              <a:gd name="connsiteX9" fmla="*/ 1365250 w 3549650"/>
              <a:gd name="connsiteY9" fmla="*/ 1574800 h 2359025"/>
              <a:gd name="connsiteX10" fmla="*/ 1377950 w 3549650"/>
              <a:gd name="connsiteY10" fmla="*/ 1343025 h 2359025"/>
              <a:gd name="connsiteX11" fmla="*/ 1403350 w 3549650"/>
              <a:gd name="connsiteY11" fmla="*/ 1244600 h 2359025"/>
              <a:gd name="connsiteX12" fmla="*/ 1428750 w 3549650"/>
              <a:gd name="connsiteY12" fmla="*/ 1225550 h 2359025"/>
              <a:gd name="connsiteX13" fmla="*/ 1444625 w 3549650"/>
              <a:gd name="connsiteY13" fmla="*/ 1222375 h 2359025"/>
              <a:gd name="connsiteX14" fmla="*/ 1479550 w 3549650"/>
              <a:gd name="connsiteY14" fmla="*/ 1241425 h 2359025"/>
              <a:gd name="connsiteX15" fmla="*/ 1498600 w 3549650"/>
              <a:gd name="connsiteY15" fmla="*/ 1260475 h 2359025"/>
              <a:gd name="connsiteX16" fmla="*/ 1527175 w 3549650"/>
              <a:gd name="connsiteY16" fmla="*/ 1346200 h 2359025"/>
              <a:gd name="connsiteX17" fmla="*/ 1555750 w 3549650"/>
              <a:gd name="connsiteY17" fmla="*/ 1393825 h 2359025"/>
              <a:gd name="connsiteX18" fmla="*/ 1603375 w 3549650"/>
              <a:gd name="connsiteY18" fmla="*/ 1466850 h 2359025"/>
              <a:gd name="connsiteX19" fmla="*/ 1622425 w 3549650"/>
              <a:gd name="connsiteY19" fmla="*/ 1466850 h 2359025"/>
              <a:gd name="connsiteX20" fmla="*/ 1647825 w 3549650"/>
              <a:gd name="connsiteY20" fmla="*/ 1428750 h 2359025"/>
              <a:gd name="connsiteX21" fmla="*/ 1724025 w 3549650"/>
              <a:gd name="connsiteY21" fmla="*/ 492125 h 2359025"/>
              <a:gd name="connsiteX22" fmla="*/ 1752600 w 3549650"/>
              <a:gd name="connsiteY22" fmla="*/ 184150 h 2359025"/>
              <a:gd name="connsiteX23" fmla="*/ 1784350 w 3549650"/>
              <a:gd name="connsiteY23" fmla="*/ 53975 h 2359025"/>
              <a:gd name="connsiteX24" fmla="*/ 1806575 w 3549650"/>
              <a:gd name="connsiteY24" fmla="*/ 3175 h 2359025"/>
              <a:gd name="connsiteX25" fmla="*/ 1828800 w 3549650"/>
              <a:gd name="connsiteY25" fmla="*/ 0 h 2359025"/>
              <a:gd name="connsiteX26" fmla="*/ 1841500 w 3549650"/>
              <a:gd name="connsiteY26" fmla="*/ 22225 h 2359025"/>
              <a:gd name="connsiteX27" fmla="*/ 1870075 w 3549650"/>
              <a:gd name="connsiteY27" fmla="*/ 146050 h 2359025"/>
              <a:gd name="connsiteX28" fmla="*/ 1898650 w 3549650"/>
              <a:gd name="connsiteY28" fmla="*/ 400050 h 2359025"/>
              <a:gd name="connsiteX29" fmla="*/ 1949450 w 3549650"/>
              <a:gd name="connsiteY29" fmla="*/ 1136650 h 2359025"/>
              <a:gd name="connsiteX30" fmla="*/ 1987550 w 3549650"/>
              <a:gd name="connsiteY30" fmla="*/ 1616075 h 2359025"/>
              <a:gd name="connsiteX31" fmla="*/ 2016125 w 3549650"/>
              <a:gd name="connsiteY31" fmla="*/ 1819275 h 2359025"/>
              <a:gd name="connsiteX32" fmla="*/ 2041525 w 3549650"/>
              <a:gd name="connsiteY32" fmla="*/ 1905000 h 2359025"/>
              <a:gd name="connsiteX33" fmla="*/ 2098675 w 3549650"/>
              <a:gd name="connsiteY33" fmla="*/ 1952625 h 2359025"/>
              <a:gd name="connsiteX34" fmla="*/ 2143125 w 3549650"/>
              <a:gd name="connsiteY34" fmla="*/ 2022475 h 2359025"/>
              <a:gd name="connsiteX35" fmla="*/ 2282825 w 3549650"/>
              <a:gd name="connsiteY35" fmla="*/ 2139950 h 2359025"/>
              <a:gd name="connsiteX36" fmla="*/ 2476500 w 3549650"/>
              <a:gd name="connsiteY36" fmla="*/ 2206625 h 2359025"/>
              <a:gd name="connsiteX37" fmla="*/ 2714625 w 3549650"/>
              <a:gd name="connsiteY37" fmla="*/ 2238375 h 2359025"/>
              <a:gd name="connsiteX38" fmla="*/ 3016250 w 3549650"/>
              <a:gd name="connsiteY38" fmla="*/ 2254250 h 2359025"/>
              <a:gd name="connsiteX39" fmla="*/ 3400425 w 3549650"/>
              <a:gd name="connsiteY39" fmla="*/ 2266950 h 2359025"/>
              <a:gd name="connsiteX40" fmla="*/ 3549650 w 3549650"/>
              <a:gd name="connsiteY40" fmla="*/ 2270125 h 2359025"/>
              <a:gd name="connsiteX41" fmla="*/ 3549650 w 3549650"/>
              <a:gd name="connsiteY41" fmla="*/ 2359025 h 2359025"/>
              <a:gd name="connsiteX42" fmla="*/ 0 w 3549650"/>
              <a:gd name="connsiteY42" fmla="*/ 2359025 h 2359025"/>
              <a:gd name="connsiteX43" fmla="*/ 0 w 3549650"/>
              <a:gd name="connsiteY43" fmla="*/ 2244725 h 235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49650" h="2359025">
                <a:moveTo>
                  <a:pt x="0" y="2244725"/>
                </a:moveTo>
                <a:lnTo>
                  <a:pt x="285750" y="2212975"/>
                </a:lnTo>
                <a:lnTo>
                  <a:pt x="463550" y="2203450"/>
                </a:lnTo>
                <a:lnTo>
                  <a:pt x="628650" y="2216150"/>
                </a:lnTo>
                <a:lnTo>
                  <a:pt x="920750" y="2238375"/>
                </a:lnTo>
                <a:lnTo>
                  <a:pt x="1127125" y="2254250"/>
                </a:lnTo>
                <a:lnTo>
                  <a:pt x="1222375" y="2216150"/>
                </a:lnTo>
                <a:lnTo>
                  <a:pt x="1273175" y="2120900"/>
                </a:lnTo>
                <a:lnTo>
                  <a:pt x="1314450" y="1911350"/>
                </a:lnTo>
                <a:lnTo>
                  <a:pt x="1365250" y="1574800"/>
                </a:lnTo>
                <a:lnTo>
                  <a:pt x="1377950" y="1343025"/>
                </a:lnTo>
                <a:lnTo>
                  <a:pt x="1403350" y="1244600"/>
                </a:lnTo>
                <a:lnTo>
                  <a:pt x="1428750" y="1225550"/>
                </a:lnTo>
                <a:lnTo>
                  <a:pt x="1444625" y="1222375"/>
                </a:lnTo>
                <a:lnTo>
                  <a:pt x="1479550" y="1241425"/>
                </a:lnTo>
                <a:lnTo>
                  <a:pt x="1498600" y="1260475"/>
                </a:lnTo>
                <a:lnTo>
                  <a:pt x="1527175" y="1346200"/>
                </a:lnTo>
                <a:lnTo>
                  <a:pt x="1555750" y="1393825"/>
                </a:lnTo>
                <a:lnTo>
                  <a:pt x="1603375" y="1466850"/>
                </a:lnTo>
                <a:lnTo>
                  <a:pt x="1622425" y="1466850"/>
                </a:lnTo>
                <a:lnTo>
                  <a:pt x="1647825" y="1428750"/>
                </a:lnTo>
                <a:lnTo>
                  <a:pt x="1724025" y="492125"/>
                </a:lnTo>
                <a:lnTo>
                  <a:pt x="1752600" y="184150"/>
                </a:lnTo>
                <a:lnTo>
                  <a:pt x="1784350" y="53975"/>
                </a:lnTo>
                <a:lnTo>
                  <a:pt x="1806575" y="3175"/>
                </a:lnTo>
                <a:lnTo>
                  <a:pt x="1828800" y="0"/>
                </a:lnTo>
                <a:lnTo>
                  <a:pt x="1841500" y="22225"/>
                </a:lnTo>
                <a:lnTo>
                  <a:pt x="1870075" y="146050"/>
                </a:lnTo>
                <a:lnTo>
                  <a:pt x="1898650" y="400050"/>
                </a:lnTo>
                <a:lnTo>
                  <a:pt x="1949450" y="1136650"/>
                </a:lnTo>
                <a:lnTo>
                  <a:pt x="1987550" y="1616075"/>
                </a:lnTo>
                <a:lnTo>
                  <a:pt x="2016125" y="1819275"/>
                </a:lnTo>
                <a:lnTo>
                  <a:pt x="2041525" y="1905000"/>
                </a:lnTo>
                <a:lnTo>
                  <a:pt x="2098675" y="1952625"/>
                </a:lnTo>
                <a:lnTo>
                  <a:pt x="2143125" y="2022475"/>
                </a:lnTo>
                <a:lnTo>
                  <a:pt x="2282825" y="2139950"/>
                </a:lnTo>
                <a:lnTo>
                  <a:pt x="2476500" y="2206625"/>
                </a:lnTo>
                <a:lnTo>
                  <a:pt x="2714625" y="2238375"/>
                </a:lnTo>
                <a:lnTo>
                  <a:pt x="3016250" y="2254250"/>
                </a:lnTo>
                <a:lnTo>
                  <a:pt x="3400425" y="2266950"/>
                </a:lnTo>
                <a:lnTo>
                  <a:pt x="3549650" y="2270125"/>
                </a:lnTo>
                <a:lnTo>
                  <a:pt x="3549650" y="2359025"/>
                </a:lnTo>
                <a:lnTo>
                  <a:pt x="0" y="2359025"/>
                </a:lnTo>
                <a:lnTo>
                  <a:pt x="0" y="224472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 name="Straight Arrow Connector 15"/>
          <p:cNvCxnSpPr/>
          <p:nvPr/>
        </p:nvCxnSpPr>
        <p:spPr>
          <a:xfrm>
            <a:off x="914400" y="6017998"/>
            <a:ext cx="7010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330271" y="2235549"/>
            <a:ext cx="0" cy="4247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4400" y="5887684"/>
            <a:ext cx="516161" cy="631899"/>
          </a:xfrm>
          <a:prstGeom prst="rect">
            <a:avLst/>
          </a:prstGeom>
          <a:noFill/>
        </p:spPr>
        <p:txBody>
          <a:bodyPr wrap="none" rtlCol="0">
            <a:spAutoFit/>
          </a:bodyPr>
          <a:lstStyle/>
          <a:p>
            <a:r>
              <a:rPr lang="en-US" dirty="0" smtClean="0"/>
              <a:t>0</a:t>
            </a:r>
            <a:endParaRPr lang="sv-SE" dirty="0"/>
          </a:p>
        </p:txBody>
      </p:sp>
      <p:sp>
        <p:nvSpPr>
          <p:cNvPr id="19" name="TextBox 18"/>
          <p:cNvSpPr txBox="1"/>
          <p:nvPr/>
        </p:nvSpPr>
        <p:spPr>
          <a:xfrm>
            <a:off x="7176362" y="5908666"/>
            <a:ext cx="516161" cy="631899"/>
          </a:xfrm>
          <a:prstGeom prst="rect">
            <a:avLst/>
          </a:prstGeom>
          <a:noFill/>
        </p:spPr>
        <p:txBody>
          <a:bodyPr wrap="none" rtlCol="0">
            <a:spAutoFit/>
          </a:bodyPr>
          <a:lstStyle/>
          <a:p>
            <a:r>
              <a:rPr lang="en-US" dirty="0" smtClean="0"/>
              <a:t>3</a:t>
            </a:r>
            <a:endParaRPr lang="sv-SE" dirty="0"/>
          </a:p>
        </p:txBody>
      </p:sp>
      <p:sp>
        <p:nvSpPr>
          <p:cNvPr id="20" name="TextBox 19"/>
          <p:cNvSpPr txBox="1"/>
          <p:nvPr/>
        </p:nvSpPr>
        <p:spPr>
          <a:xfrm>
            <a:off x="914400" y="2243440"/>
            <a:ext cx="516161" cy="631899"/>
          </a:xfrm>
          <a:prstGeom prst="rect">
            <a:avLst/>
          </a:prstGeom>
          <a:noFill/>
        </p:spPr>
        <p:txBody>
          <a:bodyPr wrap="none" rtlCol="0">
            <a:spAutoFit/>
          </a:bodyPr>
          <a:lstStyle/>
          <a:p>
            <a:r>
              <a:rPr lang="en-US" dirty="0" smtClean="0"/>
              <a:t>4</a:t>
            </a:r>
            <a:endParaRPr lang="sv-SE" dirty="0"/>
          </a:p>
        </p:txBody>
      </p:sp>
      <p:sp>
        <p:nvSpPr>
          <p:cNvPr id="21" name="TextBox 20"/>
          <p:cNvSpPr txBox="1"/>
          <p:nvPr/>
        </p:nvSpPr>
        <p:spPr>
          <a:xfrm>
            <a:off x="3134820" y="5908666"/>
            <a:ext cx="516161" cy="631899"/>
          </a:xfrm>
          <a:prstGeom prst="rect">
            <a:avLst/>
          </a:prstGeom>
          <a:noFill/>
        </p:spPr>
        <p:txBody>
          <a:bodyPr wrap="none" rtlCol="0">
            <a:spAutoFit/>
          </a:bodyPr>
          <a:lstStyle/>
          <a:p>
            <a:r>
              <a:rPr lang="en-US" dirty="0" smtClean="0"/>
              <a:t>1</a:t>
            </a:r>
            <a:endParaRPr lang="sv-SE" dirty="0"/>
          </a:p>
        </p:txBody>
      </p:sp>
      <p:sp>
        <p:nvSpPr>
          <p:cNvPr id="22" name="TextBox 21"/>
          <p:cNvSpPr txBox="1"/>
          <p:nvPr/>
        </p:nvSpPr>
        <p:spPr>
          <a:xfrm>
            <a:off x="5231642" y="5908666"/>
            <a:ext cx="516161" cy="631899"/>
          </a:xfrm>
          <a:prstGeom prst="rect">
            <a:avLst/>
          </a:prstGeom>
          <a:noFill/>
        </p:spPr>
        <p:txBody>
          <a:bodyPr wrap="none" rtlCol="0">
            <a:spAutoFit/>
          </a:bodyPr>
          <a:lstStyle/>
          <a:p>
            <a:r>
              <a:rPr lang="en-US" dirty="0"/>
              <a:t>2</a:t>
            </a:r>
            <a:endParaRPr lang="sv-SE" dirty="0"/>
          </a:p>
        </p:txBody>
      </p:sp>
      <p:sp>
        <p:nvSpPr>
          <p:cNvPr id="23" name="Freeform 22"/>
          <p:cNvSpPr/>
          <p:nvPr/>
        </p:nvSpPr>
        <p:spPr>
          <a:xfrm>
            <a:off x="1321882" y="1987476"/>
            <a:ext cx="6084041" cy="3877733"/>
          </a:xfrm>
          <a:custGeom>
            <a:avLst/>
            <a:gdLst>
              <a:gd name="connsiteX0" fmla="*/ 0 w 3556000"/>
              <a:gd name="connsiteY0" fmla="*/ 2241057 h 2266457"/>
              <a:gd name="connsiteX1" fmla="*/ 457200 w 3556000"/>
              <a:gd name="connsiteY1" fmla="*/ 2202957 h 2266457"/>
              <a:gd name="connsiteX2" fmla="*/ 908050 w 3556000"/>
              <a:gd name="connsiteY2" fmla="*/ 2234707 h 2266457"/>
              <a:gd name="connsiteX3" fmla="*/ 1225550 w 3556000"/>
              <a:gd name="connsiteY3" fmla="*/ 2202957 h 2266457"/>
              <a:gd name="connsiteX4" fmla="*/ 1333500 w 3556000"/>
              <a:gd name="connsiteY4" fmla="*/ 1802907 h 2266457"/>
              <a:gd name="connsiteX5" fmla="*/ 1397000 w 3556000"/>
              <a:gd name="connsiteY5" fmla="*/ 1269507 h 2266457"/>
              <a:gd name="connsiteX6" fmla="*/ 1492250 w 3556000"/>
              <a:gd name="connsiteY6" fmla="*/ 1250457 h 2266457"/>
              <a:gd name="connsiteX7" fmla="*/ 1536700 w 3556000"/>
              <a:gd name="connsiteY7" fmla="*/ 1358407 h 2266457"/>
              <a:gd name="connsiteX8" fmla="*/ 1651000 w 3556000"/>
              <a:gd name="connsiteY8" fmla="*/ 1383807 h 2266457"/>
              <a:gd name="connsiteX9" fmla="*/ 1752600 w 3556000"/>
              <a:gd name="connsiteY9" fmla="*/ 190007 h 2266457"/>
              <a:gd name="connsiteX10" fmla="*/ 1873250 w 3556000"/>
              <a:gd name="connsiteY10" fmla="*/ 151907 h 2266457"/>
              <a:gd name="connsiteX11" fmla="*/ 1993900 w 3556000"/>
              <a:gd name="connsiteY11" fmla="*/ 1650507 h 2266457"/>
              <a:gd name="connsiteX12" fmla="*/ 2114550 w 3556000"/>
              <a:gd name="connsiteY12" fmla="*/ 1968007 h 2266457"/>
              <a:gd name="connsiteX13" fmla="*/ 2463800 w 3556000"/>
              <a:gd name="connsiteY13" fmla="*/ 2196607 h 2266457"/>
              <a:gd name="connsiteX14" fmla="*/ 3556000 w 3556000"/>
              <a:gd name="connsiteY14" fmla="*/ 2266457 h 226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6000" h="2266457">
                <a:moveTo>
                  <a:pt x="0" y="2241057"/>
                </a:moveTo>
                <a:cubicBezTo>
                  <a:pt x="152929" y="2222536"/>
                  <a:pt x="305858" y="2204015"/>
                  <a:pt x="457200" y="2202957"/>
                </a:cubicBezTo>
                <a:cubicBezTo>
                  <a:pt x="608542" y="2201899"/>
                  <a:pt x="779992" y="2234707"/>
                  <a:pt x="908050" y="2234707"/>
                </a:cubicBezTo>
                <a:cubicBezTo>
                  <a:pt x="1036108" y="2234707"/>
                  <a:pt x="1154642" y="2274924"/>
                  <a:pt x="1225550" y="2202957"/>
                </a:cubicBezTo>
                <a:cubicBezTo>
                  <a:pt x="1296458" y="2130990"/>
                  <a:pt x="1304925" y="1958482"/>
                  <a:pt x="1333500" y="1802907"/>
                </a:cubicBezTo>
                <a:cubicBezTo>
                  <a:pt x="1362075" y="1647332"/>
                  <a:pt x="1370542" y="1361582"/>
                  <a:pt x="1397000" y="1269507"/>
                </a:cubicBezTo>
                <a:cubicBezTo>
                  <a:pt x="1423458" y="1177432"/>
                  <a:pt x="1468967" y="1235640"/>
                  <a:pt x="1492250" y="1250457"/>
                </a:cubicBezTo>
                <a:cubicBezTo>
                  <a:pt x="1515533" y="1265274"/>
                  <a:pt x="1510242" y="1336182"/>
                  <a:pt x="1536700" y="1358407"/>
                </a:cubicBezTo>
                <a:cubicBezTo>
                  <a:pt x="1563158" y="1380632"/>
                  <a:pt x="1615017" y="1578540"/>
                  <a:pt x="1651000" y="1383807"/>
                </a:cubicBezTo>
                <a:cubicBezTo>
                  <a:pt x="1686983" y="1189074"/>
                  <a:pt x="1715558" y="395324"/>
                  <a:pt x="1752600" y="190007"/>
                </a:cubicBezTo>
                <a:cubicBezTo>
                  <a:pt x="1789642" y="-15310"/>
                  <a:pt x="1833033" y="-91510"/>
                  <a:pt x="1873250" y="151907"/>
                </a:cubicBezTo>
                <a:cubicBezTo>
                  <a:pt x="1913467" y="395324"/>
                  <a:pt x="1953683" y="1347824"/>
                  <a:pt x="1993900" y="1650507"/>
                </a:cubicBezTo>
                <a:cubicBezTo>
                  <a:pt x="2034117" y="1953190"/>
                  <a:pt x="2036233" y="1876990"/>
                  <a:pt x="2114550" y="1968007"/>
                </a:cubicBezTo>
                <a:cubicBezTo>
                  <a:pt x="2192867" y="2059024"/>
                  <a:pt x="2223559" y="2146865"/>
                  <a:pt x="2463800" y="2196607"/>
                </a:cubicBezTo>
                <a:cubicBezTo>
                  <a:pt x="2704041" y="2246349"/>
                  <a:pt x="3130020" y="2256403"/>
                  <a:pt x="3556000" y="226645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54" name="TextBox 53"/>
              <p:cNvSpPr txBox="1"/>
              <p:nvPr/>
            </p:nvSpPr>
            <p:spPr>
              <a:xfrm>
                <a:off x="6355324" y="2819400"/>
                <a:ext cx="2373855" cy="171264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𝑋</m:t>
                          </m:r>
                        </m:e>
                      </m:d>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6</m:t>
                                    </m:r>
                                  </m:den>
                                </m:f>
                              </m:e>
                              <m:e>
                                <m:r>
                                  <a:rPr lang="en-US" i="1">
                                    <a:latin typeface="Cambria Math" panose="02040503050406030204" pitchFamily="18" charset="0"/>
                                  </a:rPr>
                                  <m:t>0&lt;</m:t>
                                </m:r>
                                <m:r>
                                  <a:rPr lang="en-US" i="1">
                                    <a:latin typeface="Cambria Math" panose="02040503050406030204" pitchFamily="18" charset="0"/>
                                  </a:rPr>
                                  <m:t>𝑋</m:t>
                                </m:r>
                                <m:r>
                                  <a:rPr lang="en-US" i="1">
                                    <a:latin typeface="Cambria Math" panose="02040503050406030204" pitchFamily="18" charset="0"/>
                                  </a:rPr>
                                  <m:t>&lt;1</m:t>
                                </m:r>
                              </m:e>
                            </m:mr>
                            <m:mr>
                              <m:e>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e>
                              <m:e>
                                <m:r>
                                  <a:rPr lang="en-US" i="1">
                                    <a:latin typeface="Cambria Math" panose="02040503050406030204" pitchFamily="18" charset="0"/>
                                  </a:rPr>
                                  <m:t>1&lt;</m:t>
                                </m:r>
                                <m:r>
                                  <a:rPr lang="en-US" i="1">
                                    <a:latin typeface="Cambria Math" panose="02040503050406030204" pitchFamily="18" charset="0"/>
                                  </a:rPr>
                                  <m:t>𝑋</m:t>
                                </m:r>
                                <m:r>
                                  <a:rPr lang="en-US" i="1">
                                    <a:latin typeface="Cambria Math" panose="02040503050406030204" pitchFamily="18" charset="0"/>
                                  </a:rPr>
                                  <m:t>&lt;2</m:t>
                                </m:r>
                              </m:e>
                            </m:mr>
                            <m:mr>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6</m:t>
                                    </m:r>
                                  </m:den>
                                </m:f>
                              </m:e>
                              <m:e>
                                <m:r>
                                  <a:rPr lang="en-US" i="1">
                                    <a:latin typeface="Cambria Math" panose="02040503050406030204" pitchFamily="18" charset="0"/>
                                  </a:rPr>
                                  <m:t>2&lt;</m:t>
                                </m:r>
                                <m:r>
                                  <a:rPr lang="en-US" i="1">
                                    <a:latin typeface="Cambria Math" panose="02040503050406030204" pitchFamily="18" charset="0"/>
                                  </a:rPr>
                                  <m:t>𝑋</m:t>
                                </m:r>
                                <m:r>
                                  <a:rPr lang="en-US" i="1">
                                    <a:latin typeface="Cambria Math" panose="02040503050406030204" pitchFamily="18" charset="0"/>
                                  </a:rPr>
                                  <m:t>&lt;3</m:t>
                                </m:r>
                              </m:e>
                            </m:mr>
                          </m:m>
                        </m:e>
                      </m:d>
                    </m:oMath>
                  </m:oMathPara>
                </a14:m>
                <a:endParaRPr lang="sv-FI" dirty="0"/>
              </a:p>
            </p:txBody>
          </p:sp>
        </mc:Choice>
        <mc:Fallback xmlns="">
          <p:sp>
            <p:nvSpPr>
              <p:cNvPr id="54" name="TextBox 53"/>
              <p:cNvSpPr txBox="1">
                <a:spLocks noRot="1" noChangeAspect="1" noMove="1" noResize="1" noEditPoints="1" noAdjustHandles="1" noChangeArrowheads="1" noChangeShapeType="1" noTextEdit="1"/>
              </p:cNvSpPr>
              <p:nvPr/>
            </p:nvSpPr>
            <p:spPr>
              <a:xfrm>
                <a:off x="6355324" y="2819400"/>
                <a:ext cx="2373855" cy="1712648"/>
              </a:xfrm>
              <a:prstGeom prst="rect">
                <a:avLst/>
              </a:prstGeom>
              <a:blipFill>
                <a:blip r:embed="rId3"/>
                <a:stretch>
                  <a:fillRect/>
                </a:stretch>
              </a:blipFill>
              <a:ln>
                <a:solidFill>
                  <a:schemeClr val="tx1"/>
                </a:solidFill>
              </a:ln>
              <a:effectLst>
                <a:outerShdw blurRad="50800" dist="38100" dir="2700000" algn="tl" rotWithShape="0">
                  <a:prstClr val="black">
                    <a:alpha val="40000"/>
                  </a:prstClr>
                </a:outerShdw>
              </a:effectLst>
            </p:spPr>
            <p:txBody>
              <a:bodyPr/>
              <a:lstStyle/>
              <a:p>
                <a:r>
                  <a:rPr lang="sv-SE">
                    <a:noFill/>
                  </a:rPr>
                  <a:t> </a:t>
                </a:r>
              </a:p>
            </p:txBody>
          </p:sp>
        </mc:Fallback>
      </mc:AlternateContent>
      <p:cxnSp>
        <p:nvCxnSpPr>
          <p:cNvPr id="55" name="Straight Connector 54"/>
          <p:cNvCxnSpPr/>
          <p:nvPr/>
        </p:nvCxnSpPr>
        <p:spPr>
          <a:xfrm flipV="1">
            <a:off x="3297442" y="2286000"/>
            <a:ext cx="0" cy="3731442"/>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410200" y="2243440"/>
            <a:ext cx="0" cy="3774002"/>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Rectangle 56"/>
              <p:cNvSpPr/>
              <p:nvPr/>
            </p:nvSpPr>
            <p:spPr>
              <a:xfrm>
                <a:off x="1735381" y="2960253"/>
                <a:ext cx="928909" cy="4970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𝑝</m:t>
                      </m:r>
                      <m:d>
                        <m:dPr>
                          <m:ctrlPr>
                            <a:rPr lang="en-US" sz="1400" i="1">
                              <a:latin typeface="Cambria Math" panose="02040503050406030204" pitchFamily="18" charset="0"/>
                            </a:rPr>
                          </m:ctrlPr>
                        </m:dPr>
                        <m:e>
                          <m:r>
                            <a:rPr lang="en-US" sz="1400" b="0" i="1" smtClean="0">
                              <a:latin typeface="Cambria Math" panose="02040503050406030204" pitchFamily="18" charset="0"/>
                            </a:rPr>
                            <m:t>𝑋</m:t>
                          </m:r>
                        </m:e>
                      </m:d>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sv-SE" sz="1400" dirty="0"/>
              </a:p>
            </p:txBody>
          </p:sp>
        </mc:Choice>
        <mc:Fallback xmlns="">
          <p:sp>
            <p:nvSpPr>
              <p:cNvPr id="57" name="Rectangle 56"/>
              <p:cNvSpPr>
                <a:spLocks noRot="1" noChangeAspect="1" noMove="1" noResize="1" noEditPoints="1" noAdjustHandles="1" noChangeArrowheads="1" noChangeShapeType="1" noTextEdit="1"/>
              </p:cNvSpPr>
              <p:nvPr/>
            </p:nvSpPr>
            <p:spPr>
              <a:xfrm>
                <a:off x="1735381" y="2960253"/>
                <a:ext cx="928909" cy="497059"/>
              </a:xfrm>
              <a:prstGeom prst="rect">
                <a:avLst/>
              </a:prstGeom>
              <a:blipFill rotWithShape="0">
                <a:blip r:embed="rId4"/>
                <a:stretch>
                  <a:fillRect b="-1235"/>
                </a:stretch>
              </a:blipFill>
            </p:spPr>
            <p:txBody>
              <a:bodyPr/>
              <a:lstStyle/>
              <a:p>
                <a:r>
                  <a:rPr lang="sv-FI">
                    <a:noFill/>
                  </a:rPr>
                  <a:t> </a:t>
                </a:r>
              </a:p>
            </p:txBody>
          </p:sp>
        </mc:Fallback>
      </mc:AlternateContent>
      <mc:AlternateContent xmlns:mc="http://schemas.openxmlformats.org/markup-compatibility/2006" xmlns:a14="http://schemas.microsoft.com/office/drawing/2010/main">
        <mc:Choice Requires="a14">
          <p:sp>
            <p:nvSpPr>
              <p:cNvPr id="58" name="Rectangle 57"/>
              <p:cNvSpPr/>
              <p:nvPr/>
            </p:nvSpPr>
            <p:spPr>
              <a:xfrm>
                <a:off x="3899447" y="1524000"/>
                <a:ext cx="928909" cy="4970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𝑝</m:t>
                      </m:r>
                      <m:d>
                        <m:dPr>
                          <m:ctrlPr>
                            <a:rPr lang="en-US" sz="1400" i="1">
                              <a:latin typeface="Cambria Math" panose="02040503050406030204" pitchFamily="18" charset="0"/>
                            </a:rPr>
                          </m:ctrlPr>
                        </m:dPr>
                        <m:e>
                          <m:r>
                            <a:rPr lang="en-US" sz="1400" b="0" i="1" smtClean="0">
                              <a:latin typeface="Cambria Math" panose="02040503050406030204" pitchFamily="18" charset="0"/>
                            </a:rPr>
                            <m:t>𝑋</m:t>
                          </m:r>
                        </m:e>
                      </m:d>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num>
                        <m:den>
                          <m:r>
                            <a:rPr lang="en-US" sz="1400" b="0" i="1" smtClean="0">
                              <a:latin typeface="Cambria Math" panose="02040503050406030204" pitchFamily="18" charset="0"/>
                            </a:rPr>
                            <m:t>3</m:t>
                          </m:r>
                        </m:den>
                      </m:f>
                    </m:oMath>
                  </m:oMathPara>
                </a14:m>
                <a:endParaRPr lang="sv-SE" sz="1400" dirty="0"/>
              </a:p>
            </p:txBody>
          </p:sp>
        </mc:Choice>
        <mc:Fallback xmlns="">
          <p:sp>
            <p:nvSpPr>
              <p:cNvPr id="58" name="Rectangle 57"/>
              <p:cNvSpPr>
                <a:spLocks noRot="1" noChangeAspect="1" noMove="1" noResize="1" noEditPoints="1" noAdjustHandles="1" noChangeArrowheads="1" noChangeShapeType="1" noTextEdit="1"/>
              </p:cNvSpPr>
              <p:nvPr/>
            </p:nvSpPr>
            <p:spPr>
              <a:xfrm>
                <a:off x="3899447" y="1524000"/>
                <a:ext cx="928909" cy="497059"/>
              </a:xfrm>
              <a:prstGeom prst="rect">
                <a:avLst/>
              </a:prstGeom>
              <a:blipFill rotWithShape="0">
                <a:blip r:embed="rId5"/>
                <a:stretch>
                  <a:fillRect/>
                </a:stretch>
              </a:blipFill>
            </p:spPr>
            <p:txBody>
              <a:bodyPr/>
              <a:lstStyle/>
              <a:p>
                <a:r>
                  <a:rPr lang="sv-FI">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5847995" y="2094623"/>
                <a:ext cx="928909" cy="4970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𝑝</m:t>
                      </m:r>
                      <m:d>
                        <m:dPr>
                          <m:ctrlPr>
                            <a:rPr lang="en-US" sz="1400" i="1">
                              <a:latin typeface="Cambria Math" panose="02040503050406030204" pitchFamily="18" charset="0"/>
                            </a:rPr>
                          </m:ctrlPr>
                        </m:dPr>
                        <m:e>
                          <m:r>
                            <a:rPr lang="en-US" sz="1400" b="0" i="1" smtClean="0">
                              <a:latin typeface="Cambria Math" panose="02040503050406030204" pitchFamily="18" charset="0"/>
                            </a:rPr>
                            <m:t>𝑋</m:t>
                          </m:r>
                        </m:e>
                      </m:d>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sv-SE" sz="1400" dirty="0"/>
              </a:p>
            </p:txBody>
          </p:sp>
        </mc:Choice>
        <mc:Fallback xmlns="">
          <p:sp>
            <p:nvSpPr>
              <p:cNvPr id="59" name="Rectangle 58"/>
              <p:cNvSpPr>
                <a:spLocks noRot="1" noChangeAspect="1" noMove="1" noResize="1" noEditPoints="1" noAdjustHandles="1" noChangeArrowheads="1" noChangeShapeType="1" noTextEdit="1"/>
              </p:cNvSpPr>
              <p:nvPr/>
            </p:nvSpPr>
            <p:spPr>
              <a:xfrm>
                <a:off x="5847995" y="2094623"/>
                <a:ext cx="928909" cy="497059"/>
              </a:xfrm>
              <a:prstGeom prst="rect">
                <a:avLst/>
              </a:prstGeom>
              <a:blipFill rotWithShape="0">
                <a:blip r:embed="rId6"/>
                <a:stretch>
                  <a:fillRect b="-1235"/>
                </a:stretch>
              </a:blipFill>
            </p:spPr>
            <p:txBody>
              <a:bodyPr/>
              <a:lstStyle/>
              <a:p>
                <a:r>
                  <a:rPr lang="sv-FI">
                    <a:noFill/>
                  </a:rPr>
                  <a:t> </a:t>
                </a:r>
              </a:p>
            </p:txBody>
          </p:sp>
        </mc:Fallback>
      </mc:AlternateContent>
      <p:sp>
        <p:nvSpPr>
          <p:cNvPr id="3" name="Date Placeholder 2"/>
          <p:cNvSpPr>
            <a:spLocks noGrp="1"/>
          </p:cNvSpPr>
          <p:nvPr>
            <p:ph type="dt" sz="half" idx="10"/>
          </p:nvPr>
        </p:nvSpPr>
        <p:spPr/>
        <p:txBody>
          <a:bodyPr/>
          <a:lstStyle/>
          <a:p>
            <a:fld id="{F97F05E2-E420-47B4-826B-5AA168A6B123}"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50</a:t>
            </a:fld>
            <a:endParaRPr lang="en-US"/>
          </a:p>
        </p:txBody>
      </p:sp>
      <mc:AlternateContent xmlns:mc="http://schemas.openxmlformats.org/markup-compatibility/2006" xmlns:a14="http://schemas.microsoft.com/office/drawing/2010/main">
        <mc:Choice Requires="a14">
          <p:sp>
            <p:nvSpPr>
              <p:cNvPr id="24" name="Rectangle 23"/>
              <p:cNvSpPr/>
              <p:nvPr/>
            </p:nvSpPr>
            <p:spPr>
              <a:xfrm>
                <a:off x="6400800" y="608426"/>
                <a:ext cx="2496581" cy="1148263"/>
              </a:xfrm>
              <a:prstGeom prst="rect">
                <a:avLst/>
              </a:prstGeom>
              <a:solidFill>
                <a:schemeClr val="bg1"/>
              </a:solidFill>
              <a:ln>
                <a:solidFill>
                  <a:schemeClr val="tx1"/>
                </a:solidFill>
              </a:ln>
              <a:effectLst>
                <a:outerShdw blurRad="50800" dist="38100" dir="2700000" algn="tl" rotWithShape="0">
                  <a:prstClr val="black">
                    <a:alpha val="40000"/>
                  </a:prstClr>
                </a:outerShdw>
                <a:reflection blurRad="6350" stA="50000" endA="300" endPos="38500" dist="50800" dir="5400000" sy="-100000" algn="bl" rotWithShape="0"/>
              </a:effectLst>
            </p:spPr>
            <p:txBody>
              <a:bodyPr wrap="none">
                <a:spAutoFit/>
              </a:bodyPr>
              <a:lstStyle/>
              <a:p>
                <a:r>
                  <a:rPr lang="en-US" b="1" dirty="0" smtClean="0">
                    <a:latin typeface="Cambria Math" panose="02040503050406030204" pitchFamily="18" charset="0"/>
                  </a:rPr>
                  <a:t>Monte Carlo Integration</a:t>
                </a: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𝑁</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f>
                            <m:fPr>
                              <m:ctrlPr>
                                <a:rPr lang="en-US" i="1">
                                  <a:latin typeface="Cambria Math" panose="02040503050406030204" pitchFamily="18" charset="0"/>
                                </a:rPr>
                              </m:ctrlPr>
                            </m:fPr>
                            <m:num>
                              <m:r>
                                <a:rPr lang="en-US" i="1">
                                  <a:latin typeface="Cambria Math" panose="02040503050406030204" pitchFamily="18" charset="0"/>
                                </a:rPr>
                                <m:t>𝑓</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num>
                            <m:den>
                              <m:r>
                                <a:rPr lang="en-US" i="1">
                                  <a:latin typeface="Cambria Math" panose="02040503050406030204" pitchFamily="18" charset="0"/>
                                </a:rPr>
                                <m:t>𝑝</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den>
                          </m:f>
                        </m:e>
                      </m:nary>
                    </m:oMath>
                  </m:oMathPara>
                </a14:m>
                <a:endParaRPr lang="sv-SE" dirty="0"/>
              </a:p>
            </p:txBody>
          </p:sp>
        </mc:Choice>
        <mc:Fallback xmlns="">
          <p:sp>
            <p:nvSpPr>
              <p:cNvPr id="24" name="Rectangle 23"/>
              <p:cNvSpPr>
                <a:spLocks noRot="1" noChangeAspect="1" noMove="1" noResize="1" noEditPoints="1" noAdjustHandles="1" noChangeArrowheads="1" noChangeShapeType="1" noTextEdit="1"/>
              </p:cNvSpPr>
              <p:nvPr/>
            </p:nvSpPr>
            <p:spPr>
              <a:xfrm>
                <a:off x="6400800" y="608426"/>
                <a:ext cx="2496581" cy="1148263"/>
              </a:xfrm>
              <a:prstGeom prst="rect">
                <a:avLst/>
              </a:prstGeom>
              <a:blipFill>
                <a:blip r:embed="rId7"/>
                <a:stretch>
                  <a:fillRect/>
                </a:stretch>
              </a:blipFill>
              <a:ln>
                <a:solidFill>
                  <a:schemeClr val="tx1"/>
                </a:solidFill>
              </a:ln>
              <a:effectLst>
                <a:outerShdw blurRad="50800" dist="38100" dir="2700000" algn="tl" rotWithShape="0">
                  <a:prstClr val="black">
                    <a:alpha val="40000"/>
                  </a:prstClr>
                </a:outerShdw>
                <a:reflection blurRad="6350" stA="50000" endA="300" endPos="38500" dist="50800" dir="5400000" sy="-100000" algn="bl" rotWithShape="0"/>
              </a:effectLst>
            </p:spPr>
            <p:txBody>
              <a:bodyPr/>
              <a:lstStyle/>
              <a:p>
                <a:r>
                  <a:rPr lang="sv-SE">
                    <a:noFill/>
                  </a:rPr>
                  <a:t> </a:t>
                </a:r>
              </a:p>
            </p:txBody>
          </p:sp>
        </mc:Fallback>
      </mc:AlternateContent>
    </p:spTree>
    <p:extLst>
      <p:ext uri="{BB962C8B-B14F-4D97-AF65-F5344CB8AC3E}">
        <p14:creationId xmlns:p14="http://schemas.microsoft.com/office/powerpoint/2010/main" val="1755859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Sampling</a:t>
            </a:r>
            <a:endParaRPr lang="sv-FI" dirty="0"/>
          </a:p>
        </p:txBody>
      </p:sp>
      <p:sp>
        <p:nvSpPr>
          <p:cNvPr id="15" name="Freeform 14"/>
          <p:cNvSpPr/>
          <p:nvPr/>
        </p:nvSpPr>
        <p:spPr>
          <a:xfrm>
            <a:off x="1327314" y="1981200"/>
            <a:ext cx="6073177" cy="4036110"/>
          </a:xfrm>
          <a:custGeom>
            <a:avLst/>
            <a:gdLst>
              <a:gd name="connsiteX0" fmla="*/ 0 w 3549650"/>
              <a:gd name="connsiteY0" fmla="*/ 2244725 h 2359025"/>
              <a:gd name="connsiteX1" fmla="*/ 285750 w 3549650"/>
              <a:gd name="connsiteY1" fmla="*/ 2212975 h 2359025"/>
              <a:gd name="connsiteX2" fmla="*/ 463550 w 3549650"/>
              <a:gd name="connsiteY2" fmla="*/ 2203450 h 2359025"/>
              <a:gd name="connsiteX3" fmla="*/ 628650 w 3549650"/>
              <a:gd name="connsiteY3" fmla="*/ 2216150 h 2359025"/>
              <a:gd name="connsiteX4" fmla="*/ 920750 w 3549650"/>
              <a:gd name="connsiteY4" fmla="*/ 2238375 h 2359025"/>
              <a:gd name="connsiteX5" fmla="*/ 1127125 w 3549650"/>
              <a:gd name="connsiteY5" fmla="*/ 2254250 h 2359025"/>
              <a:gd name="connsiteX6" fmla="*/ 1222375 w 3549650"/>
              <a:gd name="connsiteY6" fmla="*/ 2216150 h 2359025"/>
              <a:gd name="connsiteX7" fmla="*/ 1273175 w 3549650"/>
              <a:gd name="connsiteY7" fmla="*/ 2120900 h 2359025"/>
              <a:gd name="connsiteX8" fmla="*/ 1314450 w 3549650"/>
              <a:gd name="connsiteY8" fmla="*/ 1911350 h 2359025"/>
              <a:gd name="connsiteX9" fmla="*/ 1365250 w 3549650"/>
              <a:gd name="connsiteY9" fmla="*/ 1574800 h 2359025"/>
              <a:gd name="connsiteX10" fmla="*/ 1377950 w 3549650"/>
              <a:gd name="connsiteY10" fmla="*/ 1343025 h 2359025"/>
              <a:gd name="connsiteX11" fmla="*/ 1403350 w 3549650"/>
              <a:gd name="connsiteY11" fmla="*/ 1244600 h 2359025"/>
              <a:gd name="connsiteX12" fmla="*/ 1428750 w 3549650"/>
              <a:gd name="connsiteY12" fmla="*/ 1225550 h 2359025"/>
              <a:gd name="connsiteX13" fmla="*/ 1444625 w 3549650"/>
              <a:gd name="connsiteY13" fmla="*/ 1222375 h 2359025"/>
              <a:gd name="connsiteX14" fmla="*/ 1479550 w 3549650"/>
              <a:gd name="connsiteY14" fmla="*/ 1241425 h 2359025"/>
              <a:gd name="connsiteX15" fmla="*/ 1498600 w 3549650"/>
              <a:gd name="connsiteY15" fmla="*/ 1260475 h 2359025"/>
              <a:gd name="connsiteX16" fmla="*/ 1527175 w 3549650"/>
              <a:gd name="connsiteY16" fmla="*/ 1346200 h 2359025"/>
              <a:gd name="connsiteX17" fmla="*/ 1555750 w 3549650"/>
              <a:gd name="connsiteY17" fmla="*/ 1393825 h 2359025"/>
              <a:gd name="connsiteX18" fmla="*/ 1603375 w 3549650"/>
              <a:gd name="connsiteY18" fmla="*/ 1466850 h 2359025"/>
              <a:gd name="connsiteX19" fmla="*/ 1622425 w 3549650"/>
              <a:gd name="connsiteY19" fmla="*/ 1466850 h 2359025"/>
              <a:gd name="connsiteX20" fmla="*/ 1647825 w 3549650"/>
              <a:gd name="connsiteY20" fmla="*/ 1428750 h 2359025"/>
              <a:gd name="connsiteX21" fmla="*/ 1724025 w 3549650"/>
              <a:gd name="connsiteY21" fmla="*/ 492125 h 2359025"/>
              <a:gd name="connsiteX22" fmla="*/ 1752600 w 3549650"/>
              <a:gd name="connsiteY22" fmla="*/ 184150 h 2359025"/>
              <a:gd name="connsiteX23" fmla="*/ 1784350 w 3549650"/>
              <a:gd name="connsiteY23" fmla="*/ 53975 h 2359025"/>
              <a:gd name="connsiteX24" fmla="*/ 1806575 w 3549650"/>
              <a:gd name="connsiteY24" fmla="*/ 3175 h 2359025"/>
              <a:gd name="connsiteX25" fmla="*/ 1828800 w 3549650"/>
              <a:gd name="connsiteY25" fmla="*/ 0 h 2359025"/>
              <a:gd name="connsiteX26" fmla="*/ 1841500 w 3549650"/>
              <a:gd name="connsiteY26" fmla="*/ 22225 h 2359025"/>
              <a:gd name="connsiteX27" fmla="*/ 1870075 w 3549650"/>
              <a:gd name="connsiteY27" fmla="*/ 146050 h 2359025"/>
              <a:gd name="connsiteX28" fmla="*/ 1898650 w 3549650"/>
              <a:gd name="connsiteY28" fmla="*/ 400050 h 2359025"/>
              <a:gd name="connsiteX29" fmla="*/ 1949450 w 3549650"/>
              <a:gd name="connsiteY29" fmla="*/ 1136650 h 2359025"/>
              <a:gd name="connsiteX30" fmla="*/ 1987550 w 3549650"/>
              <a:gd name="connsiteY30" fmla="*/ 1616075 h 2359025"/>
              <a:gd name="connsiteX31" fmla="*/ 2016125 w 3549650"/>
              <a:gd name="connsiteY31" fmla="*/ 1819275 h 2359025"/>
              <a:gd name="connsiteX32" fmla="*/ 2041525 w 3549650"/>
              <a:gd name="connsiteY32" fmla="*/ 1905000 h 2359025"/>
              <a:gd name="connsiteX33" fmla="*/ 2098675 w 3549650"/>
              <a:gd name="connsiteY33" fmla="*/ 1952625 h 2359025"/>
              <a:gd name="connsiteX34" fmla="*/ 2143125 w 3549650"/>
              <a:gd name="connsiteY34" fmla="*/ 2022475 h 2359025"/>
              <a:gd name="connsiteX35" fmla="*/ 2282825 w 3549650"/>
              <a:gd name="connsiteY35" fmla="*/ 2139950 h 2359025"/>
              <a:gd name="connsiteX36" fmla="*/ 2476500 w 3549650"/>
              <a:gd name="connsiteY36" fmla="*/ 2206625 h 2359025"/>
              <a:gd name="connsiteX37" fmla="*/ 2714625 w 3549650"/>
              <a:gd name="connsiteY37" fmla="*/ 2238375 h 2359025"/>
              <a:gd name="connsiteX38" fmla="*/ 3016250 w 3549650"/>
              <a:gd name="connsiteY38" fmla="*/ 2254250 h 2359025"/>
              <a:gd name="connsiteX39" fmla="*/ 3400425 w 3549650"/>
              <a:gd name="connsiteY39" fmla="*/ 2266950 h 2359025"/>
              <a:gd name="connsiteX40" fmla="*/ 3549650 w 3549650"/>
              <a:gd name="connsiteY40" fmla="*/ 2270125 h 2359025"/>
              <a:gd name="connsiteX41" fmla="*/ 3549650 w 3549650"/>
              <a:gd name="connsiteY41" fmla="*/ 2359025 h 2359025"/>
              <a:gd name="connsiteX42" fmla="*/ 0 w 3549650"/>
              <a:gd name="connsiteY42" fmla="*/ 2359025 h 2359025"/>
              <a:gd name="connsiteX43" fmla="*/ 0 w 3549650"/>
              <a:gd name="connsiteY43" fmla="*/ 2244725 h 235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49650" h="2359025">
                <a:moveTo>
                  <a:pt x="0" y="2244725"/>
                </a:moveTo>
                <a:lnTo>
                  <a:pt x="285750" y="2212975"/>
                </a:lnTo>
                <a:lnTo>
                  <a:pt x="463550" y="2203450"/>
                </a:lnTo>
                <a:lnTo>
                  <a:pt x="628650" y="2216150"/>
                </a:lnTo>
                <a:lnTo>
                  <a:pt x="920750" y="2238375"/>
                </a:lnTo>
                <a:lnTo>
                  <a:pt x="1127125" y="2254250"/>
                </a:lnTo>
                <a:lnTo>
                  <a:pt x="1222375" y="2216150"/>
                </a:lnTo>
                <a:lnTo>
                  <a:pt x="1273175" y="2120900"/>
                </a:lnTo>
                <a:lnTo>
                  <a:pt x="1314450" y="1911350"/>
                </a:lnTo>
                <a:lnTo>
                  <a:pt x="1365250" y="1574800"/>
                </a:lnTo>
                <a:lnTo>
                  <a:pt x="1377950" y="1343025"/>
                </a:lnTo>
                <a:lnTo>
                  <a:pt x="1403350" y="1244600"/>
                </a:lnTo>
                <a:lnTo>
                  <a:pt x="1428750" y="1225550"/>
                </a:lnTo>
                <a:lnTo>
                  <a:pt x="1444625" y="1222375"/>
                </a:lnTo>
                <a:lnTo>
                  <a:pt x="1479550" y="1241425"/>
                </a:lnTo>
                <a:lnTo>
                  <a:pt x="1498600" y="1260475"/>
                </a:lnTo>
                <a:lnTo>
                  <a:pt x="1527175" y="1346200"/>
                </a:lnTo>
                <a:lnTo>
                  <a:pt x="1555750" y="1393825"/>
                </a:lnTo>
                <a:lnTo>
                  <a:pt x="1603375" y="1466850"/>
                </a:lnTo>
                <a:lnTo>
                  <a:pt x="1622425" y="1466850"/>
                </a:lnTo>
                <a:lnTo>
                  <a:pt x="1647825" y="1428750"/>
                </a:lnTo>
                <a:lnTo>
                  <a:pt x="1724025" y="492125"/>
                </a:lnTo>
                <a:lnTo>
                  <a:pt x="1752600" y="184150"/>
                </a:lnTo>
                <a:lnTo>
                  <a:pt x="1784350" y="53975"/>
                </a:lnTo>
                <a:lnTo>
                  <a:pt x="1806575" y="3175"/>
                </a:lnTo>
                <a:lnTo>
                  <a:pt x="1828800" y="0"/>
                </a:lnTo>
                <a:lnTo>
                  <a:pt x="1841500" y="22225"/>
                </a:lnTo>
                <a:lnTo>
                  <a:pt x="1870075" y="146050"/>
                </a:lnTo>
                <a:lnTo>
                  <a:pt x="1898650" y="400050"/>
                </a:lnTo>
                <a:lnTo>
                  <a:pt x="1949450" y="1136650"/>
                </a:lnTo>
                <a:lnTo>
                  <a:pt x="1987550" y="1616075"/>
                </a:lnTo>
                <a:lnTo>
                  <a:pt x="2016125" y="1819275"/>
                </a:lnTo>
                <a:lnTo>
                  <a:pt x="2041525" y="1905000"/>
                </a:lnTo>
                <a:lnTo>
                  <a:pt x="2098675" y="1952625"/>
                </a:lnTo>
                <a:lnTo>
                  <a:pt x="2143125" y="2022475"/>
                </a:lnTo>
                <a:lnTo>
                  <a:pt x="2282825" y="2139950"/>
                </a:lnTo>
                <a:lnTo>
                  <a:pt x="2476500" y="2206625"/>
                </a:lnTo>
                <a:lnTo>
                  <a:pt x="2714625" y="2238375"/>
                </a:lnTo>
                <a:lnTo>
                  <a:pt x="3016250" y="2254250"/>
                </a:lnTo>
                <a:lnTo>
                  <a:pt x="3400425" y="2266950"/>
                </a:lnTo>
                <a:lnTo>
                  <a:pt x="3549650" y="2270125"/>
                </a:lnTo>
                <a:lnTo>
                  <a:pt x="3549650" y="2359025"/>
                </a:lnTo>
                <a:lnTo>
                  <a:pt x="0" y="2359025"/>
                </a:lnTo>
                <a:lnTo>
                  <a:pt x="0" y="224472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 name="Straight Arrow Connector 15"/>
          <p:cNvCxnSpPr/>
          <p:nvPr/>
        </p:nvCxnSpPr>
        <p:spPr>
          <a:xfrm>
            <a:off x="914400" y="6017998"/>
            <a:ext cx="7010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330271" y="2235549"/>
            <a:ext cx="0" cy="4247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4400" y="5887684"/>
            <a:ext cx="516161" cy="631899"/>
          </a:xfrm>
          <a:prstGeom prst="rect">
            <a:avLst/>
          </a:prstGeom>
          <a:noFill/>
        </p:spPr>
        <p:txBody>
          <a:bodyPr wrap="none" rtlCol="0">
            <a:spAutoFit/>
          </a:bodyPr>
          <a:lstStyle/>
          <a:p>
            <a:r>
              <a:rPr lang="en-US" dirty="0" smtClean="0"/>
              <a:t>0</a:t>
            </a:r>
            <a:endParaRPr lang="sv-SE" dirty="0"/>
          </a:p>
        </p:txBody>
      </p:sp>
      <p:sp>
        <p:nvSpPr>
          <p:cNvPr id="19" name="TextBox 18"/>
          <p:cNvSpPr txBox="1"/>
          <p:nvPr/>
        </p:nvSpPr>
        <p:spPr>
          <a:xfrm>
            <a:off x="7176362" y="5908666"/>
            <a:ext cx="516161" cy="631899"/>
          </a:xfrm>
          <a:prstGeom prst="rect">
            <a:avLst/>
          </a:prstGeom>
          <a:noFill/>
        </p:spPr>
        <p:txBody>
          <a:bodyPr wrap="none" rtlCol="0">
            <a:spAutoFit/>
          </a:bodyPr>
          <a:lstStyle/>
          <a:p>
            <a:r>
              <a:rPr lang="en-US" dirty="0" smtClean="0"/>
              <a:t>3</a:t>
            </a:r>
            <a:endParaRPr lang="sv-SE" dirty="0"/>
          </a:p>
        </p:txBody>
      </p:sp>
      <p:sp>
        <p:nvSpPr>
          <p:cNvPr id="20" name="TextBox 19"/>
          <p:cNvSpPr txBox="1"/>
          <p:nvPr/>
        </p:nvSpPr>
        <p:spPr>
          <a:xfrm>
            <a:off x="914400" y="2243440"/>
            <a:ext cx="516161" cy="631899"/>
          </a:xfrm>
          <a:prstGeom prst="rect">
            <a:avLst/>
          </a:prstGeom>
          <a:noFill/>
        </p:spPr>
        <p:txBody>
          <a:bodyPr wrap="none" rtlCol="0">
            <a:spAutoFit/>
          </a:bodyPr>
          <a:lstStyle/>
          <a:p>
            <a:r>
              <a:rPr lang="en-US" dirty="0" smtClean="0"/>
              <a:t>4</a:t>
            </a:r>
            <a:endParaRPr lang="sv-SE" dirty="0"/>
          </a:p>
        </p:txBody>
      </p:sp>
      <p:sp>
        <p:nvSpPr>
          <p:cNvPr id="21" name="TextBox 20"/>
          <p:cNvSpPr txBox="1"/>
          <p:nvPr/>
        </p:nvSpPr>
        <p:spPr>
          <a:xfrm>
            <a:off x="3134820" y="5908666"/>
            <a:ext cx="516161" cy="631899"/>
          </a:xfrm>
          <a:prstGeom prst="rect">
            <a:avLst/>
          </a:prstGeom>
          <a:noFill/>
        </p:spPr>
        <p:txBody>
          <a:bodyPr wrap="none" rtlCol="0">
            <a:spAutoFit/>
          </a:bodyPr>
          <a:lstStyle/>
          <a:p>
            <a:r>
              <a:rPr lang="en-US" dirty="0" smtClean="0"/>
              <a:t>1</a:t>
            </a:r>
            <a:endParaRPr lang="sv-SE" dirty="0"/>
          </a:p>
        </p:txBody>
      </p:sp>
      <p:sp>
        <p:nvSpPr>
          <p:cNvPr id="22" name="TextBox 21"/>
          <p:cNvSpPr txBox="1"/>
          <p:nvPr/>
        </p:nvSpPr>
        <p:spPr>
          <a:xfrm>
            <a:off x="5231642" y="5908666"/>
            <a:ext cx="516161" cy="631899"/>
          </a:xfrm>
          <a:prstGeom prst="rect">
            <a:avLst/>
          </a:prstGeom>
          <a:noFill/>
        </p:spPr>
        <p:txBody>
          <a:bodyPr wrap="none" rtlCol="0">
            <a:spAutoFit/>
          </a:bodyPr>
          <a:lstStyle/>
          <a:p>
            <a:r>
              <a:rPr lang="en-US" dirty="0"/>
              <a:t>2</a:t>
            </a:r>
            <a:endParaRPr lang="sv-SE" dirty="0"/>
          </a:p>
        </p:txBody>
      </p:sp>
      <p:sp>
        <p:nvSpPr>
          <p:cNvPr id="23" name="Freeform 22"/>
          <p:cNvSpPr/>
          <p:nvPr/>
        </p:nvSpPr>
        <p:spPr>
          <a:xfrm>
            <a:off x="1321882" y="1987476"/>
            <a:ext cx="6084041" cy="3877733"/>
          </a:xfrm>
          <a:custGeom>
            <a:avLst/>
            <a:gdLst>
              <a:gd name="connsiteX0" fmla="*/ 0 w 3556000"/>
              <a:gd name="connsiteY0" fmla="*/ 2241057 h 2266457"/>
              <a:gd name="connsiteX1" fmla="*/ 457200 w 3556000"/>
              <a:gd name="connsiteY1" fmla="*/ 2202957 h 2266457"/>
              <a:gd name="connsiteX2" fmla="*/ 908050 w 3556000"/>
              <a:gd name="connsiteY2" fmla="*/ 2234707 h 2266457"/>
              <a:gd name="connsiteX3" fmla="*/ 1225550 w 3556000"/>
              <a:gd name="connsiteY3" fmla="*/ 2202957 h 2266457"/>
              <a:gd name="connsiteX4" fmla="*/ 1333500 w 3556000"/>
              <a:gd name="connsiteY4" fmla="*/ 1802907 h 2266457"/>
              <a:gd name="connsiteX5" fmla="*/ 1397000 w 3556000"/>
              <a:gd name="connsiteY5" fmla="*/ 1269507 h 2266457"/>
              <a:gd name="connsiteX6" fmla="*/ 1492250 w 3556000"/>
              <a:gd name="connsiteY6" fmla="*/ 1250457 h 2266457"/>
              <a:gd name="connsiteX7" fmla="*/ 1536700 w 3556000"/>
              <a:gd name="connsiteY7" fmla="*/ 1358407 h 2266457"/>
              <a:gd name="connsiteX8" fmla="*/ 1651000 w 3556000"/>
              <a:gd name="connsiteY8" fmla="*/ 1383807 h 2266457"/>
              <a:gd name="connsiteX9" fmla="*/ 1752600 w 3556000"/>
              <a:gd name="connsiteY9" fmla="*/ 190007 h 2266457"/>
              <a:gd name="connsiteX10" fmla="*/ 1873250 w 3556000"/>
              <a:gd name="connsiteY10" fmla="*/ 151907 h 2266457"/>
              <a:gd name="connsiteX11" fmla="*/ 1993900 w 3556000"/>
              <a:gd name="connsiteY11" fmla="*/ 1650507 h 2266457"/>
              <a:gd name="connsiteX12" fmla="*/ 2114550 w 3556000"/>
              <a:gd name="connsiteY12" fmla="*/ 1968007 h 2266457"/>
              <a:gd name="connsiteX13" fmla="*/ 2463800 w 3556000"/>
              <a:gd name="connsiteY13" fmla="*/ 2196607 h 2266457"/>
              <a:gd name="connsiteX14" fmla="*/ 3556000 w 3556000"/>
              <a:gd name="connsiteY14" fmla="*/ 2266457 h 226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6000" h="2266457">
                <a:moveTo>
                  <a:pt x="0" y="2241057"/>
                </a:moveTo>
                <a:cubicBezTo>
                  <a:pt x="152929" y="2222536"/>
                  <a:pt x="305858" y="2204015"/>
                  <a:pt x="457200" y="2202957"/>
                </a:cubicBezTo>
                <a:cubicBezTo>
                  <a:pt x="608542" y="2201899"/>
                  <a:pt x="779992" y="2234707"/>
                  <a:pt x="908050" y="2234707"/>
                </a:cubicBezTo>
                <a:cubicBezTo>
                  <a:pt x="1036108" y="2234707"/>
                  <a:pt x="1154642" y="2274924"/>
                  <a:pt x="1225550" y="2202957"/>
                </a:cubicBezTo>
                <a:cubicBezTo>
                  <a:pt x="1296458" y="2130990"/>
                  <a:pt x="1304925" y="1958482"/>
                  <a:pt x="1333500" y="1802907"/>
                </a:cubicBezTo>
                <a:cubicBezTo>
                  <a:pt x="1362075" y="1647332"/>
                  <a:pt x="1370542" y="1361582"/>
                  <a:pt x="1397000" y="1269507"/>
                </a:cubicBezTo>
                <a:cubicBezTo>
                  <a:pt x="1423458" y="1177432"/>
                  <a:pt x="1468967" y="1235640"/>
                  <a:pt x="1492250" y="1250457"/>
                </a:cubicBezTo>
                <a:cubicBezTo>
                  <a:pt x="1515533" y="1265274"/>
                  <a:pt x="1510242" y="1336182"/>
                  <a:pt x="1536700" y="1358407"/>
                </a:cubicBezTo>
                <a:cubicBezTo>
                  <a:pt x="1563158" y="1380632"/>
                  <a:pt x="1615017" y="1578540"/>
                  <a:pt x="1651000" y="1383807"/>
                </a:cubicBezTo>
                <a:cubicBezTo>
                  <a:pt x="1686983" y="1189074"/>
                  <a:pt x="1715558" y="395324"/>
                  <a:pt x="1752600" y="190007"/>
                </a:cubicBezTo>
                <a:cubicBezTo>
                  <a:pt x="1789642" y="-15310"/>
                  <a:pt x="1833033" y="-91510"/>
                  <a:pt x="1873250" y="151907"/>
                </a:cubicBezTo>
                <a:cubicBezTo>
                  <a:pt x="1913467" y="395324"/>
                  <a:pt x="1953683" y="1347824"/>
                  <a:pt x="1993900" y="1650507"/>
                </a:cubicBezTo>
                <a:cubicBezTo>
                  <a:pt x="2034117" y="1953190"/>
                  <a:pt x="2036233" y="1876990"/>
                  <a:pt x="2114550" y="1968007"/>
                </a:cubicBezTo>
                <a:cubicBezTo>
                  <a:pt x="2192867" y="2059024"/>
                  <a:pt x="2223559" y="2146865"/>
                  <a:pt x="2463800" y="2196607"/>
                </a:cubicBezTo>
                <a:cubicBezTo>
                  <a:pt x="2704041" y="2246349"/>
                  <a:pt x="3130020" y="2256403"/>
                  <a:pt x="3556000" y="226645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5" name="Straight Connector 54"/>
          <p:cNvCxnSpPr/>
          <p:nvPr/>
        </p:nvCxnSpPr>
        <p:spPr>
          <a:xfrm flipV="1">
            <a:off x="3297442" y="2286000"/>
            <a:ext cx="0" cy="3731442"/>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410200" y="2243440"/>
            <a:ext cx="0" cy="3774002"/>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Rectangle 56"/>
              <p:cNvSpPr/>
              <p:nvPr/>
            </p:nvSpPr>
            <p:spPr>
              <a:xfrm>
                <a:off x="1735381" y="2960253"/>
                <a:ext cx="928909" cy="4970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𝑝</m:t>
                      </m:r>
                      <m:d>
                        <m:dPr>
                          <m:ctrlPr>
                            <a:rPr lang="en-US" sz="1400" i="1">
                              <a:latin typeface="Cambria Math" panose="02040503050406030204" pitchFamily="18" charset="0"/>
                            </a:rPr>
                          </m:ctrlPr>
                        </m:dPr>
                        <m:e>
                          <m:r>
                            <a:rPr lang="en-US" sz="1400" b="0" i="1" smtClean="0">
                              <a:latin typeface="Cambria Math" panose="02040503050406030204" pitchFamily="18" charset="0"/>
                            </a:rPr>
                            <m:t>𝑋</m:t>
                          </m:r>
                        </m:e>
                      </m:d>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sv-SE" sz="1400" dirty="0"/>
              </a:p>
            </p:txBody>
          </p:sp>
        </mc:Choice>
        <mc:Fallback xmlns="">
          <p:sp>
            <p:nvSpPr>
              <p:cNvPr id="57" name="Rectangle 56"/>
              <p:cNvSpPr>
                <a:spLocks noRot="1" noChangeAspect="1" noMove="1" noResize="1" noEditPoints="1" noAdjustHandles="1" noChangeArrowheads="1" noChangeShapeType="1" noTextEdit="1"/>
              </p:cNvSpPr>
              <p:nvPr/>
            </p:nvSpPr>
            <p:spPr>
              <a:xfrm>
                <a:off x="1735381" y="2960253"/>
                <a:ext cx="928909" cy="497059"/>
              </a:xfrm>
              <a:prstGeom prst="rect">
                <a:avLst/>
              </a:prstGeom>
              <a:blipFill rotWithShape="0">
                <a:blip r:embed="rId3"/>
                <a:stretch>
                  <a:fillRect b="-1235"/>
                </a:stretch>
              </a:blipFill>
            </p:spPr>
            <p:txBody>
              <a:bodyPr/>
              <a:lstStyle/>
              <a:p>
                <a:r>
                  <a:rPr lang="sv-FI">
                    <a:noFill/>
                  </a:rPr>
                  <a:t> </a:t>
                </a:r>
              </a:p>
            </p:txBody>
          </p:sp>
        </mc:Fallback>
      </mc:AlternateContent>
      <mc:AlternateContent xmlns:mc="http://schemas.openxmlformats.org/markup-compatibility/2006" xmlns:a14="http://schemas.microsoft.com/office/drawing/2010/main">
        <mc:Choice Requires="a14">
          <p:sp>
            <p:nvSpPr>
              <p:cNvPr id="58" name="Rectangle 57"/>
              <p:cNvSpPr/>
              <p:nvPr/>
            </p:nvSpPr>
            <p:spPr>
              <a:xfrm>
                <a:off x="3899447" y="1524000"/>
                <a:ext cx="928909" cy="4970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𝑝</m:t>
                      </m:r>
                      <m:d>
                        <m:dPr>
                          <m:ctrlPr>
                            <a:rPr lang="en-US" sz="1400" i="1">
                              <a:latin typeface="Cambria Math" panose="02040503050406030204" pitchFamily="18" charset="0"/>
                            </a:rPr>
                          </m:ctrlPr>
                        </m:dPr>
                        <m:e>
                          <m:r>
                            <a:rPr lang="en-US" sz="1400" b="0" i="1" smtClean="0">
                              <a:latin typeface="Cambria Math" panose="02040503050406030204" pitchFamily="18" charset="0"/>
                            </a:rPr>
                            <m:t>𝑋</m:t>
                          </m:r>
                        </m:e>
                      </m:d>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2</m:t>
                          </m:r>
                        </m:num>
                        <m:den>
                          <m:r>
                            <a:rPr lang="en-US" sz="1400" b="0" i="1" smtClean="0">
                              <a:latin typeface="Cambria Math" panose="02040503050406030204" pitchFamily="18" charset="0"/>
                            </a:rPr>
                            <m:t>3</m:t>
                          </m:r>
                        </m:den>
                      </m:f>
                    </m:oMath>
                  </m:oMathPara>
                </a14:m>
                <a:endParaRPr lang="sv-SE" sz="1400" dirty="0"/>
              </a:p>
            </p:txBody>
          </p:sp>
        </mc:Choice>
        <mc:Fallback xmlns="">
          <p:sp>
            <p:nvSpPr>
              <p:cNvPr id="58" name="Rectangle 57"/>
              <p:cNvSpPr>
                <a:spLocks noRot="1" noChangeAspect="1" noMove="1" noResize="1" noEditPoints="1" noAdjustHandles="1" noChangeArrowheads="1" noChangeShapeType="1" noTextEdit="1"/>
              </p:cNvSpPr>
              <p:nvPr/>
            </p:nvSpPr>
            <p:spPr>
              <a:xfrm>
                <a:off x="3899447" y="1524000"/>
                <a:ext cx="928909" cy="497059"/>
              </a:xfrm>
              <a:prstGeom prst="rect">
                <a:avLst/>
              </a:prstGeom>
              <a:blipFill rotWithShape="0">
                <a:blip r:embed="rId4"/>
                <a:stretch>
                  <a:fillRect/>
                </a:stretch>
              </a:blipFill>
            </p:spPr>
            <p:txBody>
              <a:bodyPr/>
              <a:lstStyle/>
              <a:p>
                <a:r>
                  <a:rPr lang="sv-FI">
                    <a:noFill/>
                  </a:rPr>
                  <a:t> </a:t>
                </a:r>
              </a:p>
            </p:txBody>
          </p:sp>
        </mc:Fallback>
      </mc:AlternateContent>
      <mc:AlternateContent xmlns:mc="http://schemas.openxmlformats.org/markup-compatibility/2006" xmlns:a14="http://schemas.microsoft.com/office/drawing/2010/main">
        <mc:Choice Requires="a14">
          <p:sp>
            <p:nvSpPr>
              <p:cNvPr id="59" name="Rectangle 58"/>
              <p:cNvSpPr/>
              <p:nvPr/>
            </p:nvSpPr>
            <p:spPr>
              <a:xfrm>
                <a:off x="5847995" y="2094623"/>
                <a:ext cx="928909" cy="4970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𝑝</m:t>
                      </m:r>
                      <m:d>
                        <m:dPr>
                          <m:ctrlPr>
                            <a:rPr lang="en-US" sz="1400" i="1">
                              <a:latin typeface="Cambria Math" panose="02040503050406030204" pitchFamily="18" charset="0"/>
                            </a:rPr>
                          </m:ctrlPr>
                        </m:dPr>
                        <m:e>
                          <m:r>
                            <a:rPr lang="en-US" sz="1400" b="0" i="1" smtClean="0">
                              <a:latin typeface="Cambria Math" panose="02040503050406030204" pitchFamily="18" charset="0"/>
                            </a:rPr>
                            <m:t>𝑋</m:t>
                          </m:r>
                        </m:e>
                      </m:d>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num>
                        <m:den>
                          <m:r>
                            <a:rPr lang="en-US" sz="1400" b="0" i="1" smtClean="0">
                              <a:latin typeface="Cambria Math" panose="02040503050406030204" pitchFamily="18" charset="0"/>
                            </a:rPr>
                            <m:t>6</m:t>
                          </m:r>
                        </m:den>
                      </m:f>
                    </m:oMath>
                  </m:oMathPara>
                </a14:m>
                <a:endParaRPr lang="sv-SE" sz="1400" dirty="0"/>
              </a:p>
            </p:txBody>
          </p:sp>
        </mc:Choice>
        <mc:Fallback xmlns="">
          <p:sp>
            <p:nvSpPr>
              <p:cNvPr id="59" name="Rectangle 58"/>
              <p:cNvSpPr>
                <a:spLocks noRot="1" noChangeAspect="1" noMove="1" noResize="1" noEditPoints="1" noAdjustHandles="1" noChangeArrowheads="1" noChangeShapeType="1" noTextEdit="1"/>
              </p:cNvSpPr>
              <p:nvPr/>
            </p:nvSpPr>
            <p:spPr>
              <a:xfrm>
                <a:off x="5847995" y="2094623"/>
                <a:ext cx="928909" cy="497059"/>
              </a:xfrm>
              <a:prstGeom prst="rect">
                <a:avLst/>
              </a:prstGeom>
              <a:blipFill rotWithShape="0">
                <a:blip r:embed="rId5"/>
                <a:stretch>
                  <a:fillRect b="-1235"/>
                </a:stretch>
              </a:blipFill>
            </p:spPr>
            <p:txBody>
              <a:bodyPr/>
              <a:lstStyle/>
              <a:p>
                <a:r>
                  <a:rPr lang="sv-FI">
                    <a:noFill/>
                  </a:rPr>
                  <a:t> </a:t>
                </a:r>
              </a:p>
            </p:txBody>
          </p:sp>
        </mc:Fallback>
      </mc:AlternateContent>
      <p:grpSp>
        <p:nvGrpSpPr>
          <p:cNvPr id="3" name="Group 2"/>
          <p:cNvGrpSpPr/>
          <p:nvPr/>
        </p:nvGrpSpPr>
        <p:grpSpPr>
          <a:xfrm>
            <a:off x="1656538" y="2027026"/>
            <a:ext cx="5830923" cy="4001553"/>
            <a:chOff x="7383226" y="2616200"/>
            <a:chExt cx="3423927" cy="2349718"/>
          </a:xfrm>
        </p:grpSpPr>
        <p:cxnSp>
          <p:nvCxnSpPr>
            <p:cNvPr id="29" name="Straight Arrow Connector 28"/>
            <p:cNvCxnSpPr/>
            <p:nvPr/>
          </p:nvCxnSpPr>
          <p:spPr>
            <a:xfrm flipH="1">
              <a:off x="8531468" y="4375150"/>
              <a:ext cx="9282" cy="57190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8661400" y="3829050"/>
              <a:ext cx="16118" cy="112435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9425994" y="4705350"/>
              <a:ext cx="3756" cy="24805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9187809" y="4381500"/>
              <a:ext cx="9282" cy="57190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9000463" y="2616200"/>
              <a:ext cx="22887" cy="233720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8861396" y="3797300"/>
              <a:ext cx="22254" cy="115610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9307846" y="4584700"/>
              <a:ext cx="1254" cy="36870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9880600" y="4826000"/>
              <a:ext cx="280" cy="139918"/>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10514615" y="4864100"/>
              <a:ext cx="985" cy="8930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8462040" y="4375150"/>
              <a:ext cx="143798" cy="590768"/>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Rectangle 38"/>
            <p:cNvSpPr/>
            <p:nvPr/>
          </p:nvSpPr>
          <p:spPr>
            <a:xfrm>
              <a:off x="8601621" y="3829050"/>
              <a:ext cx="138119" cy="1136868"/>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ectangle 39"/>
            <p:cNvSpPr/>
            <p:nvPr/>
          </p:nvSpPr>
          <p:spPr>
            <a:xfrm>
              <a:off x="8782090" y="3797300"/>
              <a:ext cx="138119" cy="1168618"/>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ctangle 40"/>
            <p:cNvSpPr/>
            <p:nvPr/>
          </p:nvSpPr>
          <p:spPr>
            <a:xfrm>
              <a:off x="8929769" y="2616200"/>
              <a:ext cx="138119" cy="2349718"/>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ectangle 41"/>
            <p:cNvSpPr/>
            <p:nvPr/>
          </p:nvSpPr>
          <p:spPr>
            <a:xfrm>
              <a:off x="9116102" y="4375150"/>
              <a:ext cx="138119" cy="590768"/>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Rectangle 42"/>
            <p:cNvSpPr/>
            <p:nvPr/>
          </p:nvSpPr>
          <p:spPr>
            <a:xfrm>
              <a:off x="9235137" y="4584700"/>
              <a:ext cx="138119" cy="375052"/>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Rectangle 43"/>
            <p:cNvSpPr/>
            <p:nvPr/>
          </p:nvSpPr>
          <p:spPr>
            <a:xfrm>
              <a:off x="9367295" y="4705350"/>
              <a:ext cx="138119" cy="260568"/>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5" name="Rectangle 44"/>
            <p:cNvSpPr/>
            <p:nvPr/>
          </p:nvSpPr>
          <p:spPr>
            <a:xfrm>
              <a:off x="7383226" y="4806950"/>
              <a:ext cx="655713" cy="152802"/>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Rectangle 45"/>
            <p:cNvSpPr/>
            <p:nvPr/>
          </p:nvSpPr>
          <p:spPr>
            <a:xfrm>
              <a:off x="9581561" y="4813116"/>
              <a:ext cx="596524" cy="152802"/>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Rectangle 46"/>
            <p:cNvSpPr/>
            <p:nvPr/>
          </p:nvSpPr>
          <p:spPr>
            <a:xfrm>
              <a:off x="10208220" y="4864100"/>
              <a:ext cx="598933" cy="101818"/>
            </a:xfrm>
            <a:prstGeom prst="rect">
              <a:avLst/>
            </a:prstGeom>
            <a:solidFill>
              <a:schemeClr val="accent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9" name="Straight Arrow Connector 48"/>
            <p:cNvCxnSpPr>
              <a:stCxn id="45" idx="0"/>
              <a:endCxn id="45" idx="2"/>
            </p:cNvCxnSpPr>
            <p:nvPr/>
          </p:nvCxnSpPr>
          <p:spPr>
            <a:xfrm>
              <a:off x="7711083" y="4806950"/>
              <a:ext cx="0" cy="152802"/>
            </a:xfrm>
            <a:prstGeom prst="straightConnector1">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377BA1B6-3732-46B3-9F9D-4B67ED46BEF4}"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51</a:t>
            </a:fld>
            <a:endParaRPr lang="en-US"/>
          </a:p>
        </p:txBody>
      </p:sp>
      <mc:AlternateContent xmlns:mc="http://schemas.openxmlformats.org/markup-compatibility/2006" xmlns:a14="http://schemas.microsoft.com/office/drawing/2010/main">
        <mc:Choice Requires="a14">
          <p:sp>
            <p:nvSpPr>
              <p:cNvPr id="48" name="Rectangle 47"/>
              <p:cNvSpPr/>
              <p:nvPr/>
            </p:nvSpPr>
            <p:spPr>
              <a:xfrm>
                <a:off x="6400800" y="608426"/>
                <a:ext cx="2496581" cy="1148263"/>
              </a:xfrm>
              <a:prstGeom prst="rect">
                <a:avLst/>
              </a:prstGeom>
              <a:solidFill>
                <a:schemeClr val="bg1"/>
              </a:solidFill>
              <a:ln>
                <a:solidFill>
                  <a:schemeClr val="tx1"/>
                </a:solidFill>
              </a:ln>
              <a:effectLst>
                <a:outerShdw blurRad="50800" dist="38100" dir="2700000" algn="tl" rotWithShape="0">
                  <a:prstClr val="black">
                    <a:alpha val="40000"/>
                  </a:prstClr>
                </a:outerShdw>
                <a:reflection blurRad="6350" stA="50000" endA="300" endPos="38500" dist="50800" dir="5400000" sy="-100000" algn="bl" rotWithShape="0"/>
              </a:effectLst>
            </p:spPr>
            <p:txBody>
              <a:bodyPr wrap="none">
                <a:spAutoFit/>
              </a:bodyPr>
              <a:lstStyle/>
              <a:p>
                <a:r>
                  <a:rPr lang="en-US" b="1" dirty="0" smtClean="0">
                    <a:latin typeface="Cambria Math" panose="02040503050406030204" pitchFamily="18" charset="0"/>
                  </a:rPr>
                  <a:t>Monte Carlo Integration</a:t>
                </a: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𝑁</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f>
                            <m:fPr>
                              <m:ctrlPr>
                                <a:rPr lang="en-US" i="1">
                                  <a:latin typeface="Cambria Math" panose="02040503050406030204" pitchFamily="18" charset="0"/>
                                </a:rPr>
                              </m:ctrlPr>
                            </m:fPr>
                            <m:num>
                              <m:r>
                                <a:rPr lang="en-US" i="1">
                                  <a:latin typeface="Cambria Math" panose="02040503050406030204" pitchFamily="18" charset="0"/>
                                </a:rPr>
                                <m:t>𝑓</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num>
                            <m:den>
                              <m:r>
                                <a:rPr lang="en-US" i="1">
                                  <a:latin typeface="Cambria Math" panose="02040503050406030204" pitchFamily="18" charset="0"/>
                                </a:rPr>
                                <m:t>𝑝</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den>
                          </m:f>
                        </m:e>
                      </m:nary>
                    </m:oMath>
                  </m:oMathPara>
                </a14:m>
                <a:endParaRPr lang="sv-SE" dirty="0"/>
              </a:p>
            </p:txBody>
          </p:sp>
        </mc:Choice>
        <mc:Fallback xmlns="">
          <p:sp>
            <p:nvSpPr>
              <p:cNvPr id="48" name="Rectangle 47"/>
              <p:cNvSpPr>
                <a:spLocks noRot="1" noChangeAspect="1" noMove="1" noResize="1" noEditPoints="1" noAdjustHandles="1" noChangeArrowheads="1" noChangeShapeType="1" noTextEdit="1"/>
              </p:cNvSpPr>
              <p:nvPr/>
            </p:nvSpPr>
            <p:spPr>
              <a:xfrm>
                <a:off x="6400800" y="608426"/>
                <a:ext cx="2496581" cy="1148263"/>
              </a:xfrm>
              <a:prstGeom prst="rect">
                <a:avLst/>
              </a:prstGeom>
              <a:blipFill>
                <a:blip r:embed="rId6"/>
                <a:stretch>
                  <a:fillRect/>
                </a:stretch>
              </a:blipFill>
              <a:ln>
                <a:solidFill>
                  <a:schemeClr val="tx1"/>
                </a:solidFill>
              </a:ln>
              <a:effectLst>
                <a:outerShdw blurRad="50800" dist="38100" dir="2700000" algn="tl" rotWithShape="0">
                  <a:prstClr val="black">
                    <a:alpha val="40000"/>
                  </a:prstClr>
                </a:outerShdw>
                <a:reflection blurRad="6350" stA="50000" endA="300" endPos="38500" dist="50800" dir="5400000" sy="-100000" algn="bl" rotWithShape="0"/>
              </a:effectLst>
            </p:spPr>
            <p:txBody>
              <a:bodyPr/>
              <a:lstStyle/>
              <a:p>
                <a:r>
                  <a:rPr lang="sv-SE">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6355324" y="2819400"/>
                <a:ext cx="2373855" cy="171264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𝑋</m:t>
                          </m:r>
                        </m:e>
                      </m:d>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6</m:t>
                                    </m:r>
                                  </m:den>
                                </m:f>
                              </m:e>
                              <m:e>
                                <m:r>
                                  <a:rPr lang="en-US" i="1">
                                    <a:latin typeface="Cambria Math" panose="02040503050406030204" pitchFamily="18" charset="0"/>
                                  </a:rPr>
                                  <m:t>0&lt;</m:t>
                                </m:r>
                                <m:r>
                                  <a:rPr lang="en-US" i="1">
                                    <a:latin typeface="Cambria Math" panose="02040503050406030204" pitchFamily="18" charset="0"/>
                                  </a:rPr>
                                  <m:t>𝑋</m:t>
                                </m:r>
                                <m:r>
                                  <a:rPr lang="en-US" i="1">
                                    <a:latin typeface="Cambria Math" panose="02040503050406030204" pitchFamily="18" charset="0"/>
                                  </a:rPr>
                                  <m:t>&lt;1</m:t>
                                </m:r>
                              </m:e>
                            </m:mr>
                            <m:mr>
                              <m:e>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e>
                              <m:e>
                                <m:r>
                                  <a:rPr lang="en-US" i="1">
                                    <a:latin typeface="Cambria Math" panose="02040503050406030204" pitchFamily="18" charset="0"/>
                                  </a:rPr>
                                  <m:t>1&lt;</m:t>
                                </m:r>
                                <m:r>
                                  <a:rPr lang="en-US" i="1">
                                    <a:latin typeface="Cambria Math" panose="02040503050406030204" pitchFamily="18" charset="0"/>
                                  </a:rPr>
                                  <m:t>𝑋</m:t>
                                </m:r>
                                <m:r>
                                  <a:rPr lang="en-US" i="1">
                                    <a:latin typeface="Cambria Math" panose="02040503050406030204" pitchFamily="18" charset="0"/>
                                  </a:rPr>
                                  <m:t>&lt;2</m:t>
                                </m:r>
                              </m:e>
                            </m:mr>
                            <m:mr>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6</m:t>
                                    </m:r>
                                  </m:den>
                                </m:f>
                              </m:e>
                              <m:e>
                                <m:r>
                                  <a:rPr lang="en-US" i="1">
                                    <a:latin typeface="Cambria Math" panose="02040503050406030204" pitchFamily="18" charset="0"/>
                                  </a:rPr>
                                  <m:t>2&lt;</m:t>
                                </m:r>
                                <m:r>
                                  <a:rPr lang="en-US" i="1">
                                    <a:latin typeface="Cambria Math" panose="02040503050406030204" pitchFamily="18" charset="0"/>
                                  </a:rPr>
                                  <m:t>𝑋</m:t>
                                </m:r>
                                <m:r>
                                  <a:rPr lang="en-US" i="1">
                                    <a:latin typeface="Cambria Math" panose="02040503050406030204" pitchFamily="18" charset="0"/>
                                  </a:rPr>
                                  <m:t>&lt;3</m:t>
                                </m:r>
                              </m:e>
                            </m:mr>
                          </m:m>
                        </m:e>
                      </m:d>
                    </m:oMath>
                  </m:oMathPara>
                </a14:m>
                <a:endParaRPr lang="sv-FI" dirty="0"/>
              </a:p>
            </p:txBody>
          </p:sp>
        </mc:Choice>
        <mc:Fallback xmlns="">
          <p:sp>
            <p:nvSpPr>
              <p:cNvPr id="50" name="TextBox 49"/>
              <p:cNvSpPr txBox="1">
                <a:spLocks noRot="1" noChangeAspect="1" noMove="1" noResize="1" noEditPoints="1" noAdjustHandles="1" noChangeArrowheads="1" noChangeShapeType="1" noTextEdit="1"/>
              </p:cNvSpPr>
              <p:nvPr/>
            </p:nvSpPr>
            <p:spPr>
              <a:xfrm>
                <a:off x="6355324" y="2819400"/>
                <a:ext cx="2373855" cy="1712648"/>
              </a:xfrm>
              <a:prstGeom prst="rect">
                <a:avLst/>
              </a:prstGeom>
              <a:blipFill>
                <a:blip r:embed="rId7"/>
                <a:stretch>
                  <a:fillRect/>
                </a:stretch>
              </a:blipFill>
              <a:ln>
                <a:solidFill>
                  <a:schemeClr val="tx1"/>
                </a:solidFill>
              </a:ln>
              <a:effectLst>
                <a:outerShdw blurRad="50800" dist="38100" dir="2700000" algn="tl" rotWithShape="0">
                  <a:prstClr val="black">
                    <a:alpha val="40000"/>
                  </a:prstClr>
                </a:outerShdw>
              </a:effectLst>
            </p:spPr>
            <p:txBody>
              <a:bodyPr/>
              <a:lstStyle/>
              <a:p>
                <a:r>
                  <a:rPr lang="sv-SE">
                    <a:noFill/>
                  </a:rPr>
                  <a:t> </a:t>
                </a:r>
              </a:p>
            </p:txBody>
          </p:sp>
        </mc:Fallback>
      </mc:AlternateContent>
    </p:spTree>
    <p:extLst>
      <p:ext uri="{BB962C8B-B14F-4D97-AF65-F5344CB8AC3E}">
        <p14:creationId xmlns:p14="http://schemas.microsoft.com/office/powerpoint/2010/main" val="26883130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Sampling</a:t>
            </a:r>
            <a:endParaRPr lang="sv-FI" dirty="0"/>
          </a:p>
        </p:txBody>
      </p:sp>
      <p:sp>
        <p:nvSpPr>
          <p:cNvPr id="15" name="Freeform 14"/>
          <p:cNvSpPr/>
          <p:nvPr/>
        </p:nvSpPr>
        <p:spPr>
          <a:xfrm>
            <a:off x="1327314" y="1981200"/>
            <a:ext cx="6073177" cy="4036110"/>
          </a:xfrm>
          <a:custGeom>
            <a:avLst/>
            <a:gdLst>
              <a:gd name="connsiteX0" fmla="*/ 0 w 3549650"/>
              <a:gd name="connsiteY0" fmla="*/ 2244725 h 2359025"/>
              <a:gd name="connsiteX1" fmla="*/ 285750 w 3549650"/>
              <a:gd name="connsiteY1" fmla="*/ 2212975 h 2359025"/>
              <a:gd name="connsiteX2" fmla="*/ 463550 w 3549650"/>
              <a:gd name="connsiteY2" fmla="*/ 2203450 h 2359025"/>
              <a:gd name="connsiteX3" fmla="*/ 628650 w 3549650"/>
              <a:gd name="connsiteY3" fmla="*/ 2216150 h 2359025"/>
              <a:gd name="connsiteX4" fmla="*/ 920750 w 3549650"/>
              <a:gd name="connsiteY4" fmla="*/ 2238375 h 2359025"/>
              <a:gd name="connsiteX5" fmla="*/ 1127125 w 3549650"/>
              <a:gd name="connsiteY5" fmla="*/ 2254250 h 2359025"/>
              <a:gd name="connsiteX6" fmla="*/ 1222375 w 3549650"/>
              <a:gd name="connsiteY6" fmla="*/ 2216150 h 2359025"/>
              <a:gd name="connsiteX7" fmla="*/ 1273175 w 3549650"/>
              <a:gd name="connsiteY7" fmla="*/ 2120900 h 2359025"/>
              <a:gd name="connsiteX8" fmla="*/ 1314450 w 3549650"/>
              <a:gd name="connsiteY8" fmla="*/ 1911350 h 2359025"/>
              <a:gd name="connsiteX9" fmla="*/ 1365250 w 3549650"/>
              <a:gd name="connsiteY9" fmla="*/ 1574800 h 2359025"/>
              <a:gd name="connsiteX10" fmla="*/ 1377950 w 3549650"/>
              <a:gd name="connsiteY10" fmla="*/ 1343025 h 2359025"/>
              <a:gd name="connsiteX11" fmla="*/ 1403350 w 3549650"/>
              <a:gd name="connsiteY11" fmla="*/ 1244600 h 2359025"/>
              <a:gd name="connsiteX12" fmla="*/ 1428750 w 3549650"/>
              <a:gd name="connsiteY12" fmla="*/ 1225550 h 2359025"/>
              <a:gd name="connsiteX13" fmla="*/ 1444625 w 3549650"/>
              <a:gd name="connsiteY13" fmla="*/ 1222375 h 2359025"/>
              <a:gd name="connsiteX14" fmla="*/ 1479550 w 3549650"/>
              <a:gd name="connsiteY14" fmla="*/ 1241425 h 2359025"/>
              <a:gd name="connsiteX15" fmla="*/ 1498600 w 3549650"/>
              <a:gd name="connsiteY15" fmla="*/ 1260475 h 2359025"/>
              <a:gd name="connsiteX16" fmla="*/ 1527175 w 3549650"/>
              <a:gd name="connsiteY16" fmla="*/ 1346200 h 2359025"/>
              <a:gd name="connsiteX17" fmla="*/ 1555750 w 3549650"/>
              <a:gd name="connsiteY17" fmla="*/ 1393825 h 2359025"/>
              <a:gd name="connsiteX18" fmla="*/ 1603375 w 3549650"/>
              <a:gd name="connsiteY18" fmla="*/ 1466850 h 2359025"/>
              <a:gd name="connsiteX19" fmla="*/ 1622425 w 3549650"/>
              <a:gd name="connsiteY19" fmla="*/ 1466850 h 2359025"/>
              <a:gd name="connsiteX20" fmla="*/ 1647825 w 3549650"/>
              <a:gd name="connsiteY20" fmla="*/ 1428750 h 2359025"/>
              <a:gd name="connsiteX21" fmla="*/ 1724025 w 3549650"/>
              <a:gd name="connsiteY21" fmla="*/ 492125 h 2359025"/>
              <a:gd name="connsiteX22" fmla="*/ 1752600 w 3549650"/>
              <a:gd name="connsiteY22" fmla="*/ 184150 h 2359025"/>
              <a:gd name="connsiteX23" fmla="*/ 1784350 w 3549650"/>
              <a:gd name="connsiteY23" fmla="*/ 53975 h 2359025"/>
              <a:gd name="connsiteX24" fmla="*/ 1806575 w 3549650"/>
              <a:gd name="connsiteY24" fmla="*/ 3175 h 2359025"/>
              <a:gd name="connsiteX25" fmla="*/ 1828800 w 3549650"/>
              <a:gd name="connsiteY25" fmla="*/ 0 h 2359025"/>
              <a:gd name="connsiteX26" fmla="*/ 1841500 w 3549650"/>
              <a:gd name="connsiteY26" fmla="*/ 22225 h 2359025"/>
              <a:gd name="connsiteX27" fmla="*/ 1870075 w 3549650"/>
              <a:gd name="connsiteY27" fmla="*/ 146050 h 2359025"/>
              <a:gd name="connsiteX28" fmla="*/ 1898650 w 3549650"/>
              <a:gd name="connsiteY28" fmla="*/ 400050 h 2359025"/>
              <a:gd name="connsiteX29" fmla="*/ 1949450 w 3549650"/>
              <a:gd name="connsiteY29" fmla="*/ 1136650 h 2359025"/>
              <a:gd name="connsiteX30" fmla="*/ 1987550 w 3549650"/>
              <a:gd name="connsiteY30" fmla="*/ 1616075 h 2359025"/>
              <a:gd name="connsiteX31" fmla="*/ 2016125 w 3549650"/>
              <a:gd name="connsiteY31" fmla="*/ 1819275 h 2359025"/>
              <a:gd name="connsiteX32" fmla="*/ 2041525 w 3549650"/>
              <a:gd name="connsiteY32" fmla="*/ 1905000 h 2359025"/>
              <a:gd name="connsiteX33" fmla="*/ 2098675 w 3549650"/>
              <a:gd name="connsiteY33" fmla="*/ 1952625 h 2359025"/>
              <a:gd name="connsiteX34" fmla="*/ 2143125 w 3549650"/>
              <a:gd name="connsiteY34" fmla="*/ 2022475 h 2359025"/>
              <a:gd name="connsiteX35" fmla="*/ 2282825 w 3549650"/>
              <a:gd name="connsiteY35" fmla="*/ 2139950 h 2359025"/>
              <a:gd name="connsiteX36" fmla="*/ 2476500 w 3549650"/>
              <a:gd name="connsiteY36" fmla="*/ 2206625 h 2359025"/>
              <a:gd name="connsiteX37" fmla="*/ 2714625 w 3549650"/>
              <a:gd name="connsiteY37" fmla="*/ 2238375 h 2359025"/>
              <a:gd name="connsiteX38" fmla="*/ 3016250 w 3549650"/>
              <a:gd name="connsiteY38" fmla="*/ 2254250 h 2359025"/>
              <a:gd name="connsiteX39" fmla="*/ 3400425 w 3549650"/>
              <a:gd name="connsiteY39" fmla="*/ 2266950 h 2359025"/>
              <a:gd name="connsiteX40" fmla="*/ 3549650 w 3549650"/>
              <a:gd name="connsiteY40" fmla="*/ 2270125 h 2359025"/>
              <a:gd name="connsiteX41" fmla="*/ 3549650 w 3549650"/>
              <a:gd name="connsiteY41" fmla="*/ 2359025 h 2359025"/>
              <a:gd name="connsiteX42" fmla="*/ 0 w 3549650"/>
              <a:gd name="connsiteY42" fmla="*/ 2359025 h 2359025"/>
              <a:gd name="connsiteX43" fmla="*/ 0 w 3549650"/>
              <a:gd name="connsiteY43" fmla="*/ 2244725 h 235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49650" h="2359025">
                <a:moveTo>
                  <a:pt x="0" y="2244725"/>
                </a:moveTo>
                <a:lnTo>
                  <a:pt x="285750" y="2212975"/>
                </a:lnTo>
                <a:lnTo>
                  <a:pt x="463550" y="2203450"/>
                </a:lnTo>
                <a:lnTo>
                  <a:pt x="628650" y="2216150"/>
                </a:lnTo>
                <a:lnTo>
                  <a:pt x="920750" y="2238375"/>
                </a:lnTo>
                <a:lnTo>
                  <a:pt x="1127125" y="2254250"/>
                </a:lnTo>
                <a:lnTo>
                  <a:pt x="1222375" y="2216150"/>
                </a:lnTo>
                <a:lnTo>
                  <a:pt x="1273175" y="2120900"/>
                </a:lnTo>
                <a:lnTo>
                  <a:pt x="1314450" y="1911350"/>
                </a:lnTo>
                <a:lnTo>
                  <a:pt x="1365250" y="1574800"/>
                </a:lnTo>
                <a:lnTo>
                  <a:pt x="1377950" y="1343025"/>
                </a:lnTo>
                <a:lnTo>
                  <a:pt x="1403350" y="1244600"/>
                </a:lnTo>
                <a:lnTo>
                  <a:pt x="1428750" y="1225550"/>
                </a:lnTo>
                <a:lnTo>
                  <a:pt x="1444625" y="1222375"/>
                </a:lnTo>
                <a:lnTo>
                  <a:pt x="1479550" y="1241425"/>
                </a:lnTo>
                <a:lnTo>
                  <a:pt x="1498600" y="1260475"/>
                </a:lnTo>
                <a:lnTo>
                  <a:pt x="1527175" y="1346200"/>
                </a:lnTo>
                <a:lnTo>
                  <a:pt x="1555750" y="1393825"/>
                </a:lnTo>
                <a:lnTo>
                  <a:pt x="1603375" y="1466850"/>
                </a:lnTo>
                <a:lnTo>
                  <a:pt x="1622425" y="1466850"/>
                </a:lnTo>
                <a:lnTo>
                  <a:pt x="1647825" y="1428750"/>
                </a:lnTo>
                <a:lnTo>
                  <a:pt x="1724025" y="492125"/>
                </a:lnTo>
                <a:lnTo>
                  <a:pt x="1752600" y="184150"/>
                </a:lnTo>
                <a:lnTo>
                  <a:pt x="1784350" y="53975"/>
                </a:lnTo>
                <a:lnTo>
                  <a:pt x="1806575" y="3175"/>
                </a:lnTo>
                <a:lnTo>
                  <a:pt x="1828800" y="0"/>
                </a:lnTo>
                <a:lnTo>
                  <a:pt x="1841500" y="22225"/>
                </a:lnTo>
                <a:lnTo>
                  <a:pt x="1870075" y="146050"/>
                </a:lnTo>
                <a:lnTo>
                  <a:pt x="1898650" y="400050"/>
                </a:lnTo>
                <a:lnTo>
                  <a:pt x="1949450" y="1136650"/>
                </a:lnTo>
                <a:lnTo>
                  <a:pt x="1987550" y="1616075"/>
                </a:lnTo>
                <a:lnTo>
                  <a:pt x="2016125" y="1819275"/>
                </a:lnTo>
                <a:lnTo>
                  <a:pt x="2041525" y="1905000"/>
                </a:lnTo>
                <a:lnTo>
                  <a:pt x="2098675" y="1952625"/>
                </a:lnTo>
                <a:lnTo>
                  <a:pt x="2143125" y="2022475"/>
                </a:lnTo>
                <a:lnTo>
                  <a:pt x="2282825" y="2139950"/>
                </a:lnTo>
                <a:lnTo>
                  <a:pt x="2476500" y="2206625"/>
                </a:lnTo>
                <a:lnTo>
                  <a:pt x="2714625" y="2238375"/>
                </a:lnTo>
                <a:lnTo>
                  <a:pt x="3016250" y="2254250"/>
                </a:lnTo>
                <a:lnTo>
                  <a:pt x="3400425" y="2266950"/>
                </a:lnTo>
                <a:lnTo>
                  <a:pt x="3549650" y="2270125"/>
                </a:lnTo>
                <a:lnTo>
                  <a:pt x="3549650" y="2359025"/>
                </a:lnTo>
                <a:lnTo>
                  <a:pt x="0" y="2359025"/>
                </a:lnTo>
                <a:lnTo>
                  <a:pt x="0" y="224472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 name="Straight Arrow Connector 15"/>
          <p:cNvCxnSpPr/>
          <p:nvPr/>
        </p:nvCxnSpPr>
        <p:spPr>
          <a:xfrm>
            <a:off x="914400" y="6017998"/>
            <a:ext cx="7010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330271" y="2235549"/>
            <a:ext cx="0" cy="4247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4400" y="5887684"/>
            <a:ext cx="516161" cy="631899"/>
          </a:xfrm>
          <a:prstGeom prst="rect">
            <a:avLst/>
          </a:prstGeom>
          <a:noFill/>
        </p:spPr>
        <p:txBody>
          <a:bodyPr wrap="none" rtlCol="0">
            <a:spAutoFit/>
          </a:bodyPr>
          <a:lstStyle/>
          <a:p>
            <a:r>
              <a:rPr lang="en-US" dirty="0" smtClean="0"/>
              <a:t>0</a:t>
            </a:r>
            <a:endParaRPr lang="sv-SE" dirty="0"/>
          </a:p>
        </p:txBody>
      </p:sp>
      <p:sp>
        <p:nvSpPr>
          <p:cNvPr id="19" name="TextBox 18"/>
          <p:cNvSpPr txBox="1"/>
          <p:nvPr/>
        </p:nvSpPr>
        <p:spPr>
          <a:xfrm>
            <a:off x="7176362" y="5908666"/>
            <a:ext cx="516161" cy="631899"/>
          </a:xfrm>
          <a:prstGeom prst="rect">
            <a:avLst/>
          </a:prstGeom>
          <a:noFill/>
        </p:spPr>
        <p:txBody>
          <a:bodyPr wrap="none" rtlCol="0">
            <a:spAutoFit/>
          </a:bodyPr>
          <a:lstStyle/>
          <a:p>
            <a:r>
              <a:rPr lang="en-US" dirty="0" smtClean="0"/>
              <a:t>3</a:t>
            </a:r>
            <a:endParaRPr lang="sv-SE" dirty="0"/>
          </a:p>
        </p:txBody>
      </p:sp>
      <p:sp>
        <p:nvSpPr>
          <p:cNvPr id="20" name="TextBox 19"/>
          <p:cNvSpPr txBox="1"/>
          <p:nvPr/>
        </p:nvSpPr>
        <p:spPr>
          <a:xfrm>
            <a:off x="914400" y="2243440"/>
            <a:ext cx="516161" cy="631899"/>
          </a:xfrm>
          <a:prstGeom prst="rect">
            <a:avLst/>
          </a:prstGeom>
          <a:noFill/>
        </p:spPr>
        <p:txBody>
          <a:bodyPr wrap="none" rtlCol="0">
            <a:spAutoFit/>
          </a:bodyPr>
          <a:lstStyle/>
          <a:p>
            <a:r>
              <a:rPr lang="en-US" dirty="0" smtClean="0"/>
              <a:t>4</a:t>
            </a:r>
            <a:endParaRPr lang="sv-SE" dirty="0"/>
          </a:p>
        </p:txBody>
      </p:sp>
      <p:sp>
        <p:nvSpPr>
          <p:cNvPr id="21" name="TextBox 20"/>
          <p:cNvSpPr txBox="1"/>
          <p:nvPr/>
        </p:nvSpPr>
        <p:spPr>
          <a:xfrm>
            <a:off x="3134820" y="5908666"/>
            <a:ext cx="516161" cy="631899"/>
          </a:xfrm>
          <a:prstGeom prst="rect">
            <a:avLst/>
          </a:prstGeom>
          <a:noFill/>
        </p:spPr>
        <p:txBody>
          <a:bodyPr wrap="none" rtlCol="0">
            <a:spAutoFit/>
          </a:bodyPr>
          <a:lstStyle/>
          <a:p>
            <a:r>
              <a:rPr lang="en-US" dirty="0" smtClean="0"/>
              <a:t>1</a:t>
            </a:r>
            <a:endParaRPr lang="sv-SE" dirty="0"/>
          </a:p>
        </p:txBody>
      </p:sp>
      <p:sp>
        <p:nvSpPr>
          <p:cNvPr id="22" name="TextBox 21"/>
          <p:cNvSpPr txBox="1"/>
          <p:nvPr/>
        </p:nvSpPr>
        <p:spPr>
          <a:xfrm>
            <a:off x="5231642" y="5908666"/>
            <a:ext cx="516161" cy="631899"/>
          </a:xfrm>
          <a:prstGeom prst="rect">
            <a:avLst/>
          </a:prstGeom>
          <a:noFill/>
        </p:spPr>
        <p:txBody>
          <a:bodyPr wrap="none" rtlCol="0">
            <a:spAutoFit/>
          </a:bodyPr>
          <a:lstStyle/>
          <a:p>
            <a:r>
              <a:rPr lang="en-US" dirty="0"/>
              <a:t>2</a:t>
            </a:r>
            <a:endParaRPr lang="sv-SE" dirty="0"/>
          </a:p>
        </p:txBody>
      </p:sp>
      <p:sp>
        <p:nvSpPr>
          <p:cNvPr id="23" name="Freeform 22"/>
          <p:cNvSpPr/>
          <p:nvPr/>
        </p:nvSpPr>
        <p:spPr>
          <a:xfrm>
            <a:off x="1321882" y="1987476"/>
            <a:ext cx="6084041" cy="3877733"/>
          </a:xfrm>
          <a:custGeom>
            <a:avLst/>
            <a:gdLst>
              <a:gd name="connsiteX0" fmla="*/ 0 w 3556000"/>
              <a:gd name="connsiteY0" fmla="*/ 2241057 h 2266457"/>
              <a:gd name="connsiteX1" fmla="*/ 457200 w 3556000"/>
              <a:gd name="connsiteY1" fmla="*/ 2202957 h 2266457"/>
              <a:gd name="connsiteX2" fmla="*/ 908050 w 3556000"/>
              <a:gd name="connsiteY2" fmla="*/ 2234707 h 2266457"/>
              <a:gd name="connsiteX3" fmla="*/ 1225550 w 3556000"/>
              <a:gd name="connsiteY3" fmla="*/ 2202957 h 2266457"/>
              <a:gd name="connsiteX4" fmla="*/ 1333500 w 3556000"/>
              <a:gd name="connsiteY4" fmla="*/ 1802907 h 2266457"/>
              <a:gd name="connsiteX5" fmla="*/ 1397000 w 3556000"/>
              <a:gd name="connsiteY5" fmla="*/ 1269507 h 2266457"/>
              <a:gd name="connsiteX6" fmla="*/ 1492250 w 3556000"/>
              <a:gd name="connsiteY6" fmla="*/ 1250457 h 2266457"/>
              <a:gd name="connsiteX7" fmla="*/ 1536700 w 3556000"/>
              <a:gd name="connsiteY7" fmla="*/ 1358407 h 2266457"/>
              <a:gd name="connsiteX8" fmla="*/ 1651000 w 3556000"/>
              <a:gd name="connsiteY8" fmla="*/ 1383807 h 2266457"/>
              <a:gd name="connsiteX9" fmla="*/ 1752600 w 3556000"/>
              <a:gd name="connsiteY9" fmla="*/ 190007 h 2266457"/>
              <a:gd name="connsiteX10" fmla="*/ 1873250 w 3556000"/>
              <a:gd name="connsiteY10" fmla="*/ 151907 h 2266457"/>
              <a:gd name="connsiteX11" fmla="*/ 1993900 w 3556000"/>
              <a:gd name="connsiteY11" fmla="*/ 1650507 h 2266457"/>
              <a:gd name="connsiteX12" fmla="*/ 2114550 w 3556000"/>
              <a:gd name="connsiteY12" fmla="*/ 1968007 h 2266457"/>
              <a:gd name="connsiteX13" fmla="*/ 2463800 w 3556000"/>
              <a:gd name="connsiteY13" fmla="*/ 2196607 h 2266457"/>
              <a:gd name="connsiteX14" fmla="*/ 3556000 w 3556000"/>
              <a:gd name="connsiteY14" fmla="*/ 2266457 h 226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6000" h="2266457">
                <a:moveTo>
                  <a:pt x="0" y="2241057"/>
                </a:moveTo>
                <a:cubicBezTo>
                  <a:pt x="152929" y="2222536"/>
                  <a:pt x="305858" y="2204015"/>
                  <a:pt x="457200" y="2202957"/>
                </a:cubicBezTo>
                <a:cubicBezTo>
                  <a:pt x="608542" y="2201899"/>
                  <a:pt x="779992" y="2234707"/>
                  <a:pt x="908050" y="2234707"/>
                </a:cubicBezTo>
                <a:cubicBezTo>
                  <a:pt x="1036108" y="2234707"/>
                  <a:pt x="1154642" y="2274924"/>
                  <a:pt x="1225550" y="2202957"/>
                </a:cubicBezTo>
                <a:cubicBezTo>
                  <a:pt x="1296458" y="2130990"/>
                  <a:pt x="1304925" y="1958482"/>
                  <a:pt x="1333500" y="1802907"/>
                </a:cubicBezTo>
                <a:cubicBezTo>
                  <a:pt x="1362075" y="1647332"/>
                  <a:pt x="1370542" y="1361582"/>
                  <a:pt x="1397000" y="1269507"/>
                </a:cubicBezTo>
                <a:cubicBezTo>
                  <a:pt x="1423458" y="1177432"/>
                  <a:pt x="1468967" y="1235640"/>
                  <a:pt x="1492250" y="1250457"/>
                </a:cubicBezTo>
                <a:cubicBezTo>
                  <a:pt x="1515533" y="1265274"/>
                  <a:pt x="1510242" y="1336182"/>
                  <a:pt x="1536700" y="1358407"/>
                </a:cubicBezTo>
                <a:cubicBezTo>
                  <a:pt x="1563158" y="1380632"/>
                  <a:pt x="1615017" y="1578540"/>
                  <a:pt x="1651000" y="1383807"/>
                </a:cubicBezTo>
                <a:cubicBezTo>
                  <a:pt x="1686983" y="1189074"/>
                  <a:pt x="1715558" y="395324"/>
                  <a:pt x="1752600" y="190007"/>
                </a:cubicBezTo>
                <a:cubicBezTo>
                  <a:pt x="1789642" y="-15310"/>
                  <a:pt x="1833033" y="-91510"/>
                  <a:pt x="1873250" y="151907"/>
                </a:cubicBezTo>
                <a:cubicBezTo>
                  <a:pt x="1913467" y="395324"/>
                  <a:pt x="1953683" y="1347824"/>
                  <a:pt x="1993900" y="1650507"/>
                </a:cubicBezTo>
                <a:cubicBezTo>
                  <a:pt x="2034117" y="1953190"/>
                  <a:pt x="2036233" y="1876990"/>
                  <a:pt x="2114550" y="1968007"/>
                </a:cubicBezTo>
                <a:cubicBezTo>
                  <a:pt x="2192867" y="2059024"/>
                  <a:pt x="2223559" y="2146865"/>
                  <a:pt x="2463800" y="2196607"/>
                </a:cubicBezTo>
                <a:cubicBezTo>
                  <a:pt x="2704041" y="2246349"/>
                  <a:pt x="3130020" y="2256403"/>
                  <a:pt x="3556000" y="226645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54" name="TextBox 53"/>
              <p:cNvSpPr txBox="1"/>
              <p:nvPr/>
            </p:nvSpPr>
            <p:spPr>
              <a:xfrm>
                <a:off x="6355324" y="2819400"/>
                <a:ext cx="2013821" cy="717056"/>
              </a:xfrm>
              <a:prstGeom prst="rect">
                <a:avLst/>
              </a:prstGeom>
              <a:noFill/>
            </p:spPr>
            <p:txBody>
              <a:bodyPr wrap="none" lIns="0" tIns="0" rIns="0" bIns="0" rtlCol="0">
                <a:spAutoFit/>
              </a:bodyPr>
              <a:lstStyle/>
              <a:p>
                <a:r>
                  <a:rPr lang="en-US" dirty="0" smtClean="0"/>
                  <a:t>Example: </a:t>
                </a:r>
                <a:br>
                  <a:rPr lang="en-US" dirty="0" smtClean="0"/>
                </a:b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𝑋</m:t>
                        </m:r>
                      </m:e>
                    </m:d>
                    <m:r>
                      <a:rPr lang="en-US" i="1">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−1.5</m:t>
                                    </m:r>
                                  </m:e>
                                </m:d>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sup>
                    </m:sSup>
                  </m:oMath>
                </a14:m>
                <a:r>
                  <a:rPr lang="sv-FI" dirty="0" smtClean="0"/>
                  <a:t> </a:t>
                </a:r>
                <a:endParaRPr lang="sv-FI" dirty="0"/>
              </a:p>
            </p:txBody>
          </p:sp>
        </mc:Choice>
        <mc:Fallback xmlns="">
          <p:sp>
            <p:nvSpPr>
              <p:cNvPr id="54" name="TextBox 53"/>
              <p:cNvSpPr txBox="1">
                <a:spLocks noRot="1" noChangeAspect="1" noMove="1" noResize="1" noEditPoints="1" noAdjustHandles="1" noChangeArrowheads="1" noChangeShapeType="1" noTextEdit="1"/>
              </p:cNvSpPr>
              <p:nvPr/>
            </p:nvSpPr>
            <p:spPr>
              <a:xfrm>
                <a:off x="6355324" y="2819400"/>
                <a:ext cx="2013821" cy="717056"/>
              </a:xfrm>
              <a:prstGeom prst="rect">
                <a:avLst/>
              </a:prstGeom>
              <a:blipFill rotWithShape="0">
                <a:blip r:embed="rId3"/>
                <a:stretch>
                  <a:fillRect l="-7273" t="-11111"/>
                </a:stretch>
              </a:blipFill>
            </p:spPr>
            <p:txBody>
              <a:bodyPr/>
              <a:lstStyle/>
              <a:p>
                <a:r>
                  <a:rPr lang="sv-FI">
                    <a:noFill/>
                  </a:rPr>
                  <a:t> </a:t>
                </a:r>
              </a:p>
            </p:txBody>
          </p:sp>
        </mc:Fallback>
      </mc:AlternateContent>
      <p:sp>
        <p:nvSpPr>
          <p:cNvPr id="6" name="Freeform 5"/>
          <p:cNvSpPr/>
          <p:nvPr/>
        </p:nvSpPr>
        <p:spPr>
          <a:xfrm>
            <a:off x="1330960" y="2362581"/>
            <a:ext cx="6035040" cy="3622035"/>
          </a:xfrm>
          <a:custGeom>
            <a:avLst/>
            <a:gdLst>
              <a:gd name="connsiteX0" fmla="*/ 0 w 6035040"/>
              <a:gd name="connsiteY0" fmla="*/ 2987394 h 3017996"/>
              <a:gd name="connsiteX1" fmla="*/ 1615440 w 6035040"/>
              <a:gd name="connsiteY1" fmla="*/ 2865474 h 3017996"/>
              <a:gd name="connsiteX2" fmla="*/ 2499360 w 6035040"/>
              <a:gd name="connsiteY2" fmla="*/ 1798674 h 3017996"/>
              <a:gd name="connsiteX3" fmla="*/ 2987040 w 6035040"/>
              <a:gd name="connsiteY3" fmla="*/ 354 h 3017996"/>
              <a:gd name="connsiteX4" fmla="*/ 3413760 w 6035040"/>
              <a:gd name="connsiteY4" fmla="*/ 1951074 h 3017996"/>
              <a:gd name="connsiteX5" fmla="*/ 4206240 w 6035040"/>
              <a:gd name="connsiteY5" fmla="*/ 2865474 h 3017996"/>
              <a:gd name="connsiteX6" fmla="*/ 6035040 w 6035040"/>
              <a:gd name="connsiteY6" fmla="*/ 2987394 h 3017996"/>
              <a:gd name="connsiteX0" fmla="*/ 0 w 6035040"/>
              <a:gd name="connsiteY0" fmla="*/ 2987390 h 3005579"/>
              <a:gd name="connsiteX1" fmla="*/ 1645920 w 6035040"/>
              <a:gd name="connsiteY1" fmla="*/ 2739550 h 3005579"/>
              <a:gd name="connsiteX2" fmla="*/ 2499360 w 6035040"/>
              <a:gd name="connsiteY2" fmla="*/ 1798670 h 3005579"/>
              <a:gd name="connsiteX3" fmla="*/ 2987040 w 6035040"/>
              <a:gd name="connsiteY3" fmla="*/ 350 h 3005579"/>
              <a:gd name="connsiteX4" fmla="*/ 3413760 w 6035040"/>
              <a:gd name="connsiteY4" fmla="*/ 1951070 h 3005579"/>
              <a:gd name="connsiteX5" fmla="*/ 4206240 w 6035040"/>
              <a:gd name="connsiteY5" fmla="*/ 2865470 h 3005579"/>
              <a:gd name="connsiteX6" fmla="*/ 6035040 w 6035040"/>
              <a:gd name="connsiteY6" fmla="*/ 2987390 h 3005579"/>
              <a:gd name="connsiteX0" fmla="*/ 0 w 6035040"/>
              <a:gd name="connsiteY0" fmla="*/ 2987390 h 3012106"/>
              <a:gd name="connsiteX1" fmla="*/ 1645920 w 6035040"/>
              <a:gd name="connsiteY1" fmla="*/ 2739550 h 3012106"/>
              <a:gd name="connsiteX2" fmla="*/ 2499360 w 6035040"/>
              <a:gd name="connsiteY2" fmla="*/ 1798670 h 3012106"/>
              <a:gd name="connsiteX3" fmla="*/ 2987040 w 6035040"/>
              <a:gd name="connsiteY3" fmla="*/ 350 h 3012106"/>
              <a:gd name="connsiteX4" fmla="*/ 3413760 w 6035040"/>
              <a:gd name="connsiteY4" fmla="*/ 1951070 h 3012106"/>
              <a:gd name="connsiteX5" fmla="*/ 4206240 w 6035040"/>
              <a:gd name="connsiteY5" fmla="*/ 2865470 h 3012106"/>
              <a:gd name="connsiteX6" fmla="*/ 6035040 w 6035040"/>
              <a:gd name="connsiteY6" fmla="*/ 2987390 h 3012106"/>
              <a:gd name="connsiteX0" fmla="*/ 0 w 6035040"/>
              <a:gd name="connsiteY0" fmla="*/ 2987390 h 3005579"/>
              <a:gd name="connsiteX1" fmla="*/ 1645920 w 6035040"/>
              <a:gd name="connsiteY1" fmla="*/ 2739550 h 3005579"/>
              <a:gd name="connsiteX2" fmla="*/ 2499360 w 6035040"/>
              <a:gd name="connsiteY2" fmla="*/ 1798670 h 3005579"/>
              <a:gd name="connsiteX3" fmla="*/ 2987040 w 6035040"/>
              <a:gd name="connsiteY3" fmla="*/ 350 h 3005579"/>
              <a:gd name="connsiteX4" fmla="*/ 3413760 w 6035040"/>
              <a:gd name="connsiteY4" fmla="*/ 1951070 h 3005579"/>
              <a:gd name="connsiteX5" fmla="*/ 4206240 w 6035040"/>
              <a:gd name="connsiteY5" fmla="*/ 2865470 h 3005579"/>
              <a:gd name="connsiteX6" fmla="*/ 6035040 w 6035040"/>
              <a:gd name="connsiteY6" fmla="*/ 2987390 h 3005579"/>
              <a:gd name="connsiteX0" fmla="*/ 0 w 6035040"/>
              <a:gd name="connsiteY0" fmla="*/ 2987080 h 3014718"/>
              <a:gd name="connsiteX1" fmla="*/ 1645920 w 6035040"/>
              <a:gd name="connsiteY1" fmla="*/ 2739240 h 3014718"/>
              <a:gd name="connsiteX2" fmla="*/ 2499360 w 6035040"/>
              <a:gd name="connsiteY2" fmla="*/ 1798360 h 3014718"/>
              <a:gd name="connsiteX3" fmla="*/ 2987040 w 6035040"/>
              <a:gd name="connsiteY3" fmla="*/ 40 h 3014718"/>
              <a:gd name="connsiteX4" fmla="*/ 3413760 w 6035040"/>
              <a:gd name="connsiteY4" fmla="*/ 1749287 h 3014718"/>
              <a:gd name="connsiteX5" fmla="*/ 4206240 w 6035040"/>
              <a:gd name="connsiteY5" fmla="*/ 2865160 h 3014718"/>
              <a:gd name="connsiteX6" fmla="*/ 6035040 w 6035040"/>
              <a:gd name="connsiteY6" fmla="*/ 2987080 h 3014718"/>
              <a:gd name="connsiteX0" fmla="*/ 0 w 6035040"/>
              <a:gd name="connsiteY0" fmla="*/ 2987079 h 2992708"/>
              <a:gd name="connsiteX1" fmla="*/ 1645920 w 6035040"/>
              <a:gd name="connsiteY1" fmla="*/ 2739239 h 2992708"/>
              <a:gd name="connsiteX2" fmla="*/ 2499360 w 6035040"/>
              <a:gd name="connsiteY2" fmla="*/ 1798359 h 2992708"/>
              <a:gd name="connsiteX3" fmla="*/ 2987040 w 6035040"/>
              <a:gd name="connsiteY3" fmla="*/ 39 h 2992708"/>
              <a:gd name="connsiteX4" fmla="*/ 3413760 w 6035040"/>
              <a:gd name="connsiteY4" fmla="*/ 1749286 h 2992708"/>
              <a:gd name="connsiteX5" fmla="*/ 4206240 w 6035040"/>
              <a:gd name="connsiteY5" fmla="*/ 2688870 h 2992708"/>
              <a:gd name="connsiteX6" fmla="*/ 6035040 w 6035040"/>
              <a:gd name="connsiteY6" fmla="*/ 2987079 h 2992708"/>
              <a:gd name="connsiteX0" fmla="*/ 0 w 6035040"/>
              <a:gd name="connsiteY0" fmla="*/ 2987079 h 2992707"/>
              <a:gd name="connsiteX1" fmla="*/ 1645920 w 6035040"/>
              <a:gd name="connsiteY1" fmla="*/ 2739239 h 2992707"/>
              <a:gd name="connsiteX2" fmla="*/ 2499360 w 6035040"/>
              <a:gd name="connsiteY2" fmla="*/ 1798359 h 2992707"/>
              <a:gd name="connsiteX3" fmla="*/ 2987040 w 6035040"/>
              <a:gd name="connsiteY3" fmla="*/ 39 h 2992707"/>
              <a:gd name="connsiteX4" fmla="*/ 3413760 w 6035040"/>
              <a:gd name="connsiteY4" fmla="*/ 1749286 h 2992707"/>
              <a:gd name="connsiteX5" fmla="*/ 4206240 w 6035040"/>
              <a:gd name="connsiteY5" fmla="*/ 2688870 h 2992707"/>
              <a:gd name="connsiteX6" fmla="*/ 6035040 w 6035040"/>
              <a:gd name="connsiteY6" fmla="*/ 2987079 h 299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5040" h="2992707">
                <a:moveTo>
                  <a:pt x="0" y="2987079"/>
                </a:moveTo>
                <a:cubicBezTo>
                  <a:pt x="599440" y="3025179"/>
                  <a:pt x="1259840" y="2861807"/>
                  <a:pt x="1645920" y="2739239"/>
                </a:cubicBezTo>
                <a:cubicBezTo>
                  <a:pt x="2032000" y="2616671"/>
                  <a:pt x="2275840" y="2254892"/>
                  <a:pt x="2499360" y="1798359"/>
                </a:cubicBezTo>
                <a:cubicBezTo>
                  <a:pt x="2722880" y="1341826"/>
                  <a:pt x="2712720" y="8218"/>
                  <a:pt x="2987040" y="39"/>
                </a:cubicBezTo>
                <a:cubicBezTo>
                  <a:pt x="3261360" y="-8140"/>
                  <a:pt x="3210560" y="1301148"/>
                  <a:pt x="3413760" y="1749286"/>
                </a:cubicBezTo>
                <a:cubicBezTo>
                  <a:pt x="3616960" y="2197424"/>
                  <a:pt x="3769360" y="2482571"/>
                  <a:pt x="4206240" y="2688870"/>
                </a:cubicBezTo>
                <a:cubicBezTo>
                  <a:pt x="4643120" y="2895169"/>
                  <a:pt x="5339080" y="3012479"/>
                  <a:pt x="6035040" y="2987079"/>
                </a:cubicBezTo>
              </a:path>
            </a:pathLst>
          </a:custGeom>
          <a:noFill/>
          <a:ln w="508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p:sp>
        <p:nvSpPr>
          <p:cNvPr id="3" name="Date Placeholder 2"/>
          <p:cNvSpPr>
            <a:spLocks noGrp="1"/>
          </p:cNvSpPr>
          <p:nvPr>
            <p:ph type="dt" sz="half" idx="10"/>
          </p:nvPr>
        </p:nvSpPr>
        <p:spPr/>
        <p:txBody>
          <a:bodyPr/>
          <a:lstStyle/>
          <a:p>
            <a:fld id="{C1D311DB-96EA-44AD-858C-0F1321DEB08E}"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52</a:t>
            </a:fld>
            <a:endParaRPr lang="en-US"/>
          </a:p>
        </p:txBody>
      </p:sp>
    </p:spTree>
    <p:extLst>
      <p:ext uri="{BB962C8B-B14F-4D97-AF65-F5344CB8AC3E}">
        <p14:creationId xmlns:p14="http://schemas.microsoft.com/office/powerpoint/2010/main" val="3578702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Sampling</a:t>
            </a:r>
            <a:endParaRPr lang="sv-FI" dirty="0"/>
          </a:p>
        </p:txBody>
      </p:sp>
      <p:sp>
        <p:nvSpPr>
          <p:cNvPr id="15" name="Freeform 14"/>
          <p:cNvSpPr/>
          <p:nvPr/>
        </p:nvSpPr>
        <p:spPr>
          <a:xfrm>
            <a:off x="1327314" y="1981200"/>
            <a:ext cx="6073177" cy="4036110"/>
          </a:xfrm>
          <a:custGeom>
            <a:avLst/>
            <a:gdLst>
              <a:gd name="connsiteX0" fmla="*/ 0 w 3549650"/>
              <a:gd name="connsiteY0" fmla="*/ 2244725 h 2359025"/>
              <a:gd name="connsiteX1" fmla="*/ 285750 w 3549650"/>
              <a:gd name="connsiteY1" fmla="*/ 2212975 h 2359025"/>
              <a:gd name="connsiteX2" fmla="*/ 463550 w 3549650"/>
              <a:gd name="connsiteY2" fmla="*/ 2203450 h 2359025"/>
              <a:gd name="connsiteX3" fmla="*/ 628650 w 3549650"/>
              <a:gd name="connsiteY3" fmla="*/ 2216150 h 2359025"/>
              <a:gd name="connsiteX4" fmla="*/ 920750 w 3549650"/>
              <a:gd name="connsiteY4" fmla="*/ 2238375 h 2359025"/>
              <a:gd name="connsiteX5" fmla="*/ 1127125 w 3549650"/>
              <a:gd name="connsiteY5" fmla="*/ 2254250 h 2359025"/>
              <a:gd name="connsiteX6" fmla="*/ 1222375 w 3549650"/>
              <a:gd name="connsiteY6" fmla="*/ 2216150 h 2359025"/>
              <a:gd name="connsiteX7" fmla="*/ 1273175 w 3549650"/>
              <a:gd name="connsiteY7" fmla="*/ 2120900 h 2359025"/>
              <a:gd name="connsiteX8" fmla="*/ 1314450 w 3549650"/>
              <a:gd name="connsiteY8" fmla="*/ 1911350 h 2359025"/>
              <a:gd name="connsiteX9" fmla="*/ 1365250 w 3549650"/>
              <a:gd name="connsiteY9" fmla="*/ 1574800 h 2359025"/>
              <a:gd name="connsiteX10" fmla="*/ 1377950 w 3549650"/>
              <a:gd name="connsiteY10" fmla="*/ 1343025 h 2359025"/>
              <a:gd name="connsiteX11" fmla="*/ 1403350 w 3549650"/>
              <a:gd name="connsiteY11" fmla="*/ 1244600 h 2359025"/>
              <a:gd name="connsiteX12" fmla="*/ 1428750 w 3549650"/>
              <a:gd name="connsiteY12" fmla="*/ 1225550 h 2359025"/>
              <a:gd name="connsiteX13" fmla="*/ 1444625 w 3549650"/>
              <a:gd name="connsiteY13" fmla="*/ 1222375 h 2359025"/>
              <a:gd name="connsiteX14" fmla="*/ 1479550 w 3549650"/>
              <a:gd name="connsiteY14" fmla="*/ 1241425 h 2359025"/>
              <a:gd name="connsiteX15" fmla="*/ 1498600 w 3549650"/>
              <a:gd name="connsiteY15" fmla="*/ 1260475 h 2359025"/>
              <a:gd name="connsiteX16" fmla="*/ 1527175 w 3549650"/>
              <a:gd name="connsiteY16" fmla="*/ 1346200 h 2359025"/>
              <a:gd name="connsiteX17" fmla="*/ 1555750 w 3549650"/>
              <a:gd name="connsiteY17" fmla="*/ 1393825 h 2359025"/>
              <a:gd name="connsiteX18" fmla="*/ 1603375 w 3549650"/>
              <a:gd name="connsiteY18" fmla="*/ 1466850 h 2359025"/>
              <a:gd name="connsiteX19" fmla="*/ 1622425 w 3549650"/>
              <a:gd name="connsiteY19" fmla="*/ 1466850 h 2359025"/>
              <a:gd name="connsiteX20" fmla="*/ 1647825 w 3549650"/>
              <a:gd name="connsiteY20" fmla="*/ 1428750 h 2359025"/>
              <a:gd name="connsiteX21" fmla="*/ 1724025 w 3549650"/>
              <a:gd name="connsiteY21" fmla="*/ 492125 h 2359025"/>
              <a:gd name="connsiteX22" fmla="*/ 1752600 w 3549650"/>
              <a:gd name="connsiteY22" fmla="*/ 184150 h 2359025"/>
              <a:gd name="connsiteX23" fmla="*/ 1784350 w 3549650"/>
              <a:gd name="connsiteY23" fmla="*/ 53975 h 2359025"/>
              <a:gd name="connsiteX24" fmla="*/ 1806575 w 3549650"/>
              <a:gd name="connsiteY24" fmla="*/ 3175 h 2359025"/>
              <a:gd name="connsiteX25" fmla="*/ 1828800 w 3549650"/>
              <a:gd name="connsiteY25" fmla="*/ 0 h 2359025"/>
              <a:gd name="connsiteX26" fmla="*/ 1841500 w 3549650"/>
              <a:gd name="connsiteY26" fmla="*/ 22225 h 2359025"/>
              <a:gd name="connsiteX27" fmla="*/ 1870075 w 3549650"/>
              <a:gd name="connsiteY27" fmla="*/ 146050 h 2359025"/>
              <a:gd name="connsiteX28" fmla="*/ 1898650 w 3549650"/>
              <a:gd name="connsiteY28" fmla="*/ 400050 h 2359025"/>
              <a:gd name="connsiteX29" fmla="*/ 1949450 w 3549650"/>
              <a:gd name="connsiteY29" fmla="*/ 1136650 h 2359025"/>
              <a:gd name="connsiteX30" fmla="*/ 1987550 w 3549650"/>
              <a:gd name="connsiteY30" fmla="*/ 1616075 h 2359025"/>
              <a:gd name="connsiteX31" fmla="*/ 2016125 w 3549650"/>
              <a:gd name="connsiteY31" fmla="*/ 1819275 h 2359025"/>
              <a:gd name="connsiteX32" fmla="*/ 2041525 w 3549650"/>
              <a:gd name="connsiteY32" fmla="*/ 1905000 h 2359025"/>
              <a:gd name="connsiteX33" fmla="*/ 2098675 w 3549650"/>
              <a:gd name="connsiteY33" fmla="*/ 1952625 h 2359025"/>
              <a:gd name="connsiteX34" fmla="*/ 2143125 w 3549650"/>
              <a:gd name="connsiteY34" fmla="*/ 2022475 h 2359025"/>
              <a:gd name="connsiteX35" fmla="*/ 2282825 w 3549650"/>
              <a:gd name="connsiteY35" fmla="*/ 2139950 h 2359025"/>
              <a:gd name="connsiteX36" fmla="*/ 2476500 w 3549650"/>
              <a:gd name="connsiteY36" fmla="*/ 2206625 h 2359025"/>
              <a:gd name="connsiteX37" fmla="*/ 2714625 w 3549650"/>
              <a:gd name="connsiteY37" fmla="*/ 2238375 h 2359025"/>
              <a:gd name="connsiteX38" fmla="*/ 3016250 w 3549650"/>
              <a:gd name="connsiteY38" fmla="*/ 2254250 h 2359025"/>
              <a:gd name="connsiteX39" fmla="*/ 3400425 w 3549650"/>
              <a:gd name="connsiteY39" fmla="*/ 2266950 h 2359025"/>
              <a:gd name="connsiteX40" fmla="*/ 3549650 w 3549650"/>
              <a:gd name="connsiteY40" fmla="*/ 2270125 h 2359025"/>
              <a:gd name="connsiteX41" fmla="*/ 3549650 w 3549650"/>
              <a:gd name="connsiteY41" fmla="*/ 2359025 h 2359025"/>
              <a:gd name="connsiteX42" fmla="*/ 0 w 3549650"/>
              <a:gd name="connsiteY42" fmla="*/ 2359025 h 2359025"/>
              <a:gd name="connsiteX43" fmla="*/ 0 w 3549650"/>
              <a:gd name="connsiteY43" fmla="*/ 2244725 h 2359025"/>
              <a:gd name="connsiteX0" fmla="*/ 0 w 3549650"/>
              <a:gd name="connsiteY0" fmla="*/ 2244725 h 2359025"/>
              <a:gd name="connsiteX1" fmla="*/ 107600 w 3549650"/>
              <a:gd name="connsiteY1" fmla="*/ 1927936 h 2359025"/>
              <a:gd name="connsiteX2" fmla="*/ 463550 w 3549650"/>
              <a:gd name="connsiteY2" fmla="*/ 2203450 h 2359025"/>
              <a:gd name="connsiteX3" fmla="*/ 628650 w 3549650"/>
              <a:gd name="connsiteY3" fmla="*/ 2216150 h 2359025"/>
              <a:gd name="connsiteX4" fmla="*/ 920750 w 3549650"/>
              <a:gd name="connsiteY4" fmla="*/ 2238375 h 2359025"/>
              <a:gd name="connsiteX5" fmla="*/ 1127125 w 3549650"/>
              <a:gd name="connsiteY5" fmla="*/ 2254250 h 2359025"/>
              <a:gd name="connsiteX6" fmla="*/ 1222375 w 3549650"/>
              <a:gd name="connsiteY6" fmla="*/ 2216150 h 2359025"/>
              <a:gd name="connsiteX7" fmla="*/ 1273175 w 3549650"/>
              <a:gd name="connsiteY7" fmla="*/ 2120900 h 2359025"/>
              <a:gd name="connsiteX8" fmla="*/ 1314450 w 3549650"/>
              <a:gd name="connsiteY8" fmla="*/ 1911350 h 2359025"/>
              <a:gd name="connsiteX9" fmla="*/ 1365250 w 3549650"/>
              <a:gd name="connsiteY9" fmla="*/ 1574800 h 2359025"/>
              <a:gd name="connsiteX10" fmla="*/ 1377950 w 3549650"/>
              <a:gd name="connsiteY10" fmla="*/ 1343025 h 2359025"/>
              <a:gd name="connsiteX11" fmla="*/ 1403350 w 3549650"/>
              <a:gd name="connsiteY11" fmla="*/ 1244600 h 2359025"/>
              <a:gd name="connsiteX12" fmla="*/ 1428750 w 3549650"/>
              <a:gd name="connsiteY12" fmla="*/ 1225550 h 2359025"/>
              <a:gd name="connsiteX13" fmla="*/ 1444625 w 3549650"/>
              <a:gd name="connsiteY13" fmla="*/ 1222375 h 2359025"/>
              <a:gd name="connsiteX14" fmla="*/ 1479550 w 3549650"/>
              <a:gd name="connsiteY14" fmla="*/ 1241425 h 2359025"/>
              <a:gd name="connsiteX15" fmla="*/ 1498600 w 3549650"/>
              <a:gd name="connsiteY15" fmla="*/ 1260475 h 2359025"/>
              <a:gd name="connsiteX16" fmla="*/ 1527175 w 3549650"/>
              <a:gd name="connsiteY16" fmla="*/ 1346200 h 2359025"/>
              <a:gd name="connsiteX17" fmla="*/ 1555750 w 3549650"/>
              <a:gd name="connsiteY17" fmla="*/ 1393825 h 2359025"/>
              <a:gd name="connsiteX18" fmla="*/ 1603375 w 3549650"/>
              <a:gd name="connsiteY18" fmla="*/ 1466850 h 2359025"/>
              <a:gd name="connsiteX19" fmla="*/ 1622425 w 3549650"/>
              <a:gd name="connsiteY19" fmla="*/ 1466850 h 2359025"/>
              <a:gd name="connsiteX20" fmla="*/ 1647825 w 3549650"/>
              <a:gd name="connsiteY20" fmla="*/ 1428750 h 2359025"/>
              <a:gd name="connsiteX21" fmla="*/ 1724025 w 3549650"/>
              <a:gd name="connsiteY21" fmla="*/ 492125 h 2359025"/>
              <a:gd name="connsiteX22" fmla="*/ 1752600 w 3549650"/>
              <a:gd name="connsiteY22" fmla="*/ 184150 h 2359025"/>
              <a:gd name="connsiteX23" fmla="*/ 1784350 w 3549650"/>
              <a:gd name="connsiteY23" fmla="*/ 53975 h 2359025"/>
              <a:gd name="connsiteX24" fmla="*/ 1806575 w 3549650"/>
              <a:gd name="connsiteY24" fmla="*/ 3175 h 2359025"/>
              <a:gd name="connsiteX25" fmla="*/ 1828800 w 3549650"/>
              <a:gd name="connsiteY25" fmla="*/ 0 h 2359025"/>
              <a:gd name="connsiteX26" fmla="*/ 1841500 w 3549650"/>
              <a:gd name="connsiteY26" fmla="*/ 22225 h 2359025"/>
              <a:gd name="connsiteX27" fmla="*/ 1870075 w 3549650"/>
              <a:gd name="connsiteY27" fmla="*/ 146050 h 2359025"/>
              <a:gd name="connsiteX28" fmla="*/ 1898650 w 3549650"/>
              <a:gd name="connsiteY28" fmla="*/ 400050 h 2359025"/>
              <a:gd name="connsiteX29" fmla="*/ 1949450 w 3549650"/>
              <a:gd name="connsiteY29" fmla="*/ 1136650 h 2359025"/>
              <a:gd name="connsiteX30" fmla="*/ 1987550 w 3549650"/>
              <a:gd name="connsiteY30" fmla="*/ 1616075 h 2359025"/>
              <a:gd name="connsiteX31" fmla="*/ 2016125 w 3549650"/>
              <a:gd name="connsiteY31" fmla="*/ 1819275 h 2359025"/>
              <a:gd name="connsiteX32" fmla="*/ 2041525 w 3549650"/>
              <a:gd name="connsiteY32" fmla="*/ 1905000 h 2359025"/>
              <a:gd name="connsiteX33" fmla="*/ 2098675 w 3549650"/>
              <a:gd name="connsiteY33" fmla="*/ 1952625 h 2359025"/>
              <a:gd name="connsiteX34" fmla="*/ 2143125 w 3549650"/>
              <a:gd name="connsiteY34" fmla="*/ 2022475 h 2359025"/>
              <a:gd name="connsiteX35" fmla="*/ 2282825 w 3549650"/>
              <a:gd name="connsiteY35" fmla="*/ 2139950 h 2359025"/>
              <a:gd name="connsiteX36" fmla="*/ 2476500 w 3549650"/>
              <a:gd name="connsiteY36" fmla="*/ 2206625 h 2359025"/>
              <a:gd name="connsiteX37" fmla="*/ 2714625 w 3549650"/>
              <a:gd name="connsiteY37" fmla="*/ 2238375 h 2359025"/>
              <a:gd name="connsiteX38" fmla="*/ 3016250 w 3549650"/>
              <a:gd name="connsiteY38" fmla="*/ 2254250 h 2359025"/>
              <a:gd name="connsiteX39" fmla="*/ 3400425 w 3549650"/>
              <a:gd name="connsiteY39" fmla="*/ 2266950 h 2359025"/>
              <a:gd name="connsiteX40" fmla="*/ 3549650 w 3549650"/>
              <a:gd name="connsiteY40" fmla="*/ 2270125 h 2359025"/>
              <a:gd name="connsiteX41" fmla="*/ 3549650 w 3549650"/>
              <a:gd name="connsiteY41" fmla="*/ 2359025 h 2359025"/>
              <a:gd name="connsiteX42" fmla="*/ 0 w 3549650"/>
              <a:gd name="connsiteY42" fmla="*/ 2359025 h 2359025"/>
              <a:gd name="connsiteX43" fmla="*/ 0 w 3549650"/>
              <a:gd name="connsiteY43" fmla="*/ 2244725 h 2359025"/>
              <a:gd name="connsiteX0" fmla="*/ 0 w 3549650"/>
              <a:gd name="connsiteY0" fmla="*/ 2244725 h 2359025"/>
              <a:gd name="connsiteX1" fmla="*/ 107600 w 3549650"/>
              <a:gd name="connsiteY1" fmla="*/ 1927936 h 2359025"/>
              <a:gd name="connsiteX2" fmla="*/ 463550 w 3549650"/>
              <a:gd name="connsiteY2" fmla="*/ 2203450 h 2359025"/>
              <a:gd name="connsiteX3" fmla="*/ 628650 w 3549650"/>
              <a:gd name="connsiteY3" fmla="*/ 2216150 h 2359025"/>
              <a:gd name="connsiteX4" fmla="*/ 920750 w 3549650"/>
              <a:gd name="connsiteY4" fmla="*/ 2238375 h 2359025"/>
              <a:gd name="connsiteX5" fmla="*/ 1127125 w 3549650"/>
              <a:gd name="connsiteY5" fmla="*/ 2254250 h 2359025"/>
              <a:gd name="connsiteX6" fmla="*/ 1222375 w 3549650"/>
              <a:gd name="connsiteY6" fmla="*/ 2216150 h 2359025"/>
              <a:gd name="connsiteX7" fmla="*/ 1273175 w 3549650"/>
              <a:gd name="connsiteY7" fmla="*/ 2120900 h 2359025"/>
              <a:gd name="connsiteX8" fmla="*/ 1314450 w 3549650"/>
              <a:gd name="connsiteY8" fmla="*/ 1911350 h 2359025"/>
              <a:gd name="connsiteX9" fmla="*/ 1365250 w 3549650"/>
              <a:gd name="connsiteY9" fmla="*/ 1574800 h 2359025"/>
              <a:gd name="connsiteX10" fmla="*/ 1377950 w 3549650"/>
              <a:gd name="connsiteY10" fmla="*/ 1343025 h 2359025"/>
              <a:gd name="connsiteX11" fmla="*/ 1403350 w 3549650"/>
              <a:gd name="connsiteY11" fmla="*/ 1244600 h 2359025"/>
              <a:gd name="connsiteX12" fmla="*/ 1428750 w 3549650"/>
              <a:gd name="connsiteY12" fmla="*/ 1225550 h 2359025"/>
              <a:gd name="connsiteX13" fmla="*/ 1444625 w 3549650"/>
              <a:gd name="connsiteY13" fmla="*/ 1222375 h 2359025"/>
              <a:gd name="connsiteX14" fmla="*/ 1479550 w 3549650"/>
              <a:gd name="connsiteY14" fmla="*/ 1241425 h 2359025"/>
              <a:gd name="connsiteX15" fmla="*/ 1498600 w 3549650"/>
              <a:gd name="connsiteY15" fmla="*/ 1260475 h 2359025"/>
              <a:gd name="connsiteX16" fmla="*/ 1527175 w 3549650"/>
              <a:gd name="connsiteY16" fmla="*/ 1346200 h 2359025"/>
              <a:gd name="connsiteX17" fmla="*/ 1555750 w 3549650"/>
              <a:gd name="connsiteY17" fmla="*/ 1393825 h 2359025"/>
              <a:gd name="connsiteX18" fmla="*/ 1603375 w 3549650"/>
              <a:gd name="connsiteY18" fmla="*/ 1466850 h 2359025"/>
              <a:gd name="connsiteX19" fmla="*/ 1622425 w 3549650"/>
              <a:gd name="connsiteY19" fmla="*/ 1466850 h 2359025"/>
              <a:gd name="connsiteX20" fmla="*/ 1647825 w 3549650"/>
              <a:gd name="connsiteY20" fmla="*/ 1428750 h 2359025"/>
              <a:gd name="connsiteX21" fmla="*/ 1724025 w 3549650"/>
              <a:gd name="connsiteY21" fmla="*/ 492125 h 2359025"/>
              <a:gd name="connsiteX22" fmla="*/ 1752600 w 3549650"/>
              <a:gd name="connsiteY22" fmla="*/ 184150 h 2359025"/>
              <a:gd name="connsiteX23" fmla="*/ 1784350 w 3549650"/>
              <a:gd name="connsiteY23" fmla="*/ 53975 h 2359025"/>
              <a:gd name="connsiteX24" fmla="*/ 1806575 w 3549650"/>
              <a:gd name="connsiteY24" fmla="*/ 3175 h 2359025"/>
              <a:gd name="connsiteX25" fmla="*/ 1828800 w 3549650"/>
              <a:gd name="connsiteY25" fmla="*/ 0 h 2359025"/>
              <a:gd name="connsiteX26" fmla="*/ 1841500 w 3549650"/>
              <a:gd name="connsiteY26" fmla="*/ 22225 h 2359025"/>
              <a:gd name="connsiteX27" fmla="*/ 1870075 w 3549650"/>
              <a:gd name="connsiteY27" fmla="*/ 146050 h 2359025"/>
              <a:gd name="connsiteX28" fmla="*/ 1898650 w 3549650"/>
              <a:gd name="connsiteY28" fmla="*/ 400050 h 2359025"/>
              <a:gd name="connsiteX29" fmla="*/ 1949450 w 3549650"/>
              <a:gd name="connsiteY29" fmla="*/ 1136650 h 2359025"/>
              <a:gd name="connsiteX30" fmla="*/ 1987550 w 3549650"/>
              <a:gd name="connsiteY30" fmla="*/ 1616075 h 2359025"/>
              <a:gd name="connsiteX31" fmla="*/ 2016125 w 3549650"/>
              <a:gd name="connsiteY31" fmla="*/ 1819275 h 2359025"/>
              <a:gd name="connsiteX32" fmla="*/ 2041525 w 3549650"/>
              <a:gd name="connsiteY32" fmla="*/ 1905000 h 2359025"/>
              <a:gd name="connsiteX33" fmla="*/ 2098675 w 3549650"/>
              <a:gd name="connsiteY33" fmla="*/ 1952625 h 2359025"/>
              <a:gd name="connsiteX34" fmla="*/ 2143125 w 3549650"/>
              <a:gd name="connsiteY34" fmla="*/ 2022475 h 2359025"/>
              <a:gd name="connsiteX35" fmla="*/ 2282825 w 3549650"/>
              <a:gd name="connsiteY35" fmla="*/ 2139950 h 2359025"/>
              <a:gd name="connsiteX36" fmla="*/ 2476500 w 3549650"/>
              <a:gd name="connsiteY36" fmla="*/ 2206625 h 2359025"/>
              <a:gd name="connsiteX37" fmla="*/ 2714625 w 3549650"/>
              <a:gd name="connsiteY37" fmla="*/ 2238375 h 2359025"/>
              <a:gd name="connsiteX38" fmla="*/ 3016250 w 3549650"/>
              <a:gd name="connsiteY38" fmla="*/ 2254250 h 2359025"/>
              <a:gd name="connsiteX39" fmla="*/ 3400425 w 3549650"/>
              <a:gd name="connsiteY39" fmla="*/ 2266950 h 2359025"/>
              <a:gd name="connsiteX40" fmla="*/ 3549650 w 3549650"/>
              <a:gd name="connsiteY40" fmla="*/ 2270125 h 2359025"/>
              <a:gd name="connsiteX41" fmla="*/ 3549650 w 3549650"/>
              <a:gd name="connsiteY41" fmla="*/ 2359025 h 2359025"/>
              <a:gd name="connsiteX42" fmla="*/ 0 w 3549650"/>
              <a:gd name="connsiteY42" fmla="*/ 2359025 h 2359025"/>
              <a:gd name="connsiteX43" fmla="*/ 0 w 3549650"/>
              <a:gd name="connsiteY43" fmla="*/ 2244725 h 2359025"/>
              <a:gd name="connsiteX0" fmla="*/ 0 w 3549650"/>
              <a:gd name="connsiteY0" fmla="*/ 2244725 h 2359025"/>
              <a:gd name="connsiteX1" fmla="*/ 107600 w 3549650"/>
              <a:gd name="connsiteY1" fmla="*/ 1927936 h 2359025"/>
              <a:gd name="connsiteX2" fmla="*/ 312123 w 3549650"/>
              <a:gd name="connsiteY2" fmla="*/ 885144 h 2359025"/>
              <a:gd name="connsiteX3" fmla="*/ 628650 w 3549650"/>
              <a:gd name="connsiteY3" fmla="*/ 2216150 h 2359025"/>
              <a:gd name="connsiteX4" fmla="*/ 920750 w 3549650"/>
              <a:gd name="connsiteY4" fmla="*/ 2238375 h 2359025"/>
              <a:gd name="connsiteX5" fmla="*/ 1127125 w 3549650"/>
              <a:gd name="connsiteY5" fmla="*/ 2254250 h 2359025"/>
              <a:gd name="connsiteX6" fmla="*/ 1222375 w 3549650"/>
              <a:gd name="connsiteY6" fmla="*/ 2216150 h 2359025"/>
              <a:gd name="connsiteX7" fmla="*/ 1273175 w 3549650"/>
              <a:gd name="connsiteY7" fmla="*/ 2120900 h 2359025"/>
              <a:gd name="connsiteX8" fmla="*/ 1314450 w 3549650"/>
              <a:gd name="connsiteY8" fmla="*/ 1911350 h 2359025"/>
              <a:gd name="connsiteX9" fmla="*/ 1365250 w 3549650"/>
              <a:gd name="connsiteY9" fmla="*/ 1574800 h 2359025"/>
              <a:gd name="connsiteX10" fmla="*/ 1377950 w 3549650"/>
              <a:gd name="connsiteY10" fmla="*/ 1343025 h 2359025"/>
              <a:gd name="connsiteX11" fmla="*/ 1403350 w 3549650"/>
              <a:gd name="connsiteY11" fmla="*/ 1244600 h 2359025"/>
              <a:gd name="connsiteX12" fmla="*/ 1428750 w 3549650"/>
              <a:gd name="connsiteY12" fmla="*/ 1225550 h 2359025"/>
              <a:gd name="connsiteX13" fmla="*/ 1444625 w 3549650"/>
              <a:gd name="connsiteY13" fmla="*/ 1222375 h 2359025"/>
              <a:gd name="connsiteX14" fmla="*/ 1479550 w 3549650"/>
              <a:gd name="connsiteY14" fmla="*/ 1241425 h 2359025"/>
              <a:gd name="connsiteX15" fmla="*/ 1498600 w 3549650"/>
              <a:gd name="connsiteY15" fmla="*/ 1260475 h 2359025"/>
              <a:gd name="connsiteX16" fmla="*/ 1527175 w 3549650"/>
              <a:gd name="connsiteY16" fmla="*/ 1346200 h 2359025"/>
              <a:gd name="connsiteX17" fmla="*/ 1555750 w 3549650"/>
              <a:gd name="connsiteY17" fmla="*/ 1393825 h 2359025"/>
              <a:gd name="connsiteX18" fmla="*/ 1603375 w 3549650"/>
              <a:gd name="connsiteY18" fmla="*/ 1466850 h 2359025"/>
              <a:gd name="connsiteX19" fmla="*/ 1622425 w 3549650"/>
              <a:gd name="connsiteY19" fmla="*/ 1466850 h 2359025"/>
              <a:gd name="connsiteX20" fmla="*/ 1647825 w 3549650"/>
              <a:gd name="connsiteY20" fmla="*/ 1428750 h 2359025"/>
              <a:gd name="connsiteX21" fmla="*/ 1724025 w 3549650"/>
              <a:gd name="connsiteY21" fmla="*/ 492125 h 2359025"/>
              <a:gd name="connsiteX22" fmla="*/ 1752600 w 3549650"/>
              <a:gd name="connsiteY22" fmla="*/ 184150 h 2359025"/>
              <a:gd name="connsiteX23" fmla="*/ 1784350 w 3549650"/>
              <a:gd name="connsiteY23" fmla="*/ 53975 h 2359025"/>
              <a:gd name="connsiteX24" fmla="*/ 1806575 w 3549650"/>
              <a:gd name="connsiteY24" fmla="*/ 3175 h 2359025"/>
              <a:gd name="connsiteX25" fmla="*/ 1828800 w 3549650"/>
              <a:gd name="connsiteY25" fmla="*/ 0 h 2359025"/>
              <a:gd name="connsiteX26" fmla="*/ 1841500 w 3549650"/>
              <a:gd name="connsiteY26" fmla="*/ 22225 h 2359025"/>
              <a:gd name="connsiteX27" fmla="*/ 1870075 w 3549650"/>
              <a:gd name="connsiteY27" fmla="*/ 146050 h 2359025"/>
              <a:gd name="connsiteX28" fmla="*/ 1898650 w 3549650"/>
              <a:gd name="connsiteY28" fmla="*/ 400050 h 2359025"/>
              <a:gd name="connsiteX29" fmla="*/ 1949450 w 3549650"/>
              <a:gd name="connsiteY29" fmla="*/ 1136650 h 2359025"/>
              <a:gd name="connsiteX30" fmla="*/ 1987550 w 3549650"/>
              <a:gd name="connsiteY30" fmla="*/ 1616075 h 2359025"/>
              <a:gd name="connsiteX31" fmla="*/ 2016125 w 3549650"/>
              <a:gd name="connsiteY31" fmla="*/ 1819275 h 2359025"/>
              <a:gd name="connsiteX32" fmla="*/ 2041525 w 3549650"/>
              <a:gd name="connsiteY32" fmla="*/ 1905000 h 2359025"/>
              <a:gd name="connsiteX33" fmla="*/ 2098675 w 3549650"/>
              <a:gd name="connsiteY33" fmla="*/ 1952625 h 2359025"/>
              <a:gd name="connsiteX34" fmla="*/ 2143125 w 3549650"/>
              <a:gd name="connsiteY34" fmla="*/ 2022475 h 2359025"/>
              <a:gd name="connsiteX35" fmla="*/ 2282825 w 3549650"/>
              <a:gd name="connsiteY35" fmla="*/ 2139950 h 2359025"/>
              <a:gd name="connsiteX36" fmla="*/ 2476500 w 3549650"/>
              <a:gd name="connsiteY36" fmla="*/ 2206625 h 2359025"/>
              <a:gd name="connsiteX37" fmla="*/ 2714625 w 3549650"/>
              <a:gd name="connsiteY37" fmla="*/ 2238375 h 2359025"/>
              <a:gd name="connsiteX38" fmla="*/ 3016250 w 3549650"/>
              <a:gd name="connsiteY38" fmla="*/ 2254250 h 2359025"/>
              <a:gd name="connsiteX39" fmla="*/ 3400425 w 3549650"/>
              <a:gd name="connsiteY39" fmla="*/ 2266950 h 2359025"/>
              <a:gd name="connsiteX40" fmla="*/ 3549650 w 3549650"/>
              <a:gd name="connsiteY40" fmla="*/ 2270125 h 2359025"/>
              <a:gd name="connsiteX41" fmla="*/ 3549650 w 3549650"/>
              <a:gd name="connsiteY41" fmla="*/ 2359025 h 2359025"/>
              <a:gd name="connsiteX42" fmla="*/ 0 w 3549650"/>
              <a:gd name="connsiteY42" fmla="*/ 2359025 h 2359025"/>
              <a:gd name="connsiteX43" fmla="*/ 0 w 3549650"/>
              <a:gd name="connsiteY43" fmla="*/ 2244725 h 2359025"/>
              <a:gd name="connsiteX0" fmla="*/ 0 w 3549650"/>
              <a:gd name="connsiteY0" fmla="*/ 2244725 h 2359025"/>
              <a:gd name="connsiteX1" fmla="*/ 107600 w 3549650"/>
              <a:gd name="connsiteY1" fmla="*/ 1927936 h 2359025"/>
              <a:gd name="connsiteX2" fmla="*/ 312123 w 3549650"/>
              <a:gd name="connsiteY2" fmla="*/ 885144 h 2359025"/>
              <a:gd name="connsiteX3" fmla="*/ 628650 w 3549650"/>
              <a:gd name="connsiteY3" fmla="*/ 2216150 h 2359025"/>
              <a:gd name="connsiteX4" fmla="*/ 920750 w 3549650"/>
              <a:gd name="connsiteY4" fmla="*/ 2238375 h 2359025"/>
              <a:gd name="connsiteX5" fmla="*/ 1127125 w 3549650"/>
              <a:gd name="connsiteY5" fmla="*/ 2254250 h 2359025"/>
              <a:gd name="connsiteX6" fmla="*/ 1222375 w 3549650"/>
              <a:gd name="connsiteY6" fmla="*/ 2216150 h 2359025"/>
              <a:gd name="connsiteX7" fmla="*/ 1273175 w 3549650"/>
              <a:gd name="connsiteY7" fmla="*/ 2120900 h 2359025"/>
              <a:gd name="connsiteX8" fmla="*/ 1314450 w 3549650"/>
              <a:gd name="connsiteY8" fmla="*/ 1911350 h 2359025"/>
              <a:gd name="connsiteX9" fmla="*/ 1365250 w 3549650"/>
              <a:gd name="connsiteY9" fmla="*/ 1574800 h 2359025"/>
              <a:gd name="connsiteX10" fmla="*/ 1377950 w 3549650"/>
              <a:gd name="connsiteY10" fmla="*/ 1343025 h 2359025"/>
              <a:gd name="connsiteX11" fmla="*/ 1403350 w 3549650"/>
              <a:gd name="connsiteY11" fmla="*/ 1244600 h 2359025"/>
              <a:gd name="connsiteX12" fmla="*/ 1428750 w 3549650"/>
              <a:gd name="connsiteY12" fmla="*/ 1225550 h 2359025"/>
              <a:gd name="connsiteX13" fmla="*/ 1444625 w 3549650"/>
              <a:gd name="connsiteY13" fmla="*/ 1222375 h 2359025"/>
              <a:gd name="connsiteX14" fmla="*/ 1479550 w 3549650"/>
              <a:gd name="connsiteY14" fmla="*/ 1241425 h 2359025"/>
              <a:gd name="connsiteX15" fmla="*/ 1498600 w 3549650"/>
              <a:gd name="connsiteY15" fmla="*/ 1260475 h 2359025"/>
              <a:gd name="connsiteX16" fmla="*/ 1527175 w 3549650"/>
              <a:gd name="connsiteY16" fmla="*/ 1346200 h 2359025"/>
              <a:gd name="connsiteX17" fmla="*/ 1555750 w 3549650"/>
              <a:gd name="connsiteY17" fmla="*/ 1393825 h 2359025"/>
              <a:gd name="connsiteX18" fmla="*/ 1603375 w 3549650"/>
              <a:gd name="connsiteY18" fmla="*/ 1466850 h 2359025"/>
              <a:gd name="connsiteX19" fmla="*/ 1622425 w 3549650"/>
              <a:gd name="connsiteY19" fmla="*/ 1466850 h 2359025"/>
              <a:gd name="connsiteX20" fmla="*/ 1647825 w 3549650"/>
              <a:gd name="connsiteY20" fmla="*/ 1428750 h 2359025"/>
              <a:gd name="connsiteX21" fmla="*/ 1724025 w 3549650"/>
              <a:gd name="connsiteY21" fmla="*/ 492125 h 2359025"/>
              <a:gd name="connsiteX22" fmla="*/ 1752600 w 3549650"/>
              <a:gd name="connsiteY22" fmla="*/ 184150 h 2359025"/>
              <a:gd name="connsiteX23" fmla="*/ 1784350 w 3549650"/>
              <a:gd name="connsiteY23" fmla="*/ 53975 h 2359025"/>
              <a:gd name="connsiteX24" fmla="*/ 1806575 w 3549650"/>
              <a:gd name="connsiteY24" fmla="*/ 3175 h 2359025"/>
              <a:gd name="connsiteX25" fmla="*/ 1828800 w 3549650"/>
              <a:gd name="connsiteY25" fmla="*/ 0 h 2359025"/>
              <a:gd name="connsiteX26" fmla="*/ 1841500 w 3549650"/>
              <a:gd name="connsiteY26" fmla="*/ 22225 h 2359025"/>
              <a:gd name="connsiteX27" fmla="*/ 1870075 w 3549650"/>
              <a:gd name="connsiteY27" fmla="*/ 146050 h 2359025"/>
              <a:gd name="connsiteX28" fmla="*/ 1898650 w 3549650"/>
              <a:gd name="connsiteY28" fmla="*/ 400050 h 2359025"/>
              <a:gd name="connsiteX29" fmla="*/ 1949450 w 3549650"/>
              <a:gd name="connsiteY29" fmla="*/ 1136650 h 2359025"/>
              <a:gd name="connsiteX30" fmla="*/ 1987550 w 3549650"/>
              <a:gd name="connsiteY30" fmla="*/ 1616075 h 2359025"/>
              <a:gd name="connsiteX31" fmla="*/ 2016125 w 3549650"/>
              <a:gd name="connsiteY31" fmla="*/ 1819275 h 2359025"/>
              <a:gd name="connsiteX32" fmla="*/ 2041525 w 3549650"/>
              <a:gd name="connsiteY32" fmla="*/ 1905000 h 2359025"/>
              <a:gd name="connsiteX33" fmla="*/ 2098675 w 3549650"/>
              <a:gd name="connsiteY33" fmla="*/ 1952625 h 2359025"/>
              <a:gd name="connsiteX34" fmla="*/ 2143125 w 3549650"/>
              <a:gd name="connsiteY34" fmla="*/ 2022475 h 2359025"/>
              <a:gd name="connsiteX35" fmla="*/ 2282825 w 3549650"/>
              <a:gd name="connsiteY35" fmla="*/ 2139950 h 2359025"/>
              <a:gd name="connsiteX36" fmla="*/ 2476500 w 3549650"/>
              <a:gd name="connsiteY36" fmla="*/ 2206625 h 2359025"/>
              <a:gd name="connsiteX37" fmla="*/ 2714625 w 3549650"/>
              <a:gd name="connsiteY37" fmla="*/ 2238375 h 2359025"/>
              <a:gd name="connsiteX38" fmla="*/ 3016250 w 3549650"/>
              <a:gd name="connsiteY38" fmla="*/ 2254250 h 2359025"/>
              <a:gd name="connsiteX39" fmla="*/ 3400425 w 3549650"/>
              <a:gd name="connsiteY39" fmla="*/ 2266950 h 2359025"/>
              <a:gd name="connsiteX40" fmla="*/ 3549650 w 3549650"/>
              <a:gd name="connsiteY40" fmla="*/ 2270125 h 2359025"/>
              <a:gd name="connsiteX41" fmla="*/ 3549650 w 3549650"/>
              <a:gd name="connsiteY41" fmla="*/ 2359025 h 2359025"/>
              <a:gd name="connsiteX42" fmla="*/ 0 w 3549650"/>
              <a:gd name="connsiteY42" fmla="*/ 2359025 h 2359025"/>
              <a:gd name="connsiteX43" fmla="*/ 0 w 3549650"/>
              <a:gd name="connsiteY43" fmla="*/ 2244725 h 2359025"/>
              <a:gd name="connsiteX0" fmla="*/ 0 w 3549650"/>
              <a:gd name="connsiteY0" fmla="*/ 2244725 h 2359025"/>
              <a:gd name="connsiteX1" fmla="*/ 107600 w 3549650"/>
              <a:gd name="connsiteY1" fmla="*/ 1927936 h 2359025"/>
              <a:gd name="connsiteX2" fmla="*/ 312123 w 3549650"/>
              <a:gd name="connsiteY2" fmla="*/ 885144 h 2359025"/>
              <a:gd name="connsiteX3" fmla="*/ 682068 w 3549650"/>
              <a:gd name="connsiteY3" fmla="*/ 1701327 h 2359025"/>
              <a:gd name="connsiteX4" fmla="*/ 628650 w 3549650"/>
              <a:gd name="connsiteY4" fmla="*/ 2216150 h 2359025"/>
              <a:gd name="connsiteX5" fmla="*/ 920750 w 3549650"/>
              <a:gd name="connsiteY5" fmla="*/ 2238375 h 2359025"/>
              <a:gd name="connsiteX6" fmla="*/ 1127125 w 3549650"/>
              <a:gd name="connsiteY6" fmla="*/ 2254250 h 2359025"/>
              <a:gd name="connsiteX7" fmla="*/ 1222375 w 3549650"/>
              <a:gd name="connsiteY7" fmla="*/ 2216150 h 2359025"/>
              <a:gd name="connsiteX8" fmla="*/ 1273175 w 3549650"/>
              <a:gd name="connsiteY8" fmla="*/ 2120900 h 2359025"/>
              <a:gd name="connsiteX9" fmla="*/ 1314450 w 3549650"/>
              <a:gd name="connsiteY9" fmla="*/ 1911350 h 2359025"/>
              <a:gd name="connsiteX10" fmla="*/ 1365250 w 3549650"/>
              <a:gd name="connsiteY10" fmla="*/ 1574800 h 2359025"/>
              <a:gd name="connsiteX11" fmla="*/ 1377950 w 3549650"/>
              <a:gd name="connsiteY11" fmla="*/ 1343025 h 2359025"/>
              <a:gd name="connsiteX12" fmla="*/ 1403350 w 3549650"/>
              <a:gd name="connsiteY12" fmla="*/ 1244600 h 2359025"/>
              <a:gd name="connsiteX13" fmla="*/ 1428750 w 3549650"/>
              <a:gd name="connsiteY13" fmla="*/ 1225550 h 2359025"/>
              <a:gd name="connsiteX14" fmla="*/ 1444625 w 3549650"/>
              <a:gd name="connsiteY14" fmla="*/ 1222375 h 2359025"/>
              <a:gd name="connsiteX15" fmla="*/ 1479550 w 3549650"/>
              <a:gd name="connsiteY15" fmla="*/ 1241425 h 2359025"/>
              <a:gd name="connsiteX16" fmla="*/ 1498600 w 3549650"/>
              <a:gd name="connsiteY16" fmla="*/ 1260475 h 2359025"/>
              <a:gd name="connsiteX17" fmla="*/ 1527175 w 3549650"/>
              <a:gd name="connsiteY17" fmla="*/ 1346200 h 2359025"/>
              <a:gd name="connsiteX18" fmla="*/ 1555750 w 3549650"/>
              <a:gd name="connsiteY18" fmla="*/ 1393825 h 2359025"/>
              <a:gd name="connsiteX19" fmla="*/ 1603375 w 3549650"/>
              <a:gd name="connsiteY19" fmla="*/ 1466850 h 2359025"/>
              <a:gd name="connsiteX20" fmla="*/ 1622425 w 3549650"/>
              <a:gd name="connsiteY20" fmla="*/ 1466850 h 2359025"/>
              <a:gd name="connsiteX21" fmla="*/ 1647825 w 3549650"/>
              <a:gd name="connsiteY21" fmla="*/ 1428750 h 2359025"/>
              <a:gd name="connsiteX22" fmla="*/ 1724025 w 3549650"/>
              <a:gd name="connsiteY22" fmla="*/ 492125 h 2359025"/>
              <a:gd name="connsiteX23" fmla="*/ 1752600 w 3549650"/>
              <a:gd name="connsiteY23" fmla="*/ 184150 h 2359025"/>
              <a:gd name="connsiteX24" fmla="*/ 1784350 w 3549650"/>
              <a:gd name="connsiteY24" fmla="*/ 53975 h 2359025"/>
              <a:gd name="connsiteX25" fmla="*/ 1806575 w 3549650"/>
              <a:gd name="connsiteY25" fmla="*/ 3175 h 2359025"/>
              <a:gd name="connsiteX26" fmla="*/ 1828800 w 3549650"/>
              <a:gd name="connsiteY26" fmla="*/ 0 h 2359025"/>
              <a:gd name="connsiteX27" fmla="*/ 1841500 w 3549650"/>
              <a:gd name="connsiteY27" fmla="*/ 22225 h 2359025"/>
              <a:gd name="connsiteX28" fmla="*/ 1870075 w 3549650"/>
              <a:gd name="connsiteY28" fmla="*/ 146050 h 2359025"/>
              <a:gd name="connsiteX29" fmla="*/ 1898650 w 3549650"/>
              <a:gd name="connsiteY29" fmla="*/ 400050 h 2359025"/>
              <a:gd name="connsiteX30" fmla="*/ 1949450 w 3549650"/>
              <a:gd name="connsiteY30" fmla="*/ 1136650 h 2359025"/>
              <a:gd name="connsiteX31" fmla="*/ 1987550 w 3549650"/>
              <a:gd name="connsiteY31" fmla="*/ 1616075 h 2359025"/>
              <a:gd name="connsiteX32" fmla="*/ 2016125 w 3549650"/>
              <a:gd name="connsiteY32" fmla="*/ 1819275 h 2359025"/>
              <a:gd name="connsiteX33" fmla="*/ 2041525 w 3549650"/>
              <a:gd name="connsiteY33" fmla="*/ 1905000 h 2359025"/>
              <a:gd name="connsiteX34" fmla="*/ 2098675 w 3549650"/>
              <a:gd name="connsiteY34" fmla="*/ 1952625 h 2359025"/>
              <a:gd name="connsiteX35" fmla="*/ 2143125 w 3549650"/>
              <a:gd name="connsiteY35" fmla="*/ 2022475 h 2359025"/>
              <a:gd name="connsiteX36" fmla="*/ 2282825 w 3549650"/>
              <a:gd name="connsiteY36" fmla="*/ 2139950 h 2359025"/>
              <a:gd name="connsiteX37" fmla="*/ 2476500 w 3549650"/>
              <a:gd name="connsiteY37" fmla="*/ 2206625 h 2359025"/>
              <a:gd name="connsiteX38" fmla="*/ 2714625 w 3549650"/>
              <a:gd name="connsiteY38" fmla="*/ 2238375 h 2359025"/>
              <a:gd name="connsiteX39" fmla="*/ 3016250 w 3549650"/>
              <a:gd name="connsiteY39" fmla="*/ 2254250 h 2359025"/>
              <a:gd name="connsiteX40" fmla="*/ 3400425 w 3549650"/>
              <a:gd name="connsiteY40" fmla="*/ 2266950 h 2359025"/>
              <a:gd name="connsiteX41" fmla="*/ 3549650 w 3549650"/>
              <a:gd name="connsiteY41" fmla="*/ 2270125 h 2359025"/>
              <a:gd name="connsiteX42" fmla="*/ 3549650 w 3549650"/>
              <a:gd name="connsiteY42" fmla="*/ 2359025 h 2359025"/>
              <a:gd name="connsiteX43" fmla="*/ 0 w 3549650"/>
              <a:gd name="connsiteY43" fmla="*/ 2359025 h 2359025"/>
              <a:gd name="connsiteX44" fmla="*/ 0 w 3549650"/>
              <a:gd name="connsiteY44" fmla="*/ 2244725 h 2359025"/>
              <a:gd name="connsiteX0" fmla="*/ 0 w 3549650"/>
              <a:gd name="connsiteY0" fmla="*/ 2244725 h 2359025"/>
              <a:gd name="connsiteX1" fmla="*/ 107600 w 3549650"/>
              <a:gd name="connsiteY1" fmla="*/ 1927936 h 2359025"/>
              <a:gd name="connsiteX2" fmla="*/ 312123 w 3549650"/>
              <a:gd name="connsiteY2" fmla="*/ 885144 h 2359025"/>
              <a:gd name="connsiteX3" fmla="*/ 682068 w 3549650"/>
              <a:gd name="connsiteY3" fmla="*/ 1701327 h 2359025"/>
              <a:gd name="connsiteX4" fmla="*/ 628650 w 3549650"/>
              <a:gd name="connsiteY4" fmla="*/ 2216150 h 2359025"/>
              <a:gd name="connsiteX5" fmla="*/ 920750 w 3549650"/>
              <a:gd name="connsiteY5" fmla="*/ 2238375 h 2359025"/>
              <a:gd name="connsiteX6" fmla="*/ 1127125 w 3549650"/>
              <a:gd name="connsiteY6" fmla="*/ 2254250 h 2359025"/>
              <a:gd name="connsiteX7" fmla="*/ 1222375 w 3549650"/>
              <a:gd name="connsiteY7" fmla="*/ 2216150 h 2359025"/>
              <a:gd name="connsiteX8" fmla="*/ 1273175 w 3549650"/>
              <a:gd name="connsiteY8" fmla="*/ 2120900 h 2359025"/>
              <a:gd name="connsiteX9" fmla="*/ 1314450 w 3549650"/>
              <a:gd name="connsiteY9" fmla="*/ 1911350 h 2359025"/>
              <a:gd name="connsiteX10" fmla="*/ 1365250 w 3549650"/>
              <a:gd name="connsiteY10" fmla="*/ 1574800 h 2359025"/>
              <a:gd name="connsiteX11" fmla="*/ 1377950 w 3549650"/>
              <a:gd name="connsiteY11" fmla="*/ 1343025 h 2359025"/>
              <a:gd name="connsiteX12" fmla="*/ 1403350 w 3549650"/>
              <a:gd name="connsiteY12" fmla="*/ 1244600 h 2359025"/>
              <a:gd name="connsiteX13" fmla="*/ 1428750 w 3549650"/>
              <a:gd name="connsiteY13" fmla="*/ 1225550 h 2359025"/>
              <a:gd name="connsiteX14" fmla="*/ 1444625 w 3549650"/>
              <a:gd name="connsiteY14" fmla="*/ 1222375 h 2359025"/>
              <a:gd name="connsiteX15" fmla="*/ 1479550 w 3549650"/>
              <a:gd name="connsiteY15" fmla="*/ 1241425 h 2359025"/>
              <a:gd name="connsiteX16" fmla="*/ 1498600 w 3549650"/>
              <a:gd name="connsiteY16" fmla="*/ 1260475 h 2359025"/>
              <a:gd name="connsiteX17" fmla="*/ 1527175 w 3549650"/>
              <a:gd name="connsiteY17" fmla="*/ 1346200 h 2359025"/>
              <a:gd name="connsiteX18" fmla="*/ 1555750 w 3549650"/>
              <a:gd name="connsiteY18" fmla="*/ 1393825 h 2359025"/>
              <a:gd name="connsiteX19" fmla="*/ 1603375 w 3549650"/>
              <a:gd name="connsiteY19" fmla="*/ 1466850 h 2359025"/>
              <a:gd name="connsiteX20" fmla="*/ 1622425 w 3549650"/>
              <a:gd name="connsiteY20" fmla="*/ 1466850 h 2359025"/>
              <a:gd name="connsiteX21" fmla="*/ 1647825 w 3549650"/>
              <a:gd name="connsiteY21" fmla="*/ 1428750 h 2359025"/>
              <a:gd name="connsiteX22" fmla="*/ 1724025 w 3549650"/>
              <a:gd name="connsiteY22" fmla="*/ 492125 h 2359025"/>
              <a:gd name="connsiteX23" fmla="*/ 1752600 w 3549650"/>
              <a:gd name="connsiteY23" fmla="*/ 184150 h 2359025"/>
              <a:gd name="connsiteX24" fmla="*/ 1784350 w 3549650"/>
              <a:gd name="connsiteY24" fmla="*/ 53975 h 2359025"/>
              <a:gd name="connsiteX25" fmla="*/ 1806575 w 3549650"/>
              <a:gd name="connsiteY25" fmla="*/ 3175 h 2359025"/>
              <a:gd name="connsiteX26" fmla="*/ 1828800 w 3549650"/>
              <a:gd name="connsiteY26" fmla="*/ 0 h 2359025"/>
              <a:gd name="connsiteX27" fmla="*/ 1841500 w 3549650"/>
              <a:gd name="connsiteY27" fmla="*/ 22225 h 2359025"/>
              <a:gd name="connsiteX28" fmla="*/ 1870075 w 3549650"/>
              <a:gd name="connsiteY28" fmla="*/ 146050 h 2359025"/>
              <a:gd name="connsiteX29" fmla="*/ 1898650 w 3549650"/>
              <a:gd name="connsiteY29" fmla="*/ 400050 h 2359025"/>
              <a:gd name="connsiteX30" fmla="*/ 1949450 w 3549650"/>
              <a:gd name="connsiteY30" fmla="*/ 1136650 h 2359025"/>
              <a:gd name="connsiteX31" fmla="*/ 1987550 w 3549650"/>
              <a:gd name="connsiteY31" fmla="*/ 1616075 h 2359025"/>
              <a:gd name="connsiteX32" fmla="*/ 2016125 w 3549650"/>
              <a:gd name="connsiteY32" fmla="*/ 1819275 h 2359025"/>
              <a:gd name="connsiteX33" fmla="*/ 2041525 w 3549650"/>
              <a:gd name="connsiteY33" fmla="*/ 1905000 h 2359025"/>
              <a:gd name="connsiteX34" fmla="*/ 2098675 w 3549650"/>
              <a:gd name="connsiteY34" fmla="*/ 1952625 h 2359025"/>
              <a:gd name="connsiteX35" fmla="*/ 2143125 w 3549650"/>
              <a:gd name="connsiteY35" fmla="*/ 2022475 h 2359025"/>
              <a:gd name="connsiteX36" fmla="*/ 2282825 w 3549650"/>
              <a:gd name="connsiteY36" fmla="*/ 2139950 h 2359025"/>
              <a:gd name="connsiteX37" fmla="*/ 2476500 w 3549650"/>
              <a:gd name="connsiteY37" fmla="*/ 2206625 h 2359025"/>
              <a:gd name="connsiteX38" fmla="*/ 2714625 w 3549650"/>
              <a:gd name="connsiteY38" fmla="*/ 2238375 h 2359025"/>
              <a:gd name="connsiteX39" fmla="*/ 3016250 w 3549650"/>
              <a:gd name="connsiteY39" fmla="*/ 2254250 h 2359025"/>
              <a:gd name="connsiteX40" fmla="*/ 3400425 w 3549650"/>
              <a:gd name="connsiteY40" fmla="*/ 2266950 h 2359025"/>
              <a:gd name="connsiteX41" fmla="*/ 3549650 w 3549650"/>
              <a:gd name="connsiteY41" fmla="*/ 2270125 h 2359025"/>
              <a:gd name="connsiteX42" fmla="*/ 3549650 w 3549650"/>
              <a:gd name="connsiteY42" fmla="*/ 2359025 h 2359025"/>
              <a:gd name="connsiteX43" fmla="*/ 0 w 3549650"/>
              <a:gd name="connsiteY43" fmla="*/ 2359025 h 2359025"/>
              <a:gd name="connsiteX44" fmla="*/ 0 w 3549650"/>
              <a:gd name="connsiteY44" fmla="*/ 2244725 h 2359025"/>
              <a:gd name="connsiteX0" fmla="*/ 0 w 3549650"/>
              <a:gd name="connsiteY0" fmla="*/ 2244725 h 2359025"/>
              <a:gd name="connsiteX1" fmla="*/ 107600 w 3549650"/>
              <a:gd name="connsiteY1" fmla="*/ 1927936 h 2359025"/>
              <a:gd name="connsiteX2" fmla="*/ 312123 w 3549650"/>
              <a:gd name="connsiteY2" fmla="*/ 885144 h 2359025"/>
              <a:gd name="connsiteX3" fmla="*/ 682068 w 3549650"/>
              <a:gd name="connsiteY3" fmla="*/ 1701327 h 2359025"/>
              <a:gd name="connsiteX4" fmla="*/ 628650 w 3549650"/>
              <a:gd name="connsiteY4" fmla="*/ 2216150 h 2359025"/>
              <a:gd name="connsiteX5" fmla="*/ 920750 w 3549650"/>
              <a:gd name="connsiteY5" fmla="*/ 2238375 h 2359025"/>
              <a:gd name="connsiteX6" fmla="*/ 1127125 w 3549650"/>
              <a:gd name="connsiteY6" fmla="*/ 2254250 h 2359025"/>
              <a:gd name="connsiteX7" fmla="*/ 1222375 w 3549650"/>
              <a:gd name="connsiteY7" fmla="*/ 2216150 h 2359025"/>
              <a:gd name="connsiteX8" fmla="*/ 1273175 w 3549650"/>
              <a:gd name="connsiteY8" fmla="*/ 2120900 h 2359025"/>
              <a:gd name="connsiteX9" fmla="*/ 1314450 w 3549650"/>
              <a:gd name="connsiteY9" fmla="*/ 1911350 h 2359025"/>
              <a:gd name="connsiteX10" fmla="*/ 1365250 w 3549650"/>
              <a:gd name="connsiteY10" fmla="*/ 1574800 h 2359025"/>
              <a:gd name="connsiteX11" fmla="*/ 1377950 w 3549650"/>
              <a:gd name="connsiteY11" fmla="*/ 1343025 h 2359025"/>
              <a:gd name="connsiteX12" fmla="*/ 1403350 w 3549650"/>
              <a:gd name="connsiteY12" fmla="*/ 1244600 h 2359025"/>
              <a:gd name="connsiteX13" fmla="*/ 1428750 w 3549650"/>
              <a:gd name="connsiteY13" fmla="*/ 1225550 h 2359025"/>
              <a:gd name="connsiteX14" fmla="*/ 1444625 w 3549650"/>
              <a:gd name="connsiteY14" fmla="*/ 1222375 h 2359025"/>
              <a:gd name="connsiteX15" fmla="*/ 1479550 w 3549650"/>
              <a:gd name="connsiteY15" fmla="*/ 1241425 h 2359025"/>
              <a:gd name="connsiteX16" fmla="*/ 1498600 w 3549650"/>
              <a:gd name="connsiteY16" fmla="*/ 1260475 h 2359025"/>
              <a:gd name="connsiteX17" fmla="*/ 1527175 w 3549650"/>
              <a:gd name="connsiteY17" fmla="*/ 1346200 h 2359025"/>
              <a:gd name="connsiteX18" fmla="*/ 1555750 w 3549650"/>
              <a:gd name="connsiteY18" fmla="*/ 1393825 h 2359025"/>
              <a:gd name="connsiteX19" fmla="*/ 1603375 w 3549650"/>
              <a:gd name="connsiteY19" fmla="*/ 1466850 h 2359025"/>
              <a:gd name="connsiteX20" fmla="*/ 1622425 w 3549650"/>
              <a:gd name="connsiteY20" fmla="*/ 1466850 h 2359025"/>
              <a:gd name="connsiteX21" fmla="*/ 1647825 w 3549650"/>
              <a:gd name="connsiteY21" fmla="*/ 1428750 h 2359025"/>
              <a:gd name="connsiteX22" fmla="*/ 1724025 w 3549650"/>
              <a:gd name="connsiteY22" fmla="*/ 492125 h 2359025"/>
              <a:gd name="connsiteX23" fmla="*/ 1752600 w 3549650"/>
              <a:gd name="connsiteY23" fmla="*/ 184150 h 2359025"/>
              <a:gd name="connsiteX24" fmla="*/ 1784350 w 3549650"/>
              <a:gd name="connsiteY24" fmla="*/ 53975 h 2359025"/>
              <a:gd name="connsiteX25" fmla="*/ 1806575 w 3549650"/>
              <a:gd name="connsiteY25" fmla="*/ 3175 h 2359025"/>
              <a:gd name="connsiteX26" fmla="*/ 1828800 w 3549650"/>
              <a:gd name="connsiteY26" fmla="*/ 0 h 2359025"/>
              <a:gd name="connsiteX27" fmla="*/ 1841500 w 3549650"/>
              <a:gd name="connsiteY27" fmla="*/ 22225 h 2359025"/>
              <a:gd name="connsiteX28" fmla="*/ 1870075 w 3549650"/>
              <a:gd name="connsiteY28" fmla="*/ 146050 h 2359025"/>
              <a:gd name="connsiteX29" fmla="*/ 1898650 w 3549650"/>
              <a:gd name="connsiteY29" fmla="*/ 400050 h 2359025"/>
              <a:gd name="connsiteX30" fmla="*/ 1949450 w 3549650"/>
              <a:gd name="connsiteY30" fmla="*/ 1136650 h 2359025"/>
              <a:gd name="connsiteX31" fmla="*/ 1987550 w 3549650"/>
              <a:gd name="connsiteY31" fmla="*/ 1616075 h 2359025"/>
              <a:gd name="connsiteX32" fmla="*/ 2016125 w 3549650"/>
              <a:gd name="connsiteY32" fmla="*/ 1819275 h 2359025"/>
              <a:gd name="connsiteX33" fmla="*/ 2041525 w 3549650"/>
              <a:gd name="connsiteY33" fmla="*/ 1905000 h 2359025"/>
              <a:gd name="connsiteX34" fmla="*/ 2098675 w 3549650"/>
              <a:gd name="connsiteY34" fmla="*/ 1952625 h 2359025"/>
              <a:gd name="connsiteX35" fmla="*/ 2143125 w 3549650"/>
              <a:gd name="connsiteY35" fmla="*/ 2022475 h 2359025"/>
              <a:gd name="connsiteX36" fmla="*/ 2282825 w 3549650"/>
              <a:gd name="connsiteY36" fmla="*/ 2139950 h 2359025"/>
              <a:gd name="connsiteX37" fmla="*/ 2476500 w 3549650"/>
              <a:gd name="connsiteY37" fmla="*/ 2206625 h 2359025"/>
              <a:gd name="connsiteX38" fmla="*/ 2714625 w 3549650"/>
              <a:gd name="connsiteY38" fmla="*/ 2238375 h 2359025"/>
              <a:gd name="connsiteX39" fmla="*/ 3016250 w 3549650"/>
              <a:gd name="connsiteY39" fmla="*/ 2254250 h 2359025"/>
              <a:gd name="connsiteX40" fmla="*/ 3400425 w 3549650"/>
              <a:gd name="connsiteY40" fmla="*/ 2266950 h 2359025"/>
              <a:gd name="connsiteX41" fmla="*/ 3549650 w 3549650"/>
              <a:gd name="connsiteY41" fmla="*/ 2270125 h 2359025"/>
              <a:gd name="connsiteX42" fmla="*/ 3549650 w 3549650"/>
              <a:gd name="connsiteY42" fmla="*/ 2359025 h 2359025"/>
              <a:gd name="connsiteX43" fmla="*/ 0 w 3549650"/>
              <a:gd name="connsiteY43" fmla="*/ 2359025 h 2359025"/>
              <a:gd name="connsiteX44" fmla="*/ 0 w 3549650"/>
              <a:gd name="connsiteY44" fmla="*/ 2244725 h 2359025"/>
              <a:gd name="connsiteX0" fmla="*/ 0 w 3549650"/>
              <a:gd name="connsiteY0" fmla="*/ 2244725 h 2359025"/>
              <a:gd name="connsiteX1" fmla="*/ 107600 w 3549650"/>
              <a:gd name="connsiteY1" fmla="*/ 1927936 h 2359025"/>
              <a:gd name="connsiteX2" fmla="*/ 312123 w 3549650"/>
              <a:gd name="connsiteY2" fmla="*/ 885144 h 2359025"/>
              <a:gd name="connsiteX3" fmla="*/ 682068 w 3549650"/>
              <a:gd name="connsiteY3" fmla="*/ 1701327 h 2359025"/>
              <a:gd name="connsiteX4" fmla="*/ 628650 w 3549650"/>
              <a:gd name="connsiteY4" fmla="*/ 2216150 h 2359025"/>
              <a:gd name="connsiteX5" fmla="*/ 920750 w 3549650"/>
              <a:gd name="connsiteY5" fmla="*/ 2238375 h 2359025"/>
              <a:gd name="connsiteX6" fmla="*/ 1127125 w 3549650"/>
              <a:gd name="connsiteY6" fmla="*/ 2254250 h 2359025"/>
              <a:gd name="connsiteX7" fmla="*/ 1222375 w 3549650"/>
              <a:gd name="connsiteY7" fmla="*/ 2216150 h 2359025"/>
              <a:gd name="connsiteX8" fmla="*/ 1273175 w 3549650"/>
              <a:gd name="connsiteY8" fmla="*/ 2120900 h 2359025"/>
              <a:gd name="connsiteX9" fmla="*/ 1314450 w 3549650"/>
              <a:gd name="connsiteY9" fmla="*/ 1911350 h 2359025"/>
              <a:gd name="connsiteX10" fmla="*/ 1365250 w 3549650"/>
              <a:gd name="connsiteY10" fmla="*/ 1574800 h 2359025"/>
              <a:gd name="connsiteX11" fmla="*/ 1377950 w 3549650"/>
              <a:gd name="connsiteY11" fmla="*/ 1343025 h 2359025"/>
              <a:gd name="connsiteX12" fmla="*/ 1403350 w 3549650"/>
              <a:gd name="connsiteY12" fmla="*/ 1244600 h 2359025"/>
              <a:gd name="connsiteX13" fmla="*/ 1428750 w 3549650"/>
              <a:gd name="connsiteY13" fmla="*/ 1225550 h 2359025"/>
              <a:gd name="connsiteX14" fmla="*/ 1444625 w 3549650"/>
              <a:gd name="connsiteY14" fmla="*/ 1222375 h 2359025"/>
              <a:gd name="connsiteX15" fmla="*/ 1479550 w 3549650"/>
              <a:gd name="connsiteY15" fmla="*/ 1241425 h 2359025"/>
              <a:gd name="connsiteX16" fmla="*/ 1498600 w 3549650"/>
              <a:gd name="connsiteY16" fmla="*/ 1260475 h 2359025"/>
              <a:gd name="connsiteX17" fmla="*/ 1527175 w 3549650"/>
              <a:gd name="connsiteY17" fmla="*/ 1346200 h 2359025"/>
              <a:gd name="connsiteX18" fmla="*/ 1555750 w 3549650"/>
              <a:gd name="connsiteY18" fmla="*/ 1393825 h 2359025"/>
              <a:gd name="connsiteX19" fmla="*/ 1603375 w 3549650"/>
              <a:gd name="connsiteY19" fmla="*/ 1466850 h 2359025"/>
              <a:gd name="connsiteX20" fmla="*/ 1622425 w 3549650"/>
              <a:gd name="connsiteY20" fmla="*/ 1466850 h 2359025"/>
              <a:gd name="connsiteX21" fmla="*/ 1647825 w 3549650"/>
              <a:gd name="connsiteY21" fmla="*/ 1428750 h 2359025"/>
              <a:gd name="connsiteX22" fmla="*/ 1724025 w 3549650"/>
              <a:gd name="connsiteY22" fmla="*/ 492125 h 2359025"/>
              <a:gd name="connsiteX23" fmla="*/ 1752600 w 3549650"/>
              <a:gd name="connsiteY23" fmla="*/ 184150 h 2359025"/>
              <a:gd name="connsiteX24" fmla="*/ 1784350 w 3549650"/>
              <a:gd name="connsiteY24" fmla="*/ 53975 h 2359025"/>
              <a:gd name="connsiteX25" fmla="*/ 1806575 w 3549650"/>
              <a:gd name="connsiteY25" fmla="*/ 3175 h 2359025"/>
              <a:gd name="connsiteX26" fmla="*/ 1828800 w 3549650"/>
              <a:gd name="connsiteY26" fmla="*/ 0 h 2359025"/>
              <a:gd name="connsiteX27" fmla="*/ 1841500 w 3549650"/>
              <a:gd name="connsiteY27" fmla="*/ 22225 h 2359025"/>
              <a:gd name="connsiteX28" fmla="*/ 1870075 w 3549650"/>
              <a:gd name="connsiteY28" fmla="*/ 146050 h 2359025"/>
              <a:gd name="connsiteX29" fmla="*/ 1898650 w 3549650"/>
              <a:gd name="connsiteY29" fmla="*/ 400050 h 2359025"/>
              <a:gd name="connsiteX30" fmla="*/ 1949450 w 3549650"/>
              <a:gd name="connsiteY30" fmla="*/ 1136650 h 2359025"/>
              <a:gd name="connsiteX31" fmla="*/ 1987550 w 3549650"/>
              <a:gd name="connsiteY31" fmla="*/ 1616075 h 2359025"/>
              <a:gd name="connsiteX32" fmla="*/ 2016125 w 3549650"/>
              <a:gd name="connsiteY32" fmla="*/ 1819275 h 2359025"/>
              <a:gd name="connsiteX33" fmla="*/ 2041525 w 3549650"/>
              <a:gd name="connsiteY33" fmla="*/ 1905000 h 2359025"/>
              <a:gd name="connsiteX34" fmla="*/ 2098675 w 3549650"/>
              <a:gd name="connsiteY34" fmla="*/ 1952625 h 2359025"/>
              <a:gd name="connsiteX35" fmla="*/ 2143125 w 3549650"/>
              <a:gd name="connsiteY35" fmla="*/ 2022475 h 2359025"/>
              <a:gd name="connsiteX36" fmla="*/ 2282825 w 3549650"/>
              <a:gd name="connsiteY36" fmla="*/ 2139950 h 2359025"/>
              <a:gd name="connsiteX37" fmla="*/ 2476500 w 3549650"/>
              <a:gd name="connsiteY37" fmla="*/ 2206625 h 2359025"/>
              <a:gd name="connsiteX38" fmla="*/ 2714625 w 3549650"/>
              <a:gd name="connsiteY38" fmla="*/ 2238375 h 2359025"/>
              <a:gd name="connsiteX39" fmla="*/ 3016250 w 3549650"/>
              <a:gd name="connsiteY39" fmla="*/ 2254250 h 2359025"/>
              <a:gd name="connsiteX40" fmla="*/ 3400425 w 3549650"/>
              <a:gd name="connsiteY40" fmla="*/ 2266950 h 2359025"/>
              <a:gd name="connsiteX41" fmla="*/ 3549650 w 3549650"/>
              <a:gd name="connsiteY41" fmla="*/ 2270125 h 2359025"/>
              <a:gd name="connsiteX42" fmla="*/ 3549650 w 3549650"/>
              <a:gd name="connsiteY42" fmla="*/ 2359025 h 2359025"/>
              <a:gd name="connsiteX43" fmla="*/ 0 w 3549650"/>
              <a:gd name="connsiteY43" fmla="*/ 2359025 h 2359025"/>
              <a:gd name="connsiteX44" fmla="*/ 0 w 3549650"/>
              <a:gd name="connsiteY44" fmla="*/ 2244725 h 2359025"/>
              <a:gd name="connsiteX0" fmla="*/ 0 w 3549650"/>
              <a:gd name="connsiteY0" fmla="*/ 2244725 h 2359025"/>
              <a:gd name="connsiteX1" fmla="*/ 107600 w 3549650"/>
              <a:gd name="connsiteY1" fmla="*/ 1927936 h 2359025"/>
              <a:gd name="connsiteX2" fmla="*/ 312123 w 3549650"/>
              <a:gd name="connsiteY2" fmla="*/ 885144 h 2359025"/>
              <a:gd name="connsiteX3" fmla="*/ 682068 w 3549650"/>
              <a:gd name="connsiteY3" fmla="*/ 1701327 h 2359025"/>
              <a:gd name="connsiteX4" fmla="*/ 815707 w 3549650"/>
              <a:gd name="connsiteY4" fmla="*/ 2055816 h 2359025"/>
              <a:gd name="connsiteX5" fmla="*/ 920750 w 3549650"/>
              <a:gd name="connsiteY5" fmla="*/ 2238375 h 2359025"/>
              <a:gd name="connsiteX6" fmla="*/ 1127125 w 3549650"/>
              <a:gd name="connsiteY6" fmla="*/ 2254250 h 2359025"/>
              <a:gd name="connsiteX7" fmla="*/ 1222375 w 3549650"/>
              <a:gd name="connsiteY7" fmla="*/ 2216150 h 2359025"/>
              <a:gd name="connsiteX8" fmla="*/ 1273175 w 3549650"/>
              <a:gd name="connsiteY8" fmla="*/ 2120900 h 2359025"/>
              <a:gd name="connsiteX9" fmla="*/ 1314450 w 3549650"/>
              <a:gd name="connsiteY9" fmla="*/ 1911350 h 2359025"/>
              <a:gd name="connsiteX10" fmla="*/ 1365250 w 3549650"/>
              <a:gd name="connsiteY10" fmla="*/ 1574800 h 2359025"/>
              <a:gd name="connsiteX11" fmla="*/ 1377950 w 3549650"/>
              <a:gd name="connsiteY11" fmla="*/ 1343025 h 2359025"/>
              <a:gd name="connsiteX12" fmla="*/ 1403350 w 3549650"/>
              <a:gd name="connsiteY12" fmla="*/ 1244600 h 2359025"/>
              <a:gd name="connsiteX13" fmla="*/ 1428750 w 3549650"/>
              <a:gd name="connsiteY13" fmla="*/ 1225550 h 2359025"/>
              <a:gd name="connsiteX14" fmla="*/ 1444625 w 3549650"/>
              <a:gd name="connsiteY14" fmla="*/ 1222375 h 2359025"/>
              <a:gd name="connsiteX15" fmla="*/ 1479550 w 3549650"/>
              <a:gd name="connsiteY15" fmla="*/ 1241425 h 2359025"/>
              <a:gd name="connsiteX16" fmla="*/ 1498600 w 3549650"/>
              <a:gd name="connsiteY16" fmla="*/ 1260475 h 2359025"/>
              <a:gd name="connsiteX17" fmla="*/ 1527175 w 3549650"/>
              <a:gd name="connsiteY17" fmla="*/ 1346200 h 2359025"/>
              <a:gd name="connsiteX18" fmla="*/ 1555750 w 3549650"/>
              <a:gd name="connsiteY18" fmla="*/ 1393825 h 2359025"/>
              <a:gd name="connsiteX19" fmla="*/ 1603375 w 3549650"/>
              <a:gd name="connsiteY19" fmla="*/ 1466850 h 2359025"/>
              <a:gd name="connsiteX20" fmla="*/ 1622425 w 3549650"/>
              <a:gd name="connsiteY20" fmla="*/ 1466850 h 2359025"/>
              <a:gd name="connsiteX21" fmla="*/ 1647825 w 3549650"/>
              <a:gd name="connsiteY21" fmla="*/ 1428750 h 2359025"/>
              <a:gd name="connsiteX22" fmla="*/ 1724025 w 3549650"/>
              <a:gd name="connsiteY22" fmla="*/ 492125 h 2359025"/>
              <a:gd name="connsiteX23" fmla="*/ 1752600 w 3549650"/>
              <a:gd name="connsiteY23" fmla="*/ 184150 h 2359025"/>
              <a:gd name="connsiteX24" fmla="*/ 1784350 w 3549650"/>
              <a:gd name="connsiteY24" fmla="*/ 53975 h 2359025"/>
              <a:gd name="connsiteX25" fmla="*/ 1806575 w 3549650"/>
              <a:gd name="connsiteY25" fmla="*/ 3175 h 2359025"/>
              <a:gd name="connsiteX26" fmla="*/ 1828800 w 3549650"/>
              <a:gd name="connsiteY26" fmla="*/ 0 h 2359025"/>
              <a:gd name="connsiteX27" fmla="*/ 1841500 w 3549650"/>
              <a:gd name="connsiteY27" fmla="*/ 22225 h 2359025"/>
              <a:gd name="connsiteX28" fmla="*/ 1870075 w 3549650"/>
              <a:gd name="connsiteY28" fmla="*/ 146050 h 2359025"/>
              <a:gd name="connsiteX29" fmla="*/ 1898650 w 3549650"/>
              <a:gd name="connsiteY29" fmla="*/ 400050 h 2359025"/>
              <a:gd name="connsiteX30" fmla="*/ 1949450 w 3549650"/>
              <a:gd name="connsiteY30" fmla="*/ 1136650 h 2359025"/>
              <a:gd name="connsiteX31" fmla="*/ 1987550 w 3549650"/>
              <a:gd name="connsiteY31" fmla="*/ 1616075 h 2359025"/>
              <a:gd name="connsiteX32" fmla="*/ 2016125 w 3549650"/>
              <a:gd name="connsiteY32" fmla="*/ 1819275 h 2359025"/>
              <a:gd name="connsiteX33" fmla="*/ 2041525 w 3549650"/>
              <a:gd name="connsiteY33" fmla="*/ 1905000 h 2359025"/>
              <a:gd name="connsiteX34" fmla="*/ 2098675 w 3549650"/>
              <a:gd name="connsiteY34" fmla="*/ 1952625 h 2359025"/>
              <a:gd name="connsiteX35" fmla="*/ 2143125 w 3549650"/>
              <a:gd name="connsiteY35" fmla="*/ 2022475 h 2359025"/>
              <a:gd name="connsiteX36" fmla="*/ 2282825 w 3549650"/>
              <a:gd name="connsiteY36" fmla="*/ 2139950 h 2359025"/>
              <a:gd name="connsiteX37" fmla="*/ 2476500 w 3549650"/>
              <a:gd name="connsiteY37" fmla="*/ 2206625 h 2359025"/>
              <a:gd name="connsiteX38" fmla="*/ 2714625 w 3549650"/>
              <a:gd name="connsiteY38" fmla="*/ 2238375 h 2359025"/>
              <a:gd name="connsiteX39" fmla="*/ 3016250 w 3549650"/>
              <a:gd name="connsiteY39" fmla="*/ 2254250 h 2359025"/>
              <a:gd name="connsiteX40" fmla="*/ 3400425 w 3549650"/>
              <a:gd name="connsiteY40" fmla="*/ 2266950 h 2359025"/>
              <a:gd name="connsiteX41" fmla="*/ 3549650 w 3549650"/>
              <a:gd name="connsiteY41" fmla="*/ 2270125 h 2359025"/>
              <a:gd name="connsiteX42" fmla="*/ 3549650 w 3549650"/>
              <a:gd name="connsiteY42" fmla="*/ 2359025 h 2359025"/>
              <a:gd name="connsiteX43" fmla="*/ 0 w 3549650"/>
              <a:gd name="connsiteY43" fmla="*/ 2359025 h 2359025"/>
              <a:gd name="connsiteX44" fmla="*/ 0 w 3549650"/>
              <a:gd name="connsiteY44" fmla="*/ 2244725 h 2359025"/>
              <a:gd name="connsiteX0" fmla="*/ 0 w 3549650"/>
              <a:gd name="connsiteY0" fmla="*/ 2244725 h 2359025"/>
              <a:gd name="connsiteX1" fmla="*/ 107600 w 3549650"/>
              <a:gd name="connsiteY1" fmla="*/ 1927936 h 2359025"/>
              <a:gd name="connsiteX2" fmla="*/ 312123 w 3549650"/>
              <a:gd name="connsiteY2" fmla="*/ 885144 h 2359025"/>
              <a:gd name="connsiteX3" fmla="*/ 682068 w 3549650"/>
              <a:gd name="connsiteY3" fmla="*/ 1701327 h 2359025"/>
              <a:gd name="connsiteX4" fmla="*/ 815707 w 3549650"/>
              <a:gd name="connsiteY4" fmla="*/ 2055816 h 2359025"/>
              <a:gd name="connsiteX5" fmla="*/ 920750 w 3549650"/>
              <a:gd name="connsiteY5" fmla="*/ 2238375 h 2359025"/>
              <a:gd name="connsiteX6" fmla="*/ 1127125 w 3549650"/>
              <a:gd name="connsiteY6" fmla="*/ 2254250 h 2359025"/>
              <a:gd name="connsiteX7" fmla="*/ 1222375 w 3549650"/>
              <a:gd name="connsiteY7" fmla="*/ 2216150 h 2359025"/>
              <a:gd name="connsiteX8" fmla="*/ 1273175 w 3549650"/>
              <a:gd name="connsiteY8" fmla="*/ 2120900 h 2359025"/>
              <a:gd name="connsiteX9" fmla="*/ 1314450 w 3549650"/>
              <a:gd name="connsiteY9" fmla="*/ 1911350 h 2359025"/>
              <a:gd name="connsiteX10" fmla="*/ 1365250 w 3549650"/>
              <a:gd name="connsiteY10" fmla="*/ 1574800 h 2359025"/>
              <a:gd name="connsiteX11" fmla="*/ 1377950 w 3549650"/>
              <a:gd name="connsiteY11" fmla="*/ 1343025 h 2359025"/>
              <a:gd name="connsiteX12" fmla="*/ 1403350 w 3549650"/>
              <a:gd name="connsiteY12" fmla="*/ 1244600 h 2359025"/>
              <a:gd name="connsiteX13" fmla="*/ 1428750 w 3549650"/>
              <a:gd name="connsiteY13" fmla="*/ 1225550 h 2359025"/>
              <a:gd name="connsiteX14" fmla="*/ 1444625 w 3549650"/>
              <a:gd name="connsiteY14" fmla="*/ 1222375 h 2359025"/>
              <a:gd name="connsiteX15" fmla="*/ 1479550 w 3549650"/>
              <a:gd name="connsiteY15" fmla="*/ 1241425 h 2359025"/>
              <a:gd name="connsiteX16" fmla="*/ 1498600 w 3549650"/>
              <a:gd name="connsiteY16" fmla="*/ 1260475 h 2359025"/>
              <a:gd name="connsiteX17" fmla="*/ 1527175 w 3549650"/>
              <a:gd name="connsiteY17" fmla="*/ 1346200 h 2359025"/>
              <a:gd name="connsiteX18" fmla="*/ 1555750 w 3549650"/>
              <a:gd name="connsiteY18" fmla="*/ 1393825 h 2359025"/>
              <a:gd name="connsiteX19" fmla="*/ 1603375 w 3549650"/>
              <a:gd name="connsiteY19" fmla="*/ 1466850 h 2359025"/>
              <a:gd name="connsiteX20" fmla="*/ 1622425 w 3549650"/>
              <a:gd name="connsiteY20" fmla="*/ 1466850 h 2359025"/>
              <a:gd name="connsiteX21" fmla="*/ 1647825 w 3549650"/>
              <a:gd name="connsiteY21" fmla="*/ 1428750 h 2359025"/>
              <a:gd name="connsiteX22" fmla="*/ 1724025 w 3549650"/>
              <a:gd name="connsiteY22" fmla="*/ 492125 h 2359025"/>
              <a:gd name="connsiteX23" fmla="*/ 1752600 w 3549650"/>
              <a:gd name="connsiteY23" fmla="*/ 184150 h 2359025"/>
              <a:gd name="connsiteX24" fmla="*/ 1784350 w 3549650"/>
              <a:gd name="connsiteY24" fmla="*/ 53975 h 2359025"/>
              <a:gd name="connsiteX25" fmla="*/ 1806575 w 3549650"/>
              <a:gd name="connsiteY25" fmla="*/ 3175 h 2359025"/>
              <a:gd name="connsiteX26" fmla="*/ 1828800 w 3549650"/>
              <a:gd name="connsiteY26" fmla="*/ 0 h 2359025"/>
              <a:gd name="connsiteX27" fmla="*/ 1841500 w 3549650"/>
              <a:gd name="connsiteY27" fmla="*/ 22225 h 2359025"/>
              <a:gd name="connsiteX28" fmla="*/ 1870075 w 3549650"/>
              <a:gd name="connsiteY28" fmla="*/ 146050 h 2359025"/>
              <a:gd name="connsiteX29" fmla="*/ 1898650 w 3549650"/>
              <a:gd name="connsiteY29" fmla="*/ 400050 h 2359025"/>
              <a:gd name="connsiteX30" fmla="*/ 1949450 w 3549650"/>
              <a:gd name="connsiteY30" fmla="*/ 1136650 h 2359025"/>
              <a:gd name="connsiteX31" fmla="*/ 1987550 w 3549650"/>
              <a:gd name="connsiteY31" fmla="*/ 1616075 h 2359025"/>
              <a:gd name="connsiteX32" fmla="*/ 2016125 w 3549650"/>
              <a:gd name="connsiteY32" fmla="*/ 1819275 h 2359025"/>
              <a:gd name="connsiteX33" fmla="*/ 2041525 w 3549650"/>
              <a:gd name="connsiteY33" fmla="*/ 1905000 h 2359025"/>
              <a:gd name="connsiteX34" fmla="*/ 2098675 w 3549650"/>
              <a:gd name="connsiteY34" fmla="*/ 1952625 h 2359025"/>
              <a:gd name="connsiteX35" fmla="*/ 2143125 w 3549650"/>
              <a:gd name="connsiteY35" fmla="*/ 2022475 h 2359025"/>
              <a:gd name="connsiteX36" fmla="*/ 2282825 w 3549650"/>
              <a:gd name="connsiteY36" fmla="*/ 2139950 h 2359025"/>
              <a:gd name="connsiteX37" fmla="*/ 2476500 w 3549650"/>
              <a:gd name="connsiteY37" fmla="*/ 2206625 h 2359025"/>
              <a:gd name="connsiteX38" fmla="*/ 2714625 w 3549650"/>
              <a:gd name="connsiteY38" fmla="*/ 2238375 h 2359025"/>
              <a:gd name="connsiteX39" fmla="*/ 3016250 w 3549650"/>
              <a:gd name="connsiteY39" fmla="*/ 2254250 h 2359025"/>
              <a:gd name="connsiteX40" fmla="*/ 3400425 w 3549650"/>
              <a:gd name="connsiteY40" fmla="*/ 2266950 h 2359025"/>
              <a:gd name="connsiteX41" fmla="*/ 3549650 w 3549650"/>
              <a:gd name="connsiteY41" fmla="*/ 2270125 h 2359025"/>
              <a:gd name="connsiteX42" fmla="*/ 3549650 w 3549650"/>
              <a:gd name="connsiteY42" fmla="*/ 2359025 h 2359025"/>
              <a:gd name="connsiteX43" fmla="*/ 0 w 3549650"/>
              <a:gd name="connsiteY43" fmla="*/ 2359025 h 2359025"/>
              <a:gd name="connsiteX44" fmla="*/ 0 w 3549650"/>
              <a:gd name="connsiteY44" fmla="*/ 2244725 h 235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549650" h="2359025">
                <a:moveTo>
                  <a:pt x="0" y="2244725"/>
                </a:moveTo>
                <a:cubicBezTo>
                  <a:pt x="35867" y="2139129"/>
                  <a:pt x="53918" y="2256219"/>
                  <a:pt x="107600" y="1927936"/>
                </a:cubicBezTo>
                <a:cubicBezTo>
                  <a:pt x="175774" y="1580339"/>
                  <a:pt x="208319" y="1027869"/>
                  <a:pt x="312123" y="885144"/>
                </a:cubicBezTo>
                <a:cubicBezTo>
                  <a:pt x="441376" y="866228"/>
                  <a:pt x="508277" y="1230332"/>
                  <a:pt x="682068" y="1701327"/>
                </a:cubicBezTo>
                <a:cubicBezTo>
                  <a:pt x="788967" y="1935288"/>
                  <a:pt x="753346" y="1857486"/>
                  <a:pt x="815707" y="2055816"/>
                </a:cubicBezTo>
                <a:lnTo>
                  <a:pt x="920750" y="2238375"/>
                </a:lnTo>
                <a:lnTo>
                  <a:pt x="1127125" y="2254250"/>
                </a:lnTo>
                <a:lnTo>
                  <a:pt x="1222375" y="2216150"/>
                </a:lnTo>
                <a:lnTo>
                  <a:pt x="1273175" y="2120900"/>
                </a:lnTo>
                <a:lnTo>
                  <a:pt x="1314450" y="1911350"/>
                </a:lnTo>
                <a:lnTo>
                  <a:pt x="1365250" y="1574800"/>
                </a:lnTo>
                <a:lnTo>
                  <a:pt x="1377950" y="1343025"/>
                </a:lnTo>
                <a:lnTo>
                  <a:pt x="1403350" y="1244600"/>
                </a:lnTo>
                <a:lnTo>
                  <a:pt x="1428750" y="1225550"/>
                </a:lnTo>
                <a:lnTo>
                  <a:pt x="1444625" y="1222375"/>
                </a:lnTo>
                <a:lnTo>
                  <a:pt x="1479550" y="1241425"/>
                </a:lnTo>
                <a:lnTo>
                  <a:pt x="1498600" y="1260475"/>
                </a:lnTo>
                <a:lnTo>
                  <a:pt x="1527175" y="1346200"/>
                </a:lnTo>
                <a:lnTo>
                  <a:pt x="1555750" y="1393825"/>
                </a:lnTo>
                <a:lnTo>
                  <a:pt x="1603375" y="1466850"/>
                </a:lnTo>
                <a:lnTo>
                  <a:pt x="1622425" y="1466850"/>
                </a:lnTo>
                <a:lnTo>
                  <a:pt x="1647825" y="1428750"/>
                </a:lnTo>
                <a:lnTo>
                  <a:pt x="1724025" y="492125"/>
                </a:lnTo>
                <a:lnTo>
                  <a:pt x="1752600" y="184150"/>
                </a:lnTo>
                <a:lnTo>
                  <a:pt x="1784350" y="53975"/>
                </a:lnTo>
                <a:lnTo>
                  <a:pt x="1806575" y="3175"/>
                </a:lnTo>
                <a:lnTo>
                  <a:pt x="1828800" y="0"/>
                </a:lnTo>
                <a:lnTo>
                  <a:pt x="1841500" y="22225"/>
                </a:lnTo>
                <a:lnTo>
                  <a:pt x="1870075" y="146050"/>
                </a:lnTo>
                <a:lnTo>
                  <a:pt x="1898650" y="400050"/>
                </a:lnTo>
                <a:lnTo>
                  <a:pt x="1949450" y="1136650"/>
                </a:lnTo>
                <a:lnTo>
                  <a:pt x="1987550" y="1616075"/>
                </a:lnTo>
                <a:lnTo>
                  <a:pt x="2016125" y="1819275"/>
                </a:lnTo>
                <a:lnTo>
                  <a:pt x="2041525" y="1905000"/>
                </a:lnTo>
                <a:lnTo>
                  <a:pt x="2098675" y="1952625"/>
                </a:lnTo>
                <a:lnTo>
                  <a:pt x="2143125" y="2022475"/>
                </a:lnTo>
                <a:lnTo>
                  <a:pt x="2282825" y="2139950"/>
                </a:lnTo>
                <a:lnTo>
                  <a:pt x="2476500" y="2206625"/>
                </a:lnTo>
                <a:lnTo>
                  <a:pt x="2714625" y="2238375"/>
                </a:lnTo>
                <a:lnTo>
                  <a:pt x="3016250" y="2254250"/>
                </a:lnTo>
                <a:lnTo>
                  <a:pt x="3400425" y="2266950"/>
                </a:lnTo>
                <a:lnTo>
                  <a:pt x="3549650" y="2270125"/>
                </a:lnTo>
                <a:lnTo>
                  <a:pt x="3549650" y="2359025"/>
                </a:lnTo>
                <a:lnTo>
                  <a:pt x="0" y="2359025"/>
                </a:lnTo>
                <a:lnTo>
                  <a:pt x="0" y="224472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 name="Straight Arrow Connector 15"/>
          <p:cNvCxnSpPr/>
          <p:nvPr/>
        </p:nvCxnSpPr>
        <p:spPr>
          <a:xfrm>
            <a:off x="914400" y="6017998"/>
            <a:ext cx="7010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330271" y="2235549"/>
            <a:ext cx="0" cy="4247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4400" y="5887684"/>
            <a:ext cx="516161" cy="631899"/>
          </a:xfrm>
          <a:prstGeom prst="rect">
            <a:avLst/>
          </a:prstGeom>
          <a:noFill/>
        </p:spPr>
        <p:txBody>
          <a:bodyPr wrap="none" rtlCol="0">
            <a:spAutoFit/>
          </a:bodyPr>
          <a:lstStyle/>
          <a:p>
            <a:r>
              <a:rPr lang="en-US" dirty="0" smtClean="0"/>
              <a:t>0</a:t>
            </a:r>
            <a:endParaRPr lang="sv-SE" dirty="0"/>
          </a:p>
        </p:txBody>
      </p:sp>
      <p:sp>
        <p:nvSpPr>
          <p:cNvPr id="19" name="TextBox 18"/>
          <p:cNvSpPr txBox="1"/>
          <p:nvPr/>
        </p:nvSpPr>
        <p:spPr>
          <a:xfrm>
            <a:off x="7176362" y="5908666"/>
            <a:ext cx="516161" cy="631899"/>
          </a:xfrm>
          <a:prstGeom prst="rect">
            <a:avLst/>
          </a:prstGeom>
          <a:noFill/>
        </p:spPr>
        <p:txBody>
          <a:bodyPr wrap="none" rtlCol="0">
            <a:spAutoFit/>
          </a:bodyPr>
          <a:lstStyle/>
          <a:p>
            <a:r>
              <a:rPr lang="en-US" dirty="0" smtClean="0"/>
              <a:t>3</a:t>
            </a:r>
            <a:endParaRPr lang="sv-SE" dirty="0"/>
          </a:p>
        </p:txBody>
      </p:sp>
      <p:sp>
        <p:nvSpPr>
          <p:cNvPr id="20" name="TextBox 19"/>
          <p:cNvSpPr txBox="1"/>
          <p:nvPr/>
        </p:nvSpPr>
        <p:spPr>
          <a:xfrm>
            <a:off x="914400" y="2243440"/>
            <a:ext cx="516161" cy="631899"/>
          </a:xfrm>
          <a:prstGeom prst="rect">
            <a:avLst/>
          </a:prstGeom>
          <a:noFill/>
        </p:spPr>
        <p:txBody>
          <a:bodyPr wrap="none" rtlCol="0">
            <a:spAutoFit/>
          </a:bodyPr>
          <a:lstStyle/>
          <a:p>
            <a:r>
              <a:rPr lang="en-US" dirty="0" smtClean="0"/>
              <a:t>4</a:t>
            </a:r>
            <a:endParaRPr lang="sv-SE" dirty="0"/>
          </a:p>
        </p:txBody>
      </p:sp>
      <p:sp>
        <p:nvSpPr>
          <p:cNvPr id="21" name="TextBox 20"/>
          <p:cNvSpPr txBox="1"/>
          <p:nvPr/>
        </p:nvSpPr>
        <p:spPr>
          <a:xfrm>
            <a:off x="3134820" y="5908666"/>
            <a:ext cx="516161" cy="631899"/>
          </a:xfrm>
          <a:prstGeom prst="rect">
            <a:avLst/>
          </a:prstGeom>
          <a:noFill/>
        </p:spPr>
        <p:txBody>
          <a:bodyPr wrap="none" rtlCol="0">
            <a:spAutoFit/>
          </a:bodyPr>
          <a:lstStyle/>
          <a:p>
            <a:r>
              <a:rPr lang="en-US" dirty="0" smtClean="0"/>
              <a:t>1</a:t>
            </a:r>
            <a:endParaRPr lang="sv-SE" dirty="0"/>
          </a:p>
        </p:txBody>
      </p:sp>
      <p:sp>
        <p:nvSpPr>
          <p:cNvPr id="22" name="TextBox 21"/>
          <p:cNvSpPr txBox="1"/>
          <p:nvPr/>
        </p:nvSpPr>
        <p:spPr>
          <a:xfrm>
            <a:off x="5231642" y="5908666"/>
            <a:ext cx="516161" cy="631899"/>
          </a:xfrm>
          <a:prstGeom prst="rect">
            <a:avLst/>
          </a:prstGeom>
          <a:noFill/>
        </p:spPr>
        <p:txBody>
          <a:bodyPr wrap="none" rtlCol="0">
            <a:spAutoFit/>
          </a:bodyPr>
          <a:lstStyle/>
          <a:p>
            <a:r>
              <a:rPr lang="en-US" dirty="0"/>
              <a:t>2</a:t>
            </a:r>
            <a:endParaRPr lang="sv-SE" dirty="0"/>
          </a:p>
        </p:txBody>
      </p:sp>
      <p:sp>
        <p:nvSpPr>
          <p:cNvPr id="23" name="Freeform 22"/>
          <p:cNvSpPr/>
          <p:nvPr/>
        </p:nvSpPr>
        <p:spPr>
          <a:xfrm>
            <a:off x="1321882" y="1987476"/>
            <a:ext cx="6084041" cy="4005443"/>
          </a:xfrm>
          <a:custGeom>
            <a:avLst/>
            <a:gdLst>
              <a:gd name="connsiteX0" fmla="*/ 0 w 3556000"/>
              <a:gd name="connsiteY0" fmla="*/ 2241057 h 2266457"/>
              <a:gd name="connsiteX1" fmla="*/ 457200 w 3556000"/>
              <a:gd name="connsiteY1" fmla="*/ 2202957 h 2266457"/>
              <a:gd name="connsiteX2" fmla="*/ 908050 w 3556000"/>
              <a:gd name="connsiteY2" fmla="*/ 2234707 h 2266457"/>
              <a:gd name="connsiteX3" fmla="*/ 1225550 w 3556000"/>
              <a:gd name="connsiteY3" fmla="*/ 2202957 h 2266457"/>
              <a:gd name="connsiteX4" fmla="*/ 1333500 w 3556000"/>
              <a:gd name="connsiteY4" fmla="*/ 1802907 h 2266457"/>
              <a:gd name="connsiteX5" fmla="*/ 1397000 w 3556000"/>
              <a:gd name="connsiteY5" fmla="*/ 1269507 h 2266457"/>
              <a:gd name="connsiteX6" fmla="*/ 1492250 w 3556000"/>
              <a:gd name="connsiteY6" fmla="*/ 1250457 h 2266457"/>
              <a:gd name="connsiteX7" fmla="*/ 1536700 w 3556000"/>
              <a:gd name="connsiteY7" fmla="*/ 1358407 h 2266457"/>
              <a:gd name="connsiteX8" fmla="*/ 1651000 w 3556000"/>
              <a:gd name="connsiteY8" fmla="*/ 1383807 h 2266457"/>
              <a:gd name="connsiteX9" fmla="*/ 1752600 w 3556000"/>
              <a:gd name="connsiteY9" fmla="*/ 190007 h 2266457"/>
              <a:gd name="connsiteX10" fmla="*/ 1873250 w 3556000"/>
              <a:gd name="connsiteY10" fmla="*/ 151907 h 2266457"/>
              <a:gd name="connsiteX11" fmla="*/ 1993900 w 3556000"/>
              <a:gd name="connsiteY11" fmla="*/ 1650507 h 2266457"/>
              <a:gd name="connsiteX12" fmla="*/ 2114550 w 3556000"/>
              <a:gd name="connsiteY12" fmla="*/ 1968007 h 2266457"/>
              <a:gd name="connsiteX13" fmla="*/ 2463800 w 3556000"/>
              <a:gd name="connsiteY13" fmla="*/ 2196607 h 2266457"/>
              <a:gd name="connsiteX14" fmla="*/ 3556000 w 3556000"/>
              <a:gd name="connsiteY14" fmla="*/ 2266457 h 2266457"/>
              <a:gd name="connsiteX0" fmla="*/ 0 w 3556000"/>
              <a:gd name="connsiteY0" fmla="*/ 2241057 h 2341101"/>
              <a:gd name="connsiteX1" fmla="*/ 332495 w 3556000"/>
              <a:gd name="connsiteY1" fmla="*/ 875744 h 2341101"/>
              <a:gd name="connsiteX2" fmla="*/ 908050 w 3556000"/>
              <a:gd name="connsiteY2" fmla="*/ 2234707 h 2341101"/>
              <a:gd name="connsiteX3" fmla="*/ 1225550 w 3556000"/>
              <a:gd name="connsiteY3" fmla="*/ 2202957 h 2341101"/>
              <a:gd name="connsiteX4" fmla="*/ 1333500 w 3556000"/>
              <a:gd name="connsiteY4" fmla="*/ 1802907 h 2341101"/>
              <a:gd name="connsiteX5" fmla="*/ 1397000 w 3556000"/>
              <a:gd name="connsiteY5" fmla="*/ 1269507 h 2341101"/>
              <a:gd name="connsiteX6" fmla="*/ 1492250 w 3556000"/>
              <a:gd name="connsiteY6" fmla="*/ 1250457 h 2341101"/>
              <a:gd name="connsiteX7" fmla="*/ 1536700 w 3556000"/>
              <a:gd name="connsiteY7" fmla="*/ 1358407 h 2341101"/>
              <a:gd name="connsiteX8" fmla="*/ 1651000 w 3556000"/>
              <a:gd name="connsiteY8" fmla="*/ 1383807 h 2341101"/>
              <a:gd name="connsiteX9" fmla="*/ 1752600 w 3556000"/>
              <a:gd name="connsiteY9" fmla="*/ 190007 h 2341101"/>
              <a:gd name="connsiteX10" fmla="*/ 1873250 w 3556000"/>
              <a:gd name="connsiteY10" fmla="*/ 151907 h 2341101"/>
              <a:gd name="connsiteX11" fmla="*/ 1993900 w 3556000"/>
              <a:gd name="connsiteY11" fmla="*/ 1650507 h 2341101"/>
              <a:gd name="connsiteX12" fmla="*/ 2114550 w 3556000"/>
              <a:gd name="connsiteY12" fmla="*/ 1968007 h 2341101"/>
              <a:gd name="connsiteX13" fmla="*/ 2463800 w 3556000"/>
              <a:gd name="connsiteY13" fmla="*/ 2196607 h 2341101"/>
              <a:gd name="connsiteX14" fmla="*/ 3556000 w 3556000"/>
              <a:gd name="connsiteY14" fmla="*/ 2266457 h 23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56000" h="2341101">
                <a:moveTo>
                  <a:pt x="0" y="2241057"/>
                </a:moveTo>
                <a:cubicBezTo>
                  <a:pt x="152929" y="2222536"/>
                  <a:pt x="181153" y="876802"/>
                  <a:pt x="332495" y="875744"/>
                </a:cubicBezTo>
                <a:cubicBezTo>
                  <a:pt x="483837" y="874686"/>
                  <a:pt x="759208" y="2013505"/>
                  <a:pt x="908050" y="2234707"/>
                </a:cubicBezTo>
                <a:cubicBezTo>
                  <a:pt x="1056893" y="2455909"/>
                  <a:pt x="1154642" y="2274924"/>
                  <a:pt x="1225550" y="2202957"/>
                </a:cubicBezTo>
                <a:cubicBezTo>
                  <a:pt x="1296458" y="2130990"/>
                  <a:pt x="1304925" y="1958482"/>
                  <a:pt x="1333500" y="1802907"/>
                </a:cubicBezTo>
                <a:cubicBezTo>
                  <a:pt x="1362075" y="1647332"/>
                  <a:pt x="1370542" y="1361582"/>
                  <a:pt x="1397000" y="1269507"/>
                </a:cubicBezTo>
                <a:cubicBezTo>
                  <a:pt x="1423458" y="1177432"/>
                  <a:pt x="1468967" y="1235640"/>
                  <a:pt x="1492250" y="1250457"/>
                </a:cubicBezTo>
                <a:cubicBezTo>
                  <a:pt x="1515533" y="1265274"/>
                  <a:pt x="1510242" y="1336182"/>
                  <a:pt x="1536700" y="1358407"/>
                </a:cubicBezTo>
                <a:cubicBezTo>
                  <a:pt x="1563158" y="1380632"/>
                  <a:pt x="1615017" y="1578540"/>
                  <a:pt x="1651000" y="1383807"/>
                </a:cubicBezTo>
                <a:cubicBezTo>
                  <a:pt x="1686983" y="1189074"/>
                  <a:pt x="1715558" y="395324"/>
                  <a:pt x="1752600" y="190007"/>
                </a:cubicBezTo>
                <a:cubicBezTo>
                  <a:pt x="1789642" y="-15310"/>
                  <a:pt x="1833033" y="-91510"/>
                  <a:pt x="1873250" y="151907"/>
                </a:cubicBezTo>
                <a:cubicBezTo>
                  <a:pt x="1913467" y="395324"/>
                  <a:pt x="1953683" y="1347824"/>
                  <a:pt x="1993900" y="1650507"/>
                </a:cubicBezTo>
                <a:cubicBezTo>
                  <a:pt x="2034117" y="1953190"/>
                  <a:pt x="2036233" y="1876990"/>
                  <a:pt x="2114550" y="1968007"/>
                </a:cubicBezTo>
                <a:cubicBezTo>
                  <a:pt x="2192867" y="2059024"/>
                  <a:pt x="2223559" y="2146865"/>
                  <a:pt x="2463800" y="2196607"/>
                </a:cubicBezTo>
                <a:cubicBezTo>
                  <a:pt x="2704041" y="2246349"/>
                  <a:pt x="3130020" y="2256403"/>
                  <a:pt x="3556000" y="226645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54" name="TextBox 53"/>
              <p:cNvSpPr txBox="1"/>
              <p:nvPr/>
            </p:nvSpPr>
            <p:spPr>
              <a:xfrm>
                <a:off x="6355324" y="2819400"/>
                <a:ext cx="2013821" cy="717056"/>
              </a:xfrm>
              <a:prstGeom prst="rect">
                <a:avLst/>
              </a:prstGeom>
              <a:noFill/>
            </p:spPr>
            <p:txBody>
              <a:bodyPr wrap="none" lIns="0" tIns="0" rIns="0" bIns="0" rtlCol="0">
                <a:spAutoFit/>
              </a:bodyPr>
              <a:lstStyle/>
              <a:p>
                <a:r>
                  <a:rPr lang="en-US" dirty="0" smtClean="0"/>
                  <a:t>Example: </a:t>
                </a:r>
                <a:br>
                  <a:rPr lang="en-US" dirty="0" smtClean="0"/>
                </a:br>
                <a14:m>
                  <m:oMath xmlns:m="http://schemas.openxmlformats.org/officeDocument/2006/math">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𝑋</m:t>
                        </m:r>
                      </m:e>
                    </m:d>
                    <m:r>
                      <a:rPr lang="en-US" i="1">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−1.5</m:t>
                                    </m:r>
                                  </m:e>
                                </m:d>
                              </m:e>
                              <m:sup>
                                <m:r>
                                  <a:rPr lang="en-US" b="0" i="1" smtClean="0">
                                    <a:latin typeface="Cambria Math" panose="02040503050406030204" pitchFamily="18" charset="0"/>
                                  </a:rPr>
                                  <m:t>2</m:t>
                                </m:r>
                              </m:sup>
                            </m:sSup>
                          </m:num>
                          <m:den>
                            <m:r>
                              <a:rPr lang="en-US" b="0" i="1" smtClean="0">
                                <a:latin typeface="Cambria Math" panose="02040503050406030204" pitchFamily="18" charset="0"/>
                              </a:rPr>
                              <m:t>2</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sup>
                    </m:sSup>
                  </m:oMath>
                </a14:m>
                <a:r>
                  <a:rPr lang="sv-FI" dirty="0" smtClean="0"/>
                  <a:t> </a:t>
                </a:r>
                <a:endParaRPr lang="sv-FI" dirty="0"/>
              </a:p>
            </p:txBody>
          </p:sp>
        </mc:Choice>
        <mc:Fallback xmlns="">
          <p:sp>
            <p:nvSpPr>
              <p:cNvPr id="54" name="TextBox 53"/>
              <p:cNvSpPr txBox="1">
                <a:spLocks noRot="1" noChangeAspect="1" noMove="1" noResize="1" noEditPoints="1" noAdjustHandles="1" noChangeArrowheads="1" noChangeShapeType="1" noTextEdit="1"/>
              </p:cNvSpPr>
              <p:nvPr/>
            </p:nvSpPr>
            <p:spPr>
              <a:xfrm>
                <a:off x="6355324" y="2819400"/>
                <a:ext cx="2013821" cy="717056"/>
              </a:xfrm>
              <a:prstGeom prst="rect">
                <a:avLst/>
              </a:prstGeom>
              <a:blipFill rotWithShape="0">
                <a:blip r:embed="rId3"/>
                <a:stretch>
                  <a:fillRect l="-7273" t="-11111"/>
                </a:stretch>
              </a:blipFill>
            </p:spPr>
            <p:txBody>
              <a:bodyPr/>
              <a:lstStyle/>
              <a:p>
                <a:r>
                  <a:rPr lang="sv-FI">
                    <a:noFill/>
                  </a:rPr>
                  <a:t> </a:t>
                </a:r>
              </a:p>
            </p:txBody>
          </p:sp>
        </mc:Fallback>
      </mc:AlternateContent>
      <p:sp>
        <p:nvSpPr>
          <p:cNvPr id="6" name="Freeform 5"/>
          <p:cNvSpPr/>
          <p:nvPr/>
        </p:nvSpPr>
        <p:spPr>
          <a:xfrm>
            <a:off x="1330960" y="2362581"/>
            <a:ext cx="6035040" cy="3622035"/>
          </a:xfrm>
          <a:custGeom>
            <a:avLst/>
            <a:gdLst>
              <a:gd name="connsiteX0" fmla="*/ 0 w 6035040"/>
              <a:gd name="connsiteY0" fmla="*/ 2987394 h 3017996"/>
              <a:gd name="connsiteX1" fmla="*/ 1615440 w 6035040"/>
              <a:gd name="connsiteY1" fmla="*/ 2865474 h 3017996"/>
              <a:gd name="connsiteX2" fmla="*/ 2499360 w 6035040"/>
              <a:gd name="connsiteY2" fmla="*/ 1798674 h 3017996"/>
              <a:gd name="connsiteX3" fmla="*/ 2987040 w 6035040"/>
              <a:gd name="connsiteY3" fmla="*/ 354 h 3017996"/>
              <a:gd name="connsiteX4" fmla="*/ 3413760 w 6035040"/>
              <a:gd name="connsiteY4" fmla="*/ 1951074 h 3017996"/>
              <a:gd name="connsiteX5" fmla="*/ 4206240 w 6035040"/>
              <a:gd name="connsiteY5" fmla="*/ 2865474 h 3017996"/>
              <a:gd name="connsiteX6" fmla="*/ 6035040 w 6035040"/>
              <a:gd name="connsiteY6" fmla="*/ 2987394 h 3017996"/>
              <a:gd name="connsiteX0" fmla="*/ 0 w 6035040"/>
              <a:gd name="connsiteY0" fmla="*/ 2987390 h 3005579"/>
              <a:gd name="connsiteX1" fmla="*/ 1645920 w 6035040"/>
              <a:gd name="connsiteY1" fmla="*/ 2739550 h 3005579"/>
              <a:gd name="connsiteX2" fmla="*/ 2499360 w 6035040"/>
              <a:gd name="connsiteY2" fmla="*/ 1798670 h 3005579"/>
              <a:gd name="connsiteX3" fmla="*/ 2987040 w 6035040"/>
              <a:gd name="connsiteY3" fmla="*/ 350 h 3005579"/>
              <a:gd name="connsiteX4" fmla="*/ 3413760 w 6035040"/>
              <a:gd name="connsiteY4" fmla="*/ 1951070 h 3005579"/>
              <a:gd name="connsiteX5" fmla="*/ 4206240 w 6035040"/>
              <a:gd name="connsiteY5" fmla="*/ 2865470 h 3005579"/>
              <a:gd name="connsiteX6" fmla="*/ 6035040 w 6035040"/>
              <a:gd name="connsiteY6" fmla="*/ 2987390 h 3005579"/>
              <a:gd name="connsiteX0" fmla="*/ 0 w 6035040"/>
              <a:gd name="connsiteY0" fmla="*/ 2987390 h 3012106"/>
              <a:gd name="connsiteX1" fmla="*/ 1645920 w 6035040"/>
              <a:gd name="connsiteY1" fmla="*/ 2739550 h 3012106"/>
              <a:gd name="connsiteX2" fmla="*/ 2499360 w 6035040"/>
              <a:gd name="connsiteY2" fmla="*/ 1798670 h 3012106"/>
              <a:gd name="connsiteX3" fmla="*/ 2987040 w 6035040"/>
              <a:gd name="connsiteY3" fmla="*/ 350 h 3012106"/>
              <a:gd name="connsiteX4" fmla="*/ 3413760 w 6035040"/>
              <a:gd name="connsiteY4" fmla="*/ 1951070 h 3012106"/>
              <a:gd name="connsiteX5" fmla="*/ 4206240 w 6035040"/>
              <a:gd name="connsiteY5" fmla="*/ 2865470 h 3012106"/>
              <a:gd name="connsiteX6" fmla="*/ 6035040 w 6035040"/>
              <a:gd name="connsiteY6" fmla="*/ 2987390 h 3012106"/>
              <a:gd name="connsiteX0" fmla="*/ 0 w 6035040"/>
              <a:gd name="connsiteY0" fmla="*/ 2987390 h 3005579"/>
              <a:gd name="connsiteX1" fmla="*/ 1645920 w 6035040"/>
              <a:gd name="connsiteY1" fmla="*/ 2739550 h 3005579"/>
              <a:gd name="connsiteX2" fmla="*/ 2499360 w 6035040"/>
              <a:gd name="connsiteY2" fmla="*/ 1798670 h 3005579"/>
              <a:gd name="connsiteX3" fmla="*/ 2987040 w 6035040"/>
              <a:gd name="connsiteY3" fmla="*/ 350 h 3005579"/>
              <a:gd name="connsiteX4" fmla="*/ 3413760 w 6035040"/>
              <a:gd name="connsiteY4" fmla="*/ 1951070 h 3005579"/>
              <a:gd name="connsiteX5" fmla="*/ 4206240 w 6035040"/>
              <a:gd name="connsiteY5" fmla="*/ 2865470 h 3005579"/>
              <a:gd name="connsiteX6" fmla="*/ 6035040 w 6035040"/>
              <a:gd name="connsiteY6" fmla="*/ 2987390 h 3005579"/>
              <a:gd name="connsiteX0" fmla="*/ 0 w 6035040"/>
              <a:gd name="connsiteY0" fmla="*/ 2987080 h 3014718"/>
              <a:gd name="connsiteX1" fmla="*/ 1645920 w 6035040"/>
              <a:gd name="connsiteY1" fmla="*/ 2739240 h 3014718"/>
              <a:gd name="connsiteX2" fmla="*/ 2499360 w 6035040"/>
              <a:gd name="connsiteY2" fmla="*/ 1798360 h 3014718"/>
              <a:gd name="connsiteX3" fmla="*/ 2987040 w 6035040"/>
              <a:gd name="connsiteY3" fmla="*/ 40 h 3014718"/>
              <a:gd name="connsiteX4" fmla="*/ 3413760 w 6035040"/>
              <a:gd name="connsiteY4" fmla="*/ 1749287 h 3014718"/>
              <a:gd name="connsiteX5" fmla="*/ 4206240 w 6035040"/>
              <a:gd name="connsiteY5" fmla="*/ 2865160 h 3014718"/>
              <a:gd name="connsiteX6" fmla="*/ 6035040 w 6035040"/>
              <a:gd name="connsiteY6" fmla="*/ 2987080 h 3014718"/>
              <a:gd name="connsiteX0" fmla="*/ 0 w 6035040"/>
              <a:gd name="connsiteY0" fmla="*/ 2987079 h 2992708"/>
              <a:gd name="connsiteX1" fmla="*/ 1645920 w 6035040"/>
              <a:gd name="connsiteY1" fmla="*/ 2739239 h 2992708"/>
              <a:gd name="connsiteX2" fmla="*/ 2499360 w 6035040"/>
              <a:gd name="connsiteY2" fmla="*/ 1798359 h 2992708"/>
              <a:gd name="connsiteX3" fmla="*/ 2987040 w 6035040"/>
              <a:gd name="connsiteY3" fmla="*/ 39 h 2992708"/>
              <a:gd name="connsiteX4" fmla="*/ 3413760 w 6035040"/>
              <a:gd name="connsiteY4" fmla="*/ 1749286 h 2992708"/>
              <a:gd name="connsiteX5" fmla="*/ 4206240 w 6035040"/>
              <a:gd name="connsiteY5" fmla="*/ 2688870 h 2992708"/>
              <a:gd name="connsiteX6" fmla="*/ 6035040 w 6035040"/>
              <a:gd name="connsiteY6" fmla="*/ 2987079 h 2992708"/>
              <a:gd name="connsiteX0" fmla="*/ 0 w 6035040"/>
              <a:gd name="connsiteY0" fmla="*/ 2987079 h 2992707"/>
              <a:gd name="connsiteX1" fmla="*/ 1645920 w 6035040"/>
              <a:gd name="connsiteY1" fmla="*/ 2739239 h 2992707"/>
              <a:gd name="connsiteX2" fmla="*/ 2499360 w 6035040"/>
              <a:gd name="connsiteY2" fmla="*/ 1798359 h 2992707"/>
              <a:gd name="connsiteX3" fmla="*/ 2987040 w 6035040"/>
              <a:gd name="connsiteY3" fmla="*/ 39 h 2992707"/>
              <a:gd name="connsiteX4" fmla="*/ 3413760 w 6035040"/>
              <a:gd name="connsiteY4" fmla="*/ 1749286 h 2992707"/>
              <a:gd name="connsiteX5" fmla="*/ 4206240 w 6035040"/>
              <a:gd name="connsiteY5" fmla="*/ 2688870 h 2992707"/>
              <a:gd name="connsiteX6" fmla="*/ 6035040 w 6035040"/>
              <a:gd name="connsiteY6" fmla="*/ 2987079 h 299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5040" h="2992707">
                <a:moveTo>
                  <a:pt x="0" y="2987079"/>
                </a:moveTo>
                <a:cubicBezTo>
                  <a:pt x="599440" y="3025179"/>
                  <a:pt x="1259840" y="2861807"/>
                  <a:pt x="1645920" y="2739239"/>
                </a:cubicBezTo>
                <a:cubicBezTo>
                  <a:pt x="2032000" y="2616671"/>
                  <a:pt x="2275840" y="2254892"/>
                  <a:pt x="2499360" y="1798359"/>
                </a:cubicBezTo>
                <a:cubicBezTo>
                  <a:pt x="2722880" y="1341826"/>
                  <a:pt x="2712720" y="8218"/>
                  <a:pt x="2987040" y="39"/>
                </a:cubicBezTo>
                <a:cubicBezTo>
                  <a:pt x="3261360" y="-8140"/>
                  <a:pt x="3210560" y="1301148"/>
                  <a:pt x="3413760" y="1749286"/>
                </a:cubicBezTo>
                <a:cubicBezTo>
                  <a:pt x="3616960" y="2197424"/>
                  <a:pt x="3769360" y="2482571"/>
                  <a:pt x="4206240" y="2688870"/>
                </a:cubicBezTo>
                <a:cubicBezTo>
                  <a:pt x="4643120" y="2895169"/>
                  <a:pt x="5339080" y="3012479"/>
                  <a:pt x="6035040" y="2987079"/>
                </a:cubicBezTo>
              </a:path>
            </a:pathLst>
          </a:custGeom>
          <a:noFill/>
          <a:ln w="508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FI"/>
          </a:p>
        </p:txBody>
      </p:sp>
      <mc:AlternateContent xmlns:mc="http://schemas.openxmlformats.org/markup-compatibility/2006" xmlns:a14="http://schemas.microsoft.com/office/drawing/2010/main">
        <mc:Choice Requires="a14">
          <p:sp>
            <p:nvSpPr>
              <p:cNvPr id="3" name="TextBox 2"/>
              <p:cNvSpPr txBox="1"/>
              <p:nvPr/>
            </p:nvSpPr>
            <p:spPr>
              <a:xfrm>
                <a:off x="1727594" y="3177928"/>
                <a:ext cx="139826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𝐻𝐼𝐺𝐻</m:t>
                      </m:r>
                    </m:oMath>
                  </m:oMathPara>
                </a14:m>
                <a:endParaRPr lang="sv-FI" dirty="0"/>
              </a:p>
            </p:txBody>
          </p:sp>
        </mc:Choice>
        <mc:Fallback xmlns="">
          <p:sp>
            <p:nvSpPr>
              <p:cNvPr id="3" name="TextBox 2"/>
              <p:cNvSpPr txBox="1">
                <a:spLocks noRot="1" noChangeAspect="1" noMove="1" noResize="1" noEditPoints="1" noAdjustHandles="1" noChangeArrowheads="1" noChangeShapeType="1" noTextEdit="1"/>
              </p:cNvSpPr>
              <p:nvPr/>
            </p:nvSpPr>
            <p:spPr>
              <a:xfrm>
                <a:off x="1727594" y="3177928"/>
                <a:ext cx="1398268" cy="276999"/>
              </a:xfrm>
              <a:prstGeom prst="rect">
                <a:avLst/>
              </a:prstGeom>
              <a:blipFill rotWithShape="0">
                <a:blip r:embed="rId4"/>
                <a:stretch>
                  <a:fillRect l="-5217" r="-3043" b="-34783"/>
                </a:stretch>
              </a:blipFill>
            </p:spPr>
            <p:txBody>
              <a:bodyPr/>
              <a:lstStyle/>
              <a:p>
                <a:r>
                  <a:rPr lang="sv-FI">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1727594" y="5602156"/>
                <a:ext cx="13261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𝐿𝑂𝑊</m:t>
                      </m:r>
                    </m:oMath>
                  </m:oMathPara>
                </a14:m>
                <a:endParaRPr lang="sv-FI" dirty="0"/>
              </a:p>
            </p:txBody>
          </p:sp>
        </mc:Choice>
        <mc:Fallback xmlns="">
          <p:sp>
            <p:nvSpPr>
              <p:cNvPr id="24" name="TextBox 23"/>
              <p:cNvSpPr txBox="1">
                <a:spLocks noRot="1" noChangeAspect="1" noMove="1" noResize="1" noEditPoints="1" noAdjustHandles="1" noChangeArrowheads="1" noChangeShapeType="1" noTextEdit="1"/>
              </p:cNvSpPr>
              <p:nvPr/>
            </p:nvSpPr>
            <p:spPr>
              <a:xfrm>
                <a:off x="1727594" y="5602156"/>
                <a:ext cx="1326132" cy="276999"/>
              </a:xfrm>
              <a:prstGeom prst="rect">
                <a:avLst/>
              </a:prstGeom>
              <a:blipFill rotWithShape="0">
                <a:blip r:embed="rId5"/>
                <a:stretch>
                  <a:fillRect l="-3670" r="-3211" b="-28889"/>
                </a:stretch>
              </a:blipFill>
            </p:spPr>
            <p:txBody>
              <a:bodyPr/>
              <a:lstStyle/>
              <a:p>
                <a:r>
                  <a:rPr lang="sv-FI">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2133600" y="4066113"/>
                <a:ext cx="1489189" cy="586699"/>
              </a:xfrm>
              <a:prstGeom prst="rect">
                <a:avLst/>
              </a:prstGeom>
              <a:solidFill>
                <a:schemeClr val="bg1">
                  <a:alpha val="90000"/>
                </a:schemeClr>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1" i="1" smtClean="0">
                              <a:solidFill>
                                <a:srgbClr val="C00000"/>
                              </a:solidFill>
                              <a:latin typeface="Cambria Math" panose="02040503050406030204" pitchFamily="18" charset="0"/>
                            </a:rPr>
                          </m:ctrlPr>
                        </m:fPr>
                        <m:num>
                          <m:r>
                            <a:rPr lang="en-US" b="1" i="1" smtClean="0">
                              <a:solidFill>
                                <a:srgbClr val="C00000"/>
                              </a:solidFill>
                              <a:latin typeface="Cambria Math" panose="02040503050406030204" pitchFamily="18" charset="0"/>
                            </a:rPr>
                            <m:t>𝒇</m:t>
                          </m:r>
                          <m:d>
                            <m:dPr>
                              <m:ctrlPr>
                                <a:rPr lang="en-US" b="1" i="1" smtClean="0">
                                  <a:solidFill>
                                    <a:srgbClr val="C00000"/>
                                  </a:solidFill>
                                  <a:latin typeface="Cambria Math" panose="02040503050406030204" pitchFamily="18" charset="0"/>
                                </a:rPr>
                              </m:ctrlPr>
                            </m:dPr>
                            <m:e>
                              <m:r>
                                <a:rPr lang="en-US" b="1" i="1" smtClean="0">
                                  <a:solidFill>
                                    <a:srgbClr val="C00000"/>
                                  </a:solidFill>
                                  <a:latin typeface="Cambria Math" panose="02040503050406030204" pitchFamily="18" charset="0"/>
                                </a:rPr>
                                <m:t>𝒙</m:t>
                              </m:r>
                            </m:e>
                          </m:d>
                        </m:num>
                        <m:den>
                          <m:r>
                            <a:rPr lang="en-US" b="1" i="1" smtClean="0">
                              <a:solidFill>
                                <a:srgbClr val="C00000"/>
                              </a:solidFill>
                              <a:latin typeface="Cambria Math" panose="02040503050406030204" pitchFamily="18" charset="0"/>
                            </a:rPr>
                            <m:t>𝒑</m:t>
                          </m:r>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𝒙</m:t>
                          </m:r>
                          <m:r>
                            <a:rPr lang="en-US" b="1" i="1" smtClean="0">
                              <a:solidFill>
                                <a:srgbClr val="C00000"/>
                              </a:solidFill>
                              <a:latin typeface="Cambria Math" panose="02040503050406030204" pitchFamily="18" charset="0"/>
                            </a:rPr>
                            <m:t>)</m:t>
                          </m:r>
                        </m:den>
                      </m:f>
                      <m:r>
                        <a:rPr lang="en-US" b="1" i="1" smtClean="0">
                          <a:solidFill>
                            <a:srgbClr val="C00000"/>
                          </a:solidFill>
                          <a:latin typeface="Cambria Math" panose="02040503050406030204" pitchFamily="18" charset="0"/>
                        </a:rPr>
                        <m:t>=</m:t>
                      </m:r>
                      <m:r>
                        <a:rPr lang="en-US" b="1" i="1" smtClean="0">
                          <a:solidFill>
                            <a:srgbClr val="C00000"/>
                          </a:solidFill>
                          <a:latin typeface="Cambria Math" panose="02040503050406030204" pitchFamily="18" charset="0"/>
                        </a:rPr>
                        <m:t>𝑯𝑼𝑮𝑬</m:t>
                      </m:r>
                    </m:oMath>
                  </m:oMathPara>
                </a14:m>
                <a:endParaRPr lang="sv-FI" b="1" dirty="0">
                  <a:solidFill>
                    <a:srgbClr val="C00000"/>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133600" y="4066113"/>
                <a:ext cx="1489189" cy="586699"/>
              </a:xfrm>
              <a:prstGeom prst="rect">
                <a:avLst/>
              </a:prstGeom>
              <a:blipFill rotWithShape="0">
                <a:blip r:embed="rId6"/>
                <a:stretch>
                  <a:fillRect/>
                </a:stretch>
              </a:blipFill>
              <a:ln>
                <a:solidFill>
                  <a:schemeClr val="tx1"/>
                </a:solidFill>
              </a:ln>
            </p:spPr>
            <p:txBody>
              <a:bodyPr/>
              <a:lstStyle/>
              <a:p>
                <a:r>
                  <a:rPr lang="sv-FI">
                    <a:noFill/>
                  </a:rPr>
                  <a:t> </a:t>
                </a:r>
              </a:p>
            </p:txBody>
          </p:sp>
        </mc:Fallback>
      </mc:AlternateContent>
      <p:cxnSp>
        <p:nvCxnSpPr>
          <p:cNvPr id="5" name="Straight Connector 4"/>
          <p:cNvCxnSpPr>
            <a:stCxn id="15" idx="2"/>
          </p:cNvCxnSpPr>
          <p:nvPr/>
        </p:nvCxnSpPr>
        <p:spPr>
          <a:xfrm flipH="1">
            <a:off x="1828800" y="3495613"/>
            <a:ext cx="32532" cy="2497306"/>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fld id="{78AD3496-36BA-4725-8622-5226F3D37B6D}" type="datetime1">
              <a:rPr lang="en-US" smtClean="0"/>
              <a:t>1/29/2018</a:t>
            </a:fld>
            <a:endParaRPr lang="en-US"/>
          </a:p>
        </p:txBody>
      </p:sp>
      <p:sp>
        <p:nvSpPr>
          <p:cNvPr id="7" name="Footer Placeholder 6"/>
          <p:cNvSpPr>
            <a:spLocks noGrp="1"/>
          </p:cNvSpPr>
          <p:nvPr>
            <p:ph type="ftr" sz="quarter" idx="11"/>
          </p:nvPr>
        </p:nvSpPr>
        <p:spPr/>
        <p:txBody>
          <a:bodyPr/>
          <a:lstStyle/>
          <a:p>
            <a:r>
              <a:rPr lang="en-US" smtClean="0"/>
              <a:t>Advanced Computer Graphics - Path Tracing</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53</a:t>
            </a:fld>
            <a:endParaRPr lang="en-US"/>
          </a:p>
        </p:txBody>
      </p:sp>
    </p:spTree>
    <p:extLst>
      <p:ext uri="{BB962C8B-B14F-4D97-AF65-F5344CB8AC3E}">
        <p14:creationId xmlns:p14="http://schemas.microsoft.com/office/powerpoint/2010/main" val="18204553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3"/>
          <a:srcRect t="1624" b="1124"/>
          <a:stretch/>
        </p:blipFill>
        <p:spPr>
          <a:xfrm rot="10800000">
            <a:off x="0" y="341768"/>
            <a:ext cx="9144000" cy="6516232"/>
          </a:xfrm>
          <a:prstGeom prst="rect">
            <a:avLst/>
          </a:prstGeom>
        </p:spPr>
      </p:pic>
      <p:sp>
        <p:nvSpPr>
          <p:cNvPr id="3" name="Date Placeholder 2"/>
          <p:cNvSpPr>
            <a:spLocks noGrp="1"/>
          </p:cNvSpPr>
          <p:nvPr>
            <p:ph type="dt" sz="half" idx="10"/>
          </p:nvPr>
        </p:nvSpPr>
        <p:spPr/>
        <p:txBody>
          <a:bodyPr/>
          <a:lstStyle/>
          <a:p>
            <a:fld id="{117C5EDD-96ED-4A93-93CA-C9E4A3DA38DB}" type="datetime1">
              <a:rPr lang="en-US" smtClean="0"/>
              <a:t>1/29/2018</a:t>
            </a:fld>
            <a:endParaRPr lang="en-US"/>
          </a:p>
        </p:txBody>
      </p:sp>
      <p:sp>
        <p:nvSpPr>
          <p:cNvPr id="26" name="Footer Placeholder 25"/>
          <p:cNvSpPr>
            <a:spLocks noGrp="1"/>
          </p:cNvSpPr>
          <p:nvPr>
            <p:ph type="ftr" sz="quarter" idx="11"/>
          </p:nvPr>
        </p:nvSpPr>
        <p:spPr/>
        <p:txBody>
          <a:bodyPr/>
          <a:lstStyle/>
          <a:p>
            <a:r>
              <a:rPr lang="en-US" smtClean="0"/>
              <a:t>Advanced Computer Graphics - Path Tracing</a:t>
            </a:r>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54</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174" y="0"/>
            <a:ext cx="8621651"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174" y="0"/>
            <a:ext cx="8621651" cy="6858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174" y="0"/>
            <a:ext cx="8621651" cy="6858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174" y="0"/>
            <a:ext cx="8621651" cy="68580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174" y="0"/>
            <a:ext cx="8621651" cy="685800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1174" y="0"/>
            <a:ext cx="8621651" cy="685800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1174" y="0"/>
            <a:ext cx="8621651" cy="6858000"/>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1174" y="0"/>
            <a:ext cx="8621651" cy="6858000"/>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1174" y="0"/>
            <a:ext cx="8621651" cy="6858000"/>
          </a:xfrm>
          <a:prstGeom prst="rect">
            <a:avLst/>
          </a:prstGeom>
        </p:spPr>
      </p:pic>
    </p:spTree>
    <p:extLst>
      <p:ext uri="{BB962C8B-B14F-4D97-AF65-F5344CB8AC3E}">
        <p14:creationId xmlns:p14="http://schemas.microsoft.com/office/powerpoint/2010/main" val="424451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3"/>
          <a:srcRect t="1624" b="1124"/>
          <a:stretch/>
        </p:blipFill>
        <p:spPr>
          <a:xfrm rot="10800000">
            <a:off x="0" y="341768"/>
            <a:ext cx="9144000" cy="6516232"/>
          </a:xfrm>
          <a:prstGeom prst="rect">
            <a:avLst/>
          </a:prstGeom>
        </p:spPr>
      </p:pic>
      <p:sp>
        <p:nvSpPr>
          <p:cNvPr id="3" name="Date Placeholder 2"/>
          <p:cNvSpPr>
            <a:spLocks noGrp="1"/>
          </p:cNvSpPr>
          <p:nvPr>
            <p:ph type="dt" sz="half" idx="10"/>
          </p:nvPr>
        </p:nvSpPr>
        <p:spPr/>
        <p:txBody>
          <a:bodyPr/>
          <a:lstStyle/>
          <a:p>
            <a:fld id="{117C5EDD-96ED-4A93-93CA-C9E4A3DA38DB}" type="datetime1">
              <a:rPr lang="en-US" smtClean="0"/>
              <a:t>1/29/2018</a:t>
            </a:fld>
            <a:endParaRPr lang="en-US"/>
          </a:p>
        </p:txBody>
      </p:sp>
      <p:sp>
        <p:nvSpPr>
          <p:cNvPr id="26" name="Footer Placeholder 25"/>
          <p:cNvSpPr>
            <a:spLocks noGrp="1"/>
          </p:cNvSpPr>
          <p:nvPr>
            <p:ph type="ftr" sz="quarter" idx="11"/>
          </p:nvPr>
        </p:nvSpPr>
        <p:spPr/>
        <p:txBody>
          <a:bodyPr/>
          <a:lstStyle/>
          <a:p>
            <a:r>
              <a:rPr lang="en-US" smtClean="0"/>
              <a:t>Advanced Computer Graphics - Path Tracing</a:t>
            </a:r>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55</a:t>
            </a:fld>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256" y="274046"/>
            <a:ext cx="7925487" cy="6309907"/>
          </a:xfrm>
          <a:prstGeom prst="rect">
            <a:avLst/>
          </a:prstGeom>
        </p:spPr>
      </p:pic>
      <p:graphicFrame>
        <p:nvGraphicFramePr>
          <p:cNvPr id="23" name="Chart 22"/>
          <p:cNvGraphicFramePr>
            <a:graphicFrameLocks/>
          </p:cNvGraphicFramePr>
          <p:nvPr>
            <p:extLst>
              <p:ext uri="{D42A27DB-BD31-4B8C-83A1-F6EECF244321}">
                <p14:modId xmlns:p14="http://schemas.microsoft.com/office/powerpoint/2010/main" val="2704972438"/>
              </p:ext>
            </p:extLst>
          </p:nvPr>
        </p:nvGraphicFramePr>
        <p:xfrm>
          <a:off x="6096000" y="1676400"/>
          <a:ext cx="1981200" cy="1870772"/>
        </p:xfrm>
        <a:graphic>
          <a:graphicData uri="http://schemas.openxmlformats.org/drawingml/2006/chart">
            <c:chart xmlns:c="http://schemas.openxmlformats.org/drawingml/2006/chart" xmlns:r="http://schemas.openxmlformats.org/officeDocument/2006/relationships" r:id="rId5"/>
          </a:graphicData>
        </a:graphic>
      </p:graphicFrame>
      <mc:AlternateContent xmlns:mc="http://schemas.openxmlformats.org/markup-compatibility/2006">
        <mc:Choice xmlns:a14="http://schemas.microsoft.com/office/drawing/2010/main" Requires="a14">
          <p:sp>
            <p:nvSpPr>
              <p:cNvPr id="4" name="TextBox 3"/>
              <p:cNvSpPr txBox="1"/>
              <p:nvPr/>
            </p:nvSpPr>
            <p:spPr>
              <a:xfrm>
                <a:off x="1371600" y="1905000"/>
                <a:ext cx="1064266"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m:oMathPara>
                </a14:m>
                <a:endParaRPr lang="sv-SE" dirty="0"/>
              </a:p>
            </p:txBody>
          </p:sp>
        </mc:Choice>
        <mc:Fallback>
          <p:sp>
            <p:nvSpPr>
              <p:cNvPr id="4" name="TextBox 3"/>
              <p:cNvSpPr txBox="1">
                <a:spLocks noRot="1" noChangeAspect="1" noMove="1" noResize="1" noEditPoints="1" noAdjustHandles="1" noChangeArrowheads="1" noChangeShapeType="1" noTextEdit="1"/>
              </p:cNvSpPr>
              <p:nvPr/>
            </p:nvSpPr>
            <p:spPr>
              <a:xfrm>
                <a:off x="1371600" y="1905000"/>
                <a:ext cx="1064266" cy="276999"/>
              </a:xfrm>
              <a:prstGeom prst="rect">
                <a:avLst/>
              </a:prstGeom>
              <a:blipFill>
                <a:blip r:embed="rId6"/>
                <a:stretch>
                  <a:fillRect l="-6857" t="-2222" r="-571" b="-35556"/>
                </a:stretch>
              </a:blipFill>
            </p:spPr>
            <p:txBody>
              <a:bodyPr/>
              <a:lstStyle/>
              <a:p>
                <a:r>
                  <a:rPr lang="sv-SE">
                    <a:noFill/>
                  </a:rPr>
                  <a:t> </a:t>
                </a:r>
              </a:p>
            </p:txBody>
          </p:sp>
        </mc:Fallback>
      </mc:AlternateContent>
      <mc:AlternateContent xmlns:mc="http://schemas.openxmlformats.org/markup-compatibility/2006">
        <mc:Choice xmlns:a14="http://schemas.microsoft.com/office/drawing/2010/main" Requires="a14">
          <p:sp>
            <p:nvSpPr>
              <p:cNvPr id="24" name="TextBox 23"/>
              <p:cNvSpPr txBox="1"/>
              <p:nvPr/>
            </p:nvSpPr>
            <p:spPr>
              <a:xfrm>
                <a:off x="1359995" y="2249721"/>
                <a:ext cx="2510559" cy="276999"/>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𝑘</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oMath>
                  </m:oMathPara>
                </a14:m>
                <a:endParaRPr lang="sv-SE" dirty="0"/>
              </a:p>
            </p:txBody>
          </p:sp>
        </mc:Choice>
        <mc:Fallback>
          <p:sp>
            <p:nvSpPr>
              <p:cNvPr id="24" name="TextBox 23"/>
              <p:cNvSpPr txBox="1">
                <a:spLocks noRot="1" noChangeAspect="1" noMove="1" noResize="1" noEditPoints="1" noAdjustHandles="1" noChangeArrowheads="1" noChangeShapeType="1" noTextEdit="1"/>
              </p:cNvSpPr>
              <p:nvPr/>
            </p:nvSpPr>
            <p:spPr>
              <a:xfrm>
                <a:off x="1359995" y="2249721"/>
                <a:ext cx="2510559" cy="276999"/>
              </a:xfrm>
              <a:prstGeom prst="rect">
                <a:avLst/>
              </a:prstGeom>
              <a:blipFill>
                <a:blip r:embed="rId7"/>
                <a:stretch>
                  <a:fillRect l="-1699" t="-2222" r="-243" b="-28889"/>
                </a:stretch>
              </a:blipFill>
            </p:spPr>
            <p:txBody>
              <a:bodyPr/>
              <a:lstStyle/>
              <a:p>
                <a:r>
                  <a:rPr lang="sv-SE">
                    <a:noFill/>
                  </a:rPr>
                  <a:t> </a:t>
                </a:r>
              </a:p>
            </p:txBody>
          </p:sp>
        </mc:Fallback>
      </mc:AlternateContent>
      <mc:AlternateContent xmlns:mc="http://schemas.openxmlformats.org/markup-compatibility/2006">
        <mc:Choice xmlns:a14="http://schemas.microsoft.com/office/drawing/2010/main" Requires="a14">
          <p:sp>
            <p:nvSpPr>
              <p:cNvPr id="25" name="TextBox 24"/>
              <p:cNvSpPr txBox="1"/>
              <p:nvPr/>
            </p:nvSpPr>
            <p:spPr>
              <a:xfrm>
                <a:off x="1359994" y="2560063"/>
                <a:ext cx="2326534" cy="83420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nary>
                        <m:naryPr>
                          <m:limLoc m:val="undOvr"/>
                          <m:ctrlPr>
                            <a:rPr lang="en-US" b="0" i="1" smtClean="0">
                              <a:latin typeface="Cambria Math" panose="02040503050406030204" pitchFamily="18" charset="0"/>
                            </a:rPr>
                          </m:ctrlPr>
                        </m:naryPr>
                        <m:sub>
                          <m:r>
                            <m:rPr>
                              <m:brk m:alnAt="24"/>
                            </m:rPr>
                            <a:rPr lang="en-US" b="0" i="1" smtClean="0">
                              <a:latin typeface="Cambria Math" panose="02040503050406030204" pitchFamily="18" charset="0"/>
                            </a:rPr>
                            <m:t>0</m:t>
                          </m:r>
                        </m:sub>
                        <m:sup>
                          <m:r>
                            <a:rPr lang="en-US" b="0" i="1" smtClean="0">
                              <a:latin typeface="Cambria Math" panose="02040503050406030204" pitchFamily="18" charset="0"/>
                            </a:rPr>
                            <m:t>1</m:t>
                          </m:r>
                        </m:sup>
                        <m:e>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𝑥</m:t>
                              </m:r>
                            </m:e>
                          </m:d>
                          <m:r>
                            <a:rPr lang="en-US" b="0" i="1" smtClean="0">
                              <a:latin typeface="Cambria Math" panose="02040503050406030204" pitchFamily="18" charset="0"/>
                            </a:rPr>
                            <m:t>𝑑𝑥</m:t>
                          </m:r>
                          <m:r>
                            <a:rPr lang="en-US" b="0" i="1" smtClean="0">
                              <a:latin typeface="Cambria Math" panose="02040503050406030204" pitchFamily="18" charset="0"/>
                            </a:rPr>
                            <m:t>=1</m:t>
                          </m:r>
                        </m:e>
                      </m:nary>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=3</m:t>
                      </m:r>
                    </m:oMath>
                  </m:oMathPara>
                </a14:m>
                <a:endParaRPr lang="sv-SE" dirty="0"/>
              </a:p>
            </p:txBody>
          </p:sp>
        </mc:Choice>
        <mc:Fallback>
          <p:sp>
            <p:nvSpPr>
              <p:cNvPr id="25" name="TextBox 24"/>
              <p:cNvSpPr txBox="1">
                <a:spLocks noRot="1" noChangeAspect="1" noMove="1" noResize="1" noEditPoints="1" noAdjustHandles="1" noChangeArrowheads="1" noChangeShapeType="1" noTextEdit="1"/>
              </p:cNvSpPr>
              <p:nvPr/>
            </p:nvSpPr>
            <p:spPr>
              <a:xfrm>
                <a:off x="1359994" y="2560063"/>
                <a:ext cx="2326534" cy="834203"/>
              </a:xfrm>
              <a:prstGeom prst="rect">
                <a:avLst/>
              </a:prstGeom>
              <a:blipFill>
                <a:blip r:embed="rId8"/>
                <a:stretch>
                  <a:fillRect/>
                </a:stretch>
              </a:blipFill>
            </p:spPr>
            <p:txBody>
              <a:bodyPr/>
              <a:lstStyle/>
              <a:p>
                <a:r>
                  <a:rPr lang="sv-SE">
                    <a:noFill/>
                  </a:rPr>
                  <a:t> </a:t>
                </a:r>
              </a:p>
            </p:txBody>
          </p:sp>
        </mc:Fallback>
      </mc:AlternateContent>
      <mc:AlternateContent xmlns:mc="http://schemas.openxmlformats.org/markup-compatibility/2006">
        <mc:Choice xmlns:a14="http://schemas.microsoft.com/office/drawing/2010/main" Requires="a14">
          <p:sp>
            <p:nvSpPr>
              <p:cNvPr id="28" name="TextBox 27"/>
              <p:cNvSpPr txBox="1"/>
              <p:nvPr/>
            </p:nvSpPr>
            <p:spPr>
              <a:xfrm>
                <a:off x="1272599" y="3547172"/>
                <a:ext cx="2326534" cy="83420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nary>
                        <m:naryPr>
                          <m:limLoc m:val="undOvr"/>
                          <m:ctrlPr>
                            <a:rPr lang="en-US" b="0" i="1" smtClean="0">
                              <a:latin typeface="Cambria Math" panose="02040503050406030204" pitchFamily="18" charset="0"/>
                            </a:rPr>
                          </m:ctrlPr>
                        </m:naryPr>
                        <m:sub>
                          <m:r>
                            <m:rPr>
                              <m:brk m:alnAt="24"/>
                            </m:rPr>
                            <a:rPr lang="en-US" b="0" i="1" smtClean="0">
                              <a:latin typeface="Cambria Math" panose="02040503050406030204" pitchFamily="18" charset="0"/>
                            </a:rPr>
                            <m:t>0</m:t>
                          </m:r>
                        </m:sub>
                        <m:sup>
                          <m:r>
                            <a:rPr lang="en-US" b="0" i="1" smtClean="0">
                              <a:latin typeface="Cambria Math" panose="02040503050406030204" pitchFamily="18" charset="0"/>
                            </a:rPr>
                            <m:t>1</m:t>
                          </m:r>
                        </m:sup>
                        <m:e>
                          <m:r>
                            <a:rPr lang="en-US" i="1">
                              <a:latin typeface="Cambria Math" panose="02040503050406030204" pitchFamily="18" charset="0"/>
                            </a:rPr>
                            <m:t>𝑝</m:t>
                          </m:r>
                          <m:d>
                            <m:dPr>
                              <m:ctrlPr>
                                <a:rPr lang="en-US" i="1">
                                  <a:latin typeface="Cambria Math" panose="02040503050406030204" pitchFamily="18" charset="0"/>
                                </a:rPr>
                              </m:ctrlPr>
                            </m:dPr>
                            <m:e>
                              <m:r>
                                <a:rPr lang="en-US" i="1">
                                  <a:latin typeface="Cambria Math" panose="02040503050406030204" pitchFamily="18" charset="0"/>
                                </a:rPr>
                                <m:t>𝑥</m:t>
                              </m:r>
                            </m:e>
                          </m:d>
                          <m:r>
                            <a:rPr lang="en-US" b="0" i="1" smtClean="0">
                              <a:latin typeface="Cambria Math" panose="02040503050406030204" pitchFamily="18" charset="0"/>
                            </a:rPr>
                            <m:t>𝑑𝑥</m:t>
                          </m:r>
                          <m:r>
                            <a:rPr lang="en-US" b="0" i="1" smtClean="0">
                              <a:latin typeface="Cambria Math" panose="02040503050406030204" pitchFamily="18" charset="0"/>
                            </a:rPr>
                            <m:t>=1</m:t>
                          </m:r>
                        </m:e>
                      </m:nary>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=3</m:t>
                      </m:r>
                    </m:oMath>
                  </m:oMathPara>
                </a14:m>
                <a:endParaRPr lang="sv-SE" dirty="0"/>
              </a:p>
            </p:txBody>
          </p:sp>
        </mc:Choice>
        <mc:Fallback>
          <p:sp>
            <p:nvSpPr>
              <p:cNvPr id="28" name="TextBox 27"/>
              <p:cNvSpPr txBox="1">
                <a:spLocks noRot="1" noChangeAspect="1" noMove="1" noResize="1" noEditPoints="1" noAdjustHandles="1" noChangeArrowheads="1" noChangeShapeType="1" noTextEdit="1"/>
              </p:cNvSpPr>
              <p:nvPr/>
            </p:nvSpPr>
            <p:spPr>
              <a:xfrm>
                <a:off x="1272599" y="3547172"/>
                <a:ext cx="2326534" cy="834203"/>
              </a:xfrm>
              <a:prstGeom prst="rect">
                <a:avLst/>
              </a:prstGeom>
              <a:blipFill>
                <a:blip r:embed="rId9"/>
                <a:stretch>
                  <a:fillRect/>
                </a:stretch>
              </a:blipFill>
            </p:spPr>
            <p:txBody>
              <a:bodyPr/>
              <a:lstStyle/>
              <a:p>
                <a:r>
                  <a:rPr lang="sv-SE">
                    <a:noFill/>
                  </a:rPr>
                  <a:t> </a:t>
                </a:r>
              </a:p>
            </p:txBody>
          </p:sp>
        </mc:Fallback>
      </mc:AlternateContent>
    </p:spTree>
    <p:extLst>
      <p:ext uri="{BB962C8B-B14F-4D97-AF65-F5344CB8AC3E}">
        <p14:creationId xmlns:p14="http://schemas.microsoft.com/office/powerpoint/2010/main" val="36664198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2440" y="2133600"/>
            <a:ext cx="6096000" cy="4572000"/>
          </a:xfrm>
          <a:prstGeom prst="rect">
            <a:avLst/>
          </a:prstGeom>
        </p:spPr>
      </p:pic>
      <p:sp>
        <p:nvSpPr>
          <p:cNvPr id="5" name="Freeform 4"/>
          <p:cNvSpPr/>
          <p:nvPr/>
        </p:nvSpPr>
        <p:spPr>
          <a:xfrm>
            <a:off x="7832090" y="4453731"/>
            <a:ext cx="564356" cy="859632"/>
          </a:xfrm>
          <a:custGeom>
            <a:avLst/>
            <a:gdLst>
              <a:gd name="connsiteX0" fmla="*/ 561975 w 564356"/>
              <a:gd name="connsiteY0" fmla="*/ 192882 h 859632"/>
              <a:gd name="connsiteX1" fmla="*/ 564356 w 564356"/>
              <a:gd name="connsiteY1" fmla="*/ 38100 h 859632"/>
              <a:gd name="connsiteX2" fmla="*/ 523875 w 564356"/>
              <a:gd name="connsiteY2" fmla="*/ 0 h 859632"/>
              <a:gd name="connsiteX3" fmla="*/ 471488 w 564356"/>
              <a:gd name="connsiteY3" fmla="*/ 19050 h 859632"/>
              <a:gd name="connsiteX4" fmla="*/ 390525 w 564356"/>
              <a:gd name="connsiteY4" fmla="*/ 109538 h 859632"/>
              <a:gd name="connsiteX5" fmla="*/ 314325 w 564356"/>
              <a:gd name="connsiteY5" fmla="*/ 228600 h 859632"/>
              <a:gd name="connsiteX6" fmla="*/ 285750 w 564356"/>
              <a:gd name="connsiteY6" fmla="*/ 347663 h 859632"/>
              <a:gd name="connsiteX7" fmla="*/ 207169 w 564356"/>
              <a:gd name="connsiteY7" fmla="*/ 445294 h 859632"/>
              <a:gd name="connsiteX8" fmla="*/ 26194 w 564356"/>
              <a:gd name="connsiteY8" fmla="*/ 635794 h 859632"/>
              <a:gd name="connsiteX9" fmla="*/ 0 w 564356"/>
              <a:gd name="connsiteY9" fmla="*/ 747713 h 859632"/>
              <a:gd name="connsiteX10" fmla="*/ 28575 w 564356"/>
              <a:gd name="connsiteY10" fmla="*/ 847725 h 859632"/>
              <a:gd name="connsiteX11" fmla="*/ 109538 w 564356"/>
              <a:gd name="connsiteY11" fmla="*/ 859632 h 859632"/>
              <a:gd name="connsiteX12" fmla="*/ 214313 w 564356"/>
              <a:gd name="connsiteY12" fmla="*/ 814388 h 859632"/>
              <a:gd name="connsiteX13" fmla="*/ 352425 w 564356"/>
              <a:gd name="connsiteY13" fmla="*/ 600075 h 859632"/>
              <a:gd name="connsiteX14" fmla="*/ 440531 w 564356"/>
              <a:gd name="connsiteY14" fmla="*/ 504825 h 859632"/>
              <a:gd name="connsiteX15" fmla="*/ 509588 w 564356"/>
              <a:gd name="connsiteY15" fmla="*/ 497682 h 859632"/>
              <a:gd name="connsiteX16" fmla="*/ 552450 w 564356"/>
              <a:gd name="connsiteY16" fmla="*/ 466725 h 859632"/>
              <a:gd name="connsiteX17" fmla="*/ 561975 w 564356"/>
              <a:gd name="connsiteY17" fmla="*/ 192882 h 85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4356" h="859632">
                <a:moveTo>
                  <a:pt x="561975" y="192882"/>
                </a:moveTo>
                <a:cubicBezTo>
                  <a:pt x="562769" y="141288"/>
                  <a:pt x="563562" y="89694"/>
                  <a:pt x="564356" y="38100"/>
                </a:cubicBezTo>
                <a:lnTo>
                  <a:pt x="523875" y="0"/>
                </a:lnTo>
                <a:lnTo>
                  <a:pt x="471488" y="19050"/>
                </a:lnTo>
                <a:lnTo>
                  <a:pt x="390525" y="109538"/>
                </a:lnTo>
                <a:lnTo>
                  <a:pt x="314325" y="228600"/>
                </a:lnTo>
                <a:lnTo>
                  <a:pt x="285750" y="347663"/>
                </a:lnTo>
                <a:lnTo>
                  <a:pt x="207169" y="445294"/>
                </a:lnTo>
                <a:lnTo>
                  <a:pt x="26194" y="635794"/>
                </a:lnTo>
                <a:lnTo>
                  <a:pt x="0" y="747713"/>
                </a:lnTo>
                <a:lnTo>
                  <a:pt x="28575" y="847725"/>
                </a:lnTo>
                <a:lnTo>
                  <a:pt x="109538" y="859632"/>
                </a:lnTo>
                <a:lnTo>
                  <a:pt x="214313" y="814388"/>
                </a:lnTo>
                <a:lnTo>
                  <a:pt x="352425" y="600075"/>
                </a:lnTo>
                <a:lnTo>
                  <a:pt x="440531" y="504825"/>
                </a:lnTo>
                <a:lnTo>
                  <a:pt x="509588" y="497682"/>
                </a:lnTo>
                <a:lnTo>
                  <a:pt x="552450" y="466725"/>
                </a:lnTo>
                <a:lnTo>
                  <a:pt x="561975" y="192882"/>
                </a:lnTo>
                <a:close/>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itle 1"/>
          <p:cNvSpPr>
            <a:spLocks noGrp="1"/>
          </p:cNvSpPr>
          <p:nvPr>
            <p:ph type="title"/>
          </p:nvPr>
        </p:nvSpPr>
        <p:spPr>
          <a:xfrm>
            <a:off x="457200" y="345869"/>
            <a:ext cx="10058400" cy="1450757"/>
          </a:xfrm>
        </p:spPr>
        <p:txBody>
          <a:bodyPr/>
          <a:lstStyle/>
          <a:p>
            <a:r>
              <a:rPr lang="en-US" dirty="0"/>
              <a:t>Importance Sampling</a:t>
            </a:r>
            <a:endParaRPr lang="sv-SE" dirty="0"/>
          </a:p>
        </p:txBody>
      </p:sp>
      <p:sp>
        <p:nvSpPr>
          <p:cNvPr id="7" name="Content Placeholder 2"/>
          <p:cNvSpPr>
            <a:spLocks noGrp="1"/>
          </p:cNvSpPr>
          <p:nvPr>
            <p:ph idx="1"/>
          </p:nvPr>
        </p:nvSpPr>
        <p:spPr>
          <a:xfrm>
            <a:off x="457201" y="1905000"/>
            <a:ext cx="4191000" cy="3810000"/>
          </a:xfrm>
        </p:spPr>
        <p:txBody>
          <a:bodyPr>
            <a:normAutofit/>
          </a:bodyPr>
          <a:lstStyle/>
          <a:p>
            <a:r>
              <a:rPr lang="en-US" dirty="0" smtClean="0"/>
              <a:t>When evaluating the Rendering Equation, we do not know the function we want to integrate</a:t>
            </a:r>
            <a:endParaRPr lang="en-US" dirty="0"/>
          </a:p>
          <a:p>
            <a:pPr lvl="1"/>
            <a:r>
              <a:rPr lang="en-US" dirty="0" smtClean="0"/>
              <a:t>Since it depends on the incoming light over the hemisphere</a:t>
            </a:r>
          </a:p>
          <a:p>
            <a:pPr lvl="1"/>
            <a:r>
              <a:rPr lang="en-US" dirty="0" smtClean="0"/>
              <a:t>But we </a:t>
            </a:r>
            <a:r>
              <a:rPr lang="en-US" i="1" dirty="0" smtClean="0"/>
              <a:t>do</a:t>
            </a:r>
            <a:r>
              <a:rPr lang="en-US" dirty="0" smtClean="0"/>
              <a:t> know the BRDF, so we importance sample on that</a:t>
            </a:r>
          </a:p>
        </p:txBody>
      </p:sp>
      <p:grpSp>
        <p:nvGrpSpPr>
          <p:cNvPr id="30" name="Group 29"/>
          <p:cNvGrpSpPr/>
          <p:nvPr/>
        </p:nvGrpSpPr>
        <p:grpSpPr>
          <a:xfrm>
            <a:off x="7824946" y="4427234"/>
            <a:ext cx="677831" cy="886129"/>
            <a:chOff x="7824946" y="4427234"/>
            <a:chExt cx="677831" cy="886129"/>
          </a:xfrm>
        </p:grpSpPr>
        <p:grpSp>
          <p:nvGrpSpPr>
            <p:cNvPr id="11" name="Group 10"/>
            <p:cNvGrpSpPr/>
            <p:nvPr/>
          </p:nvGrpSpPr>
          <p:grpSpPr>
            <a:xfrm>
              <a:off x="7824946" y="4639469"/>
              <a:ext cx="569119" cy="673894"/>
              <a:chOff x="10013156" y="4188619"/>
              <a:chExt cx="569119" cy="673894"/>
            </a:xfrm>
          </p:grpSpPr>
          <p:sp>
            <p:nvSpPr>
              <p:cNvPr id="12" name="Freeform 11"/>
              <p:cNvSpPr/>
              <p:nvPr/>
            </p:nvSpPr>
            <p:spPr>
              <a:xfrm>
                <a:off x="10013156" y="4188619"/>
                <a:ext cx="569119" cy="673894"/>
              </a:xfrm>
              <a:custGeom>
                <a:avLst/>
                <a:gdLst>
                  <a:gd name="connsiteX0" fmla="*/ 569119 w 569119"/>
                  <a:gd name="connsiteY0" fmla="*/ 0 h 673894"/>
                  <a:gd name="connsiteX1" fmla="*/ 0 w 569119"/>
                  <a:gd name="connsiteY1" fmla="*/ 609600 h 673894"/>
                  <a:gd name="connsiteX2" fmla="*/ 85725 w 569119"/>
                  <a:gd name="connsiteY2" fmla="*/ 673894 h 673894"/>
                  <a:gd name="connsiteX3" fmla="*/ 569119 w 569119"/>
                  <a:gd name="connsiteY3" fmla="*/ 0 h 673894"/>
                </a:gdLst>
                <a:ahLst/>
                <a:cxnLst>
                  <a:cxn ang="0">
                    <a:pos x="connsiteX0" y="connsiteY0"/>
                  </a:cxn>
                  <a:cxn ang="0">
                    <a:pos x="connsiteX1" y="connsiteY1"/>
                  </a:cxn>
                  <a:cxn ang="0">
                    <a:pos x="connsiteX2" y="connsiteY2"/>
                  </a:cxn>
                  <a:cxn ang="0">
                    <a:pos x="connsiteX3" y="connsiteY3"/>
                  </a:cxn>
                </a:cxnLst>
                <a:rect l="l" t="t" r="r" b="b"/>
                <a:pathLst>
                  <a:path w="569119" h="673894">
                    <a:moveTo>
                      <a:pt x="569119" y="0"/>
                    </a:moveTo>
                    <a:lnTo>
                      <a:pt x="0" y="609600"/>
                    </a:lnTo>
                    <a:lnTo>
                      <a:pt x="85725" y="673894"/>
                    </a:lnTo>
                    <a:lnTo>
                      <a:pt x="569119"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3" name="Straight Arrow Connector 12"/>
              <p:cNvCxnSpPr/>
              <p:nvPr/>
            </p:nvCxnSpPr>
            <p:spPr>
              <a:xfrm flipH="1">
                <a:off x="10045700" y="4195763"/>
                <a:ext cx="529431" cy="6397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rot="21204632">
              <a:off x="7943484" y="4677530"/>
              <a:ext cx="473943" cy="562874"/>
              <a:chOff x="10013156" y="4188619"/>
              <a:chExt cx="569119" cy="673894"/>
            </a:xfrm>
          </p:grpSpPr>
          <p:sp>
            <p:nvSpPr>
              <p:cNvPr id="15" name="Freeform 14"/>
              <p:cNvSpPr/>
              <p:nvPr/>
            </p:nvSpPr>
            <p:spPr>
              <a:xfrm>
                <a:off x="10013156" y="4188619"/>
                <a:ext cx="569119" cy="673894"/>
              </a:xfrm>
              <a:custGeom>
                <a:avLst/>
                <a:gdLst>
                  <a:gd name="connsiteX0" fmla="*/ 569119 w 569119"/>
                  <a:gd name="connsiteY0" fmla="*/ 0 h 673894"/>
                  <a:gd name="connsiteX1" fmla="*/ 0 w 569119"/>
                  <a:gd name="connsiteY1" fmla="*/ 609600 h 673894"/>
                  <a:gd name="connsiteX2" fmla="*/ 85725 w 569119"/>
                  <a:gd name="connsiteY2" fmla="*/ 673894 h 673894"/>
                  <a:gd name="connsiteX3" fmla="*/ 569119 w 569119"/>
                  <a:gd name="connsiteY3" fmla="*/ 0 h 673894"/>
                </a:gdLst>
                <a:ahLst/>
                <a:cxnLst>
                  <a:cxn ang="0">
                    <a:pos x="connsiteX0" y="connsiteY0"/>
                  </a:cxn>
                  <a:cxn ang="0">
                    <a:pos x="connsiteX1" y="connsiteY1"/>
                  </a:cxn>
                  <a:cxn ang="0">
                    <a:pos x="connsiteX2" y="connsiteY2"/>
                  </a:cxn>
                  <a:cxn ang="0">
                    <a:pos x="connsiteX3" y="connsiteY3"/>
                  </a:cxn>
                </a:cxnLst>
                <a:rect l="l" t="t" r="r" b="b"/>
                <a:pathLst>
                  <a:path w="569119" h="673894">
                    <a:moveTo>
                      <a:pt x="569119" y="0"/>
                    </a:moveTo>
                    <a:lnTo>
                      <a:pt x="0" y="609600"/>
                    </a:lnTo>
                    <a:lnTo>
                      <a:pt x="85725" y="673894"/>
                    </a:lnTo>
                    <a:lnTo>
                      <a:pt x="569119"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 name="Straight Arrow Connector 15"/>
              <p:cNvCxnSpPr/>
              <p:nvPr/>
            </p:nvCxnSpPr>
            <p:spPr>
              <a:xfrm flipH="1">
                <a:off x="10045700" y="4195763"/>
                <a:ext cx="529431" cy="6397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rot="447688">
              <a:off x="7872533" y="4615619"/>
              <a:ext cx="473943" cy="562874"/>
              <a:chOff x="10013156" y="4188619"/>
              <a:chExt cx="569119" cy="673894"/>
            </a:xfrm>
          </p:grpSpPr>
          <p:sp>
            <p:nvSpPr>
              <p:cNvPr id="18" name="Freeform 17"/>
              <p:cNvSpPr/>
              <p:nvPr/>
            </p:nvSpPr>
            <p:spPr>
              <a:xfrm>
                <a:off x="10013156" y="4188619"/>
                <a:ext cx="569119" cy="673894"/>
              </a:xfrm>
              <a:custGeom>
                <a:avLst/>
                <a:gdLst>
                  <a:gd name="connsiteX0" fmla="*/ 569119 w 569119"/>
                  <a:gd name="connsiteY0" fmla="*/ 0 h 673894"/>
                  <a:gd name="connsiteX1" fmla="*/ 0 w 569119"/>
                  <a:gd name="connsiteY1" fmla="*/ 609600 h 673894"/>
                  <a:gd name="connsiteX2" fmla="*/ 85725 w 569119"/>
                  <a:gd name="connsiteY2" fmla="*/ 673894 h 673894"/>
                  <a:gd name="connsiteX3" fmla="*/ 569119 w 569119"/>
                  <a:gd name="connsiteY3" fmla="*/ 0 h 673894"/>
                </a:gdLst>
                <a:ahLst/>
                <a:cxnLst>
                  <a:cxn ang="0">
                    <a:pos x="connsiteX0" y="connsiteY0"/>
                  </a:cxn>
                  <a:cxn ang="0">
                    <a:pos x="connsiteX1" y="connsiteY1"/>
                  </a:cxn>
                  <a:cxn ang="0">
                    <a:pos x="connsiteX2" y="connsiteY2"/>
                  </a:cxn>
                  <a:cxn ang="0">
                    <a:pos x="connsiteX3" y="connsiteY3"/>
                  </a:cxn>
                </a:cxnLst>
                <a:rect l="l" t="t" r="r" b="b"/>
                <a:pathLst>
                  <a:path w="569119" h="673894">
                    <a:moveTo>
                      <a:pt x="569119" y="0"/>
                    </a:moveTo>
                    <a:lnTo>
                      <a:pt x="0" y="609600"/>
                    </a:lnTo>
                    <a:lnTo>
                      <a:pt x="85725" y="673894"/>
                    </a:lnTo>
                    <a:lnTo>
                      <a:pt x="569119"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Straight Arrow Connector 18"/>
              <p:cNvCxnSpPr/>
              <p:nvPr/>
            </p:nvCxnSpPr>
            <p:spPr>
              <a:xfrm flipH="1">
                <a:off x="10045700" y="4195763"/>
                <a:ext cx="529431" cy="6397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rot="1912480">
              <a:off x="8105238" y="4573622"/>
              <a:ext cx="271621" cy="264126"/>
              <a:chOff x="10301427" y="4188615"/>
              <a:chExt cx="326167" cy="316221"/>
            </a:xfrm>
          </p:grpSpPr>
          <p:sp>
            <p:nvSpPr>
              <p:cNvPr id="21" name="Freeform 20"/>
              <p:cNvSpPr/>
              <p:nvPr/>
            </p:nvSpPr>
            <p:spPr>
              <a:xfrm>
                <a:off x="10301427" y="4188615"/>
                <a:ext cx="280849" cy="316221"/>
              </a:xfrm>
              <a:custGeom>
                <a:avLst/>
                <a:gdLst>
                  <a:gd name="connsiteX0" fmla="*/ 569119 w 569119"/>
                  <a:gd name="connsiteY0" fmla="*/ 0 h 673894"/>
                  <a:gd name="connsiteX1" fmla="*/ 0 w 569119"/>
                  <a:gd name="connsiteY1" fmla="*/ 609600 h 673894"/>
                  <a:gd name="connsiteX2" fmla="*/ 85725 w 569119"/>
                  <a:gd name="connsiteY2" fmla="*/ 673894 h 673894"/>
                  <a:gd name="connsiteX3" fmla="*/ 569119 w 569119"/>
                  <a:gd name="connsiteY3" fmla="*/ 0 h 673894"/>
                  <a:gd name="connsiteX0" fmla="*/ 569119 w 569119"/>
                  <a:gd name="connsiteY0" fmla="*/ 0 h 609600"/>
                  <a:gd name="connsiteX1" fmla="*/ 0 w 569119"/>
                  <a:gd name="connsiteY1" fmla="*/ 609600 h 609600"/>
                  <a:gd name="connsiteX2" fmla="*/ 408134 w 569119"/>
                  <a:gd name="connsiteY2" fmla="*/ 316221 h 609600"/>
                  <a:gd name="connsiteX3" fmla="*/ 569119 w 569119"/>
                  <a:gd name="connsiteY3" fmla="*/ 0 h 609600"/>
                  <a:gd name="connsiteX0" fmla="*/ 305661 w 305661"/>
                  <a:gd name="connsiteY0" fmla="*/ 0 h 316220"/>
                  <a:gd name="connsiteX1" fmla="*/ 0 w 305661"/>
                  <a:gd name="connsiteY1" fmla="*/ 184401 h 316220"/>
                  <a:gd name="connsiteX2" fmla="*/ 144676 w 305661"/>
                  <a:gd name="connsiteY2" fmla="*/ 316221 h 316220"/>
                  <a:gd name="connsiteX3" fmla="*/ 305661 w 305661"/>
                  <a:gd name="connsiteY3" fmla="*/ 0 h 316220"/>
                  <a:gd name="connsiteX0" fmla="*/ 280848 w 280848"/>
                  <a:gd name="connsiteY0" fmla="*/ 0 h 316221"/>
                  <a:gd name="connsiteX1" fmla="*/ -1 w 280848"/>
                  <a:gd name="connsiteY1" fmla="*/ 202588 h 316221"/>
                  <a:gd name="connsiteX2" fmla="*/ 119863 w 280848"/>
                  <a:gd name="connsiteY2" fmla="*/ 316221 h 316221"/>
                  <a:gd name="connsiteX3" fmla="*/ 280848 w 280848"/>
                  <a:gd name="connsiteY3" fmla="*/ 0 h 316221"/>
                </a:gdLst>
                <a:ahLst/>
                <a:cxnLst>
                  <a:cxn ang="0">
                    <a:pos x="connsiteX0" y="connsiteY0"/>
                  </a:cxn>
                  <a:cxn ang="0">
                    <a:pos x="connsiteX1" y="connsiteY1"/>
                  </a:cxn>
                  <a:cxn ang="0">
                    <a:pos x="connsiteX2" y="connsiteY2"/>
                  </a:cxn>
                  <a:cxn ang="0">
                    <a:pos x="connsiteX3" y="connsiteY3"/>
                  </a:cxn>
                </a:cxnLst>
                <a:rect l="l" t="t" r="r" b="b"/>
                <a:pathLst>
                  <a:path w="280848" h="316221">
                    <a:moveTo>
                      <a:pt x="280848" y="0"/>
                    </a:moveTo>
                    <a:lnTo>
                      <a:pt x="-1" y="202588"/>
                    </a:lnTo>
                    <a:lnTo>
                      <a:pt x="119863" y="316221"/>
                    </a:lnTo>
                    <a:lnTo>
                      <a:pt x="280848"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2" name="Straight Arrow Connector 21"/>
              <p:cNvCxnSpPr/>
              <p:nvPr/>
            </p:nvCxnSpPr>
            <p:spPr>
              <a:xfrm rot="19687520" flipH="1">
                <a:off x="10309625" y="4271356"/>
                <a:ext cx="317969" cy="1075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rot="19884964">
              <a:off x="8231156" y="4675055"/>
              <a:ext cx="271621" cy="264126"/>
              <a:chOff x="10301427" y="4188615"/>
              <a:chExt cx="326167" cy="316221"/>
            </a:xfrm>
          </p:grpSpPr>
          <p:sp>
            <p:nvSpPr>
              <p:cNvPr id="24" name="Freeform 23"/>
              <p:cNvSpPr/>
              <p:nvPr/>
            </p:nvSpPr>
            <p:spPr>
              <a:xfrm>
                <a:off x="10301427" y="4188615"/>
                <a:ext cx="280849" cy="316221"/>
              </a:xfrm>
              <a:custGeom>
                <a:avLst/>
                <a:gdLst>
                  <a:gd name="connsiteX0" fmla="*/ 569119 w 569119"/>
                  <a:gd name="connsiteY0" fmla="*/ 0 h 673894"/>
                  <a:gd name="connsiteX1" fmla="*/ 0 w 569119"/>
                  <a:gd name="connsiteY1" fmla="*/ 609600 h 673894"/>
                  <a:gd name="connsiteX2" fmla="*/ 85725 w 569119"/>
                  <a:gd name="connsiteY2" fmla="*/ 673894 h 673894"/>
                  <a:gd name="connsiteX3" fmla="*/ 569119 w 569119"/>
                  <a:gd name="connsiteY3" fmla="*/ 0 h 673894"/>
                  <a:gd name="connsiteX0" fmla="*/ 569119 w 569119"/>
                  <a:gd name="connsiteY0" fmla="*/ 0 h 609600"/>
                  <a:gd name="connsiteX1" fmla="*/ 0 w 569119"/>
                  <a:gd name="connsiteY1" fmla="*/ 609600 h 609600"/>
                  <a:gd name="connsiteX2" fmla="*/ 408134 w 569119"/>
                  <a:gd name="connsiteY2" fmla="*/ 316221 h 609600"/>
                  <a:gd name="connsiteX3" fmla="*/ 569119 w 569119"/>
                  <a:gd name="connsiteY3" fmla="*/ 0 h 609600"/>
                  <a:gd name="connsiteX0" fmla="*/ 305661 w 305661"/>
                  <a:gd name="connsiteY0" fmla="*/ 0 h 316220"/>
                  <a:gd name="connsiteX1" fmla="*/ 0 w 305661"/>
                  <a:gd name="connsiteY1" fmla="*/ 184401 h 316220"/>
                  <a:gd name="connsiteX2" fmla="*/ 144676 w 305661"/>
                  <a:gd name="connsiteY2" fmla="*/ 316221 h 316220"/>
                  <a:gd name="connsiteX3" fmla="*/ 305661 w 305661"/>
                  <a:gd name="connsiteY3" fmla="*/ 0 h 316220"/>
                  <a:gd name="connsiteX0" fmla="*/ 280848 w 280848"/>
                  <a:gd name="connsiteY0" fmla="*/ 0 h 316221"/>
                  <a:gd name="connsiteX1" fmla="*/ -1 w 280848"/>
                  <a:gd name="connsiteY1" fmla="*/ 202588 h 316221"/>
                  <a:gd name="connsiteX2" fmla="*/ 119863 w 280848"/>
                  <a:gd name="connsiteY2" fmla="*/ 316221 h 316221"/>
                  <a:gd name="connsiteX3" fmla="*/ 280848 w 280848"/>
                  <a:gd name="connsiteY3" fmla="*/ 0 h 316221"/>
                </a:gdLst>
                <a:ahLst/>
                <a:cxnLst>
                  <a:cxn ang="0">
                    <a:pos x="connsiteX0" y="connsiteY0"/>
                  </a:cxn>
                  <a:cxn ang="0">
                    <a:pos x="connsiteX1" y="connsiteY1"/>
                  </a:cxn>
                  <a:cxn ang="0">
                    <a:pos x="connsiteX2" y="connsiteY2"/>
                  </a:cxn>
                  <a:cxn ang="0">
                    <a:pos x="connsiteX3" y="connsiteY3"/>
                  </a:cxn>
                </a:cxnLst>
                <a:rect l="l" t="t" r="r" b="b"/>
                <a:pathLst>
                  <a:path w="280848" h="316221">
                    <a:moveTo>
                      <a:pt x="280848" y="0"/>
                    </a:moveTo>
                    <a:lnTo>
                      <a:pt x="-1" y="202588"/>
                    </a:lnTo>
                    <a:lnTo>
                      <a:pt x="119863" y="316221"/>
                    </a:lnTo>
                    <a:lnTo>
                      <a:pt x="280848"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Straight Arrow Connector 24"/>
              <p:cNvCxnSpPr/>
              <p:nvPr/>
            </p:nvCxnSpPr>
            <p:spPr>
              <a:xfrm rot="19687520" flipH="1">
                <a:off x="10309625" y="4271356"/>
                <a:ext cx="317969" cy="1075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rot="6949819">
              <a:off x="8212205" y="4452546"/>
              <a:ext cx="230848" cy="180223"/>
              <a:chOff x="10365344" y="4188616"/>
              <a:chExt cx="277207" cy="215769"/>
            </a:xfrm>
          </p:grpSpPr>
          <p:sp>
            <p:nvSpPr>
              <p:cNvPr id="27" name="Freeform 26"/>
              <p:cNvSpPr/>
              <p:nvPr/>
            </p:nvSpPr>
            <p:spPr>
              <a:xfrm>
                <a:off x="10365344" y="4188616"/>
                <a:ext cx="277207" cy="215769"/>
              </a:xfrm>
              <a:custGeom>
                <a:avLst/>
                <a:gdLst>
                  <a:gd name="connsiteX0" fmla="*/ 569119 w 569119"/>
                  <a:gd name="connsiteY0" fmla="*/ 0 h 673894"/>
                  <a:gd name="connsiteX1" fmla="*/ 0 w 569119"/>
                  <a:gd name="connsiteY1" fmla="*/ 609600 h 673894"/>
                  <a:gd name="connsiteX2" fmla="*/ 85725 w 569119"/>
                  <a:gd name="connsiteY2" fmla="*/ 673894 h 673894"/>
                  <a:gd name="connsiteX3" fmla="*/ 569119 w 569119"/>
                  <a:gd name="connsiteY3" fmla="*/ 0 h 673894"/>
                  <a:gd name="connsiteX0" fmla="*/ 569119 w 569119"/>
                  <a:gd name="connsiteY0" fmla="*/ 0 h 609600"/>
                  <a:gd name="connsiteX1" fmla="*/ 0 w 569119"/>
                  <a:gd name="connsiteY1" fmla="*/ 609600 h 609600"/>
                  <a:gd name="connsiteX2" fmla="*/ 408134 w 569119"/>
                  <a:gd name="connsiteY2" fmla="*/ 316221 h 609600"/>
                  <a:gd name="connsiteX3" fmla="*/ 569119 w 569119"/>
                  <a:gd name="connsiteY3" fmla="*/ 0 h 609600"/>
                  <a:gd name="connsiteX0" fmla="*/ 305661 w 305661"/>
                  <a:gd name="connsiteY0" fmla="*/ 0 h 316220"/>
                  <a:gd name="connsiteX1" fmla="*/ 0 w 305661"/>
                  <a:gd name="connsiteY1" fmla="*/ 184401 h 316220"/>
                  <a:gd name="connsiteX2" fmla="*/ 144676 w 305661"/>
                  <a:gd name="connsiteY2" fmla="*/ 316221 h 316220"/>
                  <a:gd name="connsiteX3" fmla="*/ 305661 w 305661"/>
                  <a:gd name="connsiteY3" fmla="*/ 0 h 316220"/>
                  <a:gd name="connsiteX0" fmla="*/ 280848 w 280848"/>
                  <a:gd name="connsiteY0" fmla="*/ 0 h 316221"/>
                  <a:gd name="connsiteX1" fmla="*/ -1 w 280848"/>
                  <a:gd name="connsiteY1" fmla="*/ 202588 h 316221"/>
                  <a:gd name="connsiteX2" fmla="*/ 119863 w 280848"/>
                  <a:gd name="connsiteY2" fmla="*/ 316221 h 316221"/>
                  <a:gd name="connsiteX3" fmla="*/ 280848 w 280848"/>
                  <a:gd name="connsiteY3" fmla="*/ 0 h 316221"/>
                  <a:gd name="connsiteX0" fmla="*/ 280849 w 341124"/>
                  <a:gd name="connsiteY0" fmla="*/ 0 h 215769"/>
                  <a:gd name="connsiteX1" fmla="*/ 0 w 341124"/>
                  <a:gd name="connsiteY1" fmla="*/ 202588 h 215769"/>
                  <a:gd name="connsiteX2" fmla="*/ 341124 w 341124"/>
                  <a:gd name="connsiteY2" fmla="*/ 215769 h 215769"/>
                  <a:gd name="connsiteX3" fmla="*/ 280849 w 341124"/>
                  <a:gd name="connsiteY3" fmla="*/ 0 h 215769"/>
                  <a:gd name="connsiteX0" fmla="*/ 216931 w 277206"/>
                  <a:gd name="connsiteY0" fmla="*/ 0 h 215769"/>
                  <a:gd name="connsiteX1" fmla="*/ 0 w 277206"/>
                  <a:gd name="connsiteY1" fmla="*/ 105225 h 215769"/>
                  <a:gd name="connsiteX2" fmla="*/ 277206 w 277206"/>
                  <a:gd name="connsiteY2" fmla="*/ 215769 h 215769"/>
                  <a:gd name="connsiteX3" fmla="*/ 216931 w 277206"/>
                  <a:gd name="connsiteY3" fmla="*/ 0 h 215769"/>
                </a:gdLst>
                <a:ahLst/>
                <a:cxnLst>
                  <a:cxn ang="0">
                    <a:pos x="connsiteX0" y="connsiteY0"/>
                  </a:cxn>
                  <a:cxn ang="0">
                    <a:pos x="connsiteX1" y="connsiteY1"/>
                  </a:cxn>
                  <a:cxn ang="0">
                    <a:pos x="connsiteX2" y="connsiteY2"/>
                  </a:cxn>
                  <a:cxn ang="0">
                    <a:pos x="connsiteX3" y="connsiteY3"/>
                  </a:cxn>
                </a:cxnLst>
                <a:rect l="l" t="t" r="r" b="b"/>
                <a:pathLst>
                  <a:path w="277206" h="215769">
                    <a:moveTo>
                      <a:pt x="216931" y="0"/>
                    </a:moveTo>
                    <a:lnTo>
                      <a:pt x="0" y="105225"/>
                    </a:lnTo>
                    <a:lnTo>
                      <a:pt x="277206" y="215769"/>
                    </a:lnTo>
                    <a:lnTo>
                      <a:pt x="216931"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8" name="Straight Arrow Connector 27"/>
              <p:cNvCxnSpPr/>
              <p:nvPr/>
            </p:nvCxnSpPr>
            <p:spPr>
              <a:xfrm rot="14650181" flipH="1" flipV="1">
                <a:off x="10476475" y="4209819"/>
                <a:ext cx="121301" cy="1433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Oval 28"/>
            <p:cNvSpPr/>
            <p:nvPr/>
          </p:nvSpPr>
          <p:spPr>
            <a:xfrm rot="5236375">
              <a:off x="8358140" y="4612858"/>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 name="Date Placeholder 1"/>
          <p:cNvSpPr>
            <a:spLocks noGrp="1"/>
          </p:cNvSpPr>
          <p:nvPr>
            <p:ph type="dt" sz="half" idx="10"/>
          </p:nvPr>
        </p:nvSpPr>
        <p:spPr/>
        <p:txBody>
          <a:bodyPr/>
          <a:lstStyle/>
          <a:p>
            <a:fld id="{3E908717-C36D-430D-92E4-DC976561D3C1}" type="datetime1">
              <a:rPr lang="en-US" smtClean="0"/>
              <a:t>1/29/2018</a:t>
            </a:fld>
            <a:endParaRPr lang="en-US"/>
          </a:p>
        </p:txBody>
      </p:sp>
      <p:sp>
        <p:nvSpPr>
          <p:cNvPr id="3" name="Footer Placeholder 2"/>
          <p:cNvSpPr>
            <a:spLocks noGrp="1"/>
          </p:cNvSpPr>
          <p:nvPr>
            <p:ph type="ftr" sz="quarter" idx="11"/>
          </p:nvPr>
        </p:nvSpPr>
        <p:spPr/>
        <p:txBody>
          <a:bodyPr/>
          <a:lstStyle/>
          <a:p>
            <a:r>
              <a:rPr lang="en-US" smtClean="0"/>
              <a:t>Advanced Computer Graphics - Path Tracing</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56</a:t>
            </a:fld>
            <a:endParaRPr lang="en-US"/>
          </a:p>
        </p:txBody>
      </p:sp>
      <mc:AlternateContent xmlns:mc="http://schemas.openxmlformats.org/markup-compatibility/2006" xmlns:a14="http://schemas.microsoft.com/office/drawing/2010/main">
        <mc:Choice Requires="a14">
          <p:sp>
            <p:nvSpPr>
              <p:cNvPr id="10" name="Rectangle 9"/>
              <p:cNvSpPr/>
              <p:nvPr/>
            </p:nvSpPr>
            <p:spPr>
              <a:xfrm>
                <a:off x="5181600" y="1408239"/>
                <a:ext cx="3845560" cy="7593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sz="1400" i="1">
                              <a:latin typeface="Cambria Math" panose="02040503050406030204" pitchFamily="18" charset="0"/>
                            </a:rPr>
                          </m:ctrlPr>
                        </m:sSubPr>
                        <m:e>
                          <m:r>
                            <a:rPr lang="sv-SE" sz="1400" i="1">
                              <a:latin typeface="Cambria Math"/>
                            </a:rPr>
                            <m:t>𝐿</m:t>
                          </m:r>
                        </m:e>
                        <m:sub>
                          <m:r>
                            <a:rPr lang="sv-SE" sz="1400" i="1">
                              <a:latin typeface="Cambria Math"/>
                            </a:rPr>
                            <m:t>𝑜</m:t>
                          </m:r>
                        </m:sub>
                      </m:sSub>
                      <m:d>
                        <m:dPr>
                          <m:ctrlPr>
                            <a:rPr lang="sv-SE" sz="1400" i="1">
                              <a:latin typeface="Cambria Math" panose="02040503050406030204" pitchFamily="18" charset="0"/>
                            </a:rPr>
                          </m:ctrlPr>
                        </m:dPr>
                        <m:e>
                          <m:r>
                            <a:rPr lang="sv-SE" sz="1400" b="1" i="1">
                              <a:latin typeface="Cambria Math"/>
                            </a:rPr>
                            <m:t>𝒑</m:t>
                          </m:r>
                          <m:r>
                            <a:rPr lang="sv-SE" sz="1400" i="1">
                              <a:latin typeface="Cambria Math"/>
                            </a:rPr>
                            <m:t>,</m:t>
                          </m:r>
                          <m:r>
                            <a:rPr lang="en-US" sz="1400" i="1">
                              <a:latin typeface="Cambria Math"/>
                            </a:rPr>
                            <m:t>𝜔</m:t>
                          </m:r>
                        </m:e>
                      </m:d>
                      <m:r>
                        <a:rPr lang="en-US" sz="1400" i="1">
                          <a:latin typeface="Cambria Math"/>
                        </a:rPr>
                        <m:t>=</m:t>
                      </m:r>
                      <m:nary>
                        <m:naryPr>
                          <m:limLoc m:val="undOvr"/>
                          <m:ctrlPr>
                            <a:rPr lang="en-US" sz="1400" i="1">
                              <a:latin typeface="Cambria Math" panose="02040503050406030204" pitchFamily="18" charset="0"/>
                            </a:rPr>
                          </m:ctrlPr>
                        </m:naryPr>
                        <m:sub>
                          <m:r>
                            <m:rPr>
                              <m:sty m:val="p"/>
                            </m:rPr>
                            <a:rPr lang="en-US" sz="1400">
                              <a:latin typeface="Cambria Math"/>
                            </a:rPr>
                            <m:t>Ω</m:t>
                          </m:r>
                        </m:sub>
                        <m:sup/>
                        <m:e>
                          <m:r>
                            <a:rPr lang="en-US" sz="1400" i="1">
                              <a:latin typeface="Cambria Math"/>
                            </a:rPr>
                            <m:t>𝑓</m:t>
                          </m:r>
                          <m:d>
                            <m:dPr>
                              <m:ctrlPr>
                                <a:rPr lang="en-US" sz="1400" b="1" i="1">
                                  <a:latin typeface="Cambria Math" panose="02040503050406030204" pitchFamily="18" charset="0"/>
                                </a:rPr>
                              </m:ctrlPr>
                            </m:dPr>
                            <m:e>
                              <m:r>
                                <a:rPr lang="en-US" sz="1400" b="1" i="1">
                                  <a:latin typeface="Cambria Math"/>
                                </a:rPr>
                                <m:t>𝒑</m:t>
                              </m:r>
                              <m:r>
                                <a:rPr lang="en-US" sz="1400" i="1">
                                  <a:latin typeface="Cambria Math"/>
                                </a:rPr>
                                <m:t>,</m:t>
                              </m:r>
                              <m:r>
                                <a:rPr lang="en-US" sz="1400" i="1">
                                  <a:latin typeface="Cambria Math"/>
                                </a:rPr>
                                <m:t>𝜔</m:t>
                              </m:r>
                              <m:r>
                                <a:rPr lang="en-US" sz="1400" i="1">
                                  <a:latin typeface="Cambria Math"/>
                                </a:rPr>
                                <m:t>,</m:t>
                              </m:r>
                              <m:sSup>
                                <m:sSupPr>
                                  <m:ctrlPr>
                                    <a:rPr lang="en-US" sz="1400" i="1">
                                      <a:latin typeface="Cambria Math" panose="02040503050406030204" pitchFamily="18" charset="0"/>
                                    </a:rPr>
                                  </m:ctrlPr>
                                </m:sSupPr>
                                <m:e>
                                  <m:r>
                                    <a:rPr lang="en-US" sz="1400" i="1">
                                      <a:latin typeface="Cambria Math"/>
                                    </a:rPr>
                                    <m:t>𝜔</m:t>
                                  </m:r>
                                </m:e>
                                <m:sup>
                                  <m:r>
                                    <a:rPr lang="en-US" sz="1400" i="1">
                                      <a:latin typeface="Cambria Math"/>
                                    </a:rPr>
                                    <m:t>′</m:t>
                                  </m:r>
                                </m:sup>
                              </m:sSup>
                            </m:e>
                          </m:d>
                          <m:sSub>
                            <m:sSubPr>
                              <m:ctrlPr>
                                <a:rPr lang="en-US" sz="1400" i="1">
                                  <a:latin typeface="Cambria Math" panose="02040503050406030204" pitchFamily="18" charset="0"/>
                                </a:rPr>
                              </m:ctrlPr>
                            </m:sSubPr>
                            <m:e>
                              <m:r>
                                <a:rPr lang="en-US" sz="1400" i="1">
                                  <a:latin typeface="Cambria Math"/>
                                </a:rPr>
                                <m:t>𝐿</m:t>
                              </m:r>
                            </m:e>
                            <m:sub>
                              <m:r>
                                <a:rPr lang="en-US" sz="1400" i="1">
                                  <a:latin typeface="Cambria Math"/>
                                </a:rPr>
                                <m:t>𝑖</m:t>
                              </m:r>
                            </m:sub>
                          </m:sSub>
                          <m:d>
                            <m:dPr>
                              <m:ctrlPr>
                                <a:rPr lang="en-US" sz="1400" b="1" i="1">
                                  <a:latin typeface="Cambria Math" panose="02040503050406030204" pitchFamily="18" charset="0"/>
                                </a:rPr>
                              </m:ctrlPr>
                            </m:dPr>
                            <m:e>
                              <m:r>
                                <a:rPr lang="en-US" sz="1400" b="1" i="1">
                                  <a:latin typeface="Cambria Math"/>
                                </a:rPr>
                                <m:t>𝒑</m:t>
                              </m:r>
                              <m:r>
                                <a:rPr lang="en-US" sz="1400" i="1">
                                  <a:latin typeface="Cambria Math"/>
                                </a:rPr>
                                <m:t>,</m:t>
                              </m:r>
                              <m:sSup>
                                <m:sSupPr>
                                  <m:ctrlPr>
                                    <a:rPr lang="en-US" sz="1400" i="1">
                                      <a:latin typeface="Cambria Math" panose="02040503050406030204" pitchFamily="18" charset="0"/>
                                    </a:rPr>
                                  </m:ctrlPr>
                                </m:sSupPr>
                                <m:e>
                                  <m:r>
                                    <a:rPr lang="en-US" sz="1400" i="1">
                                      <a:latin typeface="Cambria Math"/>
                                    </a:rPr>
                                    <m:t>𝜔</m:t>
                                  </m:r>
                                </m:e>
                                <m:sup>
                                  <m:r>
                                    <a:rPr lang="en-US" sz="1400" i="1">
                                      <a:latin typeface="Cambria Math"/>
                                    </a:rPr>
                                    <m:t>′</m:t>
                                  </m:r>
                                </m:sup>
                              </m:sSup>
                            </m:e>
                          </m:d>
                          <m:func>
                            <m:funcPr>
                              <m:ctrlPr>
                                <a:rPr lang="en-US" sz="1400" i="1">
                                  <a:latin typeface="Cambria Math" panose="02040503050406030204" pitchFamily="18" charset="0"/>
                                </a:rPr>
                              </m:ctrlPr>
                            </m:funcPr>
                            <m:fName>
                              <m:r>
                                <m:rPr>
                                  <m:sty m:val="p"/>
                                </m:rPr>
                                <a:rPr lang="en-US" sz="1400">
                                  <a:latin typeface="Cambria Math"/>
                                </a:rPr>
                                <m:t>cos</m:t>
                              </m:r>
                            </m:fName>
                            <m:e>
                              <m:d>
                                <m:dPr>
                                  <m:ctrlPr>
                                    <a:rPr lang="en-US" sz="1400" b="1" i="1">
                                      <a:latin typeface="Cambria Math" panose="02040503050406030204" pitchFamily="18" charset="0"/>
                                    </a:rPr>
                                  </m:ctrlPr>
                                </m:dPr>
                                <m:e>
                                  <m:r>
                                    <a:rPr lang="en-US" sz="1400" b="1" i="1">
                                      <a:latin typeface="Cambria Math"/>
                                    </a:rPr>
                                    <m:t>𝒏</m:t>
                                  </m:r>
                                  <m:r>
                                    <a:rPr lang="en-US" sz="1400" i="1">
                                      <a:latin typeface="Cambria Math"/>
                                    </a:rPr>
                                    <m:t>,</m:t>
                                  </m:r>
                                  <m:sSup>
                                    <m:sSupPr>
                                      <m:ctrlPr>
                                        <a:rPr lang="en-US" sz="1400" i="1">
                                          <a:latin typeface="Cambria Math" panose="02040503050406030204" pitchFamily="18" charset="0"/>
                                        </a:rPr>
                                      </m:ctrlPr>
                                    </m:sSupPr>
                                    <m:e>
                                      <m:r>
                                        <a:rPr lang="en-US" sz="1400" i="1">
                                          <a:latin typeface="Cambria Math"/>
                                        </a:rPr>
                                        <m:t>𝜔</m:t>
                                      </m:r>
                                    </m:e>
                                    <m:sup>
                                      <m:r>
                                        <a:rPr lang="en-US" sz="1400" i="1">
                                          <a:latin typeface="Cambria Math"/>
                                        </a:rPr>
                                        <m:t>′</m:t>
                                      </m:r>
                                    </m:sup>
                                  </m:sSup>
                                </m:e>
                              </m:d>
                            </m:e>
                          </m:func>
                          <m:r>
                            <a:rPr lang="en-US" sz="1400" i="1">
                              <a:latin typeface="Cambria Math"/>
                            </a:rPr>
                            <m:t>𝑑</m:t>
                          </m:r>
                          <m:r>
                            <a:rPr lang="en-US" sz="1400" i="1">
                              <a:latin typeface="Cambria Math"/>
                            </a:rPr>
                            <m:t>𝜔</m:t>
                          </m:r>
                          <m:r>
                            <a:rPr lang="en-US" sz="1400" i="1">
                              <a:latin typeface="Cambria Math"/>
                            </a:rPr>
                            <m:t>′</m:t>
                          </m:r>
                        </m:e>
                      </m:nary>
                    </m:oMath>
                  </m:oMathPara>
                </a14:m>
                <a:endParaRPr lang="sv-SE" sz="1400" dirty="0"/>
              </a:p>
            </p:txBody>
          </p:sp>
        </mc:Choice>
        <mc:Fallback xmlns="">
          <p:sp>
            <p:nvSpPr>
              <p:cNvPr id="10" name="Rectangle 9"/>
              <p:cNvSpPr>
                <a:spLocks noRot="1" noChangeAspect="1" noMove="1" noResize="1" noEditPoints="1" noAdjustHandles="1" noChangeArrowheads="1" noChangeShapeType="1" noTextEdit="1"/>
              </p:cNvSpPr>
              <p:nvPr/>
            </p:nvSpPr>
            <p:spPr>
              <a:xfrm>
                <a:off x="5181600" y="1408239"/>
                <a:ext cx="3845560" cy="759310"/>
              </a:xfrm>
              <a:prstGeom prst="rect">
                <a:avLst/>
              </a:prstGeom>
              <a:blipFill>
                <a:blip r:embed="rId4"/>
                <a:stretch>
                  <a:fillRect/>
                </a:stretch>
              </a:blipFill>
              <a:ln>
                <a:solidFill>
                  <a:schemeClr val="tx1"/>
                </a:solidFill>
              </a:ln>
              <a:effectLst>
                <a:outerShdw blurRad="50800" dist="38100" dir="2700000" algn="tl" rotWithShape="0">
                  <a:prstClr val="black">
                    <a:alpha val="40000"/>
                  </a:prstClr>
                </a:outerShdw>
              </a:effectLst>
            </p:spPr>
            <p:txBody>
              <a:bodyPr/>
              <a:lstStyle/>
              <a:p>
                <a:r>
                  <a:rPr lang="sv-SE">
                    <a:noFill/>
                  </a:rPr>
                  <a:t> </a:t>
                </a:r>
              </a:p>
            </p:txBody>
          </p:sp>
        </mc:Fallback>
      </mc:AlternateContent>
    </p:spTree>
    <p:extLst>
      <p:ext uri="{BB962C8B-B14F-4D97-AF65-F5344CB8AC3E}">
        <p14:creationId xmlns:p14="http://schemas.microsoft.com/office/powerpoint/2010/main" val="174185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3"/>
          <a:srcRect t="1624" b="1124"/>
          <a:stretch/>
        </p:blipFill>
        <p:spPr>
          <a:xfrm rot="10800000">
            <a:off x="0" y="341768"/>
            <a:ext cx="9144000" cy="6516232"/>
          </a:xfrm>
          <a:prstGeom prst="rect">
            <a:avLst/>
          </a:prstGeom>
        </p:spPr>
      </p:pic>
      <p:sp>
        <p:nvSpPr>
          <p:cNvPr id="3" name="Date Placeholder 2"/>
          <p:cNvSpPr>
            <a:spLocks noGrp="1"/>
          </p:cNvSpPr>
          <p:nvPr>
            <p:ph type="dt" sz="half" idx="10"/>
          </p:nvPr>
        </p:nvSpPr>
        <p:spPr/>
        <p:txBody>
          <a:bodyPr/>
          <a:lstStyle/>
          <a:p>
            <a:fld id="{117C5EDD-96ED-4A93-93CA-C9E4A3DA38DB}" type="datetime1">
              <a:rPr lang="en-US" smtClean="0"/>
              <a:t>1/29/2018</a:t>
            </a:fld>
            <a:endParaRPr lang="en-US"/>
          </a:p>
        </p:txBody>
      </p:sp>
      <p:sp>
        <p:nvSpPr>
          <p:cNvPr id="26" name="Footer Placeholder 25"/>
          <p:cNvSpPr>
            <a:spLocks noGrp="1"/>
          </p:cNvSpPr>
          <p:nvPr>
            <p:ph type="ftr" sz="quarter" idx="11"/>
          </p:nvPr>
        </p:nvSpPr>
        <p:spPr/>
        <p:txBody>
          <a:bodyPr/>
          <a:lstStyle/>
          <a:p>
            <a:r>
              <a:rPr lang="en-US" smtClean="0"/>
              <a:t>Advanced Computer Graphics - Path Tracing</a:t>
            </a:r>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57</a:t>
            </a:fld>
            <a:endParaRPr lang="en-US"/>
          </a:p>
        </p:txBody>
      </p:sp>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86" y="228600"/>
            <a:ext cx="8193314" cy="652313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486" y="228600"/>
            <a:ext cx="8193313" cy="652313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85" y="228600"/>
            <a:ext cx="8193313" cy="6523137"/>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484" y="228600"/>
            <a:ext cx="8193312" cy="6523137"/>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483" y="228600"/>
            <a:ext cx="8193312" cy="6523136"/>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3483" y="228600"/>
            <a:ext cx="8193310" cy="6523136"/>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3483" y="228600"/>
            <a:ext cx="8193310" cy="6523135"/>
          </a:xfrm>
          <a:prstGeom prst="rect">
            <a:avLst/>
          </a:prstGeom>
        </p:spPr>
      </p:pic>
    </p:spTree>
    <p:extLst>
      <p:ext uri="{BB962C8B-B14F-4D97-AF65-F5344CB8AC3E}">
        <p14:creationId xmlns:p14="http://schemas.microsoft.com/office/powerpoint/2010/main" val="420028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2" name="Title 1"/>
          <p:cNvSpPr>
            <a:spLocks noGrp="1"/>
          </p:cNvSpPr>
          <p:nvPr>
            <p:ph type="title"/>
          </p:nvPr>
        </p:nvSpPr>
        <p:spPr/>
        <p:txBody>
          <a:bodyPr/>
          <a:lstStyle/>
          <a:p>
            <a:r>
              <a:rPr lang="sv-SE" dirty="0" smtClean="0"/>
              <a:t>Multiple Importance Sampling</a:t>
            </a:r>
            <a:endParaRPr lang="sv-SE" dirty="0"/>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stretch>
            <a:fillRect/>
          </a:stretch>
        </p:blipFill>
        <p:spPr>
          <a:xfrm>
            <a:off x="2743200" y="3863966"/>
            <a:ext cx="397717" cy="314325"/>
          </a:xfrm>
          <a:prstGeom prst="rect">
            <a:avLst/>
          </a:prstGeom>
        </p:spPr>
      </p:pic>
      <p:grpSp>
        <p:nvGrpSpPr>
          <p:cNvPr id="5" name="Group 4"/>
          <p:cNvGrpSpPr/>
          <p:nvPr/>
        </p:nvGrpSpPr>
        <p:grpSpPr>
          <a:xfrm>
            <a:off x="3124200" y="4088378"/>
            <a:ext cx="2953627" cy="1412713"/>
            <a:chOff x="876300" y="3708400"/>
            <a:chExt cx="5213101" cy="1802084"/>
          </a:xfrm>
        </p:grpSpPr>
        <p:cxnSp>
          <p:nvCxnSpPr>
            <p:cNvPr id="22" name="Straight Arrow Connector 21"/>
            <p:cNvCxnSpPr/>
            <p:nvPr/>
          </p:nvCxnSpPr>
          <p:spPr>
            <a:xfrm>
              <a:off x="876300" y="3708400"/>
              <a:ext cx="4779359" cy="168241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5390816"/>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97947" y="5141151"/>
                  <a:ext cx="391454" cy="3693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24" name="Rectangle 23"/>
                <p:cNvSpPr>
                  <a:spLocks noRot="1" noChangeAspect="1" noMove="1" noResize="1" noEditPoints="1" noAdjustHandles="1" noChangeArrowheads="1" noChangeShapeType="1" noTextEdit="1"/>
                </p:cNvSpPr>
                <p:nvPr/>
              </p:nvSpPr>
              <p:spPr>
                <a:xfrm>
                  <a:off x="5697947" y="5141151"/>
                  <a:ext cx="391454" cy="369333"/>
                </a:xfrm>
                <a:prstGeom prst="rect">
                  <a:avLst/>
                </a:prstGeom>
                <a:blipFill rotWithShape="0">
                  <a:blip r:embed="rId5"/>
                  <a:stretch>
                    <a:fillRect r="-47222" b="-38298"/>
                  </a:stretch>
                </a:blipFill>
              </p:spPr>
              <p:txBody>
                <a:bodyPr/>
                <a:lstStyle/>
                <a:p>
                  <a:r>
                    <a:rPr lang="sv-SE">
                      <a:noFill/>
                    </a:rPr>
                    <a:t> </a:t>
                  </a:r>
                </a:p>
              </p:txBody>
            </p:sp>
          </mc:Fallback>
        </mc:AlternateContent>
      </p:grpSp>
      <p:sp>
        <p:nvSpPr>
          <p:cNvPr id="36" name="Freeform 35"/>
          <p:cNvSpPr/>
          <p:nvPr/>
        </p:nvSpPr>
        <p:spPr>
          <a:xfrm>
            <a:off x="5875020" y="4328160"/>
            <a:ext cx="937260" cy="1097280"/>
          </a:xfrm>
          <a:custGeom>
            <a:avLst/>
            <a:gdLst>
              <a:gd name="connsiteX0" fmla="*/ 0 w 937260"/>
              <a:gd name="connsiteY0" fmla="*/ 1097280 h 1097280"/>
              <a:gd name="connsiteX1" fmla="*/ 198120 w 937260"/>
              <a:gd name="connsiteY1" fmla="*/ 335280 h 1097280"/>
              <a:gd name="connsiteX2" fmla="*/ 266700 w 937260"/>
              <a:gd name="connsiteY2" fmla="*/ 190500 h 1097280"/>
              <a:gd name="connsiteX3" fmla="*/ 388620 w 937260"/>
              <a:gd name="connsiteY3" fmla="*/ 60960 h 1097280"/>
              <a:gd name="connsiteX4" fmla="*/ 541020 w 937260"/>
              <a:gd name="connsiteY4" fmla="*/ 7620 h 1097280"/>
              <a:gd name="connsiteX5" fmla="*/ 693420 w 937260"/>
              <a:gd name="connsiteY5" fmla="*/ 0 h 1097280"/>
              <a:gd name="connsiteX6" fmla="*/ 807720 w 937260"/>
              <a:gd name="connsiteY6" fmla="*/ 45720 h 1097280"/>
              <a:gd name="connsiteX7" fmla="*/ 883920 w 937260"/>
              <a:gd name="connsiteY7" fmla="*/ 137160 h 1097280"/>
              <a:gd name="connsiteX8" fmla="*/ 937260 w 937260"/>
              <a:gd name="connsiteY8" fmla="*/ 274320 h 1097280"/>
              <a:gd name="connsiteX9" fmla="*/ 929640 w 937260"/>
              <a:gd name="connsiteY9" fmla="*/ 411480 h 1097280"/>
              <a:gd name="connsiteX10" fmla="*/ 906780 w 937260"/>
              <a:gd name="connsiteY10" fmla="*/ 533400 h 1097280"/>
              <a:gd name="connsiteX11" fmla="*/ 853440 w 937260"/>
              <a:gd name="connsiteY11" fmla="*/ 640080 h 1097280"/>
              <a:gd name="connsiteX12" fmla="*/ 777240 w 937260"/>
              <a:gd name="connsiteY12" fmla="*/ 708660 h 1097280"/>
              <a:gd name="connsiteX13" fmla="*/ 0 w 937260"/>
              <a:gd name="connsiteY13" fmla="*/ 109728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7260" h="1097280">
                <a:moveTo>
                  <a:pt x="0" y="1097280"/>
                </a:moveTo>
                <a:lnTo>
                  <a:pt x="198120" y="335280"/>
                </a:lnTo>
                <a:lnTo>
                  <a:pt x="266700" y="190500"/>
                </a:lnTo>
                <a:lnTo>
                  <a:pt x="388620" y="60960"/>
                </a:lnTo>
                <a:lnTo>
                  <a:pt x="541020" y="7620"/>
                </a:lnTo>
                <a:lnTo>
                  <a:pt x="693420" y="0"/>
                </a:lnTo>
                <a:lnTo>
                  <a:pt x="807720" y="45720"/>
                </a:lnTo>
                <a:lnTo>
                  <a:pt x="883920" y="137160"/>
                </a:lnTo>
                <a:lnTo>
                  <a:pt x="937260" y="274320"/>
                </a:lnTo>
                <a:lnTo>
                  <a:pt x="929640" y="411480"/>
                </a:lnTo>
                <a:lnTo>
                  <a:pt x="906780" y="533400"/>
                </a:lnTo>
                <a:lnTo>
                  <a:pt x="853440" y="640080"/>
                </a:lnTo>
                <a:lnTo>
                  <a:pt x="777240" y="708660"/>
                </a:lnTo>
                <a:lnTo>
                  <a:pt x="0" y="1097280"/>
                </a:lnTo>
                <a:close/>
              </a:path>
            </a:pathLst>
          </a:custGeom>
          <a:solidFill>
            <a:schemeClr val="accent5">
              <a:lumMod val="60000"/>
              <a:lumOff val="40000"/>
              <a:alpha val="4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6" name="Straight Arrow Connector 45"/>
          <p:cNvCxnSpPr>
            <a:endCxn id="36" idx="0"/>
          </p:cNvCxnSpPr>
          <p:nvPr/>
        </p:nvCxnSpPr>
        <p:spPr>
          <a:xfrm flipH="1">
            <a:off x="5875020" y="3962400"/>
            <a:ext cx="1211580" cy="1463040"/>
          </a:xfrm>
          <a:prstGeom prst="straightConnector1">
            <a:avLst/>
          </a:prstGeom>
          <a:ln w="12700">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36" idx="0"/>
          </p:cNvCxnSpPr>
          <p:nvPr/>
        </p:nvCxnSpPr>
        <p:spPr>
          <a:xfrm flipH="1">
            <a:off x="5875020" y="4267200"/>
            <a:ext cx="1211580" cy="1158240"/>
          </a:xfrm>
          <a:prstGeom prst="straightConnector1">
            <a:avLst/>
          </a:prstGeom>
          <a:ln w="12700">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endCxn id="36" idx="0"/>
          </p:cNvCxnSpPr>
          <p:nvPr/>
        </p:nvCxnSpPr>
        <p:spPr>
          <a:xfrm flipH="1">
            <a:off x="5875020" y="4084320"/>
            <a:ext cx="1272540" cy="1341120"/>
          </a:xfrm>
          <a:prstGeom prst="straightConnector1">
            <a:avLst/>
          </a:prstGeom>
          <a:ln w="12700">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31AB5DCD-ADF1-4C47-A51D-286873FE83F7}"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58</a:t>
            </a:fld>
            <a:endParaRPr lang="en-US"/>
          </a:p>
        </p:txBody>
      </p:sp>
    </p:spTree>
    <p:extLst>
      <p:ext uri="{BB962C8B-B14F-4D97-AF65-F5344CB8AC3E}">
        <p14:creationId xmlns:p14="http://schemas.microsoft.com/office/powerpoint/2010/main" val="20905075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2" name="Title 1"/>
          <p:cNvSpPr>
            <a:spLocks noGrp="1"/>
          </p:cNvSpPr>
          <p:nvPr>
            <p:ph type="title"/>
          </p:nvPr>
        </p:nvSpPr>
        <p:spPr/>
        <p:txBody>
          <a:bodyPr/>
          <a:lstStyle/>
          <a:p>
            <a:r>
              <a:rPr lang="sv-SE" dirty="0" smtClean="0"/>
              <a:t>Multiple Importance Sampling</a:t>
            </a:r>
            <a:endParaRPr lang="sv-SE" dirty="0"/>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stretch>
            <a:fillRect/>
          </a:stretch>
        </p:blipFill>
        <p:spPr>
          <a:xfrm>
            <a:off x="2743200" y="3863966"/>
            <a:ext cx="397717" cy="314325"/>
          </a:xfrm>
          <a:prstGeom prst="rect">
            <a:avLst/>
          </a:prstGeom>
        </p:spPr>
      </p:pic>
      <p:grpSp>
        <p:nvGrpSpPr>
          <p:cNvPr id="5" name="Group 4"/>
          <p:cNvGrpSpPr/>
          <p:nvPr/>
        </p:nvGrpSpPr>
        <p:grpSpPr>
          <a:xfrm>
            <a:off x="3124200" y="4088378"/>
            <a:ext cx="2953627" cy="1412713"/>
            <a:chOff x="876300" y="3708400"/>
            <a:chExt cx="5213101" cy="1802084"/>
          </a:xfrm>
        </p:grpSpPr>
        <p:cxnSp>
          <p:nvCxnSpPr>
            <p:cNvPr id="22" name="Straight Arrow Connector 21"/>
            <p:cNvCxnSpPr/>
            <p:nvPr/>
          </p:nvCxnSpPr>
          <p:spPr>
            <a:xfrm>
              <a:off x="876300" y="3708400"/>
              <a:ext cx="4779359" cy="168241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5390816"/>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97947" y="5141151"/>
                  <a:ext cx="391454" cy="3693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24" name="Rectangle 23"/>
                <p:cNvSpPr>
                  <a:spLocks noRot="1" noChangeAspect="1" noMove="1" noResize="1" noEditPoints="1" noAdjustHandles="1" noChangeArrowheads="1" noChangeShapeType="1" noTextEdit="1"/>
                </p:cNvSpPr>
                <p:nvPr/>
              </p:nvSpPr>
              <p:spPr>
                <a:xfrm>
                  <a:off x="5697947" y="5141151"/>
                  <a:ext cx="391454" cy="369333"/>
                </a:xfrm>
                <a:prstGeom prst="rect">
                  <a:avLst/>
                </a:prstGeom>
                <a:blipFill rotWithShape="0">
                  <a:blip r:embed="rId5"/>
                  <a:stretch>
                    <a:fillRect r="-47222" b="-38298"/>
                  </a:stretch>
                </a:blipFill>
              </p:spPr>
              <p:txBody>
                <a:bodyPr/>
                <a:lstStyle/>
                <a:p>
                  <a:r>
                    <a:rPr lang="sv-SE">
                      <a:noFill/>
                    </a:rPr>
                    <a:t> </a:t>
                  </a:r>
                </a:p>
              </p:txBody>
            </p:sp>
          </mc:Fallback>
        </mc:AlternateContent>
      </p:grpSp>
      <p:sp>
        <p:nvSpPr>
          <p:cNvPr id="36" name="Freeform 35"/>
          <p:cNvSpPr/>
          <p:nvPr/>
        </p:nvSpPr>
        <p:spPr>
          <a:xfrm>
            <a:off x="5875020" y="4328160"/>
            <a:ext cx="937260" cy="1097280"/>
          </a:xfrm>
          <a:custGeom>
            <a:avLst/>
            <a:gdLst>
              <a:gd name="connsiteX0" fmla="*/ 0 w 937260"/>
              <a:gd name="connsiteY0" fmla="*/ 1097280 h 1097280"/>
              <a:gd name="connsiteX1" fmla="*/ 198120 w 937260"/>
              <a:gd name="connsiteY1" fmla="*/ 335280 h 1097280"/>
              <a:gd name="connsiteX2" fmla="*/ 266700 w 937260"/>
              <a:gd name="connsiteY2" fmla="*/ 190500 h 1097280"/>
              <a:gd name="connsiteX3" fmla="*/ 388620 w 937260"/>
              <a:gd name="connsiteY3" fmla="*/ 60960 h 1097280"/>
              <a:gd name="connsiteX4" fmla="*/ 541020 w 937260"/>
              <a:gd name="connsiteY4" fmla="*/ 7620 h 1097280"/>
              <a:gd name="connsiteX5" fmla="*/ 693420 w 937260"/>
              <a:gd name="connsiteY5" fmla="*/ 0 h 1097280"/>
              <a:gd name="connsiteX6" fmla="*/ 807720 w 937260"/>
              <a:gd name="connsiteY6" fmla="*/ 45720 h 1097280"/>
              <a:gd name="connsiteX7" fmla="*/ 883920 w 937260"/>
              <a:gd name="connsiteY7" fmla="*/ 137160 h 1097280"/>
              <a:gd name="connsiteX8" fmla="*/ 937260 w 937260"/>
              <a:gd name="connsiteY8" fmla="*/ 274320 h 1097280"/>
              <a:gd name="connsiteX9" fmla="*/ 929640 w 937260"/>
              <a:gd name="connsiteY9" fmla="*/ 411480 h 1097280"/>
              <a:gd name="connsiteX10" fmla="*/ 906780 w 937260"/>
              <a:gd name="connsiteY10" fmla="*/ 533400 h 1097280"/>
              <a:gd name="connsiteX11" fmla="*/ 853440 w 937260"/>
              <a:gd name="connsiteY11" fmla="*/ 640080 h 1097280"/>
              <a:gd name="connsiteX12" fmla="*/ 777240 w 937260"/>
              <a:gd name="connsiteY12" fmla="*/ 708660 h 1097280"/>
              <a:gd name="connsiteX13" fmla="*/ 0 w 937260"/>
              <a:gd name="connsiteY13" fmla="*/ 109728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7260" h="1097280">
                <a:moveTo>
                  <a:pt x="0" y="1097280"/>
                </a:moveTo>
                <a:lnTo>
                  <a:pt x="198120" y="335280"/>
                </a:lnTo>
                <a:lnTo>
                  <a:pt x="266700" y="190500"/>
                </a:lnTo>
                <a:lnTo>
                  <a:pt x="388620" y="60960"/>
                </a:lnTo>
                <a:lnTo>
                  <a:pt x="541020" y="7620"/>
                </a:lnTo>
                <a:lnTo>
                  <a:pt x="693420" y="0"/>
                </a:lnTo>
                <a:lnTo>
                  <a:pt x="807720" y="45720"/>
                </a:lnTo>
                <a:lnTo>
                  <a:pt x="883920" y="137160"/>
                </a:lnTo>
                <a:lnTo>
                  <a:pt x="937260" y="274320"/>
                </a:lnTo>
                <a:lnTo>
                  <a:pt x="929640" y="411480"/>
                </a:lnTo>
                <a:lnTo>
                  <a:pt x="906780" y="533400"/>
                </a:lnTo>
                <a:lnTo>
                  <a:pt x="853440" y="640080"/>
                </a:lnTo>
                <a:lnTo>
                  <a:pt x="777240" y="708660"/>
                </a:lnTo>
                <a:lnTo>
                  <a:pt x="0" y="1097280"/>
                </a:lnTo>
                <a:close/>
              </a:path>
            </a:pathLst>
          </a:custGeom>
          <a:solidFill>
            <a:schemeClr val="accent5">
              <a:lumMod val="60000"/>
              <a:lumOff val="40000"/>
              <a:alpha val="4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6" name="Straight Arrow Connector 45"/>
          <p:cNvCxnSpPr>
            <a:endCxn id="36" idx="0"/>
          </p:cNvCxnSpPr>
          <p:nvPr/>
        </p:nvCxnSpPr>
        <p:spPr>
          <a:xfrm flipH="1">
            <a:off x="5875020" y="2438400"/>
            <a:ext cx="982980" cy="298704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36" idx="0"/>
          </p:cNvCxnSpPr>
          <p:nvPr/>
        </p:nvCxnSpPr>
        <p:spPr>
          <a:xfrm flipH="1">
            <a:off x="5875020" y="4274820"/>
            <a:ext cx="1249680" cy="115062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endCxn id="36" idx="0"/>
          </p:cNvCxnSpPr>
          <p:nvPr/>
        </p:nvCxnSpPr>
        <p:spPr>
          <a:xfrm flipH="1">
            <a:off x="5875020" y="3581400"/>
            <a:ext cx="1287780" cy="184404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07E6D758-5049-46A5-82C7-6DA9555D35B3}"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59</a:t>
            </a:fld>
            <a:endParaRPr lang="en-US"/>
          </a:p>
        </p:txBody>
      </p:sp>
    </p:spTree>
    <p:extLst>
      <p:ext uri="{BB962C8B-B14F-4D97-AF65-F5344CB8AC3E}">
        <p14:creationId xmlns:p14="http://schemas.microsoft.com/office/powerpoint/2010/main" val="525538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1624" b="1124"/>
          <a:stretch/>
        </p:blipFill>
        <p:spPr>
          <a:xfrm rot="10800000">
            <a:off x="0" y="341768"/>
            <a:ext cx="9144000" cy="6516232"/>
          </a:xfrm>
          <a:prstGeom prst="rect">
            <a:avLst/>
          </a:prstGeom>
        </p:spPr>
      </p:pic>
      <p:sp>
        <p:nvSpPr>
          <p:cNvPr id="2" name="Title 1"/>
          <p:cNvSpPr>
            <a:spLocks noGrp="1"/>
          </p:cNvSpPr>
          <p:nvPr>
            <p:ph type="title"/>
          </p:nvPr>
        </p:nvSpPr>
        <p:spPr/>
        <p:txBody>
          <a:bodyPr/>
          <a:lstStyle/>
          <a:p>
            <a:r>
              <a:rPr lang="en-US" dirty="0" smtClean="0">
                <a:solidFill>
                  <a:schemeClr val="bg1"/>
                </a:solidFill>
              </a:rPr>
              <a:t>Path Tracing</a:t>
            </a:r>
            <a:endParaRPr lang="sv-SE"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Path tracing is an </a:t>
            </a:r>
            <a:r>
              <a:rPr lang="en-US" i="1" dirty="0" smtClean="0">
                <a:solidFill>
                  <a:schemeClr val="bg1"/>
                </a:solidFill>
              </a:rPr>
              <a:t>algorithm</a:t>
            </a:r>
            <a:r>
              <a:rPr lang="en-US" dirty="0" smtClean="0">
                <a:solidFill>
                  <a:schemeClr val="bg1"/>
                </a:solidFill>
              </a:rPr>
              <a:t> for rendering images.</a:t>
            </a:r>
          </a:p>
          <a:p>
            <a:pPr lvl="1"/>
            <a:r>
              <a:rPr lang="en-US" dirty="0" smtClean="0">
                <a:solidFill>
                  <a:schemeClr val="bg1"/>
                </a:solidFill>
              </a:rPr>
              <a:t>Introduced by James </a:t>
            </a:r>
            <a:r>
              <a:rPr lang="en-US" dirty="0" err="1" smtClean="0">
                <a:solidFill>
                  <a:schemeClr val="bg1"/>
                </a:solidFill>
              </a:rPr>
              <a:t>Kajiya</a:t>
            </a:r>
            <a:r>
              <a:rPr lang="en-US" dirty="0" smtClean="0">
                <a:solidFill>
                  <a:schemeClr val="bg1"/>
                </a:solidFill>
              </a:rPr>
              <a:t> in 1986 as a numerical solution to the Rendering Equation. </a:t>
            </a:r>
          </a:p>
          <a:p>
            <a:pPr lvl="1"/>
            <a:r>
              <a:rPr lang="en-US" dirty="0" smtClean="0">
                <a:solidFill>
                  <a:schemeClr val="bg1"/>
                </a:solidFill>
              </a:rPr>
              <a:t>The algorithm is </a:t>
            </a:r>
            <a:r>
              <a:rPr lang="en-US" i="1" dirty="0" smtClean="0">
                <a:solidFill>
                  <a:schemeClr val="bg1"/>
                </a:solidFill>
              </a:rPr>
              <a:t>convergent</a:t>
            </a:r>
            <a:r>
              <a:rPr lang="en-US" dirty="0" smtClean="0">
                <a:solidFill>
                  <a:schemeClr val="bg1"/>
                </a:solidFill>
              </a:rPr>
              <a:t> and </a:t>
            </a:r>
            <a:r>
              <a:rPr lang="en-US" i="1" dirty="0" smtClean="0">
                <a:solidFill>
                  <a:schemeClr val="bg1"/>
                </a:solidFill>
              </a:rPr>
              <a:t>unbiased</a:t>
            </a:r>
            <a:r>
              <a:rPr lang="en-US" dirty="0" smtClean="0">
                <a:solidFill>
                  <a:schemeClr val="bg1"/>
                </a:solidFill>
              </a:rPr>
              <a:t>. </a:t>
            </a:r>
          </a:p>
          <a:p>
            <a:pPr lvl="1"/>
            <a:r>
              <a:rPr lang="en-US" dirty="0" smtClean="0">
                <a:solidFill>
                  <a:schemeClr val="bg1"/>
                </a:solidFill>
              </a:rPr>
              <a:t>Has long been considered too noisy/slow to be used in industry.</a:t>
            </a:r>
          </a:p>
          <a:p>
            <a:r>
              <a:rPr lang="en-US" dirty="0" smtClean="0">
                <a:solidFill>
                  <a:schemeClr val="bg1"/>
                </a:solidFill>
              </a:rPr>
              <a:t>Today, almost all commercial renderers use some form of unbiased </a:t>
            </a:r>
            <a:r>
              <a:rPr lang="en-US" dirty="0" err="1" smtClean="0">
                <a:solidFill>
                  <a:schemeClr val="bg1"/>
                </a:solidFill>
              </a:rPr>
              <a:t>pathtracing</a:t>
            </a:r>
            <a:r>
              <a:rPr lang="en-US" dirty="0" smtClean="0">
                <a:solidFill>
                  <a:schemeClr val="bg1"/>
                </a:solidFill>
              </a:rPr>
              <a:t> (at least optionally). </a:t>
            </a:r>
          </a:p>
          <a:p>
            <a:pPr lvl="1"/>
            <a:r>
              <a:rPr lang="en-US" dirty="0" smtClean="0">
                <a:solidFill>
                  <a:schemeClr val="bg1"/>
                </a:solidFill>
              </a:rPr>
              <a:t>Pixar (for example) only switched completely very recently.</a:t>
            </a:r>
          </a:p>
          <a:p>
            <a:r>
              <a:rPr lang="en-US" dirty="0" smtClean="0">
                <a:solidFill>
                  <a:schemeClr val="bg1"/>
                </a:solidFill>
              </a:rPr>
              <a:t>Why the sudden popularity? </a:t>
            </a:r>
            <a:endParaRPr lang="sv-SE" dirty="0">
              <a:solidFill>
                <a:schemeClr val="bg1"/>
              </a:solidFill>
            </a:endParaRPr>
          </a:p>
        </p:txBody>
      </p:sp>
      <p:sp>
        <p:nvSpPr>
          <p:cNvPr id="4" name="Date Placeholder 3"/>
          <p:cNvSpPr>
            <a:spLocks noGrp="1"/>
          </p:cNvSpPr>
          <p:nvPr>
            <p:ph type="dt" sz="half" idx="10"/>
          </p:nvPr>
        </p:nvSpPr>
        <p:spPr/>
        <p:txBody>
          <a:bodyPr/>
          <a:lstStyle/>
          <a:p>
            <a:fld id="{C483C888-E6DA-40A2-A406-3C79E4D36A38}"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a:t>
            </a:fld>
            <a:endParaRPr lang="en-US"/>
          </a:p>
        </p:txBody>
      </p:sp>
    </p:spTree>
    <p:extLst>
      <p:ext uri="{BB962C8B-B14F-4D97-AF65-F5344CB8AC3E}">
        <p14:creationId xmlns:p14="http://schemas.microsoft.com/office/powerpoint/2010/main" val="369615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2" name="Title 1"/>
          <p:cNvSpPr>
            <a:spLocks noGrp="1"/>
          </p:cNvSpPr>
          <p:nvPr>
            <p:ph type="title"/>
          </p:nvPr>
        </p:nvSpPr>
        <p:spPr/>
        <p:txBody>
          <a:bodyPr/>
          <a:lstStyle/>
          <a:p>
            <a:r>
              <a:rPr lang="sv-SE" dirty="0" smtClean="0"/>
              <a:t>Multiple Importance Sampling</a:t>
            </a:r>
            <a:endParaRPr lang="sv-SE" dirty="0"/>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stretch>
            <a:fillRect/>
          </a:stretch>
        </p:blipFill>
        <p:spPr>
          <a:xfrm>
            <a:off x="2743200" y="3863966"/>
            <a:ext cx="397717" cy="314325"/>
          </a:xfrm>
          <a:prstGeom prst="rect">
            <a:avLst/>
          </a:prstGeom>
        </p:spPr>
      </p:pic>
      <p:grpSp>
        <p:nvGrpSpPr>
          <p:cNvPr id="5" name="Group 4"/>
          <p:cNvGrpSpPr/>
          <p:nvPr/>
        </p:nvGrpSpPr>
        <p:grpSpPr>
          <a:xfrm>
            <a:off x="3124200" y="4088378"/>
            <a:ext cx="2953627" cy="1412713"/>
            <a:chOff x="876300" y="3708400"/>
            <a:chExt cx="5213101" cy="1802084"/>
          </a:xfrm>
        </p:grpSpPr>
        <p:cxnSp>
          <p:nvCxnSpPr>
            <p:cNvPr id="22" name="Straight Arrow Connector 21"/>
            <p:cNvCxnSpPr/>
            <p:nvPr/>
          </p:nvCxnSpPr>
          <p:spPr>
            <a:xfrm>
              <a:off x="876300" y="3708400"/>
              <a:ext cx="4779359" cy="168241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5390816"/>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97947" y="5141151"/>
                  <a:ext cx="391454" cy="3693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24" name="Rectangle 23"/>
                <p:cNvSpPr>
                  <a:spLocks noRot="1" noChangeAspect="1" noMove="1" noResize="1" noEditPoints="1" noAdjustHandles="1" noChangeArrowheads="1" noChangeShapeType="1" noTextEdit="1"/>
                </p:cNvSpPr>
                <p:nvPr/>
              </p:nvSpPr>
              <p:spPr>
                <a:xfrm>
                  <a:off x="5697947" y="5141151"/>
                  <a:ext cx="391454" cy="369333"/>
                </a:xfrm>
                <a:prstGeom prst="rect">
                  <a:avLst/>
                </a:prstGeom>
                <a:blipFill rotWithShape="0">
                  <a:blip r:embed="rId5"/>
                  <a:stretch>
                    <a:fillRect r="-47222" b="-38298"/>
                  </a:stretch>
                </a:blipFill>
              </p:spPr>
              <p:txBody>
                <a:bodyPr/>
                <a:lstStyle/>
                <a:p>
                  <a:r>
                    <a:rPr lang="sv-SE">
                      <a:noFill/>
                    </a:rPr>
                    <a:t> </a:t>
                  </a:r>
                </a:p>
              </p:txBody>
            </p:sp>
          </mc:Fallback>
        </mc:AlternateContent>
      </p:grpSp>
      <p:cxnSp>
        <p:nvCxnSpPr>
          <p:cNvPr id="46" name="Straight Arrow Connector 45"/>
          <p:cNvCxnSpPr/>
          <p:nvPr/>
        </p:nvCxnSpPr>
        <p:spPr>
          <a:xfrm flipH="1">
            <a:off x="5875020" y="3505200"/>
            <a:ext cx="1059180" cy="1920240"/>
          </a:xfrm>
          <a:prstGeom prst="straightConnector1">
            <a:avLst/>
          </a:prstGeom>
          <a:ln w="12700">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5875020" y="4876800"/>
            <a:ext cx="1440180" cy="548640"/>
          </a:xfrm>
          <a:prstGeom prst="straightConnector1">
            <a:avLst/>
          </a:prstGeom>
          <a:ln w="12700">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5874772" y="4644658"/>
            <a:ext cx="1080072" cy="773808"/>
          </a:xfrm>
          <a:prstGeom prst="straightConnector1">
            <a:avLst/>
          </a:prstGeom>
          <a:ln w="12700">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5859780" y="4389120"/>
            <a:ext cx="861060" cy="1043940"/>
          </a:xfrm>
          <a:custGeom>
            <a:avLst/>
            <a:gdLst>
              <a:gd name="connsiteX0" fmla="*/ 0 w 861060"/>
              <a:gd name="connsiteY0" fmla="*/ 1043940 h 1043940"/>
              <a:gd name="connsiteX1" fmla="*/ 556260 w 861060"/>
              <a:gd name="connsiteY1" fmla="*/ 152400 h 1043940"/>
              <a:gd name="connsiteX2" fmla="*/ 670560 w 861060"/>
              <a:gd name="connsiteY2" fmla="*/ 22860 h 1043940"/>
              <a:gd name="connsiteX3" fmla="*/ 762000 w 861060"/>
              <a:gd name="connsiteY3" fmla="*/ 0 h 1043940"/>
              <a:gd name="connsiteX4" fmla="*/ 830580 w 861060"/>
              <a:gd name="connsiteY4" fmla="*/ 15240 h 1043940"/>
              <a:gd name="connsiteX5" fmla="*/ 861060 w 861060"/>
              <a:gd name="connsiteY5" fmla="*/ 76200 h 1043940"/>
              <a:gd name="connsiteX6" fmla="*/ 807720 w 861060"/>
              <a:gd name="connsiteY6" fmla="*/ 167640 h 1043940"/>
              <a:gd name="connsiteX7" fmla="*/ 693420 w 861060"/>
              <a:gd name="connsiteY7" fmla="*/ 312420 h 1043940"/>
              <a:gd name="connsiteX8" fmla="*/ 0 w 861060"/>
              <a:gd name="connsiteY8" fmla="*/ 1043940 h 104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060" h="1043940">
                <a:moveTo>
                  <a:pt x="0" y="1043940"/>
                </a:moveTo>
                <a:lnTo>
                  <a:pt x="556260" y="152400"/>
                </a:lnTo>
                <a:lnTo>
                  <a:pt x="670560" y="22860"/>
                </a:lnTo>
                <a:lnTo>
                  <a:pt x="762000" y="0"/>
                </a:lnTo>
                <a:lnTo>
                  <a:pt x="830580" y="15240"/>
                </a:lnTo>
                <a:lnTo>
                  <a:pt x="861060" y="76200"/>
                </a:lnTo>
                <a:lnTo>
                  <a:pt x="807720" y="167640"/>
                </a:lnTo>
                <a:lnTo>
                  <a:pt x="693420" y="312420"/>
                </a:lnTo>
                <a:lnTo>
                  <a:pt x="0" y="1043940"/>
                </a:lnTo>
                <a:close/>
              </a:path>
            </a:pathLst>
          </a:custGeom>
          <a:solidFill>
            <a:schemeClr val="accent5">
              <a:lumMod val="75000"/>
              <a:alpha val="36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Date Placeholder 3"/>
          <p:cNvSpPr>
            <a:spLocks noGrp="1"/>
          </p:cNvSpPr>
          <p:nvPr>
            <p:ph type="dt" sz="half" idx="10"/>
          </p:nvPr>
        </p:nvSpPr>
        <p:spPr/>
        <p:txBody>
          <a:bodyPr/>
          <a:lstStyle/>
          <a:p>
            <a:fld id="{3B3288D3-760E-49C5-9E73-8C5B5BD676EE}" type="datetime1">
              <a:rPr lang="en-US" smtClean="0"/>
              <a:t>1/29/2018</a:t>
            </a:fld>
            <a:endParaRPr lang="en-US"/>
          </a:p>
        </p:txBody>
      </p:sp>
      <p:sp>
        <p:nvSpPr>
          <p:cNvPr id="7" name="Footer Placeholder 6"/>
          <p:cNvSpPr>
            <a:spLocks noGrp="1"/>
          </p:cNvSpPr>
          <p:nvPr>
            <p:ph type="ftr" sz="quarter" idx="11"/>
          </p:nvPr>
        </p:nvSpPr>
        <p:spPr/>
        <p:txBody>
          <a:bodyPr/>
          <a:lstStyle/>
          <a:p>
            <a:r>
              <a:rPr lang="en-US" smtClean="0"/>
              <a:t>Advanced Computer Graphics - Path Tracing</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60</a:t>
            </a:fld>
            <a:endParaRPr lang="en-US"/>
          </a:p>
        </p:txBody>
      </p:sp>
      <p:grpSp>
        <p:nvGrpSpPr>
          <p:cNvPr id="17" name="Group 16"/>
          <p:cNvGrpSpPr/>
          <p:nvPr/>
        </p:nvGrpSpPr>
        <p:grpSpPr>
          <a:xfrm>
            <a:off x="5861254" y="3748727"/>
            <a:ext cx="1316901" cy="1677602"/>
            <a:chOff x="4956008" y="3679402"/>
            <a:chExt cx="1316901" cy="1677602"/>
          </a:xfrm>
        </p:grpSpPr>
        <p:cxnSp>
          <p:nvCxnSpPr>
            <p:cNvPr id="18" name="Straight Arrow Connector 17"/>
            <p:cNvCxnSpPr/>
            <p:nvPr/>
          </p:nvCxnSpPr>
          <p:spPr>
            <a:xfrm flipV="1">
              <a:off x="4956008" y="3706144"/>
              <a:ext cx="1316901" cy="1650860"/>
            </a:xfrm>
            <a:prstGeom prst="straightConnector1">
              <a:avLst/>
            </a:prstGeom>
            <a:ln w="127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8539706">
              <a:off x="4812852" y="4246064"/>
              <a:ext cx="1394934" cy="261610"/>
            </a:xfrm>
            <a:prstGeom prst="rect">
              <a:avLst/>
            </a:prstGeom>
            <a:noFill/>
          </p:spPr>
          <p:txBody>
            <a:bodyPr wrap="none" rtlCol="0">
              <a:spAutoFit/>
            </a:bodyPr>
            <a:lstStyle/>
            <a:p>
              <a:r>
                <a:rPr lang="en-US" sz="1100" b="1" dirty="0" smtClean="0">
                  <a:solidFill>
                    <a:srgbClr val="FF0000"/>
                  </a:solidFill>
                </a:rPr>
                <a:t>Low p(x), high f(x)</a:t>
              </a:r>
              <a:endParaRPr lang="sv-SE" sz="1100" b="1" dirty="0">
                <a:solidFill>
                  <a:srgbClr val="FF0000"/>
                </a:solidFill>
              </a:endParaRPr>
            </a:p>
          </p:txBody>
        </p:sp>
      </p:grpSp>
      <mc:AlternateContent xmlns:mc="http://schemas.openxmlformats.org/markup-compatibility/2006" xmlns:a14="http://schemas.microsoft.com/office/drawing/2010/main">
        <mc:Choice Requires="a14">
          <p:sp>
            <p:nvSpPr>
              <p:cNvPr id="25" name="Rectangle 24"/>
              <p:cNvSpPr/>
              <p:nvPr/>
            </p:nvSpPr>
            <p:spPr>
              <a:xfrm>
                <a:off x="2743200" y="5996187"/>
                <a:ext cx="3845560" cy="7593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sz="1400" i="1">
                              <a:latin typeface="Cambria Math" panose="02040503050406030204" pitchFamily="18" charset="0"/>
                            </a:rPr>
                          </m:ctrlPr>
                        </m:sSubPr>
                        <m:e>
                          <m:r>
                            <a:rPr lang="sv-SE" sz="1400" i="1">
                              <a:latin typeface="Cambria Math"/>
                            </a:rPr>
                            <m:t>𝐿</m:t>
                          </m:r>
                        </m:e>
                        <m:sub>
                          <m:r>
                            <a:rPr lang="sv-SE" sz="1400" i="1">
                              <a:latin typeface="Cambria Math"/>
                            </a:rPr>
                            <m:t>𝑜</m:t>
                          </m:r>
                        </m:sub>
                      </m:sSub>
                      <m:d>
                        <m:dPr>
                          <m:ctrlPr>
                            <a:rPr lang="sv-SE" sz="1400" i="1">
                              <a:latin typeface="Cambria Math" panose="02040503050406030204" pitchFamily="18" charset="0"/>
                            </a:rPr>
                          </m:ctrlPr>
                        </m:dPr>
                        <m:e>
                          <m:r>
                            <a:rPr lang="sv-SE" sz="1400" b="1" i="1">
                              <a:latin typeface="Cambria Math"/>
                            </a:rPr>
                            <m:t>𝒑</m:t>
                          </m:r>
                          <m:r>
                            <a:rPr lang="sv-SE" sz="1400" i="1">
                              <a:latin typeface="Cambria Math"/>
                            </a:rPr>
                            <m:t>,</m:t>
                          </m:r>
                          <m:r>
                            <a:rPr lang="en-US" sz="1400" i="1">
                              <a:latin typeface="Cambria Math"/>
                            </a:rPr>
                            <m:t>𝜔</m:t>
                          </m:r>
                        </m:e>
                      </m:d>
                      <m:r>
                        <a:rPr lang="en-US" sz="1400" i="1">
                          <a:latin typeface="Cambria Math"/>
                        </a:rPr>
                        <m:t>=</m:t>
                      </m:r>
                      <m:nary>
                        <m:naryPr>
                          <m:limLoc m:val="undOvr"/>
                          <m:ctrlPr>
                            <a:rPr lang="en-US" sz="1400" i="1">
                              <a:latin typeface="Cambria Math" panose="02040503050406030204" pitchFamily="18" charset="0"/>
                            </a:rPr>
                          </m:ctrlPr>
                        </m:naryPr>
                        <m:sub>
                          <m:r>
                            <m:rPr>
                              <m:sty m:val="p"/>
                            </m:rPr>
                            <a:rPr lang="en-US" sz="1400">
                              <a:latin typeface="Cambria Math"/>
                            </a:rPr>
                            <m:t>Ω</m:t>
                          </m:r>
                        </m:sub>
                        <m:sup/>
                        <m:e>
                          <m:r>
                            <a:rPr lang="en-US" sz="1400" i="1">
                              <a:latin typeface="Cambria Math"/>
                            </a:rPr>
                            <m:t>𝑓</m:t>
                          </m:r>
                          <m:d>
                            <m:dPr>
                              <m:ctrlPr>
                                <a:rPr lang="en-US" sz="1400" b="1" i="1">
                                  <a:latin typeface="Cambria Math" panose="02040503050406030204" pitchFamily="18" charset="0"/>
                                </a:rPr>
                              </m:ctrlPr>
                            </m:dPr>
                            <m:e>
                              <m:r>
                                <a:rPr lang="en-US" sz="1400" b="1" i="1">
                                  <a:latin typeface="Cambria Math"/>
                                </a:rPr>
                                <m:t>𝒑</m:t>
                              </m:r>
                              <m:r>
                                <a:rPr lang="en-US" sz="1400" i="1">
                                  <a:latin typeface="Cambria Math"/>
                                </a:rPr>
                                <m:t>,</m:t>
                              </m:r>
                              <m:r>
                                <a:rPr lang="en-US" sz="1400" i="1">
                                  <a:latin typeface="Cambria Math"/>
                                </a:rPr>
                                <m:t>𝜔</m:t>
                              </m:r>
                              <m:r>
                                <a:rPr lang="en-US" sz="1400" i="1">
                                  <a:latin typeface="Cambria Math"/>
                                </a:rPr>
                                <m:t>,</m:t>
                              </m:r>
                              <m:sSup>
                                <m:sSupPr>
                                  <m:ctrlPr>
                                    <a:rPr lang="en-US" sz="1400" i="1">
                                      <a:latin typeface="Cambria Math" panose="02040503050406030204" pitchFamily="18" charset="0"/>
                                    </a:rPr>
                                  </m:ctrlPr>
                                </m:sSupPr>
                                <m:e>
                                  <m:r>
                                    <a:rPr lang="en-US" sz="1400" i="1">
                                      <a:latin typeface="Cambria Math"/>
                                    </a:rPr>
                                    <m:t>𝜔</m:t>
                                  </m:r>
                                </m:e>
                                <m:sup>
                                  <m:r>
                                    <a:rPr lang="en-US" sz="1400" i="1">
                                      <a:latin typeface="Cambria Math"/>
                                    </a:rPr>
                                    <m:t>′</m:t>
                                  </m:r>
                                </m:sup>
                              </m:sSup>
                            </m:e>
                          </m:d>
                          <m:sSub>
                            <m:sSubPr>
                              <m:ctrlPr>
                                <a:rPr lang="en-US" sz="1400" i="1">
                                  <a:latin typeface="Cambria Math" panose="02040503050406030204" pitchFamily="18" charset="0"/>
                                </a:rPr>
                              </m:ctrlPr>
                            </m:sSubPr>
                            <m:e>
                              <m:r>
                                <a:rPr lang="en-US" sz="1400" i="1">
                                  <a:latin typeface="Cambria Math"/>
                                </a:rPr>
                                <m:t>𝐿</m:t>
                              </m:r>
                            </m:e>
                            <m:sub>
                              <m:r>
                                <a:rPr lang="en-US" sz="1400" i="1">
                                  <a:latin typeface="Cambria Math"/>
                                </a:rPr>
                                <m:t>𝑖</m:t>
                              </m:r>
                            </m:sub>
                          </m:sSub>
                          <m:d>
                            <m:dPr>
                              <m:ctrlPr>
                                <a:rPr lang="en-US" sz="1400" b="1" i="1">
                                  <a:latin typeface="Cambria Math" panose="02040503050406030204" pitchFamily="18" charset="0"/>
                                </a:rPr>
                              </m:ctrlPr>
                            </m:dPr>
                            <m:e>
                              <m:r>
                                <a:rPr lang="en-US" sz="1400" b="1" i="1">
                                  <a:latin typeface="Cambria Math"/>
                                </a:rPr>
                                <m:t>𝒑</m:t>
                              </m:r>
                              <m:r>
                                <a:rPr lang="en-US" sz="1400" i="1">
                                  <a:latin typeface="Cambria Math"/>
                                </a:rPr>
                                <m:t>,</m:t>
                              </m:r>
                              <m:sSup>
                                <m:sSupPr>
                                  <m:ctrlPr>
                                    <a:rPr lang="en-US" sz="1400" i="1">
                                      <a:latin typeface="Cambria Math" panose="02040503050406030204" pitchFamily="18" charset="0"/>
                                    </a:rPr>
                                  </m:ctrlPr>
                                </m:sSupPr>
                                <m:e>
                                  <m:r>
                                    <a:rPr lang="en-US" sz="1400" i="1">
                                      <a:latin typeface="Cambria Math"/>
                                    </a:rPr>
                                    <m:t>𝜔</m:t>
                                  </m:r>
                                </m:e>
                                <m:sup>
                                  <m:r>
                                    <a:rPr lang="en-US" sz="1400" i="1">
                                      <a:latin typeface="Cambria Math"/>
                                    </a:rPr>
                                    <m:t>′</m:t>
                                  </m:r>
                                </m:sup>
                              </m:sSup>
                            </m:e>
                          </m:d>
                          <m:func>
                            <m:funcPr>
                              <m:ctrlPr>
                                <a:rPr lang="en-US" sz="1400" i="1">
                                  <a:latin typeface="Cambria Math" panose="02040503050406030204" pitchFamily="18" charset="0"/>
                                </a:rPr>
                              </m:ctrlPr>
                            </m:funcPr>
                            <m:fName>
                              <m:r>
                                <m:rPr>
                                  <m:sty m:val="p"/>
                                </m:rPr>
                                <a:rPr lang="en-US" sz="1400">
                                  <a:latin typeface="Cambria Math"/>
                                </a:rPr>
                                <m:t>cos</m:t>
                              </m:r>
                            </m:fName>
                            <m:e>
                              <m:d>
                                <m:dPr>
                                  <m:ctrlPr>
                                    <a:rPr lang="en-US" sz="1400" b="1" i="1">
                                      <a:latin typeface="Cambria Math" panose="02040503050406030204" pitchFamily="18" charset="0"/>
                                    </a:rPr>
                                  </m:ctrlPr>
                                </m:dPr>
                                <m:e>
                                  <m:r>
                                    <a:rPr lang="en-US" sz="1400" b="1" i="1">
                                      <a:latin typeface="Cambria Math"/>
                                    </a:rPr>
                                    <m:t>𝒏</m:t>
                                  </m:r>
                                  <m:r>
                                    <a:rPr lang="en-US" sz="1400" i="1">
                                      <a:latin typeface="Cambria Math"/>
                                    </a:rPr>
                                    <m:t>,</m:t>
                                  </m:r>
                                  <m:sSup>
                                    <m:sSupPr>
                                      <m:ctrlPr>
                                        <a:rPr lang="en-US" sz="1400" i="1">
                                          <a:latin typeface="Cambria Math" panose="02040503050406030204" pitchFamily="18" charset="0"/>
                                        </a:rPr>
                                      </m:ctrlPr>
                                    </m:sSupPr>
                                    <m:e>
                                      <m:r>
                                        <a:rPr lang="en-US" sz="1400" i="1">
                                          <a:latin typeface="Cambria Math"/>
                                        </a:rPr>
                                        <m:t>𝜔</m:t>
                                      </m:r>
                                    </m:e>
                                    <m:sup>
                                      <m:r>
                                        <a:rPr lang="en-US" sz="1400" i="1">
                                          <a:latin typeface="Cambria Math"/>
                                        </a:rPr>
                                        <m:t>′</m:t>
                                      </m:r>
                                    </m:sup>
                                  </m:sSup>
                                </m:e>
                              </m:d>
                            </m:e>
                          </m:func>
                          <m:r>
                            <a:rPr lang="en-US" sz="1400" i="1">
                              <a:latin typeface="Cambria Math"/>
                            </a:rPr>
                            <m:t>𝑑</m:t>
                          </m:r>
                          <m:r>
                            <a:rPr lang="en-US" sz="1400" i="1">
                              <a:latin typeface="Cambria Math"/>
                            </a:rPr>
                            <m:t>𝜔</m:t>
                          </m:r>
                          <m:r>
                            <a:rPr lang="en-US" sz="1400" i="1">
                              <a:latin typeface="Cambria Math"/>
                            </a:rPr>
                            <m:t>′</m:t>
                          </m:r>
                        </m:e>
                      </m:nary>
                    </m:oMath>
                  </m:oMathPara>
                </a14:m>
                <a:endParaRPr lang="sv-SE" sz="1400" dirty="0"/>
              </a:p>
            </p:txBody>
          </p:sp>
        </mc:Choice>
        <mc:Fallback xmlns="">
          <p:sp>
            <p:nvSpPr>
              <p:cNvPr id="25" name="Rectangle 24"/>
              <p:cNvSpPr>
                <a:spLocks noRot="1" noChangeAspect="1" noMove="1" noResize="1" noEditPoints="1" noAdjustHandles="1" noChangeArrowheads="1" noChangeShapeType="1" noTextEdit="1"/>
              </p:cNvSpPr>
              <p:nvPr/>
            </p:nvSpPr>
            <p:spPr>
              <a:xfrm>
                <a:off x="2743200" y="5996187"/>
                <a:ext cx="3845560" cy="759310"/>
              </a:xfrm>
              <a:prstGeom prst="rect">
                <a:avLst/>
              </a:prstGeom>
              <a:blipFill>
                <a:blip r:embed="rId6"/>
                <a:stretch>
                  <a:fillRect/>
                </a:stretch>
              </a:blipFill>
              <a:ln>
                <a:solidFill>
                  <a:schemeClr val="tx1"/>
                </a:solidFill>
              </a:ln>
              <a:effectLst>
                <a:outerShdw blurRad="50800" dist="38100" dir="2700000" algn="tl" rotWithShape="0">
                  <a:prstClr val="black">
                    <a:alpha val="40000"/>
                  </a:prstClr>
                </a:outerShdw>
              </a:effectLst>
            </p:spPr>
            <p:txBody>
              <a:bodyPr/>
              <a:lstStyle/>
              <a:p>
                <a:r>
                  <a:rPr lang="sv-SE">
                    <a:noFill/>
                  </a:rPr>
                  <a:t> </a:t>
                </a:r>
              </a:p>
            </p:txBody>
          </p:sp>
        </mc:Fallback>
      </mc:AlternateContent>
      <p:sp>
        <p:nvSpPr>
          <p:cNvPr id="26" name="Oval 25"/>
          <p:cNvSpPr/>
          <p:nvPr/>
        </p:nvSpPr>
        <p:spPr>
          <a:xfrm>
            <a:off x="4572000" y="6210300"/>
            <a:ext cx="914400" cy="381000"/>
          </a:xfrm>
          <a:prstGeom prst="ellipse">
            <a:avLst/>
          </a:prstGeom>
          <a:no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6014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2" name="Title 1"/>
          <p:cNvSpPr>
            <a:spLocks noGrp="1"/>
          </p:cNvSpPr>
          <p:nvPr>
            <p:ph type="title"/>
          </p:nvPr>
        </p:nvSpPr>
        <p:spPr/>
        <p:txBody>
          <a:bodyPr/>
          <a:lstStyle/>
          <a:p>
            <a:r>
              <a:rPr lang="sv-SE" dirty="0" smtClean="0"/>
              <a:t>Multiple Importance Sampling</a:t>
            </a:r>
            <a:endParaRPr lang="sv-SE" dirty="0"/>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stretch>
            <a:fillRect/>
          </a:stretch>
        </p:blipFill>
        <p:spPr>
          <a:xfrm>
            <a:off x="2743200" y="3863966"/>
            <a:ext cx="397717" cy="314325"/>
          </a:xfrm>
          <a:prstGeom prst="rect">
            <a:avLst/>
          </a:prstGeom>
        </p:spPr>
      </p:pic>
      <p:grpSp>
        <p:nvGrpSpPr>
          <p:cNvPr id="5" name="Group 4"/>
          <p:cNvGrpSpPr/>
          <p:nvPr/>
        </p:nvGrpSpPr>
        <p:grpSpPr>
          <a:xfrm>
            <a:off x="3124200" y="4088378"/>
            <a:ext cx="2953627" cy="1412713"/>
            <a:chOff x="876300" y="3708400"/>
            <a:chExt cx="5213101" cy="1802084"/>
          </a:xfrm>
        </p:grpSpPr>
        <p:cxnSp>
          <p:nvCxnSpPr>
            <p:cNvPr id="22" name="Straight Arrow Connector 21"/>
            <p:cNvCxnSpPr/>
            <p:nvPr/>
          </p:nvCxnSpPr>
          <p:spPr>
            <a:xfrm>
              <a:off x="876300" y="3708400"/>
              <a:ext cx="4779359" cy="168241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5390816"/>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97947" y="5141151"/>
                  <a:ext cx="391454" cy="3693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24" name="Rectangle 23"/>
                <p:cNvSpPr>
                  <a:spLocks noRot="1" noChangeAspect="1" noMove="1" noResize="1" noEditPoints="1" noAdjustHandles="1" noChangeArrowheads="1" noChangeShapeType="1" noTextEdit="1"/>
                </p:cNvSpPr>
                <p:nvPr/>
              </p:nvSpPr>
              <p:spPr>
                <a:xfrm>
                  <a:off x="5697947" y="5141151"/>
                  <a:ext cx="391454" cy="369333"/>
                </a:xfrm>
                <a:prstGeom prst="rect">
                  <a:avLst/>
                </a:prstGeom>
                <a:blipFill rotWithShape="0">
                  <a:blip r:embed="rId5"/>
                  <a:stretch>
                    <a:fillRect r="-47222" b="-38298"/>
                  </a:stretch>
                </a:blipFill>
              </p:spPr>
              <p:txBody>
                <a:bodyPr/>
                <a:lstStyle/>
                <a:p>
                  <a:r>
                    <a:rPr lang="sv-SE">
                      <a:noFill/>
                    </a:rPr>
                    <a:t> </a:t>
                  </a:r>
                </a:p>
              </p:txBody>
            </p:sp>
          </mc:Fallback>
        </mc:AlternateContent>
      </p:grpSp>
      <p:cxnSp>
        <p:nvCxnSpPr>
          <p:cNvPr id="46" name="Straight Arrow Connector 45"/>
          <p:cNvCxnSpPr/>
          <p:nvPr/>
        </p:nvCxnSpPr>
        <p:spPr>
          <a:xfrm flipH="1">
            <a:off x="5875020" y="3733800"/>
            <a:ext cx="1135380" cy="169164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5875020" y="4088378"/>
            <a:ext cx="1135380" cy="1337062"/>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5875020" y="3657600"/>
            <a:ext cx="1363980" cy="176784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5859780" y="4389120"/>
            <a:ext cx="861060" cy="1043940"/>
          </a:xfrm>
          <a:custGeom>
            <a:avLst/>
            <a:gdLst>
              <a:gd name="connsiteX0" fmla="*/ 0 w 861060"/>
              <a:gd name="connsiteY0" fmla="*/ 1043940 h 1043940"/>
              <a:gd name="connsiteX1" fmla="*/ 556260 w 861060"/>
              <a:gd name="connsiteY1" fmla="*/ 152400 h 1043940"/>
              <a:gd name="connsiteX2" fmla="*/ 670560 w 861060"/>
              <a:gd name="connsiteY2" fmla="*/ 22860 h 1043940"/>
              <a:gd name="connsiteX3" fmla="*/ 762000 w 861060"/>
              <a:gd name="connsiteY3" fmla="*/ 0 h 1043940"/>
              <a:gd name="connsiteX4" fmla="*/ 830580 w 861060"/>
              <a:gd name="connsiteY4" fmla="*/ 15240 h 1043940"/>
              <a:gd name="connsiteX5" fmla="*/ 861060 w 861060"/>
              <a:gd name="connsiteY5" fmla="*/ 76200 h 1043940"/>
              <a:gd name="connsiteX6" fmla="*/ 807720 w 861060"/>
              <a:gd name="connsiteY6" fmla="*/ 167640 h 1043940"/>
              <a:gd name="connsiteX7" fmla="*/ 693420 w 861060"/>
              <a:gd name="connsiteY7" fmla="*/ 312420 h 1043940"/>
              <a:gd name="connsiteX8" fmla="*/ 0 w 861060"/>
              <a:gd name="connsiteY8" fmla="*/ 1043940 h 104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060" h="1043940">
                <a:moveTo>
                  <a:pt x="0" y="1043940"/>
                </a:moveTo>
                <a:lnTo>
                  <a:pt x="556260" y="152400"/>
                </a:lnTo>
                <a:lnTo>
                  <a:pt x="670560" y="22860"/>
                </a:lnTo>
                <a:lnTo>
                  <a:pt x="762000" y="0"/>
                </a:lnTo>
                <a:lnTo>
                  <a:pt x="830580" y="15240"/>
                </a:lnTo>
                <a:lnTo>
                  <a:pt x="861060" y="76200"/>
                </a:lnTo>
                <a:lnTo>
                  <a:pt x="807720" y="167640"/>
                </a:lnTo>
                <a:lnTo>
                  <a:pt x="693420" y="312420"/>
                </a:lnTo>
                <a:lnTo>
                  <a:pt x="0" y="1043940"/>
                </a:lnTo>
                <a:close/>
              </a:path>
            </a:pathLst>
          </a:custGeom>
          <a:solidFill>
            <a:schemeClr val="accent5">
              <a:lumMod val="75000"/>
              <a:alpha val="36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Date Placeholder 3"/>
          <p:cNvSpPr>
            <a:spLocks noGrp="1"/>
          </p:cNvSpPr>
          <p:nvPr>
            <p:ph type="dt" sz="half" idx="10"/>
          </p:nvPr>
        </p:nvSpPr>
        <p:spPr/>
        <p:txBody>
          <a:bodyPr/>
          <a:lstStyle/>
          <a:p>
            <a:fld id="{398B93F1-18B5-49EA-ADC7-68289D3F72C0}" type="datetime1">
              <a:rPr lang="en-US" smtClean="0"/>
              <a:t>1/29/2018</a:t>
            </a:fld>
            <a:endParaRPr lang="en-US"/>
          </a:p>
        </p:txBody>
      </p:sp>
      <p:sp>
        <p:nvSpPr>
          <p:cNvPr id="7" name="Footer Placeholder 6"/>
          <p:cNvSpPr>
            <a:spLocks noGrp="1"/>
          </p:cNvSpPr>
          <p:nvPr>
            <p:ph type="ftr" sz="quarter" idx="11"/>
          </p:nvPr>
        </p:nvSpPr>
        <p:spPr/>
        <p:txBody>
          <a:bodyPr/>
          <a:lstStyle/>
          <a:p>
            <a:r>
              <a:rPr lang="en-US" smtClean="0"/>
              <a:t>Advanced Computer Graphics - Path Tracing</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61</a:t>
            </a:fld>
            <a:endParaRPr lang="en-US"/>
          </a:p>
        </p:txBody>
      </p:sp>
      <mc:AlternateContent xmlns:mc="http://schemas.openxmlformats.org/markup-compatibility/2006" xmlns:a14="http://schemas.microsoft.com/office/drawing/2010/main">
        <mc:Choice Requires="a14">
          <p:sp>
            <p:nvSpPr>
              <p:cNvPr id="17" name="Rectangle 16"/>
              <p:cNvSpPr/>
              <p:nvPr/>
            </p:nvSpPr>
            <p:spPr>
              <a:xfrm>
                <a:off x="2743200" y="5996187"/>
                <a:ext cx="3845560" cy="7593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sz="1400" i="1">
                              <a:latin typeface="Cambria Math" panose="02040503050406030204" pitchFamily="18" charset="0"/>
                            </a:rPr>
                          </m:ctrlPr>
                        </m:sSubPr>
                        <m:e>
                          <m:r>
                            <a:rPr lang="sv-SE" sz="1400" i="1">
                              <a:latin typeface="Cambria Math"/>
                            </a:rPr>
                            <m:t>𝐿</m:t>
                          </m:r>
                        </m:e>
                        <m:sub>
                          <m:r>
                            <a:rPr lang="sv-SE" sz="1400" i="1">
                              <a:latin typeface="Cambria Math"/>
                            </a:rPr>
                            <m:t>𝑜</m:t>
                          </m:r>
                        </m:sub>
                      </m:sSub>
                      <m:d>
                        <m:dPr>
                          <m:ctrlPr>
                            <a:rPr lang="sv-SE" sz="1400" i="1">
                              <a:latin typeface="Cambria Math" panose="02040503050406030204" pitchFamily="18" charset="0"/>
                            </a:rPr>
                          </m:ctrlPr>
                        </m:dPr>
                        <m:e>
                          <m:r>
                            <a:rPr lang="sv-SE" sz="1400" b="1" i="1">
                              <a:latin typeface="Cambria Math"/>
                            </a:rPr>
                            <m:t>𝒑</m:t>
                          </m:r>
                          <m:r>
                            <a:rPr lang="sv-SE" sz="1400" i="1">
                              <a:latin typeface="Cambria Math"/>
                            </a:rPr>
                            <m:t>,</m:t>
                          </m:r>
                          <m:r>
                            <a:rPr lang="en-US" sz="1400" i="1">
                              <a:latin typeface="Cambria Math"/>
                            </a:rPr>
                            <m:t>𝜔</m:t>
                          </m:r>
                        </m:e>
                      </m:d>
                      <m:r>
                        <a:rPr lang="en-US" sz="1400" i="1">
                          <a:latin typeface="Cambria Math"/>
                        </a:rPr>
                        <m:t>=</m:t>
                      </m:r>
                      <m:nary>
                        <m:naryPr>
                          <m:limLoc m:val="undOvr"/>
                          <m:ctrlPr>
                            <a:rPr lang="en-US" sz="1400" i="1">
                              <a:latin typeface="Cambria Math" panose="02040503050406030204" pitchFamily="18" charset="0"/>
                            </a:rPr>
                          </m:ctrlPr>
                        </m:naryPr>
                        <m:sub>
                          <m:r>
                            <m:rPr>
                              <m:sty m:val="p"/>
                            </m:rPr>
                            <a:rPr lang="en-US" sz="1400">
                              <a:latin typeface="Cambria Math"/>
                            </a:rPr>
                            <m:t>Ω</m:t>
                          </m:r>
                        </m:sub>
                        <m:sup/>
                        <m:e>
                          <m:r>
                            <a:rPr lang="en-US" sz="1400" i="1">
                              <a:latin typeface="Cambria Math"/>
                            </a:rPr>
                            <m:t>𝑓</m:t>
                          </m:r>
                          <m:d>
                            <m:dPr>
                              <m:ctrlPr>
                                <a:rPr lang="en-US" sz="1400" b="1" i="1">
                                  <a:latin typeface="Cambria Math" panose="02040503050406030204" pitchFamily="18" charset="0"/>
                                </a:rPr>
                              </m:ctrlPr>
                            </m:dPr>
                            <m:e>
                              <m:r>
                                <a:rPr lang="en-US" sz="1400" b="1" i="1">
                                  <a:latin typeface="Cambria Math"/>
                                </a:rPr>
                                <m:t>𝒑</m:t>
                              </m:r>
                              <m:r>
                                <a:rPr lang="en-US" sz="1400" i="1">
                                  <a:latin typeface="Cambria Math"/>
                                </a:rPr>
                                <m:t>,</m:t>
                              </m:r>
                              <m:r>
                                <a:rPr lang="en-US" sz="1400" i="1">
                                  <a:latin typeface="Cambria Math"/>
                                </a:rPr>
                                <m:t>𝜔</m:t>
                              </m:r>
                              <m:r>
                                <a:rPr lang="en-US" sz="1400" i="1">
                                  <a:latin typeface="Cambria Math"/>
                                </a:rPr>
                                <m:t>,</m:t>
                              </m:r>
                              <m:sSup>
                                <m:sSupPr>
                                  <m:ctrlPr>
                                    <a:rPr lang="en-US" sz="1400" i="1">
                                      <a:latin typeface="Cambria Math" panose="02040503050406030204" pitchFamily="18" charset="0"/>
                                    </a:rPr>
                                  </m:ctrlPr>
                                </m:sSupPr>
                                <m:e>
                                  <m:r>
                                    <a:rPr lang="en-US" sz="1400" i="1">
                                      <a:latin typeface="Cambria Math"/>
                                    </a:rPr>
                                    <m:t>𝜔</m:t>
                                  </m:r>
                                </m:e>
                                <m:sup>
                                  <m:r>
                                    <a:rPr lang="en-US" sz="1400" i="1">
                                      <a:latin typeface="Cambria Math"/>
                                    </a:rPr>
                                    <m:t>′</m:t>
                                  </m:r>
                                </m:sup>
                              </m:sSup>
                            </m:e>
                          </m:d>
                          <m:sSub>
                            <m:sSubPr>
                              <m:ctrlPr>
                                <a:rPr lang="en-US" sz="1400" i="1">
                                  <a:latin typeface="Cambria Math" panose="02040503050406030204" pitchFamily="18" charset="0"/>
                                </a:rPr>
                              </m:ctrlPr>
                            </m:sSubPr>
                            <m:e>
                              <m:r>
                                <a:rPr lang="en-US" sz="1400" i="1">
                                  <a:latin typeface="Cambria Math"/>
                                </a:rPr>
                                <m:t>𝐿</m:t>
                              </m:r>
                            </m:e>
                            <m:sub>
                              <m:r>
                                <a:rPr lang="en-US" sz="1400" i="1">
                                  <a:latin typeface="Cambria Math"/>
                                </a:rPr>
                                <m:t>𝑖</m:t>
                              </m:r>
                            </m:sub>
                          </m:sSub>
                          <m:d>
                            <m:dPr>
                              <m:ctrlPr>
                                <a:rPr lang="en-US" sz="1400" b="1" i="1">
                                  <a:latin typeface="Cambria Math" panose="02040503050406030204" pitchFamily="18" charset="0"/>
                                </a:rPr>
                              </m:ctrlPr>
                            </m:dPr>
                            <m:e>
                              <m:r>
                                <a:rPr lang="en-US" sz="1400" b="1" i="1">
                                  <a:latin typeface="Cambria Math"/>
                                </a:rPr>
                                <m:t>𝒑</m:t>
                              </m:r>
                              <m:r>
                                <a:rPr lang="en-US" sz="1400" i="1">
                                  <a:latin typeface="Cambria Math"/>
                                </a:rPr>
                                <m:t>,</m:t>
                              </m:r>
                              <m:sSup>
                                <m:sSupPr>
                                  <m:ctrlPr>
                                    <a:rPr lang="en-US" sz="1400" i="1">
                                      <a:latin typeface="Cambria Math" panose="02040503050406030204" pitchFamily="18" charset="0"/>
                                    </a:rPr>
                                  </m:ctrlPr>
                                </m:sSupPr>
                                <m:e>
                                  <m:r>
                                    <a:rPr lang="en-US" sz="1400" i="1">
                                      <a:latin typeface="Cambria Math"/>
                                    </a:rPr>
                                    <m:t>𝜔</m:t>
                                  </m:r>
                                </m:e>
                                <m:sup>
                                  <m:r>
                                    <a:rPr lang="en-US" sz="1400" i="1">
                                      <a:latin typeface="Cambria Math"/>
                                    </a:rPr>
                                    <m:t>′</m:t>
                                  </m:r>
                                </m:sup>
                              </m:sSup>
                            </m:e>
                          </m:d>
                          <m:func>
                            <m:funcPr>
                              <m:ctrlPr>
                                <a:rPr lang="en-US" sz="1400" i="1">
                                  <a:latin typeface="Cambria Math" panose="02040503050406030204" pitchFamily="18" charset="0"/>
                                </a:rPr>
                              </m:ctrlPr>
                            </m:funcPr>
                            <m:fName>
                              <m:r>
                                <m:rPr>
                                  <m:sty m:val="p"/>
                                </m:rPr>
                                <a:rPr lang="en-US" sz="1400">
                                  <a:latin typeface="Cambria Math"/>
                                </a:rPr>
                                <m:t>cos</m:t>
                              </m:r>
                            </m:fName>
                            <m:e>
                              <m:d>
                                <m:dPr>
                                  <m:ctrlPr>
                                    <a:rPr lang="en-US" sz="1400" b="1" i="1">
                                      <a:latin typeface="Cambria Math" panose="02040503050406030204" pitchFamily="18" charset="0"/>
                                    </a:rPr>
                                  </m:ctrlPr>
                                </m:dPr>
                                <m:e>
                                  <m:r>
                                    <a:rPr lang="en-US" sz="1400" b="1" i="1">
                                      <a:latin typeface="Cambria Math"/>
                                    </a:rPr>
                                    <m:t>𝒏</m:t>
                                  </m:r>
                                  <m:r>
                                    <a:rPr lang="en-US" sz="1400" i="1">
                                      <a:latin typeface="Cambria Math"/>
                                    </a:rPr>
                                    <m:t>,</m:t>
                                  </m:r>
                                  <m:sSup>
                                    <m:sSupPr>
                                      <m:ctrlPr>
                                        <a:rPr lang="en-US" sz="1400" i="1">
                                          <a:latin typeface="Cambria Math" panose="02040503050406030204" pitchFamily="18" charset="0"/>
                                        </a:rPr>
                                      </m:ctrlPr>
                                    </m:sSupPr>
                                    <m:e>
                                      <m:r>
                                        <a:rPr lang="en-US" sz="1400" i="1">
                                          <a:latin typeface="Cambria Math"/>
                                        </a:rPr>
                                        <m:t>𝜔</m:t>
                                      </m:r>
                                    </m:e>
                                    <m:sup>
                                      <m:r>
                                        <a:rPr lang="en-US" sz="1400" i="1">
                                          <a:latin typeface="Cambria Math"/>
                                        </a:rPr>
                                        <m:t>′</m:t>
                                      </m:r>
                                    </m:sup>
                                  </m:sSup>
                                </m:e>
                              </m:d>
                            </m:e>
                          </m:func>
                          <m:r>
                            <a:rPr lang="en-US" sz="1400" i="1">
                              <a:latin typeface="Cambria Math"/>
                            </a:rPr>
                            <m:t>𝑑</m:t>
                          </m:r>
                          <m:r>
                            <a:rPr lang="en-US" sz="1400" i="1">
                              <a:latin typeface="Cambria Math"/>
                            </a:rPr>
                            <m:t>𝜔</m:t>
                          </m:r>
                          <m:r>
                            <a:rPr lang="en-US" sz="1400" i="1">
                              <a:latin typeface="Cambria Math"/>
                            </a:rPr>
                            <m:t>′</m:t>
                          </m:r>
                        </m:e>
                      </m:nary>
                    </m:oMath>
                  </m:oMathPara>
                </a14:m>
                <a:endParaRPr lang="sv-SE" sz="1400" dirty="0"/>
              </a:p>
            </p:txBody>
          </p:sp>
        </mc:Choice>
        <mc:Fallback xmlns="">
          <p:sp>
            <p:nvSpPr>
              <p:cNvPr id="17" name="Rectangle 16"/>
              <p:cNvSpPr>
                <a:spLocks noRot="1" noChangeAspect="1" noMove="1" noResize="1" noEditPoints="1" noAdjustHandles="1" noChangeArrowheads="1" noChangeShapeType="1" noTextEdit="1"/>
              </p:cNvSpPr>
              <p:nvPr/>
            </p:nvSpPr>
            <p:spPr>
              <a:xfrm>
                <a:off x="2743200" y="5996187"/>
                <a:ext cx="3845560" cy="759310"/>
              </a:xfrm>
              <a:prstGeom prst="rect">
                <a:avLst/>
              </a:prstGeom>
              <a:blipFill>
                <a:blip r:embed="rId6"/>
                <a:stretch>
                  <a:fillRect/>
                </a:stretch>
              </a:blipFill>
              <a:ln>
                <a:solidFill>
                  <a:schemeClr val="tx1"/>
                </a:solidFill>
              </a:ln>
              <a:effectLst>
                <a:outerShdw blurRad="50800" dist="38100" dir="2700000" algn="tl" rotWithShape="0">
                  <a:prstClr val="black">
                    <a:alpha val="40000"/>
                  </a:prstClr>
                </a:outerShdw>
              </a:effectLst>
            </p:spPr>
            <p:txBody>
              <a:bodyPr/>
              <a:lstStyle/>
              <a:p>
                <a:r>
                  <a:rPr lang="sv-SE">
                    <a:noFill/>
                  </a:rPr>
                  <a:t> </a:t>
                </a:r>
              </a:p>
            </p:txBody>
          </p:sp>
        </mc:Fallback>
      </mc:AlternateContent>
      <p:sp>
        <p:nvSpPr>
          <p:cNvPr id="18" name="Oval 17"/>
          <p:cNvSpPr/>
          <p:nvPr/>
        </p:nvSpPr>
        <p:spPr>
          <a:xfrm>
            <a:off x="3810000" y="6210300"/>
            <a:ext cx="914400" cy="381000"/>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339907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2" name="Title 1"/>
          <p:cNvSpPr>
            <a:spLocks noGrp="1"/>
          </p:cNvSpPr>
          <p:nvPr>
            <p:ph type="title"/>
          </p:nvPr>
        </p:nvSpPr>
        <p:spPr/>
        <p:txBody>
          <a:bodyPr/>
          <a:lstStyle/>
          <a:p>
            <a:r>
              <a:rPr lang="sv-SE" dirty="0" smtClean="0"/>
              <a:t>Multiple Importance Sampling</a:t>
            </a:r>
            <a:endParaRPr lang="sv-SE" dirty="0"/>
          </a:p>
        </p:txBody>
      </p:sp>
      <p:pic>
        <p:nvPicPr>
          <p:cNvPr id="21" name="Picture 20"/>
          <p:cNvPicPr>
            <a:picLocks noChangeAspect="1"/>
          </p:cNvPicPr>
          <p:nvPr/>
        </p:nvPicPr>
        <p:blipFill>
          <a:blip r:embed="rId4"/>
          <a:stretch>
            <a:fillRect/>
          </a:stretch>
        </p:blipFill>
        <p:spPr>
          <a:xfrm>
            <a:off x="2743200" y="3863966"/>
            <a:ext cx="397717" cy="314325"/>
          </a:xfrm>
          <a:prstGeom prst="rect">
            <a:avLst/>
          </a:prstGeom>
        </p:spPr>
      </p:pic>
      <p:grpSp>
        <p:nvGrpSpPr>
          <p:cNvPr id="5" name="Group 4"/>
          <p:cNvGrpSpPr/>
          <p:nvPr/>
        </p:nvGrpSpPr>
        <p:grpSpPr>
          <a:xfrm>
            <a:off x="3140917" y="4021128"/>
            <a:ext cx="2040683" cy="1420940"/>
            <a:chOff x="2487631" y="3697905"/>
            <a:chExt cx="3601770" cy="1812579"/>
          </a:xfrm>
        </p:grpSpPr>
        <p:cxnSp>
          <p:nvCxnSpPr>
            <p:cNvPr id="22" name="Straight Arrow Connector 21"/>
            <p:cNvCxnSpPr>
              <a:stCxn id="21" idx="3"/>
            </p:cNvCxnSpPr>
            <p:nvPr/>
          </p:nvCxnSpPr>
          <p:spPr>
            <a:xfrm>
              <a:off x="2487631" y="3697905"/>
              <a:ext cx="3168028" cy="169291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5390816"/>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97947" y="5141151"/>
                  <a:ext cx="391454" cy="3693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24" name="Rectangle 23"/>
                <p:cNvSpPr>
                  <a:spLocks noRot="1" noChangeAspect="1" noMove="1" noResize="1" noEditPoints="1" noAdjustHandles="1" noChangeArrowheads="1" noChangeShapeType="1" noTextEdit="1"/>
                </p:cNvSpPr>
                <p:nvPr/>
              </p:nvSpPr>
              <p:spPr>
                <a:xfrm>
                  <a:off x="5697947" y="5141151"/>
                  <a:ext cx="391454" cy="369333"/>
                </a:xfrm>
                <a:prstGeom prst="rect">
                  <a:avLst/>
                </a:prstGeom>
                <a:blipFill rotWithShape="0">
                  <a:blip r:embed="rId5"/>
                  <a:stretch>
                    <a:fillRect r="-47222" b="-38298"/>
                  </a:stretch>
                </a:blipFill>
              </p:spPr>
              <p:txBody>
                <a:bodyPr/>
                <a:lstStyle/>
                <a:p>
                  <a:r>
                    <a:rPr lang="sv-SE">
                      <a:noFill/>
                    </a:rPr>
                    <a:t> </a:t>
                  </a:r>
                </a:p>
              </p:txBody>
            </p:sp>
          </mc:Fallback>
        </mc:AlternateContent>
      </p:grpSp>
      <p:sp>
        <p:nvSpPr>
          <p:cNvPr id="3" name="Freeform 2"/>
          <p:cNvSpPr/>
          <p:nvPr/>
        </p:nvSpPr>
        <p:spPr>
          <a:xfrm>
            <a:off x="4978987" y="4304316"/>
            <a:ext cx="861060" cy="1043940"/>
          </a:xfrm>
          <a:custGeom>
            <a:avLst/>
            <a:gdLst>
              <a:gd name="connsiteX0" fmla="*/ 0 w 861060"/>
              <a:gd name="connsiteY0" fmla="*/ 1043940 h 1043940"/>
              <a:gd name="connsiteX1" fmla="*/ 556260 w 861060"/>
              <a:gd name="connsiteY1" fmla="*/ 152400 h 1043940"/>
              <a:gd name="connsiteX2" fmla="*/ 670560 w 861060"/>
              <a:gd name="connsiteY2" fmla="*/ 22860 h 1043940"/>
              <a:gd name="connsiteX3" fmla="*/ 762000 w 861060"/>
              <a:gd name="connsiteY3" fmla="*/ 0 h 1043940"/>
              <a:gd name="connsiteX4" fmla="*/ 830580 w 861060"/>
              <a:gd name="connsiteY4" fmla="*/ 15240 h 1043940"/>
              <a:gd name="connsiteX5" fmla="*/ 861060 w 861060"/>
              <a:gd name="connsiteY5" fmla="*/ 76200 h 1043940"/>
              <a:gd name="connsiteX6" fmla="*/ 807720 w 861060"/>
              <a:gd name="connsiteY6" fmla="*/ 167640 h 1043940"/>
              <a:gd name="connsiteX7" fmla="*/ 693420 w 861060"/>
              <a:gd name="connsiteY7" fmla="*/ 312420 h 1043940"/>
              <a:gd name="connsiteX8" fmla="*/ 0 w 861060"/>
              <a:gd name="connsiteY8" fmla="*/ 1043940 h 104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060" h="1043940">
                <a:moveTo>
                  <a:pt x="0" y="1043940"/>
                </a:moveTo>
                <a:lnTo>
                  <a:pt x="556260" y="152400"/>
                </a:lnTo>
                <a:lnTo>
                  <a:pt x="670560" y="22860"/>
                </a:lnTo>
                <a:lnTo>
                  <a:pt x="762000" y="0"/>
                </a:lnTo>
                <a:lnTo>
                  <a:pt x="830580" y="15240"/>
                </a:lnTo>
                <a:lnTo>
                  <a:pt x="861060" y="76200"/>
                </a:lnTo>
                <a:lnTo>
                  <a:pt x="807720" y="167640"/>
                </a:lnTo>
                <a:lnTo>
                  <a:pt x="693420" y="312420"/>
                </a:lnTo>
                <a:lnTo>
                  <a:pt x="0" y="1043940"/>
                </a:lnTo>
                <a:close/>
              </a:path>
            </a:pathLst>
          </a:custGeom>
          <a:solidFill>
            <a:schemeClr val="accent5">
              <a:lumMod val="75000"/>
              <a:alpha val="36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5" name="Straight Arrow Connector 14"/>
          <p:cNvCxnSpPr/>
          <p:nvPr/>
        </p:nvCxnSpPr>
        <p:spPr>
          <a:xfrm flipH="1">
            <a:off x="4987669" y="2590800"/>
            <a:ext cx="1850724" cy="2757456"/>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987668" y="2819400"/>
            <a:ext cx="2147404" cy="2528856"/>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987668" y="2529091"/>
            <a:ext cx="2175132" cy="2819165"/>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4956008" y="4343400"/>
            <a:ext cx="2130592" cy="1013604"/>
            <a:chOff x="4956008" y="4343400"/>
            <a:chExt cx="2130592" cy="1013604"/>
          </a:xfrm>
        </p:grpSpPr>
        <p:cxnSp>
          <p:nvCxnSpPr>
            <p:cNvPr id="25" name="Straight Arrow Connector 24"/>
            <p:cNvCxnSpPr>
              <a:stCxn id="23" idx="1"/>
            </p:cNvCxnSpPr>
            <p:nvPr/>
          </p:nvCxnSpPr>
          <p:spPr>
            <a:xfrm flipV="1">
              <a:off x="4956008" y="4343400"/>
              <a:ext cx="2130592" cy="1013604"/>
            </a:xfrm>
            <a:prstGeom prst="straightConnector1">
              <a:avLst/>
            </a:prstGeom>
            <a:ln w="1270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20083630">
              <a:off x="5454042" y="4533812"/>
              <a:ext cx="1394934" cy="261610"/>
            </a:xfrm>
            <a:prstGeom prst="rect">
              <a:avLst/>
            </a:prstGeom>
            <a:noFill/>
          </p:spPr>
          <p:txBody>
            <a:bodyPr wrap="none" rtlCol="0">
              <a:spAutoFit/>
            </a:bodyPr>
            <a:lstStyle/>
            <a:p>
              <a:r>
                <a:rPr lang="en-US" sz="1100" b="1" dirty="0" smtClean="0">
                  <a:solidFill>
                    <a:srgbClr val="FF0000"/>
                  </a:solidFill>
                </a:rPr>
                <a:t>Low p(x), high f(x)</a:t>
              </a:r>
              <a:endParaRPr lang="sv-SE" sz="1100" b="1" dirty="0">
                <a:solidFill>
                  <a:srgbClr val="FF0000"/>
                </a:solidFill>
              </a:endParaRPr>
            </a:p>
          </p:txBody>
        </p:sp>
      </p:grpSp>
      <p:sp>
        <p:nvSpPr>
          <p:cNvPr id="4" name="Date Placeholder 3"/>
          <p:cNvSpPr>
            <a:spLocks noGrp="1"/>
          </p:cNvSpPr>
          <p:nvPr>
            <p:ph type="dt" sz="half" idx="10"/>
          </p:nvPr>
        </p:nvSpPr>
        <p:spPr/>
        <p:txBody>
          <a:bodyPr/>
          <a:lstStyle/>
          <a:p>
            <a:fld id="{F6662005-3601-4CE0-8739-433268B8FBB2}" type="datetime1">
              <a:rPr lang="en-US" smtClean="0"/>
              <a:t>1/29/2018</a:t>
            </a:fld>
            <a:endParaRPr lang="en-US"/>
          </a:p>
        </p:txBody>
      </p:sp>
      <p:sp>
        <p:nvSpPr>
          <p:cNvPr id="7" name="Footer Placeholder 6"/>
          <p:cNvSpPr>
            <a:spLocks noGrp="1"/>
          </p:cNvSpPr>
          <p:nvPr>
            <p:ph type="ftr" sz="quarter" idx="11"/>
          </p:nvPr>
        </p:nvSpPr>
        <p:spPr/>
        <p:txBody>
          <a:bodyPr/>
          <a:lstStyle/>
          <a:p>
            <a:r>
              <a:rPr lang="en-US" smtClean="0"/>
              <a:t>Advanced Computer Graphics - Path Tracing</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62</a:t>
            </a:fld>
            <a:endParaRPr lang="en-US"/>
          </a:p>
        </p:txBody>
      </p:sp>
      <mc:AlternateContent xmlns:mc="http://schemas.openxmlformats.org/markup-compatibility/2006" xmlns:a14="http://schemas.microsoft.com/office/drawing/2010/main">
        <mc:Choice Requires="a14">
          <p:sp>
            <p:nvSpPr>
              <p:cNvPr id="19" name="Rectangle 18"/>
              <p:cNvSpPr/>
              <p:nvPr/>
            </p:nvSpPr>
            <p:spPr>
              <a:xfrm>
                <a:off x="2743200" y="5996187"/>
                <a:ext cx="3845560" cy="7593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sv-SE" sz="1400" i="1">
                              <a:latin typeface="Cambria Math" panose="02040503050406030204" pitchFamily="18" charset="0"/>
                            </a:rPr>
                          </m:ctrlPr>
                        </m:sSubPr>
                        <m:e>
                          <m:r>
                            <a:rPr lang="sv-SE" sz="1400" i="1">
                              <a:latin typeface="Cambria Math"/>
                            </a:rPr>
                            <m:t>𝐿</m:t>
                          </m:r>
                        </m:e>
                        <m:sub>
                          <m:r>
                            <a:rPr lang="sv-SE" sz="1400" i="1">
                              <a:latin typeface="Cambria Math"/>
                            </a:rPr>
                            <m:t>𝑜</m:t>
                          </m:r>
                        </m:sub>
                      </m:sSub>
                      <m:d>
                        <m:dPr>
                          <m:ctrlPr>
                            <a:rPr lang="sv-SE" sz="1400" i="1">
                              <a:latin typeface="Cambria Math" panose="02040503050406030204" pitchFamily="18" charset="0"/>
                            </a:rPr>
                          </m:ctrlPr>
                        </m:dPr>
                        <m:e>
                          <m:r>
                            <a:rPr lang="sv-SE" sz="1400" b="1" i="1">
                              <a:latin typeface="Cambria Math"/>
                            </a:rPr>
                            <m:t>𝒑</m:t>
                          </m:r>
                          <m:r>
                            <a:rPr lang="sv-SE" sz="1400" i="1">
                              <a:latin typeface="Cambria Math"/>
                            </a:rPr>
                            <m:t>,</m:t>
                          </m:r>
                          <m:r>
                            <a:rPr lang="en-US" sz="1400" i="1">
                              <a:latin typeface="Cambria Math"/>
                            </a:rPr>
                            <m:t>𝜔</m:t>
                          </m:r>
                        </m:e>
                      </m:d>
                      <m:r>
                        <a:rPr lang="en-US" sz="1400" i="1">
                          <a:latin typeface="Cambria Math"/>
                        </a:rPr>
                        <m:t>=</m:t>
                      </m:r>
                      <m:nary>
                        <m:naryPr>
                          <m:limLoc m:val="undOvr"/>
                          <m:ctrlPr>
                            <a:rPr lang="en-US" sz="1400" i="1">
                              <a:latin typeface="Cambria Math" panose="02040503050406030204" pitchFamily="18" charset="0"/>
                            </a:rPr>
                          </m:ctrlPr>
                        </m:naryPr>
                        <m:sub>
                          <m:r>
                            <m:rPr>
                              <m:sty m:val="p"/>
                            </m:rPr>
                            <a:rPr lang="en-US" sz="1400">
                              <a:latin typeface="Cambria Math"/>
                            </a:rPr>
                            <m:t>Ω</m:t>
                          </m:r>
                        </m:sub>
                        <m:sup/>
                        <m:e>
                          <m:r>
                            <a:rPr lang="en-US" sz="1400" i="1">
                              <a:latin typeface="Cambria Math"/>
                            </a:rPr>
                            <m:t>𝑓</m:t>
                          </m:r>
                          <m:d>
                            <m:dPr>
                              <m:ctrlPr>
                                <a:rPr lang="en-US" sz="1400" b="1" i="1">
                                  <a:latin typeface="Cambria Math" panose="02040503050406030204" pitchFamily="18" charset="0"/>
                                </a:rPr>
                              </m:ctrlPr>
                            </m:dPr>
                            <m:e>
                              <m:r>
                                <a:rPr lang="en-US" sz="1400" b="1" i="1">
                                  <a:latin typeface="Cambria Math"/>
                                </a:rPr>
                                <m:t>𝒑</m:t>
                              </m:r>
                              <m:r>
                                <a:rPr lang="en-US" sz="1400" i="1">
                                  <a:latin typeface="Cambria Math"/>
                                </a:rPr>
                                <m:t>,</m:t>
                              </m:r>
                              <m:r>
                                <a:rPr lang="en-US" sz="1400" i="1">
                                  <a:latin typeface="Cambria Math"/>
                                </a:rPr>
                                <m:t>𝜔</m:t>
                              </m:r>
                              <m:r>
                                <a:rPr lang="en-US" sz="1400" i="1">
                                  <a:latin typeface="Cambria Math"/>
                                </a:rPr>
                                <m:t>,</m:t>
                              </m:r>
                              <m:sSup>
                                <m:sSupPr>
                                  <m:ctrlPr>
                                    <a:rPr lang="en-US" sz="1400" i="1">
                                      <a:latin typeface="Cambria Math" panose="02040503050406030204" pitchFamily="18" charset="0"/>
                                    </a:rPr>
                                  </m:ctrlPr>
                                </m:sSupPr>
                                <m:e>
                                  <m:r>
                                    <a:rPr lang="en-US" sz="1400" i="1">
                                      <a:latin typeface="Cambria Math"/>
                                    </a:rPr>
                                    <m:t>𝜔</m:t>
                                  </m:r>
                                </m:e>
                                <m:sup>
                                  <m:r>
                                    <a:rPr lang="en-US" sz="1400" i="1">
                                      <a:latin typeface="Cambria Math"/>
                                    </a:rPr>
                                    <m:t>′</m:t>
                                  </m:r>
                                </m:sup>
                              </m:sSup>
                            </m:e>
                          </m:d>
                          <m:sSub>
                            <m:sSubPr>
                              <m:ctrlPr>
                                <a:rPr lang="en-US" sz="1400" i="1">
                                  <a:latin typeface="Cambria Math" panose="02040503050406030204" pitchFamily="18" charset="0"/>
                                </a:rPr>
                              </m:ctrlPr>
                            </m:sSubPr>
                            <m:e>
                              <m:r>
                                <a:rPr lang="en-US" sz="1400" i="1">
                                  <a:latin typeface="Cambria Math"/>
                                </a:rPr>
                                <m:t>𝐿</m:t>
                              </m:r>
                            </m:e>
                            <m:sub>
                              <m:r>
                                <a:rPr lang="en-US" sz="1400" i="1">
                                  <a:latin typeface="Cambria Math"/>
                                </a:rPr>
                                <m:t>𝑖</m:t>
                              </m:r>
                            </m:sub>
                          </m:sSub>
                          <m:d>
                            <m:dPr>
                              <m:ctrlPr>
                                <a:rPr lang="en-US" sz="1400" b="1" i="1">
                                  <a:latin typeface="Cambria Math" panose="02040503050406030204" pitchFamily="18" charset="0"/>
                                </a:rPr>
                              </m:ctrlPr>
                            </m:dPr>
                            <m:e>
                              <m:r>
                                <a:rPr lang="en-US" sz="1400" b="1" i="1">
                                  <a:latin typeface="Cambria Math"/>
                                </a:rPr>
                                <m:t>𝒑</m:t>
                              </m:r>
                              <m:r>
                                <a:rPr lang="en-US" sz="1400" i="1">
                                  <a:latin typeface="Cambria Math"/>
                                </a:rPr>
                                <m:t>,</m:t>
                              </m:r>
                              <m:sSup>
                                <m:sSupPr>
                                  <m:ctrlPr>
                                    <a:rPr lang="en-US" sz="1400" i="1">
                                      <a:latin typeface="Cambria Math" panose="02040503050406030204" pitchFamily="18" charset="0"/>
                                    </a:rPr>
                                  </m:ctrlPr>
                                </m:sSupPr>
                                <m:e>
                                  <m:r>
                                    <a:rPr lang="en-US" sz="1400" i="1">
                                      <a:latin typeface="Cambria Math"/>
                                    </a:rPr>
                                    <m:t>𝜔</m:t>
                                  </m:r>
                                </m:e>
                                <m:sup>
                                  <m:r>
                                    <a:rPr lang="en-US" sz="1400" i="1">
                                      <a:latin typeface="Cambria Math"/>
                                    </a:rPr>
                                    <m:t>′</m:t>
                                  </m:r>
                                </m:sup>
                              </m:sSup>
                            </m:e>
                          </m:d>
                          <m:func>
                            <m:funcPr>
                              <m:ctrlPr>
                                <a:rPr lang="en-US" sz="1400" i="1">
                                  <a:latin typeface="Cambria Math" panose="02040503050406030204" pitchFamily="18" charset="0"/>
                                </a:rPr>
                              </m:ctrlPr>
                            </m:funcPr>
                            <m:fName>
                              <m:r>
                                <m:rPr>
                                  <m:sty m:val="p"/>
                                </m:rPr>
                                <a:rPr lang="en-US" sz="1400">
                                  <a:latin typeface="Cambria Math"/>
                                </a:rPr>
                                <m:t>cos</m:t>
                              </m:r>
                            </m:fName>
                            <m:e>
                              <m:d>
                                <m:dPr>
                                  <m:ctrlPr>
                                    <a:rPr lang="en-US" sz="1400" b="1" i="1">
                                      <a:latin typeface="Cambria Math" panose="02040503050406030204" pitchFamily="18" charset="0"/>
                                    </a:rPr>
                                  </m:ctrlPr>
                                </m:dPr>
                                <m:e>
                                  <m:r>
                                    <a:rPr lang="en-US" sz="1400" b="1" i="1">
                                      <a:latin typeface="Cambria Math"/>
                                    </a:rPr>
                                    <m:t>𝒏</m:t>
                                  </m:r>
                                  <m:r>
                                    <a:rPr lang="en-US" sz="1400" i="1">
                                      <a:latin typeface="Cambria Math"/>
                                    </a:rPr>
                                    <m:t>,</m:t>
                                  </m:r>
                                  <m:sSup>
                                    <m:sSupPr>
                                      <m:ctrlPr>
                                        <a:rPr lang="en-US" sz="1400" i="1">
                                          <a:latin typeface="Cambria Math" panose="02040503050406030204" pitchFamily="18" charset="0"/>
                                        </a:rPr>
                                      </m:ctrlPr>
                                    </m:sSupPr>
                                    <m:e>
                                      <m:r>
                                        <a:rPr lang="en-US" sz="1400" i="1">
                                          <a:latin typeface="Cambria Math"/>
                                        </a:rPr>
                                        <m:t>𝜔</m:t>
                                      </m:r>
                                    </m:e>
                                    <m:sup>
                                      <m:r>
                                        <a:rPr lang="en-US" sz="1400" i="1">
                                          <a:latin typeface="Cambria Math"/>
                                        </a:rPr>
                                        <m:t>′</m:t>
                                      </m:r>
                                    </m:sup>
                                  </m:sSup>
                                </m:e>
                              </m:d>
                            </m:e>
                          </m:func>
                          <m:r>
                            <a:rPr lang="en-US" sz="1400" i="1">
                              <a:latin typeface="Cambria Math"/>
                            </a:rPr>
                            <m:t>𝑑</m:t>
                          </m:r>
                          <m:r>
                            <a:rPr lang="en-US" sz="1400" i="1">
                              <a:latin typeface="Cambria Math"/>
                            </a:rPr>
                            <m:t>𝜔</m:t>
                          </m:r>
                          <m:r>
                            <a:rPr lang="en-US" sz="1400" i="1">
                              <a:latin typeface="Cambria Math"/>
                            </a:rPr>
                            <m:t>′</m:t>
                          </m:r>
                        </m:e>
                      </m:nary>
                    </m:oMath>
                  </m:oMathPara>
                </a14:m>
                <a:endParaRPr lang="sv-SE" sz="1400" dirty="0"/>
              </a:p>
            </p:txBody>
          </p:sp>
        </mc:Choice>
        <mc:Fallback xmlns="">
          <p:sp>
            <p:nvSpPr>
              <p:cNvPr id="19" name="Rectangle 18"/>
              <p:cNvSpPr>
                <a:spLocks noRot="1" noChangeAspect="1" noMove="1" noResize="1" noEditPoints="1" noAdjustHandles="1" noChangeArrowheads="1" noChangeShapeType="1" noTextEdit="1"/>
              </p:cNvSpPr>
              <p:nvPr/>
            </p:nvSpPr>
            <p:spPr>
              <a:xfrm>
                <a:off x="2743200" y="5996187"/>
                <a:ext cx="3845560" cy="759310"/>
              </a:xfrm>
              <a:prstGeom prst="rect">
                <a:avLst/>
              </a:prstGeom>
              <a:blipFill>
                <a:blip r:embed="rId6"/>
                <a:stretch>
                  <a:fillRect/>
                </a:stretch>
              </a:blipFill>
              <a:ln>
                <a:solidFill>
                  <a:schemeClr val="tx1"/>
                </a:solidFill>
              </a:ln>
              <a:effectLst>
                <a:outerShdw blurRad="50800" dist="38100" dir="2700000" algn="tl" rotWithShape="0">
                  <a:prstClr val="black">
                    <a:alpha val="40000"/>
                  </a:prstClr>
                </a:outerShdw>
              </a:effectLst>
            </p:spPr>
            <p:txBody>
              <a:bodyPr/>
              <a:lstStyle/>
              <a:p>
                <a:r>
                  <a:rPr lang="sv-SE">
                    <a:noFill/>
                  </a:rPr>
                  <a:t> </a:t>
                </a:r>
              </a:p>
            </p:txBody>
          </p:sp>
        </mc:Fallback>
      </mc:AlternateContent>
      <p:sp>
        <p:nvSpPr>
          <p:cNvPr id="9" name="Oval 8"/>
          <p:cNvSpPr/>
          <p:nvPr/>
        </p:nvSpPr>
        <p:spPr>
          <a:xfrm>
            <a:off x="3810000" y="6210300"/>
            <a:ext cx="914400" cy="381000"/>
          </a:xfrm>
          <a:prstGeom prst="ellipse">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9579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Multiple Importance Sampling</a:t>
            </a:r>
            <a:endParaRPr lang="sv-SE" dirty="0"/>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31665"/>
            <a:ext cx="8653910" cy="5061469"/>
          </a:xfrm>
          <a:prstGeom prst="rect">
            <a:avLst/>
          </a:prstGeom>
        </p:spPr>
      </p:pic>
      <p:sp>
        <p:nvSpPr>
          <p:cNvPr id="3" name="Date Placeholder 2"/>
          <p:cNvSpPr>
            <a:spLocks noGrp="1"/>
          </p:cNvSpPr>
          <p:nvPr>
            <p:ph type="dt" sz="half" idx="10"/>
          </p:nvPr>
        </p:nvSpPr>
        <p:spPr/>
        <p:txBody>
          <a:bodyPr/>
          <a:lstStyle/>
          <a:p>
            <a:fld id="{5290C210-350B-4708-ADCB-5E20339DA508}"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63</a:t>
            </a:fld>
            <a:endParaRPr lang="en-US"/>
          </a:p>
        </p:txBody>
      </p:sp>
    </p:spTree>
    <p:extLst>
      <p:ext uri="{BB962C8B-B14F-4D97-AF65-F5344CB8AC3E}">
        <p14:creationId xmlns:p14="http://schemas.microsoft.com/office/powerpoint/2010/main" val="40349278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Importance Sampling</a:t>
            </a:r>
            <a:endParaRPr lang="sv-FI" dirty="0"/>
          </a:p>
        </p:txBody>
      </p:sp>
      <p:graphicFrame>
        <p:nvGraphicFramePr>
          <p:cNvPr id="7" name="Chart 6"/>
          <p:cNvGraphicFramePr>
            <a:graphicFrameLocks/>
          </p:cNvGraphicFramePr>
          <p:nvPr>
            <p:extLst>
              <p:ext uri="{D42A27DB-BD31-4B8C-83A1-F6EECF244321}">
                <p14:modId xmlns:p14="http://schemas.microsoft.com/office/powerpoint/2010/main" val="2603277389"/>
              </p:ext>
            </p:extLst>
          </p:nvPr>
        </p:nvGraphicFramePr>
        <p:xfrm>
          <a:off x="381000" y="1371600"/>
          <a:ext cx="83058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p:txBody>
          <a:bodyPr/>
          <a:lstStyle/>
          <a:p>
            <a:fld id="{4A9E4255-A689-4303-8F0D-1DFCF53379C2}"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64</a:t>
            </a:fld>
            <a:endParaRPr lang="en-US"/>
          </a:p>
        </p:txBody>
      </p:sp>
    </p:spTree>
    <p:extLst>
      <p:ext uri="{BB962C8B-B14F-4D97-AF65-F5344CB8AC3E}">
        <p14:creationId xmlns:p14="http://schemas.microsoft.com/office/powerpoint/2010/main" val="25864972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Importance Sampling</a:t>
            </a:r>
            <a:endParaRPr lang="sv-FI" dirty="0"/>
          </a:p>
        </p:txBody>
      </p:sp>
      <p:graphicFrame>
        <p:nvGraphicFramePr>
          <p:cNvPr id="5" name="Chart 4"/>
          <p:cNvGraphicFramePr>
            <a:graphicFrameLocks/>
          </p:cNvGraphicFramePr>
          <p:nvPr>
            <p:extLst>
              <p:ext uri="{D42A27DB-BD31-4B8C-83A1-F6EECF244321}">
                <p14:modId xmlns:p14="http://schemas.microsoft.com/office/powerpoint/2010/main" val="2796484370"/>
              </p:ext>
            </p:extLst>
          </p:nvPr>
        </p:nvGraphicFramePr>
        <p:xfrm>
          <a:off x="381000" y="1379220"/>
          <a:ext cx="8305800" cy="5478780"/>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p:txBody>
          <a:bodyPr/>
          <a:lstStyle/>
          <a:p>
            <a:fld id="{285FB687-1BA7-4BA0-9F8F-60A961007B9C}"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65</a:t>
            </a:fld>
            <a:endParaRPr lang="en-US"/>
          </a:p>
        </p:txBody>
      </p:sp>
    </p:spTree>
    <p:extLst>
      <p:ext uri="{BB962C8B-B14F-4D97-AF65-F5344CB8AC3E}">
        <p14:creationId xmlns:p14="http://schemas.microsoft.com/office/powerpoint/2010/main" val="259353512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Importance Sampling</a:t>
            </a:r>
            <a:endParaRPr lang="sv-FI" dirty="0"/>
          </a:p>
        </p:txBody>
      </p:sp>
      <p:graphicFrame>
        <p:nvGraphicFramePr>
          <p:cNvPr id="6" name="Chart 5"/>
          <p:cNvGraphicFramePr>
            <a:graphicFrameLocks/>
          </p:cNvGraphicFramePr>
          <p:nvPr>
            <p:extLst>
              <p:ext uri="{D42A27DB-BD31-4B8C-83A1-F6EECF244321}">
                <p14:modId xmlns:p14="http://schemas.microsoft.com/office/powerpoint/2010/main" val="3235476218"/>
              </p:ext>
            </p:extLst>
          </p:nvPr>
        </p:nvGraphicFramePr>
        <p:xfrm>
          <a:off x="228601" y="914400"/>
          <a:ext cx="8458199" cy="5938684"/>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p:txBody>
          <a:bodyPr/>
          <a:lstStyle/>
          <a:p>
            <a:fld id="{F61187B4-4201-42B0-A7E3-A1C02C8699AF}"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66</a:t>
            </a:fld>
            <a:endParaRPr lang="en-US"/>
          </a:p>
        </p:txBody>
      </p:sp>
    </p:spTree>
    <p:extLst>
      <p:ext uri="{BB962C8B-B14F-4D97-AF65-F5344CB8AC3E}">
        <p14:creationId xmlns:p14="http://schemas.microsoft.com/office/powerpoint/2010/main" val="4477146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Importance Sampling</a:t>
            </a:r>
            <a:endParaRPr lang="sv-FI" dirty="0"/>
          </a:p>
        </p:txBody>
      </p:sp>
      <p:graphicFrame>
        <p:nvGraphicFramePr>
          <p:cNvPr id="5" name="Chart 4"/>
          <p:cNvGraphicFramePr>
            <a:graphicFrameLocks/>
          </p:cNvGraphicFramePr>
          <p:nvPr>
            <p:extLst>
              <p:ext uri="{D42A27DB-BD31-4B8C-83A1-F6EECF244321}">
                <p14:modId xmlns:p14="http://schemas.microsoft.com/office/powerpoint/2010/main" val="1862584357"/>
              </p:ext>
            </p:extLst>
          </p:nvPr>
        </p:nvGraphicFramePr>
        <p:xfrm>
          <a:off x="228601" y="914400"/>
          <a:ext cx="8458199"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p:txBody>
          <a:bodyPr/>
          <a:lstStyle/>
          <a:p>
            <a:fld id="{3E84DF35-560F-4E04-AF0F-BA2D93C8C4C7}"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67</a:t>
            </a:fld>
            <a:endParaRPr lang="en-US"/>
          </a:p>
        </p:txBody>
      </p:sp>
    </p:spTree>
    <p:extLst>
      <p:ext uri="{BB962C8B-B14F-4D97-AF65-F5344CB8AC3E}">
        <p14:creationId xmlns:p14="http://schemas.microsoft.com/office/powerpoint/2010/main" val="244039618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Importance Sampling</a:t>
            </a:r>
            <a:endParaRPr lang="sv-FI" dirty="0"/>
          </a:p>
        </p:txBody>
      </p:sp>
      <p:graphicFrame>
        <p:nvGraphicFramePr>
          <p:cNvPr id="6" name="Chart 5"/>
          <p:cNvGraphicFramePr>
            <a:graphicFrameLocks/>
          </p:cNvGraphicFramePr>
          <p:nvPr>
            <p:extLst>
              <p:ext uri="{D42A27DB-BD31-4B8C-83A1-F6EECF244321}">
                <p14:modId xmlns:p14="http://schemas.microsoft.com/office/powerpoint/2010/main" val="4164189333"/>
              </p:ext>
            </p:extLst>
          </p:nvPr>
        </p:nvGraphicFramePr>
        <p:xfrm>
          <a:off x="228601" y="914400"/>
          <a:ext cx="8458199"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p:txBody>
          <a:bodyPr/>
          <a:lstStyle/>
          <a:p>
            <a:fld id="{39F03A16-8894-40B1-B643-A2F0B81BF8D1}"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68</a:t>
            </a:fld>
            <a:endParaRPr lang="en-US"/>
          </a:p>
        </p:txBody>
      </p:sp>
    </p:spTree>
    <p:extLst>
      <p:ext uri="{BB962C8B-B14F-4D97-AF65-F5344CB8AC3E}">
        <p14:creationId xmlns:p14="http://schemas.microsoft.com/office/powerpoint/2010/main" val="13581695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Importance Sampling</a:t>
            </a:r>
            <a:endParaRPr lang="sv-FI" dirty="0"/>
          </a:p>
        </p:txBody>
      </p:sp>
      <p:graphicFrame>
        <p:nvGraphicFramePr>
          <p:cNvPr id="8" name="Chart 7"/>
          <p:cNvGraphicFramePr>
            <a:graphicFrameLocks/>
          </p:cNvGraphicFramePr>
          <p:nvPr>
            <p:extLst>
              <p:ext uri="{D42A27DB-BD31-4B8C-83A1-F6EECF244321}">
                <p14:modId xmlns:p14="http://schemas.microsoft.com/office/powerpoint/2010/main" val="1312097085"/>
              </p:ext>
            </p:extLst>
          </p:nvPr>
        </p:nvGraphicFramePr>
        <p:xfrm>
          <a:off x="304800" y="966354"/>
          <a:ext cx="8382000" cy="5891646"/>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p:txBody>
          <a:bodyPr/>
          <a:lstStyle/>
          <a:p>
            <a:fld id="{C84C35C6-7066-481F-87B3-F6F1F6F5C7D3}"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69</a:t>
            </a:fld>
            <a:endParaRPr lang="en-US"/>
          </a:p>
        </p:txBody>
      </p:sp>
    </p:spTree>
    <p:extLst>
      <p:ext uri="{BB962C8B-B14F-4D97-AF65-F5344CB8AC3E}">
        <p14:creationId xmlns:p14="http://schemas.microsoft.com/office/powerpoint/2010/main" val="41038233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t="1624" b="1124"/>
          <a:stretch/>
        </p:blipFill>
        <p:spPr>
          <a:xfrm rot="10800000">
            <a:off x="0" y="341768"/>
            <a:ext cx="9144000" cy="6516232"/>
          </a:xfrm>
          <a:prstGeom prst="rect">
            <a:avLst/>
          </a:prstGeom>
        </p:spPr>
      </p:pic>
      <p:grpSp>
        <p:nvGrpSpPr>
          <p:cNvPr id="10" name="Group 9"/>
          <p:cNvGrpSpPr/>
          <p:nvPr/>
        </p:nvGrpSpPr>
        <p:grpSpPr>
          <a:xfrm>
            <a:off x="37010" y="603896"/>
            <a:ext cx="9029701" cy="6019800"/>
            <a:chOff x="1619249" y="532130"/>
            <a:chExt cx="8641082" cy="5760720"/>
          </a:xfrm>
        </p:grpSpPr>
        <p:grpSp>
          <p:nvGrpSpPr>
            <p:cNvPr id="43" name="Group 42"/>
            <p:cNvGrpSpPr/>
            <p:nvPr/>
          </p:nvGrpSpPr>
          <p:grpSpPr>
            <a:xfrm>
              <a:off x="1619249" y="532130"/>
              <a:ext cx="4320541" cy="5760720"/>
              <a:chOff x="-1" y="1097280"/>
              <a:chExt cx="4320541" cy="5760720"/>
            </a:xfrm>
          </p:grpSpPr>
          <p:pic>
            <p:nvPicPr>
              <p:cNvPr id="44" name="Picture 43"/>
              <p:cNvPicPr>
                <a:picLocks noChangeAspect="1"/>
              </p:cNvPicPr>
              <p:nvPr/>
            </p:nvPicPr>
            <p:blipFill>
              <a:blip r:embed="rId4"/>
              <a:stretch>
                <a:fillRect/>
              </a:stretch>
            </p:blipFill>
            <p:spPr>
              <a:xfrm>
                <a:off x="0" y="1097280"/>
                <a:ext cx="4320540" cy="5760720"/>
              </a:xfrm>
              <a:prstGeom prst="rect">
                <a:avLst/>
              </a:prstGeom>
            </p:spPr>
          </p:pic>
          <p:sp>
            <p:nvSpPr>
              <p:cNvPr id="45" name="TextBox 44"/>
              <p:cNvSpPr txBox="1"/>
              <p:nvPr/>
            </p:nvSpPr>
            <p:spPr>
              <a:xfrm>
                <a:off x="-1" y="1097280"/>
                <a:ext cx="4320541" cy="297141"/>
              </a:xfrm>
              <a:prstGeom prst="rect">
                <a:avLst/>
              </a:prstGeom>
              <a:solidFill>
                <a:schemeClr val="tx1">
                  <a:alpha val="20000"/>
                </a:schemeClr>
              </a:solidFill>
            </p:spPr>
            <p:txBody>
              <a:bodyPr wrap="square" rtlCol="0">
                <a:spAutoFit/>
              </a:bodyPr>
              <a:lstStyle/>
              <a:p>
                <a:pPr algn="ctr"/>
                <a:r>
                  <a:rPr lang="en-US" sz="1350" b="1" dirty="0">
                    <a:solidFill>
                      <a:schemeClr val="bg1"/>
                    </a:solidFill>
                  </a:rPr>
                  <a:t>Mental Ray</a:t>
                </a:r>
                <a:r>
                  <a:rPr lang="en-US" sz="1350" dirty="0">
                    <a:solidFill>
                      <a:schemeClr val="bg1"/>
                    </a:solidFill>
                  </a:rPr>
                  <a:t> </a:t>
                </a:r>
                <a:r>
                  <a:rPr lang="en-US" sz="1350" dirty="0" smtClean="0">
                    <a:solidFill>
                      <a:schemeClr val="bg1"/>
                    </a:solidFill>
                  </a:rPr>
                  <a:t>(photon mapping) 32s</a:t>
                </a:r>
                <a:endParaRPr lang="sv-SE" sz="1350" dirty="0">
                  <a:solidFill>
                    <a:schemeClr val="bg1"/>
                  </a:solidFill>
                </a:endParaRPr>
              </a:p>
            </p:txBody>
          </p:sp>
        </p:grpSp>
        <p:pic>
          <p:nvPicPr>
            <p:cNvPr id="48" name="Picture 47"/>
            <p:cNvPicPr>
              <a:picLocks noChangeAspect="1"/>
            </p:cNvPicPr>
            <p:nvPr/>
          </p:nvPicPr>
          <p:blipFill>
            <a:blip r:embed="rId5"/>
            <a:stretch>
              <a:fillRect/>
            </a:stretch>
          </p:blipFill>
          <p:spPr>
            <a:xfrm>
              <a:off x="5939791" y="532130"/>
              <a:ext cx="4320540" cy="5760720"/>
            </a:xfrm>
            <a:prstGeom prst="rect">
              <a:avLst/>
            </a:prstGeom>
          </p:spPr>
        </p:pic>
      </p:grpSp>
      <p:sp>
        <p:nvSpPr>
          <p:cNvPr id="3" name="Date Placeholder 2"/>
          <p:cNvSpPr>
            <a:spLocks noGrp="1"/>
          </p:cNvSpPr>
          <p:nvPr>
            <p:ph type="dt" sz="half" idx="10"/>
          </p:nvPr>
        </p:nvSpPr>
        <p:spPr/>
        <p:txBody>
          <a:bodyPr/>
          <a:lstStyle/>
          <a:p>
            <a:fld id="{829D0216-958A-4828-85BC-014F395F653B}"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a:p>
        </p:txBody>
      </p:sp>
      <p:sp>
        <p:nvSpPr>
          <p:cNvPr id="15" name="TextBox 14"/>
          <p:cNvSpPr txBox="1"/>
          <p:nvPr/>
        </p:nvSpPr>
        <p:spPr>
          <a:xfrm>
            <a:off x="4551861" y="598192"/>
            <a:ext cx="4514851" cy="310504"/>
          </a:xfrm>
          <a:prstGeom prst="rect">
            <a:avLst/>
          </a:prstGeom>
          <a:solidFill>
            <a:schemeClr val="tx1">
              <a:alpha val="20000"/>
            </a:schemeClr>
          </a:solidFill>
        </p:spPr>
        <p:txBody>
          <a:bodyPr wrap="square" rtlCol="0">
            <a:spAutoFit/>
          </a:bodyPr>
          <a:lstStyle/>
          <a:p>
            <a:pPr algn="ctr"/>
            <a:r>
              <a:rPr lang="en-US" sz="1350" b="1" dirty="0" err="1" smtClean="0">
                <a:solidFill>
                  <a:schemeClr val="bg1"/>
                </a:solidFill>
              </a:rPr>
              <a:t>iRay</a:t>
            </a:r>
            <a:r>
              <a:rPr lang="en-US" sz="1350" b="1" dirty="0" smtClean="0">
                <a:solidFill>
                  <a:schemeClr val="bg1"/>
                </a:solidFill>
              </a:rPr>
              <a:t> </a:t>
            </a:r>
            <a:r>
              <a:rPr lang="en-US" sz="1350" dirty="0" smtClean="0">
                <a:solidFill>
                  <a:schemeClr val="bg1"/>
                </a:solidFill>
              </a:rPr>
              <a:t>(path tracing) 32s</a:t>
            </a:r>
            <a:endParaRPr lang="sv-SE" sz="1350" dirty="0">
              <a:solidFill>
                <a:schemeClr val="bg1"/>
              </a:solidFill>
            </a:endParaRPr>
          </a:p>
        </p:txBody>
      </p:sp>
    </p:spTree>
    <p:extLst>
      <p:ext uri="{BB962C8B-B14F-4D97-AF65-F5344CB8AC3E}">
        <p14:creationId xmlns:p14="http://schemas.microsoft.com/office/powerpoint/2010/main" val="30832666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Multiple Importance Sampling</a:t>
            </a:r>
            <a:endParaRPr lang="sv-SE"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lgn="ctr">
                  <a:buNone/>
                </a:pPr>
                <a:r>
                  <a:rPr lang="en-US" dirty="0" smtClean="0"/>
                  <a:t>Need to estimate:</a:t>
                </a:r>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latin typeface="Cambria Math" panose="02040503050406030204" pitchFamily="18" charset="0"/>
                            </a:rPr>
                          </m:ctrlPr>
                        </m:naryPr>
                        <m:sub/>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𝑑𝑥</m:t>
                          </m:r>
                        </m:e>
                      </m:nary>
                    </m:oMath>
                  </m:oMathPara>
                </a14:m>
                <a:endParaRPr lang="sv-SE" dirty="0" smtClean="0"/>
              </a:p>
              <a:p>
                <a:pPr marL="0" indent="0" algn="ctr">
                  <a:buNone/>
                </a:pPr>
                <a:r>
                  <a:rPr lang="en-US" dirty="0" smtClean="0"/>
                  <a:t>Could Use:</a:t>
                </a:r>
              </a:p>
              <a:p>
                <a:pPr marL="0" indent="0" algn="ctr">
                  <a:buNone/>
                </a:pPr>
                <a14:m>
                  <m:oMath xmlns:m="http://schemas.openxmlformats.org/officeDocument/2006/math">
                    <m:r>
                      <a:rPr lang="en-US" b="0" i="1" smtClean="0">
                        <a:latin typeface="Cambria Math" panose="02040503050406030204" pitchFamily="18" charset="0"/>
                      </a:rPr>
                      <m:t>0.5</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𝑓</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𝑌</m:t>
                                </m:r>
                              </m:e>
                            </m:d>
                            <m:r>
                              <a:rPr lang="en-US" i="1">
                                <a:latin typeface="Cambria Math" panose="02040503050406030204" pitchFamily="18" charset="0"/>
                              </a:rPr>
                              <m:t>𝑔</m:t>
                            </m:r>
                            <m:d>
                              <m:dPr>
                                <m:ctrlPr>
                                  <a:rPr lang="en-US" i="1">
                                    <a:latin typeface="Cambria Math" panose="02040503050406030204" pitchFamily="18" charset="0"/>
                                  </a:rPr>
                                </m:ctrlPr>
                              </m:dPr>
                              <m:e>
                                <m:r>
                                  <a:rPr lang="en-US" b="0" i="1" smtClean="0">
                                    <a:latin typeface="Cambria Math" panose="02040503050406030204" pitchFamily="18" charset="0"/>
                                  </a:rPr>
                                  <m:t>𝑌</m:t>
                                </m:r>
                              </m:e>
                            </m:d>
                          </m:num>
                          <m:den>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𝑔</m:t>
                                </m:r>
                              </m:sub>
                            </m:sSub>
                            <m:d>
                              <m:dPr>
                                <m:ctrlPr>
                                  <a:rPr lang="en-US" i="1">
                                    <a:latin typeface="Cambria Math" panose="02040503050406030204" pitchFamily="18" charset="0"/>
                                  </a:rPr>
                                </m:ctrlPr>
                              </m:dPr>
                              <m:e>
                                <m:r>
                                  <a:rPr lang="en-US" b="0" i="1" smtClean="0">
                                    <a:latin typeface="Cambria Math" panose="02040503050406030204" pitchFamily="18" charset="0"/>
                                  </a:rPr>
                                  <m:t>𝑌</m:t>
                                </m:r>
                              </m:e>
                            </m:d>
                          </m:den>
                        </m:f>
                      </m:e>
                    </m:d>
                  </m:oMath>
                </a14:m>
                <a:r>
                  <a:rPr lang="sv-SE" dirty="0" smtClean="0"/>
                  <a:t>?</a:t>
                </a:r>
                <a:endParaRPr lang="sv-SE"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t="-875"/>
                </a:stretch>
              </a:blipFill>
            </p:spPr>
            <p:txBody>
              <a:bodyPr/>
              <a:lstStyle/>
              <a:p>
                <a:r>
                  <a:rPr lang="sv-SE">
                    <a:noFill/>
                  </a:rPr>
                  <a:t> </a:t>
                </a:r>
              </a:p>
            </p:txBody>
          </p:sp>
        </mc:Fallback>
      </mc:AlternateContent>
      <p:sp>
        <p:nvSpPr>
          <p:cNvPr id="4" name="Date Placeholder 3"/>
          <p:cNvSpPr>
            <a:spLocks noGrp="1"/>
          </p:cNvSpPr>
          <p:nvPr>
            <p:ph type="dt" sz="half" idx="10"/>
          </p:nvPr>
        </p:nvSpPr>
        <p:spPr/>
        <p:txBody>
          <a:bodyPr/>
          <a:lstStyle/>
          <a:p>
            <a:fld id="{07C98BA4-0AC7-409C-8843-2369FC92E23C}"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70</a:t>
            </a:fld>
            <a:endParaRPr lang="en-US"/>
          </a:p>
        </p:txBody>
      </p:sp>
    </p:spTree>
    <p:extLst>
      <p:ext uri="{BB962C8B-B14F-4D97-AF65-F5344CB8AC3E}">
        <p14:creationId xmlns:p14="http://schemas.microsoft.com/office/powerpoint/2010/main" val="42104636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Multiple Importance Sampling</a:t>
            </a:r>
            <a:endParaRPr lang="sv-SE"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lgn="ctr">
                  <a:buNone/>
                </a:pPr>
                <a:r>
                  <a:rPr lang="en-US" dirty="0" smtClean="0"/>
                  <a:t>Need to estimate:</a:t>
                </a:r>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latin typeface="Cambria Math" panose="02040503050406030204" pitchFamily="18" charset="0"/>
                            </a:rPr>
                          </m:ctrlPr>
                        </m:naryPr>
                        <m:sub/>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𝑑𝑥</m:t>
                          </m:r>
                        </m:e>
                      </m:nary>
                    </m:oMath>
                  </m:oMathPara>
                </a14:m>
                <a:endParaRPr lang="sv-SE" dirty="0" smtClean="0"/>
              </a:p>
              <a:p>
                <a:pPr marL="0" indent="0" algn="ctr">
                  <a:buNone/>
                </a:pPr>
                <a:r>
                  <a:rPr lang="en-US" dirty="0" smtClean="0"/>
                  <a:t>Could Use:</a:t>
                </a:r>
              </a:p>
              <a:p>
                <a:pPr marL="0" indent="0" algn="ctr">
                  <a:buNone/>
                </a:pPr>
                <a14:m>
                  <m:oMath xmlns:m="http://schemas.openxmlformats.org/officeDocument/2006/math">
                    <m:r>
                      <a:rPr lang="en-US" b="0" i="1" smtClean="0">
                        <a:latin typeface="Cambria Math" panose="02040503050406030204" pitchFamily="18" charset="0"/>
                      </a:rPr>
                      <m:t>0.5</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𝑓</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𝑌</m:t>
                                </m:r>
                              </m:e>
                            </m:d>
                            <m:r>
                              <a:rPr lang="en-US" i="1">
                                <a:latin typeface="Cambria Math" panose="02040503050406030204" pitchFamily="18" charset="0"/>
                              </a:rPr>
                              <m:t>𝑔</m:t>
                            </m:r>
                            <m:d>
                              <m:dPr>
                                <m:ctrlPr>
                                  <a:rPr lang="en-US" i="1">
                                    <a:latin typeface="Cambria Math" panose="02040503050406030204" pitchFamily="18" charset="0"/>
                                  </a:rPr>
                                </m:ctrlPr>
                              </m:dPr>
                              <m:e>
                                <m:r>
                                  <a:rPr lang="en-US" b="0" i="1" smtClean="0">
                                    <a:latin typeface="Cambria Math" panose="02040503050406030204" pitchFamily="18" charset="0"/>
                                  </a:rPr>
                                  <m:t>𝑌</m:t>
                                </m:r>
                              </m:e>
                            </m:d>
                          </m:num>
                          <m:den>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𝑔</m:t>
                                </m:r>
                              </m:sub>
                            </m:sSub>
                            <m:d>
                              <m:dPr>
                                <m:ctrlPr>
                                  <a:rPr lang="en-US" i="1">
                                    <a:latin typeface="Cambria Math" panose="02040503050406030204" pitchFamily="18" charset="0"/>
                                  </a:rPr>
                                </m:ctrlPr>
                              </m:dPr>
                              <m:e>
                                <m:r>
                                  <a:rPr lang="en-US" b="0" i="1" smtClean="0">
                                    <a:latin typeface="Cambria Math" panose="02040503050406030204" pitchFamily="18" charset="0"/>
                                  </a:rPr>
                                  <m:t>𝑌</m:t>
                                </m:r>
                              </m:e>
                            </m:d>
                          </m:den>
                        </m:f>
                      </m:e>
                    </m:d>
                  </m:oMath>
                </a14:m>
                <a:r>
                  <a:rPr lang="sv-SE" dirty="0" smtClean="0"/>
                  <a:t>?</a:t>
                </a:r>
              </a:p>
              <a:p>
                <a:pPr marL="0" indent="0" algn="ctr">
                  <a:buNone/>
                </a:pPr>
                <a:endParaRPr lang="sv-SE" dirty="0" smtClean="0"/>
              </a:p>
              <a:p>
                <a:pPr marL="0" indent="0" algn="ctr">
                  <a:buNone/>
                </a:pPr>
                <a:r>
                  <a:rPr lang="en-US" b="1" dirty="0" smtClean="0"/>
                  <a:t>Better (MIS):</a:t>
                </a:r>
              </a:p>
              <a:p>
                <a:pPr marL="0" indent="0" algn="ctr">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0.5</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𝑋</m:t>
                                  </m:r>
                                </m:e>
                              </m:d>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𝑋</m:t>
                                  </m:r>
                                </m:e>
                              </m:d>
                            </m:num>
                            <m:den>
                              <m:sSub>
                                <m:sSubPr>
                                  <m:ctrlPr>
                                    <a:rPr lang="en-US" i="1">
                                      <a:latin typeface="Cambria Math" panose="02040503050406030204" pitchFamily="18" charset="0"/>
                                    </a:rPr>
                                  </m:ctrlPr>
                                </m:sSubPr>
                                <m:e>
                                  <m:r>
                                    <a:rPr lang="en-US" b="0" i="1" smtClean="0">
                                      <a:latin typeface="Cambria Math" panose="02040503050406030204" pitchFamily="18" charset="0"/>
                                    </a:rPr>
                                    <m:t>0.5(</m:t>
                                  </m:r>
                                  <m:r>
                                    <a:rPr lang="en-US" i="1">
                                      <a:latin typeface="Cambria Math" panose="02040503050406030204" pitchFamily="18" charset="0"/>
                                    </a:rPr>
                                    <m:t>𝑝</m:t>
                                  </m:r>
                                </m:e>
                                <m:sub>
                                  <m:r>
                                    <a:rPr lang="en-US" i="1">
                                      <a:latin typeface="Cambria Math" panose="02040503050406030204" pitchFamily="18" charset="0"/>
                                    </a:rPr>
                                    <m:t>𝑓</m:t>
                                  </m:r>
                                </m:sub>
                              </m:sSub>
                              <m:d>
                                <m:dPr>
                                  <m:ctrlPr>
                                    <a:rPr lang="en-US" i="1">
                                      <a:latin typeface="Cambria Math" panose="02040503050406030204" pitchFamily="18" charset="0"/>
                                    </a:rPr>
                                  </m:ctrlPr>
                                </m:dPr>
                                <m:e>
                                  <m:r>
                                    <a:rPr lang="en-US" i="1">
                                      <a:latin typeface="Cambria Math" panose="02040503050406030204" pitchFamily="18" charset="0"/>
                                    </a:rPr>
                                    <m:t>𝑋</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𝑔</m:t>
                                  </m:r>
                                </m:sub>
                              </m:sSub>
                              <m:r>
                                <a:rPr lang="en-US" b="0" i="1" smtClean="0">
                                  <a:latin typeface="Cambria Math" panose="02040503050406030204" pitchFamily="18" charset="0"/>
                                </a:rPr>
                                <m:t>(</m:t>
                              </m:r>
                              <m:r>
                                <a:rPr lang="en-US" b="0" i="1" smtClean="0">
                                  <a:latin typeface="Cambria Math" panose="02040503050406030204" pitchFamily="18" charset="0"/>
                                </a:rPr>
                                <m:t>𝑋</m:t>
                              </m:r>
                              <m:r>
                                <a:rPr lang="en-US" b="0" i="1" smtClean="0">
                                  <a:latin typeface="Cambria Math" panose="02040503050406030204" pitchFamily="18" charset="0"/>
                                </a:rPr>
                                <m:t>))</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𝑌</m:t>
                                  </m:r>
                                </m:e>
                              </m:d>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𝑌</m:t>
                                  </m:r>
                                </m:e>
                              </m:d>
                            </m:num>
                            <m:den>
                              <m:sSub>
                                <m:sSubPr>
                                  <m:ctrlPr>
                                    <a:rPr lang="en-US" i="1">
                                      <a:latin typeface="Cambria Math" panose="02040503050406030204" pitchFamily="18" charset="0"/>
                                    </a:rPr>
                                  </m:ctrlPr>
                                </m:sSubPr>
                                <m:e>
                                  <m:r>
                                    <a:rPr lang="en-US" i="1">
                                      <a:latin typeface="Cambria Math" panose="02040503050406030204" pitchFamily="18" charset="0"/>
                                    </a:rPr>
                                    <m:t>0.5(</m:t>
                                  </m:r>
                                  <m:r>
                                    <a:rPr lang="en-US" i="1">
                                      <a:latin typeface="Cambria Math" panose="02040503050406030204" pitchFamily="18" charset="0"/>
                                    </a:rPr>
                                    <m:t>𝑝</m:t>
                                  </m:r>
                                </m:e>
                                <m:sub>
                                  <m:r>
                                    <a:rPr lang="en-US" i="1">
                                      <a:latin typeface="Cambria Math" panose="02040503050406030204" pitchFamily="18" charset="0"/>
                                    </a:rPr>
                                    <m:t>𝑓</m:t>
                                  </m:r>
                                </m:sub>
                              </m:sSub>
                              <m:d>
                                <m:dPr>
                                  <m:ctrlPr>
                                    <a:rPr lang="en-US" i="1">
                                      <a:latin typeface="Cambria Math" panose="02040503050406030204" pitchFamily="18" charset="0"/>
                                    </a:rPr>
                                  </m:ctrlPr>
                                </m:dPr>
                                <m:e>
                                  <m:r>
                                    <a:rPr lang="en-US" b="0" i="1" smtClean="0">
                                      <a:latin typeface="Cambria Math" panose="02040503050406030204" pitchFamily="18" charset="0"/>
                                    </a:rPr>
                                    <m:t>𝑌</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𝑔</m:t>
                                  </m:r>
                                </m:sub>
                              </m:sSub>
                              <m:r>
                                <a:rPr lang="en-US" i="1">
                                  <a:latin typeface="Cambria Math" panose="02040503050406030204" pitchFamily="18" charset="0"/>
                                </a:rPr>
                                <m:t>(</m:t>
                              </m:r>
                              <m:r>
                                <a:rPr lang="en-US" b="0" i="1" smtClean="0">
                                  <a:latin typeface="Cambria Math" panose="02040503050406030204" pitchFamily="18" charset="0"/>
                                </a:rPr>
                                <m:t>𝑌</m:t>
                              </m:r>
                              <m:r>
                                <a:rPr lang="en-US" i="1">
                                  <a:latin typeface="Cambria Math" panose="02040503050406030204" pitchFamily="18" charset="0"/>
                                </a:rPr>
                                <m:t>))</m:t>
                              </m:r>
                            </m:den>
                          </m:f>
                        </m:e>
                      </m:d>
                    </m:oMath>
                  </m:oMathPara>
                </a14:m>
                <a:endParaRPr lang="en-US" b="1" dirty="0" smtClean="0"/>
              </a:p>
              <a:p>
                <a:pPr marL="0" indent="0" algn="ctr">
                  <a:buNone/>
                </a:pPr>
                <a:endParaRPr lang="sv-SE"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t="-875"/>
                </a:stretch>
              </a:blipFill>
            </p:spPr>
            <p:txBody>
              <a:bodyPr/>
              <a:lstStyle/>
              <a:p>
                <a:r>
                  <a:rPr lang="sv-SE">
                    <a:noFill/>
                  </a:rPr>
                  <a:t> </a:t>
                </a:r>
              </a:p>
            </p:txBody>
          </p:sp>
        </mc:Fallback>
      </mc:AlternateContent>
      <p:sp>
        <p:nvSpPr>
          <p:cNvPr id="4" name="Date Placeholder 3"/>
          <p:cNvSpPr>
            <a:spLocks noGrp="1"/>
          </p:cNvSpPr>
          <p:nvPr>
            <p:ph type="dt" sz="half" idx="10"/>
          </p:nvPr>
        </p:nvSpPr>
        <p:spPr/>
        <p:txBody>
          <a:bodyPr/>
          <a:lstStyle/>
          <a:p>
            <a:fld id="{B0634086-DE23-4B97-B082-41EF82723015}"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71</a:t>
            </a:fld>
            <a:endParaRPr lang="en-US"/>
          </a:p>
        </p:txBody>
      </p:sp>
    </p:spTree>
    <p:extLst>
      <p:ext uri="{BB962C8B-B14F-4D97-AF65-F5344CB8AC3E}">
        <p14:creationId xmlns:p14="http://schemas.microsoft.com/office/powerpoint/2010/main" val="10189594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Multiple Importance Sampling</a:t>
            </a:r>
            <a:endParaRPr lang="sv-SE"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lgn="ctr">
                  <a:buNone/>
                </a:pPr>
                <a:r>
                  <a:rPr lang="en-US" dirty="0" smtClean="0"/>
                  <a:t>Need to estimate:</a:t>
                </a:r>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nary>
                        <m:naryPr>
                          <m:limLoc m:val="undOvr"/>
                          <m:subHide m:val="on"/>
                          <m:supHide m:val="on"/>
                          <m:ctrlPr>
                            <a:rPr lang="en-US" i="1" smtClean="0">
                              <a:latin typeface="Cambria Math" panose="02040503050406030204" pitchFamily="18" charset="0"/>
                            </a:rPr>
                          </m:ctrlPr>
                        </m:naryPr>
                        <m:sub/>
                        <m:sup/>
                        <m:e>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𝑑𝑥</m:t>
                          </m:r>
                        </m:e>
                      </m:nary>
                    </m:oMath>
                  </m:oMathPara>
                </a14:m>
                <a:endParaRPr lang="sv-SE" dirty="0" smtClean="0"/>
              </a:p>
              <a:p>
                <a:pPr marL="0" indent="0" algn="ctr">
                  <a:buNone/>
                </a:pPr>
                <a:r>
                  <a:rPr lang="en-US" dirty="0" smtClean="0"/>
                  <a:t>Could Use:</a:t>
                </a:r>
              </a:p>
              <a:p>
                <a:pPr marL="0" indent="0" algn="ctr">
                  <a:buNone/>
                </a:pPr>
                <a14:m>
                  <m:oMath xmlns:m="http://schemas.openxmlformats.org/officeDocument/2006/math">
                    <m:r>
                      <a:rPr lang="en-US" b="0" i="1" smtClean="0">
                        <a:latin typeface="Cambria Math" panose="02040503050406030204" pitchFamily="18" charset="0"/>
                      </a:rPr>
                      <m:t>0.5</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𝑓</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𝑋</m:t>
                                </m:r>
                              </m:e>
                            </m:d>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𝑌</m:t>
                                </m:r>
                              </m:e>
                            </m:d>
                            <m:r>
                              <a:rPr lang="en-US" i="1">
                                <a:latin typeface="Cambria Math" panose="02040503050406030204" pitchFamily="18" charset="0"/>
                              </a:rPr>
                              <m:t>𝑔</m:t>
                            </m:r>
                            <m:d>
                              <m:dPr>
                                <m:ctrlPr>
                                  <a:rPr lang="en-US" i="1">
                                    <a:latin typeface="Cambria Math" panose="02040503050406030204" pitchFamily="18" charset="0"/>
                                  </a:rPr>
                                </m:ctrlPr>
                              </m:dPr>
                              <m:e>
                                <m:r>
                                  <a:rPr lang="en-US" b="0" i="1" smtClean="0">
                                    <a:latin typeface="Cambria Math" panose="02040503050406030204" pitchFamily="18" charset="0"/>
                                  </a:rPr>
                                  <m:t>𝑌</m:t>
                                </m:r>
                              </m:e>
                            </m:d>
                          </m:num>
                          <m:den>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𝑔</m:t>
                                </m:r>
                              </m:sub>
                            </m:sSub>
                            <m:d>
                              <m:dPr>
                                <m:ctrlPr>
                                  <a:rPr lang="en-US" i="1">
                                    <a:latin typeface="Cambria Math" panose="02040503050406030204" pitchFamily="18" charset="0"/>
                                  </a:rPr>
                                </m:ctrlPr>
                              </m:dPr>
                              <m:e>
                                <m:r>
                                  <a:rPr lang="en-US" b="0" i="1" smtClean="0">
                                    <a:latin typeface="Cambria Math" panose="02040503050406030204" pitchFamily="18" charset="0"/>
                                  </a:rPr>
                                  <m:t>𝑌</m:t>
                                </m:r>
                              </m:e>
                            </m:d>
                          </m:den>
                        </m:f>
                      </m:e>
                    </m:d>
                  </m:oMath>
                </a14:m>
                <a:r>
                  <a:rPr lang="sv-SE" dirty="0" smtClean="0"/>
                  <a:t>?</a:t>
                </a:r>
              </a:p>
              <a:p>
                <a:pPr marL="0" indent="0" algn="ctr">
                  <a:buNone/>
                </a:pPr>
                <a:endParaRPr lang="sv-SE" dirty="0" smtClean="0"/>
              </a:p>
              <a:p>
                <a:pPr marL="0" indent="0" algn="ctr">
                  <a:buNone/>
                </a:pPr>
                <a:r>
                  <a:rPr lang="en-US" b="1" dirty="0" smtClean="0"/>
                  <a:t>Better (MIS):</a:t>
                </a:r>
              </a:p>
              <a:p>
                <a:pPr marL="0" indent="0" algn="ctr">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𝑋</m:t>
                              </m:r>
                            </m:e>
                          </m:d>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𝑋</m:t>
                              </m:r>
                            </m:e>
                          </m:d>
                        </m:num>
                        <m:den>
                          <m:sSub>
                            <m:sSubPr>
                              <m:ctrlPr>
                                <a:rPr lang="en-US" i="1" smtClean="0">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𝑓</m:t>
                              </m:r>
                            </m:sub>
                          </m:sSub>
                          <m:d>
                            <m:dPr>
                              <m:ctrlPr>
                                <a:rPr lang="en-US" i="1">
                                  <a:latin typeface="Cambria Math" panose="02040503050406030204" pitchFamily="18" charset="0"/>
                                </a:rPr>
                              </m:ctrlPr>
                            </m:dPr>
                            <m:e>
                              <m:r>
                                <a:rPr lang="en-US" i="1">
                                  <a:latin typeface="Cambria Math" panose="02040503050406030204" pitchFamily="18" charset="0"/>
                                </a:rPr>
                                <m:t>𝑋</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𝑔</m:t>
                              </m:r>
                            </m:sub>
                          </m:sSub>
                          <m:r>
                            <a:rPr lang="en-US" i="1">
                              <a:latin typeface="Cambria Math" panose="02040503050406030204" pitchFamily="18" charset="0"/>
                            </a:rPr>
                            <m:t>(</m:t>
                          </m:r>
                          <m:r>
                            <a:rPr lang="en-US" i="1">
                              <a:latin typeface="Cambria Math" panose="02040503050406030204" pitchFamily="18" charset="0"/>
                            </a:rPr>
                            <m:t>𝑋</m:t>
                          </m:r>
                          <m:r>
                            <a:rPr lang="en-US" i="1">
                              <a:latin typeface="Cambria Math" panose="02040503050406030204" pitchFamily="18" charset="0"/>
                            </a:rPr>
                            <m:t>)</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𝑌</m:t>
                              </m:r>
                            </m:e>
                          </m:d>
                          <m:r>
                            <a:rPr lang="en-US" i="1">
                              <a:latin typeface="Cambria Math" panose="02040503050406030204" pitchFamily="18" charset="0"/>
                            </a:rPr>
                            <m:t>𝑔</m:t>
                          </m:r>
                          <m:d>
                            <m:dPr>
                              <m:ctrlPr>
                                <a:rPr lang="en-US" i="1">
                                  <a:latin typeface="Cambria Math" panose="02040503050406030204" pitchFamily="18" charset="0"/>
                                </a:rPr>
                              </m:ctrlPr>
                            </m:dPr>
                            <m:e>
                              <m:r>
                                <a:rPr lang="en-US" i="1">
                                  <a:latin typeface="Cambria Math" panose="02040503050406030204" pitchFamily="18" charset="0"/>
                                </a:rPr>
                                <m:t>𝑌</m:t>
                              </m:r>
                            </m:e>
                          </m:d>
                        </m:num>
                        <m:den>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𝑓</m:t>
                              </m:r>
                            </m:sub>
                          </m:sSub>
                          <m:d>
                            <m:dPr>
                              <m:ctrlPr>
                                <a:rPr lang="en-US" i="1">
                                  <a:latin typeface="Cambria Math" panose="02040503050406030204" pitchFamily="18" charset="0"/>
                                </a:rPr>
                              </m:ctrlPr>
                            </m:dPr>
                            <m:e>
                              <m:r>
                                <a:rPr lang="en-US" i="1">
                                  <a:latin typeface="Cambria Math" panose="02040503050406030204" pitchFamily="18" charset="0"/>
                                </a:rPr>
                                <m:t>𝑌</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𝑔</m:t>
                              </m:r>
                            </m:sub>
                          </m:sSub>
                          <m:r>
                            <a:rPr lang="en-US" i="1">
                              <a:latin typeface="Cambria Math" panose="02040503050406030204" pitchFamily="18" charset="0"/>
                            </a:rPr>
                            <m:t>(</m:t>
                          </m:r>
                          <m:r>
                            <a:rPr lang="en-US" i="1">
                              <a:latin typeface="Cambria Math" panose="02040503050406030204" pitchFamily="18" charset="0"/>
                            </a:rPr>
                            <m:t>𝑌</m:t>
                          </m:r>
                          <m:r>
                            <a:rPr lang="en-US" i="1">
                              <a:latin typeface="Cambria Math" panose="02040503050406030204" pitchFamily="18" charset="0"/>
                            </a:rPr>
                            <m:t>)</m:t>
                          </m:r>
                        </m:den>
                      </m:f>
                    </m:oMath>
                  </m:oMathPara>
                </a14:m>
                <a:endParaRPr lang="sv-SE"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t="-875"/>
                </a:stretch>
              </a:blipFill>
            </p:spPr>
            <p:txBody>
              <a:bodyPr/>
              <a:lstStyle/>
              <a:p>
                <a:r>
                  <a:rPr lang="sv-SE">
                    <a:noFill/>
                  </a:rPr>
                  <a:t> </a:t>
                </a:r>
              </a:p>
            </p:txBody>
          </p:sp>
        </mc:Fallback>
      </mc:AlternateContent>
      <p:sp>
        <p:nvSpPr>
          <p:cNvPr id="4" name="Date Placeholder 3"/>
          <p:cNvSpPr>
            <a:spLocks noGrp="1"/>
          </p:cNvSpPr>
          <p:nvPr>
            <p:ph type="dt" sz="half" idx="10"/>
          </p:nvPr>
        </p:nvSpPr>
        <p:spPr/>
        <p:txBody>
          <a:bodyPr/>
          <a:lstStyle/>
          <a:p>
            <a:fld id="{001D2AEC-E79B-4511-9D7E-4B0125F968F9}"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72</a:t>
            </a:fld>
            <a:endParaRPr lang="en-US"/>
          </a:p>
        </p:txBody>
      </p:sp>
    </p:spTree>
    <p:extLst>
      <p:ext uri="{BB962C8B-B14F-4D97-AF65-F5344CB8AC3E}">
        <p14:creationId xmlns:p14="http://schemas.microsoft.com/office/powerpoint/2010/main" val="30718635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Importance Sampling</a:t>
            </a:r>
            <a:endParaRPr lang="sv-FI" dirty="0"/>
          </a:p>
        </p:txBody>
      </p:sp>
      <p:graphicFrame>
        <p:nvGraphicFramePr>
          <p:cNvPr id="5" name="Chart 4"/>
          <p:cNvGraphicFramePr>
            <a:graphicFrameLocks/>
          </p:cNvGraphicFramePr>
          <p:nvPr>
            <p:extLst>
              <p:ext uri="{D42A27DB-BD31-4B8C-83A1-F6EECF244321}">
                <p14:modId xmlns:p14="http://schemas.microsoft.com/office/powerpoint/2010/main" val="3335041245"/>
              </p:ext>
            </p:extLst>
          </p:nvPr>
        </p:nvGraphicFramePr>
        <p:xfrm>
          <a:off x="1" y="1143000"/>
          <a:ext cx="9144000" cy="5715000"/>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p:txBody>
          <a:bodyPr/>
          <a:lstStyle/>
          <a:p>
            <a:fld id="{F4EFD19C-EAD9-4C11-8D1E-5CC17618E5A6}"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73</a:t>
            </a:fld>
            <a:endParaRPr lang="en-US"/>
          </a:p>
        </p:txBody>
      </p:sp>
    </p:spTree>
    <p:extLst>
      <p:ext uri="{BB962C8B-B14F-4D97-AF65-F5344CB8AC3E}">
        <p14:creationId xmlns:p14="http://schemas.microsoft.com/office/powerpoint/2010/main" val="38415456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Importance Sampling</a:t>
            </a:r>
            <a:endParaRPr lang="sv-FI" dirty="0"/>
          </a:p>
        </p:txBody>
      </p:sp>
      <p:graphicFrame>
        <p:nvGraphicFramePr>
          <p:cNvPr id="6" name="Chart 5"/>
          <p:cNvGraphicFramePr>
            <a:graphicFrameLocks/>
          </p:cNvGraphicFramePr>
          <p:nvPr>
            <p:extLst>
              <p:ext uri="{D42A27DB-BD31-4B8C-83A1-F6EECF244321}">
                <p14:modId xmlns:p14="http://schemas.microsoft.com/office/powerpoint/2010/main" val="1773762061"/>
              </p:ext>
            </p:extLst>
          </p:nvPr>
        </p:nvGraphicFramePr>
        <p:xfrm>
          <a:off x="1" y="1066800"/>
          <a:ext cx="9144000" cy="5791200"/>
        </p:xfrm>
        <a:graphic>
          <a:graphicData uri="http://schemas.openxmlformats.org/drawingml/2006/chart">
            <c:chart xmlns:c="http://schemas.openxmlformats.org/drawingml/2006/chart" xmlns:r="http://schemas.openxmlformats.org/officeDocument/2006/relationships" r:id="rId3"/>
          </a:graphicData>
        </a:graphic>
      </p:graphicFrame>
      <p:sp>
        <p:nvSpPr>
          <p:cNvPr id="3" name="Date Placeholder 2"/>
          <p:cNvSpPr>
            <a:spLocks noGrp="1"/>
          </p:cNvSpPr>
          <p:nvPr>
            <p:ph type="dt" sz="half" idx="10"/>
          </p:nvPr>
        </p:nvSpPr>
        <p:spPr/>
        <p:txBody>
          <a:bodyPr/>
          <a:lstStyle/>
          <a:p>
            <a:fld id="{3DB3B7FB-7615-48FA-AACC-876C65A77379}"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74</a:t>
            </a:fld>
            <a:endParaRPr lang="en-US"/>
          </a:p>
        </p:txBody>
      </p:sp>
    </p:spTree>
    <p:extLst>
      <p:ext uri="{BB962C8B-B14F-4D97-AF65-F5344CB8AC3E}">
        <p14:creationId xmlns:p14="http://schemas.microsoft.com/office/powerpoint/2010/main" val="18743288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676400"/>
            <a:ext cx="6096000" cy="4572000"/>
          </a:xfrm>
          <a:prstGeom prst="rect">
            <a:avLst/>
          </a:prstGeom>
        </p:spPr>
      </p:pic>
      <p:sp>
        <p:nvSpPr>
          <p:cNvPr id="2" name="Title 1"/>
          <p:cNvSpPr>
            <a:spLocks noGrp="1"/>
          </p:cNvSpPr>
          <p:nvPr>
            <p:ph type="title"/>
          </p:nvPr>
        </p:nvSpPr>
        <p:spPr/>
        <p:txBody>
          <a:bodyPr/>
          <a:lstStyle/>
          <a:p>
            <a:r>
              <a:rPr lang="sv-SE" dirty="0" smtClean="0"/>
              <a:t>Multiple Importance Sampling</a:t>
            </a:r>
            <a:endParaRPr lang="sv-SE" dirty="0"/>
          </a:p>
        </p:txBody>
      </p:sp>
      <p:cxnSp>
        <p:nvCxnSpPr>
          <p:cNvPr id="11" name="Straight Connector 10"/>
          <p:cNvCxnSpPr/>
          <p:nvPr/>
        </p:nvCxnSpPr>
        <p:spPr>
          <a:xfrm flipV="1">
            <a:off x="1111348" y="2108907"/>
            <a:ext cx="3003452" cy="2090298"/>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stretch>
            <a:fillRect/>
          </a:stretch>
        </p:blipFill>
        <p:spPr>
          <a:xfrm>
            <a:off x="2743200" y="3863966"/>
            <a:ext cx="397717" cy="314325"/>
          </a:xfrm>
          <a:prstGeom prst="rect">
            <a:avLst/>
          </a:prstGeom>
        </p:spPr>
      </p:pic>
      <p:grpSp>
        <p:nvGrpSpPr>
          <p:cNvPr id="5" name="Group 4"/>
          <p:cNvGrpSpPr/>
          <p:nvPr/>
        </p:nvGrpSpPr>
        <p:grpSpPr>
          <a:xfrm>
            <a:off x="3124200" y="4088378"/>
            <a:ext cx="2953627" cy="1412713"/>
            <a:chOff x="876300" y="3708400"/>
            <a:chExt cx="5213101" cy="1802084"/>
          </a:xfrm>
        </p:grpSpPr>
        <p:cxnSp>
          <p:nvCxnSpPr>
            <p:cNvPr id="22" name="Straight Arrow Connector 21"/>
            <p:cNvCxnSpPr/>
            <p:nvPr/>
          </p:nvCxnSpPr>
          <p:spPr>
            <a:xfrm>
              <a:off x="876300" y="3708400"/>
              <a:ext cx="4779359" cy="168241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5680075" y="5390816"/>
              <a:ext cx="76200" cy="76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mc:AlternateContent xmlns:mc="http://schemas.openxmlformats.org/markup-compatibility/2006" xmlns:a14="http://schemas.microsoft.com/office/drawing/2010/main">
          <mc:Choice Requires="a14">
            <p:sp>
              <p:nvSpPr>
                <p:cNvPr id="24" name="Rectangle 23"/>
                <p:cNvSpPr/>
                <p:nvPr/>
              </p:nvSpPr>
              <p:spPr>
                <a:xfrm>
                  <a:off x="5697947" y="5141151"/>
                  <a:ext cx="391454" cy="3693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rPr>
                          <m:t>𝒑</m:t>
                        </m:r>
                      </m:oMath>
                    </m:oMathPara>
                  </a14:m>
                  <a:endParaRPr lang="sv-SE" dirty="0"/>
                </a:p>
              </p:txBody>
            </p:sp>
          </mc:Choice>
          <mc:Fallback xmlns="">
            <p:sp>
              <p:nvSpPr>
                <p:cNvPr id="24" name="Rectangle 23"/>
                <p:cNvSpPr>
                  <a:spLocks noRot="1" noChangeAspect="1" noMove="1" noResize="1" noEditPoints="1" noAdjustHandles="1" noChangeArrowheads="1" noChangeShapeType="1" noTextEdit="1"/>
                </p:cNvSpPr>
                <p:nvPr/>
              </p:nvSpPr>
              <p:spPr>
                <a:xfrm>
                  <a:off x="5697947" y="5141151"/>
                  <a:ext cx="391454" cy="369333"/>
                </a:xfrm>
                <a:prstGeom prst="rect">
                  <a:avLst/>
                </a:prstGeom>
                <a:blipFill rotWithShape="0">
                  <a:blip r:embed="rId5"/>
                  <a:stretch>
                    <a:fillRect r="-47222" b="-38298"/>
                  </a:stretch>
                </a:blipFill>
              </p:spPr>
              <p:txBody>
                <a:bodyPr/>
                <a:lstStyle/>
                <a:p>
                  <a:r>
                    <a:rPr lang="sv-SE">
                      <a:noFill/>
                    </a:rPr>
                    <a:t> </a:t>
                  </a:r>
                </a:p>
              </p:txBody>
            </p:sp>
          </mc:Fallback>
        </mc:AlternateContent>
      </p:grpSp>
      <p:cxnSp>
        <p:nvCxnSpPr>
          <p:cNvPr id="47" name="Straight Arrow Connector 46"/>
          <p:cNvCxnSpPr/>
          <p:nvPr/>
        </p:nvCxnSpPr>
        <p:spPr>
          <a:xfrm flipH="1">
            <a:off x="5875020" y="4876800"/>
            <a:ext cx="1440180" cy="548640"/>
          </a:xfrm>
          <a:prstGeom prst="straightConnector1">
            <a:avLst/>
          </a:prstGeom>
          <a:ln w="12700">
            <a:solidFill>
              <a:srgbClr val="FFC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5875020" y="3733800"/>
            <a:ext cx="1363980" cy="1691640"/>
          </a:xfrm>
          <a:prstGeom prst="straightConnector1">
            <a:avLst/>
          </a:prstGeom>
          <a:ln w="127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Freeform 2"/>
          <p:cNvSpPr/>
          <p:nvPr/>
        </p:nvSpPr>
        <p:spPr>
          <a:xfrm>
            <a:off x="5859780" y="4389120"/>
            <a:ext cx="861060" cy="1043940"/>
          </a:xfrm>
          <a:custGeom>
            <a:avLst/>
            <a:gdLst>
              <a:gd name="connsiteX0" fmla="*/ 0 w 861060"/>
              <a:gd name="connsiteY0" fmla="*/ 1043940 h 1043940"/>
              <a:gd name="connsiteX1" fmla="*/ 556260 w 861060"/>
              <a:gd name="connsiteY1" fmla="*/ 152400 h 1043940"/>
              <a:gd name="connsiteX2" fmla="*/ 670560 w 861060"/>
              <a:gd name="connsiteY2" fmla="*/ 22860 h 1043940"/>
              <a:gd name="connsiteX3" fmla="*/ 762000 w 861060"/>
              <a:gd name="connsiteY3" fmla="*/ 0 h 1043940"/>
              <a:gd name="connsiteX4" fmla="*/ 830580 w 861060"/>
              <a:gd name="connsiteY4" fmla="*/ 15240 h 1043940"/>
              <a:gd name="connsiteX5" fmla="*/ 861060 w 861060"/>
              <a:gd name="connsiteY5" fmla="*/ 76200 h 1043940"/>
              <a:gd name="connsiteX6" fmla="*/ 807720 w 861060"/>
              <a:gd name="connsiteY6" fmla="*/ 167640 h 1043940"/>
              <a:gd name="connsiteX7" fmla="*/ 693420 w 861060"/>
              <a:gd name="connsiteY7" fmla="*/ 312420 h 1043940"/>
              <a:gd name="connsiteX8" fmla="*/ 0 w 861060"/>
              <a:gd name="connsiteY8" fmla="*/ 1043940 h 104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060" h="1043940">
                <a:moveTo>
                  <a:pt x="0" y="1043940"/>
                </a:moveTo>
                <a:lnTo>
                  <a:pt x="556260" y="152400"/>
                </a:lnTo>
                <a:lnTo>
                  <a:pt x="670560" y="22860"/>
                </a:lnTo>
                <a:lnTo>
                  <a:pt x="762000" y="0"/>
                </a:lnTo>
                <a:lnTo>
                  <a:pt x="830580" y="15240"/>
                </a:lnTo>
                <a:lnTo>
                  <a:pt x="861060" y="76200"/>
                </a:lnTo>
                <a:lnTo>
                  <a:pt x="807720" y="167640"/>
                </a:lnTo>
                <a:lnTo>
                  <a:pt x="693420" y="312420"/>
                </a:lnTo>
                <a:lnTo>
                  <a:pt x="0" y="1043940"/>
                </a:lnTo>
                <a:close/>
              </a:path>
            </a:pathLst>
          </a:custGeom>
          <a:solidFill>
            <a:schemeClr val="accent5">
              <a:lumMod val="75000"/>
              <a:alpha val="36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itle 1"/>
          <p:cNvSpPr txBox="1">
            <a:spLocks/>
          </p:cNvSpPr>
          <p:nvPr/>
        </p:nvSpPr>
        <p:spPr>
          <a:xfrm>
            <a:off x="457200" y="1902079"/>
            <a:ext cx="6629400" cy="192781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sv-SE" sz="2000" dirty="0" smtClean="0"/>
              <a:t>Do both!</a:t>
            </a:r>
            <a:endParaRPr lang="sv-SE" sz="2000" dirty="0" smtClean="0">
              <a:solidFill>
                <a:srgbClr val="00B0F0"/>
              </a:solidFill>
            </a:endParaRPr>
          </a:p>
          <a:p>
            <a:pPr marL="571500" indent="-571500">
              <a:buFont typeface="Arial" panose="020B0604020202020204" pitchFamily="34" charset="0"/>
              <a:buChar char="•"/>
            </a:pPr>
            <a:r>
              <a:rPr lang="en-US" sz="2000" dirty="0" smtClean="0">
                <a:solidFill>
                  <a:srgbClr val="00B0F0"/>
                </a:solidFill>
              </a:rPr>
              <a:t>Sample </a:t>
            </a:r>
            <a:r>
              <a:rPr lang="en-US" sz="2000" dirty="0" err="1" smtClean="0">
                <a:solidFill>
                  <a:srgbClr val="00B0F0"/>
                </a:solidFill>
              </a:rPr>
              <a:t>brdf</a:t>
            </a:r>
            <a:r>
              <a:rPr lang="en-US" sz="2000" dirty="0" smtClean="0">
                <a:solidFill>
                  <a:srgbClr val="00B0F0"/>
                </a:solidFill>
              </a:rPr>
              <a:t> first</a:t>
            </a:r>
          </a:p>
          <a:p>
            <a:pPr marL="571500" indent="-571500">
              <a:buFont typeface="Arial" panose="020B0604020202020204" pitchFamily="34" charset="0"/>
              <a:buChar char="•"/>
            </a:pPr>
            <a:r>
              <a:rPr lang="en-US" sz="2000" dirty="0" smtClean="0">
                <a:solidFill>
                  <a:srgbClr val="FFC000"/>
                </a:solidFill>
              </a:rPr>
              <a:t>Then light</a:t>
            </a:r>
          </a:p>
          <a:p>
            <a:pPr marL="571500" indent="-571500">
              <a:buFont typeface="Arial" panose="020B0604020202020204" pitchFamily="34" charset="0"/>
              <a:buChar char="•"/>
            </a:pPr>
            <a:r>
              <a:rPr lang="en-US" sz="2000" dirty="0" smtClean="0">
                <a:solidFill>
                  <a:schemeClr val="tx1"/>
                </a:solidFill>
              </a:rPr>
              <a:t>PDF of this sampling strategy is (weighted) sum</a:t>
            </a:r>
          </a:p>
          <a:p>
            <a:pPr marL="571500" indent="-571500">
              <a:buFont typeface="Arial" panose="020B0604020202020204" pitchFamily="34" charset="0"/>
              <a:buChar char="•"/>
            </a:pPr>
            <a:r>
              <a:rPr lang="en-US" sz="2000" dirty="0" smtClean="0">
                <a:solidFill>
                  <a:schemeClr val="tx1"/>
                </a:solidFill>
              </a:rPr>
              <a:t>- Only very low if </a:t>
            </a:r>
            <a:r>
              <a:rPr lang="en-US" sz="2000" i="1" dirty="0" smtClean="0">
                <a:solidFill>
                  <a:schemeClr val="tx1"/>
                </a:solidFill>
              </a:rPr>
              <a:t>neither</a:t>
            </a:r>
            <a:r>
              <a:rPr lang="en-US" sz="2000" dirty="0" smtClean="0">
                <a:solidFill>
                  <a:schemeClr val="tx1"/>
                </a:solidFill>
              </a:rPr>
              <a:t> technique is likely to choose </a:t>
            </a:r>
            <a:r>
              <a:rPr lang="en-US" sz="2000" dirty="0" err="1" smtClean="0">
                <a:solidFill>
                  <a:schemeClr val="tx1"/>
                </a:solidFill>
              </a:rPr>
              <a:t>dir</a:t>
            </a:r>
            <a:endParaRPr lang="sv-SE" sz="2000" dirty="0"/>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520472"/>
            <a:ext cx="8344202" cy="4880327"/>
          </a:xfrm>
          <a:prstGeom prst="rect">
            <a:avLst/>
          </a:prstGeom>
        </p:spPr>
      </p:pic>
      <p:sp>
        <p:nvSpPr>
          <p:cNvPr id="4" name="Date Placeholder 3"/>
          <p:cNvSpPr>
            <a:spLocks noGrp="1"/>
          </p:cNvSpPr>
          <p:nvPr>
            <p:ph type="dt" sz="half" idx="10"/>
          </p:nvPr>
        </p:nvSpPr>
        <p:spPr/>
        <p:txBody>
          <a:bodyPr/>
          <a:lstStyle/>
          <a:p>
            <a:fld id="{ABA7A940-55E6-48AB-8585-9F28A645C577}" type="datetime1">
              <a:rPr lang="en-US" smtClean="0"/>
              <a:t>1/29/2018</a:t>
            </a:fld>
            <a:endParaRPr lang="en-US"/>
          </a:p>
        </p:txBody>
      </p:sp>
      <p:sp>
        <p:nvSpPr>
          <p:cNvPr id="7" name="Footer Placeholder 6"/>
          <p:cNvSpPr>
            <a:spLocks noGrp="1"/>
          </p:cNvSpPr>
          <p:nvPr>
            <p:ph type="ftr" sz="quarter" idx="11"/>
          </p:nvPr>
        </p:nvSpPr>
        <p:spPr/>
        <p:txBody>
          <a:bodyPr/>
          <a:lstStyle/>
          <a:p>
            <a:r>
              <a:rPr lang="en-US" smtClean="0"/>
              <a:t>Advanced Computer Graphics - Path Tracing</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75</a:t>
            </a:fld>
            <a:endParaRPr lang="en-US"/>
          </a:p>
        </p:txBody>
      </p:sp>
    </p:spTree>
    <p:extLst>
      <p:ext uri="{BB962C8B-B14F-4D97-AF65-F5344CB8AC3E}">
        <p14:creationId xmlns:p14="http://schemas.microsoft.com/office/powerpoint/2010/main" val="240666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Stratified Sampling</a:t>
            </a:r>
            <a:endParaRPr lang="sv-S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133599"/>
            <a:ext cx="6172200" cy="45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4229100" y="2514600"/>
            <a:ext cx="495300" cy="2895600"/>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229100" y="4267200"/>
            <a:ext cx="495300" cy="1143000"/>
          </a:xfrm>
          <a:prstGeom prst="straightConnector1">
            <a:avLst/>
          </a:prstGeom>
          <a:ln w="28575">
            <a:prstDash val="sysDash"/>
            <a:tailEnd type="diamond"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229100" y="4114800"/>
            <a:ext cx="419100" cy="1295400"/>
          </a:xfrm>
          <a:prstGeom prst="straightConnector1">
            <a:avLst/>
          </a:prstGeom>
          <a:ln w="28575">
            <a:prstDash val="sysDash"/>
            <a:tailEnd type="diamond"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229100" y="4200525"/>
            <a:ext cx="466725" cy="1209675"/>
          </a:xfrm>
          <a:prstGeom prst="straightConnector1">
            <a:avLst/>
          </a:prstGeom>
          <a:ln w="28575">
            <a:prstDash val="sysDash"/>
            <a:tailEnd type="diamond"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229100" y="4295775"/>
            <a:ext cx="523875" cy="1114425"/>
          </a:xfrm>
          <a:prstGeom prst="straightConnector1">
            <a:avLst/>
          </a:prstGeom>
          <a:ln w="28575">
            <a:prstDash val="sysDash"/>
            <a:tailEnd type="diamond"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229100" y="2533650"/>
            <a:ext cx="752475" cy="2876550"/>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r>
              <a:rPr lang="en-US" dirty="0" smtClean="0"/>
              <a:t>Another standard variance reduction method</a:t>
            </a:r>
            <a:endParaRPr lang="sv-SE" dirty="0" smtClean="0"/>
          </a:p>
          <a:p>
            <a:r>
              <a:rPr lang="en-US" dirty="0" smtClean="0"/>
              <a:t>When just choosing samples randomly over the domain, they may “clump” and take </a:t>
            </a:r>
            <a:br>
              <a:rPr lang="en-US" dirty="0" smtClean="0"/>
            </a:br>
            <a:r>
              <a:rPr lang="en-US" dirty="0" smtClean="0"/>
              <a:t>a long while to converge</a:t>
            </a:r>
          </a:p>
        </p:txBody>
      </p:sp>
      <p:sp>
        <p:nvSpPr>
          <p:cNvPr id="23" name="TextBox 22"/>
          <p:cNvSpPr txBox="1"/>
          <p:nvPr/>
        </p:nvSpPr>
        <p:spPr>
          <a:xfrm>
            <a:off x="6172200" y="3429000"/>
            <a:ext cx="2693366" cy="1600438"/>
          </a:xfrm>
          <a:prstGeom prst="rect">
            <a:avLst/>
          </a:prstGeom>
          <a:noFill/>
        </p:spPr>
        <p:txBody>
          <a:bodyPr wrap="none" rtlCol="0">
            <a:spAutoFit/>
          </a:bodyPr>
          <a:lstStyle/>
          <a:p>
            <a:r>
              <a:rPr lang="en-US" sz="1400" dirty="0" smtClean="0"/>
              <a:t>It </a:t>
            </a:r>
            <a:r>
              <a:rPr lang="en-US" sz="1400" i="1" dirty="0" smtClean="0"/>
              <a:t>will</a:t>
            </a:r>
            <a:r>
              <a:rPr lang="en-US" sz="1400" dirty="0" smtClean="0"/>
              <a:t> converge to 0.5</a:t>
            </a:r>
            <a:br>
              <a:rPr lang="en-US" sz="1400" dirty="0" smtClean="0"/>
            </a:br>
            <a:r>
              <a:rPr lang="en-US" sz="1400" dirty="0" smtClean="0"/>
              <a:t>after unlimited time.</a:t>
            </a:r>
            <a:br>
              <a:rPr lang="en-US" sz="1400" dirty="0" smtClean="0"/>
            </a:br>
            <a:r>
              <a:rPr lang="en-US" sz="1400" dirty="0" smtClean="0"/>
              <a:t/>
            </a:r>
            <a:br>
              <a:rPr lang="en-US" sz="1400" dirty="0" smtClean="0"/>
            </a:br>
            <a:r>
              <a:rPr lang="en-US" sz="1400" dirty="0" smtClean="0"/>
              <a:t>But after four samples I still</a:t>
            </a:r>
            <a:br>
              <a:rPr lang="en-US" sz="1400" dirty="0" smtClean="0"/>
            </a:br>
            <a:r>
              <a:rPr lang="en-US" sz="1400" dirty="0" smtClean="0"/>
              <a:t>have </a:t>
            </a:r>
            <a:r>
              <a:rPr lang="en-US" sz="1400" dirty="0" err="1" smtClean="0"/>
              <a:t>prob</a:t>
            </a:r>
            <a:r>
              <a:rPr lang="en-US" sz="1400" dirty="0" smtClean="0"/>
              <a:t>=1/8 that the pixel</a:t>
            </a:r>
            <a:br>
              <a:rPr lang="en-US" sz="1400" dirty="0" smtClean="0"/>
            </a:br>
            <a:r>
              <a:rPr lang="en-US" sz="1400" dirty="0" smtClean="0"/>
              <a:t>will be considered all in shadow</a:t>
            </a:r>
          </a:p>
          <a:p>
            <a:r>
              <a:rPr lang="en-US" sz="1400" dirty="0" smtClean="0"/>
              <a:t>or completely </a:t>
            </a:r>
            <a:r>
              <a:rPr lang="en-US" sz="1400" dirty="0" err="1" smtClean="0"/>
              <a:t>unshadowed</a:t>
            </a:r>
            <a:endParaRPr lang="sv-SE" sz="1400" dirty="0"/>
          </a:p>
        </p:txBody>
      </p:sp>
      <p:sp>
        <p:nvSpPr>
          <p:cNvPr id="4" name="Date Placeholder 3"/>
          <p:cNvSpPr>
            <a:spLocks noGrp="1"/>
          </p:cNvSpPr>
          <p:nvPr>
            <p:ph type="dt" sz="half" idx="10"/>
          </p:nvPr>
        </p:nvSpPr>
        <p:spPr/>
        <p:txBody>
          <a:bodyPr/>
          <a:lstStyle/>
          <a:p>
            <a:fld id="{3FC13E26-5F1A-4E99-9517-1BF0322AF352}" type="datetime1">
              <a:rPr lang="en-US" smtClean="0"/>
              <a:t>1/29/2018</a:t>
            </a:fld>
            <a:endParaRPr lang="en-US"/>
          </a:p>
        </p:txBody>
      </p:sp>
      <p:sp>
        <p:nvSpPr>
          <p:cNvPr id="6" name="Footer Placeholder 5"/>
          <p:cNvSpPr>
            <a:spLocks noGrp="1"/>
          </p:cNvSpPr>
          <p:nvPr>
            <p:ph type="ftr" sz="quarter" idx="11"/>
          </p:nvPr>
        </p:nvSpPr>
        <p:spPr/>
        <p:txBody>
          <a:bodyPr/>
          <a:lstStyle/>
          <a:p>
            <a:r>
              <a:rPr lang="en-US" smtClean="0"/>
              <a:t>Advanced Computer Graphics - Path Tracing</a:t>
            </a:r>
            <a:endParaRPr lang="en-US"/>
          </a:p>
        </p:txBody>
      </p:sp>
      <p:sp>
        <p:nvSpPr>
          <p:cNvPr id="8" name="Slide Number Placeholder 7"/>
          <p:cNvSpPr>
            <a:spLocks noGrp="1"/>
          </p:cNvSpPr>
          <p:nvPr>
            <p:ph type="sldNum" sz="quarter" idx="12"/>
          </p:nvPr>
        </p:nvSpPr>
        <p:spPr/>
        <p:txBody>
          <a:bodyPr/>
          <a:lstStyle/>
          <a:p>
            <a:fld id="{B6F15528-21DE-4FAA-801E-634DDDAF4B2B}" type="slidenum">
              <a:rPr lang="en-US" smtClean="0"/>
              <a:pPr/>
              <a:t>76</a:t>
            </a:fld>
            <a:endParaRPr lang="en-US"/>
          </a:p>
        </p:txBody>
      </p:sp>
    </p:spTree>
    <p:extLst>
      <p:ext uri="{BB962C8B-B14F-4D97-AF65-F5344CB8AC3E}">
        <p14:creationId xmlns:p14="http://schemas.microsoft.com/office/powerpoint/2010/main" val="358256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Stratified Sampling</a:t>
            </a:r>
            <a:endParaRPr lang="sv-SE"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133599"/>
            <a:ext cx="6172200" cy="45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r>
              <a:rPr lang="en-US" dirty="0" smtClean="0"/>
              <a:t>Divide domain into “strata”</a:t>
            </a:r>
          </a:p>
          <a:p>
            <a:pPr lvl="1"/>
            <a:r>
              <a:rPr lang="en-US" dirty="0" smtClean="0"/>
              <a:t>Don’t sample one strata again until</a:t>
            </a:r>
            <a:br>
              <a:rPr lang="en-US" dirty="0" smtClean="0"/>
            </a:br>
            <a:r>
              <a:rPr lang="en-US" dirty="0" smtClean="0"/>
              <a:t>all others have been sampled</a:t>
            </a:r>
            <a:br>
              <a:rPr lang="en-US" dirty="0" smtClean="0"/>
            </a:br>
            <a:r>
              <a:rPr lang="en-US" dirty="0" smtClean="0"/>
              <a:t>once.</a:t>
            </a:r>
          </a:p>
        </p:txBody>
      </p:sp>
      <p:cxnSp>
        <p:nvCxnSpPr>
          <p:cNvPr id="6" name="Straight Connector 5"/>
          <p:cNvCxnSpPr/>
          <p:nvPr/>
        </p:nvCxnSpPr>
        <p:spPr>
          <a:xfrm>
            <a:off x="4683919" y="2438400"/>
            <a:ext cx="195262" cy="50006"/>
          </a:xfrm>
          <a:prstGeom prst="line">
            <a:avLst/>
          </a:prstGeom>
          <a:ln w="444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81563" y="2490787"/>
            <a:ext cx="192881" cy="50007"/>
          </a:xfrm>
          <a:prstGeom prst="line">
            <a:avLst/>
          </a:prstGeom>
          <a:ln w="444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083969" y="2545557"/>
            <a:ext cx="185737" cy="52387"/>
          </a:xfrm>
          <a:prstGeom prst="line">
            <a:avLst/>
          </a:prstGeom>
          <a:ln w="444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86376" y="2602706"/>
            <a:ext cx="200024" cy="59532"/>
          </a:xfrm>
          <a:prstGeom prst="line">
            <a:avLst/>
          </a:prstGeom>
          <a:ln w="444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229100" y="2743200"/>
            <a:ext cx="1110651" cy="2667001"/>
          </a:xfrm>
          <a:prstGeom prst="straightConnector1">
            <a:avLst/>
          </a:prstGeom>
          <a:ln w="28575">
            <a:prstDash val="sysDash"/>
            <a:tailEnd type="diamond"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229100" y="2605177"/>
            <a:ext cx="713836" cy="2805024"/>
          </a:xfrm>
          <a:prstGeom prst="straightConnector1">
            <a:avLst/>
          </a:prstGeom>
          <a:ln w="28575">
            <a:prstDash val="sysDash"/>
            <a:tailEnd type="diamond"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4229100" y="2656936"/>
            <a:ext cx="877738" cy="2753265"/>
          </a:xfrm>
          <a:prstGeom prst="straightConnector1">
            <a:avLst/>
          </a:prstGeom>
          <a:ln w="28575">
            <a:prstDash val="sysDash"/>
            <a:tailEnd type="diamond"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229100" y="2544792"/>
            <a:ext cx="489549" cy="2865409"/>
          </a:xfrm>
          <a:prstGeom prst="straightConnector1">
            <a:avLst/>
          </a:prstGeom>
          <a:ln w="28575">
            <a:prstDash val="sysDash"/>
            <a:tailEnd type="diamond"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229100" y="2743200"/>
            <a:ext cx="1171036" cy="2667001"/>
          </a:xfrm>
          <a:prstGeom prst="straightConnector1">
            <a:avLst/>
          </a:prstGeom>
          <a:ln w="28575">
            <a:prstDash val="sysDash"/>
            <a:tailEnd type="diamond"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229100" y="2665562"/>
            <a:ext cx="938123" cy="2744639"/>
          </a:xfrm>
          <a:prstGeom prst="straightConnector1">
            <a:avLst/>
          </a:prstGeom>
          <a:ln w="28575">
            <a:prstDash val="sysDash"/>
            <a:tailEnd type="diamond"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229100" y="2622430"/>
            <a:ext cx="800100" cy="2787771"/>
          </a:xfrm>
          <a:prstGeom prst="straightConnector1">
            <a:avLst/>
          </a:prstGeom>
          <a:ln w="28575">
            <a:prstDash val="sysDash"/>
            <a:tailEnd type="diamond"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229100" y="2570672"/>
            <a:ext cx="593066" cy="2839529"/>
          </a:xfrm>
          <a:prstGeom prst="straightConnector1">
            <a:avLst/>
          </a:prstGeom>
          <a:ln w="28575">
            <a:prstDash val="sysDash"/>
            <a:tailEnd type="diamond" w="lg" len="lg"/>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fld id="{4FA4077D-AB9E-4725-A698-F152BCE8F9F3}"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77</a:t>
            </a:fld>
            <a:endParaRPr lang="en-US"/>
          </a:p>
        </p:txBody>
      </p:sp>
    </p:spTree>
    <p:extLst>
      <p:ext uri="{BB962C8B-B14F-4D97-AF65-F5344CB8AC3E}">
        <p14:creationId xmlns:p14="http://schemas.microsoft.com/office/powerpoint/2010/main" val="29481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Stratified Sampling</a:t>
            </a:r>
            <a:endParaRPr lang="sv-SE" dirty="0"/>
          </a:p>
        </p:txBody>
      </p:sp>
      <p:sp>
        <p:nvSpPr>
          <p:cNvPr id="3" name="Content Placeholder 2"/>
          <p:cNvSpPr>
            <a:spLocks noGrp="1"/>
          </p:cNvSpPr>
          <p:nvPr>
            <p:ph idx="1"/>
          </p:nvPr>
        </p:nvSpPr>
        <p:spPr/>
        <p:txBody>
          <a:bodyPr/>
          <a:lstStyle/>
          <a:p>
            <a:r>
              <a:rPr lang="en-US" dirty="0" smtClean="0"/>
              <a:t>If we know how many samples we want to take, we can get good stratification from “jittering”</a:t>
            </a:r>
          </a:p>
          <a:p>
            <a:r>
              <a:rPr lang="en-US" dirty="0" smtClean="0"/>
              <a:t>If not, we want any sequence of samples to have good stratification. We can use a </a:t>
            </a:r>
            <a:r>
              <a:rPr lang="en-US" i="1" dirty="0" smtClean="0"/>
              <a:t>Low Discrepancy Sequence</a:t>
            </a:r>
            <a:endParaRPr lang="en-US"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0"/>
            <a:ext cx="1995488" cy="183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522" y="3843269"/>
            <a:ext cx="1938516" cy="176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10000"/>
            <a:ext cx="1973639" cy="179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7340" y="3802453"/>
            <a:ext cx="1983259" cy="180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 y="5614479"/>
            <a:ext cx="1547218" cy="261610"/>
          </a:xfrm>
          <a:prstGeom prst="rect">
            <a:avLst/>
          </a:prstGeom>
          <a:noFill/>
        </p:spPr>
        <p:txBody>
          <a:bodyPr wrap="none" rtlCol="0">
            <a:spAutoFit/>
          </a:bodyPr>
          <a:lstStyle/>
          <a:p>
            <a:r>
              <a:rPr lang="en-US" sz="1100" dirty="0" smtClean="0"/>
              <a:t>SOBOL: 100 samples</a:t>
            </a:r>
            <a:endParaRPr lang="sv-SE" sz="1100" dirty="0"/>
          </a:p>
        </p:txBody>
      </p:sp>
      <p:sp>
        <p:nvSpPr>
          <p:cNvPr id="23" name="TextBox 22"/>
          <p:cNvSpPr txBox="1"/>
          <p:nvPr/>
        </p:nvSpPr>
        <p:spPr>
          <a:xfrm>
            <a:off x="2678171" y="5604088"/>
            <a:ext cx="1625766" cy="261610"/>
          </a:xfrm>
          <a:prstGeom prst="rect">
            <a:avLst/>
          </a:prstGeom>
          <a:noFill/>
        </p:spPr>
        <p:txBody>
          <a:bodyPr wrap="none" rtlCol="0">
            <a:spAutoFit/>
          </a:bodyPr>
          <a:lstStyle/>
          <a:p>
            <a:r>
              <a:rPr lang="en-US" sz="1100" dirty="0" smtClean="0"/>
              <a:t>SOBOL: 1000 samples</a:t>
            </a:r>
            <a:endParaRPr lang="sv-SE" sz="1100" dirty="0"/>
          </a:p>
        </p:txBody>
      </p:sp>
      <p:sp>
        <p:nvSpPr>
          <p:cNvPr id="25" name="TextBox 24"/>
          <p:cNvSpPr txBox="1"/>
          <p:nvPr/>
        </p:nvSpPr>
        <p:spPr>
          <a:xfrm>
            <a:off x="4785210" y="5600948"/>
            <a:ext cx="1704313" cy="261610"/>
          </a:xfrm>
          <a:prstGeom prst="rect">
            <a:avLst/>
          </a:prstGeom>
          <a:noFill/>
        </p:spPr>
        <p:txBody>
          <a:bodyPr wrap="none" rtlCol="0">
            <a:spAutoFit/>
          </a:bodyPr>
          <a:lstStyle/>
          <a:p>
            <a:r>
              <a:rPr lang="en-US" sz="1100" dirty="0" smtClean="0"/>
              <a:t>SOBOL: 10000 samples</a:t>
            </a:r>
            <a:endParaRPr lang="sv-SE" sz="1100" dirty="0"/>
          </a:p>
        </p:txBody>
      </p:sp>
      <p:sp>
        <p:nvSpPr>
          <p:cNvPr id="27" name="TextBox 26"/>
          <p:cNvSpPr txBox="1"/>
          <p:nvPr/>
        </p:nvSpPr>
        <p:spPr>
          <a:xfrm>
            <a:off x="6845360" y="5644931"/>
            <a:ext cx="1846980" cy="261610"/>
          </a:xfrm>
          <a:prstGeom prst="rect">
            <a:avLst/>
          </a:prstGeom>
          <a:noFill/>
        </p:spPr>
        <p:txBody>
          <a:bodyPr wrap="none" rtlCol="0">
            <a:spAutoFit/>
          </a:bodyPr>
          <a:lstStyle/>
          <a:p>
            <a:r>
              <a:rPr lang="en-US" sz="1100" dirty="0" smtClean="0"/>
              <a:t>RANDOM: 10000 samples</a:t>
            </a:r>
            <a:endParaRPr lang="sv-SE" sz="1100" dirty="0"/>
          </a:p>
        </p:txBody>
      </p:sp>
      <p:sp>
        <p:nvSpPr>
          <p:cNvPr id="5" name="Date Placeholder 4"/>
          <p:cNvSpPr>
            <a:spLocks noGrp="1"/>
          </p:cNvSpPr>
          <p:nvPr>
            <p:ph type="dt" sz="half" idx="10"/>
          </p:nvPr>
        </p:nvSpPr>
        <p:spPr/>
        <p:txBody>
          <a:bodyPr/>
          <a:lstStyle/>
          <a:p>
            <a:fld id="{30F15C4D-F771-4B14-AEFC-7B493339F414}" type="datetime1">
              <a:rPr lang="en-US" smtClean="0"/>
              <a:t>1/29/2018</a:t>
            </a:fld>
            <a:endParaRPr lang="en-US"/>
          </a:p>
        </p:txBody>
      </p:sp>
      <p:sp>
        <p:nvSpPr>
          <p:cNvPr id="6" name="Footer Placeholder 5"/>
          <p:cNvSpPr>
            <a:spLocks noGrp="1"/>
          </p:cNvSpPr>
          <p:nvPr>
            <p:ph type="ftr" sz="quarter" idx="11"/>
          </p:nvPr>
        </p:nvSpPr>
        <p:spPr/>
        <p:txBody>
          <a:bodyPr/>
          <a:lstStyle/>
          <a:p>
            <a:r>
              <a:rPr lang="en-US" smtClean="0"/>
              <a:t>Advanced Computer Graphics - Path Tracing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78</a:t>
            </a:fld>
            <a:endParaRPr lang="en-US"/>
          </a:p>
        </p:txBody>
      </p:sp>
    </p:spTree>
    <p:extLst>
      <p:ext uri="{BB962C8B-B14F-4D97-AF65-F5344CB8AC3E}">
        <p14:creationId xmlns:p14="http://schemas.microsoft.com/office/powerpoint/2010/main" val="28999375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t="1624" b="1124"/>
          <a:stretch/>
        </p:blipFill>
        <p:spPr>
          <a:xfrm rot="10800000">
            <a:off x="0" y="341768"/>
            <a:ext cx="9144000" cy="6516232"/>
          </a:xfrm>
          <a:prstGeom prst="rect">
            <a:avLst/>
          </a:prstGeom>
        </p:spPr>
      </p:pic>
      <p:grpSp>
        <p:nvGrpSpPr>
          <p:cNvPr id="19" name="Group 18"/>
          <p:cNvGrpSpPr/>
          <p:nvPr/>
        </p:nvGrpSpPr>
        <p:grpSpPr>
          <a:xfrm>
            <a:off x="-1" y="1600199"/>
            <a:ext cx="9140369" cy="4062387"/>
            <a:chOff x="822960" y="2243134"/>
            <a:chExt cx="7472364" cy="3321051"/>
          </a:xfrm>
        </p:grpSpPr>
        <p:pic>
          <p:nvPicPr>
            <p:cNvPr id="20" name="Picture 19"/>
            <p:cNvPicPr>
              <a:picLocks noChangeAspect="1"/>
            </p:cNvPicPr>
            <p:nvPr/>
          </p:nvPicPr>
          <p:blipFill>
            <a:blip r:embed="rId4"/>
            <a:stretch>
              <a:fillRect/>
            </a:stretch>
          </p:blipFill>
          <p:spPr>
            <a:xfrm>
              <a:off x="822960" y="2243135"/>
              <a:ext cx="2490788" cy="3321050"/>
            </a:xfrm>
            <a:prstGeom prst="rect">
              <a:avLst/>
            </a:prstGeom>
          </p:spPr>
        </p:pic>
        <p:pic>
          <p:nvPicPr>
            <p:cNvPr id="22" name="Picture 21"/>
            <p:cNvPicPr>
              <a:picLocks noChangeAspect="1"/>
            </p:cNvPicPr>
            <p:nvPr/>
          </p:nvPicPr>
          <p:blipFill>
            <a:blip r:embed="rId5"/>
            <a:stretch>
              <a:fillRect/>
            </a:stretch>
          </p:blipFill>
          <p:spPr>
            <a:xfrm>
              <a:off x="3313748" y="2243134"/>
              <a:ext cx="2490788" cy="3321050"/>
            </a:xfrm>
            <a:prstGeom prst="rect">
              <a:avLst/>
            </a:prstGeom>
          </p:spPr>
        </p:pic>
        <p:pic>
          <p:nvPicPr>
            <p:cNvPr id="24" name="Picture 23"/>
            <p:cNvPicPr>
              <a:picLocks noChangeAspect="1"/>
            </p:cNvPicPr>
            <p:nvPr/>
          </p:nvPicPr>
          <p:blipFill>
            <a:blip r:embed="rId6"/>
            <a:stretch>
              <a:fillRect/>
            </a:stretch>
          </p:blipFill>
          <p:spPr>
            <a:xfrm>
              <a:off x="5804536" y="2243134"/>
              <a:ext cx="2490788" cy="3321050"/>
            </a:xfrm>
            <a:prstGeom prst="rect">
              <a:avLst/>
            </a:prstGeom>
          </p:spPr>
        </p:pic>
      </p:grpSp>
      <p:sp>
        <p:nvSpPr>
          <p:cNvPr id="3" name="Date Placeholder 2"/>
          <p:cNvSpPr>
            <a:spLocks noGrp="1"/>
          </p:cNvSpPr>
          <p:nvPr>
            <p:ph type="dt" sz="half" idx="10"/>
          </p:nvPr>
        </p:nvSpPr>
        <p:spPr/>
        <p:txBody>
          <a:bodyPr/>
          <a:lstStyle/>
          <a:p>
            <a:fld id="{829D0216-958A-4828-85BC-014F395F653B}"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79</a:t>
            </a:fld>
            <a:endParaRPr lang="en-US"/>
          </a:p>
        </p:txBody>
      </p:sp>
      <p:sp>
        <p:nvSpPr>
          <p:cNvPr id="15" name="TextBox 14"/>
          <p:cNvSpPr txBox="1"/>
          <p:nvPr/>
        </p:nvSpPr>
        <p:spPr>
          <a:xfrm>
            <a:off x="3048001" y="1594495"/>
            <a:ext cx="3047999" cy="310504"/>
          </a:xfrm>
          <a:prstGeom prst="rect">
            <a:avLst/>
          </a:prstGeom>
          <a:solidFill>
            <a:schemeClr val="tx1">
              <a:alpha val="30000"/>
            </a:schemeClr>
          </a:solidFill>
        </p:spPr>
        <p:txBody>
          <a:bodyPr wrap="square" rtlCol="0">
            <a:spAutoFit/>
          </a:bodyPr>
          <a:lstStyle/>
          <a:p>
            <a:pPr algn="ctr"/>
            <a:r>
              <a:rPr lang="en-US" sz="1350" b="1" dirty="0" err="1" smtClean="0">
                <a:solidFill>
                  <a:schemeClr val="bg1"/>
                </a:solidFill>
              </a:rPr>
              <a:t>Pathtracing</a:t>
            </a:r>
            <a:r>
              <a:rPr lang="en-US" sz="1350" b="1" dirty="0" smtClean="0">
                <a:solidFill>
                  <a:schemeClr val="bg1"/>
                </a:solidFill>
              </a:rPr>
              <a:t> 3m</a:t>
            </a:r>
            <a:endParaRPr lang="sv-SE" sz="1350" dirty="0">
              <a:solidFill>
                <a:schemeClr val="bg1"/>
              </a:solidFill>
            </a:endParaRPr>
          </a:p>
        </p:txBody>
      </p:sp>
      <p:sp>
        <p:nvSpPr>
          <p:cNvPr id="21" name="TextBox 20"/>
          <p:cNvSpPr txBox="1"/>
          <p:nvPr/>
        </p:nvSpPr>
        <p:spPr>
          <a:xfrm>
            <a:off x="57150" y="1594495"/>
            <a:ext cx="2990852" cy="310504"/>
          </a:xfrm>
          <a:prstGeom prst="rect">
            <a:avLst/>
          </a:prstGeom>
          <a:solidFill>
            <a:schemeClr val="tx1">
              <a:alpha val="20000"/>
            </a:schemeClr>
          </a:solidFill>
        </p:spPr>
        <p:txBody>
          <a:bodyPr wrap="square" rtlCol="0">
            <a:spAutoFit/>
          </a:bodyPr>
          <a:lstStyle/>
          <a:p>
            <a:pPr algn="ctr"/>
            <a:r>
              <a:rPr lang="en-US" sz="1350" b="1" dirty="0" err="1" smtClean="0">
                <a:solidFill>
                  <a:schemeClr val="bg1"/>
                </a:solidFill>
              </a:rPr>
              <a:t>Pathtracing</a:t>
            </a:r>
            <a:r>
              <a:rPr lang="en-US" sz="1350" b="1" dirty="0" smtClean="0">
                <a:solidFill>
                  <a:schemeClr val="bg1"/>
                </a:solidFill>
              </a:rPr>
              <a:t> 3m</a:t>
            </a:r>
            <a:endParaRPr lang="sv-SE" sz="1350" dirty="0">
              <a:solidFill>
                <a:schemeClr val="bg1"/>
              </a:solidFill>
            </a:endParaRPr>
          </a:p>
        </p:txBody>
      </p:sp>
      <p:sp>
        <p:nvSpPr>
          <p:cNvPr id="25" name="TextBox 24"/>
          <p:cNvSpPr txBox="1"/>
          <p:nvPr/>
        </p:nvSpPr>
        <p:spPr>
          <a:xfrm>
            <a:off x="6092370" y="1594495"/>
            <a:ext cx="3047999" cy="310504"/>
          </a:xfrm>
          <a:prstGeom prst="rect">
            <a:avLst/>
          </a:prstGeom>
          <a:solidFill>
            <a:schemeClr val="tx1">
              <a:alpha val="30000"/>
            </a:schemeClr>
          </a:solidFill>
        </p:spPr>
        <p:txBody>
          <a:bodyPr wrap="square" rtlCol="0">
            <a:spAutoFit/>
          </a:bodyPr>
          <a:lstStyle/>
          <a:p>
            <a:pPr algn="ctr"/>
            <a:r>
              <a:rPr lang="en-US" sz="1350" b="1" dirty="0" smtClean="0">
                <a:solidFill>
                  <a:schemeClr val="bg1"/>
                </a:solidFill>
              </a:rPr>
              <a:t>Bidirectional </a:t>
            </a:r>
            <a:r>
              <a:rPr lang="en-US" sz="1350" b="1" dirty="0" err="1" smtClean="0">
                <a:solidFill>
                  <a:schemeClr val="bg1"/>
                </a:solidFill>
              </a:rPr>
              <a:t>Pathtracing</a:t>
            </a:r>
            <a:r>
              <a:rPr lang="en-US" sz="1350" b="1" dirty="0" smtClean="0">
                <a:solidFill>
                  <a:schemeClr val="bg1"/>
                </a:solidFill>
              </a:rPr>
              <a:t> 3m</a:t>
            </a:r>
            <a:endParaRPr lang="sv-SE" sz="1350" dirty="0">
              <a:solidFill>
                <a:schemeClr val="bg1"/>
              </a:solidFill>
            </a:endParaRPr>
          </a:p>
        </p:txBody>
      </p:sp>
      <p:sp>
        <p:nvSpPr>
          <p:cNvPr id="16" name="Title 1"/>
          <p:cNvSpPr>
            <a:spLocks noGrp="1"/>
          </p:cNvSpPr>
          <p:nvPr>
            <p:ph type="title"/>
          </p:nvPr>
        </p:nvSpPr>
        <p:spPr>
          <a:xfrm>
            <a:off x="457200" y="533400"/>
            <a:ext cx="8229600" cy="990600"/>
          </a:xfrm>
        </p:spPr>
        <p:txBody>
          <a:bodyPr/>
          <a:lstStyle/>
          <a:p>
            <a:pPr algn="ctr"/>
            <a:r>
              <a:rPr lang="en-US" dirty="0" smtClean="0">
                <a:solidFill>
                  <a:schemeClr val="bg1"/>
                </a:solidFill>
              </a:rPr>
              <a:t>Are we done yet? </a:t>
            </a:r>
            <a:endParaRPr lang="sv-SE" dirty="0">
              <a:solidFill>
                <a:schemeClr val="bg1"/>
              </a:solidFill>
            </a:endParaRPr>
          </a:p>
        </p:txBody>
      </p:sp>
    </p:spTree>
    <p:extLst>
      <p:ext uri="{BB962C8B-B14F-4D97-AF65-F5344CB8AC3E}">
        <p14:creationId xmlns:p14="http://schemas.microsoft.com/office/powerpoint/2010/main" val="13114243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t="1624" b="1124"/>
          <a:stretch/>
        </p:blipFill>
        <p:spPr>
          <a:xfrm rot="10800000">
            <a:off x="0" y="341768"/>
            <a:ext cx="9144000" cy="6516232"/>
          </a:xfrm>
          <a:prstGeom prst="rect">
            <a:avLst/>
          </a:prstGeom>
        </p:spPr>
      </p:pic>
      <p:pic>
        <p:nvPicPr>
          <p:cNvPr id="19" name="Picture 18"/>
          <p:cNvPicPr>
            <a:picLocks noChangeAspect="1"/>
          </p:cNvPicPr>
          <p:nvPr/>
        </p:nvPicPr>
        <p:blipFill>
          <a:blip r:embed="rId4"/>
          <a:stretch>
            <a:fillRect/>
          </a:stretch>
        </p:blipFill>
        <p:spPr>
          <a:xfrm>
            <a:off x="37010" y="603897"/>
            <a:ext cx="4514851" cy="6019799"/>
          </a:xfrm>
          <a:prstGeom prst="rect">
            <a:avLst/>
          </a:prstGeom>
        </p:spPr>
      </p:pic>
      <p:pic>
        <p:nvPicPr>
          <p:cNvPr id="17" name="Picture 16"/>
          <p:cNvPicPr>
            <a:picLocks noChangeAspect="1"/>
          </p:cNvPicPr>
          <p:nvPr/>
        </p:nvPicPr>
        <p:blipFill>
          <a:blip r:embed="rId5"/>
          <a:stretch>
            <a:fillRect/>
          </a:stretch>
        </p:blipFill>
        <p:spPr>
          <a:xfrm>
            <a:off x="4551861" y="603899"/>
            <a:ext cx="4514850" cy="6019798"/>
          </a:xfrm>
          <a:prstGeom prst="rect">
            <a:avLst/>
          </a:prstGeom>
        </p:spPr>
      </p:pic>
      <p:sp>
        <p:nvSpPr>
          <p:cNvPr id="3" name="Date Placeholder 2"/>
          <p:cNvSpPr>
            <a:spLocks noGrp="1"/>
          </p:cNvSpPr>
          <p:nvPr>
            <p:ph type="dt" sz="half" idx="10"/>
          </p:nvPr>
        </p:nvSpPr>
        <p:spPr/>
        <p:txBody>
          <a:bodyPr/>
          <a:lstStyle/>
          <a:p>
            <a:fld id="{829D0216-958A-4828-85BC-014F395F653B}"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sp>
        <p:nvSpPr>
          <p:cNvPr id="15" name="TextBox 14"/>
          <p:cNvSpPr txBox="1"/>
          <p:nvPr/>
        </p:nvSpPr>
        <p:spPr>
          <a:xfrm>
            <a:off x="4551861" y="598192"/>
            <a:ext cx="4514851" cy="310504"/>
          </a:xfrm>
          <a:prstGeom prst="rect">
            <a:avLst/>
          </a:prstGeom>
          <a:solidFill>
            <a:schemeClr val="tx1">
              <a:alpha val="50000"/>
            </a:schemeClr>
          </a:solidFill>
        </p:spPr>
        <p:txBody>
          <a:bodyPr wrap="square" rtlCol="0">
            <a:spAutoFit/>
          </a:bodyPr>
          <a:lstStyle/>
          <a:p>
            <a:pPr algn="ctr"/>
            <a:r>
              <a:rPr lang="en-US" sz="1350" b="1" dirty="0" err="1" smtClean="0">
                <a:solidFill>
                  <a:schemeClr val="bg1"/>
                </a:solidFill>
              </a:rPr>
              <a:t>iRay</a:t>
            </a:r>
            <a:r>
              <a:rPr lang="en-US" sz="1350" b="1" dirty="0" smtClean="0">
                <a:solidFill>
                  <a:schemeClr val="bg1"/>
                </a:solidFill>
              </a:rPr>
              <a:t> </a:t>
            </a:r>
            <a:r>
              <a:rPr lang="en-US" sz="1350" dirty="0" smtClean="0">
                <a:solidFill>
                  <a:schemeClr val="bg1"/>
                </a:solidFill>
              </a:rPr>
              <a:t>(path tracing) 2m8s</a:t>
            </a:r>
            <a:endParaRPr lang="sv-SE" sz="1350" dirty="0">
              <a:solidFill>
                <a:schemeClr val="bg1"/>
              </a:solidFill>
            </a:endParaRPr>
          </a:p>
        </p:txBody>
      </p:sp>
      <p:sp>
        <p:nvSpPr>
          <p:cNvPr id="21" name="TextBox 20"/>
          <p:cNvSpPr txBox="1"/>
          <p:nvPr/>
        </p:nvSpPr>
        <p:spPr>
          <a:xfrm>
            <a:off x="37010" y="603896"/>
            <a:ext cx="4514851" cy="310504"/>
          </a:xfrm>
          <a:prstGeom prst="rect">
            <a:avLst/>
          </a:prstGeom>
          <a:solidFill>
            <a:schemeClr val="tx1">
              <a:alpha val="20000"/>
            </a:schemeClr>
          </a:solidFill>
        </p:spPr>
        <p:txBody>
          <a:bodyPr wrap="square" rtlCol="0">
            <a:spAutoFit/>
          </a:bodyPr>
          <a:lstStyle/>
          <a:p>
            <a:pPr algn="ctr"/>
            <a:r>
              <a:rPr lang="en-US" sz="1350" b="1" dirty="0">
                <a:solidFill>
                  <a:schemeClr val="bg1"/>
                </a:solidFill>
              </a:rPr>
              <a:t>Mental Ray</a:t>
            </a:r>
            <a:r>
              <a:rPr lang="en-US" sz="1350" dirty="0">
                <a:solidFill>
                  <a:schemeClr val="bg1"/>
                </a:solidFill>
              </a:rPr>
              <a:t> </a:t>
            </a:r>
            <a:r>
              <a:rPr lang="en-US" sz="1350" dirty="0" smtClean="0">
                <a:solidFill>
                  <a:schemeClr val="bg1"/>
                </a:solidFill>
              </a:rPr>
              <a:t>(photon mapping) 2m8s</a:t>
            </a:r>
            <a:endParaRPr lang="sv-SE" sz="1350" dirty="0">
              <a:solidFill>
                <a:schemeClr val="bg1"/>
              </a:solidFill>
            </a:endParaRPr>
          </a:p>
        </p:txBody>
      </p:sp>
    </p:spTree>
    <p:extLst>
      <p:ext uri="{BB962C8B-B14F-4D97-AF65-F5344CB8AC3E}">
        <p14:creationId xmlns:p14="http://schemas.microsoft.com/office/powerpoint/2010/main" val="41242833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a:srcRect t="1624" b="1124"/>
          <a:stretch/>
        </p:blipFill>
        <p:spPr>
          <a:xfrm rot="10800000">
            <a:off x="0" y="341768"/>
            <a:ext cx="9144000" cy="6516232"/>
          </a:xfrm>
          <a:prstGeom prst="rect">
            <a:avLst/>
          </a:prstGeom>
        </p:spPr>
      </p:pic>
      <p:sp>
        <p:nvSpPr>
          <p:cNvPr id="5" name="Rectangle 4"/>
          <p:cNvSpPr/>
          <p:nvPr/>
        </p:nvSpPr>
        <p:spPr>
          <a:xfrm>
            <a:off x="0" y="762000"/>
            <a:ext cx="9144000" cy="52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0" name="Picture 49"/>
          <p:cNvPicPr>
            <a:picLocks noChangeAspect="1"/>
          </p:cNvPicPr>
          <p:nvPr/>
        </p:nvPicPr>
        <p:blipFill>
          <a:blip r:embed="rId4"/>
          <a:stretch>
            <a:fillRect/>
          </a:stretch>
        </p:blipFill>
        <p:spPr>
          <a:xfrm>
            <a:off x="2386018" y="927252"/>
            <a:ext cx="3741176" cy="4988236"/>
          </a:xfrm>
          <a:prstGeom prst="rect">
            <a:avLst/>
          </a:prstGeom>
          <a:effectLst>
            <a:outerShdw blurRad="50800" dist="38100" dir="2700000" algn="tl" rotWithShape="0">
              <a:prstClr val="black">
                <a:alpha val="40000"/>
              </a:prstClr>
            </a:outerShdw>
          </a:effectLst>
        </p:spPr>
      </p:pic>
      <p:cxnSp>
        <p:nvCxnSpPr>
          <p:cNvPr id="26" name="Straight Arrow Connector 25"/>
          <p:cNvCxnSpPr>
            <a:stCxn id="24" idx="3"/>
          </p:cNvCxnSpPr>
          <p:nvPr/>
        </p:nvCxnSpPr>
        <p:spPr>
          <a:xfrm>
            <a:off x="1346283" y="3822432"/>
            <a:ext cx="3540043" cy="1035318"/>
          </a:xfrm>
          <a:prstGeom prst="straightConnector1">
            <a:avLst/>
          </a:prstGeom>
          <a:ln w="254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946783" y="3416140"/>
            <a:ext cx="957638" cy="906030"/>
            <a:chOff x="871852" y="3525885"/>
            <a:chExt cx="746803" cy="706557"/>
          </a:xfrm>
        </p:grpSpPr>
        <p:grpSp>
          <p:nvGrpSpPr>
            <p:cNvPr id="11" name="Group 10"/>
            <p:cNvGrpSpPr/>
            <p:nvPr/>
          </p:nvGrpSpPr>
          <p:grpSpPr>
            <a:xfrm>
              <a:off x="1558965" y="3525885"/>
              <a:ext cx="59690" cy="706557"/>
              <a:chOff x="1445418" y="3276600"/>
              <a:chExt cx="76200" cy="901988"/>
            </a:xfrm>
          </p:grpSpPr>
          <p:sp>
            <p:nvSpPr>
              <p:cNvPr id="12" name="Rectangle 11"/>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3" name="Rectangle 12"/>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4" name="Rectangle 13"/>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5" name="Rectangle 14"/>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6" name="Rectangle 15"/>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7" name="Rectangle 16"/>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8" name="Rectangle 17"/>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9" name="Rectangle 18"/>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0" name="Rectangle 19"/>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1" name="Rectangle 20"/>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2" name="Rectangle 21"/>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3" name="Rectangle 22"/>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pic>
          <p:nvPicPr>
            <p:cNvPr id="24" name="Picture 23"/>
            <p:cNvPicPr>
              <a:picLocks noChangeAspect="1"/>
            </p:cNvPicPr>
            <p:nvPr/>
          </p:nvPicPr>
          <p:blipFill>
            <a:blip r:embed="rId5"/>
            <a:stretch>
              <a:fillRect/>
            </a:stretch>
          </p:blipFill>
          <p:spPr>
            <a:xfrm>
              <a:off x="871852" y="3719617"/>
              <a:ext cx="311545" cy="246221"/>
            </a:xfrm>
            <a:prstGeom prst="rect">
              <a:avLst/>
            </a:prstGeom>
          </p:spPr>
        </p:pic>
      </p:grpSp>
      <p:cxnSp>
        <p:nvCxnSpPr>
          <p:cNvPr id="27" name="Straight Arrow Connector 26"/>
          <p:cNvCxnSpPr/>
          <p:nvPr/>
        </p:nvCxnSpPr>
        <p:spPr>
          <a:xfrm flipH="1" flipV="1">
            <a:off x="4307682" y="2407444"/>
            <a:ext cx="578644" cy="2450307"/>
          </a:xfrm>
          <a:prstGeom prst="straightConnector1">
            <a:avLst/>
          </a:prstGeom>
          <a:ln w="25400">
            <a:solidFill>
              <a:schemeClr val="accent1">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886326" y="4130816"/>
            <a:ext cx="821531" cy="737913"/>
          </a:xfrm>
          <a:prstGeom prst="straightConnector1">
            <a:avLst/>
          </a:prstGeom>
          <a:ln w="254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171950" y="2396467"/>
            <a:ext cx="1535907" cy="1734350"/>
          </a:xfrm>
          <a:prstGeom prst="straightConnector1">
            <a:avLst/>
          </a:prstGeom>
          <a:ln w="25400">
            <a:solidFill>
              <a:schemeClr val="accent1">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2996803" y="3664565"/>
            <a:ext cx="2711054" cy="466250"/>
          </a:xfrm>
          <a:prstGeom prst="straightConnector1">
            <a:avLst/>
          </a:prstGeom>
          <a:ln w="254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2996802" y="2407444"/>
            <a:ext cx="1125142" cy="1257122"/>
          </a:xfrm>
          <a:prstGeom prst="straightConnector1">
            <a:avLst/>
          </a:prstGeom>
          <a:ln w="25400">
            <a:solidFill>
              <a:schemeClr val="accent1">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2996802" y="2150269"/>
            <a:ext cx="639367" cy="1514297"/>
          </a:xfrm>
          <a:prstGeom prst="straightConnector1">
            <a:avLst/>
          </a:prstGeom>
          <a:ln w="254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636169" y="2150269"/>
            <a:ext cx="485775" cy="246197"/>
          </a:xfrm>
          <a:prstGeom prst="straightConnector1">
            <a:avLst/>
          </a:prstGeom>
          <a:ln w="254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4110616" y="2249577"/>
            <a:ext cx="164920" cy="141401"/>
          </a:xfrm>
          <a:prstGeom prst="straightConnector1">
            <a:avLst/>
          </a:prstGeom>
          <a:ln w="25400">
            <a:solidFill>
              <a:schemeClr val="accent1">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fld id="{DA3CEF40-018D-45F1-BA21-ACCEF3D76BE6}" type="datetime1">
              <a:rPr lang="en-US" smtClean="0"/>
              <a:t>1/29/2018</a:t>
            </a:fld>
            <a:endParaRPr lang="en-US"/>
          </a:p>
        </p:txBody>
      </p:sp>
      <p:sp>
        <p:nvSpPr>
          <p:cNvPr id="3" name="Footer Placeholder 2"/>
          <p:cNvSpPr>
            <a:spLocks noGrp="1"/>
          </p:cNvSpPr>
          <p:nvPr>
            <p:ph type="ftr" sz="quarter" idx="11"/>
          </p:nvPr>
        </p:nvSpPr>
        <p:spPr/>
        <p:txBody>
          <a:bodyPr/>
          <a:lstStyle/>
          <a:p>
            <a:r>
              <a:rPr lang="en-US" smtClean="0"/>
              <a:t>Advanced Computer Graphics - Path Tracing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80</a:t>
            </a:fld>
            <a:endParaRPr lang="en-US"/>
          </a:p>
        </p:txBody>
      </p:sp>
      <p:sp>
        <p:nvSpPr>
          <p:cNvPr id="34" name="TextBox 33"/>
          <p:cNvSpPr txBox="1"/>
          <p:nvPr/>
        </p:nvSpPr>
        <p:spPr>
          <a:xfrm>
            <a:off x="2389646" y="927252"/>
            <a:ext cx="3737547" cy="400110"/>
          </a:xfrm>
          <a:prstGeom prst="rect">
            <a:avLst/>
          </a:prstGeom>
          <a:solidFill>
            <a:schemeClr val="tx1">
              <a:alpha val="20000"/>
            </a:schemeClr>
          </a:solidFill>
        </p:spPr>
        <p:txBody>
          <a:bodyPr wrap="square" rtlCol="0">
            <a:spAutoFit/>
          </a:bodyPr>
          <a:lstStyle/>
          <a:p>
            <a:pPr algn="ctr"/>
            <a:r>
              <a:rPr lang="en-US" sz="2000" b="1" dirty="0" err="1" smtClean="0">
                <a:solidFill>
                  <a:schemeClr val="bg1"/>
                </a:solidFill>
              </a:rPr>
              <a:t>Pathtracing</a:t>
            </a:r>
            <a:endParaRPr lang="sv-SE" sz="2000" dirty="0">
              <a:solidFill>
                <a:schemeClr val="bg1"/>
              </a:solidFill>
            </a:endParaRPr>
          </a:p>
        </p:txBody>
      </p:sp>
    </p:spTree>
    <p:extLst>
      <p:ext uri="{BB962C8B-B14F-4D97-AF65-F5344CB8AC3E}">
        <p14:creationId xmlns:p14="http://schemas.microsoft.com/office/powerpoint/2010/main" val="83337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00"/>
                                        <p:tgtEl>
                                          <p:spTgt spid="27"/>
                                        </p:tgtEl>
                                      </p:cBhvr>
                                    </p:animEffect>
                                  </p:child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right)">
                                      <p:cBhvr>
                                        <p:cTn id="31" dur="500"/>
                                        <p:tgtEl>
                                          <p:spTgt spid="36"/>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down)">
                                      <p:cBhvr>
                                        <p:cTn id="35" dur="500"/>
                                        <p:tgtEl>
                                          <p:spTgt spid="39"/>
                                        </p:tgtEl>
                                      </p:cBhvr>
                                    </p:animEffect>
                                  </p:childTnLst>
                                </p:cTn>
                              </p:par>
                            </p:childTnLst>
                          </p:cTn>
                        </p:par>
                        <p:par>
                          <p:cTn id="36" fill="hold">
                            <p:stCondLst>
                              <p:cond delay="4000"/>
                            </p:stCondLst>
                            <p:childTnLst>
                              <p:par>
                                <p:cTn id="37" presetID="10" presetClass="exit" presetSubtype="0" fill="hold" nodeType="afterEffect">
                                  <p:stCondLst>
                                    <p:cond delay="0"/>
                                  </p:stCondLst>
                                  <p:childTnLst>
                                    <p:animEffect transition="out" filter="fade">
                                      <p:cBhvr>
                                        <p:cTn id="38" dur="500"/>
                                        <p:tgtEl>
                                          <p:spTgt spid="39"/>
                                        </p:tgtEl>
                                      </p:cBhvr>
                                    </p:animEffect>
                                    <p:set>
                                      <p:cBhvr>
                                        <p:cTn id="39" dur="1" fill="hold">
                                          <p:stCondLst>
                                            <p:cond delay="499"/>
                                          </p:stCondLst>
                                        </p:cTn>
                                        <p:tgtEl>
                                          <p:spTgt spid="39"/>
                                        </p:tgtEl>
                                        <p:attrNameLst>
                                          <p:attrName>style.visibility</p:attrName>
                                        </p:attrNameLst>
                                      </p:cBhvr>
                                      <p:to>
                                        <p:strVal val="hidden"/>
                                      </p:to>
                                    </p:se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left)">
                                      <p:cBhvr>
                                        <p:cTn id="47" dur="500"/>
                                        <p:tgtEl>
                                          <p:spTgt spid="45"/>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down)">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41768"/>
            <a:ext cx="9144000" cy="6516232"/>
            <a:chOff x="0" y="341768"/>
            <a:chExt cx="9144000" cy="6516232"/>
          </a:xfrm>
        </p:grpSpPr>
        <p:pic>
          <p:nvPicPr>
            <p:cNvPr id="35" name="Picture 34"/>
            <p:cNvPicPr>
              <a:picLocks noChangeAspect="1"/>
            </p:cNvPicPr>
            <p:nvPr/>
          </p:nvPicPr>
          <p:blipFill rotWithShape="1">
            <a:blip r:embed="rId3"/>
            <a:srcRect t="1624" b="1124"/>
            <a:stretch/>
          </p:blipFill>
          <p:spPr>
            <a:xfrm rot="10800000">
              <a:off x="0" y="341768"/>
              <a:ext cx="9144000" cy="6516232"/>
            </a:xfrm>
            <a:prstGeom prst="rect">
              <a:avLst/>
            </a:prstGeom>
          </p:spPr>
        </p:pic>
        <p:sp>
          <p:nvSpPr>
            <p:cNvPr id="37" name="Rectangle 36"/>
            <p:cNvSpPr/>
            <p:nvPr/>
          </p:nvSpPr>
          <p:spPr>
            <a:xfrm>
              <a:off x="0" y="762000"/>
              <a:ext cx="9144000" cy="52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8" name="Picture 27"/>
          <p:cNvPicPr>
            <a:picLocks noChangeAspect="1"/>
          </p:cNvPicPr>
          <p:nvPr/>
        </p:nvPicPr>
        <p:blipFill>
          <a:blip r:embed="rId4"/>
          <a:stretch>
            <a:fillRect/>
          </a:stretch>
        </p:blipFill>
        <p:spPr>
          <a:xfrm>
            <a:off x="2386018" y="927252"/>
            <a:ext cx="3741176" cy="4988236"/>
          </a:xfrm>
          <a:prstGeom prst="rect">
            <a:avLst/>
          </a:prstGeom>
        </p:spPr>
      </p:pic>
      <p:cxnSp>
        <p:nvCxnSpPr>
          <p:cNvPr id="26" name="Straight Arrow Connector 25"/>
          <p:cNvCxnSpPr>
            <a:stCxn id="24" idx="3"/>
          </p:cNvCxnSpPr>
          <p:nvPr/>
        </p:nvCxnSpPr>
        <p:spPr>
          <a:xfrm>
            <a:off x="1346283" y="3822432"/>
            <a:ext cx="3540043" cy="1035318"/>
          </a:xfrm>
          <a:prstGeom prst="straightConnector1">
            <a:avLst/>
          </a:prstGeom>
          <a:ln w="254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946783" y="3416140"/>
            <a:ext cx="957638" cy="906030"/>
            <a:chOff x="871852" y="3525885"/>
            <a:chExt cx="746803" cy="706557"/>
          </a:xfrm>
        </p:grpSpPr>
        <p:grpSp>
          <p:nvGrpSpPr>
            <p:cNvPr id="11" name="Group 10"/>
            <p:cNvGrpSpPr/>
            <p:nvPr/>
          </p:nvGrpSpPr>
          <p:grpSpPr>
            <a:xfrm>
              <a:off x="1558965" y="3525885"/>
              <a:ext cx="59690" cy="706557"/>
              <a:chOff x="1445418" y="3276600"/>
              <a:chExt cx="76200" cy="901988"/>
            </a:xfrm>
          </p:grpSpPr>
          <p:sp>
            <p:nvSpPr>
              <p:cNvPr id="12" name="Rectangle 11"/>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3" name="Rectangle 12"/>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4" name="Rectangle 13"/>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5" name="Rectangle 14"/>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6" name="Rectangle 15"/>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7" name="Rectangle 16"/>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8" name="Rectangle 17"/>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9" name="Rectangle 18"/>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0" name="Rectangle 19"/>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1" name="Rectangle 20"/>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2" name="Rectangle 21"/>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3" name="Rectangle 22"/>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pic>
          <p:nvPicPr>
            <p:cNvPr id="24" name="Picture 23"/>
            <p:cNvPicPr>
              <a:picLocks noChangeAspect="1"/>
            </p:cNvPicPr>
            <p:nvPr/>
          </p:nvPicPr>
          <p:blipFill>
            <a:blip r:embed="rId5"/>
            <a:stretch>
              <a:fillRect/>
            </a:stretch>
          </p:blipFill>
          <p:spPr>
            <a:xfrm>
              <a:off x="871852" y="3719617"/>
              <a:ext cx="311545" cy="246221"/>
            </a:xfrm>
            <a:prstGeom prst="rect">
              <a:avLst/>
            </a:prstGeom>
          </p:spPr>
        </p:pic>
      </p:grpSp>
      <p:cxnSp>
        <p:nvCxnSpPr>
          <p:cNvPr id="30" name="Straight Arrow Connector 29"/>
          <p:cNvCxnSpPr/>
          <p:nvPr/>
        </p:nvCxnSpPr>
        <p:spPr>
          <a:xfrm flipV="1">
            <a:off x="4886326" y="4130816"/>
            <a:ext cx="821531" cy="737913"/>
          </a:xfrm>
          <a:prstGeom prst="straightConnector1">
            <a:avLst/>
          </a:prstGeom>
          <a:ln w="254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2996803" y="3664565"/>
            <a:ext cx="2711054" cy="466250"/>
          </a:xfrm>
          <a:prstGeom prst="straightConnector1">
            <a:avLst/>
          </a:prstGeom>
          <a:ln w="254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250531" y="2271712"/>
            <a:ext cx="71438" cy="128588"/>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321969" y="2150269"/>
            <a:ext cx="257175" cy="25003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579144" y="2150270"/>
            <a:ext cx="1293019" cy="120014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579144" y="2150269"/>
            <a:ext cx="307181" cy="2707481"/>
          </a:xfrm>
          <a:prstGeom prst="straightConnector1">
            <a:avLst/>
          </a:prstGeom>
          <a:ln w="25400">
            <a:solidFill>
              <a:schemeClr val="accent1">
                <a:lumMod val="40000"/>
                <a:lumOff val="6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4886325" y="3350419"/>
            <a:ext cx="985838" cy="1518310"/>
          </a:xfrm>
          <a:prstGeom prst="straightConnector1">
            <a:avLst/>
          </a:prstGeom>
          <a:ln w="25400">
            <a:solidFill>
              <a:schemeClr val="accent1">
                <a:lumMod val="40000"/>
                <a:lumOff val="6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5707857" y="3350419"/>
            <a:ext cx="152519" cy="759155"/>
          </a:xfrm>
          <a:prstGeom prst="straightConnector1">
            <a:avLst/>
          </a:prstGeom>
          <a:ln w="25400">
            <a:solidFill>
              <a:schemeClr val="accent1">
                <a:lumMod val="40000"/>
                <a:lumOff val="6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4599325" y="2150269"/>
            <a:ext cx="1108532" cy="1980546"/>
          </a:xfrm>
          <a:prstGeom prst="straightConnector1">
            <a:avLst/>
          </a:prstGeom>
          <a:ln w="25400">
            <a:solidFill>
              <a:schemeClr val="accent1">
                <a:lumMod val="40000"/>
                <a:lumOff val="6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2985017" y="2139290"/>
            <a:ext cx="1594127" cy="1506474"/>
          </a:xfrm>
          <a:prstGeom prst="straightConnector1">
            <a:avLst/>
          </a:prstGeom>
          <a:ln w="25400">
            <a:solidFill>
              <a:schemeClr val="accent1">
                <a:lumMod val="40000"/>
                <a:lumOff val="60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2985017" y="3350418"/>
            <a:ext cx="2887146" cy="306326"/>
          </a:xfrm>
          <a:prstGeom prst="straightConnector1">
            <a:avLst/>
          </a:prstGeom>
          <a:ln w="25400">
            <a:solidFill>
              <a:schemeClr val="accent1">
                <a:lumMod val="40000"/>
                <a:lumOff val="60000"/>
              </a:schemeClr>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fld id="{99E09222-D691-48A1-8EA1-4DE934D72EE5}" type="datetime1">
              <a:rPr lang="en-US" smtClean="0"/>
              <a:t>1/29/2018</a:t>
            </a:fld>
            <a:endParaRPr lang="en-US"/>
          </a:p>
        </p:txBody>
      </p:sp>
      <p:sp>
        <p:nvSpPr>
          <p:cNvPr id="3" name="Footer Placeholder 2"/>
          <p:cNvSpPr>
            <a:spLocks noGrp="1"/>
          </p:cNvSpPr>
          <p:nvPr>
            <p:ph type="ftr" sz="quarter" idx="11"/>
          </p:nvPr>
        </p:nvSpPr>
        <p:spPr/>
        <p:txBody>
          <a:bodyPr/>
          <a:lstStyle/>
          <a:p>
            <a:r>
              <a:rPr lang="en-US" smtClean="0"/>
              <a:t>Advanced Computer Graphics - Path Tracing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81</a:t>
            </a:fld>
            <a:endParaRPr lang="en-US"/>
          </a:p>
        </p:txBody>
      </p:sp>
      <p:sp>
        <p:nvSpPr>
          <p:cNvPr id="38" name="TextBox 37"/>
          <p:cNvSpPr txBox="1"/>
          <p:nvPr/>
        </p:nvSpPr>
        <p:spPr>
          <a:xfrm>
            <a:off x="2389646" y="927252"/>
            <a:ext cx="3737547" cy="400110"/>
          </a:xfrm>
          <a:prstGeom prst="rect">
            <a:avLst/>
          </a:prstGeom>
          <a:solidFill>
            <a:schemeClr val="tx1">
              <a:alpha val="20000"/>
            </a:schemeClr>
          </a:solidFill>
        </p:spPr>
        <p:txBody>
          <a:bodyPr wrap="square" rtlCol="0">
            <a:spAutoFit/>
          </a:bodyPr>
          <a:lstStyle/>
          <a:p>
            <a:pPr algn="ctr"/>
            <a:r>
              <a:rPr lang="en-US" sz="2000" b="1" dirty="0" smtClean="0">
                <a:solidFill>
                  <a:schemeClr val="bg1"/>
                </a:solidFill>
              </a:rPr>
              <a:t>Bidirectional </a:t>
            </a:r>
            <a:r>
              <a:rPr lang="en-US" sz="2000" b="1" dirty="0" err="1" smtClean="0">
                <a:solidFill>
                  <a:schemeClr val="bg1"/>
                </a:solidFill>
              </a:rPr>
              <a:t>Pathtracing</a:t>
            </a:r>
            <a:endParaRPr lang="sv-SE" sz="2000" dirty="0">
              <a:solidFill>
                <a:schemeClr val="bg1"/>
              </a:solidFill>
            </a:endParaRPr>
          </a:p>
        </p:txBody>
      </p:sp>
    </p:spTree>
    <p:extLst>
      <p:ext uri="{BB962C8B-B14F-4D97-AF65-F5344CB8AC3E}">
        <p14:creationId xmlns:p14="http://schemas.microsoft.com/office/powerpoint/2010/main" val="48624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right)">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500"/>
                                        <p:tgtEl>
                                          <p:spTgt spid="3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wipe(down)">
                                      <p:cBhvr>
                                        <p:cTn id="41" dur="500"/>
                                        <p:tgtEl>
                                          <p:spTgt spid="47"/>
                                        </p:tgtEl>
                                      </p:cBhvr>
                                    </p:animEffect>
                                  </p:childTnLst>
                                </p:cTn>
                              </p:par>
                            </p:childTnLst>
                          </p:cTn>
                        </p:par>
                        <p:par>
                          <p:cTn id="42" fill="hold">
                            <p:stCondLst>
                              <p:cond delay="1500"/>
                            </p:stCondLst>
                            <p:childTnLst>
                              <p:par>
                                <p:cTn id="43" presetID="22" presetClass="entr" presetSubtype="4" fill="hold" nodeType="after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wipe(down)">
                                      <p:cBhvr>
                                        <p:cTn id="45" dur="500"/>
                                        <p:tgtEl>
                                          <p:spTgt spid="50"/>
                                        </p:tgtEl>
                                      </p:cBhvr>
                                    </p:animEffect>
                                  </p:childTnLst>
                                </p:cTn>
                              </p:par>
                            </p:childTnLst>
                          </p:cTn>
                        </p:par>
                        <p:par>
                          <p:cTn id="46" fill="hold">
                            <p:stCondLst>
                              <p:cond delay="2000"/>
                            </p:stCondLst>
                            <p:childTnLst>
                              <p:par>
                                <p:cTn id="47" presetID="22" presetClass="entr" presetSubtype="4" fill="hold" nodeType="after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ipe(down)">
                                      <p:cBhvr>
                                        <p:cTn id="49" dur="500"/>
                                        <p:tgtEl>
                                          <p:spTgt spid="53"/>
                                        </p:tgtEl>
                                      </p:cBhvr>
                                    </p:animEffect>
                                  </p:childTnLst>
                                </p:cTn>
                              </p:par>
                            </p:childTnLst>
                          </p:cTn>
                        </p:par>
                        <p:par>
                          <p:cTn id="50" fill="hold">
                            <p:stCondLst>
                              <p:cond delay="2500"/>
                            </p:stCondLst>
                            <p:childTnLst>
                              <p:par>
                                <p:cTn id="51" presetID="22" presetClass="entr" presetSubtype="4"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ipe(down)">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t="1624" b="1124"/>
          <a:stretch/>
        </p:blipFill>
        <p:spPr>
          <a:xfrm rot="10800000">
            <a:off x="0" y="341768"/>
            <a:ext cx="9144000" cy="6516232"/>
          </a:xfrm>
          <a:prstGeom prst="rect">
            <a:avLst/>
          </a:prstGeom>
        </p:spPr>
      </p:pic>
      <p:grpSp>
        <p:nvGrpSpPr>
          <p:cNvPr id="17" name="Group 16"/>
          <p:cNvGrpSpPr/>
          <p:nvPr/>
        </p:nvGrpSpPr>
        <p:grpSpPr>
          <a:xfrm>
            <a:off x="-1" y="1600199"/>
            <a:ext cx="9140369" cy="4062387"/>
            <a:chOff x="822960" y="2235992"/>
            <a:chExt cx="7472364" cy="3321051"/>
          </a:xfrm>
        </p:grpSpPr>
        <p:pic>
          <p:nvPicPr>
            <p:cNvPr id="18" name="Picture 17"/>
            <p:cNvPicPr>
              <a:picLocks noChangeAspect="1"/>
            </p:cNvPicPr>
            <p:nvPr/>
          </p:nvPicPr>
          <p:blipFill>
            <a:blip r:embed="rId4"/>
            <a:stretch>
              <a:fillRect/>
            </a:stretch>
          </p:blipFill>
          <p:spPr>
            <a:xfrm>
              <a:off x="822960" y="2235993"/>
              <a:ext cx="2490788" cy="3321050"/>
            </a:xfrm>
            <a:prstGeom prst="rect">
              <a:avLst/>
            </a:prstGeom>
          </p:spPr>
        </p:pic>
        <p:pic>
          <p:nvPicPr>
            <p:cNvPr id="23" name="Picture 22"/>
            <p:cNvPicPr>
              <a:picLocks noChangeAspect="1"/>
            </p:cNvPicPr>
            <p:nvPr/>
          </p:nvPicPr>
          <p:blipFill>
            <a:blip r:embed="rId5"/>
            <a:stretch>
              <a:fillRect/>
            </a:stretch>
          </p:blipFill>
          <p:spPr>
            <a:xfrm>
              <a:off x="3313748" y="2235992"/>
              <a:ext cx="2490788" cy="3321050"/>
            </a:xfrm>
            <a:prstGeom prst="rect">
              <a:avLst/>
            </a:prstGeom>
          </p:spPr>
        </p:pic>
        <p:pic>
          <p:nvPicPr>
            <p:cNvPr id="26" name="Picture 25"/>
            <p:cNvPicPr>
              <a:picLocks noChangeAspect="1"/>
            </p:cNvPicPr>
            <p:nvPr/>
          </p:nvPicPr>
          <p:blipFill>
            <a:blip r:embed="rId6"/>
            <a:stretch>
              <a:fillRect/>
            </a:stretch>
          </p:blipFill>
          <p:spPr>
            <a:xfrm>
              <a:off x="5804536" y="2235992"/>
              <a:ext cx="2490788" cy="3321050"/>
            </a:xfrm>
            <a:prstGeom prst="rect">
              <a:avLst/>
            </a:prstGeom>
          </p:spPr>
        </p:pic>
      </p:grpSp>
      <p:sp>
        <p:nvSpPr>
          <p:cNvPr id="3" name="Date Placeholder 2"/>
          <p:cNvSpPr>
            <a:spLocks noGrp="1"/>
          </p:cNvSpPr>
          <p:nvPr>
            <p:ph type="dt" sz="half" idx="10"/>
          </p:nvPr>
        </p:nvSpPr>
        <p:spPr/>
        <p:txBody>
          <a:bodyPr/>
          <a:lstStyle/>
          <a:p>
            <a:fld id="{829D0216-958A-4828-85BC-014F395F653B}"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82</a:t>
            </a:fld>
            <a:endParaRPr lang="en-US"/>
          </a:p>
        </p:txBody>
      </p:sp>
      <p:sp>
        <p:nvSpPr>
          <p:cNvPr id="15" name="TextBox 14"/>
          <p:cNvSpPr txBox="1"/>
          <p:nvPr/>
        </p:nvSpPr>
        <p:spPr>
          <a:xfrm>
            <a:off x="3048001" y="1594495"/>
            <a:ext cx="3047999" cy="310504"/>
          </a:xfrm>
          <a:prstGeom prst="rect">
            <a:avLst/>
          </a:prstGeom>
          <a:solidFill>
            <a:schemeClr val="tx1">
              <a:alpha val="30000"/>
            </a:schemeClr>
          </a:solidFill>
        </p:spPr>
        <p:txBody>
          <a:bodyPr wrap="square" rtlCol="0">
            <a:spAutoFit/>
          </a:bodyPr>
          <a:lstStyle/>
          <a:p>
            <a:pPr algn="ctr"/>
            <a:r>
              <a:rPr lang="en-US" sz="1350" b="1" dirty="0" err="1" smtClean="0">
                <a:solidFill>
                  <a:schemeClr val="bg1"/>
                </a:solidFill>
              </a:rPr>
              <a:t>Pathtracing</a:t>
            </a:r>
            <a:r>
              <a:rPr lang="en-US" sz="1350" b="1" dirty="0" smtClean="0">
                <a:solidFill>
                  <a:schemeClr val="bg1"/>
                </a:solidFill>
              </a:rPr>
              <a:t> 3m</a:t>
            </a:r>
            <a:endParaRPr lang="sv-SE" sz="1350" dirty="0">
              <a:solidFill>
                <a:schemeClr val="bg1"/>
              </a:solidFill>
            </a:endParaRPr>
          </a:p>
        </p:txBody>
      </p:sp>
      <p:sp>
        <p:nvSpPr>
          <p:cNvPr id="21" name="TextBox 20"/>
          <p:cNvSpPr txBox="1"/>
          <p:nvPr/>
        </p:nvSpPr>
        <p:spPr>
          <a:xfrm>
            <a:off x="57150" y="1594495"/>
            <a:ext cx="2990852" cy="310504"/>
          </a:xfrm>
          <a:prstGeom prst="rect">
            <a:avLst/>
          </a:prstGeom>
          <a:solidFill>
            <a:schemeClr val="tx1">
              <a:alpha val="20000"/>
            </a:schemeClr>
          </a:solidFill>
        </p:spPr>
        <p:txBody>
          <a:bodyPr wrap="square" rtlCol="0">
            <a:spAutoFit/>
          </a:bodyPr>
          <a:lstStyle/>
          <a:p>
            <a:pPr algn="ctr"/>
            <a:r>
              <a:rPr lang="en-US" sz="1350" b="1" dirty="0" err="1" smtClean="0">
                <a:solidFill>
                  <a:schemeClr val="bg1"/>
                </a:solidFill>
              </a:rPr>
              <a:t>Pathtracing</a:t>
            </a:r>
            <a:r>
              <a:rPr lang="en-US" sz="1350" b="1" dirty="0" smtClean="0">
                <a:solidFill>
                  <a:schemeClr val="bg1"/>
                </a:solidFill>
              </a:rPr>
              <a:t> 3m</a:t>
            </a:r>
            <a:endParaRPr lang="sv-SE" sz="1350" dirty="0">
              <a:solidFill>
                <a:schemeClr val="bg1"/>
              </a:solidFill>
            </a:endParaRPr>
          </a:p>
        </p:txBody>
      </p:sp>
      <p:sp>
        <p:nvSpPr>
          <p:cNvPr id="25" name="TextBox 24"/>
          <p:cNvSpPr txBox="1"/>
          <p:nvPr/>
        </p:nvSpPr>
        <p:spPr>
          <a:xfrm>
            <a:off x="6092370" y="1594495"/>
            <a:ext cx="3047999" cy="310504"/>
          </a:xfrm>
          <a:prstGeom prst="rect">
            <a:avLst/>
          </a:prstGeom>
          <a:solidFill>
            <a:schemeClr val="tx1">
              <a:alpha val="30000"/>
            </a:schemeClr>
          </a:solidFill>
        </p:spPr>
        <p:txBody>
          <a:bodyPr wrap="square" rtlCol="0">
            <a:spAutoFit/>
          </a:bodyPr>
          <a:lstStyle/>
          <a:p>
            <a:pPr algn="ctr"/>
            <a:r>
              <a:rPr lang="en-US" sz="1350" b="1" dirty="0" smtClean="0">
                <a:solidFill>
                  <a:schemeClr val="bg1"/>
                </a:solidFill>
              </a:rPr>
              <a:t>Bidirectional </a:t>
            </a:r>
            <a:r>
              <a:rPr lang="en-US" sz="1350" b="1" dirty="0" err="1" smtClean="0">
                <a:solidFill>
                  <a:schemeClr val="bg1"/>
                </a:solidFill>
              </a:rPr>
              <a:t>Pathtracing</a:t>
            </a:r>
            <a:r>
              <a:rPr lang="en-US" sz="1350" b="1" dirty="0" smtClean="0">
                <a:solidFill>
                  <a:schemeClr val="bg1"/>
                </a:solidFill>
              </a:rPr>
              <a:t> 3m</a:t>
            </a:r>
            <a:endParaRPr lang="sv-SE" sz="1350" dirty="0">
              <a:solidFill>
                <a:schemeClr val="bg1"/>
              </a:solidFill>
            </a:endParaRPr>
          </a:p>
        </p:txBody>
      </p:sp>
      <p:sp>
        <p:nvSpPr>
          <p:cNvPr id="16" name="Title 1"/>
          <p:cNvSpPr>
            <a:spLocks noGrp="1"/>
          </p:cNvSpPr>
          <p:nvPr>
            <p:ph type="title"/>
          </p:nvPr>
        </p:nvSpPr>
        <p:spPr>
          <a:xfrm>
            <a:off x="457200" y="533400"/>
            <a:ext cx="8229600" cy="990600"/>
          </a:xfrm>
        </p:spPr>
        <p:txBody>
          <a:bodyPr/>
          <a:lstStyle/>
          <a:p>
            <a:pPr algn="ctr"/>
            <a:r>
              <a:rPr lang="en-US" dirty="0" smtClean="0">
                <a:solidFill>
                  <a:schemeClr val="bg1"/>
                </a:solidFill>
              </a:rPr>
              <a:t>Bidirectional Path Tracing</a:t>
            </a:r>
            <a:endParaRPr lang="sv-SE" dirty="0">
              <a:solidFill>
                <a:schemeClr val="bg1"/>
              </a:solidFill>
            </a:endParaRPr>
          </a:p>
        </p:txBody>
      </p:sp>
    </p:spTree>
    <p:extLst>
      <p:ext uri="{BB962C8B-B14F-4D97-AF65-F5344CB8AC3E}">
        <p14:creationId xmlns:p14="http://schemas.microsoft.com/office/powerpoint/2010/main" val="232176888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t="1624" b="1124"/>
          <a:stretch/>
        </p:blipFill>
        <p:spPr>
          <a:xfrm rot="10800000">
            <a:off x="0" y="341768"/>
            <a:ext cx="9144000" cy="6516232"/>
          </a:xfrm>
          <a:prstGeom prst="rect">
            <a:avLst/>
          </a:prstGeom>
        </p:spPr>
      </p:pic>
      <p:grpSp>
        <p:nvGrpSpPr>
          <p:cNvPr id="11" name="Group 10"/>
          <p:cNvGrpSpPr/>
          <p:nvPr/>
        </p:nvGrpSpPr>
        <p:grpSpPr>
          <a:xfrm>
            <a:off x="0" y="549033"/>
            <a:ext cx="9144000" cy="6095999"/>
            <a:chOff x="0" y="935946"/>
            <a:chExt cx="6943725" cy="4629149"/>
          </a:xfrm>
        </p:grpSpPr>
        <p:pic>
          <p:nvPicPr>
            <p:cNvPr id="4" name="Picture 3"/>
            <p:cNvPicPr>
              <a:picLocks noChangeAspect="1"/>
            </p:cNvPicPr>
            <p:nvPr/>
          </p:nvPicPr>
          <p:blipFill>
            <a:blip r:embed="rId4"/>
            <a:stretch>
              <a:fillRect/>
            </a:stretch>
          </p:blipFill>
          <p:spPr>
            <a:xfrm>
              <a:off x="3471862" y="935946"/>
              <a:ext cx="3471863" cy="4629149"/>
            </a:xfrm>
            <a:prstGeom prst="rect">
              <a:avLst/>
            </a:prstGeom>
          </p:spPr>
        </p:pic>
        <p:pic>
          <p:nvPicPr>
            <p:cNvPr id="6" name="Picture 5"/>
            <p:cNvPicPr>
              <a:picLocks noChangeAspect="1"/>
            </p:cNvPicPr>
            <p:nvPr/>
          </p:nvPicPr>
          <p:blipFill>
            <a:blip r:embed="rId5"/>
            <a:stretch>
              <a:fillRect/>
            </a:stretch>
          </p:blipFill>
          <p:spPr>
            <a:xfrm>
              <a:off x="0" y="935946"/>
              <a:ext cx="3471862" cy="4629149"/>
            </a:xfrm>
            <a:prstGeom prst="rect">
              <a:avLst/>
            </a:prstGeom>
          </p:spPr>
        </p:pic>
      </p:grpSp>
      <p:sp>
        <p:nvSpPr>
          <p:cNvPr id="2" name="Date Placeholder 1"/>
          <p:cNvSpPr>
            <a:spLocks noGrp="1"/>
          </p:cNvSpPr>
          <p:nvPr>
            <p:ph type="dt" sz="half" idx="10"/>
          </p:nvPr>
        </p:nvSpPr>
        <p:spPr/>
        <p:txBody>
          <a:bodyPr/>
          <a:lstStyle/>
          <a:p>
            <a:fld id="{605974DC-D47E-4CFE-8E7C-F16F02D923FD}" type="datetime1">
              <a:rPr lang="en-US" smtClean="0"/>
              <a:t>1/29/2018</a:t>
            </a:fld>
            <a:endParaRPr lang="en-US"/>
          </a:p>
        </p:txBody>
      </p:sp>
      <p:sp>
        <p:nvSpPr>
          <p:cNvPr id="3" name="Footer Placeholder 2"/>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83</a:t>
            </a:fld>
            <a:endParaRPr lang="en-US"/>
          </a:p>
        </p:txBody>
      </p:sp>
      <p:sp>
        <p:nvSpPr>
          <p:cNvPr id="12" name="TextBox 11"/>
          <p:cNvSpPr txBox="1"/>
          <p:nvPr/>
        </p:nvSpPr>
        <p:spPr>
          <a:xfrm>
            <a:off x="6803" y="549033"/>
            <a:ext cx="4565196" cy="300082"/>
          </a:xfrm>
          <a:prstGeom prst="rect">
            <a:avLst/>
          </a:prstGeom>
          <a:solidFill>
            <a:schemeClr val="tx1">
              <a:alpha val="50000"/>
            </a:schemeClr>
          </a:solidFill>
        </p:spPr>
        <p:txBody>
          <a:bodyPr wrap="square" rtlCol="0">
            <a:spAutoFit/>
          </a:bodyPr>
          <a:lstStyle/>
          <a:p>
            <a:pPr algn="ctr"/>
            <a:r>
              <a:rPr lang="en-US" sz="1350" dirty="0" err="1" smtClean="0">
                <a:solidFill>
                  <a:schemeClr val="bg1"/>
                </a:solidFill>
              </a:rPr>
              <a:t>Pathtracing</a:t>
            </a:r>
            <a:r>
              <a:rPr lang="en-US" sz="1350" dirty="0" smtClean="0">
                <a:solidFill>
                  <a:schemeClr val="bg1"/>
                </a:solidFill>
              </a:rPr>
              <a:t> 75SPP (~5min)</a:t>
            </a:r>
            <a:endParaRPr lang="sv-SE" sz="1350" dirty="0">
              <a:solidFill>
                <a:schemeClr val="bg1"/>
              </a:solidFill>
            </a:endParaRPr>
          </a:p>
        </p:txBody>
      </p:sp>
      <p:sp>
        <p:nvSpPr>
          <p:cNvPr id="13" name="TextBox 12"/>
          <p:cNvSpPr txBox="1"/>
          <p:nvPr/>
        </p:nvSpPr>
        <p:spPr>
          <a:xfrm>
            <a:off x="4571999" y="549033"/>
            <a:ext cx="4565196" cy="300082"/>
          </a:xfrm>
          <a:prstGeom prst="rect">
            <a:avLst/>
          </a:prstGeom>
          <a:solidFill>
            <a:schemeClr val="tx1">
              <a:alpha val="50000"/>
            </a:schemeClr>
          </a:solidFill>
        </p:spPr>
        <p:txBody>
          <a:bodyPr wrap="square" rtlCol="0">
            <a:spAutoFit/>
          </a:bodyPr>
          <a:lstStyle/>
          <a:p>
            <a:pPr algn="ctr"/>
            <a:r>
              <a:rPr lang="en-US" sz="1350" dirty="0" smtClean="0">
                <a:solidFill>
                  <a:schemeClr val="bg1"/>
                </a:solidFill>
              </a:rPr>
              <a:t>Bidirectional </a:t>
            </a:r>
            <a:r>
              <a:rPr lang="en-US" sz="1350" dirty="0" err="1" smtClean="0">
                <a:solidFill>
                  <a:schemeClr val="bg1"/>
                </a:solidFill>
              </a:rPr>
              <a:t>Pathtracing</a:t>
            </a:r>
            <a:r>
              <a:rPr lang="en-US" sz="1350" dirty="0" smtClean="0">
                <a:solidFill>
                  <a:schemeClr val="bg1"/>
                </a:solidFill>
              </a:rPr>
              <a:t> 45SPP (~5min)</a:t>
            </a:r>
            <a:endParaRPr lang="sv-SE" sz="1350" dirty="0">
              <a:solidFill>
                <a:schemeClr val="bg1"/>
              </a:solidFill>
            </a:endParaRPr>
          </a:p>
        </p:txBody>
      </p:sp>
    </p:spTree>
    <p:extLst>
      <p:ext uri="{BB962C8B-B14F-4D97-AF65-F5344CB8AC3E}">
        <p14:creationId xmlns:p14="http://schemas.microsoft.com/office/powerpoint/2010/main" val="36866610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t="1624" b="1124"/>
          <a:stretch/>
        </p:blipFill>
        <p:spPr>
          <a:xfrm rot="10800000">
            <a:off x="0" y="341768"/>
            <a:ext cx="9144000" cy="6516232"/>
          </a:xfrm>
          <a:prstGeom prst="rect">
            <a:avLst/>
          </a:prstGeom>
        </p:spPr>
      </p:pic>
      <p:grpSp>
        <p:nvGrpSpPr>
          <p:cNvPr id="17" name="Group 16"/>
          <p:cNvGrpSpPr/>
          <p:nvPr/>
        </p:nvGrpSpPr>
        <p:grpSpPr>
          <a:xfrm>
            <a:off x="-1" y="1600198"/>
            <a:ext cx="9140369" cy="4065453"/>
            <a:chOff x="822959" y="2243129"/>
            <a:chExt cx="7466730" cy="3321052"/>
          </a:xfrm>
        </p:grpSpPr>
        <p:pic>
          <p:nvPicPr>
            <p:cNvPr id="18" name="Picture 17"/>
            <p:cNvPicPr>
              <a:picLocks noChangeAspect="1"/>
            </p:cNvPicPr>
            <p:nvPr/>
          </p:nvPicPr>
          <p:blipFill>
            <a:blip r:embed="rId4"/>
            <a:stretch>
              <a:fillRect/>
            </a:stretch>
          </p:blipFill>
          <p:spPr>
            <a:xfrm>
              <a:off x="5798901" y="2243129"/>
              <a:ext cx="2490788" cy="3321050"/>
            </a:xfrm>
            <a:prstGeom prst="rect">
              <a:avLst/>
            </a:prstGeom>
          </p:spPr>
        </p:pic>
        <p:pic>
          <p:nvPicPr>
            <p:cNvPr id="23" name="Picture 22"/>
            <p:cNvPicPr>
              <a:picLocks noChangeAspect="1"/>
            </p:cNvPicPr>
            <p:nvPr/>
          </p:nvPicPr>
          <p:blipFill>
            <a:blip r:embed="rId5"/>
            <a:stretch>
              <a:fillRect/>
            </a:stretch>
          </p:blipFill>
          <p:spPr>
            <a:xfrm>
              <a:off x="3310930" y="2243129"/>
              <a:ext cx="2490788" cy="3321050"/>
            </a:xfrm>
            <a:prstGeom prst="rect">
              <a:avLst/>
            </a:prstGeom>
          </p:spPr>
        </p:pic>
        <p:pic>
          <p:nvPicPr>
            <p:cNvPr id="26" name="Picture 25"/>
            <p:cNvPicPr>
              <a:picLocks noChangeAspect="1"/>
            </p:cNvPicPr>
            <p:nvPr/>
          </p:nvPicPr>
          <p:blipFill>
            <a:blip r:embed="rId6"/>
            <a:stretch>
              <a:fillRect/>
            </a:stretch>
          </p:blipFill>
          <p:spPr>
            <a:xfrm>
              <a:off x="822959" y="2243131"/>
              <a:ext cx="2490788" cy="3321050"/>
            </a:xfrm>
            <a:prstGeom prst="rect">
              <a:avLst/>
            </a:prstGeom>
          </p:spPr>
        </p:pic>
      </p:grpSp>
      <p:sp>
        <p:nvSpPr>
          <p:cNvPr id="3" name="Date Placeholder 2"/>
          <p:cNvSpPr>
            <a:spLocks noGrp="1"/>
          </p:cNvSpPr>
          <p:nvPr>
            <p:ph type="dt" sz="half" idx="10"/>
          </p:nvPr>
        </p:nvSpPr>
        <p:spPr/>
        <p:txBody>
          <a:bodyPr/>
          <a:lstStyle/>
          <a:p>
            <a:fld id="{829D0216-958A-4828-85BC-014F395F653B}"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84</a:t>
            </a:fld>
            <a:endParaRPr lang="en-US"/>
          </a:p>
        </p:txBody>
      </p:sp>
      <p:sp>
        <p:nvSpPr>
          <p:cNvPr id="15" name="TextBox 14"/>
          <p:cNvSpPr txBox="1"/>
          <p:nvPr/>
        </p:nvSpPr>
        <p:spPr>
          <a:xfrm>
            <a:off x="3048001" y="1594495"/>
            <a:ext cx="3047999" cy="310504"/>
          </a:xfrm>
          <a:prstGeom prst="rect">
            <a:avLst/>
          </a:prstGeom>
          <a:solidFill>
            <a:schemeClr val="tx1">
              <a:alpha val="30000"/>
            </a:schemeClr>
          </a:solidFill>
        </p:spPr>
        <p:txBody>
          <a:bodyPr wrap="square" rtlCol="0">
            <a:spAutoFit/>
          </a:bodyPr>
          <a:lstStyle/>
          <a:p>
            <a:pPr algn="ctr"/>
            <a:r>
              <a:rPr lang="en-US" sz="1350" b="1" dirty="0">
                <a:solidFill>
                  <a:schemeClr val="bg1"/>
                </a:solidFill>
              </a:rPr>
              <a:t>Bidirectional </a:t>
            </a:r>
            <a:r>
              <a:rPr lang="en-US" sz="1350" b="1" dirty="0" err="1">
                <a:solidFill>
                  <a:schemeClr val="bg1"/>
                </a:solidFill>
              </a:rPr>
              <a:t>Pathtracing</a:t>
            </a:r>
            <a:r>
              <a:rPr lang="en-US" sz="1350" b="1" dirty="0">
                <a:solidFill>
                  <a:schemeClr val="bg1"/>
                </a:solidFill>
              </a:rPr>
              <a:t> 30m</a:t>
            </a:r>
            <a:endParaRPr lang="sv-SE" sz="1350" dirty="0">
              <a:solidFill>
                <a:schemeClr val="bg1"/>
              </a:solidFill>
            </a:endParaRPr>
          </a:p>
        </p:txBody>
      </p:sp>
      <p:sp>
        <p:nvSpPr>
          <p:cNvPr id="21" name="TextBox 20"/>
          <p:cNvSpPr txBox="1"/>
          <p:nvPr/>
        </p:nvSpPr>
        <p:spPr>
          <a:xfrm>
            <a:off x="57150" y="1594495"/>
            <a:ext cx="2990852" cy="310504"/>
          </a:xfrm>
          <a:prstGeom prst="rect">
            <a:avLst/>
          </a:prstGeom>
          <a:solidFill>
            <a:schemeClr val="tx1">
              <a:alpha val="20000"/>
            </a:schemeClr>
          </a:solidFill>
        </p:spPr>
        <p:txBody>
          <a:bodyPr wrap="square" rtlCol="0">
            <a:spAutoFit/>
          </a:bodyPr>
          <a:lstStyle/>
          <a:p>
            <a:pPr algn="ctr"/>
            <a:r>
              <a:rPr lang="en-US" sz="1350" b="1" dirty="0" smtClean="0">
                <a:solidFill>
                  <a:schemeClr val="bg1"/>
                </a:solidFill>
              </a:rPr>
              <a:t>Bidirectional </a:t>
            </a:r>
            <a:r>
              <a:rPr lang="en-US" sz="1350" b="1" dirty="0" err="1" smtClean="0">
                <a:solidFill>
                  <a:schemeClr val="bg1"/>
                </a:solidFill>
              </a:rPr>
              <a:t>Pathtracing</a:t>
            </a:r>
            <a:r>
              <a:rPr lang="en-US" sz="1350" b="1" dirty="0" smtClean="0">
                <a:solidFill>
                  <a:schemeClr val="bg1"/>
                </a:solidFill>
              </a:rPr>
              <a:t> 30m</a:t>
            </a:r>
            <a:endParaRPr lang="sv-SE" sz="1350" dirty="0">
              <a:solidFill>
                <a:schemeClr val="bg1"/>
              </a:solidFill>
            </a:endParaRPr>
          </a:p>
        </p:txBody>
      </p:sp>
      <p:sp>
        <p:nvSpPr>
          <p:cNvPr id="25" name="TextBox 24"/>
          <p:cNvSpPr txBox="1"/>
          <p:nvPr/>
        </p:nvSpPr>
        <p:spPr>
          <a:xfrm>
            <a:off x="6092370" y="1594495"/>
            <a:ext cx="3047999" cy="310504"/>
          </a:xfrm>
          <a:prstGeom prst="rect">
            <a:avLst/>
          </a:prstGeom>
          <a:solidFill>
            <a:schemeClr val="tx1">
              <a:alpha val="30000"/>
            </a:schemeClr>
          </a:solidFill>
        </p:spPr>
        <p:txBody>
          <a:bodyPr wrap="square" rtlCol="0">
            <a:spAutoFit/>
          </a:bodyPr>
          <a:lstStyle/>
          <a:p>
            <a:pPr algn="ctr"/>
            <a:r>
              <a:rPr lang="en-US" sz="1350" b="1" dirty="0" smtClean="0">
                <a:solidFill>
                  <a:schemeClr val="bg1"/>
                </a:solidFill>
              </a:rPr>
              <a:t>Metropolis Light Transport 30m</a:t>
            </a:r>
            <a:endParaRPr lang="sv-SE" sz="1350" dirty="0">
              <a:solidFill>
                <a:schemeClr val="bg1"/>
              </a:solidFill>
            </a:endParaRPr>
          </a:p>
        </p:txBody>
      </p:sp>
      <p:sp>
        <p:nvSpPr>
          <p:cNvPr id="16" name="Title 1"/>
          <p:cNvSpPr>
            <a:spLocks noGrp="1"/>
          </p:cNvSpPr>
          <p:nvPr>
            <p:ph type="title"/>
          </p:nvPr>
        </p:nvSpPr>
        <p:spPr>
          <a:xfrm>
            <a:off x="457200" y="533400"/>
            <a:ext cx="8229600" cy="990600"/>
          </a:xfrm>
        </p:spPr>
        <p:txBody>
          <a:bodyPr/>
          <a:lstStyle/>
          <a:p>
            <a:pPr algn="ctr"/>
            <a:r>
              <a:rPr lang="en-US" dirty="0" smtClean="0">
                <a:solidFill>
                  <a:schemeClr val="bg1"/>
                </a:solidFill>
              </a:rPr>
              <a:t>Are we done yet? </a:t>
            </a:r>
            <a:endParaRPr lang="sv-SE" dirty="0">
              <a:solidFill>
                <a:schemeClr val="bg1"/>
              </a:solidFill>
            </a:endParaRPr>
          </a:p>
        </p:txBody>
      </p:sp>
    </p:spTree>
    <p:extLst>
      <p:ext uri="{BB962C8B-B14F-4D97-AF65-F5344CB8AC3E}">
        <p14:creationId xmlns:p14="http://schemas.microsoft.com/office/powerpoint/2010/main" val="27122069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341768"/>
            <a:ext cx="9144000" cy="6516232"/>
            <a:chOff x="0" y="341768"/>
            <a:chExt cx="9144000" cy="6516232"/>
          </a:xfrm>
        </p:grpSpPr>
        <p:pic>
          <p:nvPicPr>
            <p:cNvPr id="30" name="Picture 29"/>
            <p:cNvPicPr>
              <a:picLocks noChangeAspect="1"/>
            </p:cNvPicPr>
            <p:nvPr/>
          </p:nvPicPr>
          <p:blipFill rotWithShape="1">
            <a:blip r:embed="rId3"/>
            <a:srcRect t="1624" b="1124"/>
            <a:stretch/>
          </p:blipFill>
          <p:spPr>
            <a:xfrm rot="10800000">
              <a:off x="0" y="341768"/>
              <a:ext cx="9144000" cy="6516232"/>
            </a:xfrm>
            <a:prstGeom prst="rect">
              <a:avLst/>
            </a:prstGeom>
          </p:spPr>
        </p:pic>
        <p:sp>
          <p:nvSpPr>
            <p:cNvPr id="32" name="Rectangle 31"/>
            <p:cNvSpPr/>
            <p:nvPr/>
          </p:nvSpPr>
          <p:spPr>
            <a:xfrm>
              <a:off x="0" y="762000"/>
              <a:ext cx="9144000" cy="52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 name="Picture 1"/>
          <p:cNvPicPr>
            <a:picLocks noChangeAspect="1"/>
          </p:cNvPicPr>
          <p:nvPr/>
        </p:nvPicPr>
        <p:blipFill>
          <a:blip r:embed="rId4"/>
          <a:stretch>
            <a:fillRect/>
          </a:stretch>
        </p:blipFill>
        <p:spPr>
          <a:xfrm>
            <a:off x="2386018" y="927252"/>
            <a:ext cx="3741177" cy="4988236"/>
          </a:xfrm>
          <a:prstGeom prst="rect">
            <a:avLst/>
          </a:prstGeom>
        </p:spPr>
      </p:pic>
      <p:cxnSp>
        <p:nvCxnSpPr>
          <p:cNvPr id="26" name="Straight Arrow Connector 25"/>
          <p:cNvCxnSpPr/>
          <p:nvPr/>
        </p:nvCxnSpPr>
        <p:spPr>
          <a:xfrm>
            <a:off x="1346283" y="3822433"/>
            <a:ext cx="3311443" cy="570974"/>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657725" y="4092545"/>
            <a:ext cx="0" cy="300861"/>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040505" y="3795323"/>
            <a:ext cx="617220" cy="297223"/>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4040506" y="3795323"/>
            <a:ext cx="509169" cy="373764"/>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171950" y="4092546"/>
            <a:ext cx="377725" cy="76541"/>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4171951" y="3607493"/>
            <a:ext cx="537710" cy="485052"/>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256606" y="2245996"/>
            <a:ext cx="453056" cy="1361498"/>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949561" y="3344983"/>
            <a:ext cx="957638" cy="906030"/>
            <a:chOff x="871852" y="3525885"/>
            <a:chExt cx="746803" cy="706557"/>
          </a:xfrm>
        </p:grpSpPr>
        <p:grpSp>
          <p:nvGrpSpPr>
            <p:cNvPr id="53" name="Group 52"/>
            <p:cNvGrpSpPr/>
            <p:nvPr/>
          </p:nvGrpSpPr>
          <p:grpSpPr>
            <a:xfrm>
              <a:off x="1558965" y="3525885"/>
              <a:ext cx="59690" cy="706557"/>
              <a:chOff x="1445418" y="3276600"/>
              <a:chExt cx="76200" cy="901988"/>
            </a:xfrm>
          </p:grpSpPr>
          <p:sp>
            <p:nvSpPr>
              <p:cNvPr id="55" name="Rectangle 54"/>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56" name="Rectangle 55"/>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57" name="Rectangle 56"/>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58" name="Rectangle 57"/>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59" name="Rectangle 58"/>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0" name="Rectangle 59"/>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1" name="Rectangle 60"/>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2" name="Rectangle 61"/>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3" name="Rectangle 62"/>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4" name="Rectangle 63"/>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5" name="Rectangle 64"/>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6" name="Rectangle 65"/>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pic>
          <p:nvPicPr>
            <p:cNvPr id="54" name="Picture 53"/>
            <p:cNvPicPr>
              <a:picLocks noChangeAspect="1"/>
            </p:cNvPicPr>
            <p:nvPr/>
          </p:nvPicPr>
          <p:blipFill>
            <a:blip r:embed="rId5"/>
            <a:stretch>
              <a:fillRect/>
            </a:stretch>
          </p:blipFill>
          <p:spPr>
            <a:xfrm>
              <a:off x="871852" y="3719617"/>
              <a:ext cx="311545" cy="246221"/>
            </a:xfrm>
            <a:prstGeom prst="rect">
              <a:avLst/>
            </a:prstGeom>
          </p:spPr>
        </p:pic>
      </p:grpSp>
      <p:sp>
        <p:nvSpPr>
          <p:cNvPr id="3" name="Date Placeholder 2"/>
          <p:cNvSpPr>
            <a:spLocks noGrp="1"/>
          </p:cNvSpPr>
          <p:nvPr>
            <p:ph type="dt" sz="half" idx="10"/>
          </p:nvPr>
        </p:nvSpPr>
        <p:spPr/>
        <p:txBody>
          <a:bodyPr/>
          <a:lstStyle/>
          <a:p>
            <a:fld id="{ECDDA73A-20ED-4E2C-AF6D-2FEEC1074BD2}"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85</a:t>
            </a:fld>
            <a:endParaRPr lang="en-US"/>
          </a:p>
        </p:txBody>
      </p:sp>
      <p:sp>
        <p:nvSpPr>
          <p:cNvPr id="33" name="TextBox 32"/>
          <p:cNvSpPr txBox="1"/>
          <p:nvPr/>
        </p:nvSpPr>
        <p:spPr>
          <a:xfrm>
            <a:off x="2389646" y="927252"/>
            <a:ext cx="3737547" cy="400110"/>
          </a:xfrm>
          <a:prstGeom prst="rect">
            <a:avLst/>
          </a:prstGeom>
          <a:solidFill>
            <a:schemeClr val="tx1">
              <a:alpha val="20000"/>
            </a:schemeClr>
          </a:solidFill>
        </p:spPr>
        <p:txBody>
          <a:bodyPr wrap="square" rtlCol="0">
            <a:spAutoFit/>
          </a:bodyPr>
          <a:lstStyle/>
          <a:p>
            <a:pPr algn="ctr"/>
            <a:r>
              <a:rPr lang="en-US" sz="2000" b="1" dirty="0" smtClean="0">
                <a:solidFill>
                  <a:schemeClr val="bg1"/>
                </a:solidFill>
              </a:rPr>
              <a:t>Metropolis Light Transport</a:t>
            </a:r>
            <a:endParaRPr lang="sv-SE" sz="2000" dirty="0">
              <a:solidFill>
                <a:schemeClr val="bg1"/>
              </a:solidFill>
            </a:endParaRPr>
          </a:p>
        </p:txBody>
      </p:sp>
    </p:spTree>
    <p:extLst>
      <p:ext uri="{BB962C8B-B14F-4D97-AF65-F5344CB8AC3E}">
        <p14:creationId xmlns:p14="http://schemas.microsoft.com/office/powerpoint/2010/main" val="33506227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341768"/>
            <a:ext cx="9144000" cy="6516232"/>
            <a:chOff x="0" y="341768"/>
            <a:chExt cx="9144000" cy="6516232"/>
          </a:xfrm>
        </p:grpSpPr>
        <p:pic>
          <p:nvPicPr>
            <p:cNvPr id="30" name="Picture 29"/>
            <p:cNvPicPr>
              <a:picLocks noChangeAspect="1"/>
            </p:cNvPicPr>
            <p:nvPr/>
          </p:nvPicPr>
          <p:blipFill rotWithShape="1">
            <a:blip r:embed="rId3"/>
            <a:srcRect t="1624" b="1124"/>
            <a:stretch/>
          </p:blipFill>
          <p:spPr>
            <a:xfrm rot="10800000">
              <a:off x="0" y="341768"/>
              <a:ext cx="9144000" cy="6516232"/>
            </a:xfrm>
            <a:prstGeom prst="rect">
              <a:avLst/>
            </a:prstGeom>
          </p:spPr>
        </p:pic>
        <p:sp>
          <p:nvSpPr>
            <p:cNvPr id="32" name="Rectangle 31"/>
            <p:cNvSpPr/>
            <p:nvPr/>
          </p:nvSpPr>
          <p:spPr>
            <a:xfrm>
              <a:off x="0" y="762000"/>
              <a:ext cx="9144000" cy="52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 name="Picture 1"/>
          <p:cNvPicPr>
            <a:picLocks noChangeAspect="1"/>
          </p:cNvPicPr>
          <p:nvPr/>
        </p:nvPicPr>
        <p:blipFill>
          <a:blip r:embed="rId4"/>
          <a:stretch>
            <a:fillRect/>
          </a:stretch>
        </p:blipFill>
        <p:spPr>
          <a:xfrm>
            <a:off x="2386018" y="927252"/>
            <a:ext cx="3741177" cy="4988236"/>
          </a:xfrm>
          <a:prstGeom prst="rect">
            <a:avLst/>
          </a:prstGeom>
        </p:spPr>
      </p:pic>
      <p:cxnSp>
        <p:nvCxnSpPr>
          <p:cNvPr id="26" name="Straight Arrow Connector 25"/>
          <p:cNvCxnSpPr/>
          <p:nvPr/>
        </p:nvCxnSpPr>
        <p:spPr>
          <a:xfrm>
            <a:off x="1346283" y="3822433"/>
            <a:ext cx="3311443" cy="570974"/>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657725" y="4024946"/>
            <a:ext cx="26194" cy="368460"/>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093369" y="3750469"/>
            <a:ext cx="590550" cy="274478"/>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4093369" y="3750470"/>
            <a:ext cx="456306" cy="442912"/>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126706" y="4024946"/>
            <a:ext cx="422969" cy="168435"/>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4126707" y="3607493"/>
            <a:ext cx="488156" cy="417453"/>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229100" y="2247901"/>
            <a:ext cx="385763" cy="1359593"/>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949561" y="3344983"/>
            <a:ext cx="957638" cy="906030"/>
            <a:chOff x="871852" y="3525885"/>
            <a:chExt cx="746803" cy="706557"/>
          </a:xfrm>
        </p:grpSpPr>
        <p:grpSp>
          <p:nvGrpSpPr>
            <p:cNvPr id="58" name="Group 57"/>
            <p:cNvGrpSpPr/>
            <p:nvPr/>
          </p:nvGrpSpPr>
          <p:grpSpPr>
            <a:xfrm>
              <a:off x="1558965" y="3525885"/>
              <a:ext cx="59690" cy="706557"/>
              <a:chOff x="1445418" y="3276600"/>
              <a:chExt cx="76200" cy="901988"/>
            </a:xfrm>
          </p:grpSpPr>
          <p:sp>
            <p:nvSpPr>
              <p:cNvPr id="60" name="Rectangle 59"/>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1" name="Rectangle 60"/>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2" name="Rectangle 61"/>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3" name="Rectangle 62"/>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4" name="Rectangle 63"/>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5" name="Rectangle 64"/>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6" name="Rectangle 65"/>
              <p:cNvSpPr/>
              <p:nvPr/>
            </p:nvSpPr>
            <p:spPr>
              <a:xfrm>
                <a:off x="1445418" y="37302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7" name="Rectangle 66"/>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8" name="Rectangle 67"/>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69" name="Rectangle 68"/>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70" name="Rectangle 69"/>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71" name="Rectangle 70"/>
              <p:cNvSpPr/>
              <p:nvPr/>
            </p:nvSpPr>
            <p:spPr>
              <a:xfrm>
                <a:off x="1445418" y="38064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pic>
          <p:nvPicPr>
            <p:cNvPr id="59" name="Picture 58"/>
            <p:cNvPicPr>
              <a:picLocks noChangeAspect="1"/>
            </p:cNvPicPr>
            <p:nvPr/>
          </p:nvPicPr>
          <p:blipFill>
            <a:blip r:embed="rId5"/>
            <a:stretch>
              <a:fillRect/>
            </a:stretch>
          </p:blipFill>
          <p:spPr>
            <a:xfrm>
              <a:off x="871852" y="3719617"/>
              <a:ext cx="311545" cy="246221"/>
            </a:xfrm>
            <a:prstGeom prst="rect">
              <a:avLst/>
            </a:prstGeom>
          </p:spPr>
        </p:pic>
      </p:grpSp>
      <p:sp>
        <p:nvSpPr>
          <p:cNvPr id="3" name="Date Placeholder 2"/>
          <p:cNvSpPr>
            <a:spLocks noGrp="1"/>
          </p:cNvSpPr>
          <p:nvPr>
            <p:ph type="dt" sz="half" idx="10"/>
          </p:nvPr>
        </p:nvSpPr>
        <p:spPr/>
        <p:txBody>
          <a:bodyPr/>
          <a:lstStyle/>
          <a:p>
            <a:fld id="{806CD548-47EB-4E4F-A27C-77A60F1DF71A}"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86</a:t>
            </a:fld>
            <a:endParaRPr lang="en-US"/>
          </a:p>
        </p:txBody>
      </p:sp>
      <p:sp>
        <p:nvSpPr>
          <p:cNvPr id="33" name="TextBox 32"/>
          <p:cNvSpPr txBox="1"/>
          <p:nvPr/>
        </p:nvSpPr>
        <p:spPr>
          <a:xfrm>
            <a:off x="2389646" y="927252"/>
            <a:ext cx="3737547" cy="400110"/>
          </a:xfrm>
          <a:prstGeom prst="rect">
            <a:avLst/>
          </a:prstGeom>
          <a:solidFill>
            <a:schemeClr val="tx1">
              <a:alpha val="20000"/>
            </a:schemeClr>
          </a:solidFill>
        </p:spPr>
        <p:txBody>
          <a:bodyPr wrap="square" rtlCol="0">
            <a:spAutoFit/>
          </a:bodyPr>
          <a:lstStyle/>
          <a:p>
            <a:pPr algn="ctr"/>
            <a:r>
              <a:rPr lang="en-US" sz="2000" b="1" dirty="0" smtClean="0">
                <a:solidFill>
                  <a:schemeClr val="bg1"/>
                </a:solidFill>
              </a:rPr>
              <a:t>Metropolis Light Transport</a:t>
            </a:r>
            <a:endParaRPr lang="sv-SE" sz="2000" dirty="0">
              <a:solidFill>
                <a:schemeClr val="bg1"/>
              </a:solidFill>
            </a:endParaRPr>
          </a:p>
        </p:txBody>
      </p:sp>
    </p:spTree>
    <p:extLst>
      <p:ext uri="{BB962C8B-B14F-4D97-AF65-F5344CB8AC3E}">
        <p14:creationId xmlns:p14="http://schemas.microsoft.com/office/powerpoint/2010/main" val="103781044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0" y="341768"/>
            <a:ext cx="9144000" cy="6516232"/>
            <a:chOff x="0" y="341768"/>
            <a:chExt cx="9144000" cy="6516232"/>
          </a:xfrm>
        </p:grpSpPr>
        <p:pic>
          <p:nvPicPr>
            <p:cNvPr id="52" name="Picture 51"/>
            <p:cNvPicPr>
              <a:picLocks noChangeAspect="1"/>
            </p:cNvPicPr>
            <p:nvPr/>
          </p:nvPicPr>
          <p:blipFill rotWithShape="1">
            <a:blip r:embed="rId3"/>
            <a:srcRect t="1624" b="1124"/>
            <a:stretch/>
          </p:blipFill>
          <p:spPr>
            <a:xfrm rot="10800000">
              <a:off x="0" y="341768"/>
              <a:ext cx="9144000" cy="6516232"/>
            </a:xfrm>
            <a:prstGeom prst="rect">
              <a:avLst/>
            </a:prstGeom>
          </p:spPr>
        </p:pic>
        <p:sp>
          <p:nvSpPr>
            <p:cNvPr id="53" name="Rectangle 52"/>
            <p:cNvSpPr/>
            <p:nvPr/>
          </p:nvSpPr>
          <p:spPr>
            <a:xfrm>
              <a:off x="0" y="762000"/>
              <a:ext cx="9144000" cy="525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2" name="Picture 1"/>
          <p:cNvPicPr>
            <a:picLocks noChangeAspect="1"/>
          </p:cNvPicPr>
          <p:nvPr/>
        </p:nvPicPr>
        <p:blipFill>
          <a:blip r:embed="rId4"/>
          <a:stretch>
            <a:fillRect/>
          </a:stretch>
        </p:blipFill>
        <p:spPr>
          <a:xfrm>
            <a:off x="2386018" y="927252"/>
            <a:ext cx="3741177" cy="4988236"/>
          </a:xfrm>
          <a:prstGeom prst="rect">
            <a:avLst/>
          </a:prstGeom>
        </p:spPr>
      </p:pic>
      <p:cxnSp>
        <p:nvCxnSpPr>
          <p:cNvPr id="26" name="Straight Arrow Connector 25"/>
          <p:cNvCxnSpPr/>
          <p:nvPr/>
        </p:nvCxnSpPr>
        <p:spPr>
          <a:xfrm>
            <a:off x="1332392" y="3769497"/>
            <a:ext cx="3282470" cy="665343"/>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614863" y="4024947"/>
            <a:ext cx="69057" cy="409894"/>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093369" y="3750469"/>
            <a:ext cx="590550" cy="274478"/>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4093369" y="3750470"/>
            <a:ext cx="456306" cy="442912"/>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126706" y="4024946"/>
            <a:ext cx="422969" cy="168435"/>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4126707" y="3607493"/>
            <a:ext cx="488156" cy="417453"/>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229100" y="2247901"/>
            <a:ext cx="385763" cy="1359593"/>
          </a:xfrm>
          <a:prstGeom prst="straightConnector1">
            <a:avLst/>
          </a:prstGeom>
          <a:ln w="25400">
            <a:solidFill>
              <a:srgbClr val="FFC000"/>
            </a:solidFill>
            <a:tailEnd type="ova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949561" y="3363205"/>
            <a:ext cx="957638" cy="906030"/>
            <a:chOff x="871852" y="3525885"/>
            <a:chExt cx="746803" cy="706557"/>
          </a:xfrm>
        </p:grpSpPr>
        <p:grpSp>
          <p:nvGrpSpPr>
            <p:cNvPr id="30" name="Group 29"/>
            <p:cNvGrpSpPr/>
            <p:nvPr/>
          </p:nvGrpSpPr>
          <p:grpSpPr>
            <a:xfrm>
              <a:off x="1558965" y="3525885"/>
              <a:ext cx="59690" cy="706557"/>
              <a:chOff x="1445418" y="3276600"/>
              <a:chExt cx="76200" cy="901988"/>
            </a:xfrm>
          </p:grpSpPr>
          <p:sp>
            <p:nvSpPr>
              <p:cNvPr id="33" name="Rectangle 32"/>
              <p:cNvSpPr/>
              <p:nvPr/>
            </p:nvSpPr>
            <p:spPr>
              <a:xfrm>
                <a:off x="1445418" y="32766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35" name="Rectangle 34"/>
              <p:cNvSpPr/>
              <p:nvPr/>
            </p:nvSpPr>
            <p:spPr>
              <a:xfrm>
                <a:off x="1445418" y="33528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36" name="Rectangle 35"/>
              <p:cNvSpPr/>
              <p:nvPr/>
            </p:nvSpPr>
            <p:spPr>
              <a:xfrm>
                <a:off x="1445418" y="34290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38" name="Rectangle 37"/>
              <p:cNvSpPr/>
              <p:nvPr/>
            </p:nvSpPr>
            <p:spPr>
              <a:xfrm>
                <a:off x="1445418" y="3505200"/>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39" name="Rectangle 38"/>
              <p:cNvSpPr/>
              <p:nvPr/>
            </p:nvSpPr>
            <p:spPr>
              <a:xfrm>
                <a:off x="1445418" y="35778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41" name="Rectangle 40"/>
              <p:cNvSpPr/>
              <p:nvPr/>
            </p:nvSpPr>
            <p:spPr>
              <a:xfrm>
                <a:off x="1445418" y="36540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42" name="Rectangle 41"/>
              <p:cNvSpPr/>
              <p:nvPr/>
            </p:nvSpPr>
            <p:spPr>
              <a:xfrm>
                <a:off x="1445418" y="3730291"/>
                <a:ext cx="76200" cy="76200"/>
              </a:xfrm>
              <a:prstGeom prst="rect">
                <a:avLst/>
              </a:prstGeom>
              <a:solidFill>
                <a:schemeClr val="bg1">
                  <a:lumMod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44" name="Rectangle 43"/>
              <p:cNvSpPr/>
              <p:nvPr/>
            </p:nvSpPr>
            <p:spPr>
              <a:xfrm>
                <a:off x="1445418" y="38737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45" name="Rectangle 44"/>
              <p:cNvSpPr/>
              <p:nvPr/>
            </p:nvSpPr>
            <p:spPr>
              <a:xfrm>
                <a:off x="1445418" y="39499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46" name="Rectangle 45"/>
              <p:cNvSpPr/>
              <p:nvPr/>
            </p:nvSpPr>
            <p:spPr>
              <a:xfrm>
                <a:off x="1445418" y="40261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48" name="Rectangle 47"/>
              <p:cNvSpPr/>
              <p:nvPr/>
            </p:nvSpPr>
            <p:spPr>
              <a:xfrm>
                <a:off x="1445418" y="4102388"/>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49" name="Rectangle 48"/>
              <p:cNvSpPr/>
              <p:nvPr/>
            </p:nvSpPr>
            <p:spPr>
              <a:xfrm>
                <a:off x="1445418" y="3806491"/>
                <a:ext cx="76200" cy="76200"/>
              </a:xfrm>
              <a:prstGeom prst="rect">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pic>
          <p:nvPicPr>
            <p:cNvPr id="32" name="Picture 31"/>
            <p:cNvPicPr>
              <a:picLocks noChangeAspect="1"/>
            </p:cNvPicPr>
            <p:nvPr/>
          </p:nvPicPr>
          <p:blipFill>
            <a:blip r:embed="rId5"/>
            <a:stretch>
              <a:fillRect/>
            </a:stretch>
          </p:blipFill>
          <p:spPr>
            <a:xfrm>
              <a:off x="871852" y="3719617"/>
              <a:ext cx="311545" cy="246221"/>
            </a:xfrm>
            <a:prstGeom prst="rect">
              <a:avLst/>
            </a:prstGeom>
          </p:spPr>
        </p:pic>
      </p:grpSp>
      <p:sp>
        <p:nvSpPr>
          <p:cNvPr id="3" name="Date Placeholder 2"/>
          <p:cNvSpPr>
            <a:spLocks noGrp="1"/>
          </p:cNvSpPr>
          <p:nvPr>
            <p:ph type="dt" sz="half" idx="10"/>
          </p:nvPr>
        </p:nvSpPr>
        <p:spPr/>
        <p:txBody>
          <a:bodyPr/>
          <a:lstStyle/>
          <a:p>
            <a:fld id="{D703076D-AC0A-4269-BBA1-E72AAF11AD53}"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87</a:t>
            </a:fld>
            <a:endParaRPr lang="en-US"/>
          </a:p>
        </p:txBody>
      </p:sp>
      <p:sp>
        <p:nvSpPr>
          <p:cNvPr id="54" name="TextBox 53"/>
          <p:cNvSpPr txBox="1"/>
          <p:nvPr/>
        </p:nvSpPr>
        <p:spPr>
          <a:xfrm>
            <a:off x="2389646" y="927252"/>
            <a:ext cx="3737547" cy="400110"/>
          </a:xfrm>
          <a:prstGeom prst="rect">
            <a:avLst/>
          </a:prstGeom>
          <a:solidFill>
            <a:schemeClr val="tx1">
              <a:alpha val="20000"/>
            </a:schemeClr>
          </a:solidFill>
        </p:spPr>
        <p:txBody>
          <a:bodyPr wrap="square" rtlCol="0">
            <a:spAutoFit/>
          </a:bodyPr>
          <a:lstStyle/>
          <a:p>
            <a:pPr algn="ctr"/>
            <a:r>
              <a:rPr lang="en-US" sz="2000" b="1" dirty="0" smtClean="0">
                <a:solidFill>
                  <a:schemeClr val="bg1"/>
                </a:solidFill>
              </a:rPr>
              <a:t>Metropolis Light Transport</a:t>
            </a:r>
            <a:endParaRPr lang="sv-SE" sz="2000" dirty="0">
              <a:solidFill>
                <a:schemeClr val="bg1"/>
              </a:solidFill>
            </a:endParaRPr>
          </a:p>
        </p:txBody>
      </p:sp>
    </p:spTree>
    <p:extLst>
      <p:ext uri="{BB962C8B-B14F-4D97-AF65-F5344CB8AC3E}">
        <p14:creationId xmlns:p14="http://schemas.microsoft.com/office/powerpoint/2010/main" val="53690980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t="1624" b="1124"/>
          <a:stretch/>
        </p:blipFill>
        <p:spPr>
          <a:xfrm rot="10800000">
            <a:off x="0" y="341768"/>
            <a:ext cx="9144000" cy="6516232"/>
          </a:xfrm>
          <a:prstGeom prst="rect">
            <a:avLst/>
          </a:prstGeom>
        </p:spPr>
      </p:pic>
      <p:pic>
        <p:nvPicPr>
          <p:cNvPr id="2" name="Picture 1"/>
          <p:cNvPicPr>
            <a:picLocks noChangeAspect="1"/>
          </p:cNvPicPr>
          <p:nvPr/>
        </p:nvPicPr>
        <p:blipFill>
          <a:blip r:embed="rId4"/>
          <a:stretch>
            <a:fillRect/>
          </a:stretch>
        </p:blipFill>
        <p:spPr>
          <a:xfrm>
            <a:off x="3047999" y="1537333"/>
            <a:ext cx="3048155" cy="4064206"/>
          </a:xfrm>
          <a:prstGeom prst="rect">
            <a:avLst/>
          </a:prstGeom>
        </p:spPr>
      </p:pic>
      <p:grpSp>
        <p:nvGrpSpPr>
          <p:cNvPr id="5" name="Group 4"/>
          <p:cNvGrpSpPr/>
          <p:nvPr/>
        </p:nvGrpSpPr>
        <p:grpSpPr>
          <a:xfrm>
            <a:off x="0" y="1537334"/>
            <a:ext cx="9144000" cy="4064205"/>
            <a:chOff x="0" y="1836418"/>
            <a:chExt cx="11298554" cy="5021582"/>
          </a:xfrm>
        </p:grpSpPr>
        <p:pic>
          <p:nvPicPr>
            <p:cNvPr id="18" name="Picture 17"/>
            <p:cNvPicPr>
              <a:picLocks noChangeAspect="1"/>
            </p:cNvPicPr>
            <p:nvPr/>
          </p:nvPicPr>
          <p:blipFill>
            <a:blip r:embed="rId5"/>
            <a:stretch>
              <a:fillRect/>
            </a:stretch>
          </p:blipFill>
          <p:spPr>
            <a:xfrm>
              <a:off x="0" y="1836421"/>
              <a:ext cx="3766184" cy="5021579"/>
            </a:xfrm>
            <a:prstGeom prst="rect">
              <a:avLst/>
            </a:prstGeom>
          </p:spPr>
        </p:pic>
        <p:pic>
          <p:nvPicPr>
            <p:cNvPr id="19" name="Picture 18"/>
            <p:cNvPicPr>
              <a:picLocks noChangeAspect="1"/>
            </p:cNvPicPr>
            <p:nvPr/>
          </p:nvPicPr>
          <p:blipFill>
            <a:blip r:embed="rId6"/>
            <a:stretch>
              <a:fillRect/>
            </a:stretch>
          </p:blipFill>
          <p:spPr>
            <a:xfrm>
              <a:off x="7532367" y="1836418"/>
              <a:ext cx="3766187" cy="5021582"/>
            </a:xfrm>
            <a:prstGeom prst="rect">
              <a:avLst/>
            </a:prstGeom>
          </p:spPr>
        </p:pic>
        <p:sp>
          <p:nvSpPr>
            <p:cNvPr id="20" name="TextBox 19"/>
            <p:cNvSpPr txBox="1"/>
            <p:nvPr/>
          </p:nvSpPr>
          <p:spPr>
            <a:xfrm>
              <a:off x="3766185" y="1836420"/>
              <a:ext cx="556975" cy="256687"/>
            </a:xfrm>
            <a:prstGeom prst="rect">
              <a:avLst/>
            </a:prstGeom>
            <a:noFill/>
          </p:spPr>
          <p:txBody>
            <a:bodyPr wrap="none" rtlCol="0">
              <a:spAutoFit/>
            </a:bodyPr>
            <a:lstStyle/>
            <a:p>
              <a:r>
                <a:rPr lang="en-US" sz="750" dirty="0">
                  <a:solidFill>
                    <a:schemeClr val="bg1"/>
                  </a:solidFill>
                </a:rPr>
                <a:t>BD 2h</a:t>
              </a:r>
              <a:endParaRPr lang="sv-SE" sz="750" dirty="0">
                <a:solidFill>
                  <a:schemeClr val="bg1"/>
                </a:solidFill>
              </a:endParaRPr>
            </a:p>
          </p:txBody>
        </p:sp>
        <p:sp>
          <p:nvSpPr>
            <p:cNvPr id="21" name="TextBox 20"/>
            <p:cNvSpPr txBox="1"/>
            <p:nvPr/>
          </p:nvSpPr>
          <p:spPr>
            <a:xfrm>
              <a:off x="0" y="1836420"/>
              <a:ext cx="590648" cy="256687"/>
            </a:xfrm>
            <a:prstGeom prst="rect">
              <a:avLst/>
            </a:prstGeom>
            <a:noFill/>
          </p:spPr>
          <p:txBody>
            <a:bodyPr wrap="none" rtlCol="0">
              <a:spAutoFit/>
            </a:bodyPr>
            <a:lstStyle/>
            <a:p>
              <a:r>
                <a:rPr lang="en-US" sz="750" dirty="0">
                  <a:solidFill>
                    <a:schemeClr val="bg1"/>
                  </a:solidFill>
                </a:rPr>
                <a:t>BD 5m</a:t>
              </a:r>
              <a:endParaRPr lang="sv-SE" sz="750" dirty="0">
                <a:solidFill>
                  <a:schemeClr val="bg1"/>
                </a:solidFill>
              </a:endParaRPr>
            </a:p>
          </p:txBody>
        </p:sp>
        <p:sp>
          <p:nvSpPr>
            <p:cNvPr id="25" name="TextBox 24"/>
            <p:cNvSpPr txBox="1"/>
            <p:nvPr/>
          </p:nvSpPr>
          <p:spPr>
            <a:xfrm>
              <a:off x="7532368" y="1836419"/>
              <a:ext cx="1452257" cy="256687"/>
            </a:xfrm>
            <a:prstGeom prst="rect">
              <a:avLst/>
            </a:prstGeom>
            <a:noFill/>
          </p:spPr>
          <p:txBody>
            <a:bodyPr wrap="none" rtlCol="0">
              <a:spAutoFit/>
            </a:bodyPr>
            <a:lstStyle/>
            <a:p>
              <a:r>
                <a:rPr lang="en-US" sz="750" dirty="0">
                  <a:solidFill>
                    <a:schemeClr val="bg1"/>
                  </a:solidFill>
                </a:rPr>
                <a:t>BD 19h 4m 12240 SPP</a:t>
              </a:r>
              <a:endParaRPr lang="sv-SE" sz="750" dirty="0">
                <a:solidFill>
                  <a:schemeClr val="bg1"/>
                </a:solidFill>
              </a:endParaRPr>
            </a:p>
          </p:txBody>
        </p:sp>
      </p:grpSp>
      <p:sp>
        <p:nvSpPr>
          <p:cNvPr id="3" name="TextBox 2"/>
          <p:cNvSpPr txBox="1"/>
          <p:nvPr/>
        </p:nvSpPr>
        <p:spPr>
          <a:xfrm>
            <a:off x="3497887" y="1017270"/>
            <a:ext cx="2146806" cy="300082"/>
          </a:xfrm>
          <a:prstGeom prst="rect">
            <a:avLst/>
          </a:prstGeom>
          <a:noFill/>
        </p:spPr>
        <p:txBody>
          <a:bodyPr wrap="none" rtlCol="0">
            <a:spAutoFit/>
          </a:bodyPr>
          <a:lstStyle/>
          <a:p>
            <a:pPr algn="just"/>
            <a:r>
              <a:rPr lang="en-US" sz="1350" dirty="0">
                <a:solidFill>
                  <a:schemeClr val="bg1"/>
                </a:solidFill>
              </a:rPr>
              <a:t>Bidirectional Path Tracing</a:t>
            </a:r>
            <a:endParaRPr lang="sv-SE" sz="1350" dirty="0">
              <a:solidFill>
                <a:schemeClr val="bg1"/>
              </a:solidFill>
            </a:endParaRPr>
          </a:p>
        </p:txBody>
      </p:sp>
      <p:sp>
        <p:nvSpPr>
          <p:cNvPr id="4" name="Date Placeholder 3"/>
          <p:cNvSpPr>
            <a:spLocks noGrp="1"/>
          </p:cNvSpPr>
          <p:nvPr>
            <p:ph type="dt" sz="half" idx="10"/>
          </p:nvPr>
        </p:nvSpPr>
        <p:spPr/>
        <p:txBody>
          <a:bodyPr/>
          <a:lstStyle/>
          <a:p>
            <a:fld id="{023335D5-7088-4AC2-BF2E-AC599770AFA1}" type="datetime1">
              <a:rPr lang="en-US" smtClean="0"/>
              <a:t>1/29/2018</a:t>
            </a:fld>
            <a:endParaRPr lang="en-US"/>
          </a:p>
        </p:txBody>
      </p:sp>
      <p:sp>
        <p:nvSpPr>
          <p:cNvPr id="6" name="Footer Placeholder 5"/>
          <p:cNvSpPr>
            <a:spLocks noGrp="1"/>
          </p:cNvSpPr>
          <p:nvPr>
            <p:ph type="ftr" sz="quarter" idx="11"/>
          </p:nvPr>
        </p:nvSpPr>
        <p:spPr/>
        <p:txBody>
          <a:bodyPr/>
          <a:lstStyle/>
          <a:p>
            <a:r>
              <a:rPr lang="en-US" smtClean="0"/>
              <a:t>Advanced Computer Graphics - Path Tracing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88</a:t>
            </a:fld>
            <a:endParaRPr lang="en-US"/>
          </a:p>
        </p:txBody>
      </p:sp>
    </p:spTree>
    <p:extLst>
      <p:ext uri="{BB962C8B-B14F-4D97-AF65-F5344CB8AC3E}">
        <p14:creationId xmlns:p14="http://schemas.microsoft.com/office/powerpoint/2010/main" val="37425864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t="1624" b="1124"/>
          <a:stretch/>
        </p:blipFill>
        <p:spPr>
          <a:xfrm rot="10800000">
            <a:off x="0" y="341768"/>
            <a:ext cx="9144000" cy="6516232"/>
          </a:xfrm>
          <a:prstGeom prst="rect">
            <a:avLst/>
          </a:prstGeom>
        </p:spPr>
      </p:pic>
      <p:grpSp>
        <p:nvGrpSpPr>
          <p:cNvPr id="2" name="Group 1"/>
          <p:cNvGrpSpPr/>
          <p:nvPr/>
        </p:nvGrpSpPr>
        <p:grpSpPr>
          <a:xfrm>
            <a:off x="0" y="1537335"/>
            <a:ext cx="9142572" cy="4063366"/>
            <a:chOff x="0" y="1303020"/>
            <a:chExt cx="11298556" cy="5021581"/>
          </a:xfrm>
        </p:grpSpPr>
        <p:pic>
          <p:nvPicPr>
            <p:cNvPr id="10" name="Picture 9"/>
            <p:cNvPicPr>
              <a:picLocks noChangeAspect="1"/>
            </p:cNvPicPr>
            <p:nvPr/>
          </p:nvPicPr>
          <p:blipFill>
            <a:blip r:embed="rId4"/>
            <a:stretch>
              <a:fillRect/>
            </a:stretch>
          </p:blipFill>
          <p:spPr>
            <a:xfrm>
              <a:off x="0" y="1303021"/>
              <a:ext cx="3766185" cy="5021580"/>
            </a:xfrm>
            <a:prstGeom prst="rect">
              <a:avLst/>
            </a:prstGeom>
          </p:spPr>
        </p:pic>
        <p:grpSp>
          <p:nvGrpSpPr>
            <p:cNvPr id="11" name="Group 10"/>
            <p:cNvGrpSpPr/>
            <p:nvPr/>
          </p:nvGrpSpPr>
          <p:grpSpPr>
            <a:xfrm>
              <a:off x="7532371" y="1303020"/>
              <a:ext cx="3766185" cy="5021580"/>
              <a:chOff x="7532370" y="1836420"/>
              <a:chExt cx="3766185" cy="5021580"/>
            </a:xfrm>
          </p:grpSpPr>
          <p:pic>
            <p:nvPicPr>
              <p:cNvPr id="12" name="Picture 11"/>
              <p:cNvPicPr>
                <a:picLocks noChangeAspect="1"/>
              </p:cNvPicPr>
              <p:nvPr/>
            </p:nvPicPr>
            <p:blipFill>
              <a:blip r:embed="rId5"/>
              <a:stretch>
                <a:fillRect/>
              </a:stretch>
            </p:blipFill>
            <p:spPr>
              <a:xfrm>
                <a:off x="7532370" y="1836420"/>
                <a:ext cx="3766185" cy="5021580"/>
              </a:xfrm>
              <a:prstGeom prst="rect">
                <a:avLst/>
              </a:prstGeom>
            </p:spPr>
          </p:pic>
          <p:sp>
            <p:nvSpPr>
              <p:cNvPr id="13" name="TextBox 12"/>
              <p:cNvSpPr txBox="1"/>
              <p:nvPr/>
            </p:nvSpPr>
            <p:spPr>
              <a:xfrm>
                <a:off x="7532370" y="1836420"/>
                <a:ext cx="2550049" cy="370847"/>
              </a:xfrm>
              <a:prstGeom prst="rect">
                <a:avLst/>
              </a:prstGeom>
              <a:noFill/>
            </p:spPr>
            <p:txBody>
              <a:bodyPr wrap="none" rtlCol="0">
                <a:spAutoFit/>
              </a:bodyPr>
              <a:lstStyle/>
              <a:p>
                <a:r>
                  <a:rPr lang="en-US" sz="1350" dirty="0">
                    <a:solidFill>
                      <a:schemeClr val="bg1"/>
                    </a:solidFill>
                  </a:rPr>
                  <a:t>MLT 17h35m, 9300 SPP</a:t>
                </a:r>
                <a:endParaRPr lang="sv-SE" sz="1350" dirty="0">
                  <a:solidFill>
                    <a:schemeClr val="bg1"/>
                  </a:solidFill>
                </a:endParaRPr>
              </a:p>
            </p:txBody>
          </p:sp>
        </p:grpSp>
        <p:grpSp>
          <p:nvGrpSpPr>
            <p:cNvPr id="14" name="Group 13"/>
            <p:cNvGrpSpPr/>
            <p:nvPr/>
          </p:nvGrpSpPr>
          <p:grpSpPr>
            <a:xfrm>
              <a:off x="3766186" y="1303020"/>
              <a:ext cx="3766185" cy="5021580"/>
              <a:chOff x="3766185" y="1836420"/>
              <a:chExt cx="3766185" cy="5021580"/>
            </a:xfrm>
          </p:grpSpPr>
          <p:pic>
            <p:nvPicPr>
              <p:cNvPr id="15" name="Picture 14"/>
              <p:cNvPicPr>
                <a:picLocks noChangeAspect="1"/>
              </p:cNvPicPr>
              <p:nvPr/>
            </p:nvPicPr>
            <p:blipFill>
              <a:blip r:embed="rId6"/>
              <a:stretch>
                <a:fillRect/>
              </a:stretch>
            </p:blipFill>
            <p:spPr>
              <a:xfrm>
                <a:off x="3766185" y="1836420"/>
                <a:ext cx="3766185" cy="5021580"/>
              </a:xfrm>
              <a:prstGeom prst="rect">
                <a:avLst/>
              </a:prstGeom>
            </p:spPr>
          </p:pic>
          <p:sp>
            <p:nvSpPr>
              <p:cNvPr id="16" name="TextBox 15"/>
              <p:cNvSpPr txBox="1"/>
              <p:nvPr/>
            </p:nvSpPr>
            <p:spPr>
              <a:xfrm>
                <a:off x="3766185" y="1836420"/>
                <a:ext cx="933537" cy="370847"/>
              </a:xfrm>
              <a:prstGeom prst="rect">
                <a:avLst/>
              </a:prstGeom>
              <a:noFill/>
            </p:spPr>
            <p:txBody>
              <a:bodyPr wrap="none" rtlCol="0">
                <a:spAutoFit/>
              </a:bodyPr>
              <a:lstStyle/>
              <a:p>
                <a:r>
                  <a:rPr lang="en-US" sz="1350" dirty="0">
                    <a:solidFill>
                      <a:schemeClr val="bg1"/>
                    </a:solidFill>
                  </a:rPr>
                  <a:t>MLT 2h</a:t>
                </a:r>
                <a:endParaRPr lang="sv-SE" sz="1350" dirty="0">
                  <a:solidFill>
                    <a:schemeClr val="bg1"/>
                  </a:solidFill>
                </a:endParaRPr>
              </a:p>
            </p:txBody>
          </p:sp>
        </p:grpSp>
        <p:sp>
          <p:nvSpPr>
            <p:cNvPr id="17" name="TextBox 16"/>
            <p:cNvSpPr txBox="1"/>
            <p:nvPr/>
          </p:nvSpPr>
          <p:spPr>
            <a:xfrm>
              <a:off x="1" y="1303020"/>
              <a:ext cx="992967" cy="370847"/>
            </a:xfrm>
            <a:prstGeom prst="rect">
              <a:avLst/>
            </a:prstGeom>
            <a:noFill/>
          </p:spPr>
          <p:txBody>
            <a:bodyPr wrap="none" rtlCol="0">
              <a:spAutoFit/>
            </a:bodyPr>
            <a:lstStyle/>
            <a:p>
              <a:r>
                <a:rPr lang="en-US" sz="1350" dirty="0">
                  <a:solidFill>
                    <a:schemeClr val="bg1"/>
                  </a:solidFill>
                </a:rPr>
                <a:t>MLT 5m</a:t>
              </a:r>
              <a:endParaRPr lang="sv-SE" sz="1350" dirty="0">
                <a:solidFill>
                  <a:schemeClr val="bg1"/>
                </a:solidFill>
              </a:endParaRPr>
            </a:p>
          </p:txBody>
        </p:sp>
      </p:grpSp>
      <p:sp>
        <p:nvSpPr>
          <p:cNvPr id="3" name="TextBox 2"/>
          <p:cNvSpPr txBox="1"/>
          <p:nvPr/>
        </p:nvSpPr>
        <p:spPr>
          <a:xfrm>
            <a:off x="3478648" y="1017270"/>
            <a:ext cx="2185278" cy="300082"/>
          </a:xfrm>
          <a:prstGeom prst="rect">
            <a:avLst/>
          </a:prstGeom>
          <a:noFill/>
        </p:spPr>
        <p:txBody>
          <a:bodyPr wrap="none" rtlCol="0">
            <a:spAutoFit/>
          </a:bodyPr>
          <a:lstStyle/>
          <a:p>
            <a:pPr algn="just"/>
            <a:r>
              <a:rPr lang="en-US" sz="1350" dirty="0">
                <a:solidFill>
                  <a:schemeClr val="bg1"/>
                </a:solidFill>
              </a:rPr>
              <a:t>Metropolis Light Transport</a:t>
            </a:r>
            <a:endParaRPr lang="sv-SE" sz="1350" dirty="0">
              <a:solidFill>
                <a:schemeClr val="bg1"/>
              </a:solidFill>
            </a:endParaRPr>
          </a:p>
        </p:txBody>
      </p:sp>
      <p:sp>
        <p:nvSpPr>
          <p:cNvPr id="4" name="Date Placeholder 3"/>
          <p:cNvSpPr>
            <a:spLocks noGrp="1"/>
          </p:cNvSpPr>
          <p:nvPr>
            <p:ph type="dt" sz="half" idx="10"/>
          </p:nvPr>
        </p:nvSpPr>
        <p:spPr/>
        <p:txBody>
          <a:bodyPr/>
          <a:lstStyle/>
          <a:p>
            <a:fld id="{0FE82984-D3F2-44BB-B5F7-9B575AF0DA1D}"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89</a:t>
            </a:fld>
            <a:endParaRPr lang="en-US"/>
          </a:p>
        </p:txBody>
      </p:sp>
    </p:spTree>
    <p:extLst>
      <p:ext uri="{BB962C8B-B14F-4D97-AF65-F5344CB8AC3E}">
        <p14:creationId xmlns:p14="http://schemas.microsoft.com/office/powerpoint/2010/main" val="1508903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t="1624" b="1124"/>
          <a:stretch/>
        </p:blipFill>
        <p:spPr>
          <a:xfrm rot="10800000">
            <a:off x="0" y="341768"/>
            <a:ext cx="9144000" cy="6516232"/>
          </a:xfrm>
          <a:prstGeom prst="rect">
            <a:avLst/>
          </a:prstGeom>
        </p:spPr>
      </p:pic>
      <p:grpSp>
        <p:nvGrpSpPr>
          <p:cNvPr id="2" name="Group 1"/>
          <p:cNvGrpSpPr/>
          <p:nvPr/>
        </p:nvGrpSpPr>
        <p:grpSpPr>
          <a:xfrm>
            <a:off x="1" y="1600200"/>
            <a:ext cx="9143999" cy="4108451"/>
            <a:chOff x="871539" y="2216149"/>
            <a:chExt cx="7529513" cy="3346451"/>
          </a:xfrm>
        </p:grpSpPr>
        <p:pic>
          <p:nvPicPr>
            <p:cNvPr id="13" name="Picture 12"/>
            <p:cNvPicPr>
              <a:picLocks noChangeAspect="1"/>
            </p:cNvPicPr>
            <p:nvPr/>
          </p:nvPicPr>
          <p:blipFill>
            <a:blip r:embed="rId4"/>
            <a:stretch>
              <a:fillRect/>
            </a:stretch>
          </p:blipFill>
          <p:spPr>
            <a:xfrm>
              <a:off x="3381378" y="2216150"/>
              <a:ext cx="2509837" cy="3346450"/>
            </a:xfrm>
            <a:prstGeom prst="rect">
              <a:avLst/>
            </a:prstGeom>
          </p:spPr>
        </p:pic>
        <p:pic>
          <p:nvPicPr>
            <p:cNvPr id="18" name="Picture 17"/>
            <p:cNvPicPr>
              <a:picLocks noChangeAspect="1"/>
            </p:cNvPicPr>
            <p:nvPr/>
          </p:nvPicPr>
          <p:blipFill>
            <a:blip r:embed="rId5"/>
            <a:stretch>
              <a:fillRect/>
            </a:stretch>
          </p:blipFill>
          <p:spPr>
            <a:xfrm>
              <a:off x="871539" y="2216149"/>
              <a:ext cx="2509838" cy="3346450"/>
            </a:xfrm>
            <a:prstGeom prst="rect">
              <a:avLst/>
            </a:prstGeom>
          </p:spPr>
        </p:pic>
        <p:pic>
          <p:nvPicPr>
            <p:cNvPr id="23" name="Picture 22"/>
            <p:cNvPicPr>
              <a:picLocks noChangeAspect="1"/>
            </p:cNvPicPr>
            <p:nvPr/>
          </p:nvPicPr>
          <p:blipFill>
            <a:blip r:embed="rId6"/>
            <a:stretch>
              <a:fillRect/>
            </a:stretch>
          </p:blipFill>
          <p:spPr>
            <a:xfrm>
              <a:off x="5891214" y="2216149"/>
              <a:ext cx="2509838" cy="3346450"/>
            </a:xfrm>
            <a:prstGeom prst="rect">
              <a:avLst/>
            </a:prstGeom>
          </p:spPr>
        </p:pic>
      </p:grpSp>
      <p:sp>
        <p:nvSpPr>
          <p:cNvPr id="3" name="Date Placeholder 2"/>
          <p:cNvSpPr>
            <a:spLocks noGrp="1"/>
          </p:cNvSpPr>
          <p:nvPr>
            <p:ph type="dt" sz="half" idx="10"/>
          </p:nvPr>
        </p:nvSpPr>
        <p:spPr/>
        <p:txBody>
          <a:bodyPr/>
          <a:lstStyle/>
          <a:p>
            <a:fld id="{829D0216-958A-4828-85BC-014F395F653B}"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9</a:t>
            </a:fld>
            <a:endParaRPr lang="en-US"/>
          </a:p>
        </p:txBody>
      </p:sp>
      <p:sp>
        <p:nvSpPr>
          <p:cNvPr id="15" name="TextBox 14"/>
          <p:cNvSpPr txBox="1"/>
          <p:nvPr/>
        </p:nvSpPr>
        <p:spPr>
          <a:xfrm>
            <a:off x="3048001" y="1594495"/>
            <a:ext cx="3047999" cy="310504"/>
          </a:xfrm>
          <a:prstGeom prst="rect">
            <a:avLst/>
          </a:prstGeom>
          <a:solidFill>
            <a:schemeClr val="tx1">
              <a:alpha val="30000"/>
            </a:schemeClr>
          </a:solidFill>
        </p:spPr>
        <p:txBody>
          <a:bodyPr wrap="square" rtlCol="0">
            <a:spAutoFit/>
          </a:bodyPr>
          <a:lstStyle/>
          <a:p>
            <a:pPr algn="ctr"/>
            <a:r>
              <a:rPr lang="en-US" sz="1350" b="1" dirty="0" err="1" smtClean="0">
                <a:solidFill>
                  <a:schemeClr val="bg1"/>
                </a:solidFill>
              </a:rPr>
              <a:t>iRay</a:t>
            </a:r>
            <a:r>
              <a:rPr lang="en-US" sz="1350" b="1" dirty="0" smtClean="0">
                <a:solidFill>
                  <a:schemeClr val="bg1"/>
                </a:solidFill>
              </a:rPr>
              <a:t> </a:t>
            </a:r>
            <a:r>
              <a:rPr lang="en-US" sz="1350" dirty="0" smtClean="0">
                <a:solidFill>
                  <a:schemeClr val="bg1"/>
                </a:solidFill>
              </a:rPr>
              <a:t>(path tracing) 2m8s</a:t>
            </a:r>
            <a:endParaRPr lang="sv-SE" sz="1350" dirty="0">
              <a:solidFill>
                <a:schemeClr val="bg1"/>
              </a:solidFill>
            </a:endParaRPr>
          </a:p>
        </p:txBody>
      </p:sp>
      <p:sp>
        <p:nvSpPr>
          <p:cNvPr id="21" name="TextBox 20"/>
          <p:cNvSpPr txBox="1"/>
          <p:nvPr/>
        </p:nvSpPr>
        <p:spPr>
          <a:xfrm>
            <a:off x="57150" y="1594495"/>
            <a:ext cx="2990852" cy="310504"/>
          </a:xfrm>
          <a:prstGeom prst="rect">
            <a:avLst/>
          </a:prstGeom>
          <a:solidFill>
            <a:schemeClr val="tx1">
              <a:alpha val="20000"/>
            </a:schemeClr>
          </a:solidFill>
        </p:spPr>
        <p:txBody>
          <a:bodyPr wrap="square" rtlCol="0">
            <a:spAutoFit/>
          </a:bodyPr>
          <a:lstStyle/>
          <a:p>
            <a:pPr algn="ctr"/>
            <a:r>
              <a:rPr lang="en-US" sz="1350" b="1" dirty="0">
                <a:solidFill>
                  <a:schemeClr val="bg1"/>
                </a:solidFill>
              </a:rPr>
              <a:t>Mental Ray</a:t>
            </a:r>
            <a:r>
              <a:rPr lang="en-US" sz="1350" dirty="0">
                <a:solidFill>
                  <a:schemeClr val="bg1"/>
                </a:solidFill>
              </a:rPr>
              <a:t> </a:t>
            </a:r>
            <a:r>
              <a:rPr lang="en-US" sz="1350" dirty="0" smtClean="0">
                <a:solidFill>
                  <a:schemeClr val="bg1"/>
                </a:solidFill>
              </a:rPr>
              <a:t>(photon mapping) 2m8s</a:t>
            </a:r>
            <a:endParaRPr lang="sv-SE" sz="1350" dirty="0">
              <a:solidFill>
                <a:schemeClr val="bg1"/>
              </a:solidFill>
            </a:endParaRPr>
          </a:p>
        </p:txBody>
      </p:sp>
      <p:sp>
        <p:nvSpPr>
          <p:cNvPr id="25" name="TextBox 24"/>
          <p:cNvSpPr txBox="1"/>
          <p:nvPr/>
        </p:nvSpPr>
        <p:spPr>
          <a:xfrm>
            <a:off x="6092370" y="1594495"/>
            <a:ext cx="3047999" cy="310504"/>
          </a:xfrm>
          <a:prstGeom prst="rect">
            <a:avLst/>
          </a:prstGeom>
          <a:solidFill>
            <a:schemeClr val="tx1">
              <a:alpha val="30000"/>
            </a:schemeClr>
          </a:solidFill>
        </p:spPr>
        <p:txBody>
          <a:bodyPr wrap="square" rtlCol="0">
            <a:spAutoFit/>
          </a:bodyPr>
          <a:lstStyle/>
          <a:p>
            <a:pPr algn="ctr"/>
            <a:r>
              <a:rPr lang="en-US" sz="1350" b="1" dirty="0" err="1" smtClean="0">
                <a:solidFill>
                  <a:schemeClr val="bg1"/>
                </a:solidFill>
              </a:rPr>
              <a:t>iRay</a:t>
            </a:r>
            <a:r>
              <a:rPr lang="en-US" sz="1350" b="1" dirty="0" smtClean="0">
                <a:solidFill>
                  <a:schemeClr val="bg1"/>
                </a:solidFill>
              </a:rPr>
              <a:t> </a:t>
            </a:r>
            <a:r>
              <a:rPr lang="en-US" sz="1350" dirty="0" smtClean="0">
                <a:solidFill>
                  <a:schemeClr val="bg1"/>
                </a:solidFill>
              </a:rPr>
              <a:t>(path tracing) ~1h</a:t>
            </a:r>
            <a:endParaRPr lang="sv-SE" sz="1350" dirty="0">
              <a:solidFill>
                <a:schemeClr val="bg1"/>
              </a:solidFill>
            </a:endParaRPr>
          </a:p>
        </p:txBody>
      </p:sp>
    </p:spTree>
    <p:extLst>
      <p:ext uri="{BB962C8B-B14F-4D97-AF65-F5344CB8AC3E}">
        <p14:creationId xmlns:p14="http://schemas.microsoft.com/office/powerpoint/2010/main" val="8219440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t="1624" b="1124"/>
          <a:stretch/>
        </p:blipFill>
        <p:spPr>
          <a:xfrm rot="10800000">
            <a:off x="0" y="341768"/>
            <a:ext cx="9144000" cy="6516232"/>
          </a:xfrm>
          <a:prstGeom prst="rect">
            <a:avLst/>
          </a:prstGeom>
        </p:spPr>
      </p:pic>
      <p:grpSp>
        <p:nvGrpSpPr>
          <p:cNvPr id="2" name="Group 1"/>
          <p:cNvGrpSpPr/>
          <p:nvPr/>
        </p:nvGrpSpPr>
        <p:grpSpPr>
          <a:xfrm>
            <a:off x="14287" y="1543889"/>
            <a:ext cx="9129713" cy="4057650"/>
            <a:chOff x="0" y="1447800"/>
            <a:chExt cx="12172950" cy="5410200"/>
          </a:xfrm>
        </p:grpSpPr>
        <p:pic>
          <p:nvPicPr>
            <p:cNvPr id="13" name="Picture 12"/>
            <p:cNvPicPr>
              <a:picLocks noChangeAspect="1"/>
            </p:cNvPicPr>
            <p:nvPr/>
          </p:nvPicPr>
          <p:blipFill>
            <a:blip r:embed="rId4"/>
            <a:stretch>
              <a:fillRect/>
            </a:stretch>
          </p:blipFill>
          <p:spPr>
            <a:xfrm>
              <a:off x="0" y="1447800"/>
              <a:ext cx="4057650" cy="5410200"/>
            </a:xfrm>
            <a:prstGeom prst="rect">
              <a:avLst/>
            </a:prstGeom>
          </p:spPr>
        </p:pic>
        <p:sp>
          <p:nvSpPr>
            <p:cNvPr id="14" name="TextBox 13"/>
            <p:cNvSpPr txBox="1"/>
            <p:nvPr/>
          </p:nvSpPr>
          <p:spPr>
            <a:xfrm>
              <a:off x="0" y="1447800"/>
              <a:ext cx="746359" cy="400109"/>
            </a:xfrm>
            <a:prstGeom prst="rect">
              <a:avLst/>
            </a:prstGeom>
            <a:noFill/>
          </p:spPr>
          <p:txBody>
            <a:bodyPr wrap="none" rtlCol="0">
              <a:spAutoFit/>
            </a:bodyPr>
            <a:lstStyle/>
            <a:p>
              <a:r>
                <a:rPr lang="en-US" sz="1350" dirty="0">
                  <a:solidFill>
                    <a:schemeClr val="bg1"/>
                  </a:solidFill>
                </a:rPr>
                <a:t>5min</a:t>
              </a:r>
              <a:endParaRPr lang="sv-SE" sz="1350" dirty="0">
                <a:solidFill>
                  <a:schemeClr val="bg1"/>
                </a:solidFill>
              </a:endParaRPr>
            </a:p>
          </p:txBody>
        </p:sp>
        <p:pic>
          <p:nvPicPr>
            <p:cNvPr id="15" name="Picture 14"/>
            <p:cNvPicPr>
              <a:picLocks noChangeAspect="1"/>
            </p:cNvPicPr>
            <p:nvPr/>
          </p:nvPicPr>
          <p:blipFill>
            <a:blip r:embed="rId5"/>
            <a:stretch>
              <a:fillRect/>
            </a:stretch>
          </p:blipFill>
          <p:spPr>
            <a:xfrm>
              <a:off x="4057650" y="1447800"/>
              <a:ext cx="4057650" cy="5410200"/>
            </a:xfrm>
            <a:prstGeom prst="rect">
              <a:avLst/>
            </a:prstGeom>
          </p:spPr>
        </p:pic>
        <p:sp>
          <p:nvSpPr>
            <p:cNvPr id="16" name="TextBox 15"/>
            <p:cNvSpPr txBox="1"/>
            <p:nvPr/>
          </p:nvSpPr>
          <p:spPr>
            <a:xfrm>
              <a:off x="4708606" y="1447800"/>
              <a:ext cx="874599" cy="400109"/>
            </a:xfrm>
            <a:prstGeom prst="rect">
              <a:avLst/>
            </a:prstGeom>
            <a:noFill/>
          </p:spPr>
          <p:txBody>
            <a:bodyPr wrap="none" rtlCol="0">
              <a:spAutoFit/>
            </a:bodyPr>
            <a:lstStyle/>
            <a:p>
              <a:r>
                <a:rPr lang="en-US" sz="1350" dirty="0">
                  <a:solidFill>
                    <a:schemeClr val="bg1"/>
                  </a:solidFill>
                </a:rPr>
                <a:t>25min</a:t>
              </a:r>
              <a:endParaRPr lang="sv-SE" sz="1350" dirty="0">
                <a:solidFill>
                  <a:schemeClr val="bg1"/>
                </a:solidFill>
              </a:endParaRPr>
            </a:p>
          </p:txBody>
        </p:sp>
        <p:pic>
          <p:nvPicPr>
            <p:cNvPr id="17" name="Picture 16"/>
            <p:cNvPicPr>
              <a:picLocks noChangeAspect="1"/>
            </p:cNvPicPr>
            <p:nvPr/>
          </p:nvPicPr>
          <p:blipFill>
            <a:blip r:embed="rId6"/>
            <a:stretch>
              <a:fillRect/>
            </a:stretch>
          </p:blipFill>
          <p:spPr>
            <a:xfrm>
              <a:off x="8115300" y="1447800"/>
              <a:ext cx="4057650" cy="5410200"/>
            </a:xfrm>
            <a:prstGeom prst="rect">
              <a:avLst/>
            </a:prstGeom>
          </p:spPr>
        </p:pic>
        <p:sp>
          <p:nvSpPr>
            <p:cNvPr id="27" name="TextBox 26"/>
            <p:cNvSpPr txBox="1"/>
            <p:nvPr/>
          </p:nvSpPr>
          <p:spPr>
            <a:xfrm>
              <a:off x="8651981" y="1447800"/>
              <a:ext cx="1131079" cy="400109"/>
            </a:xfrm>
            <a:prstGeom prst="rect">
              <a:avLst/>
            </a:prstGeom>
            <a:noFill/>
          </p:spPr>
          <p:txBody>
            <a:bodyPr wrap="none" rtlCol="0">
              <a:spAutoFit/>
            </a:bodyPr>
            <a:lstStyle/>
            <a:p>
              <a:r>
                <a:rPr lang="en-US" sz="1350" dirty="0">
                  <a:solidFill>
                    <a:schemeClr val="bg1"/>
                  </a:solidFill>
                </a:rPr>
                <a:t>1h15min</a:t>
              </a:r>
              <a:endParaRPr lang="sv-SE" sz="1350" dirty="0">
                <a:solidFill>
                  <a:schemeClr val="bg1"/>
                </a:solidFill>
              </a:endParaRPr>
            </a:p>
          </p:txBody>
        </p:sp>
      </p:grpSp>
      <p:sp>
        <p:nvSpPr>
          <p:cNvPr id="3" name="TextBox 2"/>
          <p:cNvSpPr txBox="1"/>
          <p:nvPr/>
        </p:nvSpPr>
        <p:spPr>
          <a:xfrm>
            <a:off x="3497887" y="1017270"/>
            <a:ext cx="2146806" cy="300082"/>
          </a:xfrm>
          <a:prstGeom prst="rect">
            <a:avLst/>
          </a:prstGeom>
          <a:noFill/>
        </p:spPr>
        <p:txBody>
          <a:bodyPr wrap="none" rtlCol="0">
            <a:spAutoFit/>
          </a:bodyPr>
          <a:lstStyle/>
          <a:p>
            <a:pPr algn="just"/>
            <a:r>
              <a:rPr lang="en-US" sz="1350" dirty="0">
                <a:solidFill>
                  <a:schemeClr val="bg1"/>
                </a:solidFill>
              </a:rPr>
              <a:t>Bidirectional Path Tracing</a:t>
            </a:r>
            <a:endParaRPr lang="sv-SE" sz="1350" dirty="0">
              <a:solidFill>
                <a:schemeClr val="bg1"/>
              </a:solidFill>
            </a:endParaRPr>
          </a:p>
        </p:txBody>
      </p:sp>
      <p:sp>
        <p:nvSpPr>
          <p:cNvPr id="4" name="Date Placeholder 3"/>
          <p:cNvSpPr>
            <a:spLocks noGrp="1"/>
          </p:cNvSpPr>
          <p:nvPr>
            <p:ph type="dt" sz="half" idx="10"/>
          </p:nvPr>
        </p:nvSpPr>
        <p:spPr/>
        <p:txBody>
          <a:bodyPr/>
          <a:lstStyle/>
          <a:p>
            <a:fld id="{7A7E1442-0891-48C7-ACA1-82ADD9D36892}"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90</a:t>
            </a:fld>
            <a:endParaRPr lang="en-US"/>
          </a:p>
        </p:txBody>
      </p:sp>
    </p:spTree>
    <p:extLst>
      <p:ext uri="{BB962C8B-B14F-4D97-AF65-F5344CB8AC3E}">
        <p14:creationId xmlns:p14="http://schemas.microsoft.com/office/powerpoint/2010/main" val="297854386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t="1624" b="1124"/>
          <a:stretch/>
        </p:blipFill>
        <p:spPr>
          <a:xfrm rot="10800000">
            <a:off x="0" y="341768"/>
            <a:ext cx="9144000" cy="6516232"/>
          </a:xfrm>
          <a:prstGeom prst="rect">
            <a:avLst/>
          </a:prstGeom>
        </p:spPr>
      </p:pic>
      <p:grpSp>
        <p:nvGrpSpPr>
          <p:cNvPr id="4" name="Group 3"/>
          <p:cNvGrpSpPr/>
          <p:nvPr/>
        </p:nvGrpSpPr>
        <p:grpSpPr>
          <a:xfrm>
            <a:off x="14287" y="1543050"/>
            <a:ext cx="9129713" cy="4057650"/>
            <a:chOff x="0" y="1447800"/>
            <a:chExt cx="12172950" cy="5410200"/>
          </a:xfrm>
        </p:grpSpPr>
        <p:pic>
          <p:nvPicPr>
            <p:cNvPr id="18" name="Picture 17"/>
            <p:cNvPicPr>
              <a:picLocks noChangeAspect="1"/>
            </p:cNvPicPr>
            <p:nvPr/>
          </p:nvPicPr>
          <p:blipFill>
            <a:blip r:embed="rId4"/>
            <a:stretch>
              <a:fillRect/>
            </a:stretch>
          </p:blipFill>
          <p:spPr>
            <a:xfrm>
              <a:off x="0" y="1447800"/>
              <a:ext cx="4057650" cy="541020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7650" y="1447800"/>
              <a:ext cx="4057650" cy="5410200"/>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5300" y="1447800"/>
              <a:ext cx="4057650" cy="5410200"/>
            </a:xfrm>
            <a:prstGeom prst="rect">
              <a:avLst/>
            </a:prstGeom>
          </p:spPr>
        </p:pic>
        <p:sp>
          <p:nvSpPr>
            <p:cNvPr id="21" name="TextBox 20"/>
            <p:cNvSpPr txBox="1"/>
            <p:nvPr/>
          </p:nvSpPr>
          <p:spPr>
            <a:xfrm>
              <a:off x="0" y="1447800"/>
              <a:ext cx="746359" cy="400109"/>
            </a:xfrm>
            <a:prstGeom prst="rect">
              <a:avLst/>
            </a:prstGeom>
            <a:noFill/>
          </p:spPr>
          <p:txBody>
            <a:bodyPr wrap="none" rtlCol="0">
              <a:spAutoFit/>
            </a:bodyPr>
            <a:lstStyle/>
            <a:p>
              <a:r>
                <a:rPr lang="en-US" sz="1350" dirty="0">
                  <a:solidFill>
                    <a:schemeClr val="bg1"/>
                  </a:solidFill>
                </a:rPr>
                <a:t>5min</a:t>
              </a:r>
              <a:endParaRPr lang="sv-SE" sz="1350" dirty="0">
                <a:solidFill>
                  <a:schemeClr val="bg1"/>
                </a:solidFill>
              </a:endParaRPr>
            </a:p>
          </p:txBody>
        </p:sp>
        <p:sp>
          <p:nvSpPr>
            <p:cNvPr id="22" name="TextBox 21"/>
            <p:cNvSpPr txBox="1"/>
            <p:nvPr/>
          </p:nvSpPr>
          <p:spPr>
            <a:xfrm>
              <a:off x="4708606" y="1447800"/>
              <a:ext cx="874599" cy="400109"/>
            </a:xfrm>
            <a:prstGeom prst="rect">
              <a:avLst/>
            </a:prstGeom>
            <a:noFill/>
          </p:spPr>
          <p:txBody>
            <a:bodyPr wrap="none" rtlCol="0">
              <a:spAutoFit/>
            </a:bodyPr>
            <a:lstStyle/>
            <a:p>
              <a:r>
                <a:rPr lang="en-US" sz="1350" dirty="0">
                  <a:solidFill>
                    <a:schemeClr val="bg1"/>
                  </a:solidFill>
                </a:rPr>
                <a:t>25min</a:t>
              </a:r>
              <a:endParaRPr lang="sv-SE" sz="1350" dirty="0">
                <a:solidFill>
                  <a:schemeClr val="bg1"/>
                </a:solidFill>
              </a:endParaRPr>
            </a:p>
          </p:txBody>
        </p:sp>
        <p:sp>
          <p:nvSpPr>
            <p:cNvPr id="23" name="TextBox 22"/>
            <p:cNvSpPr txBox="1"/>
            <p:nvPr/>
          </p:nvSpPr>
          <p:spPr>
            <a:xfrm>
              <a:off x="8651981" y="1447800"/>
              <a:ext cx="502701" cy="400109"/>
            </a:xfrm>
            <a:prstGeom prst="rect">
              <a:avLst/>
            </a:prstGeom>
            <a:noFill/>
          </p:spPr>
          <p:txBody>
            <a:bodyPr wrap="none" rtlCol="0">
              <a:spAutoFit/>
            </a:bodyPr>
            <a:lstStyle/>
            <a:p>
              <a:r>
                <a:rPr lang="en-US" sz="1350" dirty="0">
                  <a:solidFill>
                    <a:schemeClr val="bg1"/>
                  </a:solidFill>
                </a:rPr>
                <a:t>1h</a:t>
              </a:r>
              <a:endParaRPr lang="sv-SE" sz="1350" dirty="0">
                <a:solidFill>
                  <a:schemeClr val="bg1"/>
                </a:solidFill>
              </a:endParaRPr>
            </a:p>
          </p:txBody>
        </p:sp>
      </p:grpSp>
      <p:sp>
        <p:nvSpPr>
          <p:cNvPr id="3" name="TextBox 2"/>
          <p:cNvSpPr txBox="1"/>
          <p:nvPr/>
        </p:nvSpPr>
        <p:spPr>
          <a:xfrm>
            <a:off x="3478648" y="1017270"/>
            <a:ext cx="2185278" cy="300082"/>
          </a:xfrm>
          <a:prstGeom prst="rect">
            <a:avLst/>
          </a:prstGeom>
          <a:noFill/>
        </p:spPr>
        <p:txBody>
          <a:bodyPr wrap="none" rtlCol="0">
            <a:spAutoFit/>
          </a:bodyPr>
          <a:lstStyle/>
          <a:p>
            <a:pPr algn="just"/>
            <a:r>
              <a:rPr lang="en-US" sz="1350" dirty="0">
                <a:solidFill>
                  <a:schemeClr val="bg1"/>
                </a:solidFill>
              </a:rPr>
              <a:t>Metropolis Light Transport</a:t>
            </a:r>
            <a:endParaRPr lang="sv-SE" sz="1350" dirty="0">
              <a:solidFill>
                <a:schemeClr val="bg1"/>
              </a:solidFill>
            </a:endParaRPr>
          </a:p>
        </p:txBody>
      </p:sp>
      <p:sp>
        <p:nvSpPr>
          <p:cNvPr id="2" name="Date Placeholder 1"/>
          <p:cNvSpPr>
            <a:spLocks noGrp="1"/>
          </p:cNvSpPr>
          <p:nvPr>
            <p:ph type="dt" sz="half" idx="10"/>
          </p:nvPr>
        </p:nvSpPr>
        <p:spPr/>
        <p:txBody>
          <a:bodyPr/>
          <a:lstStyle/>
          <a:p>
            <a:fld id="{DF6A0562-813B-47C0-ABE6-DDF19B2389D7}" type="datetime1">
              <a:rPr lang="en-US" smtClean="0"/>
              <a:t>1/29/2018</a:t>
            </a:fld>
            <a:endParaRPr lang="en-US"/>
          </a:p>
        </p:txBody>
      </p:sp>
      <p:sp>
        <p:nvSpPr>
          <p:cNvPr id="5" name="Footer Placeholder 4"/>
          <p:cNvSpPr>
            <a:spLocks noGrp="1"/>
          </p:cNvSpPr>
          <p:nvPr>
            <p:ph type="ftr" sz="quarter" idx="11"/>
          </p:nvPr>
        </p:nvSpPr>
        <p:spPr/>
        <p:txBody>
          <a:bodyPr/>
          <a:lstStyle/>
          <a:p>
            <a:r>
              <a:rPr lang="en-US" smtClean="0"/>
              <a:t>Advanced Computer Graphics - Path Tracing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91</a:t>
            </a:fld>
            <a:endParaRPr lang="en-US"/>
          </a:p>
        </p:txBody>
      </p:sp>
    </p:spTree>
    <p:extLst>
      <p:ext uri="{BB962C8B-B14F-4D97-AF65-F5344CB8AC3E}">
        <p14:creationId xmlns:p14="http://schemas.microsoft.com/office/powerpoint/2010/main" val="787466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1624" b="1124"/>
          <a:stretch/>
        </p:blipFill>
        <p:spPr>
          <a:xfrm rot="10800000">
            <a:off x="0" y="341768"/>
            <a:ext cx="9144000" cy="6516232"/>
          </a:xfrm>
          <a:prstGeom prst="rect">
            <a:avLst/>
          </a:prstGeom>
        </p:spPr>
      </p:pic>
      <p:sp>
        <p:nvSpPr>
          <p:cNvPr id="2" name="Title 1"/>
          <p:cNvSpPr>
            <a:spLocks noGrp="1"/>
          </p:cNvSpPr>
          <p:nvPr>
            <p:ph type="title"/>
          </p:nvPr>
        </p:nvSpPr>
        <p:spPr/>
        <p:txBody>
          <a:bodyPr/>
          <a:lstStyle/>
          <a:p>
            <a:pPr algn="ctr"/>
            <a:r>
              <a:rPr lang="en-US" dirty="0" smtClean="0"/>
              <a:t>Further Reading</a:t>
            </a:r>
            <a:endParaRPr lang="sv-SE" dirty="0"/>
          </a:p>
        </p:txBody>
      </p:sp>
      <p:pic>
        <p:nvPicPr>
          <p:cNvPr id="1026" name="Picture 2" descr="http://secure-ecsd.elsevier.com/covers/80/Tango2/largest/97801237507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05000"/>
            <a:ext cx="3352800" cy="413197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Advanced Global Illumination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905000"/>
            <a:ext cx="2796540" cy="41388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1A8A37BA-95B5-4207-A271-3A1887D76AD5}" type="datetime1">
              <a:rPr lang="en-US" smtClean="0"/>
              <a:t>1/29/2018</a:t>
            </a:fld>
            <a:endParaRPr lang="en-US"/>
          </a:p>
        </p:txBody>
      </p:sp>
      <p:sp>
        <p:nvSpPr>
          <p:cNvPr id="4" name="Footer Placeholder 3"/>
          <p:cNvSpPr>
            <a:spLocks noGrp="1"/>
          </p:cNvSpPr>
          <p:nvPr>
            <p:ph type="ftr" sz="quarter" idx="11"/>
          </p:nvPr>
        </p:nvSpPr>
        <p:spPr/>
        <p:txBody>
          <a:bodyPr/>
          <a:lstStyle/>
          <a:p>
            <a:r>
              <a:rPr lang="en-US" smtClean="0"/>
              <a:t>Advanced Computer Graphics - Path Tracing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92</a:t>
            </a:fld>
            <a:endParaRPr lang="en-US"/>
          </a:p>
        </p:txBody>
      </p:sp>
      <p:grpSp>
        <p:nvGrpSpPr>
          <p:cNvPr id="9" name="Group 8"/>
          <p:cNvGrpSpPr/>
          <p:nvPr/>
        </p:nvGrpSpPr>
        <p:grpSpPr>
          <a:xfrm>
            <a:off x="6632666" y="3810000"/>
            <a:ext cx="2189843" cy="2705100"/>
            <a:chOff x="6632666" y="3810000"/>
            <a:chExt cx="2189843" cy="2705100"/>
          </a:xfrm>
          <a:effectLst>
            <a:outerShdw blurRad="50800" dist="38100" dir="2700000" algn="tl" rotWithShape="0">
              <a:prstClr val="black">
                <a:alpha val="40000"/>
              </a:prstClr>
            </a:outerShdw>
          </a:effectLst>
        </p:grpSpPr>
        <p:pic>
          <p:nvPicPr>
            <p:cNvPr id="6" name="Picture 5"/>
            <p:cNvPicPr>
              <a:picLocks noChangeAspect="1"/>
            </p:cNvPicPr>
            <p:nvPr/>
          </p:nvPicPr>
          <p:blipFill>
            <a:blip r:embed="rId5"/>
            <a:stretch>
              <a:fillRect/>
            </a:stretch>
          </p:blipFill>
          <p:spPr>
            <a:xfrm>
              <a:off x="6632666" y="3810000"/>
              <a:ext cx="2189843" cy="2705100"/>
            </a:xfrm>
            <a:prstGeom prst="rect">
              <a:avLst/>
            </a:prstGeom>
          </p:spPr>
        </p:pic>
        <p:sp>
          <p:nvSpPr>
            <p:cNvPr id="7" name="TextBox 6"/>
            <p:cNvSpPr txBox="1"/>
            <p:nvPr/>
          </p:nvSpPr>
          <p:spPr>
            <a:xfrm>
              <a:off x="6632666" y="6043881"/>
              <a:ext cx="2189843" cy="471219"/>
            </a:xfrm>
            <a:prstGeom prst="rect">
              <a:avLst/>
            </a:prstGeom>
            <a:solidFill>
              <a:schemeClr val="tx1">
                <a:alpha val="90000"/>
              </a:schemeClr>
            </a:solidFill>
          </p:spPr>
          <p:txBody>
            <a:bodyPr wrap="none" rtlCol="0">
              <a:noAutofit/>
            </a:bodyPr>
            <a:lstStyle/>
            <a:p>
              <a:pPr algn="ctr"/>
              <a:r>
                <a:rPr lang="en-US" sz="1200" b="1" dirty="0" err="1" smtClean="0">
                  <a:solidFill>
                    <a:schemeClr val="bg1"/>
                  </a:solidFill>
                </a:rPr>
                <a:t>Pathtracing</a:t>
              </a:r>
              <a:r>
                <a:rPr lang="en-US" sz="1200" b="1" dirty="0" smtClean="0">
                  <a:solidFill>
                    <a:schemeClr val="bg1"/>
                  </a:solidFill>
                </a:rPr>
                <a:t> Lab</a:t>
              </a:r>
              <a:endParaRPr lang="sv-SE" sz="1200" b="1" dirty="0">
                <a:solidFill>
                  <a:schemeClr val="bg1"/>
                </a:solidFill>
              </a:endParaRPr>
            </a:p>
          </p:txBody>
        </p:sp>
      </p:grpSp>
    </p:spTree>
    <p:extLst>
      <p:ext uri="{BB962C8B-B14F-4D97-AF65-F5344CB8AC3E}">
        <p14:creationId xmlns:p14="http://schemas.microsoft.com/office/powerpoint/2010/main" val="353866192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Clarity</Template>
  <TotalTime>5090</TotalTime>
  <Words>9082</Words>
  <Application>Microsoft Office PowerPoint</Application>
  <PresentationFormat>On-screen Show (4:3)</PresentationFormat>
  <Paragraphs>1395</Paragraphs>
  <Slides>92</Slides>
  <Notes>89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92</vt:i4>
      </vt:variant>
    </vt:vector>
  </HeadingPairs>
  <TitlesOfParts>
    <vt:vector size="97" baseType="lpstr">
      <vt:lpstr>Arial</vt:lpstr>
      <vt:lpstr>Calibri</vt:lpstr>
      <vt:lpstr>Cambria Math</vt:lpstr>
      <vt:lpstr>Wingdings</vt:lpstr>
      <vt:lpstr>Clarity</vt:lpstr>
      <vt:lpstr>Light Transport</vt:lpstr>
      <vt:lpstr>Before we start: </vt:lpstr>
      <vt:lpstr>Light Transport Simulation</vt:lpstr>
      <vt:lpstr>Photon Mapping</vt:lpstr>
      <vt:lpstr>Irradiance Caching</vt:lpstr>
      <vt:lpstr>Path Tracing</vt:lpstr>
      <vt:lpstr>PowerPoint Presentation</vt:lpstr>
      <vt:lpstr>PowerPoint Presentation</vt:lpstr>
      <vt:lpstr>PowerPoint Presentation</vt:lpstr>
      <vt:lpstr>PowerPoint Presentation</vt:lpstr>
      <vt:lpstr>Where does an image come from? </vt:lpstr>
      <vt:lpstr>Where does an image come from? </vt:lpstr>
      <vt:lpstr>Where does an image come from? </vt:lpstr>
      <vt:lpstr>Where does an image come from? </vt:lpstr>
      <vt:lpstr>Where does an image come from? </vt:lpstr>
      <vt:lpstr>Where does an image come from? </vt:lpstr>
      <vt:lpstr>Where does an image come from? </vt:lpstr>
      <vt:lpstr>Light Transport Equation</vt:lpstr>
      <vt:lpstr>Light Transport Equation</vt:lpstr>
      <vt:lpstr>Light Transport Equation</vt:lpstr>
      <vt:lpstr>Light Transport Equation</vt:lpstr>
      <vt:lpstr>Light Transport Equation</vt:lpstr>
      <vt:lpstr>Light Transport Equation</vt:lpstr>
      <vt:lpstr>Light Transport Equation</vt:lpstr>
      <vt:lpstr>Numerical Integration</vt:lpstr>
      <vt:lpstr>Monte Carlo Integration</vt:lpstr>
      <vt:lpstr>Monte Carlo Integration</vt:lpstr>
      <vt:lpstr>Monte Carlo Integration</vt:lpstr>
      <vt:lpstr>Monte Carlo Integration</vt:lpstr>
      <vt:lpstr>Monte Carlo Integration</vt:lpstr>
      <vt:lpstr>Monte Carlo Integration</vt:lpstr>
      <vt:lpstr>Monte Carlo Integration</vt:lpstr>
      <vt:lpstr>Monte Carlo Integration</vt:lpstr>
      <vt:lpstr>Monte Carlo Integration</vt:lpstr>
      <vt:lpstr>Naive Pathtracing</vt:lpstr>
      <vt:lpstr>Naive Pathtracing</vt:lpstr>
      <vt:lpstr>Naive Pathtracing</vt:lpstr>
      <vt:lpstr>Naive Pathtracing</vt:lpstr>
      <vt:lpstr>Naive Pathtracing</vt:lpstr>
      <vt:lpstr>Naive Pathtracing</vt:lpstr>
      <vt:lpstr>Naive Pathtracing</vt:lpstr>
      <vt:lpstr>Naive Pathtracing</vt:lpstr>
      <vt:lpstr>Naive Pathtracing</vt:lpstr>
      <vt:lpstr>Naive Pathtracing</vt:lpstr>
      <vt:lpstr>Surface form of LTE</vt:lpstr>
      <vt:lpstr>Separating Direct And Indirect Illumination</vt:lpstr>
      <vt:lpstr>Importance Sampling</vt:lpstr>
      <vt:lpstr>Probability Density Function</vt:lpstr>
      <vt:lpstr>Importance Sampling</vt:lpstr>
      <vt:lpstr>Importance Sampling</vt:lpstr>
      <vt:lpstr>Importance Sampling</vt:lpstr>
      <vt:lpstr>Importance Sampling</vt:lpstr>
      <vt:lpstr>Importance Sampling</vt:lpstr>
      <vt:lpstr>PowerPoint Presentation</vt:lpstr>
      <vt:lpstr>PowerPoint Presentation</vt:lpstr>
      <vt:lpstr>Importance Sampling</vt:lpstr>
      <vt:lpstr>PowerPoint Presentation</vt:lpstr>
      <vt:lpstr>Multiple Importance Sampling</vt:lpstr>
      <vt:lpstr>Multiple Importance Sampling</vt:lpstr>
      <vt:lpstr>Multiple Importance Sampling</vt:lpstr>
      <vt:lpstr>Multiple Importance Sampling</vt:lpstr>
      <vt:lpstr>Multiple Importance Sampling</vt:lpstr>
      <vt:lpstr>Multiple Importance Sampling</vt:lpstr>
      <vt:lpstr>Multiple Importance Sampling</vt:lpstr>
      <vt:lpstr>Multiple Importance Sampling</vt:lpstr>
      <vt:lpstr>Multiple Importance Sampling</vt:lpstr>
      <vt:lpstr>Multiple Importance Sampling</vt:lpstr>
      <vt:lpstr>Multiple Importance Sampling</vt:lpstr>
      <vt:lpstr>Multiple Importance Sampling</vt:lpstr>
      <vt:lpstr>Multiple Importance Sampling</vt:lpstr>
      <vt:lpstr>Multiple Importance Sampling</vt:lpstr>
      <vt:lpstr>Multiple Importance Sampling</vt:lpstr>
      <vt:lpstr>Multiple Importance Sampling</vt:lpstr>
      <vt:lpstr>Multiple Importance Sampling</vt:lpstr>
      <vt:lpstr>Multiple Importance Sampling</vt:lpstr>
      <vt:lpstr>Stratified Sampling</vt:lpstr>
      <vt:lpstr>Stratified Sampling</vt:lpstr>
      <vt:lpstr>Stratified Sampling</vt:lpstr>
      <vt:lpstr>Are we done yet? </vt:lpstr>
      <vt:lpstr>PowerPoint Presentation</vt:lpstr>
      <vt:lpstr>PowerPoint Presentation</vt:lpstr>
      <vt:lpstr>Bidirectional Path Tracing</vt:lpstr>
      <vt:lpstr>PowerPoint Presentation</vt:lpstr>
      <vt:lpstr>Are we done yet?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Reading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Pathtracing In Practice</dc:title>
  <dc:creator>d00sint</dc:creator>
  <cp:lastModifiedBy>d00sint</cp:lastModifiedBy>
  <cp:revision>199</cp:revision>
  <dcterms:created xsi:type="dcterms:W3CDTF">2006-08-16T00:00:00Z</dcterms:created>
  <dcterms:modified xsi:type="dcterms:W3CDTF">2018-01-29T14:28:28Z</dcterms:modified>
</cp:coreProperties>
</file>