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2"/>
  </p:notesMasterIdLst>
  <p:sldIdLst>
    <p:sldId id="558" r:id="rId2"/>
    <p:sldId id="638" r:id="rId3"/>
    <p:sldId id="640" r:id="rId4"/>
    <p:sldId id="675" r:id="rId5"/>
    <p:sldId id="757" r:id="rId6"/>
    <p:sldId id="758" r:id="rId7"/>
    <p:sldId id="802" r:id="rId8"/>
    <p:sldId id="760" r:id="rId9"/>
    <p:sldId id="761" r:id="rId10"/>
    <p:sldId id="763" r:id="rId11"/>
    <p:sldId id="764" r:id="rId12"/>
    <p:sldId id="765" r:id="rId13"/>
    <p:sldId id="803" r:id="rId14"/>
    <p:sldId id="767" r:id="rId15"/>
    <p:sldId id="810" r:id="rId16"/>
    <p:sldId id="769" r:id="rId17"/>
    <p:sldId id="770" r:id="rId18"/>
    <p:sldId id="771" r:id="rId19"/>
    <p:sldId id="772" r:id="rId20"/>
    <p:sldId id="773" r:id="rId21"/>
    <p:sldId id="774" r:id="rId22"/>
    <p:sldId id="804" r:id="rId23"/>
    <p:sldId id="776" r:id="rId24"/>
    <p:sldId id="778" r:id="rId25"/>
    <p:sldId id="805" r:id="rId26"/>
    <p:sldId id="780" r:id="rId27"/>
    <p:sldId id="782" r:id="rId28"/>
    <p:sldId id="784" r:id="rId29"/>
    <p:sldId id="807" r:id="rId30"/>
    <p:sldId id="786" r:id="rId31"/>
    <p:sldId id="787" r:id="rId32"/>
    <p:sldId id="788" r:id="rId33"/>
    <p:sldId id="808" r:id="rId34"/>
    <p:sldId id="791" r:id="rId35"/>
    <p:sldId id="792" r:id="rId36"/>
    <p:sldId id="793" r:id="rId37"/>
    <p:sldId id="794" r:id="rId38"/>
    <p:sldId id="796" r:id="rId39"/>
    <p:sldId id="797" r:id="rId40"/>
    <p:sldId id="800" r:id="rId41"/>
    <p:sldId id="798" r:id="rId42"/>
    <p:sldId id="678" r:id="rId43"/>
    <p:sldId id="814" r:id="rId44"/>
    <p:sldId id="752" r:id="rId45"/>
    <p:sldId id="817" r:id="rId46"/>
    <p:sldId id="816" r:id="rId47"/>
    <p:sldId id="809" r:id="rId48"/>
    <p:sldId id="606" r:id="rId49"/>
    <p:sldId id="708" r:id="rId50"/>
    <p:sldId id="607" r:id="rId51"/>
    <p:sldId id="811" r:id="rId52"/>
    <p:sldId id="812" r:id="rId53"/>
    <p:sldId id="813" r:id="rId54"/>
    <p:sldId id="815" r:id="rId55"/>
    <p:sldId id="818" r:id="rId56"/>
    <p:sldId id="727" r:id="rId57"/>
    <p:sldId id="728" r:id="rId58"/>
    <p:sldId id="729" r:id="rId59"/>
    <p:sldId id="730" r:id="rId60"/>
    <p:sldId id="731" r:id="rId61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711" autoAdjust="0"/>
    <p:restoredTop sz="86727" autoAdjust="0"/>
  </p:normalViewPr>
  <p:slideViewPr>
    <p:cSldViewPr>
      <p:cViewPr varScale="1">
        <p:scale>
          <a:sx n="68" d="100"/>
          <a:sy n="68" d="100"/>
        </p:scale>
        <p:origin x="6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1170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0E0B65D-E2A4-428D-8837-7136A50B29CB}" type="datetimeFigureOut">
              <a:rPr lang="sv-SE" smtClean="0"/>
              <a:t>2017-02-01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09293D5-4692-4550-8F52-A74959CB9C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222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C8BCE-4312-4A61-8F97-02C83FCE96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http://www.cse.chalmers.se/MasterThesis/Pics/Logo-GU-CTH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0361"/>
            <a:ext cx="3952875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2267745" y="6135107"/>
            <a:ext cx="687625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Based on the book Computer Networking: A Top Down Approach,</a:t>
            </a:r>
            <a:r>
              <a:rPr lang="en-US" sz="1000" b="1" baseline="0" dirty="0" smtClean="0">
                <a:solidFill>
                  <a:srgbClr val="336699"/>
                </a:solidFill>
                <a:latin typeface="Helvetica" pitchFamily="-84" charset="0"/>
              </a:rPr>
              <a:t> </a:t>
            </a:r>
            <a:r>
              <a:rPr lang="en-US" sz="1000" b="1" dirty="0" smtClean="0">
                <a:solidFill>
                  <a:srgbClr val="336699"/>
                </a:solidFill>
                <a:latin typeface="Helvetica" pitchFamily="-84" charset="0"/>
              </a:rPr>
              <a:t>Jim Kurose, Keith Ross, Addison-Wesley.</a:t>
            </a:r>
          </a:p>
        </p:txBody>
      </p:sp>
    </p:spTree>
    <p:extLst>
      <p:ext uri="{BB962C8B-B14F-4D97-AF65-F5344CB8AC3E}">
        <p14:creationId xmlns:p14="http://schemas.microsoft.com/office/powerpoint/2010/main" val="2446143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19256" cy="57606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BA504-7919-41DE-B9B2-CB6A22CC38B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28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72" y="3058"/>
            <a:ext cx="8219256" cy="761646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C4E7-7DAB-41A8-AE4E-BFB36220F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4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214CE9-2F03-4249-B9FB-5D3B3D60A5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8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E4BD-9E40-4F30-BABB-77B20E3CB7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7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 smtClean="0"/>
          </a:p>
          <a:p>
            <a:fld id="{049A301D-13C4-4482-85D4-31C03EBD2C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2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-36512" y="44624"/>
            <a:ext cx="821925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6712"/>
            <a:ext cx="8229600" cy="528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518274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14CE9-2F03-4249-B9FB-5D3B3D60A5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43674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323528" y="6559931"/>
            <a:ext cx="8460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Marina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Papatriantafilou – 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Network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v-SE" sz="1600" b="1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layer</a:t>
            </a:r>
            <a:r>
              <a:rPr lang="sv-SE" sz="16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part 2 (Control Plane) </a:t>
            </a:r>
            <a:endParaRPr lang="sv-SE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36512" y="836712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94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60" r:id="rId4"/>
    <p:sldLayoutId id="2147483661" r:id="rId5"/>
    <p:sldLayoutId id="2147483662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Ge0qt9Wz4U&amp;feature=plcp" TargetMode="External"/><Relationship Id="rId2" Type="http://schemas.openxmlformats.org/officeDocument/2006/relationships/hyperlink" Target="http://www.youtube.com/watch?v=ZTJIkjgyuZE&amp;list=PLE9F3F05C381ED8E8&amp;feature=plc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EhJO1TCQX5I&amp;feature=plcp" TargetMode="External"/><Relationship Id="rId5" Type="http://schemas.openxmlformats.org/officeDocument/2006/relationships/hyperlink" Target="http://www.youtube.com/watch?v=BmZNcjLtmwo&amp;feature=plcp" TargetMode="External"/><Relationship Id="rId4" Type="http://schemas.openxmlformats.org/officeDocument/2006/relationships/hyperlink" Target="http://www.youtube.com/watch?v=reXS_e3fTAk&amp;feature=relat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6.bin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3.bin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19"/>
            <a:ext cx="7772400" cy="35846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Course on Computer Communication and </a:t>
            </a:r>
            <a:r>
              <a:rPr lang="en-US" dirty="0" smtClean="0"/>
              <a:t>Networks 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Lecture</a:t>
            </a:r>
            <a:r>
              <a:rPr lang="sv-SE" dirty="0" smtClean="0"/>
              <a:t> </a:t>
            </a:r>
            <a:r>
              <a:rPr lang="sv-SE" dirty="0"/>
              <a:t>7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Network</a:t>
            </a:r>
            <a:r>
              <a:rPr lang="sv-SE" dirty="0" smtClean="0"/>
              <a:t> </a:t>
            </a:r>
            <a:r>
              <a:rPr lang="sv-SE" dirty="0" err="1" smtClean="0"/>
              <a:t>Layer</a:t>
            </a:r>
            <a:r>
              <a:rPr lang="sv-SE" dirty="0" smtClean="0"/>
              <a:t>, </a:t>
            </a:r>
            <a:br>
              <a:rPr lang="sv-SE" dirty="0" smtClean="0"/>
            </a:br>
            <a:r>
              <a:rPr lang="sv-SE" dirty="0" err="1" smtClean="0"/>
              <a:t>Chapter</a:t>
            </a:r>
            <a:r>
              <a:rPr lang="sv-SE" dirty="0" smtClean="0"/>
              <a:t> 4 (6/e) -  </a:t>
            </a:r>
            <a:r>
              <a:rPr lang="sv-SE" dirty="0"/>
              <a:t>Part B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(7/e Ch5)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3381"/>
            <a:ext cx="6400800" cy="1752600"/>
          </a:xfrm>
        </p:spPr>
        <p:txBody>
          <a:bodyPr/>
          <a:lstStyle/>
          <a:p>
            <a:r>
              <a:rPr lang="sv-SE" dirty="0" smtClean="0"/>
              <a:t>EDA344/DIT </a:t>
            </a:r>
            <a:r>
              <a:rPr lang="sv-SE" dirty="0"/>
              <a:t>420, CTH/GU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C8BCE-4312-4A61-8F97-02C83FCE96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99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66BEED2-B329-45D8-A491-B80F3B01CF3A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sv-SE" sz="1400" dirty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sz="3600" smtClean="0"/>
              <a:t>Dijkstra’s algorithm: example node u</a:t>
            </a:r>
            <a:endParaRPr lang="en-US" altLang="sv-SE" smtClean="0"/>
          </a:p>
        </p:txBody>
      </p:sp>
      <p:sp>
        <p:nvSpPr>
          <p:cNvPr id="95237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Step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0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1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2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3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4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5</a:t>
            </a:r>
          </a:p>
        </p:txBody>
      </p:sp>
      <p:sp>
        <p:nvSpPr>
          <p:cNvPr id="95238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N</a:t>
            </a:r>
            <a:r>
              <a:rPr lang="en-US" altLang="sv-SE" sz="2000">
                <a:cs typeface="Arial" panose="020B0604020202020204" pitchFamily="34" charset="0"/>
              </a:rPr>
              <a:t>'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ux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uxv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uxvy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uxvyw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uxvywz</a:t>
            </a:r>
          </a:p>
        </p:txBody>
      </p:sp>
      <p:sp>
        <p:nvSpPr>
          <p:cNvPr id="95239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D(v),p(v)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2,u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2,u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sv-SE" sz="2000"/>
          </a:p>
        </p:txBody>
      </p:sp>
      <p:sp>
        <p:nvSpPr>
          <p:cNvPr id="95240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D(w),p(w)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5,u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4,x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 4,</a:t>
            </a:r>
            <a:r>
              <a:rPr lang="en-US" altLang="sv-SE" sz="2000"/>
              <a:t>x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3,y</a:t>
            </a:r>
          </a:p>
        </p:txBody>
      </p:sp>
      <p:sp>
        <p:nvSpPr>
          <p:cNvPr id="95241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D(x),p(x)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1,u</a:t>
            </a:r>
          </a:p>
        </p:txBody>
      </p:sp>
      <p:sp>
        <p:nvSpPr>
          <p:cNvPr id="95242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D(y),p(y)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>
                <a:cs typeface="Arial" panose="020B0604020202020204" pitchFamily="34" charset="0"/>
                <a:sym typeface="Symbol" panose="05050102010706020507" pitchFamily="18" charset="2"/>
              </a:rPr>
              <a:t>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2,x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2,x</a:t>
            </a:r>
          </a:p>
        </p:txBody>
      </p:sp>
      <p:sp>
        <p:nvSpPr>
          <p:cNvPr id="95243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D(z),p(z)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>
                <a:sym typeface="Symbol" panose="05050102010706020507" pitchFamily="18" charset="2"/>
              </a:rPr>
              <a:t>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>
                <a:sym typeface="Symbol" panose="05050102010706020507" pitchFamily="18" charset="2"/>
              </a:rPr>
              <a:t></a:t>
            </a:r>
            <a:endParaRPr lang="en-US" altLang="sv-SE" sz="20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>
                <a:sym typeface="Symbol" panose="05050102010706020507" pitchFamily="18" charset="2"/>
              </a:rPr>
              <a:t></a:t>
            </a:r>
            <a:endParaRPr lang="en-US" altLang="sv-SE" sz="20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4,y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4,y</a:t>
            </a:r>
          </a:p>
        </p:txBody>
      </p:sp>
      <p:sp>
        <p:nvSpPr>
          <p:cNvPr id="95244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5245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5246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5247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5248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95249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grpSp>
        <p:nvGrpSpPr>
          <p:cNvPr id="95250" name="Group 16"/>
          <p:cNvGrpSpPr>
            <a:grpSpLocks/>
          </p:cNvGrpSpPr>
          <p:nvPr/>
        </p:nvGrpSpPr>
        <p:grpSpPr bwMode="auto">
          <a:xfrm>
            <a:off x="3016250" y="3970338"/>
            <a:ext cx="3571875" cy="2236787"/>
            <a:chOff x="3162" y="1071"/>
            <a:chExt cx="2250" cy="1409"/>
          </a:xfrm>
        </p:grpSpPr>
        <p:sp>
          <p:nvSpPr>
            <p:cNvPr id="95257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58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59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60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61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62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263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64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65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66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67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268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69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70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71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72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273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74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75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76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77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278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79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80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81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82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283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84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85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86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87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288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5289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90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91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147483646 h 174"/>
                <a:gd name="T2" fmla="*/ 11894263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92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93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94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95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96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5297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95298" name="Group 58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95324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5325" name="Text Box 6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u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5299" name="Group 61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95322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5323" name="Text Box 63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y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5300" name="Group 64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95320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5321" name="Text Box 66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400"/>
                  <a:t>x</a:t>
                </a:r>
              </a:p>
            </p:txBody>
          </p:sp>
        </p:grpSp>
        <p:grpSp>
          <p:nvGrpSpPr>
            <p:cNvPr id="95301" name="Group 67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95318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5319" name="Text Box 69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w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5302" name="Group 70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95316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5317" name="Text Box 72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v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5303" name="Group 73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95314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5315" name="Text Box 75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400"/>
                  <a:t>z</a:t>
                </a:r>
              </a:p>
            </p:txBody>
          </p:sp>
        </p:grpSp>
        <p:sp>
          <p:nvSpPr>
            <p:cNvPr id="95304" name="Text Box 76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05" name="Text Box 77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06" name="Text Box 78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07" name="Text Box 79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3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08" name="Text Box 80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09" name="Text Box 81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10" name="Text Box 82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11" name="Text Box 83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5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12" name="Text Box 84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3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5313" name="Text Box 85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5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465052" name="Line 156"/>
          <p:cNvSpPr>
            <a:spLocks noChangeShapeType="1"/>
          </p:cNvSpPr>
          <p:nvPr/>
        </p:nvSpPr>
        <p:spPr bwMode="auto">
          <a:xfrm flipH="1">
            <a:off x="1862138" y="2017713"/>
            <a:ext cx="3535362" cy="3381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65053" name="Line 157"/>
          <p:cNvSpPr>
            <a:spLocks noChangeShapeType="1"/>
          </p:cNvSpPr>
          <p:nvPr/>
        </p:nvSpPr>
        <p:spPr bwMode="auto">
          <a:xfrm flipH="1">
            <a:off x="1958975" y="2368550"/>
            <a:ext cx="935038" cy="2762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65054" name="Line 158"/>
          <p:cNvSpPr>
            <a:spLocks noChangeShapeType="1"/>
          </p:cNvSpPr>
          <p:nvPr/>
        </p:nvSpPr>
        <p:spPr bwMode="auto">
          <a:xfrm flipH="1">
            <a:off x="2108200" y="2613025"/>
            <a:ext cx="4611688" cy="3159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65055" name="Line 159"/>
          <p:cNvSpPr>
            <a:spLocks noChangeShapeType="1"/>
          </p:cNvSpPr>
          <p:nvPr/>
        </p:nvSpPr>
        <p:spPr bwMode="auto">
          <a:xfrm flipH="1">
            <a:off x="2241550" y="2987675"/>
            <a:ext cx="1860550" cy="2714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65056" name="Line 160"/>
          <p:cNvSpPr>
            <a:spLocks noChangeShapeType="1"/>
          </p:cNvSpPr>
          <p:nvPr/>
        </p:nvSpPr>
        <p:spPr bwMode="auto">
          <a:xfrm flipH="1">
            <a:off x="2381250" y="3284538"/>
            <a:ext cx="5595938" cy="2667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95256" name="Text Box 161"/>
          <p:cNvSpPr txBox="1">
            <a:spLocks noChangeArrowheads="1"/>
          </p:cNvSpPr>
          <p:nvPr/>
        </p:nvSpPr>
        <p:spPr bwMode="auto">
          <a:xfrm>
            <a:off x="2941638" y="1222375"/>
            <a:ext cx="564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800" b="1"/>
              <a:t>v                 w                  x                   y                 z</a:t>
            </a:r>
          </a:p>
        </p:txBody>
      </p:sp>
    </p:spTree>
    <p:extLst>
      <p:ext uri="{BB962C8B-B14F-4D97-AF65-F5344CB8AC3E}">
        <p14:creationId xmlns:p14="http://schemas.microsoft.com/office/powerpoint/2010/main" val="362403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052" grpId="0" animBg="1"/>
      <p:bldP spid="465053" grpId="0" animBg="1"/>
      <p:bldP spid="465054" grpId="0" animBg="1"/>
      <p:bldP spid="465055" grpId="0" animBg="1"/>
      <p:bldP spid="4650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 dirty="0" err="1" smtClean="0"/>
              <a:t>Networ</a:t>
            </a:r>
            <a:r>
              <a:rPr lang="en-US" altLang="sv-SE" sz="1400" dirty="0" smtClean="0"/>
              <a:t> Layer</a:t>
            </a:r>
          </a:p>
        </p:txBody>
      </p:sp>
      <p:sp>
        <p:nvSpPr>
          <p:cNvPr id="962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4511227A-9C98-4CD9-B62D-A69FA16D14FD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sv-SE" sz="1400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sv-SE" smtClean="0"/>
              <a:t>Dijkstra’s algorithm: forwarding table </a:t>
            </a:r>
          </a:p>
        </p:txBody>
      </p:sp>
      <p:grpSp>
        <p:nvGrpSpPr>
          <p:cNvPr id="96261" name="Group 77"/>
          <p:cNvGrpSpPr>
            <a:grpSpLocks/>
          </p:cNvGrpSpPr>
          <p:nvPr/>
        </p:nvGrpSpPr>
        <p:grpSpPr bwMode="auto">
          <a:xfrm>
            <a:off x="2198688" y="2043113"/>
            <a:ext cx="3244850" cy="1500187"/>
            <a:chOff x="1385" y="1287"/>
            <a:chExt cx="2044" cy="945"/>
          </a:xfrm>
        </p:grpSpPr>
        <p:sp>
          <p:nvSpPr>
            <p:cNvPr id="96283" name="Freeform 7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284" name="Oval 8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285" name="Line 9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286" name="Line 10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287" name="Rectangle 11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6288" name="Oval 12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289" name="Oval 13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290" name="Line 14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291" name="Line 15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292" name="Rectangle 16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6293" name="Oval 17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294" name="Oval 18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295" name="Line 19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296" name="Line 20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297" name="Rectangle 21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6298" name="Oval 22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299" name="Oval 23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300" name="Line 24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01" name="Line 25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02" name="Rectangle 26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6303" name="Oval 27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304" name="Oval 28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305" name="Line 29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06" name="Line 30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07" name="Rectangle 31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6308" name="Oval 32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309" name="Oval 33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310" name="Line 34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11" name="Line 35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12" name="Rectangle 36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96313" name="Oval 37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96314" name="Freeform 38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15" name="Freeform 41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16" name="Freeform 42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96317" name="Freeform 43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96318" name="Group 47"/>
            <p:cNvGrpSpPr>
              <a:grpSpLocks/>
            </p:cNvGrpSpPr>
            <p:nvPr/>
          </p:nvGrpSpPr>
          <p:grpSpPr bwMode="auto">
            <a:xfrm>
              <a:off x="1440" y="1593"/>
              <a:ext cx="199" cy="250"/>
              <a:chOff x="2957" y="2429"/>
              <a:chExt cx="202" cy="250"/>
            </a:xfrm>
          </p:grpSpPr>
          <p:sp>
            <p:nvSpPr>
              <p:cNvPr id="96334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6335" name="Text Box 49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u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6319" name="Group 50"/>
            <p:cNvGrpSpPr>
              <a:grpSpLocks/>
            </p:cNvGrpSpPr>
            <p:nvPr/>
          </p:nvGrpSpPr>
          <p:grpSpPr bwMode="auto">
            <a:xfrm>
              <a:off x="2610" y="1977"/>
              <a:ext cx="199" cy="250"/>
              <a:chOff x="2957" y="2429"/>
              <a:chExt cx="202" cy="250"/>
            </a:xfrm>
          </p:grpSpPr>
          <p:sp>
            <p:nvSpPr>
              <p:cNvPr id="96332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6333" name="Text Box 52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y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6320" name="Group 53"/>
            <p:cNvGrpSpPr>
              <a:grpSpLocks/>
            </p:cNvGrpSpPr>
            <p:nvPr/>
          </p:nvGrpSpPr>
          <p:grpSpPr bwMode="auto">
            <a:xfrm>
              <a:off x="1914" y="1944"/>
              <a:ext cx="229" cy="288"/>
              <a:chOff x="2943" y="2399"/>
              <a:chExt cx="230" cy="288"/>
            </a:xfrm>
          </p:grpSpPr>
          <p:sp>
            <p:nvSpPr>
              <p:cNvPr id="96330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6331" name="Text Box 55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400"/>
                  <a:t>x</a:t>
                </a:r>
              </a:p>
            </p:txBody>
          </p:sp>
        </p:grpSp>
        <p:grpSp>
          <p:nvGrpSpPr>
            <p:cNvPr id="96321" name="Group 56"/>
            <p:cNvGrpSpPr>
              <a:grpSpLocks/>
            </p:cNvGrpSpPr>
            <p:nvPr/>
          </p:nvGrpSpPr>
          <p:grpSpPr bwMode="auto">
            <a:xfrm>
              <a:off x="2591" y="1287"/>
              <a:ext cx="225" cy="250"/>
              <a:chOff x="2944" y="2429"/>
              <a:chExt cx="228" cy="250"/>
            </a:xfrm>
          </p:grpSpPr>
          <p:sp>
            <p:nvSpPr>
              <p:cNvPr id="96328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6329" name="Text Box 58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w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6322" name="Group 59"/>
            <p:cNvGrpSpPr>
              <a:grpSpLocks/>
            </p:cNvGrpSpPr>
            <p:nvPr/>
          </p:nvGrpSpPr>
          <p:grpSpPr bwMode="auto">
            <a:xfrm>
              <a:off x="1922" y="1287"/>
              <a:ext cx="194" cy="250"/>
              <a:chOff x="2959" y="2429"/>
              <a:chExt cx="197" cy="250"/>
            </a:xfrm>
          </p:grpSpPr>
          <p:sp>
            <p:nvSpPr>
              <p:cNvPr id="96326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6327" name="Text Box 61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v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96323" name="Group 62"/>
            <p:cNvGrpSpPr>
              <a:grpSpLocks/>
            </p:cNvGrpSpPr>
            <p:nvPr/>
          </p:nvGrpSpPr>
          <p:grpSpPr bwMode="auto">
            <a:xfrm>
              <a:off x="3172" y="1605"/>
              <a:ext cx="219" cy="288"/>
              <a:chOff x="2946" y="2399"/>
              <a:chExt cx="221" cy="288"/>
            </a:xfrm>
          </p:grpSpPr>
          <p:sp>
            <p:nvSpPr>
              <p:cNvPr id="96324" name="Rectangle 6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96325" name="Text Box 64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400"/>
                  <a:t>z</a:t>
                </a:r>
              </a:p>
            </p:txBody>
          </p:sp>
        </p:grpSp>
      </p:grpSp>
      <p:sp>
        <p:nvSpPr>
          <p:cNvPr id="96262" name="Text Box 76"/>
          <p:cNvSpPr txBox="1">
            <a:spLocks noChangeArrowheads="1"/>
          </p:cNvSpPr>
          <p:nvPr/>
        </p:nvSpPr>
        <p:spPr bwMode="auto">
          <a:xfrm>
            <a:off x="577850" y="1290638"/>
            <a:ext cx="509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u="sng">
                <a:solidFill>
                  <a:srgbClr val="C00000"/>
                </a:solidFill>
              </a:rPr>
              <a:t>Resulting shortest-path tree from node </a:t>
            </a:r>
            <a:r>
              <a:rPr lang="en-US" altLang="sv-SE" sz="1800" u="sng">
                <a:solidFill>
                  <a:schemeClr val="accent2"/>
                </a:solidFill>
              </a:rPr>
              <a:t>u</a:t>
            </a:r>
            <a:r>
              <a:rPr lang="en-US" altLang="sv-SE" sz="1800" u="sng">
                <a:solidFill>
                  <a:srgbClr val="FF0000"/>
                </a:solidFill>
              </a:rPr>
              <a:t> </a:t>
            </a:r>
            <a:r>
              <a:rPr lang="en-US" altLang="sv-SE" sz="1800" u="sng">
                <a:solidFill>
                  <a:srgbClr val="C00000"/>
                </a:solidFill>
              </a:rPr>
              <a:t>as root:</a:t>
            </a:r>
          </a:p>
        </p:txBody>
      </p:sp>
      <p:grpSp>
        <p:nvGrpSpPr>
          <p:cNvPr id="96263" name="Group 100"/>
          <p:cNvGrpSpPr>
            <a:grpSpLocks/>
          </p:cNvGrpSpPr>
          <p:nvPr/>
        </p:nvGrpSpPr>
        <p:grpSpPr bwMode="auto">
          <a:xfrm>
            <a:off x="1030288" y="4213225"/>
            <a:ext cx="2427287" cy="2276475"/>
            <a:chOff x="259" y="2768"/>
            <a:chExt cx="1529" cy="1434"/>
          </a:xfrm>
        </p:grpSpPr>
        <p:sp>
          <p:nvSpPr>
            <p:cNvPr id="96269" name="Line 7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96270" name="Line 8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96271" name="Text Box 81"/>
            <p:cNvSpPr txBox="1">
              <a:spLocks noChangeArrowheads="1"/>
            </p:cNvSpPr>
            <p:nvPr/>
          </p:nvSpPr>
          <p:spPr bwMode="auto">
            <a:xfrm>
              <a:off x="883" y="3063"/>
              <a:ext cx="1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v</a:t>
              </a:r>
            </a:p>
          </p:txBody>
        </p:sp>
        <p:sp>
          <p:nvSpPr>
            <p:cNvPr id="96272" name="Text Box 82"/>
            <p:cNvSpPr txBox="1">
              <a:spLocks noChangeArrowheads="1"/>
            </p:cNvSpPr>
            <p:nvPr/>
          </p:nvSpPr>
          <p:spPr bwMode="auto">
            <a:xfrm>
              <a:off x="876" y="3250"/>
              <a:ext cx="2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x</a:t>
              </a:r>
            </a:p>
          </p:txBody>
        </p:sp>
        <p:sp>
          <p:nvSpPr>
            <p:cNvPr id="96273" name="Text Box 90"/>
            <p:cNvSpPr txBox="1">
              <a:spLocks noChangeArrowheads="1"/>
            </p:cNvSpPr>
            <p:nvPr/>
          </p:nvSpPr>
          <p:spPr bwMode="auto">
            <a:xfrm>
              <a:off x="890" y="3485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y</a:t>
              </a:r>
            </a:p>
          </p:txBody>
        </p:sp>
        <p:sp>
          <p:nvSpPr>
            <p:cNvPr id="96274" name="Text Box 91"/>
            <p:cNvSpPr txBox="1">
              <a:spLocks noChangeArrowheads="1"/>
            </p:cNvSpPr>
            <p:nvPr/>
          </p:nvSpPr>
          <p:spPr bwMode="auto">
            <a:xfrm>
              <a:off x="875" y="3720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w</a:t>
              </a:r>
            </a:p>
          </p:txBody>
        </p:sp>
        <p:sp>
          <p:nvSpPr>
            <p:cNvPr id="96275" name="Text Box 92"/>
            <p:cNvSpPr txBox="1">
              <a:spLocks noChangeArrowheads="1"/>
            </p:cNvSpPr>
            <p:nvPr/>
          </p:nvSpPr>
          <p:spPr bwMode="auto">
            <a:xfrm>
              <a:off x="884" y="3946"/>
              <a:ext cx="1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z</a:t>
              </a:r>
            </a:p>
          </p:txBody>
        </p:sp>
        <p:sp>
          <p:nvSpPr>
            <p:cNvPr id="96276" name="Text Box 93"/>
            <p:cNvSpPr txBox="1">
              <a:spLocks noChangeArrowheads="1"/>
            </p:cNvSpPr>
            <p:nvPr/>
          </p:nvSpPr>
          <p:spPr bwMode="auto">
            <a:xfrm>
              <a:off x="1248" y="3047"/>
              <a:ext cx="4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(u,v)</a:t>
              </a:r>
            </a:p>
          </p:txBody>
        </p:sp>
        <p:sp>
          <p:nvSpPr>
            <p:cNvPr id="96277" name="Text Box 94"/>
            <p:cNvSpPr txBox="1">
              <a:spLocks noChangeArrowheads="1"/>
            </p:cNvSpPr>
            <p:nvPr/>
          </p:nvSpPr>
          <p:spPr bwMode="auto">
            <a:xfrm>
              <a:off x="1249" y="3249"/>
              <a:ext cx="4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(u,x)</a:t>
              </a:r>
            </a:p>
          </p:txBody>
        </p:sp>
        <p:sp>
          <p:nvSpPr>
            <p:cNvPr id="96278" name="Text Box 95"/>
            <p:cNvSpPr txBox="1">
              <a:spLocks noChangeArrowheads="1"/>
            </p:cNvSpPr>
            <p:nvPr/>
          </p:nvSpPr>
          <p:spPr bwMode="auto">
            <a:xfrm>
              <a:off x="1248" y="3500"/>
              <a:ext cx="4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(u,x)</a:t>
              </a:r>
            </a:p>
          </p:txBody>
        </p:sp>
        <p:sp>
          <p:nvSpPr>
            <p:cNvPr id="96279" name="Text Box 96"/>
            <p:cNvSpPr txBox="1">
              <a:spLocks noChangeArrowheads="1"/>
            </p:cNvSpPr>
            <p:nvPr/>
          </p:nvSpPr>
          <p:spPr bwMode="auto">
            <a:xfrm>
              <a:off x="1264" y="3718"/>
              <a:ext cx="4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(u,x)</a:t>
              </a:r>
            </a:p>
          </p:txBody>
        </p:sp>
        <p:sp>
          <p:nvSpPr>
            <p:cNvPr id="96280" name="Text Box 97"/>
            <p:cNvSpPr txBox="1">
              <a:spLocks noChangeArrowheads="1"/>
            </p:cNvSpPr>
            <p:nvPr/>
          </p:nvSpPr>
          <p:spPr bwMode="auto">
            <a:xfrm>
              <a:off x="1254" y="3952"/>
              <a:ext cx="4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(u,x)</a:t>
              </a:r>
            </a:p>
          </p:txBody>
        </p:sp>
        <p:sp>
          <p:nvSpPr>
            <p:cNvPr id="96281" name="Text Box 98"/>
            <p:cNvSpPr txBox="1">
              <a:spLocks noChangeArrowheads="1"/>
            </p:cNvSpPr>
            <p:nvPr/>
          </p:nvSpPr>
          <p:spPr bwMode="auto">
            <a:xfrm>
              <a:off x="259" y="2768"/>
              <a:ext cx="8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destination</a:t>
              </a:r>
            </a:p>
          </p:txBody>
        </p:sp>
        <p:sp>
          <p:nvSpPr>
            <p:cNvPr id="96282" name="Text Box 99"/>
            <p:cNvSpPr txBox="1">
              <a:spLocks noChangeArrowheads="1"/>
            </p:cNvSpPr>
            <p:nvPr/>
          </p:nvSpPr>
          <p:spPr bwMode="auto">
            <a:xfrm>
              <a:off x="1232" y="2791"/>
              <a:ext cx="5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via link</a:t>
              </a:r>
            </a:p>
          </p:txBody>
        </p:sp>
      </p:grpSp>
      <p:sp>
        <p:nvSpPr>
          <p:cNvPr id="96264" name="Text Box 101"/>
          <p:cNvSpPr txBox="1">
            <a:spLocks noChangeArrowheads="1"/>
          </p:cNvSpPr>
          <p:nvPr/>
        </p:nvSpPr>
        <p:spPr bwMode="auto">
          <a:xfrm>
            <a:off x="525463" y="3813175"/>
            <a:ext cx="332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u="sng">
                <a:solidFill>
                  <a:srgbClr val="C00000"/>
                </a:solidFill>
              </a:rPr>
              <a:t>Resulting forwarding table in </a:t>
            </a:r>
            <a:r>
              <a:rPr lang="en-US" altLang="sv-SE" sz="1800" u="sng">
                <a:solidFill>
                  <a:schemeClr val="accent2"/>
                </a:solidFill>
              </a:rPr>
              <a:t>u</a:t>
            </a:r>
            <a:r>
              <a:rPr lang="en-US" altLang="sv-SE" sz="1800" u="sng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96265" name="Text Box 102"/>
          <p:cNvSpPr txBox="1">
            <a:spLocks noChangeArrowheads="1"/>
          </p:cNvSpPr>
          <p:nvPr/>
        </p:nvSpPr>
        <p:spPr bwMode="auto">
          <a:xfrm>
            <a:off x="3560763" y="4243388"/>
            <a:ext cx="1157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800"/>
              <a:t>cost</a:t>
            </a:r>
          </a:p>
        </p:txBody>
      </p:sp>
      <p:sp>
        <p:nvSpPr>
          <p:cNvPr id="96266" name="Text Box 103"/>
          <p:cNvSpPr txBox="1">
            <a:spLocks noChangeArrowheads="1"/>
          </p:cNvSpPr>
          <p:nvPr/>
        </p:nvSpPr>
        <p:spPr bwMode="auto">
          <a:xfrm>
            <a:off x="3670300" y="4791075"/>
            <a:ext cx="1120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96267" name="Text Box 104"/>
          <p:cNvSpPr txBox="1">
            <a:spLocks noChangeArrowheads="1"/>
          </p:cNvSpPr>
          <p:nvPr/>
        </p:nvSpPr>
        <p:spPr bwMode="auto">
          <a:xfrm>
            <a:off x="3692525" y="4668838"/>
            <a:ext cx="658813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600" b="1"/>
              <a:t>2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600" b="1"/>
              <a:t>1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600" b="1"/>
              <a:t>2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600" b="1"/>
              <a:t>3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600" b="1"/>
              <a:t>4</a:t>
            </a:r>
          </a:p>
        </p:txBody>
      </p:sp>
      <p:sp>
        <p:nvSpPr>
          <p:cNvPr id="96268" name="Text Box 105"/>
          <p:cNvSpPr txBox="1">
            <a:spLocks noChangeArrowheads="1"/>
          </p:cNvSpPr>
          <p:nvPr/>
        </p:nvSpPr>
        <p:spPr bwMode="auto">
          <a:xfrm>
            <a:off x="1350963" y="2540000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800"/>
              <a:t>Root</a:t>
            </a:r>
          </a:p>
        </p:txBody>
      </p:sp>
    </p:spTree>
    <p:extLst>
      <p:ext uri="{BB962C8B-B14F-4D97-AF65-F5344CB8AC3E}">
        <p14:creationId xmlns:p14="http://schemas.microsoft.com/office/powerpoint/2010/main" val="77753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4B1D2D-5ADC-4F00-999D-72E9C66351C3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sv-SE" sz="1400" dirty="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Dijkstra’s algorithm, discussion</a:t>
            </a:r>
          </a:p>
        </p:txBody>
      </p:sp>
      <p:sp>
        <p:nvSpPr>
          <p:cNvPr id="97285" name="Rectangle 224"/>
          <p:cNvSpPr>
            <a:spLocks noChangeArrowheads="1"/>
          </p:cNvSpPr>
          <p:nvPr/>
        </p:nvSpPr>
        <p:spPr bwMode="auto">
          <a:xfrm>
            <a:off x="468313" y="1144434"/>
            <a:ext cx="8512175" cy="30289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400" dirty="0">
                <a:solidFill>
                  <a:srgbClr val="C00000"/>
                </a:solidFill>
              </a:rPr>
              <a:t>Algorithm complexity: </a:t>
            </a:r>
            <a:r>
              <a:rPr lang="en-US" altLang="sv-SE" sz="2400" dirty="0">
                <a:solidFill>
                  <a:schemeClr val="accent2"/>
                </a:solidFill>
              </a:rPr>
              <a:t>n</a:t>
            </a:r>
            <a:r>
              <a:rPr lang="en-US" altLang="sv-SE" sz="2400" dirty="0"/>
              <a:t> </a:t>
            </a:r>
            <a:r>
              <a:rPr lang="en-US" altLang="sv-SE" sz="2400" dirty="0" smtClean="0"/>
              <a:t>nodes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sz="2400" dirty="0" smtClean="0"/>
              <a:t>each iteration: need to check all nodes, not in N’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sz="2400" dirty="0" smtClean="0"/>
              <a:t>n(n+1</a:t>
            </a:r>
            <a:r>
              <a:rPr lang="en-US" altLang="sv-SE" sz="2400" dirty="0"/>
              <a:t>)/2 comparisons: Order of (n</a:t>
            </a:r>
            <a:r>
              <a:rPr lang="en-US" altLang="sv-SE" sz="2400" baseline="30000" dirty="0"/>
              <a:t>2</a:t>
            </a:r>
            <a:r>
              <a:rPr lang="en-US" altLang="sv-SE" sz="2400" dirty="0"/>
              <a:t>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ZapfDingbats" pitchFamily="82" charset="2"/>
              <a:buNone/>
            </a:pPr>
            <a:r>
              <a:rPr lang="en-US" altLang="sv-SE" sz="2400" dirty="0">
                <a:solidFill>
                  <a:srgbClr val="C00000"/>
                </a:solidFill>
              </a:rPr>
              <a:t>Oscillations possible: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sv-SE" sz="2400" dirty="0"/>
              <a:t>e.g., if link cost = delay-based or traffic-based, dynamically variable metric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sv-SE" sz="2400" dirty="0"/>
              <a:t>must avoid these metrics</a:t>
            </a:r>
          </a:p>
        </p:txBody>
      </p:sp>
      <p:sp>
        <p:nvSpPr>
          <p:cNvPr id="97286" name="Rectangle 226"/>
          <p:cNvSpPr>
            <a:spLocks noChangeArrowheads="1"/>
          </p:cNvSpPr>
          <p:nvPr/>
        </p:nvSpPr>
        <p:spPr bwMode="auto">
          <a:xfrm>
            <a:off x="468313" y="4378325"/>
            <a:ext cx="7988300" cy="1930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400" dirty="0">
                <a:solidFill>
                  <a:srgbClr val="C00000"/>
                </a:solidFill>
              </a:rPr>
              <a:t>But: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sz="2400" dirty="0"/>
              <a:t>Good for small networks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sz="2400" dirty="0"/>
              <a:t>Link-cost changes are not frequent, more stable network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sz="2400" dirty="0"/>
              <a:t>Faster to converge when changes in link-costs</a:t>
            </a:r>
          </a:p>
        </p:txBody>
      </p:sp>
    </p:spTree>
    <p:extLst>
      <p:ext uri="{BB962C8B-B14F-4D97-AF65-F5344CB8AC3E}">
        <p14:creationId xmlns:p14="http://schemas.microsoft.com/office/powerpoint/2010/main" val="273429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744775" cy="46482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Control, routing 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path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selection/r</a:t>
            </a:r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outing </a:t>
            </a:r>
            <a:r>
              <a:rPr lang="en-US" altLang="sv-SE" sz="2400" u="sng" dirty="0">
                <a:solidFill>
                  <a:schemeClr val="bg1">
                    <a:lumMod val="65000"/>
                  </a:schemeClr>
                </a:solidFill>
              </a:rPr>
              <a:t>algorithms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Link state</a:t>
            </a:r>
          </a:p>
          <a:p>
            <a:pPr lvl="1"/>
            <a:r>
              <a:rPr lang="en-US" altLang="sv-SE" dirty="0"/>
              <a:t>Distance Vector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Hierarchical routing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instantiation, implementation in the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Internet routing </a:t>
            </a:r>
            <a:r>
              <a:rPr lang="en-US" sz="2400" u="sng" dirty="0" smtClean="0">
                <a:solidFill>
                  <a:schemeClr val="bg1">
                    <a:lumMod val="65000"/>
                  </a:schemeClr>
                </a:solidFill>
              </a:rPr>
              <a:t>protocols</a:t>
            </a:r>
            <a:endParaRPr lang="en-US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OSPF</a:t>
            </a: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BGP</a:t>
            </a:r>
          </a:p>
          <a:p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ICMP (control protocol)</a:t>
            </a:r>
            <a:endParaRPr lang="en-US" altLang="sv-SE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9866" y="1230502"/>
            <a:ext cx="2783052" cy="18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76" y="3468700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3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2A12BD51-1130-4FDD-A8FD-783E70324D14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sv-SE" sz="14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Distance Vector (</a:t>
            </a:r>
            <a:r>
              <a:rPr lang="en-US" altLang="sv-SE" smtClean="0">
                <a:solidFill>
                  <a:srgbClr val="C00000"/>
                </a:solidFill>
              </a:rPr>
              <a:t>DV</a:t>
            </a:r>
            <a:r>
              <a:rPr lang="en-US" altLang="sv-SE" smtClean="0"/>
              <a:t>) Algorithm </a:t>
            </a:r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176338"/>
            <a:ext cx="7820025" cy="3122612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u="sng" smtClean="0">
                <a:solidFill>
                  <a:srgbClr val="C00000"/>
                </a:solidFill>
              </a:rPr>
              <a:t>Bellman-Ford Equation: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mtClean="0"/>
              <a:t>Define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mtClean="0"/>
              <a:t>d</a:t>
            </a:r>
            <a:r>
              <a:rPr lang="en-US" altLang="sv-SE" baseline="-25000" smtClean="0"/>
              <a:t>x</a:t>
            </a:r>
            <a:r>
              <a:rPr lang="en-US" altLang="sv-SE" smtClean="0"/>
              <a:t>(y) := cost of least-cost path from x to y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altLang="sv-SE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000" smtClean="0"/>
              <a:t>If v is </a:t>
            </a:r>
            <a:r>
              <a:rPr lang="en-US" altLang="sv-SE" sz="2000" smtClean="0">
                <a:solidFill>
                  <a:schemeClr val="accent2"/>
                </a:solidFill>
              </a:rPr>
              <a:t>any</a:t>
            </a:r>
            <a:r>
              <a:rPr lang="en-US" altLang="sv-SE" sz="2000" smtClean="0"/>
              <a:t> neighbor to x with link cost c(x,v) and has d</a:t>
            </a:r>
            <a:r>
              <a:rPr lang="en-US" altLang="sv-SE" sz="2000" b="1" baseline="-25000" smtClean="0"/>
              <a:t>v</a:t>
            </a:r>
            <a:r>
              <a:rPr lang="en-US" altLang="sv-SE" sz="2000" smtClean="0"/>
              <a:t>(y) as least-cost path to y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altLang="sv-SE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mtClean="0"/>
              <a:t>Then the DV estimate:</a:t>
            </a:r>
            <a:endParaRPr lang="en-US" altLang="sv-SE" sz="20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altLang="sv-SE" sz="1800" smtClean="0"/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mtClean="0">
                <a:solidFill>
                  <a:srgbClr val="C00000"/>
                </a:solidFill>
              </a:rPr>
              <a:t>d</a:t>
            </a:r>
            <a:r>
              <a:rPr lang="en-US" altLang="sv-SE" baseline="-25000" smtClean="0">
                <a:solidFill>
                  <a:srgbClr val="C00000"/>
                </a:solidFill>
              </a:rPr>
              <a:t>x</a:t>
            </a:r>
            <a:r>
              <a:rPr lang="en-US" altLang="sv-SE" smtClean="0">
                <a:solidFill>
                  <a:srgbClr val="C00000"/>
                </a:solidFill>
              </a:rPr>
              <a:t>(y) = min { c(x,v) + d</a:t>
            </a:r>
            <a:r>
              <a:rPr lang="en-US" altLang="sv-SE" baseline="-25000" smtClean="0">
                <a:solidFill>
                  <a:srgbClr val="C00000"/>
                </a:solidFill>
              </a:rPr>
              <a:t>v</a:t>
            </a:r>
            <a:r>
              <a:rPr lang="en-US" altLang="sv-SE" smtClean="0">
                <a:solidFill>
                  <a:srgbClr val="C00000"/>
                </a:solidFill>
              </a:rPr>
              <a:t>(y) }</a:t>
            </a:r>
          </a:p>
        </p:txBody>
      </p:sp>
      <p:sp>
        <p:nvSpPr>
          <p:cNvPr id="99334" name="Rectangle 4"/>
          <p:cNvSpPr>
            <a:spLocks noChangeArrowheads="1"/>
          </p:cNvSpPr>
          <p:nvPr/>
        </p:nvSpPr>
        <p:spPr bwMode="auto">
          <a:xfrm>
            <a:off x="338138" y="4611688"/>
            <a:ext cx="4662487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140745" y="5834063"/>
            <a:ext cx="2449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Gill Sans MT" charset="0"/>
              </a:rPr>
              <a:t>cost to neighbor v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41316" y="6116221"/>
            <a:ext cx="444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i="1" dirty="0" smtClean="0">
                <a:latin typeface="Gill Sans MT" charset="0"/>
              </a:rPr>
              <a:t>min</a:t>
            </a:r>
            <a:r>
              <a:rPr lang="en-US" sz="2400" dirty="0" smtClean="0">
                <a:latin typeface="Gill Sans MT" charset="0"/>
              </a:rPr>
              <a:t> taken over all neighbors v of x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941763" y="5554663"/>
            <a:ext cx="4794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Gill Sans MT" charset="0"/>
              </a:rPr>
              <a:t>cost from neighbor v to destination y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835696" y="5119688"/>
            <a:ext cx="0" cy="12827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778125" y="5119688"/>
            <a:ext cx="11113" cy="892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941763" y="5119688"/>
            <a:ext cx="0" cy="6635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417638"/>
            <a:ext cx="3781425" cy="4747666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iterative, asynchronous:</a:t>
            </a:r>
            <a:r>
              <a:rPr lang="en-US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each local iteration caused by: </a:t>
            </a:r>
          </a:p>
          <a:p>
            <a:r>
              <a:rPr lang="en-US" sz="2400" dirty="0">
                <a:latin typeface="Gill Sans MT" charset="0"/>
              </a:rPr>
              <a:t>local link cost change </a:t>
            </a:r>
          </a:p>
          <a:p>
            <a:r>
              <a:rPr lang="en-US" sz="2400" dirty="0">
                <a:latin typeface="Gill Sans MT" charset="0"/>
              </a:rPr>
              <a:t>DV update message from neighbor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distributed:</a:t>
            </a:r>
          </a:p>
          <a:p>
            <a:r>
              <a:rPr lang="en-US" sz="2400" dirty="0">
                <a:latin typeface="Gill Sans MT" charset="0"/>
              </a:rPr>
              <a:t>each node notifies neighbors </a:t>
            </a:r>
            <a:r>
              <a:rPr lang="en-US" sz="2400" i="1" dirty="0">
                <a:latin typeface="Gill Sans MT" charset="0"/>
              </a:rPr>
              <a:t>only</a:t>
            </a:r>
            <a:r>
              <a:rPr lang="en-US" sz="2400" dirty="0">
                <a:latin typeface="Gill Sans MT" charset="0"/>
              </a:rPr>
              <a:t> when its DV changes</a:t>
            </a:r>
          </a:p>
          <a:p>
            <a:pPr lvl="1"/>
            <a:r>
              <a:rPr lang="en-US" sz="2000" dirty="0">
                <a:latin typeface="Gill Sans MT" charset="0"/>
              </a:rPr>
              <a:t>neighbors then notify their neighbors if necessary</a:t>
            </a:r>
            <a:endParaRPr lang="en-US" dirty="0">
              <a:latin typeface="Gill Sans MT" charset="0"/>
            </a:endParaRPr>
          </a:p>
        </p:txBody>
      </p:sp>
      <p:sp>
        <p:nvSpPr>
          <p:cNvPr id="136196" name="Text Box 4"/>
          <p:cNvSpPr txBox="1">
            <a:spLocks noChangeArrowheads="1"/>
          </p:cNvSpPr>
          <p:nvPr/>
        </p:nvSpPr>
        <p:spPr bwMode="auto">
          <a:xfrm>
            <a:off x="5257800" y="1751013"/>
            <a:ext cx="3524250" cy="414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wait</a:t>
            </a:r>
            <a:r>
              <a:rPr lang="en-US" sz="2000">
                <a:solidFill>
                  <a:srgbClr val="000099"/>
                </a:solidFill>
              </a:rPr>
              <a:t> </a:t>
            </a:r>
            <a:r>
              <a:rPr lang="en-US" sz="2000"/>
              <a:t>for (change in local link cost or msg from neighbor)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99"/>
                </a:solidFill>
              </a:rPr>
              <a:t>recompute</a:t>
            </a:r>
            <a:r>
              <a:rPr lang="en-US" sz="2000"/>
              <a:t> estimates</a:t>
            </a:r>
          </a:p>
          <a:p>
            <a:pPr>
              <a:spcBef>
                <a:spcPct val="5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r>
              <a:rPr lang="en-US" sz="2000"/>
              <a:t>if DV to any dest has changed, </a:t>
            </a:r>
            <a:r>
              <a:rPr lang="en-US" i="1">
                <a:solidFill>
                  <a:srgbClr val="000099"/>
                </a:solidFill>
              </a:rPr>
              <a:t>notify</a:t>
            </a:r>
            <a:r>
              <a:rPr lang="en-US" sz="2000"/>
              <a:t> neighbors </a:t>
            </a:r>
            <a:endParaRPr lang="en-US"/>
          </a:p>
          <a:p>
            <a:pPr algn="ctr">
              <a:spcBef>
                <a:spcPct val="50000"/>
              </a:spcBef>
            </a:pPr>
            <a:endParaRPr lang="en-US">
              <a:latin typeface="Times New Roman" charset="0"/>
            </a:endParaRPr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>
            <a:off x="6811963" y="3055938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6791325" y="4075113"/>
            <a:ext cx="0" cy="5905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9" name="Freeform 7"/>
          <p:cNvSpPr>
            <a:spLocks/>
          </p:cNvSpPr>
          <p:nvPr/>
        </p:nvSpPr>
        <p:spPr bwMode="auto">
          <a:xfrm>
            <a:off x="5229225" y="2160588"/>
            <a:ext cx="1552575" cy="3581400"/>
          </a:xfrm>
          <a:custGeom>
            <a:avLst/>
            <a:gdLst>
              <a:gd name="T0" fmla="*/ 2147483647 w 978"/>
              <a:gd name="T1" fmla="*/ 2147483647 h 2256"/>
              <a:gd name="T2" fmla="*/ 2147483647 w 978"/>
              <a:gd name="T3" fmla="*/ 2147483647 h 2256"/>
              <a:gd name="T4" fmla="*/ 0 w 978"/>
              <a:gd name="T5" fmla="*/ 2147483647 h 2256"/>
              <a:gd name="T6" fmla="*/ 0 w 978"/>
              <a:gd name="T7" fmla="*/ 0 h 2256"/>
              <a:gd name="T8" fmla="*/ 2147483647 w 978"/>
              <a:gd name="T9" fmla="*/ 0 h 2256"/>
              <a:gd name="T10" fmla="*/ 2147483647 w 978"/>
              <a:gd name="T11" fmla="*/ 2147483647 h 22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8"/>
              <a:gd name="T19" fmla="*/ 0 h 2256"/>
              <a:gd name="T20" fmla="*/ 978 w 978"/>
              <a:gd name="T21" fmla="*/ 2256 h 22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8" h="2256">
                <a:moveTo>
                  <a:pt x="960" y="2010"/>
                </a:moveTo>
                <a:lnTo>
                  <a:pt x="961" y="2256"/>
                </a:lnTo>
                <a:lnTo>
                  <a:pt x="0" y="2256"/>
                </a:lnTo>
                <a:lnTo>
                  <a:pt x="0" y="0"/>
                </a:lnTo>
                <a:lnTo>
                  <a:pt x="978" y="0"/>
                </a:lnTo>
                <a:lnTo>
                  <a:pt x="978" y="155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4916488" y="1327150"/>
            <a:ext cx="162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800" i="1">
                <a:solidFill>
                  <a:srgbClr val="CC0000"/>
                </a:solidFill>
                <a:latin typeface="Gill Sans MT" charset="0"/>
              </a:rPr>
              <a:t>each node:</a:t>
            </a:r>
          </a:p>
        </p:txBody>
      </p:sp>
      <p:sp>
        <p:nvSpPr>
          <p:cNvPr id="91147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39713"/>
            <a:ext cx="7772400" cy="569913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Distance vector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solidFill>
                  <a:srgbClr val="C00000"/>
                </a:solidFill>
                <a:cs typeface="+mj-cs"/>
              </a:rPr>
              <a:t>DV</a:t>
            </a:r>
            <a:r>
              <a:rPr lang="en-US" dirty="0" smtClean="0">
                <a:cs typeface="+mj-cs"/>
              </a:rPr>
              <a:t>) algorithm </a:t>
            </a:r>
            <a:endParaRPr lang="en-US" dirty="0">
              <a:cs typeface="+mj-cs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7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03E343-BB7A-4EBB-9EBA-FD2E0C536A10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sv-SE" sz="1400" dirty="0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025525"/>
          </a:xfrm>
        </p:spPr>
        <p:txBody>
          <a:bodyPr/>
          <a:lstStyle/>
          <a:p>
            <a:r>
              <a:rPr lang="en-US" altLang="sv-SE" smtClean="0"/>
              <a:t>Bellman-Ford: example </a:t>
            </a:r>
          </a:p>
        </p:txBody>
      </p:sp>
      <p:grpSp>
        <p:nvGrpSpPr>
          <p:cNvPr id="101381" name="Group 3"/>
          <p:cNvGrpSpPr>
            <a:grpSpLocks/>
          </p:cNvGrpSpPr>
          <p:nvPr/>
        </p:nvGrpSpPr>
        <p:grpSpPr bwMode="auto">
          <a:xfrm>
            <a:off x="276225" y="1470025"/>
            <a:ext cx="3571875" cy="2236788"/>
            <a:chOff x="3162" y="1071"/>
            <a:chExt cx="2250" cy="1409"/>
          </a:xfrm>
        </p:grpSpPr>
        <p:sp>
          <p:nvSpPr>
            <p:cNvPr id="101387" name="Freeform 4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388" name="Freeform 5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389" name="Oval 6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390" name="Line 7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391" name="Line 8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392" name="Rectangle 9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393" name="Oval 10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394" name="Oval 11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395" name="Line 12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396" name="Line 13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397" name="Rectangle 14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398" name="Oval 15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399" name="Oval 16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400" name="Line 17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01" name="Line 18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02" name="Rectangle 19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03" name="Oval 20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404" name="Oval 21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405" name="Line 22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06" name="Line 23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07" name="Rectangle 24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08" name="Oval 25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409" name="Oval 26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410" name="Line 27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11" name="Line 28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12" name="Rectangle 29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13" name="Oval 30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414" name="Oval 31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415" name="Line 32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16" name="Line 33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17" name="Rectangle 34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18" name="Oval 35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1419" name="Freeform 36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20" name="Freeform 37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21" name="Freeform 38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147483646 h 174"/>
                <a:gd name="T2" fmla="*/ 11894263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22" name="Freeform 39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23" name="Freeform 40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24" name="Freeform 41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25" name="Freeform 42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26" name="Freeform 43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1427" name="Freeform 44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1428" name="Group 45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10145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1455" name="Text Box 47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u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01429" name="Group 48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101452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1453" name="Text Box 50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y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01430" name="Group 51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10145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1451" name="Text Box 53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400"/>
                  <a:t>x</a:t>
                </a:r>
              </a:p>
            </p:txBody>
          </p:sp>
        </p:grpSp>
        <p:grpSp>
          <p:nvGrpSpPr>
            <p:cNvPr id="101431" name="Group 54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101448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1449" name="Text Box 56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w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01432" name="Group 57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101446" name="Rectangle 5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1447" name="Text Box 59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v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01433" name="Group 60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101444" name="Rectangle 6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1445" name="Text Box 62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400"/>
                  <a:t>z</a:t>
                </a:r>
              </a:p>
            </p:txBody>
          </p:sp>
        </p:grpSp>
        <p:sp>
          <p:nvSpPr>
            <p:cNvPr id="101434" name="Text Box 63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35" name="Text Box 64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36" name="Text Box 65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37" name="Text Box 66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3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38" name="Text Box 67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39" name="Text Box 68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40" name="Text Box 69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41" name="Text Box 70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5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42" name="Text Box 71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3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1443" name="Text Box 72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5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01382" name="Text Box 73"/>
          <p:cNvSpPr txBox="1">
            <a:spLocks noChangeArrowheads="1"/>
          </p:cNvSpPr>
          <p:nvPr/>
        </p:nvSpPr>
        <p:spPr bwMode="auto">
          <a:xfrm>
            <a:off x="3654425" y="1770063"/>
            <a:ext cx="5119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 dirty="0" smtClean="0"/>
              <a:t> </a:t>
            </a:r>
            <a:r>
              <a:rPr lang="en-US" altLang="sv-SE" sz="2400" dirty="0"/>
              <a:t>d</a:t>
            </a:r>
            <a:r>
              <a:rPr lang="en-US" altLang="sv-SE" sz="2400" baseline="-25000" dirty="0"/>
              <a:t>v</a:t>
            </a:r>
            <a:r>
              <a:rPr lang="en-US" altLang="sv-SE" sz="2400" dirty="0"/>
              <a:t>(z) = 5, d</a:t>
            </a:r>
            <a:r>
              <a:rPr lang="en-US" altLang="sv-SE" sz="2400" baseline="-25000" dirty="0"/>
              <a:t>x</a:t>
            </a:r>
            <a:r>
              <a:rPr lang="en-US" altLang="sv-SE" sz="2400" dirty="0"/>
              <a:t>(z) = 3, </a:t>
            </a:r>
            <a:r>
              <a:rPr lang="en-US" altLang="sv-SE" sz="2400" dirty="0" err="1"/>
              <a:t>d</a:t>
            </a:r>
            <a:r>
              <a:rPr lang="en-US" altLang="sv-SE" sz="2400" baseline="-25000" dirty="0" err="1"/>
              <a:t>w</a:t>
            </a:r>
            <a:r>
              <a:rPr lang="en-US" altLang="sv-SE" sz="2400" dirty="0"/>
              <a:t>(z) = 3</a:t>
            </a:r>
          </a:p>
        </p:txBody>
      </p:sp>
      <p:sp>
        <p:nvSpPr>
          <p:cNvPr id="101383" name="Text Box 74"/>
          <p:cNvSpPr txBox="1">
            <a:spLocks noChangeArrowheads="1"/>
          </p:cNvSpPr>
          <p:nvPr/>
        </p:nvSpPr>
        <p:spPr bwMode="auto">
          <a:xfrm>
            <a:off x="4275138" y="2928938"/>
            <a:ext cx="3900487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/>
              <a:t>d</a:t>
            </a:r>
            <a:r>
              <a:rPr lang="en-US" altLang="sv-SE" sz="2400" baseline="-25000"/>
              <a:t>u</a:t>
            </a:r>
            <a:r>
              <a:rPr lang="en-US" altLang="sv-SE" sz="2400"/>
              <a:t>(z) = min { c(u,v) + d</a:t>
            </a:r>
            <a:r>
              <a:rPr lang="en-US" altLang="sv-SE" sz="2400" baseline="-25000"/>
              <a:t>v</a:t>
            </a:r>
            <a:r>
              <a:rPr lang="en-US" altLang="sv-SE" sz="2400"/>
              <a:t>(z),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/>
              <a:t>                    c(u,x) + d</a:t>
            </a:r>
            <a:r>
              <a:rPr lang="en-US" altLang="sv-SE" sz="2400" baseline="-25000"/>
              <a:t>x</a:t>
            </a:r>
            <a:r>
              <a:rPr lang="en-US" altLang="sv-SE" sz="2400"/>
              <a:t>(z),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/>
              <a:t>                    c(u,w) + d</a:t>
            </a:r>
            <a:r>
              <a:rPr lang="en-US" altLang="sv-SE" sz="2400" baseline="-25000"/>
              <a:t>w</a:t>
            </a:r>
            <a:r>
              <a:rPr lang="en-US" altLang="sv-SE" sz="2400"/>
              <a:t>(z)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/>
              <a:t>         = min {2 + 5,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/>
              <a:t>                    1 + 3,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/>
              <a:t>                    5 + 3}  = 4</a:t>
            </a:r>
          </a:p>
        </p:txBody>
      </p:sp>
      <p:sp>
        <p:nvSpPr>
          <p:cNvPr id="101384" name="Text Box 75"/>
          <p:cNvSpPr txBox="1">
            <a:spLocks noChangeArrowheads="1"/>
          </p:cNvSpPr>
          <p:nvPr/>
        </p:nvSpPr>
        <p:spPr bwMode="auto">
          <a:xfrm>
            <a:off x="396875" y="5480050"/>
            <a:ext cx="6362700" cy="830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>
                <a:solidFill>
                  <a:srgbClr val="C00000"/>
                </a:solidFill>
              </a:rPr>
              <a:t>Node</a:t>
            </a:r>
            <a:r>
              <a:rPr lang="en-US" altLang="sv-SE" sz="2400">
                <a:solidFill>
                  <a:srgbClr val="FF0000"/>
                </a:solidFill>
              </a:rPr>
              <a:t> </a:t>
            </a:r>
            <a:r>
              <a:rPr lang="en-US" altLang="sv-SE" sz="2400"/>
              <a:t>x</a:t>
            </a:r>
            <a:r>
              <a:rPr lang="en-US" altLang="sv-SE" sz="2400">
                <a:solidFill>
                  <a:srgbClr val="C00000"/>
                </a:solidFill>
              </a:rPr>
              <a:t> that achieves minimum is the </a:t>
            </a:r>
            <a:r>
              <a:rPr lang="en-US" altLang="sv-SE" sz="2000">
                <a:solidFill>
                  <a:schemeClr val="accent2"/>
                </a:solidFill>
              </a:rPr>
              <a:t>next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>
                <a:solidFill>
                  <a:srgbClr val="C00000"/>
                </a:solidFill>
              </a:rPr>
              <a:t>hop in least-cost path to z </a:t>
            </a:r>
            <a:r>
              <a:rPr lang="en-US" altLang="sv-SE" sz="2400">
                <a:solidFill>
                  <a:srgbClr val="C00000"/>
                </a:solidFill>
                <a:ea typeface="MS Mincho" panose="02020609040205080304" pitchFamily="49" charset="-128"/>
              </a:rPr>
              <a:t>➜ </a:t>
            </a:r>
            <a:r>
              <a:rPr lang="en-US" altLang="sv-SE" sz="2400">
                <a:solidFill>
                  <a:srgbClr val="C00000"/>
                </a:solidFill>
              </a:rPr>
              <a:t>forwarding table</a:t>
            </a:r>
          </a:p>
        </p:txBody>
      </p:sp>
      <p:sp>
        <p:nvSpPr>
          <p:cNvPr id="101385" name="Text Box 76"/>
          <p:cNvSpPr txBox="1">
            <a:spLocks noChangeArrowheads="1"/>
          </p:cNvSpPr>
          <p:nvPr/>
        </p:nvSpPr>
        <p:spPr bwMode="auto">
          <a:xfrm>
            <a:off x="3862388" y="2466975"/>
            <a:ext cx="262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/>
              <a:t>BF equation says:</a:t>
            </a:r>
          </a:p>
        </p:txBody>
      </p:sp>
      <p:sp>
        <p:nvSpPr>
          <p:cNvPr id="101386" name="Text Box 78"/>
          <p:cNvSpPr txBox="1">
            <a:spLocks noChangeArrowheads="1"/>
          </p:cNvSpPr>
          <p:nvPr/>
        </p:nvSpPr>
        <p:spPr bwMode="auto">
          <a:xfrm>
            <a:off x="3016250" y="990600"/>
            <a:ext cx="577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/>
              <a:t>Nodes v, x &amp; w are the neighbors of </a:t>
            </a:r>
            <a:r>
              <a:rPr lang="en-US" altLang="sv-SE" sz="2400">
                <a:solidFill>
                  <a:schemeClr val="accent2"/>
                </a:solidFill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95326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4F7CA5-7BD1-431D-8CB4-65D886F0AC11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sv-SE" sz="1400" dirty="0"/>
          </a:p>
        </p:txBody>
      </p:sp>
      <p:grpSp>
        <p:nvGrpSpPr>
          <p:cNvPr id="102404" name="Group 2"/>
          <p:cNvGrpSpPr>
            <a:grpSpLocks/>
          </p:cNvGrpSpPr>
          <p:nvPr/>
        </p:nvGrpSpPr>
        <p:grpSpPr bwMode="auto">
          <a:xfrm>
            <a:off x="533400" y="990600"/>
            <a:ext cx="1752600" cy="1738313"/>
            <a:chOff x="240" y="192"/>
            <a:chExt cx="1104" cy="1095"/>
          </a:xfrm>
        </p:grpSpPr>
        <p:sp>
          <p:nvSpPr>
            <p:cNvPr id="102501" name="Line 3"/>
            <p:cNvSpPr>
              <a:spLocks noChangeShapeType="1"/>
            </p:cNvSpPr>
            <p:nvPr/>
          </p:nvSpPr>
          <p:spPr bwMode="auto">
            <a:xfrm>
              <a:off x="672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02502" name="Line 4"/>
            <p:cNvSpPr>
              <a:spLocks noChangeShapeType="1"/>
            </p:cNvSpPr>
            <p:nvPr/>
          </p:nvSpPr>
          <p:spPr bwMode="auto">
            <a:xfrm>
              <a:off x="480" y="6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02503" name="Text Box 5"/>
            <p:cNvSpPr txBox="1">
              <a:spLocks noChangeArrowheads="1"/>
            </p:cNvSpPr>
            <p:nvPr/>
          </p:nvSpPr>
          <p:spPr bwMode="auto">
            <a:xfrm>
              <a:off x="672" y="384"/>
              <a:ext cx="6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x   y   z</a:t>
              </a:r>
            </a:p>
          </p:txBody>
        </p:sp>
        <p:sp>
          <p:nvSpPr>
            <p:cNvPr id="102504" name="Text Box 6"/>
            <p:cNvSpPr txBox="1">
              <a:spLocks noChangeArrowheads="1"/>
            </p:cNvSpPr>
            <p:nvPr/>
          </p:nvSpPr>
          <p:spPr bwMode="auto">
            <a:xfrm>
              <a:off x="480" y="624"/>
              <a:ext cx="2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x</a:t>
              </a:r>
            </a:p>
          </p:txBody>
        </p:sp>
        <p:sp>
          <p:nvSpPr>
            <p:cNvPr id="102505" name="Text Box 7"/>
            <p:cNvSpPr txBox="1">
              <a:spLocks noChangeArrowheads="1"/>
            </p:cNvSpPr>
            <p:nvPr/>
          </p:nvSpPr>
          <p:spPr bwMode="auto">
            <a:xfrm>
              <a:off x="480" y="816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y</a:t>
              </a:r>
            </a:p>
          </p:txBody>
        </p:sp>
        <p:sp>
          <p:nvSpPr>
            <p:cNvPr id="102506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1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z</a:t>
              </a:r>
            </a:p>
          </p:txBody>
        </p:sp>
        <p:sp>
          <p:nvSpPr>
            <p:cNvPr id="102507" name="Text Box 9"/>
            <p:cNvSpPr txBox="1">
              <a:spLocks noChangeArrowheads="1"/>
            </p:cNvSpPr>
            <p:nvPr/>
          </p:nvSpPr>
          <p:spPr bwMode="auto">
            <a:xfrm>
              <a:off x="672" y="624"/>
              <a:ext cx="5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0  2   7</a:t>
              </a:r>
            </a:p>
          </p:txBody>
        </p:sp>
        <p:sp>
          <p:nvSpPr>
            <p:cNvPr id="102508" name="Text Box 10"/>
            <p:cNvSpPr txBox="1">
              <a:spLocks noChangeArrowheads="1"/>
            </p:cNvSpPr>
            <p:nvPr/>
          </p:nvSpPr>
          <p:spPr bwMode="auto">
            <a:xfrm>
              <a:off x="672" y="864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2509" name="Text Box 11"/>
            <p:cNvSpPr txBox="1">
              <a:spLocks noChangeArrowheads="1"/>
            </p:cNvSpPr>
            <p:nvPr/>
          </p:nvSpPr>
          <p:spPr bwMode="auto">
            <a:xfrm>
              <a:off x="816" y="864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2510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2511" name="Text Box 13"/>
            <p:cNvSpPr txBox="1">
              <a:spLocks noChangeArrowheads="1"/>
            </p:cNvSpPr>
            <p:nvPr/>
          </p:nvSpPr>
          <p:spPr bwMode="auto">
            <a:xfrm>
              <a:off x="672" y="1056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2512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2513" name="Text Box 15"/>
            <p:cNvSpPr txBox="1">
              <a:spLocks noChangeArrowheads="1"/>
            </p:cNvSpPr>
            <p:nvPr/>
          </p:nvSpPr>
          <p:spPr bwMode="auto">
            <a:xfrm>
              <a:off x="1056" y="1056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2514" name="Text Box 16"/>
            <p:cNvSpPr txBox="1">
              <a:spLocks noChangeArrowheads="1"/>
            </p:cNvSpPr>
            <p:nvPr/>
          </p:nvSpPr>
          <p:spPr bwMode="auto">
            <a:xfrm rot="-5400000">
              <a:off x="133" y="827"/>
              <a:ext cx="4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from</a:t>
              </a:r>
            </a:p>
          </p:txBody>
        </p:sp>
        <p:sp>
          <p:nvSpPr>
            <p:cNvPr id="102515" name="Text Box 17"/>
            <p:cNvSpPr txBox="1">
              <a:spLocks noChangeArrowheads="1"/>
            </p:cNvSpPr>
            <p:nvPr/>
          </p:nvSpPr>
          <p:spPr bwMode="auto">
            <a:xfrm>
              <a:off x="672" y="192"/>
              <a:ext cx="5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cost to</a:t>
              </a:r>
            </a:p>
          </p:txBody>
        </p:sp>
      </p:grpSp>
      <p:sp>
        <p:nvSpPr>
          <p:cNvPr id="102405" name="Text Box 18"/>
          <p:cNvSpPr txBox="1">
            <a:spLocks noChangeArrowheads="1"/>
          </p:cNvSpPr>
          <p:nvPr/>
        </p:nvSpPr>
        <p:spPr bwMode="auto">
          <a:xfrm rot="-5400000">
            <a:off x="362744" y="38282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2406" name="Text Box 19"/>
          <p:cNvSpPr txBox="1">
            <a:spLocks noChangeArrowheads="1"/>
          </p:cNvSpPr>
          <p:nvPr/>
        </p:nvSpPr>
        <p:spPr bwMode="auto">
          <a:xfrm rot="-5400000">
            <a:off x="362744" y="55808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2407" name="Line 29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08" name="Line 30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09" name="Text Box 31"/>
          <p:cNvSpPr txBox="1">
            <a:spLocks noChangeArrowheads="1"/>
          </p:cNvSpPr>
          <p:nvPr/>
        </p:nvSpPr>
        <p:spPr bwMode="auto">
          <a:xfrm>
            <a:off x="3276600" y="12954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2410" name="Text Box 32"/>
          <p:cNvSpPr txBox="1">
            <a:spLocks noChangeArrowheads="1"/>
          </p:cNvSpPr>
          <p:nvPr/>
        </p:nvSpPr>
        <p:spPr bwMode="auto">
          <a:xfrm>
            <a:off x="2971800" y="16764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2411" name="Text Box 33"/>
          <p:cNvSpPr txBox="1">
            <a:spLocks noChangeArrowheads="1"/>
          </p:cNvSpPr>
          <p:nvPr/>
        </p:nvSpPr>
        <p:spPr bwMode="auto">
          <a:xfrm>
            <a:off x="2971800" y="19812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2412" name="Text Box 34"/>
          <p:cNvSpPr txBox="1">
            <a:spLocks noChangeArrowheads="1"/>
          </p:cNvSpPr>
          <p:nvPr/>
        </p:nvSpPr>
        <p:spPr bwMode="auto">
          <a:xfrm>
            <a:off x="2971800" y="22860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2413" name="Text Box 35"/>
          <p:cNvSpPr txBox="1">
            <a:spLocks noChangeArrowheads="1"/>
          </p:cNvSpPr>
          <p:nvPr/>
        </p:nvSpPr>
        <p:spPr bwMode="auto">
          <a:xfrm>
            <a:off x="3297238" y="16764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</a:t>
            </a:r>
          </a:p>
        </p:txBody>
      </p:sp>
      <p:sp>
        <p:nvSpPr>
          <p:cNvPr id="102414" name="Text Box 36"/>
          <p:cNvSpPr txBox="1">
            <a:spLocks noChangeArrowheads="1"/>
          </p:cNvSpPr>
          <p:nvPr/>
        </p:nvSpPr>
        <p:spPr bwMode="auto">
          <a:xfrm rot="-5400000">
            <a:off x="2420144" y="19994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2415" name="Text Box 37"/>
          <p:cNvSpPr txBox="1">
            <a:spLocks noChangeArrowheads="1"/>
          </p:cNvSpPr>
          <p:nvPr/>
        </p:nvSpPr>
        <p:spPr bwMode="auto">
          <a:xfrm>
            <a:off x="3276600" y="9906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2416" name="Line 3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17" name="Line 3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18" name="Text Box 40"/>
          <p:cNvSpPr txBox="1">
            <a:spLocks noChangeArrowheads="1"/>
          </p:cNvSpPr>
          <p:nvPr/>
        </p:nvSpPr>
        <p:spPr bwMode="auto">
          <a:xfrm>
            <a:off x="1219200" y="30480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2419" name="Text Box 41"/>
          <p:cNvSpPr txBox="1">
            <a:spLocks noChangeArrowheads="1"/>
          </p:cNvSpPr>
          <p:nvPr/>
        </p:nvSpPr>
        <p:spPr bwMode="auto">
          <a:xfrm>
            <a:off x="914400" y="34290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2420" name="Text Box 42"/>
          <p:cNvSpPr txBox="1">
            <a:spLocks noChangeArrowheads="1"/>
          </p:cNvSpPr>
          <p:nvPr/>
        </p:nvSpPr>
        <p:spPr bwMode="auto">
          <a:xfrm>
            <a:off x="914400" y="37338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2421" name="Text Box 43"/>
          <p:cNvSpPr txBox="1">
            <a:spLocks noChangeArrowheads="1"/>
          </p:cNvSpPr>
          <p:nvPr/>
        </p:nvSpPr>
        <p:spPr bwMode="auto">
          <a:xfrm>
            <a:off x="914400" y="40386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2422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2423" name="Text Box 45"/>
          <p:cNvSpPr txBox="1">
            <a:spLocks noChangeArrowheads="1"/>
          </p:cNvSpPr>
          <p:nvPr/>
        </p:nvSpPr>
        <p:spPr bwMode="auto">
          <a:xfrm>
            <a:off x="1828800" y="34290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2424" name="Text Box 46"/>
          <p:cNvSpPr txBox="1">
            <a:spLocks noChangeArrowheads="1"/>
          </p:cNvSpPr>
          <p:nvPr/>
        </p:nvSpPr>
        <p:spPr bwMode="auto">
          <a:xfrm>
            <a:off x="1219200" y="4114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2425" name="Text Box 47"/>
          <p:cNvSpPr txBox="1">
            <a:spLocks noChangeArrowheads="1"/>
          </p:cNvSpPr>
          <p:nvPr/>
        </p:nvSpPr>
        <p:spPr bwMode="auto">
          <a:xfrm>
            <a:off x="1447800" y="4114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2426" name="Text Box 48"/>
          <p:cNvSpPr txBox="1">
            <a:spLocks noChangeArrowheads="1"/>
          </p:cNvSpPr>
          <p:nvPr/>
        </p:nvSpPr>
        <p:spPr bwMode="auto">
          <a:xfrm>
            <a:off x="1828800" y="4114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2427" name="Text Box 49"/>
          <p:cNvSpPr txBox="1">
            <a:spLocks noChangeArrowheads="1"/>
          </p:cNvSpPr>
          <p:nvPr/>
        </p:nvSpPr>
        <p:spPr bwMode="auto">
          <a:xfrm>
            <a:off x="1219200" y="2820988"/>
            <a:ext cx="857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2428" name="Line 86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29" name="Line 87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30" name="Text Box 88"/>
          <p:cNvSpPr txBox="1">
            <a:spLocks noChangeArrowheads="1"/>
          </p:cNvSpPr>
          <p:nvPr/>
        </p:nvSpPr>
        <p:spPr bwMode="auto">
          <a:xfrm>
            <a:off x="1219200" y="48768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2431" name="Text Box 89"/>
          <p:cNvSpPr txBox="1">
            <a:spLocks noChangeArrowheads="1"/>
          </p:cNvSpPr>
          <p:nvPr/>
        </p:nvSpPr>
        <p:spPr bwMode="auto">
          <a:xfrm>
            <a:off x="914400" y="52578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2432" name="Text Box 90"/>
          <p:cNvSpPr txBox="1">
            <a:spLocks noChangeArrowheads="1"/>
          </p:cNvSpPr>
          <p:nvPr/>
        </p:nvSpPr>
        <p:spPr bwMode="auto">
          <a:xfrm>
            <a:off x="914400" y="55626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2433" name="Text Box 91"/>
          <p:cNvSpPr txBox="1">
            <a:spLocks noChangeArrowheads="1"/>
          </p:cNvSpPr>
          <p:nvPr/>
        </p:nvSpPr>
        <p:spPr bwMode="auto">
          <a:xfrm>
            <a:off x="914400" y="58674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2434" name="Text Box 92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2435" name="Text Box 93"/>
          <p:cNvSpPr txBox="1">
            <a:spLocks noChangeArrowheads="1"/>
          </p:cNvSpPr>
          <p:nvPr/>
        </p:nvSpPr>
        <p:spPr bwMode="auto">
          <a:xfrm>
            <a:off x="1447800" y="5638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2436" name="Text Box 94"/>
          <p:cNvSpPr txBox="1">
            <a:spLocks noChangeArrowheads="1"/>
          </p:cNvSpPr>
          <p:nvPr/>
        </p:nvSpPr>
        <p:spPr bwMode="auto">
          <a:xfrm>
            <a:off x="1828800" y="5638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2437" name="Text Box 95"/>
          <p:cNvSpPr txBox="1">
            <a:spLocks noChangeArrowheads="1"/>
          </p:cNvSpPr>
          <p:nvPr/>
        </p:nvSpPr>
        <p:spPr bwMode="auto">
          <a:xfrm>
            <a:off x="1219200" y="59436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7</a:t>
            </a:r>
          </a:p>
        </p:txBody>
      </p:sp>
      <p:sp>
        <p:nvSpPr>
          <p:cNvPr id="102438" name="Text Box 96"/>
          <p:cNvSpPr txBox="1">
            <a:spLocks noChangeArrowheads="1"/>
          </p:cNvSpPr>
          <p:nvPr/>
        </p:nvSpPr>
        <p:spPr bwMode="auto">
          <a:xfrm>
            <a:off x="1508125" y="59309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1</a:t>
            </a:r>
          </a:p>
        </p:txBody>
      </p:sp>
      <p:sp>
        <p:nvSpPr>
          <p:cNvPr id="102439" name="Text Box 97"/>
          <p:cNvSpPr txBox="1">
            <a:spLocks noChangeArrowheads="1"/>
          </p:cNvSpPr>
          <p:nvPr/>
        </p:nvSpPr>
        <p:spPr bwMode="auto">
          <a:xfrm>
            <a:off x="1828800" y="59436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</a:t>
            </a:r>
          </a:p>
        </p:txBody>
      </p:sp>
      <p:sp>
        <p:nvSpPr>
          <p:cNvPr id="102440" name="Text Box 98"/>
          <p:cNvSpPr txBox="1">
            <a:spLocks noChangeArrowheads="1"/>
          </p:cNvSpPr>
          <p:nvPr/>
        </p:nvSpPr>
        <p:spPr bwMode="auto">
          <a:xfrm>
            <a:off x="1219200" y="45720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2441" name="Text Box 99"/>
          <p:cNvSpPr txBox="1">
            <a:spLocks noChangeArrowheads="1"/>
          </p:cNvSpPr>
          <p:nvPr/>
        </p:nvSpPr>
        <p:spPr bwMode="auto">
          <a:xfrm>
            <a:off x="1219200" y="3455988"/>
            <a:ext cx="94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2   0   1</a:t>
            </a:r>
          </a:p>
        </p:txBody>
      </p:sp>
      <p:sp>
        <p:nvSpPr>
          <p:cNvPr id="102442" name="Text Box 100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 ∞  ∞</a:t>
            </a:r>
          </a:p>
        </p:txBody>
      </p:sp>
      <p:sp>
        <p:nvSpPr>
          <p:cNvPr id="102443" name="Text Box 101"/>
          <p:cNvSpPr txBox="1">
            <a:spLocks noChangeArrowheads="1"/>
          </p:cNvSpPr>
          <p:nvPr/>
        </p:nvSpPr>
        <p:spPr bwMode="auto">
          <a:xfrm>
            <a:off x="3260725" y="2022475"/>
            <a:ext cx="976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2   0   1</a:t>
            </a:r>
          </a:p>
        </p:txBody>
      </p:sp>
      <p:sp>
        <p:nvSpPr>
          <p:cNvPr id="102444" name="Text Box 102"/>
          <p:cNvSpPr txBox="1">
            <a:spLocks noChangeArrowheads="1"/>
          </p:cNvSpPr>
          <p:nvPr/>
        </p:nvSpPr>
        <p:spPr bwMode="auto">
          <a:xfrm>
            <a:off x="3260725" y="2327275"/>
            <a:ext cx="976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7   1   0</a:t>
            </a:r>
          </a:p>
        </p:txBody>
      </p:sp>
      <p:sp>
        <p:nvSpPr>
          <p:cNvPr id="102445" name="Line 113"/>
          <p:cNvSpPr>
            <a:spLocks noChangeShapeType="1"/>
          </p:cNvSpPr>
          <p:nvPr/>
        </p:nvSpPr>
        <p:spPr bwMode="auto">
          <a:xfrm>
            <a:off x="2209800" y="1981200"/>
            <a:ext cx="685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46" name="Line 114"/>
          <p:cNvSpPr>
            <a:spLocks noChangeShapeType="1"/>
          </p:cNvSpPr>
          <p:nvPr/>
        </p:nvSpPr>
        <p:spPr bwMode="auto">
          <a:xfrm>
            <a:off x="2133600" y="2057400"/>
            <a:ext cx="685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47" name="Line 115"/>
          <p:cNvSpPr>
            <a:spLocks noChangeShapeType="1"/>
          </p:cNvSpPr>
          <p:nvPr/>
        </p:nvSpPr>
        <p:spPr bwMode="auto">
          <a:xfrm flipV="1">
            <a:off x="2133600" y="2300288"/>
            <a:ext cx="858838" cy="150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48" name="Line 116"/>
          <p:cNvSpPr>
            <a:spLocks noChangeShapeType="1"/>
          </p:cNvSpPr>
          <p:nvPr/>
        </p:nvSpPr>
        <p:spPr bwMode="auto">
          <a:xfrm>
            <a:off x="2133600" y="41148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49" name="Line 117"/>
          <p:cNvSpPr>
            <a:spLocks noChangeShapeType="1"/>
          </p:cNvSpPr>
          <p:nvPr/>
        </p:nvSpPr>
        <p:spPr bwMode="auto">
          <a:xfrm flipV="1">
            <a:off x="2201863" y="2609850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50" name="Line 118"/>
          <p:cNvSpPr>
            <a:spLocks noChangeShapeType="1"/>
          </p:cNvSpPr>
          <p:nvPr/>
        </p:nvSpPr>
        <p:spPr bwMode="auto">
          <a:xfrm flipV="1">
            <a:off x="2209800" y="4343400"/>
            <a:ext cx="762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51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2452" name="Text Box 124"/>
          <p:cNvSpPr txBox="1">
            <a:spLocks noChangeArrowheads="1"/>
          </p:cNvSpPr>
          <p:nvPr/>
        </p:nvSpPr>
        <p:spPr bwMode="auto">
          <a:xfrm>
            <a:off x="6069013" y="6142038"/>
            <a:ext cx="6588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time</a:t>
            </a:r>
          </a:p>
        </p:txBody>
      </p:sp>
      <p:grpSp>
        <p:nvGrpSpPr>
          <p:cNvPr id="102453" name="Group 12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02467" name="Freeform 12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2468" name="Group 127"/>
            <p:cNvGrpSpPr>
              <a:grpSpLocks/>
            </p:cNvGrpSpPr>
            <p:nvPr/>
          </p:nvGrpSpPr>
          <p:grpSpPr bwMode="auto">
            <a:xfrm>
              <a:off x="2448" y="74"/>
              <a:ext cx="1161" cy="675"/>
              <a:chOff x="-17" y="1286"/>
              <a:chExt cx="1161" cy="675"/>
            </a:xfrm>
          </p:grpSpPr>
          <p:sp>
            <p:nvSpPr>
              <p:cNvPr id="102469" name="Freeform 12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470" name="Oval 12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2471" name="Line 13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472" name="Line 13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473" name="Rectangle 13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474" name="Oval 13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2475" name="Freeform 13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2476" name="Freeform 13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02477" name="Group 136"/>
              <p:cNvGrpSpPr>
                <a:grpSpLocks/>
              </p:cNvGrpSpPr>
              <p:nvPr/>
            </p:nvGrpSpPr>
            <p:grpSpPr bwMode="auto">
              <a:xfrm>
                <a:off x="32" y="1598"/>
                <a:ext cx="210" cy="250"/>
                <a:chOff x="2952" y="2429"/>
                <a:chExt cx="211" cy="250"/>
              </a:xfrm>
            </p:grpSpPr>
            <p:sp>
              <p:nvSpPr>
                <p:cNvPr id="10249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2500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952" y="2429"/>
                  <a:ext cx="21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x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2478" name="Group 139"/>
              <p:cNvGrpSpPr>
                <a:grpSpLocks/>
              </p:cNvGrpSpPr>
              <p:nvPr/>
            </p:nvGrpSpPr>
            <p:grpSpPr bwMode="auto">
              <a:xfrm>
                <a:off x="828" y="1580"/>
                <a:ext cx="316" cy="288"/>
                <a:chOff x="1740" y="2276"/>
                <a:chExt cx="316" cy="288"/>
              </a:xfrm>
            </p:grpSpPr>
            <p:sp>
              <p:nvSpPr>
                <p:cNvPr id="102491" name="Oval 14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2492" name="Line 14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2493" name="Line 14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2494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02495" name="Oval 14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grpSp>
              <p:nvGrpSpPr>
                <p:cNvPr id="102496" name="Group 145"/>
                <p:cNvGrpSpPr>
                  <a:grpSpLocks/>
                </p:cNvGrpSpPr>
                <p:nvPr/>
              </p:nvGrpSpPr>
              <p:grpSpPr bwMode="auto">
                <a:xfrm>
                  <a:off x="1792" y="2276"/>
                  <a:ext cx="219" cy="288"/>
                  <a:chOff x="2948" y="2399"/>
                  <a:chExt cx="220" cy="288"/>
                </a:xfrm>
              </p:grpSpPr>
              <p:sp>
                <p:nvSpPr>
                  <p:cNvPr id="102497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ZapfDingbats" pitchFamily="82" charset="2"/>
                      <a:buChar char="r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75000"/>
                      <a:buFont typeface="ZapfDingbats" pitchFamily="82" charset="2"/>
                      <a:buChar char="m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sv-SE" altLang="sv-SE" sz="1800"/>
                  </a:p>
                </p:txBody>
              </p:sp>
              <p:sp>
                <p:nvSpPr>
                  <p:cNvPr id="102498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399"/>
                    <a:ext cx="22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ZapfDingbats" pitchFamily="82" charset="2"/>
                      <a:buChar char="r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75000"/>
                      <a:buFont typeface="ZapfDingbats" pitchFamily="82" charset="2"/>
                      <a:buChar char="m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sv-SE" sz="2400"/>
                      <a:t>z</a:t>
                    </a:r>
                  </a:p>
                </p:txBody>
              </p:sp>
            </p:grpSp>
          </p:grpSp>
          <p:sp>
            <p:nvSpPr>
              <p:cNvPr id="102479" name="Text Box 148"/>
              <p:cNvSpPr txBox="1">
                <a:spLocks noChangeArrowheads="1"/>
              </p:cNvSpPr>
              <p:nvPr/>
            </p:nvSpPr>
            <p:spPr bwMode="auto">
              <a:xfrm>
                <a:off x="731" y="1400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1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480" name="Text Box 149"/>
              <p:cNvSpPr txBox="1">
                <a:spLocks noChangeArrowheads="1"/>
              </p:cNvSpPr>
              <p:nvPr/>
            </p:nvSpPr>
            <p:spPr bwMode="auto">
              <a:xfrm>
                <a:off x="192" y="1397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2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481" name="Text Box 150"/>
              <p:cNvSpPr txBox="1">
                <a:spLocks noChangeArrowheads="1"/>
              </p:cNvSpPr>
              <p:nvPr/>
            </p:nvSpPr>
            <p:spPr bwMode="auto">
              <a:xfrm>
                <a:off x="477" y="1730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7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02482" name="Group 151"/>
              <p:cNvGrpSpPr>
                <a:grpSpLocks/>
              </p:cNvGrpSpPr>
              <p:nvPr/>
            </p:nvGrpSpPr>
            <p:grpSpPr bwMode="auto">
              <a:xfrm>
                <a:off x="408" y="1286"/>
                <a:ext cx="316" cy="250"/>
                <a:chOff x="1740" y="2306"/>
                <a:chExt cx="316" cy="250"/>
              </a:xfrm>
            </p:grpSpPr>
            <p:sp>
              <p:nvSpPr>
                <p:cNvPr id="102483" name="Oval 15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2484" name="Line 15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2485" name="Line 15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2486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02487" name="Oval 15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grpSp>
              <p:nvGrpSpPr>
                <p:cNvPr id="102488" name="Group 157"/>
                <p:cNvGrpSpPr>
                  <a:grpSpLocks/>
                </p:cNvGrpSpPr>
                <p:nvPr/>
              </p:nvGrpSpPr>
              <p:grpSpPr bwMode="auto">
                <a:xfrm>
                  <a:off x="1802" y="2306"/>
                  <a:ext cx="199" cy="250"/>
                  <a:chOff x="2957" y="2429"/>
                  <a:chExt cx="201" cy="250"/>
                </a:xfrm>
              </p:grpSpPr>
              <p:sp>
                <p:nvSpPr>
                  <p:cNvPr id="102489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ZapfDingbats" pitchFamily="82" charset="2"/>
                      <a:buChar char="r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75000"/>
                      <a:buFont typeface="ZapfDingbats" pitchFamily="82" charset="2"/>
                      <a:buChar char="m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sv-SE" altLang="sv-SE" sz="1800"/>
                  </a:p>
                </p:txBody>
              </p:sp>
              <p:sp>
                <p:nvSpPr>
                  <p:cNvPr id="102490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7" y="2429"/>
                    <a:ext cx="201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ZapfDingbats" pitchFamily="82" charset="2"/>
                      <a:buChar char="r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75000"/>
                      <a:buFont typeface="ZapfDingbats" pitchFamily="82" charset="2"/>
                      <a:buChar char="m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sv-SE" sz="2000"/>
                      <a:t>y</a:t>
                    </a:r>
                    <a:endParaRPr lang="en-US" altLang="sv-SE" sz="2400"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02454" name="Text Box 160"/>
          <p:cNvSpPr txBox="1">
            <a:spLocks noChangeArrowheads="1"/>
          </p:cNvSpPr>
          <p:nvPr/>
        </p:nvSpPr>
        <p:spPr bwMode="auto">
          <a:xfrm>
            <a:off x="0" y="758032"/>
            <a:ext cx="151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b="1" u="sng" dirty="0"/>
              <a:t>node x table</a:t>
            </a:r>
          </a:p>
        </p:txBody>
      </p:sp>
      <p:sp>
        <p:nvSpPr>
          <p:cNvPr id="102455" name="Text Box 161"/>
          <p:cNvSpPr txBox="1">
            <a:spLocks noChangeArrowheads="1"/>
          </p:cNvSpPr>
          <p:nvPr/>
        </p:nvSpPr>
        <p:spPr bwMode="auto">
          <a:xfrm>
            <a:off x="0" y="2586038"/>
            <a:ext cx="151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b="1" u="sng"/>
              <a:t>node y table</a:t>
            </a:r>
          </a:p>
        </p:txBody>
      </p:sp>
      <p:sp>
        <p:nvSpPr>
          <p:cNvPr id="102456" name="Text Box 162"/>
          <p:cNvSpPr txBox="1">
            <a:spLocks noChangeArrowheads="1"/>
          </p:cNvSpPr>
          <p:nvPr/>
        </p:nvSpPr>
        <p:spPr bwMode="auto">
          <a:xfrm>
            <a:off x="0" y="4338638"/>
            <a:ext cx="150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b="1" u="sng"/>
              <a:t>node z table</a:t>
            </a:r>
          </a:p>
        </p:txBody>
      </p:sp>
      <p:sp>
        <p:nvSpPr>
          <p:cNvPr id="102457" name="Oval 163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02458" name="Oval 164"/>
          <p:cNvSpPr>
            <a:spLocks noChangeArrowheads="1"/>
          </p:cNvSpPr>
          <p:nvPr/>
        </p:nvSpPr>
        <p:spPr bwMode="auto">
          <a:xfrm>
            <a:off x="1219200" y="37338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02459" name="Oval 165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02460" name="Oval 166"/>
          <p:cNvSpPr>
            <a:spLocks noChangeArrowheads="1"/>
          </p:cNvSpPr>
          <p:nvPr/>
        </p:nvSpPr>
        <p:spPr bwMode="auto">
          <a:xfrm>
            <a:off x="3297238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472232" name="Rectangle 168"/>
          <p:cNvSpPr>
            <a:spLocks noChangeArrowheads="1"/>
          </p:cNvSpPr>
          <p:nvPr/>
        </p:nvSpPr>
        <p:spPr bwMode="auto">
          <a:xfrm>
            <a:off x="1590675" y="187325"/>
            <a:ext cx="4476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fr-FR" altLang="sv-SE" sz="18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fr-FR" altLang="sv-SE" sz="1800" baseline="-25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fr-FR" altLang="sv-SE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(y) = min{c(</a:t>
            </a:r>
            <a:r>
              <a:rPr lang="fr-FR" altLang="sv-SE" sz="18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x,y</a:t>
            </a:r>
            <a:r>
              <a:rPr lang="fr-FR" altLang="sv-SE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) + D</a:t>
            </a:r>
            <a:r>
              <a:rPr lang="fr-FR" altLang="sv-SE" sz="1800" baseline="-25000" dirty="0">
                <a:solidFill>
                  <a:srgbClr val="000000"/>
                </a:solidFill>
                <a:cs typeface="Times New Roman" panose="02020603050405020304" pitchFamily="18" charset="0"/>
              </a:rPr>
              <a:t>y</a:t>
            </a:r>
            <a:r>
              <a:rPr lang="fr-FR" altLang="sv-SE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(y), c(</a:t>
            </a:r>
            <a:r>
              <a:rPr lang="fr-FR" altLang="sv-SE" sz="18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x,z</a:t>
            </a:r>
            <a:r>
              <a:rPr lang="fr-FR" altLang="sv-SE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) + D</a:t>
            </a:r>
            <a:r>
              <a:rPr lang="fr-FR" altLang="sv-SE" sz="1800" baseline="-25000" dirty="0">
                <a:solidFill>
                  <a:srgbClr val="000000"/>
                </a:solidFill>
                <a:cs typeface="Times New Roman" panose="02020603050405020304" pitchFamily="18" charset="0"/>
              </a:rPr>
              <a:t>z</a:t>
            </a:r>
            <a:r>
              <a:rPr lang="fr-FR" altLang="sv-SE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(y)} </a:t>
            </a:r>
            <a:br>
              <a:rPr lang="fr-FR" altLang="sv-SE" sz="1800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fr-FR" altLang="sv-SE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             = min{2+0 , 7+1} = 2</a:t>
            </a:r>
          </a:p>
        </p:txBody>
      </p:sp>
      <p:sp>
        <p:nvSpPr>
          <p:cNvPr id="472233" name="Line 169"/>
          <p:cNvSpPr>
            <a:spLocks noChangeShapeType="1"/>
          </p:cNvSpPr>
          <p:nvPr/>
        </p:nvSpPr>
        <p:spPr bwMode="auto">
          <a:xfrm flipH="1">
            <a:off x="3760788" y="809625"/>
            <a:ext cx="809625" cy="96678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72234" name="Rectangle 170"/>
          <p:cNvSpPr>
            <a:spLocks noChangeArrowheads="1"/>
          </p:cNvSpPr>
          <p:nvPr/>
        </p:nvSpPr>
        <p:spPr bwMode="auto">
          <a:xfrm>
            <a:off x="6384925" y="-27384"/>
            <a:ext cx="28035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fr-FR" altLang="sv-SE" sz="1800" i="1" dirty="0" err="1"/>
              <a:t>D</a:t>
            </a:r>
            <a:r>
              <a:rPr lang="fr-FR" altLang="sv-SE" sz="1800" i="1" baseline="-25000" dirty="0" err="1"/>
              <a:t>x</a:t>
            </a:r>
            <a:r>
              <a:rPr lang="fr-FR" altLang="sv-SE" sz="1800" i="1" dirty="0"/>
              <a:t>(z) = </a:t>
            </a:r>
            <a:r>
              <a:rPr lang="fr-FR" altLang="sv-SE" sz="1800" dirty="0"/>
              <a:t>min{</a:t>
            </a:r>
            <a:r>
              <a:rPr lang="fr-FR" altLang="sv-SE" sz="1800" i="1" dirty="0"/>
              <a:t>c(</a:t>
            </a:r>
            <a:r>
              <a:rPr lang="fr-FR" altLang="sv-SE" sz="1800" i="1" dirty="0" err="1"/>
              <a:t>x,y</a:t>
            </a:r>
            <a:r>
              <a:rPr lang="fr-FR" altLang="sv-SE" sz="1800" i="1" dirty="0"/>
              <a:t>) + </a:t>
            </a:r>
            <a:br>
              <a:rPr lang="fr-FR" altLang="sv-SE" sz="1800" i="1" dirty="0"/>
            </a:br>
            <a:r>
              <a:rPr lang="fr-FR" altLang="sv-SE" sz="1800" i="1" dirty="0"/>
              <a:t>      D</a:t>
            </a:r>
            <a:r>
              <a:rPr lang="fr-FR" altLang="sv-SE" sz="1800" i="1" baseline="-25000" dirty="0"/>
              <a:t>y</a:t>
            </a:r>
            <a:r>
              <a:rPr lang="fr-FR" altLang="sv-SE" sz="1800" i="1" dirty="0"/>
              <a:t>(z), c(</a:t>
            </a:r>
            <a:r>
              <a:rPr lang="fr-FR" altLang="sv-SE" sz="1800" i="1" dirty="0" err="1"/>
              <a:t>x,z</a:t>
            </a:r>
            <a:r>
              <a:rPr lang="fr-FR" altLang="sv-SE" sz="1800" i="1" dirty="0"/>
              <a:t>) + D</a:t>
            </a:r>
            <a:r>
              <a:rPr lang="fr-FR" altLang="sv-SE" sz="1800" i="1" baseline="-25000" dirty="0"/>
              <a:t>z</a:t>
            </a:r>
            <a:r>
              <a:rPr lang="fr-FR" altLang="sv-SE" sz="1800" i="1" dirty="0"/>
              <a:t>(z)</a:t>
            </a:r>
            <a:r>
              <a:rPr lang="fr-FR" altLang="sv-SE" sz="1800" dirty="0"/>
              <a:t>}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fr-FR" altLang="sv-SE" sz="1800" dirty="0"/>
              <a:t>= min{2+1 , 7+0} = 3</a:t>
            </a:r>
          </a:p>
        </p:txBody>
      </p:sp>
      <p:sp>
        <p:nvSpPr>
          <p:cNvPr id="472235" name="Line 171"/>
          <p:cNvSpPr>
            <a:spLocks noChangeShapeType="1"/>
          </p:cNvSpPr>
          <p:nvPr/>
        </p:nvSpPr>
        <p:spPr bwMode="auto">
          <a:xfrm flipH="1">
            <a:off x="4179888" y="482600"/>
            <a:ext cx="2586037" cy="13335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472236" name="Text Box 172"/>
          <p:cNvSpPr txBox="1">
            <a:spLocks noChangeArrowheads="1"/>
          </p:cNvSpPr>
          <p:nvPr/>
        </p:nvSpPr>
        <p:spPr bwMode="auto">
          <a:xfrm>
            <a:off x="3922713" y="1679575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3</a:t>
            </a:r>
          </a:p>
        </p:txBody>
      </p:sp>
      <p:sp>
        <p:nvSpPr>
          <p:cNvPr id="472237" name="Text Box 173"/>
          <p:cNvSpPr txBox="1">
            <a:spLocks noChangeArrowheads="1"/>
          </p:cNvSpPr>
          <p:nvPr/>
        </p:nvSpPr>
        <p:spPr bwMode="auto">
          <a:xfrm>
            <a:off x="3579813" y="1679575"/>
            <a:ext cx="342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36888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232" grpId="0"/>
      <p:bldP spid="472233" grpId="0" animBg="1"/>
      <p:bldP spid="472234" grpId="0"/>
      <p:bldP spid="472235" grpId="0" animBg="1"/>
      <p:bldP spid="472236" grpId="0"/>
      <p:bldP spid="4722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BA6B4F-D7F5-4465-926A-2FCC06670CE8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sv-SE" sz="1400" dirty="0"/>
          </a:p>
        </p:txBody>
      </p:sp>
      <p:grpSp>
        <p:nvGrpSpPr>
          <p:cNvPr id="103428" name="Group 2"/>
          <p:cNvGrpSpPr>
            <a:grpSpLocks/>
          </p:cNvGrpSpPr>
          <p:nvPr/>
        </p:nvGrpSpPr>
        <p:grpSpPr bwMode="auto">
          <a:xfrm>
            <a:off x="533400" y="990600"/>
            <a:ext cx="1752600" cy="1738313"/>
            <a:chOff x="240" y="192"/>
            <a:chExt cx="1104" cy="1095"/>
          </a:xfrm>
        </p:grpSpPr>
        <p:sp>
          <p:nvSpPr>
            <p:cNvPr id="103583" name="Line 3"/>
            <p:cNvSpPr>
              <a:spLocks noChangeShapeType="1"/>
            </p:cNvSpPr>
            <p:nvPr/>
          </p:nvSpPr>
          <p:spPr bwMode="auto">
            <a:xfrm>
              <a:off x="672" y="4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03584" name="Line 4"/>
            <p:cNvSpPr>
              <a:spLocks noChangeShapeType="1"/>
            </p:cNvSpPr>
            <p:nvPr/>
          </p:nvSpPr>
          <p:spPr bwMode="auto">
            <a:xfrm>
              <a:off x="480" y="6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103585" name="Text Box 5"/>
            <p:cNvSpPr txBox="1">
              <a:spLocks noChangeArrowheads="1"/>
            </p:cNvSpPr>
            <p:nvPr/>
          </p:nvSpPr>
          <p:spPr bwMode="auto">
            <a:xfrm>
              <a:off x="672" y="384"/>
              <a:ext cx="6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x   y   z</a:t>
              </a:r>
            </a:p>
          </p:txBody>
        </p:sp>
        <p:sp>
          <p:nvSpPr>
            <p:cNvPr id="103586" name="Text Box 6"/>
            <p:cNvSpPr txBox="1">
              <a:spLocks noChangeArrowheads="1"/>
            </p:cNvSpPr>
            <p:nvPr/>
          </p:nvSpPr>
          <p:spPr bwMode="auto">
            <a:xfrm>
              <a:off x="480" y="624"/>
              <a:ext cx="20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x</a:t>
              </a:r>
            </a:p>
          </p:txBody>
        </p:sp>
        <p:sp>
          <p:nvSpPr>
            <p:cNvPr id="103587" name="Text Box 7"/>
            <p:cNvSpPr txBox="1">
              <a:spLocks noChangeArrowheads="1"/>
            </p:cNvSpPr>
            <p:nvPr/>
          </p:nvSpPr>
          <p:spPr bwMode="auto">
            <a:xfrm>
              <a:off x="480" y="816"/>
              <a:ext cx="1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y</a:t>
              </a:r>
            </a:p>
          </p:txBody>
        </p:sp>
        <p:sp>
          <p:nvSpPr>
            <p:cNvPr id="103588" name="Text Box 8"/>
            <p:cNvSpPr txBox="1">
              <a:spLocks noChangeArrowheads="1"/>
            </p:cNvSpPr>
            <p:nvPr/>
          </p:nvSpPr>
          <p:spPr bwMode="auto">
            <a:xfrm>
              <a:off x="480" y="1008"/>
              <a:ext cx="1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z</a:t>
              </a:r>
            </a:p>
          </p:txBody>
        </p:sp>
        <p:sp>
          <p:nvSpPr>
            <p:cNvPr id="103589" name="Text Box 9"/>
            <p:cNvSpPr txBox="1">
              <a:spLocks noChangeArrowheads="1"/>
            </p:cNvSpPr>
            <p:nvPr/>
          </p:nvSpPr>
          <p:spPr bwMode="auto">
            <a:xfrm>
              <a:off x="672" y="624"/>
              <a:ext cx="5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0  2   7</a:t>
              </a:r>
            </a:p>
          </p:txBody>
        </p:sp>
        <p:sp>
          <p:nvSpPr>
            <p:cNvPr id="103590" name="Text Box 10"/>
            <p:cNvSpPr txBox="1">
              <a:spLocks noChangeArrowheads="1"/>
            </p:cNvSpPr>
            <p:nvPr/>
          </p:nvSpPr>
          <p:spPr bwMode="auto">
            <a:xfrm>
              <a:off x="672" y="864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3591" name="Text Box 11"/>
            <p:cNvSpPr txBox="1">
              <a:spLocks noChangeArrowheads="1"/>
            </p:cNvSpPr>
            <p:nvPr/>
          </p:nvSpPr>
          <p:spPr bwMode="auto">
            <a:xfrm>
              <a:off x="816" y="864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3592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3593" name="Text Box 13"/>
            <p:cNvSpPr txBox="1">
              <a:spLocks noChangeArrowheads="1"/>
            </p:cNvSpPr>
            <p:nvPr/>
          </p:nvSpPr>
          <p:spPr bwMode="auto">
            <a:xfrm>
              <a:off x="672" y="1056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3594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3595" name="Text Box 15"/>
            <p:cNvSpPr txBox="1">
              <a:spLocks noChangeArrowheads="1"/>
            </p:cNvSpPr>
            <p:nvPr/>
          </p:nvSpPr>
          <p:spPr bwMode="auto">
            <a:xfrm>
              <a:off x="1056" y="1056"/>
              <a:ext cx="2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∞</a:t>
              </a:r>
            </a:p>
          </p:txBody>
        </p:sp>
        <p:sp>
          <p:nvSpPr>
            <p:cNvPr id="103596" name="Text Box 16"/>
            <p:cNvSpPr txBox="1">
              <a:spLocks noChangeArrowheads="1"/>
            </p:cNvSpPr>
            <p:nvPr/>
          </p:nvSpPr>
          <p:spPr bwMode="auto">
            <a:xfrm rot="-5400000">
              <a:off x="133" y="827"/>
              <a:ext cx="4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from</a:t>
              </a:r>
            </a:p>
          </p:txBody>
        </p:sp>
        <p:sp>
          <p:nvSpPr>
            <p:cNvPr id="103597" name="Text Box 17"/>
            <p:cNvSpPr txBox="1">
              <a:spLocks noChangeArrowheads="1"/>
            </p:cNvSpPr>
            <p:nvPr/>
          </p:nvSpPr>
          <p:spPr bwMode="auto">
            <a:xfrm>
              <a:off x="672" y="192"/>
              <a:ext cx="5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cost to</a:t>
              </a:r>
            </a:p>
          </p:txBody>
        </p:sp>
      </p:grpSp>
      <p:sp>
        <p:nvSpPr>
          <p:cNvPr id="103429" name="Text Box 18"/>
          <p:cNvSpPr txBox="1">
            <a:spLocks noChangeArrowheads="1"/>
          </p:cNvSpPr>
          <p:nvPr/>
        </p:nvSpPr>
        <p:spPr bwMode="auto">
          <a:xfrm rot="-5400000">
            <a:off x="362744" y="38282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3430" name="Text Box 19"/>
          <p:cNvSpPr txBox="1">
            <a:spLocks noChangeArrowheads="1"/>
          </p:cNvSpPr>
          <p:nvPr/>
        </p:nvSpPr>
        <p:spPr bwMode="auto">
          <a:xfrm rot="-5400000">
            <a:off x="362744" y="55808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3431" name="Line 20"/>
          <p:cNvSpPr>
            <a:spLocks noChangeShapeType="1"/>
          </p:cNvSpPr>
          <p:nvPr/>
        </p:nvSpPr>
        <p:spPr bwMode="auto">
          <a:xfrm>
            <a:off x="5486400" y="1524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32" name="Line 21"/>
          <p:cNvSpPr>
            <a:spLocks noChangeShapeType="1"/>
          </p:cNvSpPr>
          <p:nvPr/>
        </p:nvSpPr>
        <p:spPr bwMode="auto">
          <a:xfrm>
            <a:off x="5181600" y="1752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33" name="Text Box 22"/>
          <p:cNvSpPr txBox="1">
            <a:spLocks noChangeArrowheads="1"/>
          </p:cNvSpPr>
          <p:nvPr/>
        </p:nvSpPr>
        <p:spPr bwMode="auto">
          <a:xfrm>
            <a:off x="5486400" y="13716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3434" name="Text Box 23"/>
          <p:cNvSpPr txBox="1">
            <a:spLocks noChangeArrowheads="1"/>
          </p:cNvSpPr>
          <p:nvPr/>
        </p:nvSpPr>
        <p:spPr bwMode="auto">
          <a:xfrm>
            <a:off x="5181600" y="17526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3435" name="Text Box 24"/>
          <p:cNvSpPr txBox="1">
            <a:spLocks noChangeArrowheads="1"/>
          </p:cNvSpPr>
          <p:nvPr/>
        </p:nvSpPr>
        <p:spPr bwMode="auto">
          <a:xfrm>
            <a:off x="5172075" y="2078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3436" name="Text Box 25"/>
          <p:cNvSpPr txBox="1">
            <a:spLocks noChangeArrowheads="1"/>
          </p:cNvSpPr>
          <p:nvPr/>
        </p:nvSpPr>
        <p:spPr bwMode="auto">
          <a:xfrm>
            <a:off x="5181600" y="24018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3437" name="Text Box 26"/>
          <p:cNvSpPr txBox="1">
            <a:spLocks noChangeArrowheads="1"/>
          </p:cNvSpPr>
          <p:nvPr/>
        </p:nvSpPr>
        <p:spPr bwMode="auto">
          <a:xfrm>
            <a:off x="5486400" y="1752600"/>
            <a:ext cx="944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0  2   3</a:t>
            </a:r>
          </a:p>
        </p:txBody>
      </p:sp>
      <p:sp>
        <p:nvSpPr>
          <p:cNvPr id="103438" name="Text Box 27"/>
          <p:cNvSpPr txBox="1">
            <a:spLocks noChangeArrowheads="1"/>
          </p:cNvSpPr>
          <p:nvPr/>
        </p:nvSpPr>
        <p:spPr bwMode="auto">
          <a:xfrm rot="-5400000">
            <a:off x="4629944" y="20756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3439" name="Text Box 28"/>
          <p:cNvSpPr txBox="1">
            <a:spLocks noChangeArrowheads="1"/>
          </p:cNvSpPr>
          <p:nvPr/>
        </p:nvSpPr>
        <p:spPr bwMode="auto">
          <a:xfrm>
            <a:off x="5486400" y="10668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3440" name="Line 29"/>
          <p:cNvSpPr>
            <a:spLocks noChangeShapeType="1"/>
          </p:cNvSpPr>
          <p:nvPr/>
        </p:nvSpPr>
        <p:spPr bwMode="auto">
          <a:xfrm>
            <a:off x="3276600" y="1447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41" name="Line 30"/>
          <p:cNvSpPr>
            <a:spLocks noChangeShapeType="1"/>
          </p:cNvSpPr>
          <p:nvPr/>
        </p:nvSpPr>
        <p:spPr bwMode="auto">
          <a:xfrm>
            <a:off x="2971800" y="1676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42" name="Text Box 31"/>
          <p:cNvSpPr txBox="1">
            <a:spLocks noChangeArrowheads="1"/>
          </p:cNvSpPr>
          <p:nvPr/>
        </p:nvSpPr>
        <p:spPr bwMode="auto">
          <a:xfrm>
            <a:off x="3276600" y="12954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3443" name="Text Box 32"/>
          <p:cNvSpPr txBox="1">
            <a:spLocks noChangeArrowheads="1"/>
          </p:cNvSpPr>
          <p:nvPr/>
        </p:nvSpPr>
        <p:spPr bwMode="auto">
          <a:xfrm>
            <a:off x="2971800" y="16764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3444" name="Text Box 33"/>
          <p:cNvSpPr txBox="1">
            <a:spLocks noChangeArrowheads="1"/>
          </p:cNvSpPr>
          <p:nvPr/>
        </p:nvSpPr>
        <p:spPr bwMode="auto">
          <a:xfrm>
            <a:off x="2971800" y="19812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3445" name="Text Box 34"/>
          <p:cNvSpPr txBox="1">
            <a:spLocks noChangeArrowheads="1"/>
          </p:cNvSpPr>
          <p:nvPr/>
        </p:nvSpPr>
        <p:spPr bwMode="auto">
          <a:xfrm>
            <a:off x="2971800" y="22860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3446" name="Text Box 35"/>
          <p:cNvSpPr txBox="1">
            <a:spLocks noChangeArrowheads="1"/>
          </p:cNvSpPr>
          <p:nvPr/>
        </p:nvSpPr>
        <p:spPr bwMode="auto">
          <a:xfrm>
            <a:off x="3276600" y="1676400"/>
            <a:ext cx="944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0  2   3</a:t>
            </a:r>
          </a:p>
        </p:txBody>
      </p:sp>
      <p:sp>
        <p:nvSpPr>
          <p:cNvPr id="103447" name="Text Box 36"/>
          <p:cNvSpPr txBox="1">
            <a:spLocks noChangeArrowheads="1"/>
          </p:cNvSpPr>
          <p:nvPr/>
        </p:nvSpPr>
        <p:spPr bwMode="auto">
          <a:xfrm rot="-5400000">
            <a:off x="2420144" y="19994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3448" name="Text Box 37"/>
          <p:cNvSpPr txBox="1">
            <a:spLocks noChangeArrowheads="1"/>
          </p:cNvSpPr>
          <p:nvPr/>
        </p:nvSpPr>
        <p:spPr bwMode="auto">
          <a:xfrm>
            <a:off x="3276600" y="9906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3449" name="Line 38"/>
          <p:cNvSpPr>
            <a:spLocks noChangeShapeType="1"/>
          </p:cNvSpPr>
          <p:nvPr/>
        </p:nvSpPr>
        <p:spPr bwMode="auto">
          <a:xfrm>
            <a:off x="12192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50" name="Line 39"/>
          <p:cNvSpPr>
            <a:spLocks noChangeShapeType="1"/>
          </p:cNvSpPr>
          <p:nvPr/>
        </p:nvSpPr>
        <p:spPr bwMode="auto">
          <a:xfrm>
            <a:off x="9144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51" name="Text Box 40"/>
          <p:cNvSpPr txBox="1">
            <a:spLocks noChangeArrowheads="1"/>
          </p:cNvSpPr>
          <p:nvPr/>
        </p:nvSpPr>
        <p:spPr bwMode="auto">
          <a:xfrm>
            <a:off x="1219200" y="30480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3452" name="Text Box 41"/>
          <p:cNvSpPr txBox="1">
            <a:spLocks noChangeArrowheads="1"/>
          </p:cNvSpPr>
          <p:nvPr/>
        </p:nvSpPr>
        <p:spPr bwMode="auto">
          <a:xfrm>
            <a:off x="914400" y="34290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3453" name="Text Box 42"/>
          <p:cNvSpPr txBox="1">
            <a:spLocks noChangeArrowheads="1"/>
          </p:cNvSpPr>
          <p:nvPr/>
        </p:nvSpPr>
        <p:spPr bwMode="auto">
          <a:xfrm>
            <a:off x="914400" y="37338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3454" name="Text Box 43"/>
          <p:cNvSpPr txBox="1">
            <a:spLocks noChangeArrowheads="1"/>
          </p:cNvSpPr>
          <p:nvPr/>
        </p:nvSpPr>
        <p:spPr bwMode="auto">
          <a:xfrm>
            <a:off x="914400" y="40386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3455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3456" name="Text Box 45"/>
          <p:cNvSpPr txBox="1">
            <a:spLocks noChangeArrowheads="1"/>
          </p:cNvSpPr>
          <p:nvPr/>
        </p:nvSpPr>
        <p:spPr bwMode="auto">
          <a:xfrm>
            <a:off x="1828800" y="34290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3457" name="Text Box 46"/>
          <p:cNvSpPr txBox="1">
            <a:spLocks noChangeArrowheads="1"/>
          </p:cNvSpPr>
          <p:nvPr/>
        </p:nvSpPr>
        <p:spPr bwMode="auto">
          <a:xfrm>
            <a:off x="1219200" y="4114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3458" name="Text Box 47"/>
          <p:cNvSpPr txBox="1">
            <a:spLocks noChangeArrowheads="1"/>
          </p:cNvSpPr>
          <p:nvPr/>
        </p:nvSpPr>
        <p:spPr bwMode="auto">
          <a:xfrm>
            <a:off x="1447800" y="4114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3459" name="Text Box 48"/>
          <p:cNvSpPr txBox="1">
            <a:spLocks noChangeArrowheads="1"/>
          </p:cNvSpPr>
          <p:nvPr/>
        </p:nvSpPr>
        <p:spPr bwMode="auto">
          <a:xfrm>
            <a:off x="1828800" y="4114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3460" name="Text Box 49"/>
          <p:cNvSpPr txBox="1">
            <a:spLocks noChangeArrowheads="1"/>
          </p:cNvSpPr>
          <p:nvPr/>
        </p:nvSpPr>
        <p:spPr bwMode="auto">
          <a:xfrm>
            <a:off x="1219200" y="27432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3461" name="Line 50"/>
          <p:cNvSpPr>
            <a:spLocks noChangeShapeType="1"/>
          </p:cNvSpPr>
          <p:nvPr/>
        </p:nvSpPr>
        <p:spPr bwMode="auto">
          <a:xfrm>
            <a:off x="3276600" y="3200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62" name="Line 51"/>
          <p:cNvSpPr>
            <a:spLocks noChangeShapeType="1"/>
          </p:cNvSpPr>
          <p:nvPr/>
        </p:nvSpPr>
        <p:spPr bwMode="auto">
          <a:xfrm>
            <a:off x="2971800" y="3429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63" name="Text Box 52"/>
          <p:cNvSpPr txBox="1">
            <a:spLocks noChangeArrowheads="1"/>
          </p:cNvSpPr>
          <p:nvPr/>
        </p:nvSpPr>
        <p:spPr bwMode="auto">
          <a:xfrm>
            <a:off x="3276600" y="30480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3464" name="Text Box 53"/>
          <p:cNvSpPr txBox="1">
            <a:spLocks noChangeArrowheads="1"/>
          </p:cNvSpPr>
          <p:nvPr/>
        </p:nvSpPr>
        <p:spPr bwMode="auto">
          <a:xfrm>
            <a:off x="2971800" y="34290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3465" name="Text Box 54"/>
          <p:cNvSpPr txBox="1">
            <a:spLocks noChangeArrowheads="1"/>
          </p:cNvSpPr>
          <p:nvPr/>
        </p:nvSpPr>
        <p:spPr bwMode="auto">
          <a:xfrm>
            <a:off x="2971800" y="37338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3466" name="Text Box 55"/>
          <p:cNvSpPr txBox="1">
            <a:spLocks noChangeArrowheads="1"/>
          </p:cNvSpPr>
          <p:nvPr/>
        </p:nvSpPr>
        <p:spPr bwMode="auto">
          <a:xfrm>
            <a:off x="2971800" y="40386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3467" name="Text Box 56"/>
          <p:cNvSpPr txBox="1">
            <a:spLocks noChangeArrowheads="1"/>
          </p:cNvSpPr>
          <p:nvPr/>
        </p:nvSpPr>
        <p:spPr bwMode="auto">
          <a:xfrm>
            <a:off x="3276600" y="3429000"/>
            <a:ext cx="944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0  2   7</a:t>
            </a:r>
          </a:p>
        </p:txBody>
      </p:sp>
      <p:sp>
        <p:nvSpPr>
          <p:cNvPr id="103468" name="Text Box 57"/>
          <p:cNvSpPr txBox="1">
            <a:spLocks noChangeArrowheads="1"/>
          </p:cNvSpPr>
          <p:nvPr/>
        </p:nvSpPr>
        <p:spPr bwMode="auto">
          <a:xfrm rot="-5400000">
            <a:off x="2420144" y="37520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3469" name="Text Box 58"/>
          <p:cNvSpPr txBox="1">
            <a:spLocks noChangeArrowheads="1"/>
          </p:cNvSpPr>
          <p:nvPr/>
        </p:nvSpPr>
        <p:spPr bwMode="auto">
          <a:xfrm>
            <a:off x="3276600" y="27432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3470" name="Line 59"/>
          <p:cNvSpPr>
            <a:spLocks noChangeShapeType="1"/>
          </p:cNvSpPr>
          <p:nvPr/>
        </p:nvSpPr>
        <p:spPr bwMode="auto">
          <a:xfrm>
            <a:off x="5486400" y="3276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71" name="Line 60"/>
          <p:cNvSpPr>
            <a:spLocks noChangeShapeType="1"/>
          </p:cNvSpPr>
          <p:nvPr/>
        </p:nvSpPr>
        <p:spPr bwMode="auto">
          <a:xfrm>
            <a:off x="5181600" y="3505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72" name="Text Box 61"/>
          <p:cNvSpPr txBox="1">
            <a:spLocks noChangeArrowheads="1"/>
          </p:cNvSpPr>
          <p:nvPr/>
        </p:nvSpPr>
        <p:spPr bwMode="auto">
          <a:xfrm>
            <a:off x="5486400" y="31242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3473" name="Text Box 62"/>
          <p:cNvSpPr txBox="1">
            <a:spLocks noChangeArrowheads="1"/>
          </p:cNvSpPr>
          <p:nvPr/>
        </p:nvSpPr>
        <p:spPr bwMode="auto">
          <a:xfrm>
            <a:off x="5181600" y="35052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3474" name="Text Box 63"/>
          <p:cNvSpPr txBox="1">
            <a:spLocks noChangeArrowheads="1"/>
          </p:cNvSpPr>
          <p:nvPr/>
        </p:nvSpPr>
        <p:spPr bwMode="auto">
          <a:xfrm>
            <a:off x="5167313" y="3768725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3475" name="Text Box 64"/>
          <p:cNvSpPr txBox="1">
            <a:spLocks noChangeArrowheads="1"/>
          </p:cNvSpPr>
          <p:nvPr/>
        </p:nvSpPr>
        <p:spPr bwMode="auto">
          <a:xfrm>
            <a:off x="5181600" y="41148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3476" name="Text Box 65"/>
          <p:cNvSpPr txBox="1">
            <a:spLocks noChangeArrowheads="1"/>
          </p:cNvSpPr>
          <p:nvPr/>
        </p:nvSpPr>
        <p:spPr bwMode="auto">
          <a:xfrm>
            <a:off x="5486400" y="3505200"/>
            <a:ext cx="944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0  2   3</a:t>
            </a:r>
          </a:p>
        </p:txBody>
      </p:sp>
      <p:sp>
        <p:nvSpPr>
          <p:cNvPr id="103477" name="Text Box 66"/>
          <p:cNvSpPr txBox="1">
            <a:spLocks noChangeArrowheads="1"/>
          </p:cNvSpPr>
          <p:nvPr/>
        </p:nvSpPr>
        <p:spPr bwMode="auto">
          <a:xfrm rot="-5400000">
            <a:off x="4629944" y="38282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3478" name="Text Box 67"/>
          <p:cNvSpPr txBox="1">
            <a:spLocks noChangeArrowheads="1"/>
          </p:cNvSpPr>
          <p:nvPr/>
        </p:nvSpPr>
        <p:spPr bwMode="auto">
          <a:xfrm>
            <a:off x="5486400" y="28194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3479" name="Line 68"/>
          <p:cNvSpPr>
            <a:spLocks noChangeShapeType="1"/>
          </p:cNvSpPr>
          <p:nvPr/>
        </p:nvSpPr>
        <p:spPr bwMode="auto">
          <a:xfrm>
            <a:off x="54102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80" name="Line 69"/>
          <p:cNvSpPr>
            <a:spLocks noChangeShapeType="1"/>
          </p:cNvSpPr>
          <p:nvPr/>
        </p:nvSpPr>
        <p:spPr bwMode="auto">
          <a:xfrm>
            <a:off x="51054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81" name="Text Box 70"/>
          <p:cNvSpPr txBox="1">
            <a:spLocks noChangeArrowheads="1"/>
          </p:cNvSpPr>
          <p:nvPr/>
        </p:nvSpPr>
        <p:spPr bwMode="auto">
          <a:xfrm>
            <a:off x="5410200" y="48006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3482" name="Text Box 71"/>
          <p:cNvSpPr txBox="1">
            <a:spLocks noChangeArrowheads="1"/>
          </p:cNvSpPr>
          <p:nvPr/>
        </p:nvSpPr>
        <p:spPr bwMode="auto">
          <a:xfrm>
            <a:off x="5105400" y="51816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3483" name="Text Box 72"/>
          <p:cNvSpPr txBox="1">
            <a:spLocks noChangeArrowheads="1"/>
          </p:cNvSpPr>
          <p:nvPr/>
        </p:nvSpPr>
        <p:spPr bwMode="auto">
          <a:xfrm>
            <a:off x="5105400" y="54864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3484" name="Text Box 73"/>
          <p:cNvSpPr txBox="1">
            <a:spLocks noChangeArrowheads="1"/>
          </p:cNvSpPr>
          <p:nvPr/>
        </p:nvSpPr>
        <p:spPr bwMode="auto">
          <a:xfrm>
            <a:off x="5105400" y="57912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3485" name="Text Box 74"/>
          <p:cNvSpPr txBox="1">
            <a:spLocks noChangeArrowheads="1"/>
          </p:cNvSpPr>
          <p:nvPr/>
        </p:nvSpPr>
        <p:spPr bwMode="auto">
          <a:xfrm>
            <a:off x="5410200" y="5181600"/>
            <a:ext cx="944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0  2   3</a:t>
            </a:r>
          </a:p>
        </p:txBody>
      </p:sp>
      <p:sp>
        <p:nvSpPr>
          <p:cNvPr id="103486" name="Text Box 75"/>
          <p:cNvSpPr txBox="1">
            <a:spLocks noChangeArrowheads="1"/>
          </p:cNvSpPr>
          <p:nvPr/>
        </p:nvSpPr>
        <p:spPr bwMode="auto">
          <a:xfrm rot="-5400000">
            <a:off x="4553744" y="55046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3487" name="Text Box 76"/>
          <p:cNvSpPr txBox="1">
            <a:spLocks noChangeArrowheads="1"/>
          </p:cNvSpPr>
          <p:nvPr/>
        </p:nvSpPr>
        <p:spPr bwMode="auto">
          <a:xfrm>
            <a:off x="5410200" y="44958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3488" name="Line 77"/>
          <p:cNvSpPr>
            <a:spLocks noChangeShapeType="1"/>
          </p:cNvSpPr>
          <p:nvPr/>
        </p:nvSpPr>
        <p:spPr bwMode="auto">
          <a:xfrm>
            <a:off x="32766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89" name="Line 78"/>
          <p:cNvSpPr>
            <a:spLocks noChangeShapeType="1"/>
          </p:cNvSpPr>
          <p:nvPr/>
        </p:nvSpPr>
        <p:spPr bwMode="auto">
          <a:xfrm>
            <a:off x="2971800" y="5181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90" name="Text Box 79"/>
          <p:cNvSpPr txBox="1">
            <a:spLocks noChangeArrowheads="1"/>
          </p:cNvSpPr>
          <p:nvPr/>
        </p:nvSpPr>
        <p:spPr bwMode="auto">
          <a:xfrm>
            <a:off x="3276600" y="48006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3491" name="Text Box 80"/>
          <p:cNvSpPr txBox="1">
            <a:spLocks noChangeArrowheads="1"/>
          </p:cNvSpPr>
          <p:nvPr/>
        </p:nvSpPr>
        <p:spPr bwMode="auto">
          <a:xfrm>
            <a:off x="2971800" y="51816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3492" name="Text Box 81"/>
          <p:cNvSpPr txBox="1">
            <a:spLocks noChangeArrowheads="1"/>
          </p:cNvSpPr>
          <p:nvPr/>
        </p:nvSpPr>
        <p:spPr bwMode="auto">
          <a:xfrm>
            <a:off x="2971800" y="54864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3493" name="Text Box 82"/>
          <p:cNvSpPr txBox="1">
            <a:spLocks noChangeArrowheads="1"/>
          </p:cNvSpPr>
          <p:nvPr/>
        </p:nvSpPr>
        <p:spPr bwMode="auto">
          <a:xfrm>
            <a:off x="2971800" y="57912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3494" name="Text Box 83"/>
          <p:cNvSpPr txBox="1">
            <a:spLocks noChangeArrowheads="1"/>
          </p:cNvSpPr>
          <p:nvPr/>
        </p:nvSpPr>
        <p:spPr bwMode="auto">
          <a:xfrm>
            <a:off x="3276600" y="5181600"/>
            <a:ext cx="944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0  2   7</a:t>
            </a:r>
          </a:p>
        </p:txBody>
      </p:sp>
      <p:sp>
        <p:nvSpPr>
          <p:cNvPr id="103495" name="Text Box 84"/>
          <p:cNvSpPr txBox="1">
            <a:spLocks noChangeArrowheads="1"/>
          </p:cNvSpPr>
          <p:nvPr/>
        </p:nvSpPr>
        <p:spPr bwMode="auto">
          <a:xfrm rot="-5400000">
            <a:off x="2420144" y="5504656"/>
            <a:ext cx="708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from</a:t>
            </a:r>
          </a:p>
        </p:txBody>
      </p:sp>
      <p:sp>
        <p:nvSpPr>
          <p:cNvPr id="103496" name="Text Box 85"/>
          <p:cNvSpPr txBox="1">
            <a:spLocks noChangeArrowheads="1"/>
          </p:cNvSpPr>
          <p:nvPr/>
        </p:nvSpPr>
        <p:spPr bwMode="auto">
          <a:xfrm>
            <a:off x="3276600" y="44958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3497" name="Line 86"/>
          <p:cNvSpPr>
            <a:spLocks noChangeShapeType="1"/>
          </p:cNvSpPr>
          <p:nvPr/>
        </p:nvSpPr>
        <p:spPr bwMode="auto">
          <a:xfrm>
            <a:off x="12192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98" name="Line 87"/>
          <p:cNvSpPr>
            <a:spLocks noChangeShapeType="1"/>
          </p:cNvSpPr>
          <p:nvPr/>
        </p:nvSpPr>
        <p:spPr bwMode="auto">
          <a:xfrm>
            <a:off x="914400" y="525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499" name="Text Box 88"/>
          <p:cNvSpPr txBox="1">
            <a:spLocks noChangeArrowheads="1"/>
          </p:cNvSpPr>
          <p:nvPr/>
        </p:nvSpPr>
        <p:spPr bwMode="auto">
          <a:xfrm>
            <a:off x="1219200" y="4876800"/>
            <a:ext cx="969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   y   z</a:t>
            </a:r>
          </a:p>
        </p:txBody>
      </p:sp>
      <p:sp>
        <p:nvSpPr>
          <p:cNvPr id="103500" name="Text Box 89"/>
          <p:cNvSpPr txBox="1">
            <a:spLocks noChangeArrowheads="1"/>
          </p:cNvSpPr>
          <p:nvPr/>
        </p:nvSpPr>
        <p:spPr bwMode="auto">
          <a:xfrm>
            <a:off x="914400" y="5257800"/>
            <a:ext cx="319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x</a:t>
            </a:r>
          </a:p>
        </p:txBody>
      </p:sp>
      <p:sp>
        <p:nvSpPr>
          <p:cNvPr id="103501" name="Text Box 90"/>
          <p:cNvSpPr txBox="1">
            <a:spLocks noChangeArrowheads="1"/>
          </p:cNvSpPr>
          <p:nvPr/>
        </p:nvSpPr>
        <p:spPr bwMode="auto">
          <a:xfrm>
            <a:off x="914400" y="556260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y</a:t>
            </a:r>
          </a:p>
        </p:txBody>
      </p:sp>
      <p:sp>
        <p:nvSpPr>
          <p:cNvPr id="103502" name="Text Box 91"/>
          <p:cNvSpPr txBox="1">
            <a:spLocks noChangeArrowheads="1"/>
          </p:cNvSpPr>
          <p:nvPr/>
        </p:nvSpPr>
        <p:spPr bwMode="auto">
          <a:xfrm>
            <a:off x="914400" y="5867400"/>
            <a:ext cx="306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z</a:t>
            </a:r>
          </a:p>
        </p:txBody>
      </p:sp>
      <p:sp>
        <p:nvSpPr>
          <p:cNvPr id="103503" name="Text Box 92"/>
          <p:cNvSpPr txBox="1">
            <a:spLocks noChangeArrowheads="1"/>
          </p:cNvSpPr>
          <p:nvPr/>
        </p:nvSpPr>
        <p:spPr bwMode="auto">
          <a:xfrm>
            <a:off x="1219200" y="5638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3504" name="Text Box 93"/>
          <p:cNvSpPr txBox="1">
            <a:spLocks noChangeArrowheads="1"/>
          </p:cNvSpPr>
          <p:nvPr/>
        </p:nvSpPr>
        <p:spPr bwMode="auto">
          <a:xfrm>
            <a:off x="1447800" y="5638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3505" name="Text Box 94"/>
          <p:cNvSpPr txBox="1">
            <a:spLocks noChangeArrowheads="1"/>
          </p:cNvSpPr>
          <p:nvPr/>
        </p:nvSpPr>
        <p:spPr bwMode="auto">
          <a:xfrm>
            <a:off x="1828800" y="5638800"/>
            <a:ext cx="376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</p:txBody>
      </p:sp>
      <p:sp>
        <p:nvSpPr>
          <p:cNvPr id="103506" name="Text Box 95"/>
          <p:cNvSpPr txBox="1">
            <a:spLocks noChangeArrowheads="1"/>
          </p:cNvSpPr>
          <p:nvPr/>
        </p:nvSpPr>
        <p:spPr bwMode="auto">
          <a:xfrm>
            <a:off x="1219200" y="59436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7</a:t>
            </a:r>
          </a:p>
        </p:txBody>
      </p:sp>
      <p:sp>
        <p:nvSpPr>
          <p:cNvPr id="103507" name="Text Box 96"/>
          <p:cNvSpPr txBox="1">
            <a:spLocks noChangeArrowheads="1"/>
          </p:cNvSpPr>
          <p:nvPr/>
        </p:nvSpPr>
        <p:spPr bwMode="auto">
          <a:xfrm>
            <a:off x="1447800" y="5943600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1</a:t>
            </a:r>
          </a:p>
        </p:txBody>
      </p:sp>
      <p:sp>
        <p:nvSpPr>
          <p:cNvPr id="103508" name="Text Box 97"/>
          <p:cNvSpPr txBox="1">
            <a:spLocks noChangeArrowheads="1"/>
          </p:cNvSpPr>
          <p:nvPr/>
        </p:nvSpPr>
        <p:spPr bwMode="auto">
          <a:xfrm>
            <a:off x="1828800" y="59436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0</a:t>
            </a:r>
          </a:p>
        </p:txBody>
      </p:sp>
      <p:sp>
        <p:nvSpPr>
          <p:cNvPr id="103509" name="Text Box 98"/>
          <p:cNvSpPr txBox="1">
            <a:spLocks noChangeArrowheads="1"/>
          </p:cNvSpPr>
          <p:nvPr/>
        </p:nvSpPr>
        <p:spPr bwMode="auto">
          <a:xfrm>
            <a:off x="1219200" y="4572000"/>
            <a:ext cx="938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cost to</a:t>
            </a:r>
          </a:p>
        </p:txBody>
      </p:sp>
      <p:sp>
        <p:nvSpPr>
          <p:cNvPr id="103510" name="Text Box 99"/>
          <p:cNvSpPr txBox="1">
            <a:spLocks noChangeArrowheads="1"/>
          </p:cNvSpPr>
          <p:nvPr/>
        </p:nvSpPr>
        <p:spPr bwMode="auto">
          <a:xfrm>
            <a:off x="1219200" y="3505200"/>
            <a:ext cx="976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2   0   1</a:t>
            </a:r>
          </a:p>
        </p:txBody>
      </p:sp>
      <p:sp>
        <p:nvSpPr>
          <p:cNvPr id="103511" name="Text Box 100"/>
          <p:cNvSpPr txBox="1">
            <a:spLocks noChangeArrowheads="1"/>
          </p:cNvSpPr>
          <p:nvPr/>
        </p:nvSpPr>
        <p:spPr bwMode="auto">
          <a:xfrm>
            <a:off x="1219200" y="52578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∞ ∞  ∞</a:t>
            </a:r>
          </a:p>
        </p:txBody>
      </p:sp>
      <p:sp>
        <p:nvSpPr>
          <p:cNvPr id="103512" name="Text Box 101"/>
          <p:cNvSpPr txBox="1">
            <a:spLocks noChangeArrowheads="1"/>
          </p:cNvSpPr>
          <p:nvPr/>
        </p:nvSpPr>
        <p:spPr bwMode="auto">
          <a:xfrm>
            <a:off x="3260725" y="2022475"/>
            <a:ext cx="976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2   0   1</a:t>
            </a:r>
          </a:p>
        </p:txBody>
      </p:sp>
      <p:sp>
        <p:nvSpPr>
          <p:cNvPr id="103513" name="Text Box 102"/>
          <p:cNvSpPr txBox="1">
            <a:spLocks noChangeArrowheads="1"/>
          </p:cNvSpPr>
          <p:nvPr/>
        </p:nvSpPr>
        <p:spPr bwMode="auto">
          <a:xfrm>
            <a:off x="3260725" y="2327275"/>
            <a:ext cx="976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7   1   0</a:t>
            </a:r>
          </a:p>
        </p:txBody>
      </p:sp>
      <p:sp>
        <p:nvSpPr>
          <p:cNvPr id="103514" name="Text Box 103"/>
          <p:cNvSpPr txBox="1">
            <a:spLocks noChangeArrowheads="1"/>
          </p:cNvSpPr>
          <p:nvPr/>
        </p:nvSpPr>
        <p:spPr bwMode="auto">
          <a:xfrm>
            <a:off x="3276600" y="381000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2  0   1</a:t>
            </a:r>
          </a:p>
        </p:txBody>
      </p:sp>
      <p:sp>
        <p:nvSpPr>
          <p:cNvPr id="103515" name="Text Box 104"/>
          <p:cNvSpPr txBox="1">
            <a:spLocks noChangeArrowheads="1"/>
          </p:cNvSpPr>
          <p:nvPr/>
        </p:nvSpPr>
        <p:spPr bwMode="auto">
          <a:xfrm>
            <a:off x="3276600" y="4114800"/>
            <a:ext cx="8905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7   1  0</a:t>
            </a:r>
          </a:p>
        </p:txBody>
      </p:sp>
      <p:sp>
        <p:nvSpPr>
          <p:cNvPr id="103516" name="Text Box 105"/>
          <p:cNvSpPr txBox="1">
            <a:spLocks noChangeArrowheads="1"/>
          </p:cNvSpPr>
          <p:nvPr/>
        </p:nvSpPr>
        <p:spPr bwMode="auto">
          <a:xfrm>
            <a:off x="3276600" y="556260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2  0   1</a:t>
            </a:r>
          </a:p>
        </p:txBody>
      </p:sp>
      <p:sp>
        <p:nvSpPr>
          <p:cNvPr id="103517" name="Text Box 106"/>
          <p:cNvSpPr txBox="1">
            <a:spLocks noChangeArrowheads="1"/>
          </p:cNvSpPr>
          <p:nvPr/>
        </p:nvSpPr>
        <p:spPr bwMode="auto">
          <a:xfrm>
            <a:off x="3276600" y="586740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3  1   0</a:t>
            </a:r>
          </a:p>
        </p:txBody>
      </p:sp>
      <p:sp>
        <p:nvSpPr>
          <p:cNvPr id="103518" name="Text Box 107"/>
          <p:cNvSpPr txBox="1">
            <a:spLocks noChangeArrowheads="1"/>
          </p:cNvSpPr>
          <p:nvPr/>
        </p:nvSpPr>
        <p:spPr bwMode="auto">
          <a:xfrm>
            <a:off x="5486400" y="2133600"/>
            <a:ext cx="8905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2   0  1</a:t>
            </a:r>
          </a:p>
        </p:txBody>
      </p:sp>
      <p:sp>
        <p:nvSpPr>
          <p:cNvPr id="103519" name="Text Box 108"/>
          <p:cNvSpPr txBox="1">
            <a:spLocks noChangeArrowheads="1"/>
          </p:cNvSpPr>
          <p:nvPr/>
        </p:nvSpPr>
        <p:spPr bwMode="auto">
          <a:xfrm>
            <a:off x="5486400" y="243840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3  1   0</a:t>
            </a:r>
          </a:p>
        </p:txBody>
      </p:sp>
      <p:sp>
        <p:nvSpPr>
          <p:cNvPr id="103520" name="Text Box 109"/>
          <p:cNvSpPr txBox="1">
            <a:spLocks noChangeArrowheads="1"/>
          </p:cNvSpPr>
          <p:nvPr/>
        </p:nvSpPr>
        <p:spPr bwMode="auto">
          <a:xfrm>
            <a:off x="5486400" y="3830638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2  0   1</a:t>
            </a:r>
          </a:p>
        </p:txBody>
      </p:sp>
      <p:sp>
        <p:nvSpPr>
          <p:cNvPr id="103521" name="Text Box 110"/>
          <p:cNvSpPr txBox="1">
            <a:spLocks noChangeArrowheads="1"/>
          </p:cNvSpPr>
          <p:nvPr/>
        </p:nvSpPr>
        <p:spPr bwMode="auto">
          <a:xfrm>
            <a:off x="5410200" y="586740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3  1   0</a:t>
            </a:r>
          </a:p>
        </p:txBody>
      </p:sp>
      <p:sp>
        <p:nvSpPr>
          <p:cNvPr id="103522" name="Text Box 111"/>
          <p:cNvSpPr txBox="1">
            <a:spLocks noChangeArrowheads="1"/>
          </p:cNvSpPr>
          <p:nvPr/>
        </p:nvSpPr>
        <p:spPr bwMode="auto">
          <a:xfrm>
            <a:off x="5410200" y="548640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2  0   1</a:t>
            </a:r>
          </a:p>
        </p:txBody>
      </p:sp>
      <p:sp>
        <p:nvSpPr>
          <p:cNvPr id="103523" name="Text Box 112"/>
          <p:cNvSpPr txBox="1">
            <a:spLocks noChangeArrowheads="1"/>
          </p:cNvSpPr>
          <p:nvPr/>
        </p:nvSpPr>
        <p:spPr bwMode="auto">
          <a:xfrm>
            <a:off x="5486400" y="411480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3  1   0</a:t>
            </a:r>
          </a:p>
        </p:txBody>
      </p:sp>
      <p:sp>
        <p:nvSpPr>
          <p:cNvPr id="103524" name="Line 113"/>
          <p:cNvSpPr>
            <a:spLocks noChangeShapeType="1"/>
          </p:cNvSpPr>
          <p:nvPr/>
        </p:nvSpPr>
        <p:spPr bwMode="auto">
          <a:xfrm>
            <a:off x="2209800" y="1981200"/>
            <a:ext cx="812800" cy="167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25" name="Line 114"/>
          <p:cNvSpPr>
            <a:spLocks noChangeShapeType="1"/>
          </p:cNvSpPr>
          <p:nvPr/>
        </p:nvSpPr>
        <p:spPr bwMode="auto">
          <a:xfrm>
            <a:off x="2211388" y="1960563"/>
            <a:ext cx="782637" cy="3395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26" name="Line 115"/>
          <p:cNvSpPr>
            <a:spLocks noChangeShapeType="1"/>
          </p:cNvSpPr>
          <p:nvPr/>
        </p:nvSpPr>
        <p:spPr bwMode="auto">
          <a:xfrm flipV="1">
            <a:off x="2084388" y="2271713"/>
            <a:ext cx="947737" cy="153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27" name="Line 116"/>
          <p:cNvSpPr>
            <a:spLocks noChangeShapeType="1"/>
          </p:cNvSpPr>
          <p:nvPr/>
        </p:nvSpPr>
        <p:spPr bwMode="auto">
          <a:xfrm>
            <a:off x="2171700" y="4046538"/>
            <a:ext cx="863600" cy="1689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28" name="Line 117"/>
          <p:cNvSpPr>
            <a:spLocks noChangeShapeType="1"/>
          </p:cNvSpPr>
          <p:nvPr/>
        </p:nvSpPr>
        <p:spPr bwMode="auto">
          <a:xfrm flipV="1">
            <a:off x="2239963" y="2581275"/>
            <a:ext cx="838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29" name="Line 118"/>
          <p:cNvSpPr>
            <a:spLocks noChangeShapeType="1"/>
          </p:cNvSpPr>
          <p:nvPr/>
        </p:nvSpPr>
        <p:spPr bwMode="auto">
          <a:xfrm flipV="1">
            <a:off x="2209800" y="4324350"/>
            <a:ext cx="801688" cy="177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30" name="Line 119"/>
          <p:cNvSpPr>
            <a:spLocks noChangeShapeType="1"/>
          </p:cNvSpPr>
          <p:nvPr/>
        </p:nvSpPr>
        <p:spPr bwMode="auto">
          <a:xfrm>
            <a:off x="4200525" y="2009775"/>
            <a:ext cx="1023938" cy="166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31" name="Line 120"/>
          <p:cNvSpPr>
            <a:spLocks noChangeShapeType="1"/>
          </p:cNvSpPr>
          <p:nvPr/>
        </p:nvSpPr>
        <p:spPr bwMode="auto">
          <a:xfrm>
            <a:off x="4200525" y="2019300"/>
            <a:ext cx="955675" cy="333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32" name="Line 121"/>
          <p:cNvSpPr>
            <a:spLocks noChangeShapeType="1"/>
          </p:cNvSpPr>
          <p:nvPr/>
        </p:nvSpPr>
        <p:spPr bwMode="auto">
          <a:xfrm flipV="1">
            <a:off x="4114800" y="2743200"/>
            <a:ext cx="11430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33" name="Line 122"/>
          <p:cNvSpPr>
            <a:spLocks noChangeShapeType="1"/>
          </p:cNvSpPr>
          <p:nvPr/>
        </p:nvSpPr>
        <p:spPr bwMode="auto">
          <a:xfrm flipV="1">
            <a:off x="4114800" y="4379913"/>
            <a:ext cx="1104900" cy="157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34" name="Line 123"/>
          <p:cNvSpPr>
            <a:spLocks noChangeShapeType="1"/>
          </p:cNvSpPr>
          <p:nvPr/>
        </p:nvSpPr>
        <p:spPr bwMode="auto">
          <a:xfrm>
            <a:off x="609600" y="6345238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35" name="Text Box 124"/>
          <p:cNvSpPr txBox="1">
            <a:spLocks noChangeArrowheads="1"/>
          </p:cNvSpPr>
          <p:nvPr/>
        </p:nvSpPr>
        <p:spPr bwMode="auto">
          <a:xfrm>
            <a:off x="6069013" y="6142038"/>
            <a:ext cx="6588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time</a:t>
            </a:r>
          </a:p>
        </p:txBody>
      </p:sp>
      <p:grpSp>
        <p:nvGrpSpPr>
          <p:cNvPr id="103536" name="Group 125"/>
          <p:cNvGrpSpPr>
            <a:grpSpLocks/>
          </p:cNvGrpSpPr>
          <p:nvPr/>
        </p:nvGrpSpPr>
        <p:grpSpPr bwMode="auto">
          <a:xfrm>
            <a:off x="6632575" y="2911475"/>
            <a:ext cx="2184400" cy="1212850"/>
            <a:chOff x="2352" y="0"/>
            <a:chExt cx="1376" cy="764"/>
          </a:xfrm>
        </p:grpSpPr>
        <p:sp>
          <p:nvSpPr>
            <p:cNvPr id="103549" name="Freeform 126"/>
            <p:cNvSpPr>
              <a:spLocks/>
            </p:cNvSpPr>
            <p:nvPr/>
          </p:nvSpPr>
          <p:spPr bwMode="auto">
            <a:xfrm>
              <a:off x="2352" y="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3550" name="Group 127"/>
            <p:cNvGrpSpPr>
              <a:grpSpLocks/>
            </p:cNvGrpSpPr>
            <p:nvPr/>
          </p:nvGrpSpPr>
          <p:grpSpPr bwMode="auto">
            <a:xfrm>
              <a:off x="2448" y="74"/>
              <a:ext cx="1161" cy="675"/>
              <a:chOff x="-17" y="1286"/>
              <a:chExt cx="1161" cy="675"/>
            </a:xfrm>
          </p:grpSpPr>
          <p:sp>
            <p:nvSpPr>
              <p:cNvPr id="103551" name="Freeform 128"/>
              <p:cNvSpPr>
                <a:spLocks/>
              </p:cNvSpPr>
              <p:nvPr/>
            </p:nvSpPr>
            <p:spPr bwMode="auto">
              <a:xfrm>
                <a:off x="246" y="1476"/>
                <a:ext cx="222" cy="180"/>
              </a:xfrm>
              <a:custGeom>
                <a:avLst/>
                <a:gdLst>
                  <a:gd name="T0" fmla="*/ 0 w 222"/>
                  <a:gd name="T1" fmla="*/ 180 h 180"/>
                  <a:gd name="T2" fmla="*/ 222 w 222"/>
                  <a:gd name="T3" fmla="*/ 0 h 1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2" h="180">
                    <a:moveTo>
                      <a:pt x="0" y="180"/>
                    </a:moveTo>
                    <a:lnTo>
                      <a:pt x="222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552" name="Oval 129"/>
              <p:cNvSpPr>
                <a:spLocks noChangeArrowheads="1"/>
              </p:cNvSpPr>
              <p:nvPr/>
            </p:nvSpPr>
            <p:spPr bwMode="auto">
              <a:xfrm>
                <a:off x="-14" y="171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3553" name="Line 130"/>
              <p:cNvSpPr>
                <a:spLocks noChangeShapeType="1"/>
              </p:cNvSpPr>
              <p:nvPr/>
            </p:nvSpPr>
            <p:spPr bwMode="auto">
              <a:xfrm>
                <a:off x="-14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554" name="Line 131"/>
              <p:cNvSpPr>
                <a:spLocks noChangeShapeType="1"/>
              </p:cNvSpPr>
              <p:nvPr/>
            </p:nvSpPr>
            <p:spPr bwMode="auto">
              <a:xfrm>
                <a:off x="299" y="1705"/>
                <a:ext cx="1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555" name="Rectangle 132"/>
              <p:cNvSpPr>
                <a:spLocks noChangeArrowheads="1"/>
              </p:cNvSpPr>
              <p:nvPr/>
            </p:nvSpPr>
            <p:spPr bwMode="auto">
              <a:xfrm>
                <a:off x="-14" y="170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556" name="Oval 133"/>
              <p:cNvSpPr>
                <a:spLocks noChangeArrowheads="1"/>
              </p:cNvSpPr>
              <p:nvPr/>
            </p:nvSpPr>
            <p:spPr bwMode="auto">
              <a:xfrm>
                <a:off x="-17" y="164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3557" name="Freeform 134"/>
              <p:cNvSpPr>
                <a:spLocks/>
              </p:cNvSpPr>
              <p:nvPr/>
            </p:nvSpPr>
            <p:spPr bwMode="auto">
              <a:xfrm>
                <a:off x="651" y="1476"/>
                <a:ext cx="216" cy="189"/>
              </a:xfrm>
              <a:custGeom>
                <a:avLst/>
                <a:gdLst>
                  <a:gd name="T0" fmla="*/ 0 w 216"/>
                  <a:gd name="T1" fmla="*/ 0 h 189"/>
                  <a:gd name="T2" fmla="*/ 216 w 216"/>
                  <a:gd name="T3" fmla="*/ 189 h 18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6" h="189">
                    <a:moveTo>
                      <a:pt x="0" y="0"/>
                    </a:moveTo>
                    <a:lnTo>
                      <a:pt x="216" y="189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3558" name="Freeform 135"/>
              <p:cNvSpPr>
                <a:spLocks/>
              </p:cNvSpPr>
              <p:nvPr/>
            </p:nvSpPr>
            <p:spPr bwMode="auto">
              <a:xfrm>
                <a:off x="303" y="1740"/>
                <a:ext cx="540" cy="3"/>
              </a:xfrm>
              <a:custGeom>
                <a:avLst/>
                <a:gdLst>
                  <a:gd name="T0" fmla="*/ 540 w 540"/>
                  <a:gd name="T1" fmla="*/ 3 h 3"/>
                  <a:gd name="T2" fmla="*/ 0 w 540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40" h="3">
                    <a:moveTo>
                      <a:pt x="540" y="3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03559" name="Group 136"/>
              <p:cNvGrpSpPr>
                <a:grpSpLocks/>
              </p:cNvGrpSpPr>
              <p:nvPr/>
            </p:nvGrpSpPr>
            <p:grpSpPr bwMode="auto">
              <a:xfrm>
                <a:off x="32" y="1598"/>
                <a:ext cx="210" cy="250"/>
                <a:chOff x="2952" y="2429"/>
                <a:chExt cx="211" cy="250"/>
              </a:xfrm>
            </p:grpSpPr>
            <p:sp>
              <p:nvSpPr>
                <p:cNvPr id="103581" name="Rectangle 1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3582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2952" y="2429"/>
                  <a:ext cx="21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x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3560" name="Group 139"/>
              <p:cNvGrpSpPr>
                <a:grpSpLocks/>
              </p:cNvGrpSpPr>
              <p:nvPr/>
            </p:nvGrpSpPr>
            <p:grpSpPr bwMode="auto">
              <a:xfrm>
                <a:off x="828" y="1580"/>
                <a:ext cx="316" cy="288"/>
                <a:chOff x="1740" y="2276"/>
                <a:chExt cx="316" cy="288"/>
              </a:xfrm>
            </p:grpSpPr>
            <p:sp>
              <p:nvSpPr>
                <p:cNvPr id="103573" name="Oval 140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3574" name="Line 141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3575" name="Line 142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3576" name="Rectangle 143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03577" name="Oval 144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grpSp>
              <p:nvGrpSpPr>
                <p:cNvPr id="103578" name="Group 145"/>
                <p:cNvGrpSpPr>
                  <a:grpSpLocks/>
                </p:cNvGrpSpPr>
                <p:nvPr/>
              </p:nvGrpSpPr>
              <p:grpSpPr bwMode="auto">
                <a:xfrm>
                  <a:off x="1792" y="2276"/>
                  <a:ext cx="219" cy="288"/>
                  <a:chOff x="2948" y="2399"/>
                  <a:chExt cx="220" cy="288"/>
                </a:xfrm>
              </p:grpSpPr>
              <p:sp>
                <p:nvSpPr>
                  <p:cNvPr id="103579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ZapfDingbats" pitchFamily="82" charset="2"/>
                      <a:buChar char="r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75000"/>
                      <a:buFont typeface="ZapfDingbats" pitchFamily="82" charset="2"/>
                      <a:buChar char="m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sv-SE" altLang="sv-SE" sz="1800"/>
                  </a:p>
                </p:txBody>
              </p:sp>
              <p:sp>
                <p:nvSpPr>
                  <p:cNvPr id="103580" name="Text Box 1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48" y="2399"/>
                    <a:ext cx="22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ZapfDingbats" pitchFamily="82" charset="2"/>
                      <a:buChar char="r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75000"/>
                      <a:buFont typeface="ZapfDingbats" pitchFamily="82" charset="2"/>
                      <a:buChar char="m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sv-SE" sz="2400"/>
                      <a:t>z</a:t>
                    </a:r>
                  </a:p>
                </p:txBody>
              </p:sp>
            </p:grpSp>
          </p:grpSp>
          <p:sp>
            <p:nvSpPr>
              <p:cNvPr id="103561" name="Text Box 148"/>
              <p:cNvSpPr txBox="1">
                <a:spLocks noChangeArrowheads="1"/>
              </p:cNvSpPr>
              <p:nvPr/>
            </p:nvSpPr>
            <p:spPr bwMode="auto">
              <a:xfrm>
                <a:off x="731" y="1400"/>
                <a:ext cx="18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1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562" name="Text Box 149"/>
              <p:cNvSpPr txBox="1">
                <a:spLocks noChangeArrowheads="1"/>
              </p:cNvSpPr>
              <p:nvPr/>
            </p:nvSpPr>
            <p:spPr bwMode="auto">
              <a:xfrm>
                <a:off x="192" y="1397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2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563" name="Text Box 150"/>
              <p:cNvSpPr txBox="1">
                <a:spLocks noChangeArrowheads="1"/>
              </p:cNvSpPr>
              <p:nvPr/>
            </p:nvSpPr>
            <p:spPr bwMode="auto">
              <a:xfrm>
                <a:off x="477" y="1730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7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03564" name="Group 151"/>
              <p:cNvGrpSpPr>
                <a:grpSpLocks/>
              </p:cNvGrpSpPr>
              <p:nvPr/>
            </p:nvGrpSpPr>
            <p:grpSpPr bwMode="auto">
              <a:xfrm>
                <a:off x="408" y="1286"/>
                <a:ext cx="316" cy="250"/>
                <a:chOff x="1740" y="2306"/>
                <a:chExt cx="316" cy="250"/>
              </a:xfrm>
            </p:grpSpPr>
            <p:sp>
              <p:nvSpPr>
                <p:cNvPr id="103565" name="Oval 152"/>
                <p:cNvSpPr>
                  <a:spLocks noChangeArrowheads="1"/>
                </p:cNvSpPr>
                <p:nvPr/>
              </p:nvSpPr>
              <p:spPr bwMode="auto">
                <a:xfrm>
                  <a:off x="1743" y="2420"/>
                  <a:ext cx="313" cy="81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3566" name="Line 153"/>
                <p:cNvSpPr>
                  <a:spLocks noChangeShapeType="1"/>
                </p:cNvSpPr>
                <p:nvPr/>
              </p:nvSpPr>
              <p:spPr bwMode="auto">
                <a:xfrm>
                  <a:off x="1743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3567" name="Line 154"/>
                <p:cNvSpPr>
                  <a:spLocks noChangeShapeType="1"/>
                </p:cNvSpPr>
                <p:nvPr/>
              </p:nvSpPr>
              <p:spPr bwMode="auto">
                <a:xfrm>
                  <a:off x="2056" y="2413"/>
                  <a:ext cx="0" cy="5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3568" name="Rectangle 155"/>
                <p:cNvSpPr>
                  <a:spLocks noChangeArrowheads="1"/>
                </p:cNvSpPr>
                <p:nvPr/>
              </p:nvSpPr>
              <p:spPr bwMode="auto">
                <a:xfrm>
                  <a:off x="1743" y="2413"/>
                  <a:ext cx="310" cy="49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03569" name="Oval 156"/>
                <p:cNvSpPr>
                  <a:spLocks noChangeArrowheads="1"/>
                </p:cNvSpPr>
                <p:nvPr/>
              </p:nvSpPr>
              <p:spPr bwMode="auto">
                <a:xfrm>
                  <a:off x="1740" y="2354"/>
                  <a:ext cx="313" cy="95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grpSp>
              <p:nvGrpSpPr>
                <p:cNvPr id="103570" name="Group 157"/>
                <p:cNvGrpSpPr>
                  <a:grpSpLocks/>
                </p:cNvGrpSpPr>
                <p:nvPr/>
              </p:nvGrpSpPr>
              <p:grpSpPr bwMode="auto">
                <a:xfrm>
                  <a:off x="1802" y="2306"/>
                  <a:ext cx="199" cy="250"/>
                  <a:chOff x="2957" y="2429"/>
                  <a:chExt cx="201" cy="250"/>
                </a:xfrm>
              </p:grpSpPr>
              <p:sp>
                <p:nvSpPr>
                  <p:cNvPr id="103571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2982" y="2490"/>
                    <a:ext cx="144" cy="132"/>
                  </a:xfrm>
                  <a:prstGeom prst="rect">
                    <a:avLst/>
                  </a:prstGeom>
                  <a:solidFill>
                    <a:schemeClr val="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ZapfDingbats" pitchFamily="82" charset="2"/>
                      <a:buChar char="r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75000"/>
                      <a:buFont typeface="ZapfDingbats" pitchFamily="82" charset="2"/>
                      <a:buChar char="m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sv-SE" altLang="sv-SE" sz="1800"/>
                  </a:p>
                </p:txBody>
              </p:sp>
              <p:sp>
                <p:nvSpPr>
                  <p:cNvPr id="103572" name="Text Box 1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57" y="2429"/>
                    <a:ext cx="201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accent2"/>
                      </a:buClr>
                      <a:buSzPct val="85000"/>
                      <a:buFont typeface="ZapfDingbats" pitchFamily="82" charset="2"/>
                      <a:buChar char="r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accent2"/>
                      </a:buClr>
                      <a:buSzPct val="75000"/>
                      <a:buFont typeface="ZapfDingbats" pitchFamily="82" charset="2"/>
                      <a:buChar char="m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sv-SE" sz="2000"/>
                      <a:t>y</a:t>
                    </a:r>
                    <a:endParaRPr lang="en-US" altLang="sv-SE" sz="2400">
                      <a:latin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03537" name="Text Box 160"/>
          <p:cNvSpPr txBox="1">
            <a:spLocks noChangeArrowheads="1"/>
          </p:cNvSpPr>
          <p:nvPr/>
        </p:nvSpPr>
        <p:spPr bwMode="auto">
          <a:xfrm>
            <a:off x="0" y="685800"/>
            <a:ext cx="1579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b="1" u="sng"/>
              <a:t>node x table</a:t>
            </a:r>
          </a:p>
        </p:txBody>
      </p:sp>
      <p:sp>
        <p:nvSpPr>
          <p:cNvPr id="103538" name="Text Box 161"/>
          <p:cNvSpPr txBox="1">
            <a:spLocks noChangeArrowheads="1"/>
          </p:cNvSpPr>
          <p:nvPr/>
        </p:nvSpPr>
        <p:spPr bwMode="auto">
          <a:xfrm>
            <a:off x="0" y="2590800"/>
            <a:ext cx="1571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b="1" u="sng"/>
              <a:t>node y table</a:t>
            </a:r>
          </a:p>
        </p:txBody>
      </p:sp>
      <p:sp>
        <p:nvSpPr>
          <p:cNvPr id="103539" name="Text Box 162"/>
          <p:cNvSpPr txBox="1">
            <a:spLocks noChangeArrowheads="1"/>
          </p:cNvSpPr>
          <p:nvPr/>
        </p:nvSpPr>
        <p:spPr bwMode="auto">
          <a:xfrm>
            <a:off x="0" y="4343400"/>
            <a:ext cx="1566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b="1" u="sng"/>
              <a:t>node z table</a:t>
            </a:r>
          </a:p>
        </p:txBody>
      </p:sp>
      <p:sp>
        <p:nvSpPr>
          <p:cNvPr id="103540" name="Oval 163"/>
          <p:cNvSpPr>
            <a:spLocks noChangeArrowheads="1"/>
          </p:cNvSpPr>
          <p:nvPr/>
        </p:nvSpPr>
        <p:spPr bwMode="auto">
          <a:xfrm>
            <a:off x="12192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03541" name="Oval 164"/>
          <p:cNvSpPr>
            <a:spLocks noChangeArrowheads="1"/>
          </p:cNvSpPr>
          <p:nvPr/>
        </p:nvSpPr>
        <p:spPr bwMode="auto">
          <a:xfrm>
            <a:off x="1198563" y="375285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03542" name="Oval 165"/>
          <p:cNvSpPr>
            <a:spLocks noChangeArrowheads="1"/>
          </p:cNvSpPr>
          <p:nvPr/>
        </p:nvSpPr>
        <p:spPr bwMode="auto">
          <a:xfrm>
            <a:off x="1219200" y="59436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03543" name="Oval 166"/>
          <p:cNvSpPr>
            <a:spLocks noChangeArrowheads="1"/>
          </p:cNvSpPr>
          <p:nvPr/>
        </p:nvSpPr>
        <p:spPr bwMode="auto">
          <a:xfrm>
            <a:off x="3276600" y="1676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03544" name="Oval 167"/>
          <p:cNvSpPr>
            <a:spLocks noChangeArrowheads="1"/>
          </p:cNvSpPr>
          <p:nvPr/>
        </p:nvSpPr>
        <p:spPr bwMode="auto">
          <a:xfrm>
            <a:off x="3200400" y="5867400"/>
            <a:ext cx="1066800" cy="381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03545" name="Rectangle 168"/>
          <p:cNvSpPr>
            <a:spLocks noChangeArrowheads="1"/>
          </p:cNvSpPr>
          <p:nvPr/>
        </p:nvSpPr>
        <p:spPr bwMode="auto">
          <a:xfrm>
            <a:off x="1590675" y="187325"/>
            <a:ext cx="4476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fr-FR" altLang="sv-SE" sz="1800">
                <a:solidFill>
                  <a:srgbClr val="000000"/>
                </a:solidFill>
                <a:cs typeface="Times New Roman" panose="02020603050405020304" pitchFamily="18" charset="0"/>
              </a:rPr>
              <a:t>D</a:t>
            </a:r>
            <a:r>
              <a:rPr lang="fr-FR" altLang="sv-SE" sz="18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fr-FR" altLang="sv-SE" sz="1800">
                <a:solidFill>
                  <a:srgbClr val="000000"/>
                </a:solidFill>
                <a:cs typeface="Times New Roman" panose="02020603050405020304" pitchFamily="18" charset="0"/>
              </a:rPr>
              <a:t>(y) = min{c(x,y) + D</a:t>
            </a:r>
            <a:r>
              <a:rPr lang="fr-FR" altLang="sv-SE" sz="18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y</a:t>
            </a:r>
            <a:r>
              <a:rPr lang="fr-FR" altLang="sv-SE" sz="1800">
                <a:solidFill>
                  <a:srgbClr val="000000"/>
                </a:solidFill>
                <a:cs typeface="Times New Roman" panose="02020603050405020304" pitchFamily="18" charset="0"/>
              </a:rPr>
              <a:t>(y), c(x,z) + D</a:t>
            </a:r>
            <a:r>
              <a:rPr lang="fr-FR" altLang="sv-SE" sz="18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z</a:t>
            </a:r>
            <a:r>
              <a:rPr lang="fr-FR" altLang="sv-SE" sz="1800">
                <a:solidFill>
                  <a:srgbClr val="000000"/>
                </a:solidFill>
                <a:cs typeface="Times New Roman" panose="02020603050405020304" pitchFamily="18" charset="0"/>
              </a:rPr>
              <a:t>(y)} </a:t>
            </a:r>
            <a:br>
              <a:rPr lang="fr-FR" altLang="sv-SE" sz="1800">
                <a:solidFill>
                  <a:srgbClr val="000000"/>
                </a:solidFill>
                <a:cs typeface="Times New Roman" panose="02020603050405020304" pitchFamily="18" charset="0"/>
              </a:rPr>
            </a:br>
            <a:r>
              <a:rPr lang="fr-FR" altLang="sv-SE" sz="1800">
                <a:solidFill>
                  <a:srgbClr val="000000"/>
                </a:solidFill>
                <a:cs typeface="Times New Roman" panose="02020603050405020304" pitchFamily="18" charset="0"/>
              </a:rPr>
              <a:t>             = min{2+0 , 7+1} = 2</a:t>
            </a:r>
          </a:p>
        </p:txBody>
      </p:sp>
      <p:sp>
        <p:nvSpPr>
          <p:cNvPr id="103546" name="Line 169"/>
          <p:cNvSpPr>
            <a:spLocks noChangeShapeType="1"/>
          </p:cNvSpPr>
          <p:nvPr/>
        </p:nvSpPr>
        <p:spPr bwMode="auto">
          <a:xfrm flipH="1">
            <a:off x="3711575" y="779463"/>
            <a:ext cx="809625" cy="9667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03547" name="Rectangle 170"/>
          <p:cNvSpPr>
            <a:spLocks noChangeArrowheads="1"/>
          </p:cNvSpPr>
          <p:nvPr/>
        </p:nvSpPr>
        <p:spPr bwMode="auto">
          <a:xfrm>
            <a:off x="6384925" y="-79276"/>
            <a:ext cx="28035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fr-FR" altLang="sv-SE" sz="1800" i="1" dirty="0" err="1"/>
              <a:t>D</a:t>
            </a:r>
            <a:r>
              <a:rPr lang="fr-FR" altLang="sv-SE" sz="1800" i="1" baseline="-25000" dirty="0" err="1"/>
              <a:t>x</a:t>
            </a:r>
            <a:r>
              <a:rPr lang="fr-FR" altLang="sv-SE" sz="1800" i="1" dirty="0"/>
              <a:t>(z) = </a:t>
            </a:r>
            <a:r>
              <a:rPr lang="fr-FR" altLang="sv-SE" sz="1800" dirty="0"/>
              <a:t>min{</a:t>
            </a:r>
            <a:r>
              <a:rPr lang="fr-FR" altLang="sv-SE" sz="1800" i="1" dirty="0"/>
              <a:t>c(</a:t>
            </a:r>
            <a:r>
              <a:rPr lang="fr-FR" altLang="sv-SE" sz="1800" i="1" dirty="0" err="1"/>
              <a:t>x,y</a:t>
            </a:r>
            <a:r>
              <a:rPr lang="fr-FR" altLang="sv-SE" sz="1800" i="1" dirty="0"/>
              <a:t>) + </a:t>
            </a:r>
            <a:br>
              <a:rPr lang="fr-FR" altLang="sv-SE" sz="1800" i="1" dirty="0"/>
            </a:br>
            <a:r>
              <a:rPr lang="fr-FR" altLang="sv-SE" sz="1800" i="1" dirty="0"/>
              <a:t>      D</a:t>
            </a:r>
            <a:r>
              <a:rPr lang="fr-FR" altLang="sv-SE" sz="1800" i="1" baseline="-25000" dirty="0"/>
              <a:t>y</a:t>
            </a:r>
            <a:r>
              <a:rPr lang="fr-FR" altLang="sv-SE" sz="1800" i="1" dirty="0"/>
              <a:t>(z), c(</a:t>
            </a:r>
            <a:r>
              <a:rPr lang="fr-FR" altLang="sv-SE" sz="1800" i="1" dirty="0" err="1"/>
              <a:t>x,z</a:t>
            </a:r>
            <a:r>
              <a:rPr lang="fr-FR" altLang="sv-SE" sz="1800" i="1" dirty="0"/>
              <a:t>) + D</a:t>
            </a:r>
            <a:r>
              <a:rPr lang="fr-FR" altLang="sv-SE" sz="1800" i="1" baseline="-25000" dirty="0"/>
              <a:t>z</a:t>
            </a:r>
            <a:r>
              <a:rPr lang="fr-FR" altLang="sv-SE" sz="1800" i="1" dirty="0"/>
              <a:t>(z)</a:t>
            </a:r>
            <a:r>
              <a:rPr lang="fr-FR" altLang="sv-SE" sz="1800" dirty="0"/>
              <a:t>}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fr-FR" altLang="sv-SE" sz="1800" dirty="0"/>
              <a:t>= min{2+1 , 7+0} = 3</a:t>
            </a:r>
          </a:p>
        </p:txBody>
      </p:sp>
      <p:sp>
        <p:nvSpPr>
          <p:cNvPr id="103548" name="Line 171"/>
          <p:cNvSpPr>
            <a:spLocks noChangeShapeType="1"/>
          </p:cNvSpPr>
          <p:nvPr/>
        </p:nvSpPr>
        <p:spPr bwMode="auto">
          <a:xfrm flipH="1">
            <a:off x="4111625" y="968375"/>
            <a:ext cx="4308475" cy="8191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7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DD1747-A687-4E91-8A67-8929750B1C9B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sv-SE" sz="1400" dirty="0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16963" cy="1143000"/>
          </a:xfrm>
        </p:spPr>
        <p:txBody>
          <a:bodyPr/>
          <a:lstStyle/>
          <a:p>
            <a:r>
              <a:rPr lang="en-US" altLang="sv-SE" smtClean="0"/>
              <a:t>DV: link cost changes (good news)</a:t>
            </a:r>
          </a:p>
        </p:txBody>
      </p:sp>
      <p:sp>
        <p:nvSpPr>
          <p:cNvPr id="104453" name="Rectangle 3"/>
          <p:cNvSpPr>
            <a:spLocks noChangeArrowheads="1"/>
          </p:cNvSpPr>
          <p:nvPr/>
        </p:nvSpPr>
        <p:spPr bwMode="auto">
          <a:xfrm>
            <a:off x="434975" y="1244600"/>
            <a:ext cx="4867275" cy="196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sv-SE" sz="2400" dirty="0">
                <a:solidFill>
                  <a:srgbClr val="C00000"/>
                </a:solidFill>
              </a:rPr>
              <a:t>Link cost changes: </a:t>
            </a:r>
            <a:r>
              <a:rPr lang="en-US" altLang="sv-SE" sz="2400" dirty="0"/>
              <a:t>decreased cost</a:t>
            </a:r>
            <a:endParaRPr lang="en-US" altLang="sv-SE" sz="2000" dirty="0"/>
          </a:p>
          <a:p>
            <a:r>
              <a:rPr lang="en-US" altLang="sv-SE" sz="2000" dirty="0"/>
              <a:t>node detects local link cost change </a:t>
            </a:r>
          </a:p>
          <a:p>
            <a:r>
              <a:rPr lang="en-US" altLang="sv-SE" sz="2000" dirty="0"/>
              <a:t>updates routing info, recalculates </a:t>
            </a:r>
            <a:br>
              <a:rPr lang="en-US" altLang="sv-SE" sz="2000" dirty="0"/>
            </a:br>
            <a:r>
              <a:rPr lang="en-US" altLang="sv-SE" sz="2000" dirty="0"/>
              <a:t>distance vector</a:t>
            </a:r>
          </a:p>
          <a:p>
            <a:r>
              <a:rPr lang="en-US" altLang="sv-SE" sz="2000" dirty="0"/>
              <a:t>if DV changes, notify neighbors </a:t>
            </a:r>
            <a:endParaRPr lang="en-US" altLang="sv-SE" sz="2400" dirty="0"/>
          </a:p>
        </p:txBody>
      </p:sp>
      <p:sp>
        <p:nvSpPr>
          <p:cNvPr id="104454" name="Text Box 4"/>
          <p:cNvSpPr txBox="1">
            <a:spLocks noChangeArrowheads="1"/>
          </p:cNvSpPr>
          <p:nvPr/>
        </p:nvSpPr>
        <p:spPr bwMode="auto">
          <a:xfrm>
            <a:off x="95250" y="4573588"/>
            <a:ext cx="2022475" cy="8318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 b="1">
                <a:solidFill>
                  <a:schemeClr val="accent2"/>
                </a:solidFill>
              </a:rPr>
              <a:t>“good news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 b="1">
                <a:solidFill>
                  <a:schemeClr val="accent2"/>
                </a:solidFill>
              </a:rPr>
              <a:t>travels fast”</a:t>
            </a:r>
            <a:endParaRPr lang="en-US" altLang="sv-SE" sz="1600" b="1">
              <a:solidFill>
                <a:schemeClr val="accent2"/>
              </a:solidFill>
            </a:endParaRPr>
          </a:p>
        </p:txBody>
      </p:sp>
      <p:grpSp>
        <p:nvGrpSpPr>
          <p:cNvPr id="104455" name="Group 5"/>
          <p:cNvGrpSpPr>
            <a:grpSpLocks/>
          </p:cNvGrpSpPr>
          <p:nvPr/>
        </p:nvGrpSpPr>
        <p:grpSpPr bwMode="auto">
          <a:xfrm>
            <a:off x="5838825" y="1609725"/>
            <a:ext cx="2184400" cy="1314450"/>
            <a:chOff x="3625" y="1076"/>
            <a:chExt cx="1376" cy="828"/>
          </a:xfrm>
        </p:grpSpPr>
        <p:sp>
          <p:nvSpPr>
            <p:cNvPr id="104459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60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61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4462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63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64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4465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4466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67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4468" name="Group 15"/>
            <p:cNvGrpSpPr>
              <a:grpSpLocks/>
            </p:cNvGrpSpPr>
            <p:nvPr/>
          </p:nvGrpSpPr>
          <p:grpSpPr bwMode="auto">
            <a:xfrm>
              <a:off x="3770" y="1526"/>
              <a:ext cx="210" cy="250"/>
              <a:chOff x="2951" y="2429"/>
              <a:chExt cx="213" cy="250"/>
            </a:xfrm>
          </p:grpSpPr>
          <p:sp>
            <p:nvSpPr>
              <p:cNvPr id="104492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4493" name="Text Box 17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x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04469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50"/>
              <a:chOff x="1740" y="2306"/>
              <a:chExt cx="316" cy="250"/>
            </a:xfrm>
          </p:grpSpPr>
          <p:sp>
            <p:nvSpPr>
              <p:cNvPr id="104484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4485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4486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4487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4488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04489" name="Group 24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04490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449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z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04470" name="Text Box 27"/>
            <p:cNvSpPr txBox="1">
              <a:spLocks noChangeArrowheads="1"/>
            </p:cNvSpPr>
            <p:nvPr/>
          </p:nvSpPr>
          <p:spPr bwMode="auto">
            <a:xfrm>
              <a:off x="4469" y="132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4471" name="Text Box 28"/>
            <p:cNvSpPr txBox="1">
              <a:spLocks noChangeArrowheads="1"/>
            </p:cNvSpPr>
            <p:nvPr/>
          </p:nvSpPr>
          <p:spPr bwMode="auto">
            <a:xfrm>
              <a:off x="3930" y="132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4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4472" name="Text Box 29"/>
            <p:cNvSpPr txBox="1">
              <a:spLocks noChangeArrowheads="1"/>
            </p:cNvSpPr>
            <p:nvPr/>
          </p:nvSpPr>
          <p:spPr bwMode="auto">
            <a:xfrm>
              <a:off x="4171" y="165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50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4473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50"/>
              <a:chOff x="1740" y="2306"/>
              <a:chExt cx="316" cy="250"/>
            </a:xfrm>
          </p:grpSpPr>
          <p:sp>
            <p:nvSpPr>
              <p:cNvPr id="104476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4477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4478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4479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4480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04481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04482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4483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y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04474" name="Text Box 39"/>
            <p:cNvSpPr txBox="1">
              <a:spLocks noChangeArrowheads="1"/>
            </p:cNvSpPr>
            <p:nvPr/>
          </p:nvSpPr>
          <p:spPr bwMode="auto">
            <a:xfrm>
              <a:off x="3839" y="107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rgbClr val="FF0000"/>
                  </a:solidFill>
                </a:rPr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4475" name="Line 40"/>
            <p:cNvSpPr>
              <a:spLocks noChangeShapeType="1"/>
            </p:cNvSpPr>
            <p:nvPr/>
          </p:nvSpPr>
          <p:spPr bwMode="auto">
            <a:xfrm flipH="1" flipV="1">
              <a:off x="3948" y="1272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473129" name="Rectangle 41"/>
          <p:cNvSpPr>
            <a:spLocks noChangeArrowheads="1"/>
          </p:cNvSpPr>
          <p:nvPr/>
        </p:nvSpPr>
        <p:spPr bwMode="auto">
          <a:xfrm>
            <a:off x="2151063" y="3409950"/>
            <a:ext cx="5983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tabLst>
                <a:tab pos="228600" algn="l"/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tabLst>
                <a:tab pos="228600" algn="l"/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At time </a:t>
            </a:r>
            <a:r>
              <a:rPr lang="en-US" altLang="sv-SE" sz="1800" i="1"/>
              <a:t>t</a:t>
            </a:r>
            <a:r>
              <a:rPr lang="en-US" altLang="sv-SE" sz="1800" i="1" baseline="-25000"/>
              <a:t>0</a:t>
            </a:r>
            <a:r>
              <a:rPr lang="en-US" altLang="sv-SE" sz="1800"/>
              <a:t>, </a:t>
            </a:r>
            <a:r>
              <a:rPr lang="en-US" altLang="sv-SE" sz="1800" i="1"/>
              <a:t>y</a:t>
            </a:r>
            <a:r>
              <a:rPr lang="en-US" altLang="sv-SE" sz="1800"/>
              <a:t> detects the link-cost change, updates its DV,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and informs its neighbors.</a:t>
            </a:r>
          </a:p>
        </p:txBody>
      </p:sp>
      <p:sp>
        <p:nvSpPr>
          <p:cNvPr id="473130" name="Rectangle 42"/>
          <p:cNvSpPr>
            <a:spLocks noChangeArrowheads="1"/>
          </p:cNvSpPr>
          <p:nvPr/>
        </p:nvSpPr>
        <p:spPr bwMode="auto">
          <a:xfrm>
            <a:off x="2117725" y="4225925"/>
            <a:ext cx="6775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tabLst>
                <a:tab pos="228600" algn="l"/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tabLst>
                <a:tab pos="228600" algn="l"/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At time </a:t>
            </a:r>
            <a:r>
              <a:rPr lang="en-US" altLang="sv-SE" sz="1800" i="1"/>
              <a:t>t</a:t>
            </a:r>
            <a:r>
              <a:rPr lang="en-US" altLang="sv-SE" sz="1800" i="1" baseline="-25000"/>
              <a:t>1</a:t>
            </a:r>
            <a:r>
              <a:rPr lang="en-US" altLang="sv-SE" sz="1800"/>
              <a:t>, </a:t>
            </a:r>
            <a:r>
              <a:rPr lang="en-US" altLang="sv-SE" sz="1800" i="1"/>
              <a:t>z</a:t>
            </a:r>
            <a:r>
              <a:rPr lang="en-US" altLang="sv-SE" sz="1800"/>
              <a:t> receives the update from </a:t>
            </a:r>
            <a:r>
              <a:rPr lang="en-US" altLang="sv-SE" sz="1800" i="1"/>
              <a:t>y</a:t>
            </a:r>
            <a:r>
              <a:rPr lang="en-US" altLang="sv-SE" sz="1800"/>
              <a:t> and updates its table.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It computes a new least cost to </a:t>
            </a:r>
            <a:r>
              <a:rPr lang="en-US" altLang="sv-SE" sz="1800" i="1"/>
              <a:t>x</a:t>
            </a:r>
            <a:r>
              <a:rPr lang="en-US" altLang="sv-SE" sz="1800"/>
              <a:t>  and sends its neighbors its DV.</a:t>
            </a:r>
          </a:p>
        </p:txBody>
      </p:sp>
      <p:sp>
        <p:nvSpPr>
          <p:cNvPr id="473131" name="Rectangle 43"/>
          <p:cNvSpPr>
            <a:spLocks noChangeArrowheads="1"/>
          </p:cNvSpPr>
          <p:nvPr/>
        </p:nvSpPr>
        <p:spPr bwMode="auto">
          <a:xfrm>
            <a:off x="2122488" y="5062538"/>
            <a:ext cx="65801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tabLst>
                <a:tab pos="228600" algn="l"/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tabLst>
                <a:tab pos="228600" algn="l"/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At time </a:t>
            </a:r>
            <a:r>
              <a:rPr lang="en-US" altLang="sv-SE" sz="1800" i="1"/>
              <a:t>t</a:t>
            </a:r>
            <a:r>
              <a:rPr lang="en-US" altLang="sv-SE" sz="1800" i="1" baseline="-25000"/>
              <a:t>2</a:t>
            </a:r>
            <a:r>
              <a:rPr lang="en-US" altLang="sv-SE" sz="1800"/>
              <a:t>, </a:t>
            </a:r>
            <a:r>
              <a:rPr lang="en-US" altLang="sv-SE" sz="1800" i="1"/>
              <a:t>y</a:t>
            </a:r>
            <a:r>
              <a:rPr lang="en-US" altLang="sv-SE" sz="1800"/>
              <a:t> receives </a:t>
            </a:r>
            <a:r>
              <a:rPr lang="en-US" altLang="sv-SE" sz="1800" i="1"/>
              <a:t>z</a:t>
            </a:r>
            <a:r>
              <a:rPr lang="en-US" altLang="sv-SE" sz="1800"/>
              <a:t>’s update and checks its distance table.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i="1"/>
              <a:t>y</a:t>
            </a:r>
            <a:r>
              <a:rPr lang="en-US" altLang="sv-SE" sz="1800"/>
              <a:t>’s least costs do not change and hence </a:t>
            </a:r>
            <a:r>
              <a:rPr lang="en-US" altLang="sv-SE" sz="1800" i="1"/>
              <a:t>y</a:t>
            </a:r>
            <a:r>
              <a:rPr lang="en-US" altLang="sv-SE" sz="1800"/>
              <a:t> does </a:t>
            </a:r>
            <a:r>
              <a:rPr lang="en-US" altLang="sv-SE" sz="1800" i="1"/>
              <a:t>not</a:t>
            </a:r>
            <a:r>
              <a:rPr lang="en-US" altLang="sv-SE" sz="1800"/>
              <a:t> send any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update to </a:t>
            </a:r>
            <a:r>
              <a:rPr lang="en-US" altLang="sv-SE" sz="1800" i="1"/>
              <a:t>z</a:t>
            </a:r>
            <a:r>
              <a:rPr lang="en-US" altLang="sv-SE" sz="18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45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129" grpId="0"/>
      <p:bldP spid="473130" grpId="0"/>
      <p:bldP spid="4731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5910D2B-CEDA-4477-B536-7A021C61C181}" type="slidenum">
              <a:rPr lang="en-US" smtClean="0">
                <a:latin typeface="Tahoma" pitchFamily="34" charset="0"/>
              </a:rPr>
              <a:pPr/>
              <a:t>2</a:t>
            </a:fld>
            <a:endParaRPr lang="en-US" dirty="0">
              <a:latin typeface="Tahoma" pitchFamily="34" charset="0"/>
            </a:endParaRPr>
          </a:p>
        </p:txBody>
      </p:sp>
      <p:sp>
        <p:nvSpPr>
          <p:cNvPr id="5124" name="Freeform 1285"/>
          <p:cNvSpPr>
            <a:spLocks/>
          </p:cNvSpPr>
          <p:nvPr/>
        </p:nvSpPr>
        <p:spPr bwMode="auto">
          <a:xfrm>
            <a:off x="6748463" y="3516313"/>
            <a:ext cx="1314450" cy="674687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Freeform 1286"/>
          <p:cNvSpPr>
            <a:spLocks/>
          </p:cNvSpPr>
          <p:nvPr/>
        </p:nvSpPr>
        <p:spPr bwMode="auto">
          <a:xfrm>
            <a:off x="6767513" y="1990725"/>
            <a:ext cx="1730375" cy="1125538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Freeform 1287"/>
          <p:cNvSpPr>
            <a:spLocks/>
          </p:cNvSpPr>
          <p:nvPr/>
        </p:nvSpPr>
        <p:spPr bwMode="auto">
          <a:xfrm>
            <a:off x="4946650" y="1698625"/>
            <a:ext cx="1736725" cy="1071563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7" name="Group 1288"/>
          <p:cNvGrpSpPr>
            <a:grpSpLocks/>
          </p:cNvGrpSpPr>
          <p:nvPr/>
        </p:nvGrpSpPr>
        <p:grpSpPr bwMode="auto">
          <a:xfrm>
            <a:off x="5022850" y="2963863"/>
            <a:ext cx="1458913" cy="933450"/>
            <a:chOff x="2889" y="1631"/>
            <a:chExt cx="980" cy="743"/>
          </a:xfrm>
        </p:grpSpPr>
        <p:sp>
          <p:nvSpPr>
            <p:cNvPr id="5743" name="Rectangle 1289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4" name="AutoShape 1290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solidFill>
                  <a:srgbClr val="00CCFF"/>
                </a:solidFill>
              </a:endParaRPr>
            </a:p>
          </p:txBody>
        </p:sp>
      </p:grpSp>
      <p:sp>
        <p:nvSpPr>
          <p:cNvPr id="5128" name="Line 1291"/>
          <p:cNvSpPr>
            <a:spLocks noChangeShapeType="1"/>
          </p:cNvSpPr>
          <p:nvPr/>
        </p:nvSpPr>
        <p:spPr bwMode="auto">
          <a:xfrm>
            <a:off x="7140575" y="3802063"/>
            <a:ext cx="163513" cy="12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1292"/>
          <p:cNvSpPr>
            <a:spLocks noChangeShapeType="1"/>
          </p:cNvSpPr>
          <p:nvPr/>
        </p:nvSpPr>
        <p:spPr bwMode="auto">
          <a:xfrm>
            <a:off x="7237413" y="3722688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293"/>
          <p:cNvSpPr>
            <a:spLocks noChangeShapeType="1"/>
          </p:cNvSpPr>
          <p:nvPr/>
        </p:nvSpPr>
        <p:spPr bwMode="auto">
          <a:xfrm flipV="1">
            <a:off x="7473950" y="3808413"/>
            <a:ext cx="134938" cy="10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294"/>
          <p:cNvSpPr>
            <a:spLocks noChangeShapeType="1"/>
          </p:cNvSpPr>
          <p:nvPr/>
        </p:nvSpPr>
        <p:spPr bwMode="auto">
          <a:xfrm>
            <a:off x="6172200" y="3729038"/>
            <a:ext cx="679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295"/>
          <p:cNvSpPr>
            <a:spLocks noChangeShapeType="1"/>
          </p:cNvSpPr>
          <p:nvPr/>
        </p:nvSpPr>
        <p:spPr bwMode="auto">
          <a:xfrm>
            <a:off x="6467475" y="2576513"/>
            <a:ext cx="509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296"/>
          <p:cNvSpPr>
            <a:spLocks noChangeShapeType="1"/>
          </p:cNvSpPr>
          <p:nvPr/>
        </p:nvSpPr>
        <p:spPr bwMode="auto">
          <a:xfrm>
            <a:off x="6034088" y="2392363"/>
            <a:ext cx="152400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Freeform 1297"/>
          <p:cNvSpPr>
            <a:spLocks/>
          </p:cNvSpPr>
          <p:nvPr/>
        </p:nvSpPr>
        <p:spPr bwMode="auto">
          <a:xfrm>
            <a:off x="5241925" y="4367213"/>
            <a:ext cx="3079750" cy="1665287"/>
          </a:xfrm>
          <a:custGeom>
            <a:avLst/>
            <a:gdLst>
              <a:gd name="T0" fmla="*/ 2147483647 w 1940"/>
              <a:gd name="T1" fmla="*/ 2147483647 h 1049"/>
              <a:gd name="T2" fmla="*/ 2147483647 w 1940"/>
              <a:gd name="T3" fmla="*/ 2147483647 h 1049"/>
              <a:gd name="T4" fmla="*/ 2147483647 w 1940"/>
              <a:gd name="T5" fmla="*/ 2147483647 h 1049"/>
              <a:gd name="T6" fmla="*/ 2147483647 w 1940"/>
              <a:gd name="T7" fmla="*/ 2147483647 h 1049"/>
              <a:gd name="T8" fmla="*/ 2147483647 w 1940"/>
              <a:gd name="T9" fmla="*/ 2147483647 h 1049"/>
              <a:gd name="T10" fmla="*/ 2147483647 w 1940"/>
              <a:gd name="T11" fmla="*/ 2147483647 h 1049"/>
              <a:gd name="T12" fmla="*/ 2147483647 w 1940"/>
              <a:gd name="T13" fmla="*/ 2147483647 h 1049"/>
              <a:gd name="T14" fmla="*/ 2147483647 w 1940"/>
              <a:gd name="T15" fmla="*/ 2147483647 h 1049"/>
              <a:gd name="T16" fmla="*/ 2147483647 w 1940"/>
              <a:gd name="T17" fmla="*/ 2147483647 h 1049"/>
              <a:gd name="T18" fmla="*/ 2147483647 w 1940"/>
              <a:gd name="T19" fmla="*/ 2147483647 h 1049"/>
              <a:gd name="T20" fmla="*/ 2147483647 w 1940"/>
              <a:gd name="T21" fmla="*/ 2147483647 h 1049"/>
              <a:gd name="T22" fmla="*/ 2147483647 w 1940"/>
              <a:gd name="T23" fmla="*/ 2147483647 h 1049"/>
              <a:gd name="T24" fmla="*/ 2147483647 w 1940"/>
              <a:gd name="T25" fmla="*/ 2147483647 h 1049"/>
              <a:gd name="T26" fmla="*/ 2147483647 w 1940"/>
              <a:gd name="T27" fmla="*/ 2147483647 h 1049"/>
              <a:gd name="T28" fmla="*/ 2147483647 w 1940"/>
              <a:gd name="T29" fmla="*/ 2147483647 h 1049"/>
              <a:gd name="T30" fmla="*/ 2147483647 w 1940"/>
              <a:gd name="T31" fmla="*/ 2147483647 h 10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940"/>
              <a:gd name="T49" fmla="*/ 0 h 1049"/>
              <a:gd name="T50" fmla="*/ 1940 w 1940"/>
              <a:gd name="T51" fmla="*/ 1049 h 104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940" h="1049">
                <a:moveTo>
                  <a:pt x="952" y="26"/>
                </a:moveTo>
                <a:cubicBezTo>
                  <a:pt x="867" y="45"/>
                  <a:pt x="832" y="118"/>
                  <a:pt x="755" y="125"/>
                </a:cubicBezTo>
                <a:cubicBezTo>
                  <a:pt x="678" y="132"/>
                  <a:pt x="587" y="72"/>
                  <a:pt x="488" y="68"/>
                </a:cubicBezTo>
                <a:cubicBezTo>
                  <a:pt x="389" y="64"/>
                  <a:pt x="237" y="48"/>
                  <a:pt x="158" y="101"/>
                </a:cubicBezTo>
                <a:cubicBezTo>
                  <a:pt x="79" y="154"/>
                  <a:pt x="28" y="298"/>
                  <a:pt x="14" y="389"/>
                </a:cubicBezTo>
                <a:cubicBezTo>
                  <a:pt x="0" y="480"/>
                  <a:pt x="25" y="595"/>
                  <a:pt x="71" y="648"/>
                </a:cubicBezTo>
                <a:cubicBezTo>
                  <a:pt x="117" y="701"/>
                  <a:pt x="205" y="665"/>
                  <a:pt x="288" y="706"/>
                </a:cubicBezTo>
                <a:cubicBezTo>
                  <a:pt x="371" y="747"/>
                  <a:pt x="450" y="842"/>
                  <a:pt x="568" y="893"/>
                </a:cubicBezTo>
                <a:cubicBezTo>
                  <a:pt x="686" y="944"/>
                  <a:pt x="852" y="991"/>
                  <a:pt x="996" y="1014"/>
                </a:cubicBezTo>
                <a:cubicBezTo>
                  <a:pt x="1140" y="1036"/>
                  <a:pt x="1309" y="1049"/>
                  <a:pt x="1433" y="1031"/>
                </a:cubicBezTo>
                <a:cubicBezTo>
                  <a:pt x="1557" y="1012"/>
                  <a:pt x="1657" y="960"/>
                  <a:pt x="1739" y="907"/>
                </a:cubicBezTo>
                <a:cubicBezTo>
                  <a:pt x="1821" y="855"/>
                  <a:pt x="1906" y="824"/>
                  <a:pt x="1923" y="714"/>
                </a:cubicBezTo>
                <a:cubicBezTo>
                  <a:pt x="1940" y="604"/>
                  <a:pt x="1898" y="350"/>
                  <a:pt x="1839" y="251"/>
                </a:cubicBezTo>
                <a:cubicBezTo>
                  <a:pt x="1780" y="151"/>
                  <a:pt x="1662" y="153"/>
                  <a:pt x="1566" y="114"/>
                </a:cubicBezTo>
                <a:cubicBezTo>
                  <a:pt x="1470" y="76"/>
                  <a:pt x="1365" y="30"/>
                  <a:pt x="1263" y="15"/>
                </a:cubicBezTo>
                <a:cubicBezTo>
                  <a:pt x="1161" y="0"/>
                  <a:pt x="1037" y="8"/>
                  <a:pt x="952" y="26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298"/>
          <p:cNvSpPr>
            <a:spLocks noChangeShapeType="1"/>
          </p:cNvSpPr>
          <p:nvPr/>
        </p:nvSpPr>
        <p:spPr bwMode="auto">
          <a:xfrm rot="16200000" flipV="1">
            <a:off x="7541419" y="5239544"/>
            <a:ext cx="474662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299"/>
          <p:cNvSpPr>
            <a:spLocks noChangeShapeType="1"/>
          </p:cNvSpPr>
          <p:nvPr/>
        </p:nvSpPr>
        <p:spPr bwMode="auto">
          <a:xfrm rot="5400000" flipV="1">
            <a:off x="7735888" y="5429250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300"/>
          <p:cNvSpPr>
            <a:spLocks noChangeShapeType="1"/>
          </p:cNvSpPr>
          <p:nvPr/>
        </p:nvSpPr>
        <p:spPr bwMode="auto">
          <a:xfrm rot="16200000" flipH="1">
            <a:off x="7843837" y="5027613"/>
            <a:ext cx="193675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301"/>
          <p:cNvSpPr>
            <a:spLocks noChangeShapeType="1"/>
          </p:cNvSpPr>
          <p:nvPr/>
        </p:nvSpPr>
        <p:spPr bwMode="auto">
          <a:xfrm>
            <a:off x="7102475" y="4686300"/>
            <a:ext cx="390525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1302"/>
          <p:cNvSpPr>
            <a:spLocks noChangeShapeType="1"/>
          </p:cNvSpPr>
          <p:nvPr/>
        </p:nvSpPr>
        <p:spPr bwMode="auto">
          <a:xfrm flipV="1">
            <a:off x="6481763" y="4673600"/>
            <a:ext cx="322262" cy="19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1303"/>
          <p:cNvSpPr>
            <a:spLocks noChangeShapeType="1"/>
          </p:cNvSpPr>
          <p:nvPr/>
        </p:nvSpPr>
        <p:spPr bwMode="auto">
          <a:xfrm flipV="1">
            <a:off x="6524625" y="4965700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1305"/>
          <p:cNvSpPr>
            <a:spLocks noChangeShapeType="1"/>
          </p:cNvSpPr>
          <p:nvPr/>
        </p:nvSpPr>
        <p:spPr bwMode="auto">
          <a:xfrm>
            <a:off x="5845175" y="4762500"/>
            <a:ext cx="233363" cy="9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1306"/>
          <p:cNvSpPr>
            <a:spLocks noChangeShapeType="1"/>
          </p:cNvSpPr>
          <p:nvPr/>
        </p:nvSpPr>
        <p:spPr bwMode="auto">
          <a:xfrm flipV="1">
            <a:off x="5586413" y="4999038"/>
            <a:ext cx="403225" cy="10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1309"/>
          <p:cNvSpPr>
            <a:spLocks noChangeShapeType="1"/>
          </p:cNvSpPr>
          <p:nvPr/>
        </p:nvSpPr>
        <p:spPr bwMode="auto">
          <a:xfrm flipH="1">
            <a:off x="6011863" y="5054600"/>
            <a:ext cx="1778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1310"/>
          <p:cNvSpPr>
            <a:spLocks noChangeShapeType="1"/>
          </p:cNvSpPr>
          <p:nvPr/>
        </p:nvSpPr>
        <p:spPr bwMode="auto">
          <a:xfrm flipH="1" flipV="1">
            <a:off x="6405563" y="5038725"/>
            <a:ext cx="1587" cy="220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1311"/>
          <p:cNvSpPr>
            <a:spLocks noChangeShapeType="1"/>
          </p:cNvSpPr>
          <p:nvPr/>
        </p:nvSpPr>
        <p:spPr bwMode="auto">
          <a:xfrm>
            <a:off x="6488113" y="5041900"/>
            <a:ext cx="503237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1313"/>
          <p:cNvSpPr>
            <a:spLocks noChangeShapeType="1"/>
          </p:cNvSpPr>
          <p:nvPr/>
        </p:nvSpPr>
        <p:spPr bwMode="auto">
          <a:xfrm>
            <a:off x="6026150" y="3511550"/>
            <a:ext cx="0" cy="13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Line 1314"/>
          <p:cNvSpPr>
            <a:spLocks noChangeShapeType="1"/>
          </p:cNvSpPr>
          <p:nvPr/>
        </p:nvSpPr>
        <p:spPr bwMode="auto">
          <a:xfrm flipV="1">
            <a:off x="7321550" y="2481263"/>
            <a:ext cx="123825" cy="8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8" name="Line 1315"/>
          <p:cNvSpPr>
            <a:spLocks noChangeShapeType="1"/>
          </p:cNvSpPr>
          <p:nvPr/>
        </p:nvSpPr>
        <p:spPr bwMode="auto">
          <a:xfrm>
            <a:off x="7150100" y="2654300"/>
            <a:ext cx="0" cy="8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1316"/>
          <p:cNvSpPr>
            <a:spLocks noChangeShapeType="1"/>
          </p:cNvSpPr>
          <p:nvPr/>
        </p:nvSpPr>
        <p:spPr bwMode="auto">
          <a:xfrm flipV="1">
            <a:off x="7321550" y="2551113"/>
            <a:ext cx="2635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Line 1317"/>
          <p:cNvSpPr>
            <a:spLocks noChangeShapeType="1"/>
          </p:cNvSpPr>
          <p:nvPr/>
        </p:nvSpPr>
        <p:spPr bwMode="auto">
          <a:xfrm>
            <a:off x="7686675" y="25495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1" name="Line 1318"/>
          <p:cNvSpPr>
            <a:spLocks noChangeShapeType="1"/>
          </p:cNvSpPr>
          <p:nvPr/>
        </p:nvSpPr>
        <p:spPr bwMode="auto">
          <a:xfrm>
            <a:off x="7340600" y="2855913"/>
            <a:ext cx="1889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2" name="Line 1319"/>
          <p:cNvSpPr>
            <a:spLocks noChangeShapeType="1"/>
          </p:cNvSpPr>
          <p:nvPr/>
        </p:nvSpPr>
        <p:spPr bwMode="auto">
          <a:xfrm flipV="1">
            <a:off x="5635625" y="3722688"/>
            <a:ext cx="1682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Line 1320"/>
          <p:cNvSpPr>
            <a:spLocks noChangeShapeType="1"/>
          </p:cNvSpPr>
          <p:nvPr/>
        </p:nvSpPr>
        <p:spPr bwMode="auto">
          <a:xfrm>
            <a:off x="7894638" y="2846388"/>
            <a:ext cx="17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Line 1321"/>
          <p:cNvSpPr>
            <a:spLocks noChangeShapeType="1"/>
          </p:cNvSpPr>
          <p:nvPr/>
        </p:nvSpPr>
        <p:spPr bwMode="auto">
          <a:xfrm flipH="1">
            <a:off x="7040563" y="2922588"/>
            <a:ext cx="98425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1322"/>
          <p:cNvSpPr>
            <a:spLocks noChangeShapeType="1"/>
          </p:cNvSpPr>
          <p:nvPr/>
        </p:nvSpPr>
        <p:spPr bwMode="auto">
          <a:xfrm flipH="1">
            <a:off x="7632700" y="2922588"/>
            <a:ext cx="111125" cy="72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6" name="Line 1323"/>
          <p:cNvSpPr>
            <a:spLocks noChangeShapeType="1"/>
          </p:cNvSpPr>
          <p:nvPr/>
        </p:nvSpPr>
        <p:spPr bwMode="auto">
          <a:xfrm flipV="1">
            <a:off x="7016750" y="4064000"/>
            <a:ext cx="227013" cy="436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57" name="Group 1324"/>
          <p:cNvGrpSpPr>
            <a:grpSpLocks/>
          </p:cNvGrpSpPr>
          <p:nvPr/>
        </p:nvGrpSpPr>
        <p:grpSpPr bwMode="auto">
          <a:xfrm flipH="1">
            <a:off x="5519738" y="4522788"/>
            <a:ext cx="414337" cy="373062"/>
            <a:chOff x="2839" y="3501"/>
            <a:chExt cx="755" cy="803"/>
          </a:xfrm>
        </p:grpSpPr>
        <p:pic>
          <p:nvPicPr>
            <p:cNvPr id="5741" name="Picture 1325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42" name="Freeform 1326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58" name="Group 1327"/>
          <p:cNvGrpSpPr>
            <a:grpSpLocks/>
          </p:cNvGrpSpPr>
          <p:nvPr/>
        </p:nvGrpSpPr>
        <p:grpSpPr bwMode="auto">
          <a:xfrm flipH="1">
            <a:off x="5202238" y="4943475"/>
            <a:ext cx="482600" cy="406400"/>
            <a:chOff x="2839" y="3501"/>
            <a:chExt cx="755" cy="803"/>
          </a:xfrm>
        </p:grpSpPr>
        <p:pic>
          <p:nvPicPr>
            <p:cNvPr id="5739" name="Picture 1328" descr="desktop_computer_stylized_mediu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40" name="Freeform 1329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59" name="Group 1330"/>
          <p:cNvGrpSpPr>
            <a:grpSpLocks/>
          </p:cNvGrpSpPr>
          <p:nvPr/>
        </p:nvGrpSpPr>
        <p:grpSpPr bwMode="auto">
          <a:xfrm flipH="1">
            <a:off x="5680075" y="5245100"/>
            <a:ext cx="427038" cy="349250"/>
            <a:chOff x="2839" y="3501"/>
            <a:chExt cx="755" cy="803"/>
          </a:xfrm>
        </p:grpSpPr>
        <p:pic>
          <p:nvPicPr>
            <p:cNvPr id="5737" name="Picture 1331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8" name="Freeform 133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60" name="Group 1333"/>
          <p:cNvGrpSpPr>
            <a:grpSpLocks/>
          </p:cNvGrpSpPr>
          <p:nvPr/>
        </p:nvGrpSpPr>
        <p:grpSpPr bwMode="auto">
          <a:xfrm>
            <a:off x="6294438" y="5227638"/>
            <a:ext cx="427037" cy="350837"/>
            <a:chOff x="2839" y="3501"/>
            <a:chExt cx="755" cy="803"/>
          </a:xfrm>
        </p:grpSpPr>
        <p:pic>
          <p:nvPicPr>
            <p:cNvPr id="5735" name="Picture 1334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736" name="Freeform 1335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5161" name="Picture 1336" descr="car_icon_smal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1709738"/>
            <a:ext cx="8493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62" name="Group 1337"/>
          <p:cNvGrpSpPr>
            <a:grpSpLocks/>
          </p:cNvGrpSpPr>
          <p:nvPr/>
        </p:nvGrpSpPr>
        <p:grpSpPr bwMode="auto">
          <a:xfrm>
            <a:off x="5357813" y="1535113"/>
            <a:ext cx="415925" cy="385762"/>
            <a:chOff x="2751" y="1851"/>
            <a:chExt cx="462" cy="478"/>
          </a:xfrm>
        </p:grpSpPr>
        <p:pic>
          <p:nvPicPr>
            <p:cNvPr id="5733" name="Picture 1338" descr="iphone_stylized_small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734" name="Picture 1339" descr="antenna_radiation_stylized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63" name="Group 1340"/>
          <p:cNvGrpSpPr>
            <a:grpSpLocks/>
          </p:cNvGrpSpPr>
          <p:nvPr/>
        </p:nvGrpSpPr>
        <p:grpSpPr bwMode="auto">
          <a:xfrm>
            <a:off x="7434263" y="2384425"/>
            <a:ext cx="390525" cy="169863"/>
            <a:chOff x="4650" y="1129"/>
            <a:chExt cx="246" cy="95"/>
          </a:xfrm>
        </p:grpSpPr>
        <p:sp>
          <p:nvSpPr>
            <p:cNvPr id="5725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726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727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728" name="Group 134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731" name="Freeform 134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2" name="Freeform 134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29" name="Line 134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0" name="Line 134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64" name="Group 1349"/>
          <p:cNvGrpSpPr>
            <a:grpSpLocks/>
          </p:cNvGrpSpPr>
          <p:nvPr/>
        </p:nvGrpSpPr>
        <p:grpSpPr bwMode="auto">
          <a:xfrm>
            <a:off x="7507288" y="2746375"/>
            <a:ext cx="390525" cy="176213"/>
            <a:chOff x="4650" y="1129"/>
            <a:chExt cx="246" cy="95"/>
          </a:xfrm>
        </p:grpSpPr>
        <p:sp>
          <p:nvSpPr>
            <p:cNvPr id="5717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718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719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720" name="Group 1353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723" name="Freeform 13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4" name="Freeform 13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21" name="Line 1356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22" name="Line 1357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65" name="Group 1358"/>
          <p:cNvGrpSpPr>
            <a:grpSpLocks/>
          </p:cNvGrpSpPr>
          <p:nvPr/>
        </p:nvGrpSpPr>
        <p:grpSpPr bwMode="auto">
          <a:xfrm>
            <a:off x="6948488" y="2482850"/>
            <a:ext cx="390525" cy="169863"/>
            <a:chOff x="4650" y="1129"/>
            <a:chExt cx="246" cy="95"/>
          </a:xfrm>
        </p:grpSpPr>
        <p:sp>
          <p:nvSpPr>
            <p:cNvPr id="5709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710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711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712" name="Group 1362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715" name="Freeform 13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6" name="Freeform 13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13" name="Line 1365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14" name="Line 1366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66" name="Group 1367"/>
          <p:cNvGrpSpPr>
            <a:grpSpLocks/>
          </p:cNvGrpSpPr>
          <p:nvPr/>
        </p:nvGrpSpPr>
        <p:grpSpPr bwMode="auto">
          <a:xfrm>
            <a:off x="6959600" y="2746375"/>
            <a:ext cx="390525" cy="169863"/>
            <a:chOff x="4650" y="1129"/>
            <a:chExt cx="246" cy="95"/>
          </a:xfrm>
        </p:grpSpPr>
        <p:sp>
          <p:nvSpPr>
            <p:cNvPr id="5701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702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703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704" name="Group 137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707" name="Freeform 13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8" name="Freeform 13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05" name="Line 137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06" name="Line 137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67" name="Line 1376"/>
          <p:cNvSpPr>
            <a:spLocks noChangeShapeType="1"/>
          </p:cNvSpPr>
          <p:nvPr/>
        </p:nvSpPr>
        <p:spPr bwMode="auto">
          <a:xfrm>
            <a:off x="8089900" y="2844800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68" name="Group 1377"/>
          <p:cNvGrpSpPr>
            <a:grpSpLocks/>
          </p:cNvGrpSpPr>
          <p:nvPr/>
        </p:nvGrpSpPr>
        <p:grpSpPr bwMode="auto">
          <a:xfrm>
            <a:off x="7145338" y="3900488"/>
            <a:ext cx="485775" cy="203200"/>
            <a:chOff x="4650" y="1129"/>
            <a:chExt cx="246" cy="95"/>
          </a:xfrm>
        </p:grpSpPr>
        <p:sp>
          <p:nvSpPr>
            <p:cNvPr id="5693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94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95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696" name="Group 138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699" name="Freeform 138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00" name="Freeform 138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97" name="Line 138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8" name="Line 138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69" name="Group 1386"/>
          <p:cNvGrpSpPr>
            <a:grpSpLocks/>
          </p:cNvGrpSpPr>
          <p:nvPr/>
        </p:nvGrpSpPr>
        <p:grpSpPr bwMode="auto">
          <a:xfrm>
            <a:off x="6826250" y="3619500"/>
            <a:ext cx="485775" cy="203200"/>
            <a:chOff x="4650" y="1129"/>
            <a:chExt cx="246" cy="95"/>
          </a:xfrm>
        </p:grpSpPr>
        <p:sp>
          <p:nvSpPr>
            <p:cNvPr id="5685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86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87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688" name="Group 1390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691" name="Freeform 139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92" name="Freeform 139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89" name="Line 1393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90" name="Line 1394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0" name="Group 1395"/>
          <p:cNvGrpSpPr>
            <a:grpSpLocks/>
          </p:cNvGrpSpPr>
          <p:nvPr/>
        </p:nvGrpSpPr>
        <p:grpSpPr bwMode="auto">
          <a:xfrm>
            <a:off x="7488238" y="3632200"/>
            <a:ext cx="485775" cy="203200"/>
            <a:chOff x="4650" y="1129"/>
            <a:chExt cx="246" cy="95"/>
          </a:xfrm>
        </p:grpSpPr>
        <p:sp>
          <p:nvSpPr>
            <p:cNvPr id="5677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78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79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680" name="Group 1399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683" name="Freeform 140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84" name="Freeform 140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81" name="Line 1402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82" name="Line 1403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1" name="Group 1404"/>
          <p:cNvGrpSpPr>
            <a:grpSpLocks/>
          </p:cNvGrpSpPr>
          <p:nvPr/>
        </p:nvGrpSpPr>
        <p:grpSpPr bwMode="auto">
          <a:xfrm>
            <a:off x="6707188" y="4494213"/>
            <a:ext cx="619125" cy="242887"/>
            <a:chOff x="4650" y="1129"/>
            <a:chExt cx="246" cy="95"/>
          </a:xfrm>
        </p:grpSpPr>
        <p:sp>
          <p:nvSpPr>
            <p:cNvPr id="5669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70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71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672" name="Group 1408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675" name="Freeform 140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6" name="Freeform 141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73" name="Line 1411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74" name="Line 1412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2" name="Group 1413"/>
          <p:cNvGrpSpPr>
            <a:grpSpLocks/>
          </p:cNvGrpSpPr>
          <p:nvPr/>
        </p:nvGrpSpPr>
        <p:grpSpPr bwMode="auto">
          <a:xfrm>
            <a:off x="7340600" y="4792663"/>
            <a:ext cx="619125" cy="242887"/>
            <a:chOff x="4650" y="1129"/>
            <a:chExt cx="246" cy="95"/>
          </a:xfrm>
        </p:grpSpPr>
        <p:sp>
          <p:nvSpPr>
            <p:cNvPr id="5661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62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63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664" name="Group 1417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667" name="Freeform 141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8" name="Freeform 141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65" name="Line 1420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66" name="Line 1421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3" name="Group 1422"/>
          <p:cNvGrpSpPr>
            <a:grpSpLocks/>
          </p:cNvGrpSpPr>
          <p:nvPr/>
        </p:nvGrpSpPr>
        <p:grpSpPr bwMode="auto">
          <a:xfrm>
            <a:off x="5991225" y="4837113"/>
            <a:ext cx="619125" cy="242887"/>
            <a:chOff x="4650" y="1129"/>
            <a:chExt cx="246" cy="95"/>
          </a:xfrm>
        </p:grpSpPr>
        <p:sp>
          <p:nvSpPr>
            <p:cNvPr id="5653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54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55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656" name="Group 1426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659" name="Freeform 142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60" name="Freeform 142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57" name="Line 1429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8" name="Line 1430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4" name="Group 1431"/>
          <p:cNvGrpSpPr>
            <a:grpSpLocks/>
          </p:cNvGrpSpPr>
          <p:nvPr/>
        </p:nvGrpSpPr>
        <p:grpSpPr bwMode="auto">
          <a:xfrm>
            <a:off x="5797550" y="3629025"/>
            <a:ext cx="390525" cy="169863"/>
            <a:chOff x="4650" y="1129"/>
            <a:chExt cx="246" cy="95"/>
          </a:xfrm>
        </p:grpSpPr>
        <p:sp>
          <p:nvSpPr>
            <p:cNvPr id="5645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46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47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648" name="Group 1435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651" name="Freeform 143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52" name="Freeform 143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49" name="Line 1438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50" name="Line 1439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5" name="Group 1440"/>
          <p:cNvGrpSpPr>
            <a:grpSpLocks/>
          </p:cNvGrpSpPr>
          <p:nvPr/>
        </p:nvGrpSpPr>
        <p:grpSpPr bwMode="auto">
          <a:xfrm>
            <a:off x="6097588" y="2476500"/>
            <a:ext cx="390525" cy="169863"/>
            <a:chOff x="4650" y="1129"/>
            <a:chExt cx="246" cy="95"/>
          </a:xfrm>
        </p:grpSpPr>
        <p:sp>
          <p:nvSpPr>
            <p:cNvPr id="5637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38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5639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5640" name="Group 144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5643" name="Freeform 144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4" name="Freeform 144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41" name="Line 144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42" name="Line 144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76" name="Group 1449"/>
          <p:cNvGrpSpPr>
            <a:grpSpLocks/>
          </p:cNvGrpSpPr>
          <p:nvPr/>
        </p:nvGrpSpPr>
        <p:grpSpPr bwMode="auto">
          <a:xfrm>
            <a:off x="5356225" y="3489325"/>
            <a:ext cx="506413" cy="352425"/>
            <a:chOff x="2967" y="478"/>
            <a:chExt cx="788" cy="625"/>
          </a:xfrm>
        </p:grpSpPr>
        <p:pic>
          <p:nvPicPr>
            <p:cNvPr id="5635" name="Picture 1450" descr="access_point_stylized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6" name="Picture 1451" descr="antenna_radiation_stylize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77" name="Group 1452"/>
          <p:cNvGrpSpPr>
            <a:grpSpLocks/>
          </p:cNvGrpSpPr>
          <p:nvPr/>
        </p:nvGrpSpPr>
        <p:grpSpPr bwMode="auto">
          <a:xfrm>
            <a:off x="6877050" y="4992688"/>
            <a:ext cx="563563" cy="420687"/>
            <a:chOff x="2967" y="478"/>
            <a:chExt cx="788" cy="625"/>
          </a:xfrm>
        </p:grpSpPr>
        <p:pic>
          <p:nvPicPr>
            <p:cNvPr id="5633" name="Picture 1453" descr="access_point_stylized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634" name="Picture 1454" descr="antenna_radiation_stylize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178" name="Group 1455"/>
          <p:cNvGrpSpPr>
            <a:grpSpLocks/>
          </p:cNvGrpSpPr>
          <p:nvPr/>
        </p:nvGrpSpPr>
        <p:grpSpPr bwMode="auto">
          <a:xfrm>
            <a:off x="5805488" y="1833563"/>
            <a:ext cx="457200" cy="631825"/>
            <a:chOff x="742" y="2409"/>
            <a:chExt cx="576" cy="881"/>
          </a:xfrm>
        </p:grpSpPr>
        <p:grpSp>
          <p:nvGrpSpPr>
            <p:cNvPr id="5615" name="Group 1456"/>
            <p:cNvGrpSpPr>
              <a:grpSpLocks/>
            </p:cNvGrpSpPr>
            <p:nvPr/>
          </p:nvGrpSpPr>
          <p:grpSpPr bwMode="auto">
            <a:xfrm>
              <a:off x="832" y="2643"/>
              <a:ext cx="376" cy="647"/>
              <a:chOff x="3130" y="3288"/>
              <a:chExt cx="410" cy="742"/>
            </a:xfrm>
          </p:grpSpPr>
          <p:sp>
            <p:nvSpPr>
              <p:cNvPr id="5618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19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0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1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2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3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4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5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6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7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8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29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0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1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32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5616" name="Picture 1472" descr="cell_tower_radiation copy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" y="2409"/>
              <a:ext cx="576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17" name="Oval 1473"/>
            <p:cNvSpPr>
              <a:spLocks noChangeArrowheads="1"/>
            </p:cNvSpPr>
            <p:nvPr/>
          </p:nvSpPr>
          <p:spPr bwMode="auto">
            <a:xfrm>
              <a:off x="986" y="2597"/>
              <a:ext cx="66" cy="6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9" name="Group 1474"/>
          <p:cNvGrpSpPr>
            <a:grpSpLocks/>
          </p:cNvGrpSpPr>
          <p:nvPr/>
        </p:nvGrpSpPr>
        <p:grpSpPr bwMode="auto">
          <a:xfrm>
            <a:off x="7985125" y="4991100"/>
            <a:ext cx="227013" cy="481013"/>
            <a:chOff x="4140" y="429"/>
            <a:chExt cx="1425" cy="2396"/>
          </a:xfrm>
        </p:grpSpPr>
        <p:sp>
          <p:nvSpPr>
            <p:cNvPr id="5583" name="Freeform 147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4" name="Rectangle 1476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5" name="Freeform 147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6" name="Freeform 147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87" name="Rectangle 1479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88" name="Group 148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613" name="AutoShape 1481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14" name="AutoShape 1482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89" name="Rectangle 1483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90" name="Group 148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611" name="AutoShape 1485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12" name="AutoShape 1486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91" name="Rectangle 1487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2" name="Rectangle 1488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93" name="Group 148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609" name="AutoShape 1490"/>
              <p:cNvSpPr>
                <a:spLocks noChangeArrowheads="1"/>
              </p:cNvSpPr>
              <p:nvPr/>
            </p:nvSpPr>
            <p:spPr bwMode="auto">
              <a:xfrm>
                <a:off x="618" y="2579"/>
                <a:ext cx="720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10" name="AutoShape 149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94" name="Freeform 149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95" name="Group 149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607" name="AutoShape 1494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08" name="AutoShape 1495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96" name="Rectangle 1496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7" name="Freeform 149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8" name="Freeform 149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99" name="Oval 1499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0" name="Freeform 150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01" name="AutoShape 1501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2" name="AutoShape 1502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3" name="Oval 1503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4" name="Oval 1504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605" name="Oval 1505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6" name="Rectangle 1506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80" name="Group 1507"/>
          <p:cNvGrpSpPr>
            <a:grpSpLocks/>
          </p:cNvGrpSpPr>
          <p:nvPr/>
        </p:nvGrpSpPr>
        <p:grpSpPr bwMode="auto">
          <a:xfrm>
            <a:off x="7669213" y="5292725"/>
            <a:ext cx="227012" cy="481013"/>
            <a:chOff x="4140" y="429"/>
            <a:chExt cx="1425" cy="2396"/>
          </a:xfrm>
        </p:grpSpPr>
        <p:sp>
          <p:nvSpPr>
            <p:cNvPr id="5551" name="Freeform 150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7 w 354"/>
                <a:gd name="T1" fmla="*/ 0 h 2742"/>
                <a:gd name="T2" fmla="*/ 93 w 354"/>
                <a:gd name="T3" fmla="*/ 114 h 2742"/>
                <a:gd name="T4" fmla="*/ 91 w 354"/>
                <a:gd name="T5" fmla="*/ 881 h 2742"/>
                <a:gd name="T6" fmla="*/ 0 w 354"/>
                <a:gd name="T7" fmla="*/ 921 h 2742"/>
                <a:gd name="T8" fmla="*/ 1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2" name="Rectangle 1509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3" name="Freeform 151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56 w 211"/>
                <a:gd name="T3" fmla="*/ 73 h 2537"/>
                <a:gd name="T4" fmla="*/ 2 w 211"/>
                <a:gd name="T5" fmla="*/ 83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4" name="Freeform 151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3 h 226"/>
                <a:gd name="T4" fmla="*/ 87 w 328"/>
                <a:gd name="T5" fmla="*/ 77 h 226"/>
                <a:gd name="T6" fmla="*/ 0 w 328"/>
                <a:gd name="T7" fmla="*/ 34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55" name="Rectangle 1512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56" name="Group 151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581" name="AutoShape 1514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82" name="AutoShape 1515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57" name="Rectangle 1516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58" name="Group 151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579" name="AutoShape 1518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80" name="AutoShape 1519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59" name="Rectangle 1520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0" name="Rectangle 1521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561" name="Group 152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5577" name="AutoShape 1523"/>
              <p:cNvSpPr>
                <a:spLocks noChangeArrowheads="1"/>
              </p:cNvSpPr>
              <p:nvPr/>
            </p:nvSpPr>
            <p:spPr bwMode="auto">
              <a:xfrm>
                <a:off x="618" y="2579"/>
                <a:ext cx="720" cy="13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78" name="AutoShape 1524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62" name="Freeform 152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87 w 328"/>
                <a:gd name="T3" fmla="*/ 42 h 226"/>
                <a:gd name="T4" fmla="*/ 87 w 328"/>
                <a:gd name="T5" fmla="*/ 75 h 226"/>
                <a:gd name="T6" fmla="*/ 0 w 328"/>
                <a:gd name="T7" fmla="*/ 3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63" name="Group 152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575" name="AutoShape 1527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76" name="AutoShape 1528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64" name="Rectangle 1529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5" name="Freeform 153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77 w 296"/>
                <a:gd name="T3" fmla="*/ 47 h 256"/>
                <a:gd name="T4" fmla="*/ 78 w 296"/>
                <a:gd name="T5" fmla="*/ 85 h 256"/>
                <a:gd name="T6" fmla="*/ 0 w 296"/>
                <a:gd name="T7" fmla="*/ 3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6" name="Freeform 153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81 w 304"/>
                <a:gd name="T3" fmla="*/ 55 h 288"/>
                <a:gd name="T4" fmla="*/ 76 w 304"/>
                <a:gd name="T5" fmla="*/ 97 h 288"/>
                <a:gd name="T6" fmla="*/ 2 w 304"/>
                <a:gd name="T7" fmla="*/ 4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7" name="Oval 1532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8" name="Freeform 153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6 h 240"/>
                <a:gd name="T2" fmla="*/ 2 w 306"/>
                <a:gd name="T3" fmla="*/ 81 h 240"/>
                <a:gd name="T4" fmla="*/ 81 w 306"/>
                <a:gd name="T5" fmla="*/ 37 h 240"/>
                <a:gd name="T6" fmla="*/ 78 w 306"/>
                <a:gd name="T7" fmla="*/ 0 h 240"/>
                <a:gd name="T8" fmla="*/ 0 w 306"/>
                <a:gd name="T9" fmla="*/ 36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69" name="AutoShape 1534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0" name="AutoShape 1535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1" name="Oval 1536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2" name="Oval 1537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573" name="Oval 1538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4" name="Rectangle 1539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81" name="Group 1540"/>
          <p:cNvGrpSpPr>
            <a:grpSpLocks/>
          </p:cNvGrpSpPr>
          <p:nvPr/>
        </p:nvGrpSpPr>
        <p:grpSpPr bwMode="auto">
          <a:xfrm>
            <a:off x="5046663" y="2032000"/>
            <a:ext cx="534987" cy="407988"/>
            <a:chOff x="877" y="1008"/>
            <a:chExt cx="2747" cy="2591"/>
          </a:xfrm>
        </p:grpSpPr>
        <p:pic>
          <p:nvPicPr>
            <p:cNvPr id="5528" name="Picture 1541" descr="antenna_stylized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29" name="Picture 1542" descr="laptop_keyboard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30" name="Freeform 1543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27 w 2982"/>
                <a:gd name="T1" fmla="*/ 0 h 2442"/>
                <a:gd name="T2" fmla="*/ 0 w 2982"/>
                <a:gd name="T3" fmla="*/ 44 h 2442"/>
                <a:gd name="T4" fmla="*/ 119 w 2982"/>
                <a:gd name="T5" fmla="*/ 62 h 2442"/>
                <a:gd name="T6" fmla="*/ 148 w 2982"/>
                <a:gd name="T7" fmla="*/ 8 h 2442"/>
                <a:gd name="T8" fmla="*/ 27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5531" name="Picture 1544" descr="screen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32" name="Freeform 1545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125 w 2528"/>
                <a:gd name="T3" fmla="*/ 9 h 455"/>
                <a:gd name="T4" fmla="*/ 122 w 2528"/>
                <a:gd name="T5" fmla="*/ 11 h 455"/>
                <a:gd name="T6" fmla="*/ 0 w 2528"/>
                <a:gd name="T7" fmla="*/ 2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3" name="Freeform 1546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28 w 702"/>
                <a:gd name="T1" fmla="*/ 0 h 1893"/>
                <a:gd name="T2" fmla="*/ 0 w 702"/>
                <a:gd name="T3" fmla="*/ 47 h 1893"/>
                <a:gd name="T4" fmla="*/ 5 w 702"/>
                <a:gd name="T5" fmla="*/ 48 h 1893"/>
                <a:gd name="T6" fmla="*/ 35 w 702"/>
                <a:gd name="T7" fmla="*/ 1 h 1893"/>
                <a:gd name="T8" fmla="*/ 28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4" name="Freeform 1547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38 w 756"/>
                <a:gd name="T1" fmla="*/ 0 h 2184"/>
                <a:gd name="T2" fmla="*/ 7 w 756"/>
                <a:gd name="T3" fmla="*/ 55 h 2184"/>
                <a:gd name="T4" fmla="*/ 0 w 756"/>
                <a:gd name="T5" fmla="*/ 54 h 2184"/>
                <a:gd name="T6" fmla="*/ 30 w 756"/>
                <a:gd name="T7" fmla="*/ 2 h 2184"/>
                <a:gd name="T8" fmla="*/ 38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5" name="Freeform 1548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3 h 738"/>
                <a:gd name="T4" fmla="*/ 121 w 2773"/>
                <a:gd name="T5" fmla="*/ 18 h 738"/>
                <a:gd name="T6" fmla="*/ 118 w 2773"/>
                <a:gd name="T7" fmla="*/ 15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6" name="Freeform 1549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58 w 637"/>
                <a:gd name="T1" fmla="*/ 0 h 1659"/>
                <a:gd name="T2" fmla="*/ 59 w 637"/>
                <a:gd name="T3" fmla="*/ 0 h 1659"/>
                <a:gd name="T4" fmla="*/ 6 w 637"/>
                <a:gd name="T5" fmla="*/ 223 h 1659"/>
                <a:gd name="T6" fmla="*/ 0 w 637"/>
                <a:gd name="T7" fmla="*/ 220 h 1659"/>
                <a:gd name="T8" fmla="*/ 58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7" name="Freeform 1550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8 h 550"/>
                <a:gd name="T4" fmla="*/ 203 w 2216"/>
                <a:gd name="T5" fmla="*/ 75 h 550"/>
                <a:gd name="T6" fmla="*/ 208 w 2216"/>
                <a:gd name="T7" fmla="*/ 67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38" name="Group 1551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5545" name="Freeform 1552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6" name="Freeform 1553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7" name="Freeform 1554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8" name="Freeform 1555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49" name="Freeform 1556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50" name="Freeform 1557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39" name="Freeform 1558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55 h 792"/>
                <a:gd name="T2" fmla="*/ 56 w 990"/>
                <a:gd name="T3" fmla="*/ 0 h 792"/>
                <a:gd name="T4" fmla="*/ 56 w 990"/>
                <a:gd name="T5" fmla="*/ 4 h 792"/>
                <a:gd name="T6" fmla="*/ 0 w 990"/>
                <a:gd name="T7" fmla="*/ 60 h 792"/>
                <a:gd name="T8" fmla="*/ 1 w 990"/>
                <a:gd name="T9" fmla="*/ 5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0" name="Freeform 1559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45 w 2532"/>
                <a:gd name="T5" fmla="*/ 51 h 723"/>
                <a:gd name="T6" fmla="*/ 145 w 2532"/>
                <a:gd name="T7" fmla="*/ 54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1" name="Freeform 1560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2 w 26"/>
                <a:gd name="T1" fmla="*/ 1 h 147"/>
                <a:gd name="T2" fmla="*/ 2 w 26"/>
                <a:gd name="T3" fmla="*/ 10 h 147"/>
                <a:gd name="T4" fmla="*/ 0 w 26"/>
                <a:gd name="T5" fmla="*/ 10 h 147"/>
                <a:gd name="T6" fmla="*/ 1 w 26"/>
                <a:gd name="T7" fmla="*/ 0 h 147"/>
                <a:gd name="T8" fmla="*/ 2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2" name="Freeform 1561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67 w 1176"/>
                <a:gd name="T1" fmla="*/ 0 h 606"/>
                <a:gd name="T2" fmla="*/ 0 w 1176"/>
                <a:gd name="T3" fmla="*/ 45 h 606"/>
                <a:gd name="T4" fmla="*/ 1 w 1176"/>
                <a:gd name="T5" fmla="*/ 45 h 606"/>
                <a:gd name="T6" fmla="*/ 67 w 1176"/>
                <a:gd name="T7" fmla="*/ 1 h 606"/>
                <a:gd name="T8" fmla="*/ 67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3" name="Freeform 1562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05 w 2532"/>
                <a:gd name="T5" fmla="*/ 40 h 723"/>
                <a:gd name="T6" fmla="*/ 105 w 2532"/>
                <a:gd name="T7" fmla="*/ 4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44" name="Freeform 1563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49 h 723"/>
                <a:gd name="T6" fmla="*/ 0 w 2532"/>
                <a:gd name="T7" fmla="*/ 52 h 723"/>
                <a:gd name="T8" fmla="*/ 0 w 2532"/>
                <a:gd name="T9" fmla="*/ 2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82" name="Group 1564"/>
          <p:cNvGrpSpPr>
            <a:grpSpLocks/>
          </p:cNvGrpSpPr>
          <p:nvPr/>
        </p:nvGrpSpPr>
        <p:grpSpPr bwMode="auto">
          <a:xfrm>
            <a:off x="6616700" y="5475288"/>
            <a:ext cx="474663" cy="407987"/>
            <a:chOff x="877" y="1008"/>
            <a:chExt cx="2747" cy="2591"/>
          </a:xfrm>
        </p:grpSpPr>
        <p:pic>
          <p:nvPicPr>
            <p:cNvPr id="5505" name="Picture 1565" descr="antenna_stylize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06" name="Picture 1566" descr="laptop_keyboar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07" name="Freeform 1567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27 w 2982"/>
                <a:gd name="T1" fmla="*/ 0 h 2442"/>
                <a:gd name="T2" fmla="*/ 0 w 2982"/>
                <a:gd name="T3" fmla="*/ 44 h 2442"/>
                <a:gd name="T4" fmla="*/ 119 w 2982"/>
                <a:gd name="T5" fmla="*/ 62 h 2442"/>
                <a:gd name="T6" fmla="*/ 148 w 2982"/>
                <a:gd name="T7" fmla="*/ 8 h 2442"/>
                <a:gd name="T8" fmla="*/ 27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5508" name="Picture 1568" descr="screen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09" name="Freeform 1569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125 w 2528"/>
                <a:gd name="T3" fmla="*/ 9 h 455"/>
                <a:gd name="T4" fmla="*/ 122 w 2528"/>
                <a:gd name="T5" fmla="*/ 11 h 455"/>
                <a:gd name="T6" fmla="*/ 0 w 2528"/>
                <a:gd name="T7" fmla="*/ 2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0" name="Freeform 1570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28 w 702"/>
                <a:gd name="T1" fmla="*/ 0 h 1893"/>
                <a:gd name="T2" fmla="*/ 0 w 702"/>
                <a:gd name="T3" fmla="*/ 47 h 1893"/>
                <a:gd name="T4" fmla="*/ 5 w 702"/>
                <a:gd name="T5" fmla="*/ 48 h 1893"/>
                <a:gd name="T6" fmla="*/ 35 w 702"/>
                <a:gd name="T7" fmla="*/ 1 h 1893"/>
                <a:gd name="T8" fmla="*/ 28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1" name="Freeform 1571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38 w 756"/>
                <a:gd name="T1" fmla="*/ 0 h 2184"/>
                <a:gd name="T2" fmla="*/ 7 w 756"/>
                <a:gd name="T3" fmla="*/ 55 h 2184"/>
                <a:gd name="T4" fmla="*/ 0 w 756"/>
                <a:gd name="T5" fmla="*/ 54 h 2184"/>
                <a:gd name="T6" fmla="*/ 30 w 756"/>
                <a:gd name="T7" fmla="*/ 2 h 2184"/>
                <a:gd name="T8" fmla="*/ 38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2" name="Freeform 1572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3 h 738"/>
                <a:gd name="T4" fmla="*/ 121 w 2773"/>
                <a:gd name="T5" fmla="*/ 18 h 738"/>
                <a:gd name="T6" fmla="*/ 118 w 2773"/>
                <a:gd name="T7" fmla="*/ 15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3" name="Freeform 1573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58 w 637"/>
                <a:gd name="T1" fmla="*/ 0 h 1659"/>
                <a:gd name="T2" fmla="*/ 59 w 637"/>
                <a:gd name="T3" fmla="*/ 0 h 1659"/>
                <a:gd name="T4" fmla="*/ 6 w 637"/>
                <a:gd name="T5" fmla="*/ 223 h 1659"/>
                <a:gd name="T6" fmla="*/ 0 w 637"/>
                <a:gd name="T7" fmla="*/ 220 h 1659"/>
                <a:gd name="T8" fmla="*/ 58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4" name="Freeform 1574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8 h 550"/>
                <a:gd name="T4" fmla="*/ 203 w 2216"/>
                <a:gd name="T5" fmla="*/ 75 h 550"/>
                <a:gd name="T6" fmla="*/ 208 w 2216"/>
                <a:gd name="T7" fmla="*/ 67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15" name="Group 1575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5522" name="Freeform 1576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23" name="Freeform 1577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24" name="Freeform 1578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25" name="Freeform 1579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26" name="Freeform 1580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27" name="Freeform 1581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16" name="Freeform 1582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55 h 792"/>
                <a:gd name="T2" fmla="*/ 56 w 990"/>
                <a:gd name="T3" fmla="*/ 0 h 792"/>
                <a:gd name="T4" fmla="*/ 56 w 990"/>
                <a:gd name="T5" fmla="*/ 4 h 792"/>
                <a:gd name="T6" fmla="*/ 0 w 990"/>
                <a:gd name="T7" fmla="*/ 60 h 792"/>
                <a:gd name="T8" fmla="*/ 1 w 990"/>
                <a:gd name="T9" fmla="*/ 5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7" name="Freeform 1583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45 w 2532"/>
                <a:gd name="T5" fmla="*/ 51 h 723"/>
                <a:gd name="T6" fmla="*/ 145 w 2532"/>
                <a:gd name="T7" fmla="*/ 54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8" name="Freeform 1584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2 w 26"/>
                <a:gd name="T1" fmla="*/ 1 h 147"/>
                <a:gd name="T2" fmla="*/ 2 w 26"/>
                <a:gd name="T3" fmla="*/ 10 h 147"/>
                <a:gd name="T4" fmla="*/ 0 w 26"/>
                <a:gd name="T5" fmla="*/ 10 h 147"/>
                <a:gd name="T6" fmla="*/ 1 w 26"/>
                <a:gd name="T7" fmla="*/ 0 h 147"/>
                <a:gd name="T8" fmla="*/ 2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19" name="Freeform 1585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67 w 1176"/>
                <a:gd name="T1" fmla="*/ 0 h 606"/>
                <a:gd name="T2" fmla="*/ 0 w 1176"/>
                <a:gd name="T3" fmla="*/ 45 h 606"/>
                <a:gd name="T4" fmla="*/ 1 w 1176"/>
                <a:gd name="T5" fmla="*/ 45 h 606"/>
                <a:gd name="T6" fmla="*/ 67 w 1176"/>
                <a:gd name="T7" fmla="*/ 1 h 606"/>
                <a:gd name="T8" fmla="*/ 67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0" name="Freeform 1586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05 w 2532"/>
                <a:gd name="T5" fmla="*/ 40 h 723"/>
                <a:gd name="T6" fmla="*/ 105 w 2532"/>
                <a:gd name="T7" fmla="*/ 4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21" name="Freeform 1587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49 h 723"/>
                <a:gd name="T6" fmla="*/ 0 w 2532"/>
                <a:gd name="T7" fmla="*/ 52 h 723"/>
                <a:gd name="T8" fmla="*/ 0 w 2532"/>
                <a:gd name="T9" fmla="*/ 2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83" name="Group 1588"/>
          <p:cNvGrpSpPr>
            <a:grpSpLocks/>
          </p:cNvGrpSpPr>
          <p:nvPr/>
        </p:nvGrpSpPr>
        <p:grpSpPr bwMode="auto">
          <a:xfrm>
            <a:off x="5305425" y="3030538"/>
            <a:ext cx="444500" cy="407987"/>
            <a:chOff x="877" y="1008"/>
            <a:chExt cx="2747" cy="2591"/>
          </a:xfrm>
        </p:grpSpPr>
        <p:pic>
          <p:nvPicPr>
            <p:cNvPr id="5482" name="Picture 1589" descr="antenna_stylized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83" name="Picture 1590" descr="laptop_keyboard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84" name="Freeform 1591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27 w 2982"/>
                <a:gd name="T1" fmla="*/ 0 h 2442"/>
                <a:gd name="T2" fmla="*/ 0 w 2982"/>
                <a:gd name="T3" fmla="*/ 44 h 2442"/>
                <a:gd name="T4" fmla="*/ 119 w 2982"/>
                <a:gd name="T5" fmla="*/ 62 h 2442"/>
                <a:gd name="T6" fmla="*/ 148 w 2982"/>
                <a:gd name="T7" fmla="*/ 8 h 2442"/>
                <a:gd name="T8" fmla="*/ 27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5485" name="Picture 1592" descr="screen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86" name="Freeform 1593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125 w 2528"/>
                <a:gd name="T3" fmla="*/ 9 h 455"/>
                <a:gd name="T4" fmla="*/ 122 w 2528"/>
                <a:gd name="T5" fmla="*/ 11 h 455"/>
                <a:gd name="T6" fmla="*/ 0 w 2528"/>
                <a:gd name="T7" fmla="*/ 2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7" name="Freeform 1594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28 w 702"/>
                <a:gd name="T1" fmla="*/ 0 h 1893"/>
                <a:gd name="T2" fmla="*/ 0 w 702"/>
                <a:gd name="T3" fmla="*/ 47 h 1893"/>
                <a:gd name="T4" fmla="*/ 5 w 702"/>
                <a:gd name="T5" fmla="*/ 48 h 1893"/>
                <a:gd name="T6" fmla="*/ 35 w 702"/>
                <a:gd name="T7" fmla="*/ 1 h 1893"/>
                <a:gd name="T8" fmla="*/ 28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8" name="Freeform 1595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38 w 756"/>
                <a:gd name="T1" fmla="*/ 0 h 2184"/>
                <a:gd name="T2" fmla="*/ 7 w 756"/>
                <a:gd name="T3" fmla="*/ 55 h 2184"/>
                <a:gd name="T4" fmla="*/ 0 w 756"/>
                <a:gd name="T5" fmla="*/ 54 h 2184"/>
                <a:gd name="T6" fmla="*/ 30 w 756"/>
                <a:gd name="T7" fmla="*/ 2 h 2184"/>
                <a:gd name="T8" fmla="*/ 38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89" name="Freeform 1596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3 h 738"/>
                <a:gd name="T4" fmla="*/ 121 w 2773"/>
                <a:gd name="T5" fmla="*/ 18 h 738"/>
                <a:gd name="T6" fmla="*/ 118 w 2773"/>
                <a:gd name="T7" fmla="*/ 15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0" name="Freeform 1597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58 w 637"/>
                <a:gd name="T1" fmla="*/ 0 h 1659"/>
                <a:gd name="T2" fmla="*/ 59 w 637"/>
                <a:gd name="T3" fmla="*/ 0 h 1659"/>
                <a:gd name="T4" fmla="*/ 6 w 637"/>
                <a:gd name="T5" fmla="*/ 223 h 1659"/>
                <a:gd name="T6" fmla="*/ 0 w 637"/>
                <a:gd name="T7" fmla="*/ 220 h 1659"/>
                <a:gd name="T8" fmla="*/ 58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1" name="Freeform 1598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8 h 550"/>
                <a:gd name="T4" fmla="*/ 203 w 2216"/>
                <a:gd name="T5" fmla="*/ 75 h 550"/>
                <a:gd name="T6" fmla="*/ 208 w 2216"/>
                <a:gd name="T7" fmla="*/ 67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92" name="Group 1599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5499" name="Freeform 1600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0" name="Freeform 1601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1" name="Freeform 1602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2" name="Freeform 1603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3" name="Freeform 1604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04" name="Freeform 1605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93" name="Freeform 1606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55 h 792"/>
                <a:gd name="T2" fmla="*/ 56 w 990"/>
                <a:gd name="T3" fmla="*/ 0 h 792"/>
                <a:gd name="T4" fmla="*/ 56 w 990"/>
                <a:gd name="T5" fmla="*/ 4 h 792"/>
                <a:gd name="T6" fmla="*/ 0 w 990"/>
                <a:gd name="T7" fmla="*/ 60 h 792"/>
                <a:gd name="T8" fmla="*/ 1 w 990"/>
                <a:gd name="T9" fmla="*/ 5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4" name="Freeform 1607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45 w 2532"/>
                <a:gd name="T5" fmla="*/ 51 h 723"/>
                <a:gd name="T6" fmla="*/ 145 w 2532"/>
                <a:gd name="T7" fmla="*/ 54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5" name="Freeform 1608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2 w 26"/>
                <a:gd name="T1" fmla="*/ 1 h 147"/>
                <a:gd name="T2" fmla="*/ 2 w 26"/>
                <a:gd name="T3" fmla="*/ 10 h 147"/>
                <a:gd name="T4" fmla="*/ 0 w 26"/>
                <a:gd name="T5" fmla="*/ 10 h 147"/>
                <a:gd name="T6" fmla="*/ 1 w 26"/>
                <a:gd name="T7" fmla="*/ 0 h 147"/>
                <a:gd name="T8" fmla="*/ 2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6" name="Freeform 1609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67 w 1176"/>
                <a:gd name="T1" fmla="*/ 0 h 606"/>
                <a:gd name="T2" fmla="*/ 0 w 1176"/>
                <a:gd name="T3" fmla="*/ 45 h 606"/>
                <a:gd name="T4" fmla="*/ 1 w 1176"/>
                <a:gd name="T5" fmla="*/ 45 h 606"/>
                <a:gd name="T6" fmla="*/ 67 w 1176"/>
                <a:gd name="T7" fmla="*/ 1 h 606"/>
                <a:gd name="T8" fmla="*/ 67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7" name="Freeform 1610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05 w 2532"/>
                <a:gd name="T5" fmla="*/ 40 h 723"/>
                <a:gd name="T6" fmla="*/ 105 w 2532"/>
                <a:gd name="T7" fmla="*/ 4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98" name="Freeform 1611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49 h 723"/>
                <a:gd name="T6" fmla="*/ 0 w 2532"/>
                <a:gd name="T7" fmla="*/ 52 h 723"/>
                <a:gd name="T8" fmla="*/ 0 w 2532"/>
                <a:gd name="T9" fmla="*/ 2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84" name="Group 1612"/>
          <p:cNvGrpSpPr>
            <a:grpSpLocks/>
          </p:cNvGrpSpPr>
          <p:nvPr/>
        </p:nvGrpSpPr>
        <p:grpSpPr bwMode="auto">
          <a:xfrm flipH="1">
            <a:off x="5684838" y="3211513"/>
            <a:ext cx="414337" cy="373062"/>
            <a:chOff x="2839" y="3501"/>
            <a:chExt cx="755" cy="803"/>
          </a:xfrm>
        </p:grpSpPr>
        <p:pic>
          <p:nvPicPr>
            <p:cNvPr id="5480" name="Picture 1613" descr="desktop_computer_stylized_medium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81" name="Freeform 1614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185" name="Group 1615"/>
          <p:cNvGrpSpPr>
            <a:grpSpLocks/>
          </p:cNvGrpSpPr>
          <p:nvPr/>
        </p:nvGrpSpPr>
        <p:grpSpPr bwMode="auto">
          <a:xfrm>
            <a:off x="7051675" y="5411788"/>
            <a:ext cx="474663" cy="407987"/>
            <a:chOff x="877" y="1008"/>
            <a:chExt cx="2747" cy="2591"/>
          </a:xfrm>
        </p:grpSpPr>
        <p:pic>
          <p:nvPicPr>
            <p:cNvPr id="5457" name="Picture 1616" descr="antenna_stylized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58" name="Picture 1617" descr="laptop_keyboar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59" name="Freeform 1618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27 w 2982"/>
                <a:gd name="T1" fmla="*/ 0 h 2442"/>
                <a:gd name="T2" fmla="*/ 0 w 2982"/>
                <a:gd name="T3" fmla="*/ 44 h 2442"/>
                <a:gd name="T4" fmla="*/ 119 w 2982"/>
                <a:gd name="T5" fmla="*/ 62 h 2442"/>
                <a:gd name="T6" fmla="*/ 148 w 2982"/>
                <a:gd name="T7" fmla="*/ 8 h 2442"/>
                <a:gd name="T8" fmla="*/ 27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82"/>
                <a:gd name="T16" fmla="*/ 0 h 2442"/>
                <a:gd name="T17" fmla="*/ 2982 w 2982"/>
                <a:gd name="T18" fmla="*/ 2442 h 2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5460" name="Picture 1619" descr="screen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61" name="Freeform 1620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125 w 2528"/>
                <a:gd name="T3" fmla="*/ 9 h 455"/>
                <a:gd name="T4" fmla="*/ 122 w 2528"/>
                <a:gd name="T5" fmla="*/ 11 h 455"/>
                <a:gd name="T6" fmla="*/ 0 w 2528"/>
                <a:gd name="T7" fmla="*/ 2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8"/>
                <a:gd name="T16" fmla="*/ 0 h 455"/>
                <a:gd name="T17" fmla="*/ 2528 w 2528"/>
                <a:gd name="T18" fmla="*/ 455 h 4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2" name="Freeform 1621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28 w 702"/>
                <a:gd name="T1" fmla="*/ 0 h 1893"/>
                <a:gd name="T2" fmla="*/ 0 w 702"/>
                <a:gd name="T3" fmla="*/ 47 h 1893"/>
                <a:gd name="T4" fmla="*/ 5 w 702"/>
                <a:gd name="T5" fmla="*/ 48 h 1893"/>
                <a:gd name="T6" fmla="*/ 35 w 702"/>
                <a:gd name="T7" fmla="*/ 1 h 1893"/>
                <a:gd name="T8" fmla="*/ 28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2"/>
                <a:gd name="T16" fmla="*/ 0 h 1893"/>
                <a:gd name="T17" fmla="*/ 702 w 702"/>
                <a:gd name="T18" fmla="*/ 1893 h 18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3" name="Freeform 1622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38 w 756"/>
                <a:gd name="T1" fmla="*/ 0 h 2184"/>
                <a:gd name="T2" fmla="*/ 7 w 756"/>
                <a:gd name="T3" fmla="*/ 55 h 2184"/>
                <a:gd name="T4" fmla="*/ 0 w 756"/>
                <a:gd name="T5" fmla="*/ 54 h 2184"/>
                <a:gd name="T6" fmla="*/ 30 w 756"/>
                <a:gd name="T7" fmla="*/ 2 h 2184"/>
                <a:gd name="T8" fmla="*/ 38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56"/>
                <a:gd name="T16" fmla="*/ 0 h 2184"/>
                <a:gd name="T17" fmla="*/ 756 w 756"/>
                <a:gd name="T18" fmla="*/ 2184 h 21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4" name="Freeform 1623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1 w 2773"/>
                <a:gd name="T1" fmla="*/ 0 h 738"/>
                <a:gd name="T2" fmla="*/ 0 w 2773"/>
                <a:gd name="T3" fmla="*/ 3 h 738"/>
                <a:gd name="T4" fmla="*/ 121 w 2773"/>
                <a:gd name="T5" fmla="*/ 18 h 738"/>
                <a:gd name="T6" fmla="*/ 118 w 2773"/>
                <a:gd name="T7" fmla="*/ 15 h 738"/>
                <a:gd name="T8" fmla="*/ 1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73"/>
                <a:gd name="T16" fmla="*/ 0 h 738"/>
                <a:gd name="T17" fmla="*/ 2773 w 2773"/>
                <a:gd name="T18" fmla="*/ 738 h 7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5" name="Freeform 1624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58 w 637"/>
                <a:gd name="T1" fmla="*/ 0 h 1659"/>
                <a:gd name="T2" fmla="*/ 59 w 637"/>
                <a:gd name="T3" fmla="*/ 0 h 1659"/>
                <a:gd name="T4" fmla="*/ 6 w 637"/>
                <a:gd name="T5" fmla="*/ 223 h 1659"/>
                <a:gd name="T6" fmla="*/ 0 w 637"/>
                <a:gd name="T7" fmla="*/ 220 h 1659"/>
                <a:gd name="T8" fmla="*/ 58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7"/>
                <a:gd name="T16" fmla="*/ 0 h 1659"/>
                <a:gd name="T17" fmla="*/ 637 w 637"/>
                <a:gd name="T18" fmla="*/ 1659 h 16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6" name="Freeform 1625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8 h 550"/>
                <a:gd name="T4" fmla="*/ 203 w 2216"/>
                <a:gd name="T5" fmla="*/ 75 h 550"/>
                <a:gd name="T6" fmla="*/ 208 w 2216"/>
                <a:gd name="T7" fmla="*/ 67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16"/>
                <a:gd name="T16" fmla="*/ 0 h 550"/>
                <a:gd name="T17" fmla="*/ 2216 w 2216"/>
                <a:gd name="T18" fmla="*/ 550 h 5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67" name="Group 1626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5474" name="Freeform 1627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2"/>
                  <a:gd name="T16" fmla="*/ 0 h 327"/>
                  <a:gd name="T17" fmla="*/ 752 w 752"/>
                  <a:gd name="T18" fmla="*/ 327 h 3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75" name="Freeform 1628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6"/>
                  <a:gd name="T16" fmla="*/ 0 h 311"/>
                  <a:gd name="T17" fmla="*/ 726 w 726"/>
                  <a:gd name="T18" fmla="*/ 311 h 31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76" name="Freeform 1629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0"/>
                  <a:gd name="T17" fmla="*/ 258 w 258"/>
                  <a:gd name="T18" fmla="*/ 100 h 1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77" name="Freeform 1630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78" name="Freeform 1631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8"/>
                  <a:gd name="T16" fmla="*/ 0 h 102"/>
                  <a:gd name="T17" fmla="*/ 258 w 258"/>
                  <a:gd name="T18" fmla="*/ 102 h 1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79" name="Freeform 1632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"/>
                  <a:gd name="T16" fmla="*/ 0 h 63"/>
                  <a:gd name="T17" fmla="*/ 194 w 194"/>
                  <a:gd name="T18" fmla="*/ 63 h 6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68" name="Freeform 1633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55 h 792"/>
                <a:gd name="T2" fmla="*/ 56 w 990"/>
                <a:gd name="T3" fmla="*/ 0 h 792"/>
                <a:gd name="T4" fmla="*/ 56 w 990"/>
                <a:gd name="T5" fmla="*/ 4 h 792"/>
                <a:gd name="T6" fmla="*/ 0 w 990"/>
                <a:gd name="T7" fmla="*/ 60 h 792"/>
                <a:gd name="T8" fmla="*/ 1 w 990"/>
                <a:gd name="T9" fmla="*/ 5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90"/>
                <a:gd name="T16" fmla="*/ 0 h 792"/>
                <a:gd name="T17" fmla="*/ 990 w 990"/>
                <a:gd name="T18" fmla="*/ 792 h 7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69" name="Freeform 1634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45 w 2532"/>
                <a:gd name="T5" fmla="*/ 51 h 723"/>
                <a:gd name="T6" fmla="*/ 145 w 2532"/>
                <a:gd name="T7" fmla="*/ 54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0" name="Freeform 1635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2 w 26"/>
                <a:gd name="T1" fmla="*/ 1 h 147"/>
                <a:gd name="T2" fmla="*/ 2 w 26"/>
                <a:gd name="T3" fmla="*/ 10 h 147"/>
                <a:gd name="T4" fmla="*/ 0 w 26"/>
                <a:gd name="T5" fmla="*/ 10 h 147"/>
                <a:gd name="T6" fmla="*/ 1 w 26"/>
                <a:gd name="T7" fmla="*/ 0 h 147"/>
                <a:gd name="T8" fmla="*/ 2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147"/>
                <a:gd name="T17" fmla="*/ 26 w 26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1" name="Freeform 1636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67 w 1176"/>
                <a:gd name="T1" fmla="*/ 0 h 606"/>
                <a:gd name="T2" fmla="*/ 0 w 1176"/>
                <a:gd name="T3" fmla="*/ 45 h 606"/>
                <a:gd name="T4" fmla="*/ 1 w 1176"/>
                <a:gd name="T5" fmla="*/ 45 h 606"/>
                <a:gd name="T6" fmla="*/ 67 w 1176"/>
                <a:gd name="T7" fmla="*/ 1 h 606"/>
                <a:gd name="T8" fmla="*/ 67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76"/>
                <a:gd name="T16" fmla="*/ 0 h 606"/>
                <a:gd name="T17" fmla="*/ 1176 w 1176"/>
                <a:gd name="T18" fmla="*/ 606 h 60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2" name="Freeform 1637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1 w 2532"/>
                <a:gd name="T3" fmla="*/ 0 h 723"/>
                <a:gd name="T4" fmla="*/ 105 w 2532"/>
                <a:gd name="T5" fmla="*/ 40 h 723"/>
                <a:gd name="T6" fmla="*/ 105 w 2532"/>
                <a:gd name="T7" fmla="*/ 42 h 723"/>
                <a:gd name="T8" fmla="*/ 0 w 2532"/>
                <a:gd name="T9" fmla="*/ 1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73" name="Freeform 1638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0 w 2532"/>
                <a:gd name="T5" fmla="*/ 49 h 723"/>
                <a:gd name="T6" fmla="*/ 0 w 2532"/>
                <a:gd name="T7" fmla="*/ 52 h 723"/>
                <a:gd name="T8" fmla="*/ 0 w 2532"/>
                <a:gd name="T9" fmla="*/ 2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32"/>
                <a:gd name="T19" fmla="*/ 0 h 723"/>
                <a:gd name="T20" fmla="*/ 2532 w 2532"/>
                <a:gd name="T21" fmla="*/ 723 h 7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0138" y="139701"/>
            <a:ext cx="8382000" cy="51435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Network layer</a:t>
            </a:r>
          </a:p>
        </p:txBody>
      </p:sp>
      <p:sp>
        <p:nvSpPr>
          <p:cNvPr id="51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1084" y="1255713"/>
            <a:ext cx="4610642" cy="47767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ea typeface="ＭＳ Ｐゴシック" pitchFamily="34" charset="-128"/>
              </a:rPr>
              <a:t>Consider transporting a segment from sender to receiver</a:t>
            </a:r>
          </a:p>
          <a:p>
            <a:r>
              <a:rPr lang="en-US" dirty="0" smtClean="0">
                <a:ea typeface="ＭＳ Ｐゴシック" pitchFamily="34" charset="-128"/>
              </a:rPr>
              <a:t>sending side: encapsulates segments into 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datagrams</a:t>
            </a:r>
          </a:p>
          <a:p>
            <a:r>
              <a:rPr lang="en-US" dirty="0" smtClean="0">
                <a:ea typeface="ＭＳ Ｐゴシック" pitchFamily="34" charset="-128"/>
              </a:rPr>
              <a:t>receiving side: delivers segments to transport layer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network layer protocols in </a:t>
            </a:r>
            <a:r>
              <a:rPr lang="en-US" i="1" dirty="0" smtClean="0">
                <a:solidFill>
                  <a:srgbClr val="000099"/>
                </a:solidFill>
                <a:ea typeface="ＭＳ Ｐゴシック" pitchFamily="34" charset="-128"/>
              </a:rPr>
              <a:t>every</a:t>
            </a:r>
            <a:r>
              <a:rPr lang="en-US" dirty="0" smtClean="0">
                <a:solidFill>
                  <a:srgbClr val="000099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host, router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examines header fields in all datagrams passing through it</a:t>
            </a:r>
            <a:endParaRPr lang="en-US" sz="1600" dirty="0" smtClean="0">
              <a:ea typeface="ＭＳ Ｐゴシック" pitchFamily="34" charset="-128"/>
            </a:endParaRPr>
          </a:p>
          <a:p>
            <a:endParaRPr lang="en-US" sz="2400" dirty="0" smtClean="0">
              <a:ea typeface="ＭＳ Ｐゴシック" pitchFamily="34" charset="-128"/>
            </a:endParaRPr>
          </a:p>
        </p:txBody>
      </p:sp>
      <p:grpSp>
        <p:nvGrpSpPr>
          <p:cNvPr id="19767" name="Group 1046"/>
          <p:cNvGrpSpPr>
            <a:grpSpLocks/>
          </p:cNvGrpSpPr>
          <p:nvPr/>
        </p:nvGrpSpPr>
        <p:grpSpPr bwMode="auto">
          <a:xfrm>
            <a:off x="5400675" y="1141413"/>
            <a:ext cx="1047750" cy="996950"/>
            <a:chOff x="3402" y="719"/>
            <a:chExt cx="660" cy="628"/>
          </a:xfrm>
        </p:grpSpPr>
        <p:sp>
          <p:nvSpPr>
            <p:cNvPr id="5447" name="Freeform 1030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48" name="Group 310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5449" name="Rectangle 311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50" name="Rectangle 312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51" name="Rectangle 313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52" name="Text Box 314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sz="1000"/>
                  <a:t>application</a:t>
                </a:r>
              </a:p>
              <a:p>
                <a:pPr algn="ctr"/>
                <a:r>
                  <a:rPr lang="en-US" sz="1000"/>
                  <a:t>transport</a:t>
                </a:r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  <a:endParaRPr lang="en-US" sz="1000"/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  <p:sp>
            <p:nvSpPr>
              <p:cNvPr id="5453" name="Line 315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54" name="Line 316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55" name="Line 317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56" name="Line 318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769" name="Group 1047"/>
          <p:cNvGrpSpPr>
            <a:grpSpLocks/>
          </p:cNvGrpSpPr>
          <p:nvPr/>
        </p:nvGrpSpPr>
        <p:grpSpPr bwMode="auto">
          <a:xfrm>
            <a:off x="8096250" y="4148138"/>
            <a:ext cx="1047750" cy="996950"/>
            <a:chOff x="3402" y="719"/>
            <a:chExt cx="660" cy="628"/>
          </a:xfrm>
        </p:grpSpPr>
        <p:sp>
          <p:nvSpPr>
            <p:cNvPr id="5437" name="Freeform 1048"/>
            <p:cNvSpPr>
              <a:spLocks/>
            </p:cNvSpPr>
            <p:nvPr/>
          </p:nvSpPr>
          <p:spPr bwMode="auto">
            <a:xfrm>
              <a:off x="3402" y="753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38" name="Group 1049"/>
            <p:cNvGrpSpPr>
              <a:grpSpLocks/>
            </p:cNvGrpSpPr>
            <p:nvPr/>
          </p:nvGrpSpPr>
          <p:grpSpPr bwMode="auto">
            <a:xfrm>
              <a:off x="3549" y="719"/>
              <a:ext cx="513" cy="547"/>
              <a:chOff x="2956" y="969"/>
              <a:chExt cx="513" cy="547"/>
            </a:xfrm>
          </p:grpSpPr>
          <p:sp>
            <p:nvSpPr>
              <p:cNvPr id="5439" name="Rectangle 1050"/>
              <p:cNvSpPr>
                <a:spLocks noChangeArrowheads="1"/>
              </p:cNvSpPr>
              <p:nvPr/>
            </p:nvSpPr>
            <p:spPr bwMode="auto">
              <a:xfrm>
                <a:off x="3018" y="969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40" name="Rectangle 1051"/>
              <p:cNvSpPr>
                <a:spLocks noChangeArrowheads="1"/>
              </p:cNvSpPr>
              <p:nvPr/>
            </p:nvSpPr>
            <p:spPr bwMode="auto">
              <a:xfrm>
                <a:off x="2997" y="984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41" name="Rectangle 1052"/>
              <p:cNvSpPr>
                <a:spLocks noChangeArrowheads="1"/>
              </p:cNvSpPr>
              <p:nvPr/>
            </p:nvSpPr>
            <p:spPr bwMode="auto">
              <a:xfrm>
                <a:off x="3000" y="1185"/>
                <a:ext cx="432" cy="108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42" name="Text Box 1053"/>
              <p:cNvSpPr txBox="1">
                <a:spLocks noChangeArrowheads="1"/>
              </p:cNvSpPr>
              <p:nvPr/>
            </p:nvSpPr>
            <p:spPr bwMode="auto">
              <a:xfrm>
                <a:off x="2956" y="978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en-US" sz="1000"/>
                  <a:t>application</a:t>
                </a:r>
              </a:p>
              <a:p>
                <a:pPr algn="ctr"/>
                <a:r>
                  <a:rPr lang="en-US" sz="1000"/>
                  <a:t>transport</a:t>
                </a:r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  <a:endParaRPr lang="en-US" sz="1000"/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  <p:sp>
            <p:nvSpPr>
              <p:cNvPr id="5443" name="Line 1054"/>
              <p:cNvSpPr>
                <a:spLocks noChangeShapeType="1"/>
              </p:cNvSpPr>
              <p:nvPr/>
            </p:nvSpPr>
            <p:spPr bwMode="auto">
              <a:xfrm>
                <a:off x="2997" y="119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44" name="Line 1055"/>
              <p:cNvSpPr>
                <a:spLocks noChangeShapeType="1"/>
              </p:cNvSpPr>
              <p:nvPr/>
            </p:nvSpPr>
            <p:spPr bwMode="auto">
              <a:xfrm>
                <a:off x="3003" y="1290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45" name="Line 1056"/>
              <p:cNvSpPr>
                <a:spLocks noChangeShapeType="1"/>
              </p:cNvSpPr>
              <p:nvPr/>
            </p:nvSpPr>
            <p:spPr bwMode="auto">
              <a:xfrm>
                <a:off x="3003" y="1374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46" name="Line 1057"/>
              <p:cNvSpPr>
                <a:spLocks noChangeShapeType="1"/>
              </p:cNvSpPr>
              <p:nvPr/>
            </p:nvSpPr>
            <p:spPr bwMode="auto">
              <a:xfrm>
                <a:off x="3003" y="109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771" name="Group 1278"/>
          <p:cNvGrpSpPr>
            <a:grpSpLocks/>
          </p:cNvGrpSpPr>
          <p:nvPr/>
        </p:nvGrpSpPr>
        <p:grpSpPr bwMode="auto">
          <a:xfrm>
            <a:off x="5853113" y="1763713"/>
            <a:ext cx="2546350" cy="3429000"/>
            <a:chOff x="3674" y="1148"/>
            <a:chExt cx="1604" cy="2160"/>
          </a:xfrm>
        </p:grpSpPr>
        <p:grpSp>
          <p:nvGrpSpPr>
            <p:cNvPr id="5195" name="Group 433"/>
            <p:cNvGrpSpPr>
              <a:grpSpLocks/>
            </p:cNvGrpSpPr>
            <p:nvPr/>
          </p:nvGrpSpPr>
          <p:grpSpPr bwMode="auto">
            <a:xfrm>
              <a:off x="3701" y="1305"/>
              <a:ext cx="513" cy="442"/>
              <a:chOff x="3937" y="633"/>
              <a:chExt cx="513" cy="442"/>
            </a:xfrm>
          </p:grpSpPr>
          <p:sp>
            <p:nvSpPr>
              <p:cNvPr id="5416" name="Line 434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17" name="Line 435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18" name="Oval 436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19" name="Line 437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0" name="Line 438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1" name="Rectangle 439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422" name="Oval 440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423" name="Group 441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434" name="Line 4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5" name="Line 44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6" name="Line 4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424" name="Group 445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431" name="Line 44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" name="Line 4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3" name="Line 44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25" name="Rectangle 449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6" name="Rectangle 450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" name="Line 451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" name="Line 452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" name="Rectangle 453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CC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5430" name="Text Box 454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196" name="Group 1058"/>
            <p:cNvGrpSpPr>
              <a:grpSpLocks/>
            </p:cNvGrpSpPr>
            <p:nvPr/>
          </p:nvGrpSpPr>
          <p:grpSpPr bwMode="auto">
            <a:xfrm>
              <a:off x="4207" y="1532"/>
              <a:ext cx="513" cy="442"/>
              <a:chOff x="3937" y="633"/>
              <a:chExt cx="513" cy="442"/>
            </a:xfrm>
          </p:grpSpPr>
          <p:sp>
            <p:nvSpPr>
              <p:cNvPr id="5395" name="Line 105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96" name="Line 106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97" name="Oval 106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98" name="Line 106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99" name="Line 106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0" name="Rectangle 106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401" name="Oval 106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402" name="Group 106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413" name="Line 10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4" name="Line 10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5" name="Line 10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403" name="Group 107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410" name="Line 10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1" name="Line 10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2" name="Line 10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04" name="Rectangle 107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5" name="Rectangle 107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6" name="Line 107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7" name="Line 107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8" name="Rectangle 107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9" name="Text Box 107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197" name="Group 1080"/>
            <p:cNvGrpSpPr>
              <a:grpSpLocks/>
            </p:cNvGrpSpPr>
            <p:nvPr/>
          </p:nvGrpSpPr>
          <p:grpSpPr bwMode="auto">
            <a:xfrm>
              <a:off x="4661" y="1148"/>
              <a:ext cx="513" cy="442"/>
              <a:chOff x="3937" y="633"/>
              <a:chExt cx="513" cy="442"/>
            </a:xfrm>
          </p:grpSpPr>
          <p:sp>
            <p:nvSpPr>
              <p:cNvPr id="5374" name="Line 108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5" name="Line 108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6" name="Oval 108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7" name="Line 108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8" name="Line 108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9" name="Rectangle 108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380" name="Oval 108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381" name="Group 108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392" name="Line 10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3" name="Line 10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4" name="Line 10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82" name="Group 109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389" name="Line 10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0" name="Line 10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1" name="Line 10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83" name="Rectangle 109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4" name="Rectangle 109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5" name="Line 109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6" name="Line 109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7" name="Rectangle 110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8" name="Text Box 110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198" name="Group 1102"/>
            <p:cNvGrpSpPr>
              <a:grpSpLocks/>
            </p:cNvGrpSpPr>
            <p:nvPr/>
          </p:nvGrpSpPr>
          <p:grpSpPr bwMode="auto">
            <a:xfrm>
              <a:off x="4702" y="1523"/>
              <a:ext cx="513" cy="442"/>
              <a:chOff x="3937" y="633"/>
              <a:chExt cx="513" cy="442"/>
            </a:xfrm>
          </p:grpSpPr>
          <p:sp>
            <p:nvSpPr>
              <p:cNvPr id="5353" name="Line 110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4" name="Line 110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5" name="Oval 110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6" name="Line 110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7" name="Line 110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8" name="Rectangle 110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359" name="Oval 110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360" name="Group 111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371" name="Line 11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2" name="Line 11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3" name="Line 11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61" name="Group 111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368" name="Line 11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9" name="Line 11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0" name="Line 11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62" name="Rectangle 111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63" name="Rectangle 111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64" name="Line 112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65" name="Line 112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66" name="Rectangle 112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67" name="Text Box 112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199" name="Group 1124"/>
            <p:cNvGrpSpPr>
              <a:grpSpLocks/>
            </p:cNvGrpSpPr>
            <p:nvPr/>
          </p:nvGrpSpPr>
          <p:grpSpPr bwMode="auto">
            <a:xfrm>
              <a:off x="4197" y="1157"/>
              <a:ext cx="513" cy="442"/>
              <a:chOff x="3937" y="633"/>
              <a:chExt cx="513" cy="442"/>
            </a:xfrm>
          </p:grpSpPr>
          <p:sp>
            <p:nvSpPr>
              <p:cNvPr id="5332" name="Line 112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3" name="Line 112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4" name="Oval 112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5" name="Line 112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6" name="Line 112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7" name="Rectangle 113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338" name="Oval 113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339" name="Group 113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350" name="Line 11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1" name="Line 11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2" name="Line 11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40" name="Group 113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347" name="Line 1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8" name="Line 1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9" name="Line 1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41" name="Rectangle 114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2" name="Rectangle 114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3" name="Line 114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4" name="Line 114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5" name="Rectangle 114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6" name="Text Box 114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200" name="Group 1146"/>
            <p:cNvGrpSpPr>
              <a:grpSpLocks/>
            </p:cNvGrpSpPr>
            <p:nvPr/>
          </p:nvGrpSpPr>
          <p:grpSpPr bwMode="auto">
            <a:xfrm>
              <a:off x="4389" y="2239"/>
              <a:ext cx="513" cy="442"/>
              <a:chOff x="3937" y="633"/>
              <a:chExt cx="513" cy="442"/>
            </a:xfrm>
          </p:grpSpPr>
          <p:sp>
            <p:nvSpPr>
              <p:cNvPr id="5311" name="Line 114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2" name="Line 114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3" name="Oval 114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4" name="Line 115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5" name="Line 115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6" name="Rectangle 115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317" name="Oval 115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318" name="Group 115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329" name="Line 1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0" name="Line 1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1" name="Line 1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19" name="Group 115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326" name="Line 115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7" name="Line 116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" name="Line 116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320" name="Rectangle 116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1" name="Rectangle 116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2" name="Line 116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3" name="Line 116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4" name="Rectangle 116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5" name="Text Box 116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201" name="Group 1168"/>
            <p:cNvGrpSpPr>
              <a:grpSpLocks/>
            </p:cNvGrpSpPr>
            <p:nvPr/>
          </p:nvGrpSpPr>
          <p:grpSpPr bwMode="auto">
            <a:xfrm>
              <a:off x="4765" y="1995"/>
              <a:ext cx="513" cy="442"/>
              <a:chOff x="3937" y="633"/>
              <a:chExt cx="513" cy="442"/>
            </a:xfrm>
          </p:grpSpPr>
          <p:sp>
            <p:nvSpPr>
              <p:cNvPr id="5290" name="Line 1169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1" name="Line 1170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2" name="Oval 1171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3" name="Line 1172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4" name="Line 1173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5" name="Rectangle 1174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296" name="Oval 1175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97" name="Group 1176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308" name="Line 1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9" name="Line 1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0" name="Line 1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98" name="Group 1180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305" name="Line 11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6" name="Line 11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7" name="Line 11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99" name="Rectangle 1184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0" name="Rectangle 1185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1" name="Line 1186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2" name="Line 1187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3" name="Rectangle 1188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4" name="Text Box 1189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202" name="Group 1190"/>
            <p:cNvGrpSpPr>
              <a:grpSpLocks/>
            </p:cNvGrpSpPr>
            <p:nvPr/>
          </p:nvGrpSpPr>
          <p:grpSpPr bwMode="auto">
            <a:xfrm>
              <a:off x="4128" y="2003"/>
              <a:ext cx="513" cy="442"/>
              <a:chOff x="3937" y="633"/>
              <a:chExt cx="513" cy="442"/>
            </a:xfrm>
          </p:grpSpPr>
          <p:sp>
            <p:nvSpPr>
              <p:cNvPr id="5269" name="Line 1191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0" name="Line 1192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1" name="Oval 1193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2" name="Line 1194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3" name="Line 1195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4" name="Rectangle 1196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275" name="Oval 1197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76" name="Group 1198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287" name="Line 11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8" name="Line 120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9" name="Line 120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77" name="Group 1202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284" name="Line 12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5" name="Line 120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6" name="Line 120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78" name="Rectangle 1206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9" name="Rectangle 1207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80" name="Line 1208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81" name="Line 1209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82" name="Rectangle 1210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83" name="Text Box 1211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203" name="Group 1212"/>
            <p:cNvGrpSpPr>
              <a:grpSpLocks/>
            </p:cNvGrpSpPr>
            <p:nvPr/>
          </p:nvGrpSpPr>
          <p:grpSpPr bwMode="auto">
            <a:xfrm>
              <a:off x="4608" y="2771"/>
              <a:ext cx="513" cy="442"/>
              <a:chOff x="3937" y="633"/>
              <a:chExt cx="513" cy="442"/>
            </a:xfrm>
          </p:grpSpPr>
          <p:sp>
            <p:nvSpPr>
              <p:cNvPr id="5248" name="Line 1213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49" name="Line 1214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0" name="Oval 1215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1" name="Line 1216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2" name="Line 1217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3" name="Rectangle 1218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254" name="Oval 1219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55" name="Group 1220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266" name="Line 1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7" name="Line 1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8" name="Line 1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56" name="Group 1224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263" name="Line 1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4" name="Line 1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5" name="Line 1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57" name="Rectangle 1228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8" name="Rectangle 1229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9" name="Line 1230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0" name="Line 1231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1" name="Rectangle 1232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2" name="Text Box 1233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204" name="Group 1234"/>
            <p:cNvGrpSpPr>
              <a:grpSpLocks/>
            </p:cNvGrpSpPr>
            <p:nvPr/>
          </p:nvGrpSpPr>
          <p:grpSpPr bwMode="auto">
            <a:xfrm>
              <a:off x="4119" y="2640"/>
              <a:ext cx="513" cy="442"/>
              <a:chOff x="3937" y="633"/>
              <a:chExt cx="513" cy="442"/>
            </a:xfrm>
          </p:grpSpPr>
          <p:sp>
            <p:nvSpPr>
              <p:cNvPr id="5227" name="Line 1235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8" name="Line 1236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9" name="Oval 1237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0" name="Line 1238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1" name="Line 1239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2" name="Rectangle 1240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233" name="Oval 1241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34" name="Group 1242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245" name="Line 12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6" name="Line 12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7" name="Line 12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35" name="Group 1246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242" name="Line 12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3" name="Line 12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4" name="Line 12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36" name="Rectangle 1250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7" name="Rectangle 1251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8" name="Line 1252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9" name="Line 1253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40" name="Rectangle 1254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41" name="Text Box 1255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  <p:grpSp>
          <p:nvGrpSpPr>
            <p:cNvPr id="5205" name="Group 1256"/>
            <p:cNvGrpSpPr>
              <a:grpSpLocks/>
            </p:cNvGrpSpPr>
            <p:nvPr/>
          </p:nvGrpSpPr>
          <p:grpSpPr bwMode="auto">
            <a:xfrm>
              <a:off x="3674" y="2866"/>
              <a:ext cx="513" cy="442"/>
              <a:chOff x="3937" y="633"/>
              <a:chExt cx="513" cy="442"/>
            </a:xfrm>
          </p:grpSpPr>
          <p:sp>
            <p:nvSpPr>
              <p:cNvPr id="5206" name="Line 1257"/>
              <p:cNvSpPr>
                <a:spLocks noChangeShapeType="1"/>
              </p:cNvSpPr>
              <p:nvPr/>
            </p:nvSpPr>
            <p:spPr bwMode="auto">
              <a:xfrm>
                <a:off x="4061" y="1035"/>
                <a:ext cx="312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7" name="Line 1258"/>
              <p:cNvSpPr>
                <a:spLocks noChangeShapeType="1"/>
              </p:cNvSpPr>
              <p:nvPr/>
            </p:nvSpPr>
            <p:spPr bwMode="auto">
              <a:xfrm flipV="1">
                <a:off x="4212" y="929"/>
                <a:ext cx="1" cy="1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8" name="Oval 1259"/>
              <p:cNvSpPr>
                <a:spLocks noChangeArrowheads="1"/>
              </p:cNvSpPr>
              <p:nvPr/>
            </p:nvSpPr>
            <p:spPr bwMode="auto">
              <a:xfrm>
                <a:off x="4048" y="8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9" name="Line 1260"/>
              <p:cNvSpPr>
                <a:spLocks noChangeShapeType="1"/>
              </p:cNvSpPr>
              <p:nvPr/>
            </p:nvSpPr>
            <p:spPr bwMode="auto">
              <a:xfrm>
                <a:off x="4048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0" name="Line 1261"/>
              <p:cNvSpPr>
                <a:spLocks noChangeShapeType="1"/>
              </p:cNvSpPr>
              <p:nvPr/>
            </p:nvSpPr>
            <p:spPr bwMode="auto">
              <a:xfrm>
                <a:off x="4361" y="8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1" name="Rectangle 1262"/>
              <p:cNvSpPr>
                <a:spLocks noChangeArrowheads="1"/>
              </p:cNvSpPr>
              <p:nvPr/>
            </p:nvSpPr>
            <p:spPr bwMode="auto">
              <a:xfrm>
                <a:off x="4048" y="8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5212" name="Oval 1263"/>
              <p:cNvSpPr>
                <a:spLocks noChangeArrowheads="1"/>
              </p:cNvSpPr>
              <p:nvPr/>
            </p:nvSpPr>
            <p:spPr bwMode="auto">
              <a:xfrm>
                <a:off x="4045" y="7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13" name="Group 1264"/>
              <p:cNvGrpSpPr>
                <a:grpSpLocks/>
              </p:cNvGrpSpPr>
              <p:nvPr/>
            </p:nvGrpSpPr>
            <p:grpSpPr bwMode="auto">
              <a:xfrm>
                <a:off x="4120" y="809"/>
                <a:ext cx="156" cy="55"/>
                <a:chOff x="2848" y="848"/>
                <a:chExt cx="140" cy="98"/>
              </a:xfrm>
            </p:grpSpPr>
            <p:sp>
              <p:nvSpPr>
                <p:cNvPr id="5224" name="Line 12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5" name="Line 12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6" name="Line 12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14" name="Group 1268"/>
              <p:cNvGrpSpPr>
                <a:grpSpLocks/>
              </p:cNvGrpSpPr>
              <p:nvPr/>
            </p:nvGrpSpPr>
            <p:grpSpPr bwMode="auto">
              <a:xfrm flipV="1">
                <a:off x="4120" y="808"/>
                <a:ext cx="156" cy="56"/>
                <a:chOff x="2848" y="848"/>
                <a:chExt cx="140" cy="98"/>
              </a:xfrm>
            </p:grpSpPr>
            <p:sp>
              <p:nvSpPr>
                <p:cNvPr id="5221" name="Line 12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2" name="Line 12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3" name="Line 12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15" name="Rectangle 1272"/>
              <p:cNvSpPr>
                <a:spLocks noChangeArrowheads="1"/>
              </p:cNvSpPr>
              <p:nvPr/>
            </p:nvSpPr>
            <p:spPr bwMode="auto">
              <a:xfrm>
                <a:off x="3996" y="732"/>
                <a:ext cx="426" cy="3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6" name="Rectangle 1273"/>
              <p:cNvSpPr>
                <a:spLocks noChangeArrowheads="1"/>
              </p:cNvSpPr>
              <p:nvPr/>
            </p:nvSpPr>
            <p:spPr bwMode="auto">
              <a:xfrm>
                <a:off x="3969" y="753"/>
                <a:ext cx="435" cy="31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7" name="Line 1274"/>
              <p:cNvSpPr>
                <a:spLocks noChangeShapeType="1"/>
              </p:cNvSpPr>
              <p:nvPr/>
            </p:nvSpPr>
            <p:spPr bwMode="auto">
              <a:xfrm>
                <a:off x="3966" y="94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8" name="Line 1275"/>
              <p:cNvSpPr>
                <a:spLocks noChangeShapeType="1"/>
              </p:cNvSpPr>
              <p:nvPr/>
            </p:nvSpPr>
            <p:spPr bwMode="auto">
              <a:xfrm>
                <a:off x="3972" y="849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9" name="Rectangle 1276"/>
              <p:cNvSpPr>
                <a:spLocks noChangeArrowheads="1"/>
              </p:cNvSpPr>
              <p:nvPr/>
            </p:nvSpPr>
            <p:spPr bwMode="auto">
              <a:xfrm>
                <a:off x="3966" y="756"/>
                <a:ext cx="435" cy="93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0" name="Text Box 1277"/>
              <p:cNvSpPr txBox="1">
                <a:spLocks noChangeArrowheads="1"/>
              </p:cNvSpPr>
              <p:nvPr/>
            </p:nvSpPr>
            <p:spPr bwMode="auto">
              <a:xfrm>
                <a:off x="3937" y="633"/>
                <a:ext cx="513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en-US" sz="1000"/>
              </a:p>
              <a:p>
                <a:pPr algn="ctr"/>
                <a:r>
                  <a:rPr lang="en-US" sz="1000">
                    <a:solidFill>
                      <a:schemeClr val="bg1"/>
                    </a:solidFill>
                  </a:rPr>
                  <a:t>network</a:t>
                </a:r>
              </a:p>
              <a:p>
                <a:pPr algn="ctr"/>
                <a:r>
                  <a:rPr lang="en-US" sz="1000"/>
                  <a:t>data link</a:t>
                </a:r>
              </a:p>
              <a:p>
                <a:pPr algn="ctr"/>
                <a:r>
                  <a:rPr lang="en-US" sz="1000"/>
                  <a:t>physical</a:t>
                </a:r>
                <a:endParaRPr lang="en-US" sz="2400"/>
              </a:p>
            </p:txBody>
          </p:sp>
        </p:grpSp>
      </p:grpSp>
      <p:sp>
        <p:nvSpPr>
          <p:cNvPr id="632064" name="Rectangle 1280"/>
          <p:cNvSpPr>
            <a:spLocks noChangeArrowheads="1"/>
          </p:cNvSpPr>
          <p:nvPr/>
        </p:nvSpPr>
        <p:spPr bwMode="auto">
          <a:xfrm>
            <a:off x="5721350" y="858838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2065" name="Rectangle 1281"/>
          <p:cNvSpPr>
            <a:spLocks noChangeArrowheads="1"/>
          </p:cNvSpPr>
          <p:nvPr/>
        </p:nvSpPr>
        <p:spPr bwMode="auto">
          <a:xfrm>
            <a:off x="5651500" y="1509713"/>
            <a:ext cx="596900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2066" name="Rectangle 1282"/>
          <p:cNvSpPr>
            <a:spLocks noChangeArrowheads="1"/>
          </p:cNvSpPr>
          <p:nvPr/>
        </p:nvSpPr>
        <p:spPr bwMode="auto">
          <a:xfrm>
            <a:off x="8477250" y="4487863"/>
            <a:ext cx="388938" cy="13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0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4 0.01227 L 0.00382 0.09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2.5E-6 0.07269 L 0.02726 0.18982 L 0.02726 0.1132 L 0.07118 0.11112 L 0.07257 0.18982 L 0.11667 0.14144 L 0.11667 0.07871 L 0.16059 0.07686 L 0.10903 0.23426 L 0.11511 0.15949 L 0.1559 0.15949 L 0.15747 0.23635 L 0.1059 0.34537 L 0.10295 0.27061 L 0.14236 0.26875 L 0.14688 0.39584 L 0.1559 0.3213 L 0.19236 0.31922 L 0.19688 0.39792 L 0.1059 0.49908 L 0.1059 0.41621 L 0.14236 0.41621 L 0.14236 0.49699 L 0.18785 0.53542 L 0.18785 0.44653 L 0.2257 0.44653 L 0.22865 0.52732 L 0.31198 0.50301 L 0.31198 0.43843 " pathEditMode="relative" ptsTypes="AAAAAAAAAAAAAAAAAAAAAAAAAAAAAA">
                                      <p:cBhvr>
                                        <p:cTn id="31" dur="9500" fill="hold"/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00156 -0.0710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3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064" grpId="0" animBg="1"/>
      <p:bldP spid="632064" grpId="1" animBg="1"/>
      <p:bldP spid="632064" grpId="2" animBg="1"/>
      <p:bldP spid="632065" grpId="0" animBg="1"/>
      <p:bldP spid="632065" grpId="1" animBg="1"/>
      <p:bldP spid="632065" grpId="2" animBg="1"/>
      <p:bldP spid="632066" grpId="0" animBg="1"/>
      <p:bldP spid="632066" grpId="1" animBg="1"/>
      <p:bldP spid="632066" grpId="2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142D34EF-6030-4E71-9A09-7774552BF4D7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sv-SE" sz="1400"/>
          </a:p>
        </p:txBody>
      </p:sp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DV: link cost changes (bad news)</a:t>
            </a:r>
          </a:p>
        </p:txBody>
      </p:sp>
      <p:sp>
        <p:nvSpPr>
          <p:cNvPr id="105477" name="Rectangle 3"/>
          <p:cNvSpPr>
            <a:spLocks noChangeArrowheads="1"/>
          </p:cNvSpPr>
          <p:nvPr/>
        </p:nvSpPr>
        <p:spPr bwMode="auto">
          <a:xfrm>
            <a:off x="914400" y="1346200"/>
            <a:ext cx="5003800" cy="491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sv-SE" sz="2400" dirty="0">
                <a:solidFill>
                  <a:srgbClr val="C00000"/>
                </a:solidFill>
              </a:rPr>
              <a:t>Link cost changes: </a:t>
            </a:r>
            <a:r>
              <a:rPr lang="en-US" altLang="sv-SE" sz="2400" dirty="0"/>
              <a:t>increased cost</a:t>
            </a:r>
            <a:endParaRPr lang="en-US" altLang="sv-SE" sz="2000" dirty="0"/>
          </a:p>
          <a:p>
            <a:r>
              <a:rPr lang="en-US" altLang="sv-SE" sz="2000" dirty="0"/>
              <a:t>bad news travels slow - “</a:t>
            </a:r>
            <a:r>
              <a:rPr lang="en-US" altLang="sv-SE" sz="2000" dirty="0">
                <a:solidFill>
                  <a:schemeClr val="accent2"/>
                </a:solidFill>
              </a:rPr>
              <a:t>count to infinity</a:t>
            </a:r>
            <a:r>
              <a:rPr lang="en-US" altLang="sv-SE" sz="2000" dirty="0"/>
              <a:t>” problem!</a:t>
            </a:r>
          </a:p>
          <a:p>
            <a:r>
              <a:rPr lang="en-US" altLang="sv-SE" sz="2000" dirty="0"/>
              <a:t>44 iterations before algorithm stabilizes!</a:t>
            </a:r>
          </a:p>
          <a:p>
            <a:pPr lvl="1"/>
            <a:r>
              <a:rPr lang="en-US" altLang="sv-SE" sz="1800" dirty="0"/>
              <a:t>y already knows z has cost 5 to reach x</a:t>
            </a:r>
          </a:p>
          <a:p>
            <a:pPr lvl="1"/>
            <a:r>
              <a:rPr lang="en-US" altLang="sv-SE" sz="1800" dirty="0"/>
              <a:t>y therefore announces cost 6 to reach x</a:t>
            </a:r>
          </a:p>
          <a:p>
            <a:pPr lvl="1"/>
            <a:r>
              <a:rPr lang="en-US" altLang="sv-SE" sz="1800" dirty="0"/>
              <a:t>z announces cost is now 7, etc..</a:t>
            </a:r>
          </a:p>
          <a:p>
            <a:pPr>
              <a:buFont typeface="ZapfDingbats" pitchFamily="82" charset="2"/>
              <a:buNone/>
            </a:pPr>
            <a:r>
              <a:rPr lang="en-US" altLang="sv-SE" sz="2000" dirty="0"/>
              <a:t> </a:t>
            </a:r>
            <a:r>
              <a:rPr lang="en-US" altLang="sv-SE" sz="2400" dirty="0">
                <a:solidFill>
                  <a:srgbClr val="C00000"/>
                </a:solidFill>
              </a:rPr>
              <a:t>Poisoned reverse:</a:t>
            </a:r>
            <a:r>
              <a:rPr lang="en-US" altLang="sv-SE" sz="2000" dirty="0">
                <a:solidFill>
                  <a:srgbClr val="C00000"/>
                </a:solidFill>
              </a:rPr>
              <a:t> </a:t>
            </a:r>
          </a:p>
          <a:p>
            <a:r>
              <a:rPr lang="en-US" altLang="sv-SE" sz="2000" dirty="0"/>
              <a:t>If z routes through y to get to x:</a:t>
            </a:r>
          </a:p>
          <a:p>
            <a:pPr lvl="1"/>
            <a:r>
              <a:rPr lang="en-US" altLang="sv-SE" sz="1800" dirty="0"/>
              <a:t>z tells y its (z’s) distance to x is infinite (so y won’t route to x via z</a:t>
            </a:r>
            <a:r>
              <a:rPr lang="en-US" altLang="sv-SE" sz="1800" dirty="0" smtClean="0"/>
              <a:t>)</a:t>
            </a:r>
            <a:endParaRPr lang="en-US" altLang="sv-SE" sz="1800" dirty="0"/>
          </a:p>
        </p:txBody>
      </p:sp>
      <p:grpSp>
        <p:nvGrpSpPr>
          <p:cNvPr id="105478" name="Group 4"/>
          <p:cNvGrpSpPr>
            <a:grpSpLocks/>
          </p:cNvGrpSpPr>
          <p:nvPr/>
        </p:nvGrpSpPr>
        <p:grpSpPr bwMode="auto">
          <a:xfrm>
            <a:off x="6267450" y="1441450"/>
            <a:ext cx="2184400" cy="1314450"/>
            <a:chOff x="3805" y="938"/>
            <a:chExt cx="1376" cy="828"/>
          </a:xfrm>
        </p:grpSpPr>
        <p:sp>
          <p:nvSpPr>
            <p:cNvPr id="105480" name="Freeform 5"/>
            <p:cNvSpPr>
              <a:spLocks/>
            </p:cNvSpPr>
            <p:nvPr/>
          </p:nvSpPr>
          <p:spPr bwMode="auto">
            <a:xfrm>
              <a:off x="3805" y="1002"/>
              <a:ext cx="1376" cy="764"/>
            </a:xfrm>
            <a:custGeom>
              <a:avLst/>
              <a:gdLst>
                <a:gd name="T0" fmla="*/ 113 w 1376"/>
                <a:gd name="T1" fmla="*/ 348 h 764"/>
                <a:gd name="T2" fmla="*/ 395 w 1376"/>
                <a:gd name="T3" fmla="*/ 162 h 764"/>
                <a:gd name="T4" fmla="*/ 710 w 1376"/>
                <a:gd name="T5" fmla="*/ 9 h 764"/>
                <a:gd name="T6" fmla="*/ 1160 w 1376"/>
                <a:gd name="T7" fmla="*/ 219 h 764"/>
                <a:gd name="T8" fmla="*/ 1367 w 1376"/>
                <a:gd name="T9" fmla="*/ 510 h 764"/>
                <a:gd name="T10" fmla="*/ 1103 w 1376"/>
                <a:gd name="T11" fmla="*/ 726 h 764"/>
                <a:gd name="T12" fmla="*/ 578 w 1376"/>
                <a:gd name="T13" fmla="*/ 738 h 764"/>
                <a:gd name="T14" fmla="*/ 77 w 1376"/>
                <a:gd name="T15" fmla="*/ 630 h 764"/>
                <a:gd name="T16" fmla="*/ 113 w 1376"/>
                <a:gd name="T17" fmla="*/ 348 h 7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481" name="Freeform 6"/>
            <p:cNvSpPr>
              <a:spLocks/>
            </p:cNvSpPr>
            <p:nvPr/>
          </p:nvSpPr>
          <p:spPr bwMode="auto">
            <a:xfrm>
              <a:off x="4164" y="1266"/>
              <a:ext cx="222" cy="180"/>
            </a:xfrm>
            <a:custGeom>
              <a:avLst/>
              <a:gdLst>
                <a:gd name="T0" fmla="*/ 0 w 222"/>
                <a:gd name="T1" fmla="*/ 180 h 180"/>
                <a:gd name="T2" fmla="*/ 222 w 222"/>
                <a:gd name="T3" fmla="*/ 0 h 18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482" name="Oval 7"/>
            <p:cNvSpPr>
              <a:spLocks noChangeArrowheads="1"/>
            </p:cNvSpPr>
            <p:nvPr/>
          </p:nvSpPr>
          <p:spPr bwMode="auto">
            <a:xfrm>
              <a:off x="3904" y="15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5483" name="Line 8"/>
            <p:cNvSpPr>
              <a:spLocks noChangeShapeType="1"/>
            </p:cNvSpPr>
            <p:nvPr/>
          </p:nvSpPr>
          <p:spPr bwMode="auto">
            <a:xfrm>
              <a:off x="3904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484" name="Line 9"/>
            <p:cNvSpPr>
              <a:spLocks noChangeShapeType="1"/>
            </p:cNvSpPr>
            <p:nvPr/>
          </p:nvSpPr>
          <p:spPr bwMode="auto">
            <a:xfrm>
              <a:off x="4217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485" name="Rectangle 10"/>
            <p:cNvSpPr>
              <a:spLocks noChangeArrowheads="1"/>
            </p:cNvSpPr>
            <p:nvPr/>
          </p:nvSpPr>
          <p:spPr bwMode="auto">
            <a:xfrm>
              <a:off x="3904" y="14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5486" name="Oval 11"/>
            <p:cNvSpPr>
              <a:spLocks noChangeArrowheads="1"/>
            </p:cNvSpPr>
            <p:nvPr/>
          </p:nvSpPr>
          <p:spPr bwMode="auto">
            <a:xfrm>
              <a:off x="3901" y="14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05487" name="Freeform 12"/>
            <p:cNvSpPr>
              <a:spLocks/>
            </p:cNvSpPr>
            <p:nvPr/>
          </p:nvSpPr>
          <p:spPr bwMode="auto">
            <a:xfrm>
              <a:off x="4569" y="1266"/>
              <a:ext cx="216" cy="189"/>
            </a:xfrm>
            <a:custGeom>
              <a:avLst/>
              <a:gdLst>
                <a:gd name="T0" fmla="*/ 0 w 216"/>
                <a:gd name="T1" fmla="*/ 0 h 189"/>
                <a:gd name="T2" fmla="*/ 216 w 216"/>
                <a:gd name="T3" fmla="*/ 189 h 18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488" name="Freeform 13"/>
            <p:cNvSpPr>
              <a:spLocks/>
            </p:cNvSpPr>
            <p:nvPr/>
          </p:nvSpPr>
          <p:spPr bwMode="auto">
            <a:xfrm>
              <a:off x="4221" y="1530"/>
              <a:ext cx="540" cy="3"/>
            </a:xfrm>
            <a:custGeom>
              <a:avLst/>
              <a:gdLst>
                <a:gd name="T0" fmla="*/ 540 w 540"/>
                <a:gd name="T1" fmla="*/ 3 h 3"/>
                <a:gd name="T2" fmla="*/ 0 w 540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5489" name="Group 14"/>
            <p:cNvGrpSpPr>
              <a:grpSpLocks/>
            </p:cNvGrpSpPr>
            <p:nvPr/>
          </p:nvGrpSpPr>
          <p:grpSpPr bwMode="auto">
            <a:xfrm>
              <a:off x="3950" y="1388"/>
              <a:ext cx="210" cy="250"/>
              <a:chOff x="2951" y="2429"/>
              <a:chExt cx="213" cy="250"/>
            </a:xfrm>
          </p:grpSpPr>
          <p:sp>
            <p:nvSpPr>
              <p:cNvPr id="105513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5514" name="Text Box 16"/>
              <p:cNvSpPr txBox="1">
                <a:spLocks noChangeArrowheads="1"/>
              </p:cNvSpPr>
              <p:nvPr/>
            </p:nvSpPr>
            <p:spPr bwMode="auto">
              <a:xfrm>
                <a:off x="2951" y="2429"/>
                <a:ext cx="21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x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05490" name="Group 17"/>
            <p:cNvGrpSpPr>
              <a:grpSpLocks/>
            </p:cNvGrpSpPr>
            <p:nvPr/>
          </p:nvGrpSpPr>
          <p:grpSpPr bwMode="auto">
            <a:xfrm>
              <a:off x="4746" y="1400"/>
              <a:ext cx="316" cy="250"/>
              <a:chOff x="1740" y="2306"/>
              <a:chExt cx="316" cy="250"/>
            </a:xfrm>
          </p:grpSpPr>
          <p:sp>
            <p:nvSpPr>
              <p:cNvPr id="105505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5506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507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508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5509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05510" name="Group 23"/>
              <p:cNvGrpSpPr>
                <a:grpSpLocks/>
              </p:cNvGrpSpPr>
              <p:nvPr/>
            </p:nvGrpSpPr>
            <p:grpSpPr bwMode="auto">
              <a:xfrm>
                <a:off x="1800" y="2306"/>
                <a:ext cx="202" cy="250"/>
                <a:chOff x="2955" y="2429"/>
                <a:chExt cx="205" cy="250"/>
              </a:xfrm>
            </p:grpSpPr>
            <p:sp>
              <p:nvSpPr>
                <p:cNvPr id="105511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551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z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05491" name="Text Box 26"/>
            <p:cNvSpPr txBox="1">
              <a:spLocks noChangeArrowheads="1"/>
            </p:cNvSpPr>
            <p:nvPr/>
          </p:nvSpPr>
          <p:spPr bwMode="auto">
            <a:xfrm>
              <a:off x="4649" y="119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5492" name="Text Box 27"/>
            <p:cNvSpPr txBox="1">
              <a:spLocks noChangeArrowheads="1"/>
            </p:cNvSpPr>
            <p:nvPr/>
          </p:nvSpPr>
          <p:spPr bwMode="auto">
            <a:xfrm>
              <a:off x="4110" y="118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4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5493" name="Text Box 28"/>
            <p:cNvSpPr txBox="1">
              <a:spLocks noChangeArrowheads="1"/>
            </p:cNvSpPr>
            <p:nvPr/>
          </p:nvSpPr>
          <p:spPr bwMode="auto">
            <a:xfrm>
              <a:off x="4351" y="1520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50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5494" name="Group 29"/>
            <p:cNvGrpSpPr>
              <a:grpSpLocks/>
            </p:cNvGrpSpPr>
            <p:nvPr/>
          </p:nvGrpSpPr>
          <p:grpSpPr bwMode="auto">
            <a:xfrm>
              <a:off x="4326" y="1076"/>
              <a:ext cx="316" cy="250"/>
              <a:chOff x="1740" y="2306"/>
              <a:chExt cx="316" cy="250"/>
            </a:xfrm>
          </p:grpSpPr>
          <p:sp>
            <p:nvSpPr>
              <p:cNvPr id="105497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05498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499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05500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5501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05502" name="Group 35"/>
              <p:cNvGrpSpPr>
                <a:grpSpLocks/>
              </p:cNvGrpSpPr>
              <p:nvPr/>
            </p:nvGrpSpPr>
            <p:grpSpPr bwMode="auto">
              <a:xfrm>
                <a:off x="1802" y="2306"/>
                <a:ext cx="199" cy="250"/>
                <a:chOff x="2957" y="2429"/>
                <a:chExt cx="202" cy="250"/>
              </a:xfrm>
            </p:grpSpPr>
            <p:sp>
              <p:nvSpPr>
                <p:cNvPr id="105503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05504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y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05495" name="Text Box 38"/>
            <p:cNvSpPr txBox="1">
              <a:spLocks noChangeArrowheads="1"/>
            </p:cNvSpPr>
            <p:nvPr/>
          </p:nvSpPr>
          <p:spPr bwMode="auto">
            <a:xfrm>
              <a:off x="3964" y="93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rgbClr val="FF0000"/>
                  </a:solidFill>
                </a:rPr>
                <a:t>60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05496" name="Line 39"/>
            <p:cNvSpPr>
              <a:spLocks noChangeShapeType="1"/>
            </p:cNvSpPr>
            <p:nvPr/>
          </p:nvSpPr>
          <p:spPr bwMode="auto">
            <a:xfrm flipH="1" flipV="1">
              <a:off x="4128" y="1134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5479" name="Text Box 40"/>
          <p:cNvSpPr txBox="1">
            <a:spLocks noChangeArrowheads="1"/>
          </p:cNvSpPr>
          <p:nvPr/>
        </p:nvSpPr>
        <p:spPr bwMode="auto">
          <a:xfrm>
            <a:off x="6143625" y="3881438"/>
            <a:ext cx="2209800" cy="83026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 b="1">
                <a:solidFill>
                  <a:schemeClr val="accent2"/>
                </a:solidFill>
              </a:rPr>
              <a:t>“bad news travels slow”</a:t>
            </a:r>
            <a:endParaRPr lang="en-US" altLang="sv-SE" sz="16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4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D98DF543-CE18-43AA-8CF5-4F6369C9AC1F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sv-SE" sz="1400"/>
          </a:p>
        </p:txBody>
      </p:sp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sv-SE" smtClean="0"/>
              <a:t>Comparison of LS and DV algorithms</a:t>
            </a:r>
          </a:p>
        </p:txBody>
      </p:sp>
      <p:sp>
        <p:nvSpPr>
          <p:cNvPr id="1065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295400"/>
            <a:ext cx="4029075" cy="4964113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sv-SE" sz="2400" dirty="0" smtClean="0">
                <a:solidFill>
                  <a:srgbClr val="C00000"/>
                </a:solidFill>
              </a:rPr>
              <a:t>Message complexity</a:t>
            </a:r>
          </a:p>
          <a:p>
            <a:r>
              <a:rPr lang="en-US" altLang="sv-SE" sz="2000" u="sng" dirty="0" smtClean="0">
                <a:solidFill>
                  <a:srgbClr val="C00000"/>
                </a:solidFill>
              </a:rPr>
              <a:t>LS:</a:t>
            </a:r>
            <a:r>
              <a:rPr lang="en-US" altLang="sv-SE" sz="2000" dirty="0" smtClean="0">
                <a:solidFill>
                  <a:srgbClr val="C00000"/>
                </a:solidFill>
              </a:rPr>
              <a:t> </a:t>
            </a:r>
            <a:r>
              <a:rPr lang="en-US" altLang="sv-SE" sz="2000" dirty="0" smtClean="0"/>
              <a:t>with </a:t>
            </a:r>
            <a:r>
              <a:rPr lang="en-US" altLang="sv-SE" sz="2000" dirty="0" smtClean="0">
                <a:solidFill>
                  <a:schemeClr val="accent2"/>
                </a:solidFill>
              </a:rPr>
              <a:t>n</a:t>
            </a:r>
            <a:r>
              <a:rPr lang="en-US" altLang="sv-SE" sz="2000" dirty="0" smtClean="0"/>
              <a:t> nodes, E links, O(</a:t>
            </a:r>
            <a:r>
              <a:rPr lang="en-US" altLang="sv-SE" sz="2000" dirty="0" err="1" smtClean="0">
                <a:solidFill>
                  <a:schemeClr val="accent2"/>
                </a:solidFill>
              </a:rPr>
              <a:t>n</a:t>
            </a:r>
            <a:r>
              <a:rPr lang="en-US" altLang="sv-SE" sz="2000" dirty="0" err="1" smtClean="0"/>
              <a:t>E</a:t>
            </a:r>
            <a:r>
              <a:rPr lang="en-US" altLang="sv-SE" sz="2000" dirty="0" smtClean="0"/>
              <a:t>) messages sent  </a:t>
            </a:r>
          </a:p>
          <a:p>
            <a:r>
              <a:rPr lang="en-US" altLang="sv-SE" sz="2000" u="sng" dirty="0" smtClean="0">
                <a:solidFill>
                  <a:srgbClr val="C00000"/>
                </a:solidFill>
              </a:rPr>
              <a:t>DV:</a:t>
            </a:r>
            <a:r>
              <a:rPr lang="en-US" altLang="sv-SE" sz="2000" dirty="0" smtClean="0">
                <a:solidFill>
                  <a:srgbClr val="C00000"/>
                </a:solidFill>
              </a:rPr>
              <a:t> </a:t>
            </a:r>
            <a:r>
              <a:rPr lang="en-US" altLang="sv-SE" sz="2000" dirty="0" smtClean="0"/>
              <a:t>exchange between neighbors only, until convergence</a:t>
            </a:r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altLang="sv-SE" sz="2400" dirty="0" smtClean="0">
                <a:solidFill>
                  <a:srgbClr val="C00000"/>
                </a:solidFill>
              </a:rPr>
              <a:t>Convergence due to changes</a:t>
            </a:r>
          </a:p>
          <a:p>
            <a:r>
              <a:rPr lang="en-US" altLang="sv-SE" sz="2000" u="sng" dirty="0" smtClean="0">
                <a:solidFill>
                  <a:srgbClr val="C00000"/>
                </a:solidFill>
              </a:rPr>
              <a:t>LS:</a:t>
            </a:r>
            <a:r>
              <a:rPr lang="en-US" altLang="sv-SE" sz="2000" dirty="0" smtClean="0">
                <a:solidFill>
                  <a:srgbClr val="C00000"/>
                </a:solidFill>
              </a:rPr>
              <a:t> </a:t>
            </a:r>
          </a:p>
          <a:p>
            <a:pPr lvl="1"/>
            <a:r>
              <a:rPr lang="en-US" altLang="sv-SE" sz="2000" dirty="0" smtClean="0"/>
              <a:t>may have oscillations</a:t>
            </a:r>
          </a:p>
          <a:p>
            <a:pPr lvl="1"/>
            <a:r>
              <a:rPr lang="en-US" altLang="sv-SE" sz="2000" dirty="0" smtClean="0"/>
              <a:t>fast convergence</a:t>
            </a:r>
            <a:endParaRPr lang="en-US" altLang="sv-SE" sz="1800" dirty="0" smtClean="0"/>
          </a:p>
          <a:p>
            <a:r>
              <a:rPr lang="en-US" altLang="sv-SE" sz="2000" u="sng" dirty="0" smtClean="0">
                <a:solidFill>
                  <a:srgbClr val="C00000"/>
                </a:solidFill>
              </a:rPr>
              <a:t>DV</a:t>
            </a:r>
            <a:r>
              <a:rPr lang="en-US" altLang="sv-SE" sz="2000" dirty="0" smtClean="0">
                <a:solidFill>
                  <a:srgbClr val="C00000"/>
                </a:solidFill>
              </a:rPr>
              <a:t>:</a:t>
            </a:r>
          </a:p>
          <a:p>
            <a:pPr lvl="1"/>
            <a:r>
              <a:rPr lang="en-US" altLang="sv-SE" sz="2000" dirty="0" smtClean="0"/>
              <a:t>may be routing loops</a:t>
            </a:r>
          </a:p>
          <a:p>
            <a:pPr lvl="1"/>
            <a:r>
              <a:rPr lang="en-US" altLang="sv-SE" sz="2000" dirty="0" smtClean="0"/>
              <a:t>count-to-infinity problem</a:t>
            </a:r>
          </a:p>
          <a:p>
            <a:pPr lvl="1"/>
            <a:r>
              <a:rPr lang="en-US" altLang="sv-SE" sz="2000" dirty="0" smtClean="0"/>
              <a:t>slow convergence</a:t>
            </a:r>
            <a:endParaRPr lang="en-US" altLang="sv-SE" sz="1800" dirty="0" smtClean="0"/>
          </a:p>
        </p:txBody>
      </p:sp>
      <p:sp>
        <p:nvSpPr>
          <p:cNvPr id="1065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06938" y="1295400"/>
            <a:ext cx="4185542" cy="517207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sv-SE" sz="2400" dirty="0" smtClean="0">
                <a:solidFill>
                  <a:srgbClr val="C00000"/>
                </a:solidFill>
              </a:rPr>
              <a:t>Robustness: </a:t>
            </a:r>
            <a:r>
              <a:rPr lang="en-US" altLang="sv-SE" sz="2400" dirty="0" smtClean="0"/>
              <a:t>what happens if router malfunctions?</a:t>
            </a:r>
          </a:p>
          <a:p>
            <a:pPr>
              <a:buFont typeface="ZapfDingbats" pitchFamily="82" charset="2"/>
              <a:buNone/>
            </a:pPr>
            <a:r>
              <a:rPr lang="en-US" altLang="sv-SE" sz="2400" u="sng" dirty="0" smtClean="0">
                <a:solidFill>
                  <a:srgbClr val="C00000"/>
                </a:solidFill>
              </a:rPr>
              <a:t>LS:</a:t>
            </a:r>
            <a:r>
              <a:rPr lang="en-US" altLang="sv-SE" sz="2400" dirty="0" smtClean="0">
                <a:solidFill>
                  <a:srgbClr val="C00000"/>
                </a:solidFill>
              </a:rPr>
              <a:t> </a:t>
            </a:r>
          </a:p>
          <a:p>
            <a:pPr lvl="1"/>
            <a:r>
              <a:rPr lang="en-US" altLang="sv-SE" sz="2000" dirty="0" smtClean="0"/>
              <a:t>each node computes only its </a:t>
            </a:r>
            <a:r>
              <a:rPr lang="en-US" altLang="sv-SE" sz="2000" i="1" dirty="0" smtClean="0"/>
              <a:t>own</a:t>
            </a:r>
            <a:r>
              <a:rPr lang="en-US" altLang="sv-SE" sz="2000" dirty="0" smtClean="0"/>
              <a:t> table</a:t>
            </a:r>
          </a:p>
          <a:p>
            <a:pPr lvl="1"/>
            <a:r>
              <a:rPr lang="en-US" altLang="sv-SE" sz="2000" dirty="0" smtClean="0"/>
              <a:t>limited damage</a:t>
            </a:r>
          </a:p>
          <a:p>
            <a:pPr>
              <a:buFont typeface="ZapfDingbats" pitchFamily="82" charset="2"/>
              <a:buNone/>
            </a:pPr>
            <a:r>
              <a:rPr lang="en-US" altLang="sv-SE" sz="2400" u="sng" dirty="0" smtClean="0">
                <a:solidFill>
                  <a:srgbClr val="C00000"/>
                </a:solidFill>
              </a:rPr>
              <a:t>DV:</a:t>
            </a:r>
            <a:endParaRPr lang="en-US" altLang="sv-SE" sz="2400" dirty="0" smtClean="0">
              <a:solidFill>
                <a:srgbClr val="C00000"/>
              </a:solidFill>
            </a:endParaRPr>
          </a:p>
          <a:p>
            <a:pPr lvl="1"/>
            <a:r>
              <a:rPr lang="en-US" altLang="sv-SE" sz="2000" dirty="0" smtClean="0"/>
              <a:t>node can advertise incorrect </a:t>
            </a:r>
            <a:r>
              <a:rPr lang="en-US" altLang="sv-SE" sz="2000" i="1" dirty="0" smtClean="0">
                <a:solidFill>
                  <a:schemeClr val="accent2"/>
                </a:solidFill>
              </a:rPr>
              <a:t>path</a:t>
            </a:r>
            <a:r>
              <a:rPr lang="en-US" altLang="sv-SE" sz="2000" dirty="0" smtClean="0"/>
              <a:t> cost</a:t>
            </a:r>
          </a:p>
          <a:p>
            <a:pPr lvl="1"/>
            <a:r>
              <a:rPr lang="en-US" altLang="sv-SE" sz="2000" dirty="0" smtClean="0"/>
              <a:t>each node’s table used by others </a:t>
            </a:r>
          </a:p>
          <a:p>
            <a:pPr lvl="2"/>
            <a:r>
              <a:rPr lang="en-US" altLang="sv-SE" sz="1800" dirty="0" smtClean="0"/>
              <a:t>error propagates through network</a:t>
            </a:r>
          </a:p>
        </p:txBody>
      </p:sp>
    </p:spTree>
    <p:extLst>
      <p:ext uri="{BB962C8B-B14F-4D97-AF65-F5344CB8AC3E}">
        <p14:creationId xmlns:p14="http://schemas.microsoft.com/office/powerpoint/2010/main" val="122090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744775" cy="46482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Control, routing 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path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selection/r</a:t>
            </a:r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outing </a:t>
            </a:r>
            <a:r>
              <a:rPr lang="en-US" altLang="sv-SE" sz="2400" u="sng" dirty="0">
                <a:solidFill>
                  <a:schemeClr val="bg1">
                    <a:lumMod val="65000"/>
                  </a:schemeClr>
                </a:solidFill>
              </a:rPr>
              <a:t>algorithms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Link state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Distance Vector</a:t>
            </a:r>
          </a:p>
          <a:p>
            <a:pPr lvl="1"/>
            <a:r>
              <a:rPr lang="en-US" altLang="sv-SE" dirty="0"/>
              <a:t>Hierarchical routing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instantiation, implementation in the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Internet routing </a:t>
            </a:r>
            <a:r>
              <a:rPr lang="en-US" sz="2400" u="sng" dirty="0" smtClean="0">
                <a:solidFill>
                  <a:schemeClr val="bg1">
                    <a:lumMod val="65000"/>
                  </a:schemeClr>
                </a:solidFill>
              </a:rPr>
              <a:t>protocols</a:t>
            </a:r>
            <a:endParaRPr lang="en-US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OSPF</a:t>
            </a: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BGP</a:t>
            </a:r>
          </a:p>
          <a:p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ICMP (control protocol)</a:t>
            </a:r>
            <a:endParaRPr lang="en-US" altLang="sv-SE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9866" y="1230502"/>
            <a:ext cx="2783052" cy="18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59" y="371703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505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72F592-35AC-4740-A95C-8280F56E4FD8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sv-SE" sz="1400" dirty="0"/>
          </a:p>
        </p:txBody>
      </p:sp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Hierarchical Routing</a:t>
            </a:r>
          </a:p>
        </p:txBody>
      </p:sp>
      <p:sp>
        <p:nvSpPr>
          <p:cNvPr id="1085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467101"/>
            <a:ext cx="4386263" cy="2514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sv-SE" sz="2400" dirty="0" smtClean="0">
                <a:solidFill>
                  <a:srgbClr val="C00000"/>
                </a:solidFill>
              </a:rPr>
              <a:t>scale: </a:t>
            </a:r>
            <a:r>
              <a:rPr lang="en-US" altLang="sv-SE" sz="2400" dirty="0" smtClean="0"/>
              <a:t>millions of destinations!</a:t>
            </a:r>
          </a:p>
          <a:p>
            <a:r>
              <a:rPr lang="en-US" altLang="sv-SE" sz="2000" dirty="0" smtClean="0"/>
              <a:t>can’t store all destinations in routing tables!</a:t>
            </a:r>
          </a:p>
          <a:p>
            <a:r>
              <a:rPr lang="en-US" altLang="sv-SE" sz="2000" dirty="0" smtClean="0"/>
              <a:t>LS routing info exchange would swamp links!</a:t>
            </a:r>
          </a:p>
          <a:p>
            <a:r>
              <a:rPr lang="en-US" altLang="sv-SE" sz="2000" dirty="0" smtClean="0"/>
              <a:t>DV would never terminate</a:t>
            </a:r>
          </a:p>
        </p:txBody>
      </p:sp>
      <p:sp>
        <p:nvSpPr>
          <p:cNvPr id="1085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3288" y="3467100"/>
            <a:ext cx="4019550" cy="2514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sv-SE" sz="2400" smtClean="0">
                <a:solidFill>
                  <a:srgbClr val="C00000"/>
                </a:solidFill>
              </a:rPr>
              <a:t>administrative autonomy</a:t>
            </a:r>
          </a:p>
          <a:p>
            <a:r>
              <a:rPr lang="en-US" altLang="sv-SE" sz="2000" smtClean="0"/>
              <a:t>Internet = network of networks</a:t>
            </a:r>
          </a:p>
          <a:p>
            <a:r>
              <a:rPr lang="en-US" altLang="sv-SE" sz="2000" smtClean="0"/>
              <a:t>each network administrator may want to control routing in its own network</a:t>
            </a:r>
          </a:p>
        </p:txBody>
      </p:sp>
      <p:sp>
        <p:nvSpPr>
          <p:cNvPr id="108551" name="Rectangle 5"/>
          <p:cNvSpPr>
            <a:spLocks noChangeArrowheads="1"/>
          </p:cNvSpPr>
          <p:nvPr/>
        </p:nvSpPr>
        <p:spPr bwMode="auto">
          <a:xfrm>
            <a:off x="2028825" y="1419225"/>
            <a:ext cx="6572250" cy="190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sv-SE" sz="2400"/>
              <a:t>Our routing study thus far - idealization </a:t>
            </a:r>
          </a:p>
          <a:p>
            <a:r>
              <a:rPr lang="en-US" altLang="sv-SE" sz="2400"/>
              <a:t>all routers identical</a:t>
            </a:r>
          </a:p>
          <a:p>
            <a:r>
              <a:rPr lang="en-US" altLang="sv-SE" sz="2400"/>
              <a:t>network “flat”</a:t>
            </a:r>
          </a:p>
          <a:p>
            <a:pPr>
              <a:buFont typeface="ZapfDingbats" pitchFamily="82" charset="2"/>
              <a:buNone/>
            </a:pPr>
            <a:r>
              <a:rPr lang="en-US" altLang="sv-SE" sz="2400" i="1"/>
              <a:t>… not</a:t>
            </a:r>
            <a:r>
              <a:rPr lang="en-US" altLang="sv-SE" sz="2400"/>
              <a:t> true in practice</a:t>
            </a:r>
          </a:p>
        </p:txBody>
      </p:sp>
    </p:spTree>
    <p:extLst>
      <p:ext uri="{BB962C8B-B14F-4D97-AF65-F5344CB8AC3E}">
        <p14:creationId xmlns:p14="http://schemas.microsoft.com/office/powerpoint/2010/main" val="290781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F297C2-A53D-46C1-BAF0-864EC3C7C603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sv-SE" sz="1400" dirty="0"/>
          </a:p>
        </p:txBody>
      </p:sp>
      <p:sp>
        <p:nvSpPr>
          <p:cNvPr id="110596" name="Rectangle 12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Interconnected ASs</a:t>
            </a: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2078038" y="5516563"/>
            <a:ext cx="6205537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kumimoji="1"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intra-AS sets entries for internal destinations</a:t>
            </a:r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kumimoji="1"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inter-AS sets entries for external destinations </a:t>
            </a:r>
          </a:p>
        </p:txBody>
      </p:sp>
      <p:grpSp>
        <p:nvGrpSpPr>
          <p:cNvPr id="110598" name="Group 129"/>
          <p:cNvGrpSpPr>
            <a:grpSpLocks/>
          </p:cNvGrpSpPr>
          <p:nvPr/>
        </p:nvGrpSpPr>
        <p:grpSpPr bwMode="auto">
          <a:xfrm>
            <a:off x="1473200" y="1116013"/>
            <a:ext cx="6178550" cy="4400550"/>
            <a:chOff x="171" y="846"/>
            <a:chExt cx="3892" cy="2772"/>
          </a:xfrm>
        </p:grpSpPr>
        <p:sp>
          <p:nvSpPr>
            <p:cNvPr id="110601" name="Freeform 2"/>
            <p:cNvSpPr>
              <a:spLocks/>
            </p:cNvSpPr>
            <p:nvPr/>
          </p:nvSpPr>
          <p:spPr bwMode="auto">
            <a:xfrm>
              <a:off x="2581" y="1006"/>
              <a:ext cx="1482" cy="952"/>
            </a:xfrm>
            <a:custGeom>
              <a:avLst/>
              <a:gdLst>
                <a:gd name="T0" fmla="*/ 279226 w 1162"/>
                <a:gd name="T1" fmla="*/ 2147483646 h 543"/>
                <a:gd name="T2" fmla="*/ 1832669 w 1162"/>
                <a:gd name="T3" fmla="*/ 2147483646 h 543"/>
                <a:gd name="T4" fmla="*/ 4684046 w 1162"/>
                <a:gd name="T5" fmla="*/ 2147483646 h 543"/>
                <a:gd name="T6" fmla="*/ 5698535 w 1162"/>
                <a:gd name="T7" fmla="*/ 2147483646 h 543"/>
                <a:gd name="T8" fmla="*/ 5224149 w 1162"/>
                <a:gd name="T9" fmla="*/ 2147483646 h 543"/>
                <a:gd name="T10" fmla="*/ 2918108 w 1162"/>
                <a:gd name="T11" fmla="*/ 2147483646 h 543"/>
                <a:gd name="T12" fmla="*/ 437404 w 1162"/>
                <a:gd name="T13" fmla="*/ 2147483646 h 543"/>
                <a:gd name="T14" fmla="*/ 279226 w 1162"/>
                <a:gd name="T15" fmla="*/ 2147483646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31" name="Freeform 3"/>
            <p:cNvSpPr>
              <a:spLocks/>
            </p:cNvSpPr>
            <p:nvPr/>
          </p:nvSpPr>
          <p:spPr bwMode="auto">
            <a:xfrm>
              <a:off x="171" y="846"/>
              <a:ext cx="1154" cy="944"/>
            </a:xfrm>
            <a:custGeom>
              <a:avLst/>
              <a:gdLst>
                <a:gd name="T0" fmla="*/ 76 w 1198"/>
                <a:gd name="T1" fmla="*/ 3475 h 451"/>
                <a:gd name="T2" fmla="*/ 155 w 1198"/>
                <a:gd name="T3" fmla="*/ 1704 h 451"/>
                <a:gd name="T4" fmla="*/ 386 w 1198"/>
                <a:gd name="T5" fmla="*/ 946 h 451"/>
                <a:gd name="T6" fmla="*/ 851 w 1198"/>
                <a:gd name="T7" fmla="*/ 477 h 451"/>
                <a:gd name="T8" fmla="*/ 1017 w 1198"/>
                <a:gd name="T9" fmla="*/ 3776 h 451"/>
                <a:gd name="T10" fmla="*/ 766 w 1198"/>
                <a:gd name="T11" fmla="*/ 7920 h 451"/>
                <a:gd name="T12" fmla="*/ 265 w 1198"/>
                <a:gd name="T13" fmla="*/ 8161 h 451"/>
                <a:gd name="T14" fmla="*/ 32 w 1198"/>
                <a:gd name="T15" fmla="*/ 6466 h 451"/>
                <a:gd name="T16" fmla="*/ 76 w 1198"/>
                <a:gd name="T17" fmla="*/ 3475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sv-SE">
                <a:latin typeface="Arial" charset="0"/>
              </a:endParaRPr>
            </a:p>
          </p:txBody>
        </p:sp>
        <p:sp>
          <p:nvSpPr>
            <p:cNvPr id="132" name="Freeform 4"/>
            <p:cNvSpPr>
              <a:spLocks/>
            </p:cNvSpPr>
            <p:nvPr/>
          </p:nvSpPr>
          <p:spPr bwMode="auto">
            <a:xfrm>
              <a:off x="916" y="1527"/>
              <a:ext cx="1846" cy="736"/>
            </a:xfrm>
            <a:custGeom>
              <a:avLst/>
              <a:gdLst>
                <a:gd name="T0" fmla="*/ 287 w 1583"/>
                <a:gd name="T1" fmla="*/ 304 h 682"/>
                <a:gd name="T2" fmla="*/ 753 w 1583"/>
                <a:gd name="T3" fmla="*/ 100 h 682"/>
                <a:gd name="T4" fmla="*/ 1451 w 1583"/>
                <a:gd name="T5" fmla="*/ 28 h 682"/>
                <a:gd name="T6" fmla="*/ 2139 w 1583"/>
                <a:gd name="T7" fmla="*/ 263 h 682"/>
                <a:gd name="T8" fmla="*/ 2892 w 1583"/>
                <a:gd name="T9" fmla="*/ 582 h 682"/>
                <a:gd name="T10" fmla="*/ 2351 w 1583"/>
                <a:gd name="T11" fmla="*/ 873 h 682"/>
                <a:gd name="T12" fmla="*/ 1277 w 1583"/>
                <a:gd name="T13" fmla="*/ 889 h 682"/>
                <a:gd name="T14" fmla="*/ 164 w 1583"/>
                <a:gd name="T15" fmla="*/ 808 h 682"/>
                <a:gd name="T16" fmla="*/ 287 w 1583"/>
                <a:gd name="T17" fmla="*/ 304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sv-SE">
                <a:latin typeface="Arial" charset="0"/>
              </a:endParaRPr>
            </a:p>
          </p:txBody>
        </p:sp>
        <p:sp>
          <p:nvSpPr>
            <p:cNvPr id="110604" name="Oval 5"/>
            <p:cNvSpPr>
              <a:spLocks noChangeArrowheads="1"/>
            </p:cNvSpPr>
            <p:nvPr/>
          </p:nvSpPr>
          <p:spPr bwMode="auto">
            <a:xfrm>
              <a:off x="411" y="152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05" name="Line 6"/>
            <p:cNvSpPr>
              <a:spLocks noChangeShapeType="1"/>
            </p:cNvSpPr>
            <p:nvPr/>
          </p:nvSpPr>
          <p:spPr bwMode="auto">
            <a:xfrm>
              <a:off x="411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06" name="Line 7"/>
            <p:cNvSpPr>
              <a:spLocks noChangeShapeType="1"/>
            </p:cNvSpPr>
            <p:nvPr/>
          </p:nvSpPr>
          <p:spPr bwMode="auto">
            <a:xfrm>
              <a:off x="699" y="1519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07" name="Rectangle 8"/>
            <p:cNvSpPr>
              <a:spLocks noChangeArrowheads="1"/>
            </p:cNvSpPr>
            <p:nvPr/>
          </p:nvSpPr>
          <p:spPr bwMode="auto">
            <a:xfrm>
              <a:off x="411" y="1519"/>
              <a:ext cx="285" cy="4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08" name="Oval 9"/>
            <p:cNvSpPr>
              <a:spLocks noChangeArrowheads="1"/>
            </p:cNvSpPr>
            <p:nvPr/>
          </p:nvSpPr>
          <p:spPr bwMode="auto">
            <a:xfrm>
              <a:off x="408" y="1465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09" name="Rectangle 10"/>
            <p:cNvSpPr>
              <a:spLocks noChangeArrowheads="1"/>
            </p:cNvSpPr>
            <p:nvPr/>
          </p:nvSpPr>
          <p:spPr bwMode="auto">
            <a:xfrm>
              <a:off x="488" y="1477"/>
              <a:ext cx="130" cy="11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10" name="Text Box 11"/>
            <p:cNvSpPr txBox="1">
              <a:spLocks noChangeArrowheads="1"/>
            </p:cNvSpPr>
            <p:nvPr/>
          </p:nvSpPr>
          <p:spPr bwMode="auto">
            <a:xfrm>
              <a:off x="402" y="1420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latin typeface="Times New Roman" panose="02020603050405020304" pitchFamily="18" charset="0"/>
                </a:rPr>
                <a:t>3b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10611" name="Oval 12"/>
            <p:cNvSpPr>
              <a:spLocks noChangeArrowheads="1"/>
            </p:cNvSpPr>
            <p:nvPr/>
          </p:nvSpPr>
          <p:spPr bwMode="auto">
            <a:xfrm>
              <a:off x="1531" y="2089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12" name="Line 13"/>
            <p:cNvSpPr>
              <a:spLocks noChangeShapeType="1"/>
            </p:cNvSpPr>
            <p:nvPr/>
          </p:nvSpPr>
          <p:spPr bwMode="auto">
            <a:xfrm>
              <a:off x="1531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13" name="Line 14"/>
            <p:cNvSpPr>
              <a:spLocks noChangeShapeType="1"/>
            </p:cNvSpPr>
            <p:nvPr/>
          </p:nvSpPr>
          <p:spPr bwMode="auto">
            <a:xfrm>
              <a:off x="1819" y="2082"/>
              <a:ext cx="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14" name="Rectangle 15"/>
            <p:cNvSpPr>
              <a:spLocks noChangeArrowheads="1"/>
            </p:cNvSpPr>
            <p:nvPr/>
          </p:nvSpPr>
          <p:spPr bwMode="auto">
            <a:xfrm>
              <a:off x="1531" y="2082"/>
              <a:ext cx="285" cy="4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15" name="Oval 16"/>
            <p:cNvSpPr>
              <a:spLocks noChangeArrowheads="1"/>
            </p:cNvSpPr>
            <p:nvPr/>
          </p:nvSpPr>
          <p:spPr bwMode="auto">
            <a:xfrm>
              <a:off x="1528" y="2028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grpSp>
          <p:nvGrpSpPr>
            <p:cNvPr id="110616" name="Group 17"/>
            <p:cNvGrpSpPr>
              <a:grpSpLocks/>
            </p:cNvGrpSpPr>
            <p:nvPr/>
          </p:nvGrpSpPr>
          <p:grpSpPr bwMode="auto">
            <a:xfrm>
              <a:off x="1537" y="1977"/>
              <a:ext cx="282" cy="250"/>
              <a:chOff x="2904" y="2429"/>
              <a:chExt cx="309" cy="269"/>
            </a:xfrm>
          </p:grpSpPr>
          <p:sp>
            <p:nvSpPr>
              <p:cNvPr id="110718" name="Rectangle 1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19" name="Text Box 19"/>
              <p:cNvSpPr txBox="1">
                <a:spLocks noChangeArrowheads="1"/>
              </p:cNvSpPr>
              <p:nvPr/>
            </p:nvSpPr>
            <p:spPr bwMode="auto">
              <a:xfrm>
                <a:off x="2904" y="2429"/>
                <a:ext cx="309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>
                    <a:latin typeface="Times New Roman" panose="02020603050405020304" pitchFamily="18" charset="0"/>
                  </a:rPr>
                  <a:t>1d</a:t>
                </a:r>
              </a:p>
            </p:txBody>
          </p:sp>
        </p:grpSp>
        <p:sp>
          <p:nvSpPr>
            <p:cNvPr id="110617" name="Oval 20"/>
            <p:cNvSpPr>
              <a:spLocks noChangeArrowheads="1"/>
            </p:cNvSpPr>
            <p:nvPr/>
          </p:nvSpPr>
          <p:spPr bwMode="auto">
            <a:xfrm>
              <a:off x="927" y="1403"/>
              <a:ext cx="288" cy="7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18" name="Line 21"/>
            <p:cNvSpPr>
              <a:spLocks noChangeShapeType="1"/>
            </p:cNvSpPr>
            <p:nvPr/>
          </p:nvSpPr>
          <p:spPr bwMode="auto">
            <a:xfrm>
              <a:off x="927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19" name="Line 22"/>
            <p:cNvSpPr>
              <a:spLocks noChangeShapeType="1"/>
            </p:cNvSpPr>
            <p:nvPr/>
          </p:nvSpPr>
          <p:spPr bwMode="auto">
            <a:xfrm>
              <a:off x="1215" y="1397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20" name="Rectangle 23"/>
            <p:cNvSpPr>
              <a:spLocks noChangeArrowheads="1"/>
            </p:cNvSpPr>
            <p:nvPr/>
          </p:nvSpPr>
          <p:spPr bwMode="auto">
            <a:xfrm>
              <a:off x="927" y="1397"/>
              <a:ext cx="285" cy="4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21" name="Oval 24"/>
            <p:cNvSpPr>
              <a:spLocks noChangeArrowheads="1"/>
            </p:cNvSpPr>
            <p:nvPr/>
          </p:nvSpPr>
          <p:spPr bwMode="auto">
            <a:xfrm>
              <a:off x="924" y="1342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22" name="Rectangle 25"/>
            <p:cNvSpPr>
              <a:spLocks noChangeArrowheads="1"/>
            </p:cNvSpPr>
            <p:nvPr/>
          </p:nvSpPr>
          <p:spPr bwMode="auto">
            <a:xfrm>
              <a:off x="1004" y="1354"/>
              <a:ext cx="131" cy="10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23" name="Text Box 26"/>
            <p:cNvSpPr txBox="1">
              <a:spLocks noChangeArrowheads="1"/>
            </p:cNvSpPr>
            <p:nvPr/>
          </p:nvSpPr>
          <p:spPr bwMode="auto">
            <a:xfrm>
              <a:off x="925" y="1297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latin typeface="Times New Roman" panose="02020603050405020304" pitchFamily="18" charset="0"/>
                </a:rPr>
                <a:t>3a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10624" name="Oval 27"/>
            <p:cNvSpPr>
              <a:spLocks noChangeArrowheads="1"/>
            </p:cNvSpPr>
            <p:nvPr/>
          </p:nvSpPr>
          <p:spPr bwMode="auto">
            <a:xfrm>
              <a:off x="1498" y="1721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25" name="Line 28"/>
            <p:cNvSpPr>
              <a:spLocks noChangeShapeType="1"/>
            </p:cNvSpPr>
            <p:nvPr/>
          </p:nvSpPr>
          <p:spPr bwMode="auto">
            <a:xfrm>
              <a:off x="1498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26" name="Line 29"/>
            <p:cNvSpPr>
              <a:spLocks noChangeShapeType="1"/>
            </p:cNvSpPr>
            <p:nvPr/>
          </p:nvSpPr>
          <p:spPr bwMode="auto">
            <a:xfrm>
              <a:off x="1786" y="171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27" name="Rectangle 30"/>
            <p:cNvSpPr>
              <a:spLocks noChangeArrowheads="1"/>
            </p:cNvSpPr>
            <p:nvPr/>
          </p:nvSpPr>
          <p:spPr bwMode="auto">
            <a:xfrm>
              <a:off x="1498" y="1715"/>
              <a:ext cx="285" cy="4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28" name="Oval 31"/>
            <p:cNvSpPr>
              <a:spLocks noChangeArrowheads="1"/>
            </p:cNvSpPr>
            <p:nvPr/>
          </p:nvSpPr>
          <p:spPr bwMode="auto">
            <a:xfrm>
              <a:off x="1495" y="166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grpSp>
          <p:nvGrpSpPr>
            <p:cNvPr id="110629" name="Group 32"/>
            <p:cNvGrpSpPr>
              <a:grpSpLocks/>
            </p:cNvGrpSpPr>
            <p:nvPr/>
          </p:nvGrpSpPr>
          <p:grpSpPr bwMode="auto">
            <a:xfrm>
              <a:off x="1507" y="1610"/>
              <a:ext cx="269" cy="249"/>
              <a:chOff x="2907" y="2429"/>
              <a:chExt cx="301" cy="269"/>
            </a:xfrm>
          </p:grpSpPr>
          <p:sp>
            <p:nvSpPr>
              <p:cNvPr id="110716" name="Rectangle 3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17" name="Text Box 34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>
                    <a:latin typeface="Times New Roman" panose="02020603050405020304" pitchFamily="18" charset="0"/>
                  </a:rPr>
                  <a:t>1c</a:t>
                </a:r>
              </a:p>
            </p:txBody>
          </p:sp>
        </p:grpSp>
        <p:sp>
          <p:nvSpPr>
            <p:cNvPr id="110630" name="Line 35"/>
            <p:cNvSpPr>
              <a:spLocks noChangeShapeType="1"/>
            </p:cNvSpPr>
            <p:nvPr/>
          </p:nvSpPr>
          <p:spPr bwMode="auto">
            <a:xfrm>
              <a:off x="3149" y="1546"/>
              <a:ext cx="283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1" name="Line 36"/>
            <p:cNvSpPr>
              <a:spLocks noChangeShapeType="1"/>
            </p:cNvSpPr>
            <p:nvPr/>
          </p:nvSpPr>
          <p:spPr bwMode="auto">
            <a:xfrm>
              <a:off x="3447" y="1476"/>
              <a:ext cx="84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2" name="Line 37"/>
            <p:cNvSpPr>
              <a:spLocks noChangeShapeType="1"/>
            </p:cNvSpPr>
            <p:nvPr/>
          </p:nvSpPr>
          <p:spPr bwMode="auto">
            <a:xfrm flipV="1">
              <a:off x="3086" y="1435"/>
              <a:ext cx="105" cy="7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3" name="Freeform 38"/>
            <p:cNvSpPr>
              <a:spLocks/>
            </p:cNvSpPr>
            <p:nvPr/>
          </p:nvSpPr>
          <p:spPr bwMode="auto">
            <a:xfrm>
              <a:off x="1817" y="2024"/>
              <a:ext cx="243" cy="76"/>
            </a:xfrm>
            <a:custGeom>
              <a:avLst/>
              <a:gdLst>
                <a:gd name="T0" fmla="*/ 0 w 264"/>
                <a:gd name="T1" fmla="*/ 6 h 82"/>
                <a:gd name="T2" fmla="*/ 15 w 264"/>
                <a:gd name="T3" fmla="*/ 0 h 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4" name="Freeform 39"/>
            <p:cNvSpPr>
              <a:spLocks/>
            </p:cNvSpPr>
            <p:nvPr/>
          </p:nvSpPr>
          <p:spPr bwMode="auto">
            <a:xfrm>
              <a:off x="1394" y="1990"/>
              <a:ext cx="140" cy="110"/>
            </a:xfrm>
            <a:custGeom>
              <a:avLst/>
              <a:gdLst>
                <a:gd name="T0" fmla="*/ 0 w 152"/>
                <a:gd name="T1" fmla="*/ 0 h 118"/>
                <a:gd name="T2" fmla="*/ 9 w 152"/>
                <a:gd name="T3" fmla="*/ 10 h 11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5" name="Freeform 40"/>
            <p:cNvSpPr>
              <a:spLocks/>
            </p:cNvSpPr>
            <p:nvPr/>
          </p:nvSpPr>
          <p:spPr bwMode="auto">
            <a:xfrm>
              <a:off x="1508" y="1925"/>
              <a:ext cx="519" cy="77"/>
            </a:xfrm>
            <a:custGeom>
              <a:avLst/>
              <a:gdLst>
                <a:gd name="T0" fmla="*/ 0 w 564"/>
                <a:gd name="T1" fmla="*/ 0 h 82"/>
                <a:gd name="T2" fmla="*/ 31 w 564"/>
                <a:gd name="T3" fmla="*/ 8 h 8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6" name="Freeform 41"/>
            <p:cNvSpPr>
              <a:spLocks/>
            </p:cNvSpPr>
            <p:nvPr/>
          </p:nvSpPr>
          <p:spPr bwMode="auto">
            <a:xfrm>
              <a:off x="1451" y="1775"/>
              <a:ext cx="70" cy="87"/>
            </a:xfrm>
            <a:custGeom>
              <a:avLst/>
              <a:gdLst>
                <a:gd name="T0" fmla="*/ 0 w 76"/>
                <a:gd name="T1" fmla="*/ 6 h 94"/>
                <a:gd name="T2" fmla="*/ 6 w 76"/>
                <a:gd name="T3" fmla="*/ 0 h 9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7" name="Freeform 42"/>
            <p:cNvSpPr>
              <a:spLocks/>
            </p:cNvSpPr>
            <p:nvPr/>
          </p:nvSpPr>
          <p:spPr bwMode="auto">
            <a:xfrm>
              <a:off x="692" y="1426"/>
              <a:ext cx="231" cy="106"/>
            </a:xfrm>
            <a:custGeom>
              <a:avLst/>
              <a:gdLst>
                <a:gd name="T0" fmla="*/ 0 w 252"/>
                <a:gd name="T1" fmla="*/ 9 h 114"/>
                <a:gd name="T2" fmla="*/ 13 w 252"/>
                <a:gd name="T3" fmla="*/ 0 h 1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8" name="Freeform 43"/>
            <p:cNvSpPr>
              <a:spLocks/>
            </p:cNvSpPr>
            <p:nvPr/>
          </p:nvSpPr>
          <p:spPr bwMode="auto">
            <a:xfrm>
              <a:off x="1092" y="1481"/>
              <a:ext cx="409" cy="240"/>
            </a:xfrm>
            <a:custGeom>
              <a:avLst/>
              <a:gdLst>
                <a:gd name="T0" fmla="*/ 0 w 444"/>
                <a:gd name="T1" fmla="*/ 0 h 258"/>
                <a:gd name="T2" fmla="*/ 25 w 444"/>
                <a:gd name="T3" fmla="*/ 20 h 2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39" name="Freeform 44"/>
            <p:cNvSpPr>
              <a:spLocks/>
            </p:cNvSpPr>
            <p:nvPr/>
          </p:nvSpPr>
          <p:spPr bwMode="auto">
            <a:xfrm>
              <a:off x="2310" y="1591"/>
              <a:ext cx="602" cy="390"/>
            </a:xfrm>
            <a:custGeom>
              <a:avLst/>
              <a:gdLst>
                <a:gd name="T0" fmla="*/ 0 w 654"/>
                <a:gd name="T1" fmla="*/ 32 h 420"/>
                <a:gd name="T2" fmla="*/ 36 w 654"/>
                <a:gd name="T3" fmla="*/ 0 h 4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40" name="Oval 45"/>
            <p:cNvSpPr>
              <a:spLocks noChangeArrowheads="1"/>
            </p:cNvSpPr>
            <p:nvPr/>
          </p:nvSpPr>
          <p:spPr bwMode="auto">
            <a:xfrm>
              <a:off x="2861" y="1532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41" name="Line 46"/>
            <p:cNvSpPr>
              <a:spLocks noChangeShapeType="1"/>
            </p:cNvSpPr>
            <p:nvPr/>
          </p:nvSpPr>
          <p:spPr bwMode="auto">
            <a:xfrm>
              <a:off x="2861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42" name="Line 47"/>
            <p:cNvSpPr>
              <a:spLocks noChangeShapeType="1"/>
            </p:cNvSpPr>
            <p:nvPr/>
          </p:nvSpPr>
          <p:spPr bwMode="auto">
            <a:xfrm>
              <a:off x="3149" y="1525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43" name="Rectangle 48"/>
            <p:cNvSpPr>
              <a:spLocks noChangeArrowheads="1"/>
            </p:cNvSpPr>
            <p:nvPr/>
          </p:nvSpPr>
          <p:spPr bwMode="auto">
            <a:xfrm>
              <a:off x="2861" y="1525"/>
              <a:ext cx="285" cy="4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44" name="Oval 49"/>
            <p:cNvSpPr>
              <a:spLocks noChangeArrowheads="1"/>
            </p:cNvSpPr>
            <p:nvPr/>
          </p:nvSpPr>
          <p:spPr bwMode="auto">
            <a:xfrm>
              <a:off x="2858" y="1470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45" name="Rectangle 50"/>
            <p:cNvSpPr>
              <a:spLocks noChangeArrowheads="1"/>
            </p:cNvSpPr>
            <p:nvPr/>
          </p:nvSpPr>
          <p:spPr bwMode="auto">
            <a:xfrm>
              <a:off x="2938" y="1482"/>
              <a:ext cx="130" cy="11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46" name="Text Box 51"/>
            <p:cNvSpPr txBox="1">
              <a:spLocks noChangeArrowheads="1"/>
            </p:cNvSpPr>
            <p:nvPr/>
          </p:nvSpPr>
          <p:spPr bwMode="auto">
            <a:xfrm>
              <a:off x="2858" y="1426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latin typeface="Times New Roman" panose="02020603050405020304" pitchFamily="18" charset="0"/>
                </a:rPr>
                <a:t>2a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76" name="Text Box 52"/>
            <p:cNvSpPr txBox="1">
              <a:spLocks noChangeArrowheads="1"/>
            </p:cNvSpPr>
            <p:nvPr/>
          </p:nvSpPr>
          <p:spPr bwMode="auto">
            <a:xfrm>
              <a:off x="649" y="1453"/>
              <a:ext cx="46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AS3</a:t>
              </a:r>
            </a:p>
          </p:txBody>
        </p:sp>
        <p:sp>
          <p:nvSpPr>
            <p:cNvPr id="177" name="Text Box 53"/>
            <p:cNvSpPr txBox="1">
              <a:spLocks noChangeArrowheads="1"/>
            </p:cNvSpPr>
            <p:nvPr/>
          </p:nvSpPr>
          <p:spPr bwMode="auto">
            <a:xfrm>
              <a:off x="1872" y="1657"/>
              <a:ext cx="46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AS1</a:t>
              </a:r>
            </a:p>
          </p:txBody>
        </p:sp>
        <p:sp>
          <p:nvSpPr>
            <p:cNvPr id="178" name="Text Box 54"/>
            <p:cNvSpPr txBox="1">
              <a:spLocks noChangeArrowheads="1"/>
            </p:cNvSpPr>
            <p:nvPr/>
          </p:nvSpPr>
          <p:spPr bwMode="auto">
            <a:xfrm>
              <a:off x="3120" y="1693"/>
              <a:ext cx="46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AS2</a:t>
              </a:r>
            </a:p>
          </p:txBody>
        </p:sp>
        <p:sp>
          <p:nvSpPr>
            <p:cNvPr id="110650" name="Oval 55"/>
            <p:cNvSpPr>
              <a:spLocks noChangeArrowheads="1"/>
            </p:cNvSpPr>
            <p:nvPr/>
          </p:nvSpPr>
          <p:spPr bwMode="auto">
            <a:xfrm>
              <a:off x="1217" y="1916"/>
              <a:ext cx="288" cy="7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51" name="Line 56"/>
            <p:cNvSpPr>
              <a:spLocks noChangeShapeType="1"/>
            </p:cNvSpPr>
            <p:nvPr/>
          </p:nvSpPr>
          <p:spPr bwMode="auto">
            <a:xfrm>
              <a:off x="1217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52" name="Line 57"/>
            <p:cNvSpPr>
              <a:spLocks noChangeShapeType="1"/>
            </p:cNvSpPr>
            <p:nvPr/>
          </p:nvSpPr>
          <p:spPr bwMode="auto">
            <a:xfrm>
              <a:off x="1505" y="1910"/>
              <a:ext cx="0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53" name="Rectangle 58"/>
            <p:cNvSpPr>
              <a:spLocks noChangeArrowheads="1"/>
            </p:cNvSpPr>
            <p:nvPr/>
          </p:nvSpPr>
          <p:spPr bwMode="auto">
            <a:xfrm>
              <a:off x="1217" y="1910"/>
              <a:ext cx="285" cy="45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54" name="Oval 59"/>
            <p:cNvSpPr>
              <a:spLocks noChangeArrowheads="1"/>
            </p:cNvSpPr>
            <p:nvPr/>
          </p:nvSpPr>
          <p:spPr bwMode="auto">
            <a:xfrm>
              <a:off x="1214" y="1859"/>
              <a:ext cx="288" cy="8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55" name="Rectangle 60"/>
            <p:cNvSpPr>
              <a:spLocks noChangeArrowheads="1"/>
            </p:cNvSpPr>
            <p:nvPr/>
          </p:nvSpPr>
          <p:spPr bwMode="auto">
            <a:xfrm>
              <a:off x="1292" y="1884"/>
              <a:ext cx="131" cy="8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0656" name="Text Box 61"/>
            <p:cNvSpPr txBox="1">
              <a:spLocks noChangeArrowheads="1"/>
            </p:cNvSpPr>
            <p:nvPr/>
          </p:nvSpPr>
          <p:spPr bwMode="auto">
            <a:xfrm>
              <a:off x="1229" y="1808"/>
              <a:ext cx="27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latin typeface="Times New Roman" panose="02020603050405020304" pitchFamily="18" charset="0"/>
                </a:rPr>
                <a:t>1a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10657" name="Group 62"/>
            <p:cNvGrpSpPr>
              <a:grpSpLocks/>
            </p:cNvGrpSpPr>
            <p:nvPr/>
          </p:nvGrpSpPr>
          <p:grpSpPr bwMode="auto">
            <a:xfrm>
              <a:off x="3178" y="1320"/>
              <a:ext cx="297" cy="250"/>
              <a:chOff x="4320" y="1940"/>
              <a:chExt cx="323" cy="269"/>
            </a:xfrm>
          </p:grpSpPr>
          <p:sp>
            <p:nvSpPr>
              <p:cNvPr id="110709" name="Oval 63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10" name="Line 64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0711" name="Line 65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0712" name="Rectangle 66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13" name="Oval 67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14" name="Rectangle 68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15" name="Text Box 69"/>
              <p:cNvSpPr txBox="1">
                <a:spLocks noChangeArrowheads="1"/>
              </p:cNvSpPr>
              <p:nvPr/>
            </p:nvSpPr>
            <p:spPr bwMode="auto">
              <a:xfrm>
                <a:off x="4320" y="1940"/>
                <a:ext cx="323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>
                    <a:latin typeface="Times New Roman" panose="02020603050405020304" pitchFamily="18" charset="0"/>
                  </a:rPr>
                  <a:t>2c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10658" name="Group 70"/>
            <p:cNvGrpSpPr>
              <a:grpSpLocks/>
            </p:cNvGrpSpPr>
            <p:nvPr/>
          </p:nvGrpSpPr>
          <p:grpSpPr bwMode="auto">
            <a:xfrm>
              <a:off x="3427" y="1526"/>
              <a:ext cx="310" cy="250"/>
              <a:chOff x="4590" y="2162"/>
              <a:chExt cx="337" cy="269"/>
            </a:xfrm>
          </p:grpSpPr>
          <p:sp>
            <p:nvSpPr>
              <p:cNvPr id="110702" name="Oval 71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03" name="Line 72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0704" name="Line 73"/>
              <p:cNvSpPr>
                <a:spLocks noChangeShapeType="1"/>
              </p:cNvSpPr>
              <p:nvPr/>
            </p:nvSpPr>
            <p:spPr bwMode="auto">
              <a:xfrm>
                <a:off x="4912" y="226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0705" name="Rectangle 74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06" name="Oval 75"/>
              <p:cNvSpPr>
                <a:spLocks noChangeArrowheads="1"/>
              </p:cNvSpPr>
              <p:nvPr/>
            </p:nvSpPr>
            <p:spPr bwMode="auto">
              <a:xfrm>
                <a:off x="4596" y="221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07" name="Rectangle 76"/>
              <p:cNvSpPr>
                <a:spLocks noChangeArrowheads="1"/>
              </p:cNvSpPr>
              <p:nvPr/>
            </p:nvSpPr>
            <p:spPr bwMode="auto">
              <a:xfrm>
                <a:off x="4683" y="2223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708" name="Text Box 77"/>
              <p:cNvSpPr txBox="1">
                <a:spLocks noChangeArrowheads="1"/>
              </p:cNvSpPr>
              <p:nvPr/>
            </p:nvSpPr>
            <p:spPr bwMode="auto">
              <a:xfrm>
                <a:off x="4590" y="2162"/>
                <a:ext cx="337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>
                    <a:latin typeface="Times New Roman" panose="02020603050405020304" pitchFamily="18" charset="0"/>
                  </a:rPr>
                  <a:t>2b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10659" name="Group 78"/>
            <p:cNvGrpSpPr>
              <a:grpSpLocks/>
            </p:cNvGrpSpPr>
            <p:nvPr/>
          </p:nvGrpSpPr>
          <p:grpSpPr bwMode="auto">
            <a:xfrm>
              <a:off x="2025" y="1870"/>
              <a:ext cx="291" cy="250"/>
              <a:chOff x="2016" y="1980"/>
              <a:chExt cx="316" cy="269"/>
            </a:xfrm>
          </p:grpSpPr>
          <p:sp>
            <p:nvSpPr>
              <p:cNvPr id="110694" name="Oval 79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695" name="Line 80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0696" name="Line 81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0697" name="Rectangle 82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698" name="Oval 83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10699" name="Group 84"/>
              <p:cNvGrpSpPr>
                <a:grpSpLocks/>
              </p:cNvGrpSpPr>
              <p:nvPr/>
            </p:nvGrpSpPr>
            <p:grpSpPr bwMode="auto">
              <a:xfrm>
                <a:off x="2022" y="1980"/>
                <a:ext cx="306" cy="269"/>
                <a:chOff x="2901" y="2429"/>
                <a:chExt cx="313" cy="269"/>
              </a:xfrm>
            </p:grpSpPr>
            <p:sp>
              <p:nvSpPr>
                <p:cNvPr id="110700" name="Rectangle 8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10701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901" y="2429"/>
                  <a:ext cx="313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>
                      <a:latin typeface="Times New Roman" panose="02020603050405020304" pitchFamily="18" charset="0"/>
                    </a:rPr>
                    <a:t>1b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10660" name="Rectangle 89"/>
            <p:cNvSpPr>
              <a:spLocks noChangeArrowheads="1"/>
            </p:cNvSpPr>
            <p:nvPr/>
          </p:nvSpPr>
          <p:spPr bwMode="auto">
            <a:xfrm>
              <a:off x="1339" y="2580"/>
              <a:ext cx="1687" cy="10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grpSp>
          <p:nvGrpSpPr>
            <p:cNvPr id="110661" name="Group 90"/>
            <p:cNvGrpSpPr>
              <a:grpSpLocks/>
            </p:cNvGrpSpPr>
            <p:nvPr/>
          </p:nvGrpSpPr>
          <p:grpSpPr bwMode="auto">
            <a:xfrm>
              <a:off x="1444" y="2663"/>
              <a:ext cx="677" cy="445"/>
              <a:chOff x="1595" y="2898"/>
              <a:chExt cx="736" cy="479"/>
            </a:xfrm>
          </p:grpSpPr>
          <p:sp>
            <p:nvSpPr>
              <p:cNvPr id="110692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693" name="Text Box 92"/>
              <p:cNvSpPr txBox="1">
                <a:spLocks noChangeArrowheads="1"/>
              </p:cNvSpPr>
              <p:nvPr/>
            </p:nvSpPr>
            <p:spPr bwMode="auto">
              <a:xfrm>
                <a:off x="1698" y="2934"/>
                <a:ext cx="602" cy="4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200" b="1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Intra-AS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200" b="1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Routing 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200" b="1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algorithm</a:t>
                </a:r>
              </a:p>
            </p:txBody>
          </p:sp>
        </p:grpSp>
        <p:grpSp>
          <p:nvGrpSpPr>
            <p:cNvPr id="110662" name="Group 93"/>
            <p:cNvGrpSpPr>
              <a:grpSpLocks/>
            </p:cNvGrpSpPr>
            <p:nvPr/>
          </p:nvGrpSpPr>
          <p:grpSpPr bwMode="auto">
            <a:xfrm>
              <a:off x="2172" y="2671"/>
              <a:ext cx="677" cy="444"/>
              <a:chOff x="2402" y="2826"/>
              <a:chExt cx="736" cy="479"/>
            </a:xfrm>
          </p:grpSpPr>
          <p:sp>
            <p:nvSpPr>
              <p:cNvPr id="110690" name="Oval 94"/>
              <p:cNvSpPr>
                <a:spLocks noChangeArrowheads="1"/>
              </p:cNvSpPr>
              <p:nvPr/>
            </p:nvSpPr>
            <p:spPr bwMode="auto">
              <a:xfrm>
                <a:off x="2402" y="2826"/>
                <a:ext cx="736" cy="479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691" name="Text Box 95"/>
              <p:cNvSpPr txBox="1">
                <a:spLocks noChangeArrowheads="1"/>
              </p:cNvSpPr>
              <p:nvPr/>
            </p:nvSpPr>
            <p:spPr bwMode="auto">
              <a:xfrm>
                <a:off x="2480" y="2862"/>
                <a:ext cx="572" cy="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200" b="1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Inter-AS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200" b="1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Routing 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200" b="1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algorithm</a:t>
                </a:r>
              </a:p>
            </p:txBody>
          </p:sp>
        </p:grpSp>
        <p:sp>
          <p:nvSpPr>
            <p:cNvPr id="110663" name="Rectangle 96"/>
            <p:cNvSpPr>
              <a:spLocks noChangeArrowheads="1"/>
            </p:cNvSpPr>
            <p:nvPr/>
          </p:nvSpPr>
          <p:spPr bwMode="auto">
            <a:xfrm>
              <a:off x="1771" y="3247"/>
              <a:ext cx="717" cy="247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 b="1"/>
                <a:t>Forwarding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 b="1"/>
                <a:t>table</a:t>
              </a:r>
            </a:p>
          </p:txBody>
        </p:sp>
        <p:sp>
          <p:nvSpPr>
            <p:cNvPr id="110664" name="Freeform 97"/>
            <p:cNvSpPr>
              <a:spLocks/>
            </p:cNvSpPr>
            <p:nvPr/>
          </p:nvSpPr>
          <p:spPr bwMode="auto">
            <a:xfrm>
              <a:off x="1510" y="3034"/>
              <a:ext cx="253" cy="320"/>
            </a:xfrm>
            <a:custGeom>
              <a:avLst/>
              <a:gdLst>
                <a:gd name="T0" fmla="*/ 0 w 275"/>
                <a:gd name="T1" fmla="*/ 0 h 345"/>
                <a:gd name="T2" fmla="*/ 6 w 275"/>
                <a:gd name="T3" fmla="*/ 17 h 345"/>
                <a:gd name="T4" fmla="*/ 15 w 275"/>
                <a:gd name="T5" fmla="*/ 25 h 3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65" name="Freeform 98"/>
            <p:cNvSpPr>
              <a:spLocks/>
            </p:cNvSpPr>
            <p:nvPr/>
          </p:nvSpPr>
          <p:spPr bwMode="auto">
            <a:xfrm>
              <a:off x="2488" y="3034"/>
              <a:ext cx="326" cy="345"/>
            </a:xfrm>
            <a:custGeom>
              <a:avLst/>
              <a:gdLst>
                <a:gd name="T0" fmla="*/ 19 w 354"/>
                <a:gd name="T1" fmla="*/ 0 h 372"/>
                <a:gd name="T2" fmla="*/ 14 w 354"/>
                <a:gd name="T3" fmla="*/ 19 h 372"/>
                <a:gd name="T4" fmla="*/ 0 w 354"/>
                <a:gd name="T5" fmla="*/ 27 h 3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110666" name="Group 99"/>
            <p:cNvGrpSpPr>
              <a:grpSpLocks/>
            </p:cNvGrpSpPr>
            <p:nvPr/>
          </p:nvGrpSpPr>
          <p:grpSpPr bwMode="auto">
            <a:xfrm>
              <a:off x="554" y="1169"/>
              <a:ext cx="296" cy="250"/>
              <a:chOff x="2014" y="1980"/>
              <a:chExt cx="321" cy="269"/>
            </a:xfrm>
          </p:grpSpPr>
          <p:sp>
            <p:nvSpPr>
              <p:cNvPr id="110682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683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0684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0685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0686" name="Oval 10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10687" name="Group 105"/>
              <p:cNvGrpSpPr>
                <a:grpSpLocks/>
              </p:cNvGrpSpPr>
              <p:nvPr/>
            </p:nvGrpSpPr>
            <p:grpSpPr bwMode="auto">
              <a:xfrm>
                <a:off x="2014" y="1980"/>
                <a:ext cx="321" cy="269"/>
                <a:chOff x="2893" y="2429"/>
                <a:chExt cx="328" cy="269"/>
              </a:xfrm>
            </p:grpSpPr>
            <p:sp>
              <p:nvSpPr>
                <p:cNvPr id="110688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10689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3" y="2429"/>
                  <a:ext cx="328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>
                      <a:latin typeface="Times New Roman" panose="02020603050405020304" pitchFamily="18" charset="0"/>
                    </a:rPr>
                    <a:t>3c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10667" name="Line 108"/>
            <p:cNvSpPr>
              <a:spLocks noChangeShapeType="1"/>
            </p:cNvSpPr>
            <p:nvPr/>
          </p:nvSpPr>
          <p:spPr bwMode="auto">
            <a:xfrm flipH="1">
              <a:off x="578" y="1364"/>
              <a:ext cx="57" cy="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68" name="Line 109"/>
            <p:cNvSpPr>
              <a:spLocks noChangeShapeType="1"/>
            </p:cNvSpPr>
            <p:nvPr/>
          </p:nvSpPr>
          <p:spPr bwMode="auto">
            <a:xfrm>
              <a:off x="296" y="1407"/>
              <a:ext cx="133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69" name="Line 110"/>
            <p:cNvSpPr>
              <a:spLocks noChangeShapeType="1"/>
            </p:cNvSpPr>
            <p:nvPr/>
          </p:nvSpPr>
          <p:spPr bwMode="auto">
            <a:xfrm flipH="1">
              <a:off x="755" y="1077"/>
              <a:ext cx="125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0" name="Line 111"/>
            <p:cNvSpPr>
              <a:spLocks noChangeShapeType="1"/>
            </p:cNvSpPr>
            <p:nvPr/>
          </p:nvSpPr>
          <p:spPr bwMode="auto">
            <a:xfrm>
              <a:off x="498" y="1069"/>
              <a:ext cx="109" cy="1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1" name="Line 112"/>
            <p:cNvSpPr>
              <a:spLocks noChangeShapeType="1"/>
            </p:cNvSpPr>
            <p:nvPr/>
          </p:nvSpPr>
          <p:spPr bwMode="auto">
            <a:xfrm flipH="1">
              <a:off x="1105" y="1155"/>
              <a:ext cx="63" cy="1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2" name="Line 113"/>
            <p:cNvSpPr>
              <a:spLocks noChangeShapeType="1"/>
            </p:cNvSpPr>
            <p:nvPr/>
          </p:nvSpPr>
          <p:spPr bwMode="auto">
            <a:xfrm>
              <a:off x="3715" y="1636"/>
              <a:ext cx="2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3" name="Line 114"/>
            <p:cNvSpPr>
              <a:spLocks noChangeShapeType="1"/>
            </p:cNvSpPr>
            <p:nvPr/>
          </p:nvSpPr>
          <p:spPr bwMode="auto">
            <a:xfrm flipV="1">
              <a:off x="3661" y="1345"/>
              <a:ext cx="241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4" name="Line 115"/>
            <p:cNvSpPr>
              <a:spLocks noChangeShapeType="1"/>
            </p:cNvSpPr>
            <p:nvPr/>
          </p:nvSpPr>
          <p:spPr bwMode="auto">
            <a:xfrm flipH="1" flipV="1">
              <a:off x="3154" y="1187"/>
              <a:ext cx="117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5" name="Line 116"/>
            <p:cNvSpPr>
              <a:spLocks noChangeShapeType="1"/>
            </p:cNvSpPr>
            <p:nvPr/>
          </p:nvSpPr>
          <p:spPr bwMode="auto">
            <a:xfrm flipH="1" flipV="1">
              <a:off x="2867" y="1282"/>
              <a:ext cx="124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6" name="Line 117"/>
            <p:cNvSpPr>
              <a:spLocks noChangeShapeType="1"/>
            </p:cNvSpPr>
            <p:nvPr/>
          </p:nvSpPr>
          <p:spPr bwMode="auto">
            <a:xfrm flipH="1">
              <a:off x="1129" y="1974"/>
              <a:ext cx="124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7" name="Line 118"/>
            <p:cNvSpPr>
              <a:spLocks noChangeShapeType="1"/>
            </p:cNvSpPr>
            <p:nvPr/>
          </p:nvSpPr>
          <p:spPr bwMode="auto">
            <a:xfrm flipH="1" flipV="1">
              <a:off x="1098" y="1880"/>
              <a:ext cx="117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8" name="Line 119"/>
            <p:cNvSpPr>
              <a:spLocks noChangeShapeType="1"/>
            </p:cNvSpPr>
            <p:nvPr/>
          </p:nvSpPr>
          <p:spPr bwMode="auto">
            <a:xfrm flipH="1">
              <a:off x="1347" y="2132"/>
              <a:ext cx="195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79" name="Line 120"/>
            <p:cNvSpPr>
              <a:spLocks noChangeShapeType="1"/>
            </p:cNvSpPr>
            <p:nvPr/>
          </p:nvSpPr>
          <p:spPr bwMode="auto">
            <a:xfrm flipV="1">
              <a:off x="1791" y="1706"/>
              <a:ext cx="211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80" name="Line 121"/>
            <p:cNvSpPr>
              <a:spLocks noChangeShapeType="1"/>
            </p:cNvSpPr>
            <p:nvPr/>
          </p:nvSpPr>
          <p:spPr bwMode="auto">
            <a:xfrm>
              <a:off x="2212" y="2053"/>
              <a:ext cx="109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10681" name="Line 122"/>
            <p:cNvSpPr>
              <a:spLocks noChangeShapeType="1"/>
            </p:cNvSpPr>
            <p:nvPr/>
          </p:nvSpPr>
          <p:spPr bwMode="auto">
            <a:xfrm>
              <a:off x="1768" y="1777"/>
              <a:ext cx="132" cy="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10599" name="AutoShape 128"/>
          <p:cNvSpPr>
            <a:spLocks noChangeArrowheads="1"/>
          </p:cNvSpPr>
          <p:nvPr/>
        </p:nvSpPr>
        <p:spPr bwMode="auto">
          <a:xfrm flipV="1">
            <a:off x="3311525" y="3052763"/>
            <a:ext cx="2670175" cy="7905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198 w 21600"/>
              <a:gd name="T13" fmla="*/ 6198 h 21600"/>
              <a:gd name="T14" fmla="*/ 15402 w 21600"/>
              <a:gd name="T15" fmla="*/ 1540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8796" y="21600"/>
                </a:lnTo>
                <a:lnTo>
                  <a:pt x="1280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251" name="Rectangle 250"/>
          <p:cNvSpPr>
            <a:spLocks noChangeArrowheads="1"/>
          </p:cNvSpPr>
          <p:nvPr/>
        </p:nvSpPr>
        <p:spPr bwMode="auto">
          <a:xfrm>
            <a:off x="25400" y="3889375"/>
            <a:ext cx="2968625" cy="1657350"/>
          </a:xfrm>
          <a:prstGeom prst="rect">
            <a:avLst/>
          </a:prstGeom>
          <a:gradFill>
            <a:gsLst>
              <a:gs pos="0">
                <a:srgbClr val="FFFF66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lIns="90488" tIns="44450" rIns="90488" bIns="44450"/>
          <a:lstStyle/>
          <a:p>
            <a:pPr marL="324000">
              <a:spcBef>
                <a:spcPct val="20000"/>
              </a:spcBef>
              <a:buClr>
                <a:srgbClr val="0000FF"/>
              </a:buClr>
              <a:buFont typeface="Monotype Sorts" pitchFamily="2" charset="2"/>
              <a:buNone/>
              <a:defRPr/>
            </a:pPr>
            <a:r>
              <a:rPr kumimoji="1"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Forwarding table configured by both intra- and inter-AS routing algorithms</a:t>
            </a:r>
          </a:p>
        </p:txBody>
      </p:sp>
      <p:sp>
        <p:nvSpPr>
          <p:cNvPr id="2" name="Rectangle 1"/>
          <p:cNvSpPr/>
          <p:nvPr/>
        </p:nvSpPr>
        <p:spPr>
          <a:xfrm>
            <a:off x="5092900" y="3105835"/>
            <a:ext cx="24776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border router</a:t>
            </a:r>
          </a:p>
          <a:p>
            <a:r>
              <a:rPr lang="en-US" dirty="0"/>
              <a:t>at “edge” of its own AS</a:t>
            </a:r>
          </a:p>
        </p:txBody>
      </p:sp>
      <p:sp>
        <p:nvSpPr>
          <p:cNvPr id="3" name="Rectangle 2"/>
          <p:cNvSpPr/>
          <p:nvPr/>
        </p:nvSpPr>
        <p:spPr>
          <a:xfrm>
            <a:off x="4279106" y="3733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altLang="sv-SE" sz="2400" dirty="0">
                <a:solidFill>
                  <a:prstClr val="black"/>
                </a:solidFill>
              </a:rPr>
              <a:t>aggregate routers into regions, </a:t>
            </a:r>
            <a:r>
              <a:rPr lang="en-US" altLang="sv-SE" sz="2400" dirty="0">
                <a:solidFill>
                  <a:srgbClr val="C00000"/>
                </a:solidFill>
              </a:rPr>
              <a:t>“autonomous systems” (AS)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</a:pPr>
            <a:r>
              <a:rPr lang="en-US" altLang="sv-SE" sz="2000" dirty="0">
                <a:solidFill>
                  <a:srgbClr val="C0504D"/>
                </a:solidFill>
              </a:rPr>
              <a:t>Internet: &gt; 39,000 AS</a:t>
            </a:r>
          </a:p>
        </p:txBody>
      </p:sp>
    </p:spTree>
    <p:extLst>
      <p:ext uri="{BB962C8B-B14F-4D97-AF65-F5344CB8AC3E}">
        <p14:creationId xmlns:p14="http://schemas.microsoft.com/office/powerpoint/2010/main" val="5421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744775" cy="46482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Control, routing 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path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selection/r</a:t>
            </a:r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outing </a:t>
            </a:r>
            <a:r>
              <a:rPr lang="en-US" altLang="sv-SE" sz="2400" u="sng" dirty="0">
                <a:solidFill>
                  <a:schemeClr val="bg1">
                    <a:lumMod val="65000"/>
                  </a:schemeClr>
                </a:solidFill>
              </a:rPr>
              <a:t>algorithms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Link state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Distance Vector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Hierarchical routing</a:t>
            </a:r>
          </a:p>
          <a:p>
            <a:r>
              <a:rPr lang="en-US" sz="2400" dirty="0"/>
              <a:t>instantiation, implementation in the </a:t>
            </a:r>
            <a:r>
              <a:rPr lang="en-US" sz="2400" dirty="0" smtClean="0"/>
              <a:t>Internet routing </a:t>
            </a:r>
            <a:r>
              <a:rPr lang="en-US" sz="2400" u="sng" dirty="0" smtClean="0"/>
              <a:t>protocols</a:t>
            </a:r>
            <a:endParaRPr lang="en-US" sz="2400" u="sng" dirty="0"/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OSPF</a:t>
            </a: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BGP</a:t>
            </a:r>
          </a:p>
          <a:p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ICMP (control protocol)</a:t>
            </a:r>
            <a:endParaRPr lang="en-US" altLang="sv-SE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9866" y="1230502"/>
            <a:ext cx="2783052" cy="18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39" y="4005064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27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 smtClean="0"/>
              <a:t>Network Layer</a:t>
            </a:r>
          </a:p>
        </p:txBody>
      </p:sp>
      <p:sp>
        <p:nvSpPr>
          <p:cNvPr id="1126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B861DA13-A5AB-4EEB-BD38-942E8C7FBAF2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sv-SE" sz="1400"/>
          </a:p>
        </p:txBody>
      </p:sp>
      <p:sp>
        <p:nvSpPr>
          <p:cNvPr id="1126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Intra-AS Routing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028" y="1106032"/>
            <a:ext cx="8229600" cy="3547103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/>
              <a:t>also known as </a:t>
            </a:r>
            <a:r>
              <a:rPr lang="en-US" sz="2400" b="1" dirty="0" smtClean="0">
                <a:solidFill>
                  <a:srgbClr val="C00000"/>
                </a:solidFill>
              </a:rPr>
              <a:t>Interior Gateway Protocols (IGP)</a:t>
            </a:r>
          </a:p>
          <a:p>
            <a:pPr>
              <a:defRPr/>
            </a:pPr>
            <a:r>
              <a:rPr lang="en-US" sz="2400" b="1" dirty="0" smtClean="0"/>
              <a:t>most common Intra-AS routing protocols:</a:t>
            </a:r>
          </a:p>
          <a:p>
            <a:pPr lvl="1">
              <a:lnSpc>
                <a:spcPct val="60000"/>
              </a:lnSpc>
              <a:defRPr/>
            </a:pPr>
            <a:endParaRPr lang="en-US" sz="2000" b="1" dirty="0" smtClean="0"/>
          </a:p>
          <a:p>
            <a:pPr lvl="1">
              <a:defRPr/>
            </a:pPr>
            <a:r>
              <a:rPr lang="en-US" b="1" dirty="0" smtClean="0">
                <a:solidFill>
                  <a:schemeClr val="accent2"/>
                </a:solidFill>
              </a:rPr>
              <a:t>RIP</a:t>
            </a:r>
            <a:r>
              <a:rPr lang="en-US" b="1" dirty="0" smtClean="0"/>
              <a:t>: Routing Information Protocol [</a:t>
            </a:r>
            <a:r>
              <a:rPr lang="en-US" b="1" dirty="0" smtClean="0">
                <a:solidFill>
                  <a:schemeClr val="accent2"/>
                </a:solidFill>
              </a:rPr>
              <a:t>DV</a:t>
            </a:r>
            <a:r>
              <a:rPr lang="en-US" b="1" dirty="0" smtClean="0"/>
              <a:t>]</a:t>
            </a:r>
            <a:endParaRPr lang="en-US" sz="2000" b="1" dirty="0" smtClean="0"/>
          </a:p>
          <a:p>
            <a:pPr lvl="1">
              <a:defRPr/>
            </a:pPr>
            <a:r>
              <a:rPr lang="en-US" b="1" dirty="0" smtClean="0">
                <a:solidFill>
                  <a:schemeClr val="accent2"/>
                </a:solidFill>
              </a:rPr>
              <a:t>OSPF</a:t>
            </a:r>
            <a:r>
              <a:rPr lang="en-US" b="1" dirty="0" smtClean="0"/>
              <a:t>: Open Shortest Path First [</a:t>
            </a:r>
            <a:r>
              <a:rPr lang="en-US" b="1" dirty="0" smtClean="0">
                <a:solidFill>
                  <a:schemeClr val="accent2"/>
                </a:solidFill>
              </a:rPr>
              <a:t>LS</a:t>
            </a:r>
            <a:r>
              <a:rPr lang="en-US" b="1" dirty="0" smtClean="0"/>
              <a:t>]</a:t>
            </a:r>
          </a:p>
          <a:p>
            <a:pPr marL="457200" lvl="1" indent="0">
              <a:lnSpc>
                <a:spcPct val="40000"/>
              </a:lnSpc>
              <a:buFont typeface="ZapfDingbats" pitchFamily="82" charset="2"/>
              <a:buNone/>
              <a:defRPr/>
            </a:pPr>
            <a:endParaRPr lang="en-US" sz="2000" b="1" dirty="0" smtClean="0"/>
          </a:p>
          <a:p>
            <a:pPr lvl="1">
              <a:defRPr/>
            </a:pPr>
            <a:r>
              <a:rPr lang="en-US" b="1" dirty="0" smtClean="0"/>
              <a:t>EIGRP: Enhanced Interior Gateway Routing Protocol (Cisco proprietary)</a:t>
            </a:r>
          </a:p>
        </p:txBody>
      </p:sp>
    </p:spTree>
    <p:extLst>
      <p:ext uri="{BB962C8B-B14F-4D97-AF65-F5344CB8AC3E}">
        <p14:creationId xmlns:p14="http://schemas.microsoft.com/office/powerpoint/2010/main" val="261819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CBADAB-652A-4C89-A12A-D0A48AAFA9C4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sv-SE" sz="1400" dirty="0"/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0950"/>
          </a:xfrm>
        </p:spPr>
        <p:txBody>
          <a:bodyPr/>
          <a:lstStyle/>
          <a:p>
            <a:r>
              <a:rPr lang="en-US" altLang="sv-SE" smtClean="0"/>
              <a:t>RIP ( Routing Information Protocol)</a:t>
            </a:r>
          </a:p>
        </p:txBody>
      </p:sp>
      <p:sp>
        <p:nvSpPr>
          <p:cNvPr id="1146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1695450"/>
          </a:xfrm>
        </p:spPr>
        <p:txBody>
          <a:bodyPr/>
          <a:lstStyle/>
          <a:p>
            <a:r>
              <a:rPr lang="en-US" altLang="sv-SE" sz="2400" smtClean="0"/>
              <a:t>distance vector algorithm</a:t>
            </a:r>
          </a:p>
          <a:p>
            <a:r>
              <a:rPr lang="en-US" altLang="sv-SE" sz="2400" smtClean="0"/>
              <a:t>included in BSD-UNIX Distribution 4.3 in 1982</a:t>
            </a:r>
          </a:p>
          <a:p>
            <a:r>
              <a:rPr lang="en-US" altLang="sv-SE" sz="2400" smtClean="0"/>
              <a:t>distance metric: number of hops (max = 15 hops)</a:t>
            </a:r>
          </a:p>
          <a:p>
            <a:r>
              <a:rPr lang="en-US" altLang="sv-SE" sz="2400" smtClean="0"/>
              <a:t>Version 1 classful and version 2 classless</a:t>
            </a:r>
          </a:p>
        </p:txBody>
      </p:sp>
      <p:grpSp>
        <p:nvGrpSpPr>
          <p:cNvPr id="114694" name="Group 4"/>
          <p:cNvGrpSpPr>
            <a:grpSpLocks/>
          </p:cNvGrpSpPr>
          <p:nvPr/>
        </p:nvGrpSpPr>
        <p:grpSpPr bwMode="auto">
          <a:xfrm>
            <a:off x="801688" y="3554413"/>
            <a:ext cx="7140575" cy="2770187"/>
            <a:chOff x="432" y="1152"/>
            <a:chExt cx="4498" cy="1745"/>
          </a:xfrm>
        </p:grpSpPr>
        <p:grpSp>
          <p:nvGrpSpPr>
            <p:cNvPr id="114696" name="Group 5"/>
            <p:cNvGrpSpPr>
              <a:grpSpLocks/>
            </p:cNvGrpSpPr>
            <p:nvPr/>
          </p:nvGrpSpPr>
          <p:grpSpPr bwMode="auto">
            <a:xfrm>
              <a:off x="432" y="1152"/>
              <a:ext cx="2688" cy="1745"/>
              <a:chOff x="1824" y="912"/>
              <a:chExt cx="2688" cy="1745"/>
            </a:xfrm>
          </p:grpSpPr>
          <p:sp>
            <p:nvSpPr>
              <p:cNvPr id="114698" name="Freeform 6"/>
              <p:cNvSpPr>
                <a:spLocks/>
              </p:cNvSpPr>
              <p:nvPr/>
            </p:nvSpPr>
            <p:spPr bwMode="auto">
              <a:xfrm>
                <a:off x="1824" y="912"/>
                <a:ext cx="2688" cy="1745"/>
              </a:xfrm>
              <a:custGeom>
                <a:avLst/>
                <a:gdLst>
                  <a:gd name="T0" fmla="*/ 0 w 2250"/>
                  <a:gd name="T1" fmla="*/ 1377568 h 1409"/>
                  <a:gd name="T2" fmla="*/ 132423 w 2250"/>
                  <a:gd name="T3" fmla="*/ 710663 h 1409"/>
                  <a:gd name="T4" fmla="*/ 319638 w 2250"/>
                  <a:gd name="T5" fmla="*/ 77078 h 1409"/>
                  <a:gd name="T6" fmla="*/ 936619 w 2250"/>
                  <a:gd name="T7" fmla="*/ 244452 h 1409"/>
                  <a:gd name="T8" fmla="*/ 1188342 w 2250"/>
                  <a:gd name="T9" fmla="*/ 1066960 h 1409"/>
                  <a:gd name="T10" fmla="*/ 1327774 w 2250"/>
                  <a:gd name="T11" fmla="*/ 1998669 h 1409"/>
                  <a:gd name="T12" fmla="*/ 1001812 w 2250"/>
                  <a:gd name="T13" fmla="*/ 2900320 h 1409"/>
                  <a:gd name="T14" fmla="*/ 599782 w 2250"/>
                  <a:gd name="T15" fmla="*/ 3059639 h 1409"/>
                  <a:gd name="T16" fmla="*/ 280509 w 2250"/>
                  <a:gd name="T17" fmla="*/ 2991598 h 1409"/>
                  <a:gd name="T18" fmla="*/ 61393 w 2250"/>
                  <a:gd name="T19" fmla="*/ 2357537 h 1409"/>
                  <a:gd name="T20" fmla="*/ 0 w 2250"/>
                  <a:gd name="T21" fmla="*/ 1377568 h 140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250" h="1409">
                    <a:moveTo>
                      <a:pt x="0" y="624"/>
                    </a:moveTo>
                    <a:cubicBezTo>
                      <a:pt x="5" y="506"/>
                      <a:pt x="131" y="419"/>
                      <a:pt x="219" y="321"/>
                    </a:cubicBezTo>
                    <a:cubicBezTo>
                      <a:pt x="307" y="223"/>
                      <a:pt x="307" y="70"/>
                      <a:pt x="529" y="35"/>
                    </a:cubicBezTo>
                    <a:cubicBezTo>
                      <a:pt x="751" y="0"/>
                      <a:pt x="1311" y="36"/>
                      <a:pt x="1551" y="111"/>
                    </a:cubicBezTo>
                    <a:cubicBezTo>
                      <a:pt x="1791" y="186"/>
                      <a:pt x="1860" y="351"/>
                      <a:pt x="1968" y="483"/>
                    </a:cubicBezTo>
                    <a:cubicBezTo>
                      <a:pt x="2076" y="615"/>
                      <a:pt x="2250" y="767"/>
                      <a:pt x="2199" y="906"/>
                    </a:cubicBezTo>
                    <a:cubicBezTo>
                      <a:pt x="2148" y="1045"/>
                      <a:pt x="1860" y="1234"/>
                      <a:pt x="1659" y="1314"/>
                    </a:cubicBezTo>
                    <a:cubicBezTo>
                      <a:pt x="1458" y="1394"/>
                      <a:pt x="1192" y="1379"/>
                      <a:pt x="993" y="1386"/>
                    </a:cubicBezTo>
                    <a:cubicBezTo>
                      <a:pt x="794" y="1393"/>
                      <a:pt x="613" y="1409"/>
                      <a:pt x="465" y="1356"/>
                    </a:cubicBezTo>
                    <a:cubicBezTo>
                      <a:pt x="317" y="1303"/>
                      <a:pt x="180" y="1190"/>
                      <a:pt x="102" y="1068"/>
                    </a:cubicBezTo>
                    <a:cubicBezTo>
                      <a:pt x="24" y="946"/>
                      <a:pt x="21" y="716"/>
                      <a:pt x="0" y="624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699" name="Oval 7"/>
              <p:cNvSpPr>
                <a:spLocks noChangeArrowheads="1"/>
              </p:cNvSpPr>
              <p:nvPr/>
            </p:nvSpPr>
            <p:spPr bwMode="auto">
              <a:xfrm>
                <a:off x="2566" y="218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4700" name="Line 8"/>
              <p:cNvSpPr>
                <a:spLocks noChangeShapeType="1"/>
              </p:cNvSpPr>
              <p:nvPr/>
            </p:nvSpPr>
            <p:spPr bwMode="auto">
              <a:xfrm>
                <a:off x="2566" y="217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01" name="Line 9"/>
              <p:cNvSpPr>
                <a:spLocks noChangeShapeType="1"/>
              </p:cNvSpPr>
              <p:nvPr/>
            </p:nvSpPr>
            <p:spPr bwMode="auto">
              <a:xfrm>
                <a:off x="2879" y="217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02" name="Rectangle 10"/>
              <p:cNvSpPr>
                <a:spLocks noChangeArrowheads="1"/>
              </p:cNvSpPr>
              <p:nvPr/>
            </p:nvSpPr>
            <p:spPr bwMode="auto">
              <a:xfrm>
                <a:off x="2566" y="217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4703" name="Oval 11"/>
              <p:cNvSpPr>
                <a:spLocks noChangeArrowheads="1"/>
              </p:cNvSpPr>
              <p:nvPr/>
            </p:nvSpPr>
            <p:spPr bwMode="auto">
              <a:xfrm>
                <a:off x="2563" y="212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4704" name="Oval 12"/>
              <p:cNvSpPr>
                <a:spLocks noChangeArrowheads="1"/>
              </p:cNvSpPr>
              <p:nvPr/>
            </p:nvSpPr>
            <p:spPr bwMode="auto">
              <a:xfrm>
                <a:off x="2562" y="1496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4705" name="Line 13"/>
              <p:cNvSpPr>
                <a:spLocks noChangeShapeType="1"/>
              </p:cNvSpPr>
              <p:nvPr/>
            </p:nvSpPr>
            <p:spPr bwMode="auto">
              <a:xfrm>
                <a:off x="2562" y="148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06" name="Line 14"/>
              <p:cNvSpPr>
                <a:spLocks noChangeShapeType="1"/>
              </p:cNvSpPr>
              <p:nvPr/>
            </p:nvSpPr>
            <p:spPr bwMode="auto">
              <a:xfrm>
                <a:off x="2875" y="148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07" name="Rectangle 15"/>
              <p:cNvSpPr>
                <a:spLocks noChangeArrowheads="1"/>
              </p:cNvSpPr>
              <p:nvPr/>
            </p:nvSpPr>
            <p:spPr bwMode="auto">
              <a:xfrm>
                <a:off x="2562" y="1489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4708" name="Oval 16"/>
              <p:cNvSpPr>
                <a:spLocks noChangeArrowheads="1"/>
              </p:cNvSpPr>
              <p:nvPr/>
            </p:nvSpPr>
            <p:spPr bwMode="auto">
              <a:xfrm>
                <a:off x="2559" y="1430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4709" name="Oval 17"/>
              <p:cNvSpPr>
                <a:spLocks noChangeArrowheads="1"/>
              </p:cNvSpPr>
              <p:nvPr/>
            </p:nvSpPr>
            <p:spPr bwMode="auto">
              <a:xfrm>
                <a:off x="3245" y="1492"/>
                <a:ext cx="312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4710" name="Line 18"/>
              <p:cNvSpPr>
                <a:spLocks noChangeShapeType="1"/>
              </p:cNvSpPr>
              <p:nvPr/>
            </p:nvSpPr>
            <p:spPr bwMode="auto">
              <a:xfrm>
                <a:off x="3245" y="148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11" name="Line 19"/>
              <p:cNvSpPr>
                <a:spLocks noChangeShapeType="1"/>
              </p:cNvSpPr>
              <p:nvPr/>
            </p:nvSpPr>
            <p:spPr bwMode="auto">
              <a:xfrm>
                <a:off x="3557" y="148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12" name="Rectangle 20"/>
              <p:cNvSpPr>
                <a:spLocks noChangeArrowheads="1"/>
              </p:cNvSpPr>
              <p:nvPr/>
            </p:nvSpPr>
            <p:spPr bwMode="auto">
              <a:xfrm>
                <a:off x="3245" y="1485"/>
                <a:ext cx="309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4713" name="Oval 21"/>
              <p:cNvSpPr>
                <a:spLocks noChangeArrowheads="1"/>
              </p:cNvSpPr>
              <p:nvPr/>
            </p:nvSpPr>
            <p:spPr bwMode="auto">
              <a:xfrm>
                <a:off x="3248" y="1429"/>
                <a:ext cx="312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4714" name="Oval 22"/>
              <p:cNvSpPr>
                <a:spLocks noChangeArrowheads="1"/>
              </p:cNvSpPr>
              <p:nvPr/>
            </p:nvSpPr>
            <p:spPr bwMode="auto">
              <a:xfrm>
                <a:off x="3255" y="2183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4715" name="Line 23"/>
              <p:cNvSpPr>
                <a:spLocks noChangeShapeType="1"/>
              </p:cNvSpPr>
              <p:nvPr/>
            </p:nvSpPr>
            <p:spPr bwMode="auto">
              <a:xfrm>
                <a:off x="3255" y="2176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16" name="Rectangle 24"/>
              <p:cNvSpPr>
                <a:spLocks noChangeArrowheads="1"/>
              </p:cNvSpPr>
              <p:nvPr/>
            </p:nvSpPr>
            <p:spPr bwMode="auto">
              <a:xfrm>
                <a:off x="3255" y="2176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4717" name="Oval 25"/>
              <p:cNvSpPr>
                <a:spLocks noChangeArrowheads="1"/>
              </p:cNvSpPr>
              <p:nvPr/>
            </p:nvSpPr>
            <p:spPr bwMode="auto">
              <a:xfrm>
                <a:off x="3252" y="2117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14718" name="Freeform 26"/>
              <p:cNvSpPr>
                <a:spLocks/>
              </p:cNvSpPr>
              <p:nvPr/>
            </p:nvSpPr>
            <p:spPr bwMode="auto">
              <a:xfrm>
                <a:off x="3411" y="1584"/>
                <a:ext cx="1" cy="522"/>
              </a:xfrm>
              <a:custGeom>
                <a:avLst/>
                <a:gdLst>
                  <a:gd name="T0" fmla="*/ 0 w 1"/>
                  <a:gd name="T1" fmla="*/ 0 h 522"/>
                  <a:gd name="T2" fmla="*/ 0 w 1"/>
                  <a:gd name="T3" fmla="*/ 522 h 5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22">
                    <a:moveTo>
                      <a:pt x="0" y="0"/>
                    </a:moveTo>
                    <a:lnTo>
                      <a:pt x="0" y="522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19" name="Freeform 27"/>
              <p:cNvSpPr>
                <a:spLocks/>
              </p:cNvSpPr>
              <p:nvPr/>
            </p:nvSpPr>
            <p:spPr bwMode="auto">
              <a:xfrm>
                <a:off x="2718" y="1590"/>
                <a:ext cx="1" cy="537"/>
              </a:xfrm>
              <a:custGeom>
                <a:avLst/>
                <a:gdLst>
                  <a:gd name="T0" fmla="*/ 0 w 1"/>
                  <a:gd name="T1" fmla="*/ 0 h 537"/>
                  <a:gd name="T2" fmla="*/ 0 w 1"/>
                  <a:gd name="T3" fmla="*/ 537 h 53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37">
                    <a:moveTo>
                      <a:pt x="0" y="0"/>
                    </a:moveTo>
                    <a:lnTo>
                      <a:pt x="0" y="537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20" name="Freeform 28"/>
              <p:cNvSpPr>
                <a:spLocks/>
              </p:cNvSpPr>
              <p:nvPr/>
            </p:nvSpPr>
            <p:spPr bwMode="auto">
              <a:xfrm>
                <a:off x="2889" y="2205"/>
                <a:ext cx="366" cy="1"/>
              </a:xfrm>
              <a:custGeom>
                <a:avLst/>
                <a:gdLst>
                  <a:gd name="T0" fmla="*/ 366 w 366"/>
                  <a:gd name="T1" fmla="*/ 0 h 1"/>
                  <a:gd name="T2" fmla="*/ 0 w 366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6" h="1">
                    <a:moveTo>
                      <a:pt x="36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4721" name="Freeform 29"/>
              <p:cNvSpPr>
                <a:spLocks/>
              </p:cNvSpPr>
              <p:nvPr/>
            </p:nvSpPr>
            <p:spPr bwMode="auto">
              <a:xfrm>
                <a:off x="2883" y="1515"/>
                <a:ext cx="366" cy="1"/>
              </a:xfrm>
              <a:custGeom>
                <a:avLst/>
                <a:gdLst>
                  <a:gd name="T0" fmla="*/ 366 w 366"/>
                  <a:gd name="T1" fmla="*/ 0 h 1"/>
                  <a:gd name="T2" fmla="*/ 0 w 366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6" h="1">
                    <a:moveTo>
                      <a:pt x="366" y="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14722" name="Group 30"/>
              <p:cNvGrpSpPr>
                <a:grpSpLocks/>
              </p:cNvGrpSpPr>
              <p:nvPr/>
            </p:nvGrpSpPr>
            <p:grpSpPr bwMode="auto">
              <a:xfrm>
                <a:off x="3298" y="2069"/>
                <a:ext cx="231" cy="250"/>
                <a:chOff x="2941" y="2429"/>
                <a:chExt cx="234" cy="250"/>
              </a:xfrm>
            </p:grpSpPr>
            <p:sp>
              <p:nvSpPr>
                <p:cNvPr id="114745" name="Rectangle 3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1474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41" y="2429"/>
                  <a:ext cx="23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D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4723" name="Group 33"/>
              <p:cNvGrpSpPr>
                <a:grpSpLocks/>
              </p:cNvGrpSpPr>
              <p:nvPr/>
            </p:nvGrpSpPr>
            <p:grpSpPr bwMode="auto">
              <a:xfrm>
                <a:off x="2616" y="2036"/>
                <a:ext cx="232" cy="288"/>
                <a:chOff x="2941" y="2399"/>
                <a:chExt cx="233" cy="288"/>
              </a:xfrm>
            </p:grpSpPr>
            <p:sp>
              <p:nvSpPr>
                <p:cNvPr id="114743" name="Rectangle 3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1474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941" y="2399"/>
                  <a:ext cx="23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400"/>
                    <a:t>C</a:t>
                  </a:r>
                </a:p>
              </p:txBody>
            </p:sp>
          </p:grpSp>
          <p:grpSp>
            <p:nvGrpSpPr>
              <p:cNvPr id="114724" name="Group 36"/>
              <p:cNvGrpSpPr>
                <a:grpSpLocks/>
              </p:cNvGrpSpPr>
              <p:nvPr/>
            </p:nvGrpSpPr>
            <p:grpSpPr bwMode="auto">
              <a:xfrm>
                <a:off x="3299" y="1379"/>
                <a:ext cx="217" cy="250"/>
                <a:chOff x="2948" y="2429"/>
                <a:chExt cx="220" cy="250"/>
              </a:xfrm>
            </p:grpSpPr>
            <p:sp>
              <p:nvSpPr>
                <p:cNvPr id="114741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14742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48" y="2429"/>
                  <a:ext cx="22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B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4725" name="Group 39"/>
              <p:cNvGrpSpPr>
                <a:grpSpLocks/>
              </p:cNvGrpSpPr>
              <p:nvPr/>
            </p:nvGrpSpPr>
            <p:grpSpPr bwMode="auto">
              <a:xfrm>
                <a:off x="2607" y="1379"/>
                <a:ext cx="233" cy="250"/>
                <a:chOff x="2940" y="2429"/>
                <a:chExt cx="236" cy="250"/>
              </a:xfrm>
            </p:grpSpPr>
            <p:sp>
              <p:nvSpPr>
                <p:cNvPr id="114739" name="Rectangle 4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1474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940" y="2429"/>
                  <a:ext cx="23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A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14726" name="Line 42"/>
              <p:cNvSpPr>
                <a:spLocks noChangeShapeType="1"/>
              </p:cNvSpPr>
              <p:nvPr/>
            </p:nvSpPr>
            <p:spPr bwMode="auto">
              <a:xfrm>
                <a:off x="3552" y="1488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4727" name="Line 43"/>
              <p:cNvSpPr>
                <a:spLocks noChangeShapeType="1"/>
              </p:cNvSpPr>
              <p:nvPr/>
            </p:nvSpPr>
            <p:spPr bwMode="auto">
              <a:xfrm flipV="1">
                <a:off x="3504" y="124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4728" name="Line 44"/>
              <p:cNvSpPr>
                <a:spLocks noChangeShapeType="1"/>
              </p:cNvSpPr>
              <p:nvPr/>
            </p:nvSpPr>
            <p:spPr bwMode="auto">
              <a:xfrm flipV="1">
                <a:off x="3552" y="1920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4729" name="Line 45"/>
              <p:cNvSpPr>
                <a:spLocks noChangeShapeType="1"/>
              </p:cNvSpPr>
              <p:nvPr/>
            </p:nvSpPr>
            <p:spPr bwMode="auto">
              <a:xfrm>
                <a:off x="3552" y="2208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4730" name="Line 46"/>
              <p:cNvSpPr>
                <a:spLocks noChangeShapeType="1"/>
              </p:cNvSpPr>
              <p:nvPr/>
            </p:nvSpPr>
            <p:spPr bwMode="auto">
              <a:xfrm>
                <a:off x="3552" y="2208"/>
                <a:ext cx="28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4731" name="Line 47"/>
              <p:cNvSpPr>
                <a:spLocks noChangeShapeType="1"/>
              </p:cNvSpPr>
              <p:nvPr/>
            </p:nvSpPr>
            <p:spPr bwMode="auto">
              <a:xfrm flipH="1" flipV="1">
                <a:off x="2352" y="1200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4732" name="Line 48"/>
              <p:cNvSpPr>
                <a:spLocks noChangeShapeType="1"/>
              </p:cNvSpPr>
              <p:nvPr/>
            </p:nvSpPr>
            <p:spPr bwMode="auto">
              <a:xfrm flipH="1" flipV="1">
                <a:off x="2208" y="2112"/>
                <a:ext cx="384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4733" name="Text Box 49"/>
              <p:cNvSpPr txBox="1">
                <a:spLocks noChangeArrowheads="1"/>
              </p:cNvSpPr>
              <p:nvPr/>
            </p:nvSpPr>
            <p:spPr bwMode="auto">
              <a:xfrm>
                <a:off x="2448" y="1104"/>
                <a:ext cx="19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u</a:t>
                </a:r>
              </a:p>
            </p:txBody>
          </p:sp>
          <p:sp>
            <p:nvSpPr>
              <p:cNvPr id="114734" name="Text Box 50"/>
              <p:cNvSpPr txBox="1">
                <a:spLocks noChangeArrowheads="1"/>
              </p:cNvSpPr>
              <p:nvPr/>
            </p:nvSpPr>
            <p:spPr bwMode="auto">
              <a:xfrm>
                <a:off x="3408" y="1107"/>
                <a:ext cx="18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v</a:t>
                </a:r>
              </a:p>
            </p:txBody>
          </p:sp>
          <p:sp>
            <p:nvSpPr>
              <p:cNvPr id="114735" name="Text Box 51"/>
              <p:cNvSpPr txBox="1">
                <a:spLocks noChangeArrowheads="1"/>
              </p:cNvSpPr>
              <p:nvPr/>
            </p:nvSpPr>
            <p:spPr bwMode="auto">
              <a:xfrm>
                <a:off x="3648" y="1347"/>
                <a:ext cx="21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w</a:t>
                </a:r>
              </a:p>
            </p:txBody>
          </p:sp>
          <p:sp>
            <p:nvSpPr>
              <p:cNvPr id="114736" name="Text Box 52"/>
              <p:cNvSpPr txBox="1">
                <a:spLocks noChangeArrowheads="1"/>
              </p:cNvSpPr>
              <p:nvPr/>
            </p:nvSpPr>
            <p:spPr bwMode="auto">
              <a:xfrm>
                <a:off x="3696" y="1923"/>
                <a:ext cx="20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x</a:t>
                </a:r>
              </a:p>
            </p:txBody>
          </p:sp>
          <p:sp>
            <p:nvSpPr>
              <p:cNvPr id="114737" name="Text Box 53"/>
              <p:cNvSpPr txBox="1">
                <a:spLocks noChangeArrowheads="1"/>
              </p:cNvSpPr>
              <p:nvPr/>
            </p:nvSpPr>
            <p:spPr bwMode="auto">
              <a:xfrm>
                <a:off x="3600" y="2259"/>
                <a:ext cx="19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y</a:t>
                </a:r>
              </a:p>
            </p:txBody>
          </p:sp>
          <p:sp>
            <p:nvSpPr>
              <p:cNvPr id="114738" name="Text Box 54"/>
              <p:cNvSpPr txBox="1">
                <a:spLocks noChangeArrowheads="1"/>
              </p:cNvSpPr>
              <p:nvPr/>
            </p:nvSpPr>
            <p:spPr bwMode="auto">
              <a:xfrm>
                <a:off x="2304" y="2115"/>
                <a:ext cx="19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1800"/>
                  <a:t>z</a:t>
                </a:r>
              </a:p>
            </p:txBody>
          </p:sp>
        </p:grpSp>
        <p:sp>
          <p:nvSpPr>
            <p:cNvPr id="114697" name="Text Box 55"/>
            <p:cNvSpPr txBox="1">
              <a:spLocks noChangeArrowheads="1"/>
            </p:cNvSpPr>
            <p:nvPr/>
          </p:nvSpPr>
          <p:spPr bwMode="auto">
            <a:xfrm>
              <a:off x="3686" y="1271"/>
              <a:ext cx="1244" cy="1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 u="sng"/>
                <a:t>destination</a:t>
              </a:r>
              <a:r>
                <a:rPr lang="en-US" altLang="sv-SE" sz="1800"/>
                <a:t>   </a:t>
              </a:r>
              <a:r>
                <a:rPr lang="en-US" altLang="sv-SE" sz="1800" u="sng"/>
                <a:t>hops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      u               0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      v               1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      w              1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      x               2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      y               2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      z               1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  </a:t>
              </a:r>
            </a:p>
          </p:txBody>
        </p:sp>
      </p:grpSp>
      <p:sp>
        <p:nvSpPr>
          <p:cNvPr id="114695" name="Text Box 56"/>
          <p:cNvSpPr txBox="1">
            <a:spLocks noChangeArrowheads="1"/>
          </p:cNvSpPr>
          <p:nvPr/>
        </p:nvSpPr>
        <p:spPr bwMode="auto">
          <a:xfrm>
            <a:off x="5575300" y="3351213"/>
            <a:ext cx="2774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u="sng">
                <a:solidFill>
                  <a:srgbClr val="C00000"/>
                </a:solidFill>
              </a:rPr>
              <a:t>From router </a:t>
            </a:r>
            <a:r>
              <a:rPr lang="en-US" altLang="sv-SE" sz="1800" u="sng">
                <a:solidFill>
                  <a:schemeClr val="accent2"/>
                </a:solidFill>
              </a:rPr>
              <a:t>A</a:t>
            </a:r>
            <a:r>
              <a:rPr lang="en-US" altLang="sv-SE" sz="1800" u="sng">
                <a:solidFill>
                  <a:srgbClr val="FF0000"/>
                </a:solidFill>
              </a:rPr>
              <a:t> </a:t>
            </a:r>
            <a:r>
              <a:rPr lang="en-US" altLang="sv-SE" sz="1800" u="sng">
                <a:solidFill>
                  <a:srgbClr val="C00000"/>
                </a:solidFill>
              </a:rPr>
              <a:t>to subnets:</a:t>
            </a:r>
          </a:p>
        </p:txBody>
      </p:sp>
    </p:spTree>
    <p:extLst>
      <p:ext uri="{BB962C8B-B14F-4D97-AF65-F5344CB8AC3E}">
        <p14:creationId xmlns:p14="http://schemas.microsoft.com/office/powerpoint/2010/main" val="258968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6A185D-508F-43E8-A7C7-F95A40BD6487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sv-SE" sz="1400" dirty="0"/>
          </a:p>
        </p:txBody>
      </p:sp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RIP Table processing</a:t>
            </a:r>
          </a:p>
        </p:txBody>
      </p:sp>
      <p:sp>
        <p:nvSpPr>
          <p:cNvPr id="1167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9237"/>
            <a:ext cx="8229600" cy="1673227"/>
          </a:xfrm>
        </p:spPr>
        <p:txBody>
          <a:bodyPr/>
          <a:lstStyle/>
          <a:p>
            <a:r>
              <a:rPr lang="en-US" altLang="sv-SE" sz="2400" dirty="0" smtClean="0"/>
              <a:t>RIP routing tables managed by </a:t>
            </a:r>
            <a:r>
              <a:rPr lang="en-US" altLang="sv-SE" sz="2400" b="1" dirty="0" smtClean="0"/>
              <a:t>application-level</a:t>
            </a:r>
            <a:r>
              <a:rPr lang="en-US" altLang="sv-SE" sz="2400" dirty="0" smtClean="0"/>
              <a:t> process called </a:t>
            </a:r>
            <a:r>
              <a:rPr lang="en-US" altLang="sv-SE" sz="2400" b="1" i="1" dirty="0" smtClean="0"/>
              <a:t>routed</a:t>
            </a:r>
            <a:r>
              <a:rPr lang="en-US" altLang="sv-SE" sz="2400" dirty="0" smtClean="0"/>
              <a:t> (route daemon)</a:t>
            </a:r>
          </a:p>
          <a:p>
            <a:r>
              <a:rPr lang="en-US" altLang="sv-SE" sz="2400" dirty="0" smtClean="0"/>
              <a:t>advertisements periodically sent in UDP packets (port 520) using broadcast (or multicast, RIP v.2) </a:t>
            </a:r>
          </a:p>
        </p:txBody>
      </p:sp>
      <p:sp>
        <p:nvSpPr>
          <p:cNvPr id="116742" name="Text Box 4"/>
          <p:cNvSpPr txBox="1">
            <a:spLocks noChangeArrowheads="1"/>
          </p:cNvSpPr>
          <p:nvPr/>
        </p:nvSpPr>
        <p:spPr bwMode="auto">
          <a:xfrm>
            <a:off x="1068388" y="5778500"/>
            <a:ext cx="28511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physical</a:t>
            </a:r>
          </a:p>
        </p:txBody>
      </p:sp>
      <p:sp>
        <p:nvSpPr>
          <p:cNvPr id="116743" name="Text Box 5"/>
          <p:cNvSpPr txBox="1">
            <a:spLocks noChangeArrowheads="1"/>
          </p:cNvSpPr>
          <p:nvPr/>
        </p:nvSpPr>
        <p:spPr bwMode="auto">
          <a:xfrm>
            <a:off x="1062038" y="5402263"/>
            <a:ext cx="28575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link</a:t>
            </a:r>
          </a:p>
        </p:txBody>
      </p:sp>
      <p:sp>
        <p:nvSpPr>
          <p:cNvPr id="116744" name="Text Box 6"/>
          <p:cNvSpPr txBox="1">
            <a:spLocks noChangeArrowheads="1"/>
          </p:cNvSpPr>
          <p:nvPr/>
        </p:nvSpPr>
        <p:spPr bwMode="auto">
          <a:xfrm>
            <a:off x="1071563" y="4751388"/>
            <a:ext cx="28479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network       forwarding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   (IP)              table</a:t>
            </a:r>
          </a:p>
        </p:txBody>
      </p:sp>
      <p:sp>
        <p:nvSpPr>
          <p:cNvPr id="116745" name="Rectangle 7"/>
          <p:cNvSpPr>
            <a:spLocks noChangeArrowheads="1"/>
          </p:cNvSpPr>
          <p:nvPr/>
        </p:nvSpPr>
        <p:spPr bwMode="auto">
          <a:xfrm>
            <a:off x="2406650" y="4787900"/>
            <a:ext cx="1354138" cy="574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16746" name="Text Box 8"/>
          <p:cNvSpPr txBox="1">
            <a:spLocks noChangeArrowheads="1"/>
          </p:cNvSpPr>
          <p:nvPr/>
        </p:nvSpPr>
        <p:spPr bwMode="auto">
          <a:xfrm>
            <a:off x="1062038" y="4100513"/>
            <a:ext cx="28575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transport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  (UDP)</a:t>
            </a:r>
          </a:p>
        </p:txBody>
      </p:sp>
      <p:grpSp>
        <p:nvGrpSpPr>
          <p:cNvPr id="116747" name="Group 9"/>
          <p:cNvGrpSpPr>
            <a:grpSpLocks/>
          </p:cNvGrpSpPr>
          <p:nvPr/>
        </p:nvGrpSpPr>
        <p:grpSpPr bwMode="auto">
          <a:xfrm>
            <a:off x="2112963" y="3346450"/>
            <a:ext cx="1258887" cy="560388"/>
            <a:chOff x="1315" y="2154"/>
            <a:chExt cx="793" cy="353"/>
          </a:xfrm>
        </p:grpSpPr>
        <p:sp>
          <p:nvSpPr>
            <p:cNvPr id="116761" name="Oval 10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6762" name="Text Box 11"/>
            <p:cNvSpPr txBox="1">
              <a:spLocks noChangeArrowheads="1"/>
            </p:cNvSpPr>
            <p:nvPr/>
          </p:nvSpPr>
          <p:spPr bwMode="auto">
            <a:xfrm>
              <a:off x="1434" y="2211"/>
              <a:ext cx="5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routed</a:t>
              </a:r>
            </a:p>
          </p:txBody>
        </p:sp>
      </p:grpSp>
      <p:sp>
        <p:nvSpPr>
          <p:cNvPr id="116748" name="Line 12"/>
          <p:cNvSpPr>
            <a:spLocks noChangeShapeType="1"/>
          </p:cNvSpPr>
          <p:nvPr/>
        </p:nvSpPr>
        <p:spPr bwMode="auto">
          <a:xfrm flipV="1">
            <a:off x="2381250" y="3883025"/>
            <a:ext cx="0" cy="20383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>
            <a:off x="5324475" y="5784850"/>
            <a:ext cx="26558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physical</a:t>
            </a:r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5329238" y="5408613"/>
            <a:ext cx="26511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link</a:t>
            </a: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5329238" y="4757738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network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   (IP)</a:t>
            </a:r>
          </a:p>
        </p:txBody>
      </p:sp>
      <p:sp>
        <p:nvSpPr>
          <p:cNvPr id="116752" name="Text Box 16"/>
          <p:cNvSpPr txBox="1">
            <a:spLocks noChangeArrowheads="1"/>
          </p:cNvSpPr>
          <p:nvPr/>
        </p:nvSpPr>
        <p:spPr bwMode="auto">
          <a:xfrm>
            <a:off x="5329238" y="4106863"/>
            <a:ext cx="26511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transport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  (UDP)</a:t>
            </a:r>
          </a:p>
        </p:txBody>
      </p:sp>
      <p:grpSp>
        <p:nvGrpSpPr>
          <p:cNvPr id="116753" name="Group 17"/>
          <p:cNvGrpSpPr>
            <a:grpSpLocks/>
          </p:cNvGrpSpPr>
          <p:nvPr/>
        </p:nvGrpSpPr>
        <p:grpSpPr bwMode="auto">
          <a:xfrm>
            <a:off x="5978525" y="3352800"/>
            <a:ext cx="1258888" cy="560388"/>
            <a:chOff x="1315" y="2154"/>
            <a:chExt cx="793" cy="353"/>
          </a:xfrm>
        </p:grpSpPr>
        <p:sp>
          <p:nvSpPr>
            <p:cNvPr id="116759" name="Oval 18"/>
            <p:cNvSpPr>
              <a:spLocks noChangeArrowheads="1"/>
            </p:cNvSpPr>
            <p:nvPr/>
          </p:nvSpPr>
          <p:spPr bwMode="auto">
            <a:xfrm>
              <a:off x="1315" y="2154"/>
              <a:ext cx="793" cy="3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16760" name="Text Box 19"/>
            <p:cNvSpPr txBox="1">
              <a:spLocks noChangeArrowheads="1"/>
            </p:cNvSpPr>
            <p:nvPr/>
          </p:nvSpPr>
          <p:spPr bwMode="auto">
            <a:xfrm>
              <a:off x="1434" y="2211"/>
              <a:ext cx="5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routed</a:t>
              </a:r>
            </a:p>
          </p:txBody>
        </p:sp>
      </p:grpSp>
      <p:sp>
        <p:nvSpPr>
          <p:cNvPr id="116754" name="Line 20"/>
          <p:cNvSpPr>
            <a:spLocks noChangeShapeType="1"/>
          </p:cNvSpPr>
          <p:nvPr/>
        </p:nvSpPr>
        <p:spPr bwMode="auto">
          <a:xfrm flipV="1">
            <a:off x="6784975" y="3925888"/>
            <a:ext cx="0" cy="203835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6755" name="Rectangle 21"/>
          <p:cNvSpPr>
            <a:spLocks noChangeArrowheads="1"/>
          </p:cNvSpPr>
          <p:nvPr/>
        </p:nvSpPr>
        <p:spPr bwMode="auto">
          <a:xfrm>
            <a:off x="5364163" y="4794250"/>
            <a:ext cx="1233487" cy="574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forwarding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table</a:t>
            </a:r>
          </a:p>
        </p:txBody>
      </p:sp>
      <p:sp>
        <p:nvSpPr>
          <p:cNvPr id="116756" name="Line 22"/>
          <p:cNvSpPr>
            <a:spLocks noChangeShapeType="1"/>
          </p:cNvSpPr>
          <p:nvPr/>
        </p:nvSpPr>
        <p:spPr bwMode="auto">
          <a:xfrm>
            <a:off x="2381250" y="5910263"/>
            <a:ext cx="4408488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6757" name="Line 23"/>
          <p:cNvSpPr>
            <a:spLocks noChangeShapeType="1"/>
          </p:cNvSpPr>
          <p:nvPr/>
        </p:nvSpPr>
        <p:spPr bwMode="auto">
          <a:xfrm>
            <a:off x="2894013" y="3932238"/>
            <a:ext cx="0" cy="866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16758" name="Line 24"/>
          <p:cNvSpPr>
            <a:spLocks noChangeShapeType="1"/>
          </p:cNvSpPr>
          <p:nvPr/>
        </p:nvSpPr>
        <p:spPr bwMode="auto">
          <a:xfrm>
            <a:off x="6380163" y="3900488"/>
            <a:ext cx="0" cy="866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59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29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744775" cy="46482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Control, routing 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path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selection/r</a:t>
            </a:r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outing </a:t>
            </a:r>
            <a:r>
              <a:rPr lang="en-US" altLang="sv-SE" sz="2400" u="sng" dirty="0">
                <a:solidFill>
                  <a:schemeClr val="bg1">
                    <a:lumMod val="65000"/>
                  </a:schemeClr>
                </a:solidFill>
              </a:rPr>
              <a:t>algorithms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Link state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Distance Vector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Hierarchical routing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instantiation, implementation in the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Internet routing </a:t>
            </a:r>
            <a:r>
              <a:rPr lang="en-US" sz="2400" u="sng" dirty="0" smtClean="0">
                <a:solidFill>
                  <a:schemeClr val="bg1">
                    <a:lumMod val="65000"/>
                  </a:schemeClr>
                </a:solidFill>
              </a:rPr>
              <a:t>protocols</a:t>
            </a:r>
            <a:endParaRPr lang="en-US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/>
              <a:t>OSPF</a:t>
            </a: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BGP</a:t>
            </a:r>
          </a:p>
          <a:p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ICMP (control protocol)</a:t>
            </a:r>
            <a:endParaRPr lang="en-US" altLang="sv-SE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9866" y="1230502"/>
            <a:ext cx="2783052" cy="18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0" y="479715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96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AC1172A-EEF7-47F4-AD88-DD1E79E3A81F}" type="slidenum">
              <a:rPr lang="en-US" smtClean="0">
                <a:latin typeface="Tahoma" pitchFamily="34" charset="0"/>
              </a:rPr>
              <a:pPr/>
              <a:t>3</a:t>
            </a:fld>
            <a:endParaRPr lang="en-US" dirty="0">
              <a:latin typeface="Tahoma" pitchFamily="34" charset="0"/>
            </a:endParaRPr>
          </a:p>
        </p:txBody>
      </p:sp>
      <p:grpSp>
        <p:nvGrpSpPr>
          <p:cNvPr id="7173" name="Group 166"/>
          <p:cNvGrpSpPr>
            <a:grpSpLocks/>
          </p:cNvGrpSpPr>
          <p:nvPr/>
        </p:nvGrpSpPr>
        <p:grpSpPr bwMode="auto">
          <a:xfrm>
            <a:off x="1301750" y="1198563"/>
            <a:ext cx="5530850" cy="5245100"/>
            <a:chOff x="398" y="129"/>
            <a:chExt cx="3484" cy="3304"/>
          </a:xfrm>
        </p:grpSpPr>
        <p:sp>
          <p:nvSpPr>
            <p:cNvPr id="7181" name="Freeform 2"/>
            <p:cNvSpPr>
              <a:spLocks/>
            </p:cNvSpPr>
            <p:nvPr/>
          </p:nvSpPr>
          <p:spPr bwMode="auto">
            <a:xfrm>
              <a:off x="2031" y="2058"/>
              <a:ext cx="1794" cy="933"/>
            </a:xfrm>
            <a:custGeom>
              <a:avLst/>
              <a:gdLst>
                <a:gd name="T0" fmla="*/ 6 w 1794"/>
                <a:gd name="T1" fmla="*/ 483 h 933"/>
                <a:gd name="T2" fmla="*/ 108 w 1794"/>
                <a:gd name="T3" fmla="*/ 125 h 933"/>
                <a:gd name="T4" fmla="*/ 559 w 1794"/>
                <a:gd name="T5" fmla="*/ 100 h 933"/>
                <a:gd name="T6" fmla="*/ 1128 w 1794"/>
                <a:gd name="T7" fmla="*/ 29 h 933"/>
                <a:gd name="T8" fmla="*/ 1716 w 1794"/>
                <a:gd name="T9" fmla="*/ 275 h 933"/>
                <a:gd name="T10" fmla="*/ 1596 w 1794"/>
                <a:gd name="T11" fmla="*/ 827 h 933"/>
                <a:gd name="T12" fmla="*/ 1380 w 1794"/>
                <a:gd name="T13" fmla="*/ 911 h 933"/>
                <a:gd name="T14" fmla="*/ 840 w 1794"/>
                <a:gd name="T15" fmla="*/ 929 h 933"/>
                <a:gd name="T16" fmla="*/ 414 w 1794"/>
                <a:gd name="T17" fmla="*/ 911 h 933"/>
                <a:gd name="T18" fmla="*/ 143 w 1794"/>
                <a:gd name="T19" fmla="*/ 832 h 933"/>
                <a:gd name="T20" fmla="*/ 6 w 1794"/>
                <a:gd name="T21" fmla="*/ 483 h 9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94"/>
                <a:gd name="T34" fmla="*/ 0 h 933"/>
                <a:gd name="T35" fmla="*/ 1794 w 1794"/>
                <a:gd name="T36" fmla="*/ 933 h 9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Freeform 3"/>
            <p:cNvSpPr>
              <a:spLocks/>
            </p:cNvSpPr>
            <p:nvPr/>
          </p:nvSpPr>
          <p:spPr bwMode="auto">
            <a:xfrm>
              <a:off x="1090" y="1594"/>
              <a:ext cx="1443" cy="816"/>
            </a:xfrm>
            <a:custGeom>
              <a:avLst/>
              <a:gdLst>
                <a:gd name="T0" fmla="*/ 0 w 1443"/>
                <a:gd name="T1" fmla="*/ 0 h 816"/>
                <a:gd name="T2" fmla="*/ 1076 w 1443"/>
                <a:gd name="T3" fmla="*/ 782 h 816"/>
                <a:gd name="T4" fmla="*/ 1320 w 1443"/>
                <a:gd name="T5" fmla="*/ 788 h 816"/>
                <a:gd name="T6" fmla="*/ 1443 w 1443"/>
                <a:gd name="T7" fmla="*/ 5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Rectangle 4"/>
            <p:cNvSpPr>
              <a:spLocks noChangeArrowheads="1"/>
            </p:cNvSpPr>
            <p:nvPr/>
          </p:nvSpPr>
          <p:spPr bwMode="auto">
            <a:xfrm>
              <a:off x="1084" y="129"/>
              <a:ext cx="1460" cy="147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Oval 5"/>
            <p:cNvSpPr>
              <a:spLocks noChangeArrowheads="1"/>
            </p:cNvSpPr>
            <p:nvPr/>
          </p:nvSpPr>
          <p:spPr bwMode="auto">
            <a:xfrm>
              <a:off x="1163" y="162"/>
              <a:ext cx="1320" cy="38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Freeform 6"/>
            <p:cNvSpPr>
              <a:spLocks/>
            </p:cNvSpPr>
            <p:nvPr/>
          </p:nvSpPr>
          <p:spPr bwMode="auto">
            <a:xfrm>
              <a:off x="2433" y="2249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86" name="Group 7"/>
            <p:cNvGrpSpPr>
              <a:grpSpLocks/>
            </p:cNvGrpSpPr>
            <p:nvPr/>
          </p:nvGrpSpPr>
          <p:grpSpPr bwMode="auto">
            <a:xfrm>
              <a:off x="2122" y="2359"/>
              <a:ext cx="316" cy="147"/>
              <a:chOff x="3600" y="219"/>
              <a:chExt cx="360" cy="175"/>
            </a:xfrm>
          </p:grpSpPr>
          <p:sp>
            <p:nvSpPr>
              <p:cNvPr id="7331" name="Oval 8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2" name="Line 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3" name="Line 1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34" name="Rectangle 1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335" name="Oval 1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36" name="Group 1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341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2" name="Line 15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3" name="Line 1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37" name="Group 1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33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9" name="Line 1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40" name="Line 20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187" name="Group 21"/>
            <p:cNvGrpSpPr>
              <a:grpSpLocks/>
            </p:cNvGrpSpPr>
            <p:nvPr/>
          </p:nvGrpSpPr>
          <p:grpSpPr bwMode="auto">
            <a:xfrm>
              <a:off x="2344" y="2761"/>
              <a:ext cx="316" cy="147"/>
              <a:chOff x="3600" y="219"/>
              <a:chExt cx="360" cy="175"/>
            </a:xfrm>
          </p:grpSpPr>
          <p:sp>
            <p:nvSpPr>
              <p:cNvPr id="7318" name="Oval 22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19" name="Line 23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0" name="Line 24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21" name="Rectangle 25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322" name="Oval 26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23" name="Group 27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328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9" name="Line 29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30" name="Line 3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24" name="Group 31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325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6" name="Line 3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27" name="Line 34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188" name="Group 35"/>
            <p:cNvGrpSpPr>
              <a:grpSpLocks/>
            </p:cNvGrpSpPr>
            <p:nvPr/>
          </p:nvGrpSpPr>
          <p:grpSpPr bwMode="auto">
            <a:xfrm>
              <a:off x="2769" y="2167"/>
              <a:ext cx="316" cy="147"/>
              <a:chOff x="3600" y="219"/>
              <a:chExt cx="360" cy="175"/>
            </a:xfrm>
          </p:grpSpPr>
          <p:sp>
            <p:nvSpPr>
              <p:cNvPr id="7305" name="Oval 36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6" name="Line 3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7" name="Line 3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08" name="Rectangle 3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309" name="Oval 4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310" name="Group 4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315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6" name="Line 43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7" name="Line 4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11" name="Group 4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312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3" name="Line 4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14" name="Line 48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189" name="Group 49"/>
            <p:cNvGrpSpPr>
              <a:grpSpLocks/>
            </p:cNvGrpSpPr>
            <p:nvPr/>
          </p:nvGrpSpPr>
          <p:grpSpPr bwMode="auto">
            <a:xfrm>
              <a:off x="2720" y="2586"/>
              <a:ext cx="315" cy="147"/>
              <a:chOff x="3600" y="219"/>
              <a:chExt cx="360" cy="175"/>
            </a:xfrm>
          </p:grpSpPr>
          <p:sp>
            <p:nvSpPr>
              <p:cNvPr id="7292" name="Oval 50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3" name="Line 51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4" name="Line 52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95" name="Rectangle 53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296" name="Oval 54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97" name="Group 55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302" name="Line 5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3" name="Line 57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4" name="Line 5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98" name="Group 59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299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0" name="Line 6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01" name="Line 62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190" name="Group 63"/>
            <p:cNvGrpSpPr>
              <a:grpSpLocks/>
            </p:cNvGrpSpPr>
            <p:nvPr/>
          </p:nvGrpSpPr>
          <p:grpSpPr bwMode="auto">
            <a:xfrm>
              <a:off x="3120" y="2773"/>
              <a:ext cx="316" cy="147"/>
              <a:chOff x="3600" y="219"/>
              <a:chExt cx="360" cy="175"/>
            </a:xfrm>
          </p:grpSpPr>
          <p:sp>
            <p:nvSpPr>
              <p:cNvPr id="7279" name="Oval 64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0" name="Line 6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1" name="Line 6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2" name="Rectangle 6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283" name="Oval 6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84" name="Group 6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289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0" name="Line 71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91" name="Line 7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85" name="Group 7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286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7" name="Line 7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88" name="Line 76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191" name="Group 77"/>
            <p:cNvGrpSpPr>
              <a:grpSpLocks/>
            </p:cNvGrpSpPr>
            <p:nvPr/>
          </p:nvGrpSpPr>
          <p:grpSpPr bwMode="auto">
            <a:xfrm>
              <a:off x="3400" y="2360"/>
              <a:ext cx="316" cy="147"/>
              <a:chOff x="3600" y="219"/>
              <a:chExt cx="360" cy="175"/>
            </a:xfrm>
          </p:grpSpPr>
          <p:sp>
            <p:nvSpPr>
              <p:cNvPr id="7266" name="Oval 78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7" name="Line 79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8" name="Line 80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9" name="Rectangle 81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7270" name="Oval 82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271" name="Group 83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276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7" name="Line 85"/>
                <p:cNvSpPr>
                  <a:spLocks noChangeShapeType="1"/>
                </p:cNvSpPr>
                <p:nvPr/>
              </p:nvSpPr>
              <p:spPr bwMode="auto">
                <a:xfrm>
                  <a:off x="2944" y="943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8" name="Line 8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72" name="Group 87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273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2848" y="846"/>
                  <a:ext cx="50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4" name="Line 8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75" name="Line 90"/>
                <p:cNvSpPr>
                  <a:spLocks noChangeShapeType="1"/>
                </p:cNvSpPr>
                <p:nvPr/>
              </p:nvSpPr>
              <p:spPr bwMode="auto">
                <a:xfrm>
                  <a:off x="2894" y="849"/>
                  <a:ext cx="52" cy="9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192" name="Freeform 91"/>
            <p:cNvSpPr>
              <a:spLocks/>
            </p:cNvSpPr>
            <p:nvPr/>
          </p:nvSpPr>
          <p:spPr bwMode="auto">
            <a:xfrm>
              <a:off x="3089" y="2245"/>
              <a:ext cx="318" cy="194"/>
            </a:xfrm>
            <a:custGeom>
              <a:avLst/>
              <a:gdLst>
                <a:gd name="T0" fmla="*/ 0 w 318"/>
                <a:gd name="T1" fmla="*/ 0 h 194"/>
                <a:gd name="T2" fmla="*/ 318 w 318"/>
                <a:gd name="T3" fmla="*/ 194 h 194"/>
                <a:gd name="T4" fmla="*/ 0 60000 65536"/>
                <a:gd name="T5" fmla="*/ 0 60000 65536"/>
                <a:gd name="T6" fmla="*/ 0 w 318"/>
                <a:gd name="T7" fmla="*/ 0 h 194"/>
                <a:gd name="T8" fmla="*/ 318 w 318"/>
                <a:gd name="T9" fmla="*/ 194 h 1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Freeform 92"/>
            <p:cNvSpPr>
              <a:spLocks/>
            </p:cNvSpPr>
            <p:nvPr/>
          </p:nvSpPr>
          <p:spPr bwMode="auto">
            <a:xfrm>
              <a:off x="2418" y="2492"/>
              <a:ext cx="303" cy="150"/>
            </a:xfrm>
            <a:custGeom>
              <a:avLst/>
              <a:gdLst>
                <a:gd name="T0" fmla="*/ 0 w 294"/>
                <a:gd name="T1" fmla="*/ 0 h 174"/>
                <a:gd name="T2" fmla="*/ 352 w 294"/>
                <a:gd name="T3" fmla="*/ 72 h 174"/>
                <a:gd name="T4" fmla="*/ 0 60000 65536"/>
                <a:gd name="T5" fmla="*/ 0 60000 65536"/>
                <a:gd name="T6" fmla="*/ 0 w 294"/>
                <a:gd name="T7" fmla="*/ 0 h 174"/>
                <a:gd name="T8" fmla="*/ 294 w 294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Freeform 93"/>
            <p:cNvSpPr>
              <a:spLocks/>
            </p:cNvSpPr>
            <p:nvPr/>
          </p:nvSpPr>
          <p:spPr bwMode="auto">
            <a:xfrm>
              <a:off x="3015" y="2477"/>
              <a:ext cx="396" cy="156"/>
            </a:xfrm>
            <a:custGeom>
              <a:avLst/>
              <a:gdLst>
                <a:gd name="T0" fmla="*/ 0 w 378"/>
                <a:gd name="T1" fmla="*/ 91 h 174"/>
                <a:gd name="T2" fmla="*/ 501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Freeform 94"/>
            <p:cNvSpPr>
              <a:spLocks/>
            </p:cNvSpPr>
            <p:nvPr/>
          </p:nvSpPr>
          <p:spPr bwMode="auto">
            <a:xfrm>
              <a:off x="3435" y="2511"/>
              <a:ext cx="130" cy="320"/>
            </a:xfrm>
            <a:custGeom>
              <a:avLst/>
              <a:gdLst>
                <a:gd name="T0" fmla="*/ 0 w 118"/>
                <a:gd name="T1" fmla="*/ 35 h 500"/>
                <a:gd name="T2" fmla="*/ 212 w 118"/>
                <a:gd name="T3" fmla="*/ 0 h 500"/>
                <a:gd name="T4" fmla="*/ 0 60000 65536"/>
                <a:gd name="T5" fmla="*/ 0 60000 65536"/>
                <a:gd name="T6" fmla="*/ 0 w 118"/>
                <a:gd name="T7" fmla="*/ 0 h 500"/>
                <a:gd name="T8" fmla="*/ 118 w 118"/>
                <a:gd name="T9" fmla="*/ 500 h 5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Freeform 95"/>
            <p:cNvSpPr>
              <a:spLocks/>
            </p:cNvSpPr>
            <p:nvPr/>
          </p:nvSpPr>
          <p:spPr bwMode="auto">
            <a:xfrm>
              <a:off x="2657" y="2847"/>
              <a:ext cx="464" cy="47"/>
            </a:xfrm>
            <a:custGeom>
              <a:avLst/>
              <a:gdLst>
                <a:gd name="T0" fmla="*/ 1438 w 370"/>
                <a:gd name="T1" fmla="*/ 319 h 32"/>
                <a:gd name="T2" fmla="*/ 0 w 370"/>
                <a:gd name="T3" fmla="*/ 0 h 32"/>
                <a:gd name="T4" fmla="*/ 0 60000 65536"/>
                <a:gd name="T5" fmla="*/ 0 60000 65536"/>
                <a:gd name="T6" fmla="*/ 0 w 370"/>
                <a:gd name="T7" fmla="*/ 0 h 32"/>
                <a:gd name="T8" fmla="*/ 370 w 370"/>
                <a:gd name="T9" fmla="*/ 32 h 3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Freeform 96"/>
            <p:cNvSpPr>
              <a:spLocks/>
            </p:cNvSpPr>
            <p:nvPr/>
          </p:nvSpPr>
          <p:spPr bwMode="auto">
            <a:xfrm>
              <a:off x="2319" y="2507"/>
              <a:ext cx="122" cy="268"/>
            </a:xfrm>
            <a:custGeom>
              <a:avLst/>
              <a:gdLst>
                <a:gd name="T0" fmla="*/ 18 w 176"/>
                <a:gd name="T1" fmla="*/ 31 h 412"/>
                <a:gd name="T2" fmla="*/ 19 w 176"/>
                <a:gd name="T3" fmla="*/ 31 h 412"/>
                <a:gd name="T4" fmla="*/ 0 w 176"/>
                <a:gd name="T5" fmla="*/ 0 h 412"/>
                <a:gd name="T6" fmla="*/ 0 60000 65536"/>
                <a:gd name="T7" fmla="*/ 0 60000 65536"/>
                <a:gd name="T8" fmla="*/ 0 60000 65536"/>
                <a:gd name="T9" fmla="*/ 0 w 176"/>
                <a:gd name="T10" fmla="*/ 0 h 412"/>
                <a:gd name="T11" fmla="*/ 176 w 176"/>
                <a:gd name="T12" fmla="*/ 412 h 4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Rectangle 97"/>
            <p:cNvSpPr>
              <a:spLocks noChangeArrowheads="1"/>
            </p:cNvSpPr>
            <p:nvPr/>
          </p:nvSpPr>
          <p:spPr bwMode="auto">
            <a:xfrm>
              <a:off x="1128" y="2264"/>
              <a:ext cx="728" cy="1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Rectangle 98"/>
            <p:cNvSpPr>
              <a:spLocks noChangeArrowheads="1"/>
            </p:cNvSpPr>
            <p:nvPr/>
          </p:nvSpPr>
          <p:spPr bwMode="auto">
            <a:xfrm>
              <a:off x="1113" y="2279"/>
              <a:ext cx="723" cy="15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Line 99"/>
            <p:cNvSpPr>
              <a:spLocks noChangeShapeType="1"/>
            </p:cNvSpPr>
            <p:nvPr/>
          </p:nvSpPr>
          <p:spPr bwMode="auto">
            <a:xfrm>
              <a:off x="1759" y="2362"/>
              <a:ext cx="266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Text Box 100"/>
            <p:cNvSpPr txBox="1">
              <a:spLocks noChangeArrowheads="1"/>
            </p:cNvSpPr>
            <p:nvPr/>
          </p:nvSpPr>
          <p:spPr bwMode="auto">
            <a:xfrm>
              <a:off x="2390" y="2183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7202" name="Text Box 101"/>
            <p:cNvSpPr txBox="1">
              <a:spLocks noChangeArrowheads="1"/>
            </p:cNvSpPr>
            <p:nvPr/>
          </p:nvSpPr>
          <p:spPr bwMode="auto">
            <a:xfrm>
              <a:off x="2336" y="2459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600"/>
                <a:t>2</a:t>
              </a:r>
            </a:p>
          </p:txBody>
        </p:sp>
        <p:sp>
          <p:nvSpPr>
            <p:cNvPr id="7203" name="Text Box 102"/>
            <p:cNvSpPr txBox="1">
              <a:spLocks noChangeArrowheads="1"/>
            </p:cNvSpPr>
            <p:nvPr/>
          </p:nvSpPr>
          <p:spPr bwMode="auto">
            <a:xfrm>
              <a:off x="2178" y="2505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600"/>
                <a:t>3</a:t>
              </a:r>
            </a:p>
          </p:txBody>
        </p:sp>
        <p:sp>
          <p:nvSpPr>
            <p:cNvPr id="7204" name="Rectangle 104"/>
            <p:cNvSpPr>
              <a:spLocks noChangeArrowheads="1"/>
            </p:cNvSpPr>
            <p:nvPr/>
          </p:nvSpPr>
          <p:spPr bwMode="auto">
            <a:xfrm>
              <a:off x="1509" y="2281"/>
              <a:ext cx="269" cy="15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Text Box 105"/>
            <p:cNvSpPr txBox="1">
              <a:spLocks noChangeArrowheads="1"/>
            </p:cNvSpPr>
            <p:nvPr/>
          </p:nvSpPr>
          <p:spPr bwMode="auto">
            <a:xfrm>
              <a:off x="1479" y="2264"/>
              <a:ext cx="32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200"/>
                <a:t>0111</a:t>
              </a:r>
            </a:p>
          </p:txBody>
        </p:sp>
        <p:sp>
          <p:nvSpPr>
            <p:cNvPr id="7206" name="Text Box 106"/>
            <p:cNvSpPr txBox="1">
              <a:spLocks noChangeArrowheads="1"/>
            </p:cNvSpPr>
            <p:nvPr/>
          </p:nvSpPr>
          <p:spPr bwMode="auto">
            <a:xfrm>
              <a:off x="398" y="1841"/>
              <a:ext cx="101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600"/>
                <a:t>value in arriving</a:t>
              </a:r>
            </a:p>
            <a:p>
              <a:pPr eaLnBrk="1" hangingPunct="1"/>
              <a:r>
                <a:rPr lang="en-US" sz="1600"/>
                <a:t>packet</a:t>
              </a:r>
              <a:r>
                <a:rPr lang="ja-JP" altLang="en-US" sz="1600"/>
                <a:t>’</a:t>
              </a:r>
              <a:r>
                <a:rPr lang="en-US" altLang="ja-JP" sz="1600"/>
                <a:t>s header</a:t>
              </a:r>
              <a:endParaRPr lang="en-US" sz="1600"/>
            </a:p>
          </p:txBody>
        </p:sp>
        <p:sp>
          <p:nvSpPr>
            <p:cNvPr id="7207" name="Line 107"/>
            <p:cNvSpPr>
              <a:spLocks noChangeShapeType="1"/>
            </p:cNvSpPr>
            <p:nvPr/>
          </p:nvSpPr>
          <p:spPr bwMode="auto">
            <a:xfrm flipH="1">
              <a:off x="1269" y="2444"/>
              <a:ext cx="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Text Box 108"/>
            <p:cNvSpPr txBox="1">
              <a:spLocks noChangeArrowheads="1"/>
            </p:cNvSpPr>
            <p:nvPr/>
          </p:nvSpPr>
          <p:spPr bwMode="auto">
            <a:xfrm>
              <a:off x="1244" y="261"/>
              <a:ext cx="11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sz="1400"/>
                <a:t>routing algorithm</a:t>
              </a:r>
            </a:p>
          </p:txBody>
        </p:sp>
        <p:sp>
          <p:nvSpPr>
            <p:cNvPr id="7209" name="Rectangle 109"/>
            <p:cNvSpPr>
              <a:spLocks noChangeArrowheads="1"/>
            </p:cNvSpPr>
            <p:nvPr/>
          </p:nvSpPr>
          <p:spPr bwMode="auto">
            <a:xfrm>
              <a:off x="1197" y="732"/>
              <a:ext cx="1263" cy="80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Text Box 110"/>
            <p:cNvSpPr txBox="1">
              <a:spLocks noChangeArrowheads="1"/>
            </p:cNvSpPr>
            <p:nvPr/>
          </p:nvSpPr>
          <p:spPr bwMode="auto">
            <a:xfrm>
              <a:off x="1248" y="702"/>
              <a:ext cx="117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400"/>
                <a:t>local forwarding table</a:t>
              </a:r>
            </a:p>
          </p:txBody>
        </p:sp>
        <p:sp>
          <p:nvSpPr>
            <p:cNvPr id="7211" name="Text Box 111"/>
            <p:cNvSpPr txBox="1">
              <a:spLocks noChangeArrowheads="1"/>
            </p:cNvSpPr>
            <p:nvPr/>
          </p:nvSpPr>
          <p:spPr bwMode="auto">
            <a:xfrm>
              <a:off x="1174" y="858"/>
              <a:ext cx="7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sz="1400"/>
                <a:t>header value</a:t>
              </a:r>
            </a:p>
          </p:txBody>
        </p:sp>
        <p:sp>
          <p:nvSpPr>
            <p:cNvPr id="7212" name="Text Box 112"/>
            <p:cNvSpPr txBox="1">
              <a:spLocks noChangeArrowheads="1"/>
            </p:cNvSpPr>
            <p:nvPr/>
          </p:nvSpPr>
          <p:spPr bwMode="auto">
            <a:xfrm>
              <a:off x="1846" y="859"/>
              <a:ext cx="65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sz="1400"/>
                <a:t>output link</a:t>
              </a:r>
            </a:p>
          </p:txBody>
        </p:sp>
        <p:sp>
          <p:nvSpPr>
            <p:cNvPr id="7213" name="Line 113"/>
            <p:cNvSpPr>
              <a:spLocks noChangeShapeType="1"/>
            </p:cNvSpPr>
            <p:nvPr/>
          </p:nvSpPr>
          <p:spPr bwMode="auto">
            <a:xfrm>
              <a:off x="1908" y="866"/>
              <a:ext cx="5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Text Box 114"/>
            <p:cNvSpPr txBox="1">
              <a:spLocks noChangeArrowheads="1"/>
            </p:cNvSpPr>
            <p:nvPr/>
          </p:nvSpPr>
          <p:spPr bwMode="auto">
            <a:xfrm>
              <a:off x="1377" y="1037"/>
              <a:ext cx="53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en-US" sz="1200" dirty="0"/>
                <a:t>a</a:t>
              </a:r>
              <a:r>
                <a:rPr lang="en-US" sz="1200" dirty="0" smtClean="0"/>
                <a:t> b c d </a:t>
              </a:r>
              <a:endParaRPr lang="en-US" sz="1200" dirty="0"/>
            </a:p>
            <a:p>
              <a:pPr algn="r" eaLnBrk="1" hangingPunct="1"/>
              <a:r>
                <a:rPr lang="en-US" sz="1200" dirty="0"/>
                <a:t>a</a:t>
              </a:r>
              <a:r>
                <a:rPr lang="en-US" sz="1200" dirty="0" smtClean="0"/>
                <a:t>’ b’ c’ d’</a:t>
              </a:r>
              <a:endParaRPr lang="en-US" sz="1200" dirty="0"/>
            </a:p>
            <a:p>
              <a:pPr algn="r" eaLnBrk="1" hangingPunct="1"/>
              <a:r>
                <a:rPr lang="en-US" sz="1200" dirty="0" smtClean="0"/>
                <a:t>a” b” c” d”</a:t>
              </a:r>
              <a:endParaRPr lang="en-US" sz="1200" dirty="0"/>
            </a:p>
            <a:p>
              <a:pPr algn="r" eaLnBrk="1" hangingPunct="1"/>
              <a:endParaRPr lang="en-US" sz="1200" dirty="0"/>
            </a:p>
          </p:txBody>
        </p:sp>
        <p:sp>
          <p:nvSpPr>
            <p:cNvPr id="7215" name="Text Box 115"/>
            <p:cNvSpPr txBox="1">
              <a:spLocks noChangeArrowheads="1"/>
            </p:cNvSpPr>
            <p:nvPr/>
          </p:nvSpPr>
          <p:spPr bwMode="auto">
            <a:xfrm>
              <a:off x="1918" y="1037"/>
              <a:ext cx="17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US" sz="1200" dirty="0"/>
                <a:t>1</a:t>
              </a:r>
            </a:p>
            <a:p>
              <a:pPr algn="ctr" eaLnBrk="1" hangingPunct="1"/>
              <a:r>
                <a:rPr lang="en-US" sz="1200" dirty="0"/>
                <a:t>2</a:t>
              </a:r>
            </a:p>
            <a:p>
              <a:pPr algn="ctr" eaLnBrk="1" hangingPunct="1"/>
              <a:r>
                <a:rPr lang="en-US" sz="1200" dirty="0"/>
                <a:t>3</a:t>
              </a:r>
            </a:p>
            <a:p>
              <a:pPr algn="ctr" eaLnBrk="1" hangingPunct="1"/>
              <a:endParaRPr lang="en-US" sz="1200" dirty="0"/>
            </a:p>
          </p:txBody>
        </p:sp>
        <p:sp>
          <p:nvSpPr>
            <p:cNvPr id="7216" name="Line 116"/>
            <p:cNvSpPr>
              <a:spLocks noChangeShapeType="1"/>
            </p:cNvSpPr>
            <p:nvPr/>
          </p:nvSpPr>
          <p:spPr bwMode="auto">
            <a:xfrm>
              <a:off x="1197" y="1028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117"/>
            <p:cNvSpPr>
              <a:spLocks noChangeShapeType="1"/>
            </p:cNvSpPr>
            <p:nvPr/>
          </p:nvSpPr>
          <p:spPr bwMode="auto">
            <a:xfrm>
              <a:off x="1192" y="872"/>
              <a:ext cx="1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AutoShape 118"/>
            <p:cNvSpPr>
              <a:spLocks noChangeArrowheads="1"/>
            </p:cNvSpPr>
            <p:nvPr/>
          </p:nvSpPr>
          <p:spPr bwMode="auto">
            <a:xfrm rot="5400000">
              <a:off x="1763" y="548"/>
              <a:ext cx="151" cy="172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9" name="Line 119"/>
            <p:cNvSpPr>
              <a:spLocks noChangeShapeType="1"/>
            </p:cNvSpPr>
            <p:nvPr/>
          </p:nvSpPr>
          <p:spPr bwMode="auto">
            <a:xfrm>
              <a:off x="1371" y="2086"/>
              <a:ext cx="229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Freeform 120"/>
            <p:cNvSpPr>
              <a:spLocks/>
            </p:cNvSpPr>
            <p:nvPr/>
          </p:nvSpPr>
          <p:spPr bwMode="auto">
            <a:xfrm>
              <a:off x="2047" y="2395"/>
              <a:ext cx="554" cy="167"/>
            </a:xfrm>
            <a:custGeom>
              <a:avLst/>
              <a:gdLst>
                <a:gd name="T0" fmla="*/ 0 w 554"/>
                <a:gd name="T1" fmla="*/ 10 h 167"/>
                <a:gd name="T2" fmla="*/ 324 w 554"/>
                <a:gd name="T3" fmla="*/ 26 h 167"/>
                <a:gd name="T4" fmla="*/ 554 w 554"/>
                <a:gd name="T5" fmla="*/ 167 h 167"/>
                <a:gd name="T6" fmla="*/ 0 60000 65536"/>
                <a:gd name="T7" fmla="*/ 0 60000 65536"/>
                <a:gd name="T8" fmla="*/ 0 60000 65536"/>
                <a:gd name="T9" fmla="*/ 0 w 554"/>
                <a:gd name="T10" fmla="*/ 0 h 167"/>
                <a:gd name="T11" fmla="*/ 554 w 554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Freeform 121"/>
            <p:cNvSpPr>
              <a:spLocks/>
            </p:cNvSpPr>
            <p:nvPr/>
          </p:nvSpPr>
          <p:spPr bwMode="auto">
            <a:xfrm flipH="1">
              <a:off x="3518" y="2127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Freeform 122"/>
            <p:cNvSpPr>
              <a:spLocks/>
            </p:cNvSpPr>
            <p:nvPr/>
          </p:nvSpPr>
          <p:spPr bwMode="auto">
            <a:xfrm flipH="1">
              <a:off x="2881" y="1948"/>
              <a:ext cx="364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1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3" name="Freeform 123"/>
            <p:cNvSpPr>
              <a:spLocks/>
            </p:cNvSpPr>
            <p:nvPr/>
          </p:nvSpPr>
          <p:spPr bwMode="auto">
            <a:xfrm flipH="1" flipV="1">
              <a:off x="3302" y="292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Freeform 124"/>
            <p:cNvSpPr>
              <a:spLocks/>
            </p:cNvSpPr>
            <p:nvPr/>
          </p:nvSpPr>
          <p:spPr bwMode="auto">
            <a:xfrm flipH="1" flipV="1">
              <a:off x="2452" y="2912"/>
              <a:ext cx="342" cy="234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0 h 816"/>
                <a:gd name="T4" fmla="*/ 0 w 1443"/>
                <a:gd name="T5" fmla="*/ 0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Freeform 125"/>
            <p:cNvSpPr>
              <a:spLocks/>
            </p:cNvSpPr>
            <p:nvPr/>
          </p:nvSpPr>
          <p:spPr bwMode="auto">
            <a:xfrm flipH="1" flipV="1">
              <a:off x="2855" y="2728"/>
              <a:ext cx="342" cy="285"/>
            </a:xfrm>
            <a:custGeom>
              <a:avLst/>
              <a:gdLst>
                <a:gd name="T0" fmla="*/ 0 w 1443"/>
                <a:gd name="T1" fmla="*/ 0 h 816"/>
                <a:gd name="T2" fmla="*/ 0 w 1443"/>
                <a:gd name="T3" fmla="*/ 1 h 816"/>
                <a:gd name="T4" fmla="*/ 0 w 1443"/>
                <a:gd name="T5" fmla="*/ 1 h 816"/>
                <a:gd name="T6" fmla="*/ 0 w 1443"/>
                <a:gd name="T7" fmla="*/ 0 h 816"/>
                <a:gd name="T8" fmla="*/ 0 w 1443"/>
                <a:gd name="T9" fmla="*/ 0 h 8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3"/>
                <a:gd name="T16" fmla="*/ 0 h 816"/>
                <a:gd name="T17" fmla="*/ 1443 w 1443"/>
                <a:gd name="T18" fmla="*/ 816 h 8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26" name="Group 126"/>
            <p:cNvGrpSpPr>
              <a:grpSpLocks/>
            </p:cNvGrpSpPr>
            <p:nvPr/>
          </p:nvGrpSpPr>
          <p:grpSpPr bwMode="auto">
            <a:xfrm>
              <a:off x="2886" y="1668"/>
              <a:ext cx="347" cy="285"/>
              <a:chOff x="2886" y="1668"/>
              <a:chExt cx="347" cy="285"/>
            </a:xfrm>
          </p:grpSpPr>
          <p:sp>
            <p:nvSpPr>
              <p:cNvPr id="7259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0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1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2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5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27" name="Group 134"/>
            <p:cNvGrpSpPr>
              <a:grpSpLocks/>
            </p:cNvGrpSpPr>
            <p:nvPr/>
          </p:nvGrpSpPr>
          <p:grpSpPr bwMode="auto">
            <a:xfrm>
              <a:off x="3524" y="1840"/>
              <a:ext cx="347" cy="285"/>
              <a:chOff x="2886" y="1668"/>
              <a:chExt cx="347" cy="285"/>
            </a:xfrm>
          </p:grpSpPr>
          <p:sp>
            <p:nvSpPr>
              <p:cNvPr id="7252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3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4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5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6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7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28" name="Group 142"/>
            <p:cNvGrpSpPr>
              <a:grpSpLocks/>
            </p:cNvGrpSpPr>
            <p:nvPr/>
          </p:nvGrpSpPr>
          <p:grpSpPr bwMode="auto">
            <a:xfrm>
              <a:off x="3291" y="3148"/>
              <a:ext cx="347" cy="285"/>
              <a:chOff x="2886" y="1668"/>
              <a:chExt cx="347" cy="285"/>
            </a:xfrm>
          </p:grpSpPr>
          <p:sp>
            <p:nvSpPr>
              <p:cNvPr id="7245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6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7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8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0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1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29" name="Group 150"/>
            <p:cNvGrpSpPr>
              <a:grpSpLocks/>
            </p:cNvGrpSpPr>
            <p:nvPr/>
          </p:nvGrpSpPr>
          <p:grpSpPr bwMode="auto">
            <a:xfrm>
              <a:off x="2853" y="3010"/>
              <a:ext cx="347" cy="285"/>
              <a:chOff x="2886" y="1668"/>
              <a:chExt cx="347" cy="285"/>
            </a:xfrm>
          </p:grpSpPr>
          <p:sp>
            <p:nvSpPr>
              <p:cNvPr id="7238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9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0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1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3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30" name="Group 158"/>
            <p:cNvGrpSpPr>
              <a:grpSpLocks/>
            </p:cNvGrpSpPr>
            <p:nvPr/>
          </p:nvGrpSpPr>
          <p:grpSpPr bwMode="auto">
            <a:xfrm>
              <a:off x="2440" y="3131"/>
              <a:ext cx="347" cy="285"/>
              <a:chOff x="2886" y="1668"/>
              <a:chExt cx="347" cy="285"/>
            </a:xfrm>
          </p:grpSpPr>
          <p:sp>
            <p:nvSpPr>
              <p:cNvPr id="7231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2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3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4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5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74" name="Text Box 167"/>
          <p:cNvSpPr txBox="1">
            <a:spLocks noChangeArrowheads="1"/>
          </p:cNvSpPr>
          <p:nvPr/>
        </p:nvSpPr>
        <p:spPr bwMode="auto">
          <a:xfrm>
            <a:off x="103611" y="6391"/>
            <a:ext cx="615610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NW layer’s job -  routing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and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forwarding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Interplay between the two: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26" name="Group 170"/>
          <p:cNvGrpSpPr>
            <a:grpSpLocks/>
          </p:cNvGrpSpPr>
          <p:nvPr/>
        </p:nvGrpSpPr>
        <p:grpSpPr bwMode="auto">
          <a:xfrm>
            <a:off x="4360863" y="1292226"/>
            <a:ext cx="4491042" cy="923926"/>
            <a:chOff x="2782" y="912"/>
            <a:chExt cx="2829" cy="582"/>
          </a:xfrm>
        </p:grpSpPr>
        <p:sp>
          <p:nvSpPr>
            <p:cNvPr id="7179" name="Line 171"/>
            <p:cNvSpPr>
              <a:spLocks noChangeShapeType="1"/>
            </p:cNvSpPr>
            <p:nvPr/>
          </p:nvSpPr>
          <p:spPr bwMode="auto">
            <a:xfrm>
              <a:off x="2782" y="1117"/>
              <a:ext cx="1032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80" name="Text Box 172"/>
            <p:cNvSpPr txBox="1">
              <a:spLocks noChangeArrowheads="1"/>
            </p:cNvSpPr>
            <p:nvPr/>
          </p:nvSpPr>
          <p:spPr bwMode="auto">
            <a:xfrm>
              <a:off x="3532" y="912"/>
              <a:ext cx="207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b="1" dirty="0">
                  <a:solidFill>
                    <a:srgbClr val="CC0000"/>
                  </a:solidFill>
                </a:rPr>
                <a:t>routing algorithm </a:t>
              </a:r>
              <a:r>
                <a:rPr lang="en-US" dirty="0"/>
                <a:t>determines</a:t>
              </a:r>
            </a:p>
            <a:p>
              <a:r>
                <a:rPr lang="en-US" dirty="0" smtClean="0"/>
                <a:t>path </a:t>
              </a:r>
              <a:r>
                <a:rPr lang="en-US" dirty="0"/>
                <a:t>through </a:t>
              </a:r>
              <a:r>
                <a:rPr lang="en-US" dirty="0" smtClean="0"/>
                <a:t>network </a:t>
              </a:r>
            </a:p>
            <a:p>
              <a:r>
                <a:rPr lang="en-US" dirty="0" smtClean="0">
                  <a:solidFill>
                    <a:srgbClr val="CC0000"/>
                  </a:solidFill>
                </a:rPr>
                <a:t>(</a:t>
              </a:r>
              <a:r>
                <a:rPr lang="en-US" b="1" i="1" dirty="0" smtClean="0">
                  <a:solidFill>
                    <a:srgbClr val="CC0000"/>
                  </a:solidFill>
                </a:rPr>
                <a:t>control-plane</a:t>
              </a:r>
              <a:r>
                <a:rPr lang="en-US" dirty="0" smtClean="0">
                  <a:solidFill>
                    <a:srgbClr val="CC0000"/>
                  </a:solidFill>
                </a:rPr>
                <a:t> functionality)</a:t>
              </a:r>
              <a:endParaRPr lang="en-US" dirty="0">
                <a:solidFill>
                  <a:srgbClr val="CC0000"/>
                </a:solidFill>
              </a:endParaRPr>
            </a:p>
          </p:txBody>
        </p:sp>
      </p:grpSp>
      <p:grpSp>
        <p:nvGrpSpPr>
          <p:cNvPr id="27" name="Group 173"/>
          <p:cNvGrpSpPr>
            <a:grpSpLocks/>
          </p:cNvGrpSpPr>
          <p:nvPr/>
        </p:nvGrpSpPr>
        <p:grpSpPr bwMode="auto">
          <a:xfrm>
            <a:off x="4424364" y="2289050"/>
            <a:ext cx="4376738" cy="923926"/>
            <a:chOff x="2782" y="912"/>
            <a:chExt cx="2757" cy="582"/>
          </a:xfrm>
        </p:grpSpPr>
        <p:sp>
          <p:nvSpPr>
            <p:cNvPr id="7177" name="Line 174"/>
            <p:cNvSpPr>
              <a:spLocks noChangeShapeType="1"/>
            </p:cNvSpPr>
            <p:nvPr/>
          </p:nvSpPr>
          <p:spPr bwMode="auto">
            <a:xfrm>
              <a:off x="2782" y="1117"/>
              <a:ext cx="1032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78" name="Text Box 175"/>
            <p:cNvSpPr txBox="1">
              <a:spLocks noChangeArrowheads="1"/>
            </p:cNvSpPr>
            <p:nvPr/>
          </p:nvSpPr>
          <p:spPr bwMode="auto">
            <a:xfrm>
              <a:off x="3532" y="912"/>
              <a:ext cx="2007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b="1" dirty="0">
                  <a:solidFill>
                    <a:srgbClr val="CC0000"/>
                  </a:solidFill>
                </a:rPr>
                <a:t>forwarding table </a:t>
              </a:r>
              <a:r>
                <a:rPr lang="en-US" dirty="0"/>
                <a:t>determines</a:t>
              </a:r>
            </a:p>
            <a:p>
              <a:r>
                <a:rPr lang="en-US" dirty="0"/>
                <a:t>local forwarding at this </a:t>
              </a:r>
              <a:r>
                <a:rPr lang="en-US" dirty="0" smtClean="0"/>
                <a:t>router</a:t>
              </a:r>
            </a:p>
            <a:p>
              <a:r>
                <a:rPr lang="en-US" dirty="0" smtClean="0">
                  <a:solidFill>
                    <a:srgbClr val="CC0000"/>
                  </a:solidFill>
                </a:rPr>
                <a:t>(</a:t>
              </a:r>
              <a:r>
                <a:rPr lang="en-US" b="1" i="1" dirty="0" smtClean="0">
                  <a:solidFill>
                    <a:srgbClr val="CC0000"/>
                  </a:solidFill>
                </a:rPr>
                <a:t>data-plane</a:t>
              </a:r>
              <a:r>
                <a:rPr lang="en-US" dirty="0" smtClean="0">
                  <a:solidFill>
                    <a:srgbClr val="CC0000"/>
                  </a:solidFill>
                </a:rPr>
                <a:t> functionality)</a:t>
              </a:r>
              <a:endParaRPr lang="en-US" dirty="0">
                <a:solidFill>
                  <a:srgbClr val="CC0000"/>
                </a:solidFill>
              </a:endParaRPr>
            </a:p>
          </p:txBody>
        </p:sp>
      </p:grpSp>
      <p:sp>
        <p:nvSpPr>
          <p:cNvPr id="2" name="Flowchart: Alternate Process 1"/>
          <p:cNvSpPr/>
          <p:nvPr/>
        </p:nvSpPr>
        <p:spPr>
          <a:xfrm>
            <a:off x="5451476" y="1198563"/>
            <a:ext cx="3400429" cy="1090487"/>
          </a:xfrm>
          <a:prstGeom prst="flowChartAlternateProcess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997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897CB1-19CA-4B7B-99C4-D00A9C15C146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sv-SE" sz="1400" dirty="0"/>
          </a:p>
        </p:txBody>
      </p:sp>
      <p:sp>
        <p:nvSpPr>
          <p:cNvPr id="11878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5538" cy="1133475"/>
          </a:xfrm>
        </p:spPr>
        <p:txBody>
          <a:bodyPr/>
          <a:lstStyle/>
          <a:p>
            <a:r>
              <a:rPr lang="en-US" altLang="sv-SE" smtClean="0"/>
              <a:t>OSPF (Open Shortest Path First)</a:t>
            </a:r>
          </a:p>
        </p:txBody>
      </p:sp>
      <p:sp>
        <p:nvSpPr>
          <p:cNvPr id="1187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3997424"/>
          </a:xfrm>
        </p:spPr>
        <p:txBody>
          <a:bodyPr/>
          <a:lstStyle/>
          <a:p>
            <a:r>
              <a:rPr lang="en-US" altLang="sv-SE" sz="2400" smtClean="0"/>
              <a:t>“open”: just means publicly available (RFC 2328)</a:t>
            </a:r>
          </a:p>
          <a:p>
            <a:r>
              <a:rPr lang="en-US" altLang="sv-SE" sz="2400" smtClean="0"/>
              <a:t>uses </a:t>
            </a:r>
            <a:r>
              <a:rPr lang="en-US" altLang="sv-SE" sz="2400" smtClean="0">
                <a:solidFill>
                  <a:srgbClr val="C00000"/>
                </a:solidFill>
              </a:rPr>
              <a:t>Link State </a:t>
            </a:r>
            <a:r>
              <a:rPr lang="en-US" altLang="sv-SE" sz="2400" smtClean="0"/>
              <a:t>algorithm </a:t>
            </a:r>
          </a:p>
          <a:p>
            <a:pPr lvl="1"/>
            <a:r>
              <a:rPr lang="en-US" altLang="sv-SE" sz="2000" smtClean="0"/>
              <a:t>complete topology map built at each node</a:t>
            </a:r>
          </a:p>
          <a:p>
            <a:pPr lvl="1"/>
            <a:r>
              <a:rPr lang="en-US" altLang="sv-SE" sz="2000" smtClean="0"/>
              <a:t>route computation using Dijkstra’s algorithm</a:t>
            </a:r>
          </a:p>
          <a:p>
            <a:pPr lvl="1"/>
            <a:r>
              <a:rPr lang="en-US" altLang="sv-SE" sz="2000" smtClean="0"/>
              <a:t>works in larger networks (</a:t>
            </a:r>
            <a:r>
              <a:rPr lang="en-US" altLang="sv-SE" sz="2000" smtClean="0">
                <a:solidFill>
                  <a:srgbClr val="C00000"/>
                </a:solidFill>
              </a:rPr>
              <a:t>hierarchical structure with areas</a:t>
            </a:r>
            <a:r>
              <a:rPr lang="en-US" altLang="sv-SE" sz="2000" smtClean="0"/>
              <a:t>)</a:t>
            </a:r>
          </a:p>
          <a:p>
            <a:pPr lvl="1"/>
            <a:endParaRPr lang="en-US" altLang="sv-SE" sz="2000" smtClean="0"/>
          </a:p>
          <a:p>
            <a:r>
              <a:rPr lang="en-US" altLang="sv-SE" sz="2400" smtClean="0"/>
              <a:t>OSPF advertisements sent within area via flooding.</a:t>
            </a:r>
          </a:p>
          <a:p>
            <a:pPr lvl="1"/>
            <a:r>
              <a:rPr lang="en-US" altLang="sv-SE" sz="2000" smtClean="0"/>
              <a:t>carried in OSPF messages </a:t>
            </a:r>
            <a:r>
              <a:rPr lang="en-US" altLang="sv-SE" sz="2000" smtClean="0">
                <a:solidFill>
                  <a:schemeClr val="accent2"/>
                </a:solidFill>
              </a:rPr>
              <a:t>directly</a:t>
            </a:r>
            <a:r>
              <a:rPr lang="en-US" altLang="sv-SE" sz="2000" smtClean="0"/>
              <a:t> over IP with protocol number 89 (no UDP- or TCP-transport)</a:t>
            </a:r>
          </a:p>
          <a:p>
            <a:pPr lvl="1"/>
            <a:r>
              <a:rPr lang="en-US" altLang="sv-SE" sz="2000" smtClean="0"/>
              <a:t>sent at least every 30 minutes</a:t>
            </a:r>
          </a:p>
        </p:txBody>
      </p:sp>
    </p:spTree>
    <p:extLst>
      <p:ext uri="{BB962C8B-B14F-4D97-AF65-F5344CB8AC3E}">
        <p14:creationId xmlns:p14="http://schemas.microsoft.com/office/powerpoint/2010/main" val="302740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3DCBCB76-21CB-4A06-B293-5ADB4E8BA3E6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sv-SE" sz="1400"/>
          </a:p>
        </p:txBody>
      </p:sp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81100"/>
          </a:xfrm>
        </p:spPr>
        <p:txBody>
          <a:bodyPr/>
          <a:lstStyle/>
          <a:p>
            <a:r>
              <a:rPr lang="en-US" altLang="sv-SE" dirty="0" smtClean="0"/>
              <a:t>OSPF features</a:t>
            </a:r>
          </a:p>
        </p:txBody>
      </p:sp>
      <p:sp>
        <p:nvSpPr>
          <p:cNvPr id="1198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484" y="1205163"/>
            <a:ext cx="8229600" cy="2727893"/>
          </a:xfrm>
        </p:spPr>
        <p:txBody>
          <a:bodyPr/>
          <a:lstStyle/>
          <a:p>
            <a:r>
              <a:rPr lang="en-US" altLang="sv-SE" sz="2400" smtClean="0">
                <a:solidFill>
                  <a:srgbClr val="C00000"/>
                </a:solidFill>
              </a:rPr>
              <a:t>security: </a:t>
            </a:r>
            <a:r>
              <a:rPr lang="en-US" altLang="sv-SE" sz="2400" smtClean="0"/>
              <a:t>all OSPF messages can be authenticated (to prevent malicious intrusion) </a:t>
            </a:r>
          </a:p>
          <a:p>
            <a:r>
              <a:rPr lang="en-US" altLang="sv-SE" sz="2400" smtClean="0">
                <a:solidFill>
                  <a:srgbClr val="C00000"/>
                </a:solidFill>
              </a:rPr>
              <a:t>multi</a:t>
            </a:r>
            <a:r>
              <a:rPr lang="en-US" altLang="sv-SE" sz="2400" smtClean="0"/>
              <a:t>ple same-cost </a:t>
            </a:r>
            <a:r>
              <a:rPr lang="en-US" altLang="sv-SE" sz="2400" smtClean="0">
                <a:solidFill>
                  <a:srgbClr val="C00000"/>
                </a:solidFill>
              </a:rPr>
              <a:t>path</a:t>
            </a:r>
            <a:r>
              <a:rPr lang="en-US" altLang="sv-SE" sz="2400" smtClean="0"/>
              <a:t>s allowed </a:t>
            </a:r>
          </a:p>
          <a:p>
            <a:r>
              <a:rPr lang="en-US" altLang="sv-SE" sz="2400" smtClean="0"/>
              <a:t>Send HELLO messages to establish adjacencies with neighbors to check operational links</a:t>
            </a:r>
            <a:endParaRPr lang="en-US" altLang="sv-SE" smtClean="0"/>
          </a:p>
          <a:p>
            <a:r>
              <a:rPr lang="en-US" altLang="sv-SE" sz="2400" smtClean="0">
                <a:solidFill>
                  <a:srgbClr val="C00000"/>
                </a:solidFill>
              </a:rPr>
              <a:t>hierarchical</a:t>
            </a:r>
            <a:r>
              <a:rPr lang="en-US" altLang="sv-SE" sz="2400" smtClean="0"/>
              <a:t> OSPF in large domains.</a:t>
            </a:r>
          </a:p>
          <a:p>
            <a:endParaRPr lang="en-US" altLang="sv-SE" sz="2400" smtClean="0"/>
          </a:p>
        </p:txBody>
      </p:sp>
    </p:spTree>
    <p:extLst>
      <p:ext uri="{BB962C8B-B14F-4D97-AF65-F5344CB8AC3E}">
        <p14:creationId xmlns:p14="http://schemas.microsoft.com/office/powerpoint/2010/main" val="32538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91C95C4E-BB36-480B-BEBC-C3291C619442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sv-SE" sz="1400"/>
          </a:p>
        </p:txBody>
      </p:sp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Hierarchical OSPF</a:t>
            </a:r>
          </a:p>
        </p:txBody>
      </p:sp>
      <p:sp>
        <p:nvSpPr>
          <p:cNvPr id="120837" name="Freeform 2"/>
          <p:cNvSpPr>
            <a:spLocks/>
          </p:cNvSpPr>
          <p:nvPr/>
        </p:nvSpPr>
        <p:spPr bwMode="auto">
          <a:xfrm>
            <a:off x="2027238" y="1652588"/>
            <a:ext cx="6010275" cy="2206625"/>
          </a:xfrm>
          <a:custGeom>
            <a:avLst/>
            <a:gdLst>
              <a:gd name="T0" fmla="*/ 2147483646 w 3786"/>
              <a:gd name="T1" fmla="*/ 2147483646 h 1390"/>
              <a:gd name="T2" fmla="*/ 2147483646 w 3786"/>
              <a:gd name="T3" fmla="*/ 2147483646 h 1390"/>
              <a:gd name="T4" fmla="*/ 2147483646 w 3786"/>
              <a:gd name="T5" fmla="*/ 2147483646 h 1390"/>
              <a:gd name="T6" fmla="*/ 2147483646 w 3786"/>
              <a:gd name="T7" fmla="*/ 2147483646 h 1390"/>
              <a:gd name="T8" fmla="*/ 2147483646 w 3786"/>
              <a:gd name="T9" fmla="*/ 2147483646 h 1390"/>
              <a:gd name="T10" fmla="*/ 2147483646 w 3786"/>
              <a:gd name="T11" fmla="*/ 2147483646 h 1390"/>
              <a:gd name="T12" fmla="*/ 2147483646 w 3786"/>
              <a:gd name="T13" fmla="*/ 2147483646 h 1390"/>
              <a:gd name="T14" fmla="*/ 2147483646 w 3786"/>
              <a:gd name="T15" fmla="*/ 2147483646 h 1390"/>
              <a:gd name="T16" fmla="*/ 2147483646 w 3786"/>
              <a:gd name="T17" fmla="*/ 2147483646 h 1390"/>
              <a:gd name="T18" fmla="*/ 2147483646 w 3786"/>
              <a:gd name="T19" fmla="*/ 2147483646 h 1390"/>
              <a:gd name="T20" fmla="*/ 2147483646 w 3786"/>
              <a:gd name="T21" fmla="*/ 2147483646 h 1390"/>
              <a:gd name="T22" fmla="*/ 2147483646 w 3786"/>
              <a:gd name="T23" fmla="*/ 2147483646 h 1390"/>
              <a:gd name="T24" fmla="*/ 2147483646 w 3786"/>
              <a:gd name="T25" fmla="*/ 2147483646 h 1390"/>
              <a:gd name="T26" fmla="*/ 2147483646 w 3786"/>
              <a:gd name="T27" fmla="*/ 2147483646 h 13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786" h="1390">
                <a:moveTo>
                  <a:pt x="408" y="575"/>
                </a:moveTo>
                <a:cubicBezTo>
                  <a:pt x="689" y="273"/>
                  <a:pt x="1286" y="110"/>
                  <a:pt x="1693" y="55"/>
                </a:cubicBezTo>
                <a:cubicBezTo>
                  <a:pt x="2100" y="0"/>
                  <a:pt x="2585" y="164"/>
                  <a:pt x="2852" y="245"/>
                </a:cubicBezTo>
                <a:cubicBezTo>
                  <a:pt x="3119" y="326"/>
                  <a:pt x="3163" y="420"/>
                  <a:pt x="3295" y="540"/>
                </a:cubicBezTo>
                <a:cubicBezTo>
                  <a:pt x="3427" y="660"/>
                  <a:pt x="3786" y="870"/>
                  <a:pt x="3702" y="1130"/>
                </a:cubicBezTo>
                <a:cubicBezTo>
                  <a:pt x="3618" y="1390"/>
                  <a:pt x="3209" y="1190"/>
                  <a:pt x="3035" y="1214"/>
                </a:cubicBezTo>
                <a:cubicBezTo>
                  <a:pt x="2870" y="1266"/>
                  <a:pt x="2655" y="1277"/>
                  <a:pt x="2655" y="1277"/>
                </a:cubicBezTo>
                <a:cubicBezTo>
                  <a:pt x="2655" y="1277"/>
                  <a:pt x="2160" y="1316"/>
                  <a:pt x="1918" y="1326"/>
                </a:cubicBezTo>
                <a:cubicBezTo>
                  <a:pt x="1676" y="1336"/>
                  <a:pt x="1387" y="1353"/>
                  <a:pt x="1201" y="1340"/>
                </a:cubicBezTo>
                <a:cubicBezTo>
                  <a:pt x="1015" y="1327"/>
                  <a:pt x="913" y="1278"/>
                  <a:pt x="801" y="1249"/>
                </a:cubicBezTo>
                <a:lnTo>
                  <a:pt x="527" y="1165"/>
                </a:lnTo>
                <a:cubicBezTo>
                  <a:pt x="404" y="1140"/>
                  <a:pt x="126" y="1159"/>
                  <a:pt x="63" y="1102"/>
                </a:cubicBezTo>
                <a:cubicBezTo>
                  <a:pt x="0" y="1045"/>
                  <a:pt x="85" y="919"/>
                  <a:pt x="148" y="821"/>
                </a:cubicBezTo>
                <a:cubicBezTo>
                  <a:pt x="205" y="733"/>
                  <a:pt x="127" y="877"/>
                  <a:pt x="408" y="575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38" name="Line 4"/>
          <p:cNvSpPr>
            <a:spLocks noChangeShapeType="1"/>
          </p:cNvSpPr>
          <p:nvPr/>
        </p:nvSpPr>
        <p:spPr bwMode="auto">
          <a:xfrm flipV="1">
            <a:off x="3679825" y="2039938"/>
            <a:ext cx="1058863" cy="346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39" name="Line 5"/>
          <p:cNvSpPr>
            <a:spLocks noChangeShapeType="1"/>
          </p:cNvSpPr>
          <p:nvPr/>
        </p:nvSpPr>
        <p:spPr bwMode="auto">
          <a:xfrm>
            <a:off x="4957763" y="2036763"/>
            <a:ext cx="1169987" cy="344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0" name="Line 6"/>
          <p:cNvSpPr>
            <a:spLocks noChangeShapeType="1"/>
          </p:cNvSpPr>
          <p:nvPr/>
        </p:nvSpPr>
        <p:spPr bwMode="auto">
          <a:xfrm>
            <a:off x="6369050" y="2435225"/>
            <a:ext cx="803275" cy="801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1" name="Line 7"/>
          <p:cNvSpPr>
            <a:spLocks noChangeShapeType="1"/>
          </p:cNvSpPr>
          <p:nvPr/>
        </p:nvSpPr>
        <p:spPr bwMode="auto">
          <a:xfrm flipV="1">
            <a:off x="4948238" y="2330450"/>
            <a:ext cx="1271587" cy="1182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2" name="Line 8"/>
          <p:cNvSpPr>
            <a:spLocks noChangeShapeType="1"/>
          </p:cNvSpPr>
          <p:nvPr/>
        </p:nvSpPr>
        <p:spPr bwMode="auto">
          <a:xfrm>
            <a:off x="3683000" y="2471738"/>
            <a:ext cx="1138238" cy="992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3" name="Line 9"/>
          <p:cNvSpPr>
            <a:spLocks noChangeShapeType="1"/>
          </p:cNvSpPr>
          <p:nvPr/>
        </p:nvSpPr>
        <p:spPr bwMode="auto">
          <a:xfrm flipH="1">
            <a:off x="6780213" y="3236913"/>
            <a:ext cx="400050" cy="881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4" name="Line 10"/>
          <p:cNvSpPr>
            <a:spLocks noChangeShapeType="1"/>
          </p:cNvSpPr>
          <p:nvPr/>
        </p:nvSpPr>
        <p:spPr bwMode="auto">
          <a:xfrm>
            <a:off x="6808788" y="4090988"/>
            <a:ext cx="893762" cy="836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5" name="Line 11"/>
          <p:cNvSpPr>
            <a:spLocks noChangeShapeType="1"/>
          </p:cNvSpPr>
          <p:nvPr/>
        </p:nvSpPr>
        <p:spPr bwMode="auto">
          <a:xfrm>
            <a:off x="4841875" y="3405188"/>
            <a:ext cx="547688" cy="133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6" name="Line 12"/>
          <p:cNvSpPr>
            <a:spLocks noChangeShapeType="1"/>
          </p:cNvSpPr>
          <p:nvPr/>
        </p:nvSpPr>
        <p:spPr bwMode="auto">
          <a:xfrm>
            <a:off x="4403725" y="4268788"/>
            <a:ext cx="246063" cy="971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7" name="Line 13"/>
          <p:cNvSpPr>
            <a:spLocks noChangeShapeType="1"/>
          </p:cNvSpPr>
          <p:nvPr/>
        </p:nvSpPr>
        <p:spPr bwMode="auto">
          <a:xfrm flipH="1">
            <a:off x="4646613" y="4775200"/>
            <a:ext cx="7239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8" name="Line 14"/>
          <p:cNvSpPr>
            <a:spLocks noChangeShapeType="1"/>
          </p:cNvSpPr>
          <p:nvPr/>
        </p:nvSpPr>
        <p:spPr bwMode="auto">
          <a:xfrm flipH="1">
            <a:off x="4454525" y="3519488"/>
            <a:ext cx="388938" cy="779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49" name="Line 15"/>
          <p:cNvSpPr>
            <a:spLocks noChangeShapeType="1"/>
          </p:cNvSpPr>
          <p:nvPr/>
        </p:nvSpPr>
        <p:spPr bwMode="auto">
          <a:xfrm flipH="1">
            <a:off x="2689225" y="2319338"/>
            <a:ext cx="857250" cy="846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50" name="Line 16"/>
          <p:cNvSpPr>
            <a:spLocks noChangeShapeType="1"/>
          </p:cNvSpPr>
          <p:nvPr/>
        </p:nvSpPr>
        <p:spPr bwMode="auto">
          <a:xfrm flipH="1">
            <a:off x="2084388" y="3171825"/>
            <a:ext cx="577850" cy="79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51" name="Line 17"/>
          <p:cNvSpPr>
            <a:spLocks noChangeShapeType="1"/>
          </p:cNvSpPr>
          <p:nvPr/>
        </p:nvSpPr>
        <p:spPr bwMode="auto">
          <a:xfrm flipH="1">
            <a:off x="1435100" y="4024313"/>
            <a:ext cx="62230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52" name="Line 18"/>
          <p:cNvSpPr>
            <a:spLocks noChangeShapeType="1"/>
          </p:cNvSpPr>
          <p:nvPr/>
        </p:nvSpPr>
        <p:spPr bwMode="auto">
          <a:xfrm flipH="1">
            <a:off x="2290763" y="4552950"/>
            <a:ext cx="433387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53" name="Line 19"/>
          <p:cNvSpPr>
            <a:spLocks noChangeShapeType="1"/>
          </p:cNvSpPr>
          <p:nvPr/>
        </p:nvSpPr>
        <p:spPr bwMode="auto">
          <a:xfrm>
            <a:off x="2163763" y="3981450"/>
            <a:ext cx="636587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54" name="Freeform 20"/>
          <p:cNvSpPr>
            <a:spLocks/>
          </p:cNvSpPr>
          <p:nvPr/>
        </p:nvSpPr>
        <p:spPr bwMode="auto">
          <a:xfrm>
            <a:off x="1087438" y="2833688"/>
            <a:ext cx="2185987" cy="2820987"/>
          </a:xfrm>
          <a:custGeom>
            <a:avLst/>
            <a:gdLst>
              <a:gd name="T0" fmla="*/ 2147483646 w 1377"/>
              <a:gd name="T1" fmla="*/ 2147483646 h 1777"/>
              <a:gd name="T2" fmla="*/ 2147483646 w 1377"/>
              <a:gd name="T3" fmla="*/ 2147483646 h 1777"/>
              <a:gd name="T4" fmla="*/ 2147483646 w 1377"/>
              <a:gd name="T5" fmla="*/ 2147483646 h 1777"/>
              <a:gd name="T6" fmla="*/ 2147483646 w 1377"/>
              <a:gd name="T7" fmla="*/ 2147483646 h 1777"/>
              <a:gd name="T8" fmla="*/ 2147483646 w 1377"/>
              <a:gd name="T9" fmla="*/ 2147483646 h 1777"/>
              <a:gd name="T10" fmla="*/ 2147483646 w 1377"/>
              <a:gd name="T11" fmla="*/ 2147483646 h 1777"/>
              <a:gd name="T12" fmla="*/ 2147483646 w 1377"/>
              <a:gd name="T13" fmla="*/ 2147483646 h 1777"/>
              <a:gd name="T14" fmla="*/ 2147483646 w 1377"/>
              <a:gd name="T15" fmla="*/ 2147483646 h 1777"/>
              <a:gd name="T16" fmla="*/ 2147483646 w 1377"/>
              <a:gd name="T17" fmla="*/ 2147483646 h 1777"/>
              <a:gd name="T18" fmla="*/ 2147483646 w 1377"/>
              <a:gd name="T19" fmla="*/ 2147483646 h 1777"/>
              <a:gd name="T20" fmla="*/ 2147483646 w 1377"/>
              <a:gd name="T21" fmla="*/ 2147483646 h 1777"/>
              <a:gd name="T22" fmla="*/ 2147483646 w 1377"/>
              <a:gd name="T23" fmla="*/ 2147483646 h 1777"/>
              <a:gd name="T24" fmla="*/ 2147483646 w 1377"/>
              <a:gd name="T25" fmla="*/ 2147483646 h 1777"/>
              <a:gd name="T26" fmla="*/ 2147483646 w 1377"/>
              <a:gd name="T27" fmla="*/ 2147483646 h 1777"/>
              <a:gd name="T28" fmla="*/ 2147483646 w 1377"/>
              <a:gd name="T29" fmla="*/ 2147483646 h 1777"/>
              <a:gd name="T30" fmla="*/ 2147483646 w 1377"/>
              <a:gd name="T31" fmla="*/ 2147483646 h 1777"/>
              <a:gd name="T32" fmla="*/ 2147483646 w 1377"/>
              <a:gd name="T33" fmla="*/ 2147483646 h 177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7" h="1777">
                <a:moveTo>
                  <a:pt x="671" y="245"/>
                </a:moveTo>
                <a:cubicBezTo>
                  <a:pt x="604" y="317"/>
                  <a:pt x="533" y="382"/>
                  <a:pt x="474" y="463"/>
                </a:cubicBezTo>
                <a:cubicBezTo>
                  <a:pt x="415" y="544"/>
                  <a:pt x="366" y="663"/>
                  <a:pt x="319" y="730"/>
                </a:cubicBezTo>
                <a:cubicBezTo>
                  <a:pt x="272" y="797"/>
                  <a:pt x="242" y="800"/>
                  <a:pt x="193" y="863"/>
                </a:cubicBezTo>
                <a:cubicBezTo>
                  <a:pt x="144" y="926"/>
                  <a:pt x="48" y="1027"/>
                  <a:pt x="24" y="1109"/>
                </a:cubicBezTo>
                <a:cubicBezTo>
                  <a:pt x="0" y="1191"/>
                  <a:pt x="10" y="1295"/>
                  <a:pt x="46" y="1355"/>
                </a:cubicBezTo>
                <a:cubicBezTo>
                  <a:pt x="82" y="1415"/>
                  <a:pt x="172" y="1437"/>
                  <a:pt x="242" y="1467"/>
                </a:cubicBezTo>
                <a:cubicBezTo>
                  <a:pt x="312" y="1497"/>
                  <a:pt x="404" y="1499"/>
                  <a:pt x="467" y="1538"/>
                </a:cubicBezTo>
                <a:cubicBezTo>
                  <a:pt x="530" y="1577"/>
                  <a:pt x="518" y="1669"/>
                  <a:pt x="622" y="1699"/>
                </a:cubicBezTo>
                <a:cubicBezTo>
                  <a:pt x="726" y="1729"/>
                  <a:pt x="986" y="1777"/>
                  <a:pt x="1092" y="1720"/>
                </a:cubicBezTo>
                <a:cubicBezTo>
                  <a:pt x="1198" y="1663"/>
                  <a:pt x="1219" y="1471"/>
                  <a:pt x="1261" y="1355"/>
                </a:cubicBezTo>
                <a:cubicBezTo>
                  <a:pt x="1303" y="1239"/>
                  <a:pt x="1377" y="1150"/>
                  <a:pt x="1345" y="1025"/>
                </a:cubicBezTo>
                <a:cubicBezTo>
                  <a:pt x="1313" y="900"/>
                  <a:pt x="1084" y="727"/>
                  <a:pt x="1071" y="603"/>
                </a:cubicBezTo>
                <a:cubicBezTo>
                  <a:pt x="1058" y="479"/>
                  <a:pt x="1237" y="374"/>
                  <a:pt x="1268" y="280"/>
                </a:cubicBezTo>
                <a:cubicBezTo>
                  <a:pt x="1299" y="186"/>
                  <a:pt x="1320" y="82"/>
                  <a:pt x="1254" y="41"/>
                </a:cubicBezTo>
                <a:cubicBezTo>
                  <a:pt x="1188" y="0"/>
                  <a:pt x="970" y="2"/>
                  <a:pt x="874" y="34"/>
                </a:cubicBezTo>
                <a:cubicBezTo>
                  <a:pt x="778" y="66"/>
                  <a:pt x="738" y="173"/>
                  <a:pt x="671" y="245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55" name="Freeform 21"/>
          <p:cNvSpPr>
            <a:spLocks/>
          </p:cNvSpPr>
          <p:nvPr/>
        </p:nvSpPr>
        <p:spPr bwMode="auto">
          <a:xfrm>
            <a:off x="3951288" y="3068638"/>
            <a:ext cx="1903412" cy="2730500"/>
          </a:xfrm>
          <a:custGeom>
            <a:avLst/>
            <a:gdLst>
              <a:gd name="T0" fmla="*/ 2147483646 w 1199"/>
              <a:gd name="T1" fmla="*/ 2147483646 h 1720"/>
              <a:gd name="T2" fmla="*/ 2147483646 w 1199"/>
              <a:gd name="T3" fmla="*/ 2147483646 h 1720"/>
              <a:gd name="T4" fmla="*/ 2147483646 w 1199"/>
              <a:gd name="T5" fmla="*/ 2147483646 h 1720"/>
              <a:gd name="T6" fmla="*/ 2147483646 w 1199"/>
              <a:gd name="T7" fmla="*/ 2147483646 h 1720"/>
              <a:gd name="T8" fmla="*/ 2147483646 w 1199"/>
              <a:gd name="T9" fmla="*/ 2147483646 h 1720"/>
              <a:gd name="T10" fmla="*/ 2147483646 w 1199"/>
              <a:gd name="T11" fmla="*/ 2147483646 h 1720"/>
              <a:gd name="T12" fmla="*/ 2147483646 w 1199"/>
              <a:gd name="T13" fmla="*/ 2147483646 h 1720"/>
              <a:gd name="T14" fmla="*/ 2147483646 w 1199"/>
              <a:gd name="T15" fmla="*/ 2147483646 h 1720"/>
              <a:gd name="T16" fmla="*/ 2147483646 w 1199"/>
              <a:gd name="T17" fmla="*/ 2147483646 h 1720"/>
              <a:gd name="T18" fmla="*/ 2147483646 w 1199"/>
              <a:gd name="T19" fmla="*/ 2147483646 h 1720"/>
              <a:gd name="T20" fmla="*/ 2147483646 w 1199"/>
              <a:gd name="T21" fmla="*/ 2147483646 h 1720"/>
              <a:gd name="T22" fmla="*/ 2147483646 w 1199"/>
              <a:gd name="T23" fmla="*/ 2147483646 h 1720"/>
              <a:gd name="T24" fmla="*/ 2147483646 w 1199"/>
              <a:gd name="T25" fmla="*/ 2147483646 h 1720"/>
              <a:gd name="T26" fmla="*/ 2147483646 w 1199"/>
              <a:gd name="T27" fmla="*/ 2147483646 h 1720"/>
              <a:gd name="T28" fmla="*/ 2147483646 w 1199"/>
              <a:gd name="T29" fmla="*/ 2147483646 h 17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199" h="1720">
                <a:moveTo>
                  <a:pt x="651" y="20"/>
                </a:moveTo>
                <a:cubicBezTo>
                  <a:pt x="595" y="0"/>
                  <a:pt x="643" y="10"/>
                  <a:pt x="609" y="20"/>
                </a:cubicBezTo>
                <a:cubicBezTo>
                  <a:pt x="575" y="30"/>
                  <a:pt x="499" y="45"/>
                  <a:pt x="447" y="83"/>
                </a:cubicBezTo>
                <a:cubicBezTo>
                  <a:pt x="395" y="121"/>
                  <a:pt x="354" y="178"/>
                  <a:pt x="300" y="245"/>
                </a:cubicBezTo>
                <a:cubicBezTo>
                  <a:pt x="246" y="312"/>
                  <a:pt x="173" y="379"/>
                  <a:pt x="124" y="483"/>
                </a:cubicBezTo>
                <a:cubicBezTo>
                  <a:pt x="75" y="587"/>
                  <a:pt x="10" y="742"/>
                  <a:pt x="5" y="870"/>
                </a:cubicBezTo>
                <a:cubicBezTo>
                  <a:pt x="0" y="998"/>
                  <a:pt x="50" y="1122"/>
                  <a:pt x="96" y="1249"/>
                </a:cubicBezTo>
                <a:cubicBezTo>
                  <a:pt x="142" y="1376"/>
                  <a:pt x="153" y="1564"/>
                  <a:pt x="279" y="1635"/>
                </a:cubicBezTo>
                <a:cubicBezTo>
                  <a:pt x="405" y="1706"/>
                  <a:pt x="711" y="1720"/>
                  <a:pt x="855" y="1678"/>
                </a:cubicBezTo>
                <a:cubicBezTo>
                  <a:pt x="999" y="1636"/>
                  <a:pt x="1089" y="1492"/>
                  <a:pt x="1143" y="1383"/>
                </a:cubicBezTo>
                <a:cubicBezTo>
                  <a:pt x="1197" y="1274"/>
                  <a:pt x="1199" y="1129"/>
                  <a:pt x="1178" y="1024"/>
                </a:cubicBezTo>
                <a:cubicBezTo>
                  <a:pt x="1157" y="919"/>
                  <a:pt x="1057" y="854"/>
                  <a:pt x="1016" y="750"/>
                </a:cubicBezTo>
                <a:cubicBezTo>
                  <a:pt x="975" y="646"/>
                  <a:pt x="944" y="501"/>
                  <a:pt x="932" y="399"/>
                </a:cubicBezTo>
                <a:cubicBezTo>
                  <a:pt x="920" y="297"/>
                  <a:pt x="994" y="203"/>
                  <a:pt x="946" y="139"/>
                </a:cubicBezTo>
                <a:cubicBezTo>
                  <a:pt x="898" y="75"/>
                  <a:pt x="707" y="40"/>
                  <a:pt x="651" y="20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56" name="Freeform 22"/>
          <p:cNvSpPr>
            <a:spLocks/>
          </p:cNvSpPr>
          <p:nvPr/>
        </p:nvSpPr>
        <p:spPr bwMode="auto">
          <a:xfrm>
            <a:off x="6380163" y="2774950"/>
            <a:ext cx="2079625" cy="2720975"/>
          </a:xfrm>
          <a:custGeom>
            <a:avLst/>
            <a:gdLst>
              <a:gd name="T0" fmla="*/ 2147483646 w 1310"/>
              <a:gd name="T1" fmla="*/ 2147483646 h 1714"/>
              <a:gd name="T2" fmla="*/ 2147483646 w 1310"/>
              <a:gd name="T3" fmla="*/ 2147483646 h 1714"/>
              <a:gd name="T4" fmla="*/ 2147483646 w 1310"/>
              <a:gd name="T5" fmla="*/ 2147483646 h 1714"/>
              <a:gd name="T6" fmla="*/ 2147483646 w 1310"/>
              <a:gd name="T7" fmla="*/ 2147483646 h 1714"/>
              <a:gd name="T8" fmla="*/ 2147483646 w 1310"/>
              <a:gd name="T9" fmla="*/ 2147483646 h 1714"/>
              <a:gd name="T10" fmla="*/ 2147483646 w 1310"/>
              <a:gd name="T11" fmla="*/ 2147483646 h 1714"/>
              <a:gd name="T12" fmla="*/ 2147483646 w 1310"/>
              <a:gd name="T13" fmla="*/ 2147483646 h 1714"/>
              <a:gd name="T14" fmla="*/ 2147483646 w 1310"/>
              <a:gd name="T15" fmla="*/ 2147483646 h 1714"/>
              <a:gd name="T16" fmla="*/ 2147483646 w 1310"/>
              <a:gd name="T17" fmla="*/ 2147483646 h 1714"/>
              <a:gd name="T18" fmla="*/ 2147483646 w 1310"/>
              <a:gd name="T19" fmla="*/ 2147483646 h 1714"/>
              <a:gd name="T20" fmla="*/ 2147483646 w 1310"/>
              <a:gd name="T21" fmla="*/ 2147483646 h 1714"/>
              <a:gd name="T22" fmla="*/ 2147483646 w 1310"/>
              <a:gd name="T23" fmla="*/ 2147483646 h 1714"/>
              <a:gd name="T24" fmla="*/ 2147483646 w 1310"/>
              <a:gd name="T25" fmla="*/ 2147483646 h 17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10" h="1714">
                <a:moveTo>
                  <a:pt x="470" y="29"/>
                </a:moveTo>
                <a:cubicBezTo>
                  <a:pt x="373" y="0"/>
                  <a:pt x="308" y="123"/>
                  <a:pt x="245" y="198"/>
                </a:cubicBezTo>
                <a:cubicBezTo>
                  <a:pt x="182" y="273"/>
                  <a:pt x="130" y="385"/>
                  <a:pt x="90" y="479"/>
                </a:cubicBezTo>
                <a:cubicBezTo>
                  <a:pt x="50" y="573"/>
                  <a:pt x="12" y="651"/>
                  <a:pt x="6" y="760"/>
                </a:cubicBezTo>
                <a:cubicBezTo>
                  <a:pt x="0" y="869"/>
                  <a:pt x="7" y="1042"/>
                  <a:pt x="55" y="1132"/>
                </a:cubicBezTo>
                <a:cubicBezTo>
                  <a:pt x="103" y="1222"/>
                  <a:pt x="191" y="1232"/>
                  <a:pt x="294" y="1301"/>
                </a:cubicBezTo>
                <a:cubicBezTo>
                  <a:pt x="397" y="1370"/>
                  <a:pt x="536" y="1479"/>
                  <a:pt x="673" y="1546"/>
                </a:cubicBezTo>
                <a:cubicBezTo>
                  <a:pt x="810" y="1613"/>
                  <a:pt x="1018" y="1714"/>
                  <a:pt x="1116" y="1701"/>
                </a:cubicBezTo>
                <a:cubicBezTo>
                  <a:pt x="1214" y="1688"/>
                  <a:pt x="1310" y="1559"/>
                  <a:pt x="1263" y="1469"/>
                </a:cubicBezTo>
                <a:cubicBezTo>
                  <a:pt x="1216" y="1379"/>
                  <a:pt x="925" y="1270"/>
                  <a:pt x="835" y="1160"/>
                </a:cubicBezTo>
                <a:cubicBezTo>
                  <a:pt x="745" y="1050"/>
                  <a:pt x="723" y="940"/>
                  <a:pt x="722" y="809"/>
                </a:cubicBezTo>
                <a:cubicBezTo>
                  <a:pt x="721" y="678"/>
                  <a:pt x="871" y="504"/>
                  <a:pt x="828" y="373"/>
                </a:cubicBezTo>
                <a:cubicBezTo>
                  <a:pt x="785" y="242"/>
                  <a:pt x="567" y="58"/>
                  <a:pt x="470" y="29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57" name="Text Box 23"/>
          <p:cNvSpPr txBox="1">
            <a:spLocks noChangeArrowheads="1"/>
          </p:cNvSpPr>
          <p:nvPr/>
        </p:nvSpPr>
        <p:spPr bwMode="auto">
          <a:xfrm>
            <a:off x="5046663" y="1298575"/>
            <a:ext cx="18145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>
                <a:solidFill>
                  <a:srgbClr val="C00000"/>
                </a:solidFill>
              </a:rPr>
              <a:t>boundary router</a:t>
            </a:r>
          </a:p>
        </p:txBody>
      </p:sp>
      <p:sp>
        <p:nvSpPr>
          <p:cNvPr id="120858" name="Text Box 24"/>
          <p:cNvSpPr txBox="1">
            <a:spLocks noChangeArrowheads="1"/>
          </p:cNvSpPr>
          <p:nvPr/>
        </p:nvSpPr>
        <p:spPr bwMode="auto">
          <a:xfrm>
            <a:off x="6616700" y="1719263"/>
            <a:ext cx="18510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>
                <a:solidFill>
                  <a:srgbClr val="C00000"/>
                </a:solidFill>
              </a:rPr>
              <a:t>backbone router</a:t>
            </a:r>
          </a:p>
        </p:txBody>
      </p:sp>
      <p:sp>
        <p:nvSpPr>
          <p:cNvPr id="120859" name="Text Box 25"/>
          <p:cNvSpPr txBox="1">
            <a:spLocks noChangeArrowheads="1"/>
          </p:cNvSpPr>
          <p:nvPr/>
        </p:nvSpPr>
        <p:spPr bwMode="auto">
          <a:xfrm>
            <a:off x="936625" y="5362575"/>
            <a:ext cx="874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Area 1</a:t>
            </a:r>
          </a:p>
        </p:txBody>
      </p:sp>
      <p:sp>
        <p:nvSpPr>
          <p:cNvPr id="120860" name="Text Box 26"/>
          <p:cNvSpPr txBox="1">
            <a:spLocks noChangeArrowheads="1"/>
          </p:cNvSpPr>
          <p:nvPr/>
        </p:nvSpPr>
        <p:spPr bwMode="auto">
          <a:xfrm>
            <a:off x="4502150" y="5738813"/>
            <a:ext cx="911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Area 2</a:t>
            </a:r>
          </a:p>
        </p:txBody>
      </p:sp>
      <p:sp>
        <p:nvSpPr>
          <p:cNvPr id="120861" name="Text Box 27"/>
          <p:cNvSpPr txBox="1">
            <a:spLocks noChangeArrowheads="1"/>
          </p:cNvSpPr>
          <p:nvPr/>
        </p:nvSpPr>
        <p:spPr bwMode="auto">
          <a:xfrm>
            <a:off x="7586663" y="4117975"/>
            <a:ext cx="911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Area 3</a:t>
            </a:r>
          </a:p>
        </p:txBody>
      </p:sp>
      <p:sp>
        <p:nvSpPr>
          <p:cNvPr id="120862" name="Text Box 28"/>
          <p:cNvSpPr txBox="1">
            <a:spLocks noChangeArrowheads="1"/>
          </p:cNvSpPr>
          <p:nvPr/>
        </p:nvSpPr>
        <p:spPr bwMode="auto">
          <a:xfrm>
            <a:off x="4394200" y="2441575"/>
            <a:ext cx="1177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backbone</a:t>
            </a:r>
          </a:p>
        </p:txBody>
      </p:sp>
      <p:sp>
        <p:nvSpPr>
          <p:cNvPr id="120863" name="Text Box 29"/>
          <p:cNvSpPr txBox="1">
            <a:spLocks noChangeArrowheads="1"/>
          </p:cNvSpPr>
          <p:nvPr/>
        </p:nvSpPr>
        <p:spPr bwMode="auto">
          <a:xfrm>
            <a:off x="3219450" y="2827338"/>
            <a:ext cx="903288" cy="79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>
                <a:solidFill>
                  <a:srgbClr val="C00000"/>
                </a:solidFill>
              </a:rPr>
              <a:t>area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>
                <a:solidFill>
                  <a:srgbClr val="C00000"/>
                </a:solidFill>
              </a:rPr>
              <a:t>border</a:t>
            </a:r>
          </a:p>
          <a:p>
            <a:pPr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>
                <a:solidFill>
                  <a:srgbClr val="C00000"/>
                </a:solidFill>
              </a:rPr>
              <a:t>routers</a:t>
            </a:r>
          </a:p>
        </p:txBody>
      </p:sp>
      <p:sp>
        <p:nvSpPr>
          <p:cNvPr id="120864" name="Text Box 30"/>
          <p:cNvSpPr txBox="1">
            <a:spLocks noChangeArrowheads="1"/>
          </p:cNvSpPr>
          <p:nvPr/>
        </p:nvSpPr>
        <p:spPr bwMode="auto">
          <a:xfrm>
            <a:off x="5969000" y="5053013"/>
            <a:ext cx="941388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>
                <a:solidFill>
                  <a:srgbClr val="C00000"/>
                </a:solidFill>
              </a:rPr>
              <a:t>internal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>
                <a:solidFill>
                  <a:srgbClr val="C00000"/>
                </a:solidFill>
              </a:rPr>
              <a:t>routers</a:t>
            </a:r>
          </a:p>
        </p:txBody>
      </p:sp>
      <p:grpSp>
        <p:nvGrpSpPr>
          <p:cNvPr id="120865" name="Group 31"/>
          <p:cNvGrpSpPr>
            <a:grpSpLocks/>
          </p:cNvGrpSpPr>
          <p:nvPr/>
        </p:nvGrpSpPr>
        <p:grpSpPr bwMode="auto">
          <a:xfrm>
            <a:off x="1193800" y="1897063"/>
            <a:ext cx="6929438" cy="3444875"/>
            <a:chOff x="752" y="1202"/>
            <a:chExt cx="4365" cy="2170"/>
          </a:xfrm>
        </p:grpSpPr>
        <p:grpSp>
          <p:nvGrpSpPr>
            <p:cNvPr id="120873" name="Group 32"/>
            <p:cNvGrpSpPr>
              <a:grpSpLocks/>
            </p:cNvGrpSpPr>
            <p:nvPr/>
          </p:nvGrpSpPr>
          <p:grpSpPr bwMode="auto">
            <a:xfrm>
              <a:off x="2567" y="2658"/>
              <a:ext cx="416" cy="175"/>
              <a:chOff x="3600" y="219"/>
              <a:chExt cx="360" cy="175"/>
            </a:xfrm>
          </p:grpSpPr>
          <p:sp>
            <p:nvSpPr>
              <p:cNvPr id="121070" name="Oval 3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1071" name="Line 3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72" name="Line 3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73" name="Rectangle 3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074" name="Oval 3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1075" name="Group 3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080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81" name="Line 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82" name="Line 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1076" name="Group 4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1077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78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79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74" name="Group 46"/>
            <p:cNvGrpSpPr>
              <a:grpSpLocks/>
            </p:cNvGrpSpPr>
            <p:nvPr/>
          </p:nvGrpSpPr>
          <p:grpSpPr bwMode="auto">
            <a:xfrm>
              <a:off x="2867" y="1202"/>
              <a:ext cx="416" cy="175"/>
              <a:chOff x="3600" y="219"/>
              <a:chExt cx="360" cy="175"/>
            </a:xfrm>
          </p:grpSpPr>
          <p:sp>
            <p:nvSpPr>
              <p:cNvPr id="121057" name="Oval 4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1058" name="Line 4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59" name="Line 4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60" name="Rectangle 5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061" name="Oval 5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1062" name="Group 5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067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68" name="Line 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69" name="Line 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1063" name="Group 5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1064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65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66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75" name="Group 60"/>
            <p:cNvGrpSpPr>
              <a:grpSpLocks/>
            </p:cNvGrpSpPr>
            <p:nvPr/>
          </p:nvGrpSpPr>
          <p:grpSpPr bwMode="auto">
            <a:xfrm>
              <a:off x="3722" y="1410"/>
              <a:ext cx="416" cy="175"/>
              <a:chOff x="3600" y="219"/>
              <a:chExt cx="360" cy="175"/>
            </a:xfrm>
          </p:grpSpPr>
          <p:sp>
            <p:nvSpPr>
              <p:cNvPr id="121044" name="Oval 6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1045" name="Line 6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46" name="Line 6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47" name="Rectangle 6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048" name="Oval 6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1049" name="Group 6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054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55" name="Line 6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56" name="Line 6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1050" name="Group 7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1051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52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53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76" name="Group 74"/>
            <p:cNvGrpSpPr>
              <a:grpSpLocks/>
            </p:cNvGrpSpPr>
            <p:nvPr/>
          </p:nvGrpSpPr>
          <p:grpSpPr bwMode="auto">
            <a:xfrm>
              <a:off x="4289" y="1948"/>
              <a:ext cx="416" cy="175"/>
              <a:chOff x="3600" y="219"/>
              <a:chExt cx="360" cy="175"/>
            </a:xfrm>
          </p:grpSpPr>
          <p:sp>
            <p:nvSpPr>
              <p:cNvPr id="121031" name="Oval 7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1032" name="Line 7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33" name="Line 7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34" name="Rectangle 7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035" name="Oval 7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1036" name="Group 8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041" name="Line 8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42" name="Line 8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43" name="Line 8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1037" name="Group 8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1038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39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40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77" name="Group 88"/>
            <p:cNvGrpSpPr>
              <a:grpSpLocks/>
            </p:cNvGrpSpPr>
            <p:nvPr/>
          </p:nvGrpSpPr>
          <p:grpSpPr bwMode="auto">
            <a:xfrm>
              <a:off x="2854" y="2115"/>
              <a:ext cx="416" cy="175"/>
              <a:chOff x="3600" y="219"/>
              <a:chExt cx="360" cy="175"/>
            </a:xfrm>
          </p:grpSpPr>
          <p:sp>
            <p:nvSpPr>
              <p:cNvPr id="121018" name="Oval 8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1019" name="Line 9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20" name="Line 9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21" name="Rectangle 9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022" name="Oval 9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1023" name="Group 9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028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29" name="Line 9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30" name="Line 9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1024" name="Group 9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1025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26" name="Line 10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27" name="Line 10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78" name="Group 102"/>
            <p:cNvGrpSpPr>
              <a:grpSpLocks/>
            </p:cNvGrpSpPr>
            <p:nvPr/>
          </p:nvGrpSpPr>
          <p:grpSpPr bwMode="auto">
            <a:xfrm>
              <a:off x="2072" y="1466"/>
              <a:ext cx="416" cy="175"/>
              <a:chOff x="3600" y="219"/>
              <a:chExt cx="360" cy="175"/>
            </a:xfrm>
          </p:grpSpPr>
          <p:sp>
            <p:nvSpPr>
              <p:cNvPr id="121005" name="Oval 10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1006" name="Line 10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07" name="Line 10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008" name="Rectangle 10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1009" name="Oval 10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1010" name="Group 10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015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16" name="Line 11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17" name="Line 11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1011" name="Group 11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1012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13" name="Line 11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14" name="Line 11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79" name="Group 116"/>
            <p:cNvGrpSpPr>
              <a:grpSpLocks/>
            </p:cNvGrpSpPr>
            <p:nvPr/>
          </p:nvGrpSpPr>
          <p:grpSpPr bwMode="auto">
            <a:xfrm>
              <a:off x="1508" y="1913"/>
              <a:ext cx="416" cy="175"/>
              <a:chOff x="3600" y="219"/>
              <a:chExt cx="360" cy="175"/>
            </a:xfrm>
          </p:grpSpPr>
          <p:sp>
            <p:nvSpPr>
              <p:cNvPr id="120992" name="Oval 11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993" name="Line 11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94" name="Line 11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95" name="Rectangle 12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996" name="Oval 12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997" name="Group 12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1002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03" name="Line 1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04" name="Line 1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998" name="Group 12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999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00" name="Line 1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1001" name="Line 1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80" name="Group 130"/>
            <p:cNvGrpSpPr>
              <a:grpSpLocks/>
            </p:cNvGrpSpPr>
            <p:nvPr/>
          </p:nvGrpSpPr>
          <p:grpSpPr bwMode="auto">
            <a:xfrm>
              <a:off x="1134" y="2410"/>
              <a:ext cx="416" cy="175"/>
              <a:chOff x="3600" y="219"/>
              <a:chExt cx="360" cy="175"/>
            </a:xfrm>
          </p:grpSpPr>
          <p:sp>
            <p:nvSpPr>
              <p:cNvPr id="120979" name="Oval 13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980" name="Line 13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81" name="Line 13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82" name="Rectangle 13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983" name="Oval 13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984" name="Group 13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989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90" name="Line 13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91" name="Line 13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985" name="Group 14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986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87" name="Line 14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88" name="Line 14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81" name="Group 144"/>
            <p:cNvGrpSpPr>
              <a:grpSpLocks/>
            </p:cNvGrpSpPr>
            <p:nvPr/>
          </p:nvGrpSpPr>
          <p:grpSpPr bwMode="auto">
            <a:xfrm>
              <a:off x="752" y="2843"/>
              <a:ext cx="416" cy="175"/>
              <a:chOff x="3600" y="219"/>
              <a:chExt cx="360" cy="175"/>
            </a:xfrm>
          </p:grpSpPr>
          <p:sp>
            <p:nvSpPr>
              <p:cNvPr id="120966" name="Oval 14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967" name="Line 14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68" name="Line 14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69" name="Rectangle 14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970" name="Oval 14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971" name="Group 15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976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77" name="Line 15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78" name="Line 15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972" name="Group 15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973" name="Line 15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74" name="Line 15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75" name="Line 15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82" name="Group 158"/>
            <p:cNvGrpSpPr>
              <a:grpSpLocks/>
            </p:cNvGrpSpPr>
            <p:nvPr/>
          </p:nvGrpSpPr>
          <p:grpSpPr bwMode="auto">
            <a:xfrm>
              <a:off x="1522" y="2771"/>
              <a:ext cx="416" cy="175"/>
              <a:chOff x="3600" y="219"/>
              <a:chExt cx="360" cy="175"/>
            </a:xfrm>
          </p:grpSpPr>
          <p:sp>
            <p:nvSpPr>
              <p:cNvPr id="120953" name="Oval 1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954" name="Line 1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55" name="Line 1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56" name="Rectangle 1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957" name="Oval 1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958" name="Group 1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963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64" name="Line 1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65" name="Line 1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959" name="Group 1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960" name="Line 1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61" name="Line 1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62" name="Line 1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83" name="Group 172"/>
            <p:cNvGrpSpPr>
              <a:grpSpLocks/>
            </p:cNvGrpSpPr>
            <p:nvPr/>
          </p:nvGrpSpPr>
          <p:grpSpPr bwMode="auto">
            <a:xfrm>
              <a:off x="1231" y="3197"/>
              <a:ext cx="416" cy="175"/>
              <a:chOff x="3600" y="219"/>
              <a:chExt cx="360" cy="175"/>
            </a:xfrm>
          </p:grpSpPr>
          <p:sp>
            <p:nvSpPr>
              <p:cNvPr id="120940" name="Oval 17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941" name="Line 17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42" name="Line 17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43" name="Rectangle 17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944" name="Oval 17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945" name="Group 17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950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51" name="Line 18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52" name="Line 18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946" name="Group 18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947" name="Line 1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48" name="Line 1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49" name="Line 1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84" name="Group 186"/>
            <p:cNvGrpSpPr>
              <a:grpSpLocks/>
            </p:cNvGrpSpPr>
            <p:nvPr/>
          </p:nvGrpSpPr>
          <p:grpSpPr bwMode="auto">
            <a:xfrm>
              <a:off x="3169" y="2901"/>
              <a:ext cx="416" cy="175"/>
              <a:chOff x="3600" y="219"/>
              <a:chExt cx="360" cy="175"/>
            </a:xfrm>
          </p:grpSpPr>
          <p:sp>
            <p:nvSpPr>
              <p:cNvPr id="120927" name="Oval 18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928" name="Line 18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29" name="Line 18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30" name="Rectangle 19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931" name="Oval 19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932" name="Group 19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937" name="Line 19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38" name="Line 19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39" name="Line 19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933" name="Group 19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934" name="Line 19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35" name="Line 19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36" name="Line 19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85" name="Group 200"/>
            <p:cNvGrpSpPr>
              <a:grpSpLocks/>
            </p:cNvGrpSpPr>
            <p:nvPr/>
          </p:nvGrpSpPr>
          <p:grpSpPr bwMode="auto">
            <a:xfrm>
              <a:off x="2682" y="3172"/>
              <a:ext cx="416" cy="175"/>
              <a:chOff x="3600" y="219"/>
              <a:chExt cx="360" cy="175"/>
            </a:xfrm>
          </p:grpSpPr>
          <p:sp>
            <p:nvSpPr>
              <p:cNvPr id="120914" name="Oval 20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915" name="Line 20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16" name="Line 20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17" name="Rectangle 20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918" name="Oval 20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919" name="Group 20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924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25" name="Line 20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26" name="Line 20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920" name="Group 21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9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22" name="Line 2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23" name="Line 2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86" name="Group 214"/>
            <p:cNvGrpSpPr>
              <a:grpSpLocks/>
            </p:cNvGrpSpPr>
            <p:nvPr/>
          </p:nvGrpSpPr>
          <p:grpSpPr bwMode="auto">
            <a:xfrm>
              <a:off x="4050" y="2495"/>
              <a:ext cx="416" cy="175"/>
              <a:chOff x="3600" y="219"/>
              <a:chExt cx="360" cy="175"/>
            </a:xfrm>
          </p:grpSpPr>
          <p:sp>
            <p:nvSpPr>
              <p:cNvPr id="120901" name="Oval 21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902" name="Line 21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03" name="Line 21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04" name="Rectangle 21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905" name="Oval 21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906" name="Group 22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911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12" name="Line 22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13" name="Line 22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907" name="Group 22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908" name="Line 22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09" name="Line 22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10" name="Line 22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120887" name="Group 228"/>
            <p:cNvGrpSpPr>
              <a:grpSpLocks/>
            </p:cNvGrpSpPr>
            <p:nvPr/>
          </p:nvGrpSpPr>
          <p:grpSpPr bwMode="auto">
            <a:xfrm>
              <a:off x="4701" y="3013"/>
              <a:ext cx="416" cy="175"/>
              <a:chOff x="3600" y="219"/>
              <a:chExt cx="360" cy="175"/>
            </a:xfrm>
          </p:grpSpPr>
          <p:sp>
            <p:nvSpPr>
              <p:cNvPr id="120888" name="Oval 22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0889" name="Line 23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890" name="Line 23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891" name="Rectangle 23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0892" name="Oval 23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0893" name="Group 23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20898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899" name="Line 23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900" name="Line 23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20894" name="Group 23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20895" name="Line 23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896" name="Line 24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20897" name="Line 24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</p:grpSp>
      <p:sp>
        <p:nvSpPr>
          <p:cNvPr id="120866" name="Line 242"/>
          <p:cNvSpPr>
            <a:spLocks noChangeShapeType="1"/>
          </p:cNvSpPr>
          <p:nvPr/>
        </p:nvSpPr>
        <p:spPr bwMode="auto">
          <a:xfrm flipV="1">
            <a:off x="6946900" y="5018088"/>
            <a:ext cx="490538" cy="2000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67" name="Line 243"/>
          <p:cNvSpPr>
            <a:spLocks noChangeShapeType="1"/>
          </p:cNvSpPr>
          <p:nvPr/>
        </p:nvSpPr>
        <p:spPr bwMode="auto">
          <a:xfrm flipH="1" flipV="1">
            <a:off x="5559425" y="4892675"/>
            <a:ext cx="481013" cy="3000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68" name="Line 244"/>
          <p:cNvSpPr>
            <a:spLocks noChangeShapeType="1"/>
          </p:cNvSpPr>
          <p:nvPr/>
        </p:nvSpPr>
        <p:spPr bwMode="auto">
          <a:xfrm flipV="1">
            <a:off x="4862513" y="1081088"/>
            <a:ext cx="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69" name="Line 245"/>
          <p:cNvSpPr>
            <a:spLocks noChangeShapeType="1"/>
          </p:cNvSpPr>
          <p:nvPr/>
        </p:nvSpPr>
        <p:spPr bwMode="auto">
          <a:xfrm flipH="1">
            <a:off x="6534150" y="2039938"/>
            <a:ext cx="312738" cy="2016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70" name="Line 246"/>
          <p:cNvSpPr>
            <a:spLocks noChangeShapeType="1"/>
          </p:cNvSpPr>
          <p:nvPr/>
        </p:nvSpPr>
        <p:spPr bwMode="auto">
          <a:xfrm flipH="1">
            <a:off x="5024438" y="1646238"/>
            <a:ext cx="312737" cy="2016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71" name="Line 247"/>
          <p:cNvSpPr>
            <a:spLocks noChangeShapeType="1"/>
          </p:cNvSpPr>
          <p:nvPr/>
        </p:nvSpPr>
        <p:spPr bwMode="auto">
          <a:xfrm>
            <a:off x="4154488" y="3463925"/>
            <a:ext cx="334962" cy="55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0872" name="Line 248"/>
          <p:cNvSpPr>
            <a:spLocks noChangeShapeType="1"/>
          </p:cNvSpPr>
          <p:nvPr/>
        </p:nvSpPr>
        <p:spPr bwMode="auto">
          <a:xfrm flipH="1" flipV="1">
            <a:off x="2968625" y="3270250"/>
            <a:ext cx="257175" cy="1571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2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33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744775" cy="46482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Control, routing 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path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selection/r</a:t>
            </a:r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outing </a:t>
            </a:r>
            <a:r>
              <a:rPr lang="en-US" altLang="sv-SE" sz="2400" u="sng" dirty="0">
                <a:solidFill>
                  <a:schemeClr val="bg1">
                    <a:lumMod val="65000"/>
                  </a:schemeClr>
                </a:solidFill>
              </a:rPr>
              <a:t>algorithms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Link state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Distance Vector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Hierarchical routing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instantiation, implementation in the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Internet routing </a:t>
            </a:r>
            <a:r>
              <a:rPr lang="en-US" sz="2400" u="sng" dirty="0" smtClean="0">
                <a:solidFill>
                  <a:schemeClr val="bg1">
                    <a:lumMod val="65000"/>
                  </a:schemeClr>
                </a:solidFill>
              </a:rPr>
              <a:t>protocols</a:t>
            </a:r>
            <a:endParaRPr lang="en-US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OSPF</a:t>
            </a:r>
          </a:p>
          <a:p>
            <a:pPr lvl="1"/>
            <a:r>
              <a:rPr lang="en-US" altLang="sv-SE" dirty="0" smtClean="0"/>
              <a:t>BGP</a:t>
            </a:r>
          </a:p>
          <a:p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ICMP (control protocol)</a:t>
            </a:r>
            <a:endParaRPr lang="en-US" altLang="sv-SE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9866" y="1230502"/>
            <a:ext cx="2783052" cy="18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72" y="5013176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17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6EAB6F-4DD5-44DF-8E47-266C73856766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sv-SE" sz="1400" dirty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Internet inter-AS routing: BGP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25994"/>
            <a:ext cx="7772400" cy="5126037"/>
          </a:xfrm>
        </p:spPr>
        <p:txBody>
          <a:bodyPr/>
          <a:lstStyle/>
          <a:p>
            <a:pPr marL="381000" indent="-381000"/>
            <a:r>
              <a:rPr lang="en-US" altLang="sv-SE" dirty="0" smtClean="0">
                <a:solidFill>
                  <a:srgbClr val="C00000"/>
                </a:solidFill>
              </a:rPr>
              <a:t>BGP (Border Gateway Protocol)</a:t>
            </a:r>
          </a:p>
          <a:p>
            <a:pPr marL="800100" lvl="1" indent="-342900"/>
            <a:r>
              <a:rPr lang="en-US" altLang="sv-SE" sz="2000" i="1" dirty="0" smtClean="0"/>
              <a:t>the</a:t>
            </a:r>
            <a:r>
              <a:rPr lang="en-US" altLang="sv-SE" sz="2000" dirty="0" smtClean="0"/>
              <a:t> de facto standard routing protocol on the Internet</a:t>
            </a:r>
          </a:p>
          <a:p>
            <a:pPr marL="800100" lvl="1" indent="-342900"/>
            <a:r>
              <a:rPr lang="en-US" altLang="sv-SE" sz="2000" dirty="0" smtClean="0"/>
              <a:t>Complex protocol</a:t>
            </a:r>
          </a:p>
          <a:p>
            <a:pPr marL="800100" lvl="1" indent="-342900"/>
            <a:r>
              <a:rPr lang="en-US" altLang="sv-SE" sz="2000" dirty="0" smtClean="0"/>
              <a:t>Communicates over TCP port 179 with authentication</a:t>
            </a:r>
          </a:p>
          <a:p>
            <a:pPr marL="800100" lvl="1" indent="-342900">
              <a:buFont typeface="ZapfDingbats" pitchFamily="82" charset="2"/>
              <a:buNone/>
            </a:pPr>
            <a:endParaRPr lang="en-US" altLang="sv-SE" sz="2000" dirty="0" smtClean="0"/>
          </a:p>
          <a:p>
            <a:pPr marL="381000" indent="-381000"/>
            <a:r>
              <a:rPr lang="en-US" altLang="sv-SE" dirty="0" smtClean="0"/>
              <a:t>BGP provides each AS a means to:</a:t>
            </a:r>
          </a:p>
          <a:p>
            <a:pPr marL="800100" lvl="1" indent="-342900">
              <a:buSzTx/>
              <a:buFontTx/>
              <a:buChar char="o"/>
            </a:pPr>
            <a:r>
              <a:rPr lang="en-US" altLang="sv-SE" dirty="0" smtClean="0"/>
              <a:t>Obtain </a:t>
            </a:r>
            <a:r>
              <a:rPr lang="en-US" altLang="sv-SE" dirty="0" smtClean="0">
                <a:solidFill>
                  <a:srgbClr val="C00000"/>
                </a:solidFill>
              </a:rPr>
              <a:t>prefix reachability </a:t>
            </a:r>
            <a:r>
              <a:rPr lang="en-US" altLang="sv-SE" dirty="0" smtClean="0"/>
              <a:t>information from neighboring ASs.</a:t>
            </a:r>
          </a:p>
          <a:p>
            <a:pPr marL="800100" lvl="1" indent="-342900">
              <a:buSzTx/>
              <a:buFontTx/>
              <a:buChar char="o"/>
            </a:pPr>
            <a:r>
              <a:rPr lang="en-US" altLang="sv-SE" dirty="0" smtClean="0"/>
              <a:t>Propagate reachability information to all AS-internal routers.</a:t>
            </a:r>
          </a:p>
          <a:p>
            <a:pPr marL="800100" lvl="1" indent="-342900">
              <a:buSzTx/>
              <a:buFontTx/>
              <a:buChar char="o"/>
            </a:pPr>
            <a:r>
              <a:rPr lang="en-US" altLang="sv-SE" dirty="0" smtClean="0"/>
              <a:t>Determine “good” routes to prefixes based on </a:t>
            </a:r>
            <a:r>
              <a:rPr lang="en-US" altLang="sv-SE" dirty="0" smtClean="0">
                <a:solidFill>
                  <a:srgbClr val="C00000"/>
                </a:solidFill>
              </a:rPr>
              <a:t>reachability information and policy</a:t>
            </a:r>
            <a:r>
              <a:rPr lang="en-US" altLang="sv-S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7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F91232-C9C7-4AF0-92B2-C64A884C2B3A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sv-SE" sz="1400" dirty="0"/>
          </a:p>
        </p:txBody>
      </p:sp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BGP basics</a:t>
            </a:r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1082675"/>
            <a:ext cx="8561387" cy="3081338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pairs of routers (BGP peers) exchange routing info over semi-permanent TCP connections: </a:t>
            </a:r>
            <a:r>
              <a:rPr lang="en-US" sz="2400" dirty="0" smtClean="0">
                <a:solidFill>
                  <a:srgbClr val="C00000"/>
                </a:solidFill>
              </a:rPr>
              <a:t>BGP sessions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/>
              <a:t>BGP sessions need not correspond to physical links.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>
                <a:cs typeface="Arial" charset="0"/>
              </a:rPr>
              <a:t>advertising </a:t>
            </a:r>
            <a:r>
              <a:rPr lang="en-US" sz="2000" i="1" dirty="0" smtClean="0">
                <a:solidFill>
                  <a:srgbClr val="C00000"/>
                </a:solidFill>
                <a:cs typeface="Arial" charset="0"/>
              </a:rPr>
              <a:t>paths</a:t>
            </a:r>
            <a:r>
              <a:rPr lang="en-US" sz="2000" dirty="0" smtClean="0">
                <a:cs typeface="Arial" charset="0"/>
              </a:rPr>
              <a:t> to different destination network prefixes (“path vector” protocol) </a:t>
            </a:r>
          </a:p>
          <a:p>
            <a:pPr marL="457200" lvl="1" indent="0">
              <a:lnSpc>
                <a:spcPct val="80000"/>
              </a:lnSpc>
              <a:buFont typeface="ZapfDingbats" pitchFamily="82" charset="2"/>
              <a:buNone/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400" dirty="0" smtClean="0"/>
              <a:t>when AS3 advertises a prefix to AS1: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/>
              <a:t>AS3 </a:t>
            </a:r>
            <a:r>
              <a:rPr lang="en-US" sz="2000" i="1" dirty="0" smtClean="0">
                <a:solidFill>
                  <a:srgbClr val="C00000"/>
                </a:solidFill>
              </a:rPr>
              <a:t>promises</a:t>
            </a:r>
            <a:r>
              <a:rPr lang="en-US" sz="2000" dirty="0" smtClean="0"/>
              <a:t> it will forward datagrams towards that prefix.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000" dirty="0" smtClean="0"/>
              <a:t>AS3 can aggregate prefixes in its advertisement</a:t>
            </a:r>
          </a:p>
        </p:txBody>
      </p:sp>
      <p:sp>
        <p:nvSpPr>
          <p:cNvPr id="124934" name="Freeform 2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6 w 738"/>
              <a:gd name="T1" fmla="*/ 2147483646 h 1108"/>
              <a:gd name="T2" fmla="*/ 2147483646 w 738"/>
              <a:gd name="T3" fmla="*/ 2147483646 h 1108"/>
              <a:gd name="T4" fmla="*/ 2147483646 w 738"/>
              <a:gd name="T5" fmla="*/ 2147483646 h 1108"/>
              <a:gd name="T6" fmla="*/ 2147483646 w 738"/>
              <a:gd name="T7" fmla="*/ 2147483646 h 1108"/>
              <a:gd name="T8" fmla="*/ 2147483646 w 738"/>
              <a:gd name="T9" fmla="*/ 2147483646 h 1108"/>
              <a:gd name="T10" fmla="*/ 2147483646 w 738"/>
              <a:gd name="T11" fmla="*/ 2147483646 h 1108"/>
              <a:gd name="T12" fmla="*/ 2147483646 w 738"/>
              <a:gd name="T13" fmla="*/ 2147483646 h 1108"/>
              <a:gd name="T14" fmla="*/ 2147483646 w 738"/>
              <a:gd name="T15" fmla="*/ 2147483646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4935" name="Freeform 5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6 w 1162"/>
              <a:gd name="T1" fmla="*/ 2147483646 h 543"/>
              <a:gd name="T2" fmla="*/ 2147483646 w 1162"/>
              <a:gd name="T3" fmla="*/ 2147483646 h 543"/>
              <a:gd name="T4" fmla="*/ 2147483646 w 1162"/>
              <a:gd name="T5" fmla="*/ 2147483646 h 543"/>
              <a:gd name="T6" fmla="*/ 2147483646 w 1162"/>
              <a:gd name="T7" fmla="*/ 2147483646 h 543"/>
              <a:gd name="T8" fmla="*/ 2147483646 w 1162"/>
              <a:gd name="T9" fmla="*/ 2147483646 h 543"/>
              <a:gd name="T10" fmla="*/ 2147483646 w 1162"/>
              <a:gd name="T11" fmla="*/ 2147483646 h 543"/>
              <a:gd name="T12" fmla="*/ 2147483646 w 1162"/>
              <a:gd name="T13" fmla="*/ 2147483646 h 543"/>
              <a:gd name="T14" fmla="*/ 2147483646 w 1162"/>
              <a:gd name="T15" fmla="*/ 2147483646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4936" name="Freeform 6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6 w 1198"/>
              <a:gd name="T1" fmla="*/ 2147483646 h 451"/>
              <a:gd name="T2" fmla="*/ 2147483646 w 1198"/>
              <a:gd name="T3" fmla="*/ 2147483646 h 451"/>
              <a:gd name="T4" fmla="*/ 2147483646 w 1198"/>
              <a:gd name="T5" fmla="*/ 2147483646 h 451"/>
              <a:gd name="T6" fmla="*/ 2147483646 w 1198"/>
              <a:gd name="T7" fmla="*/ 2147483646 h 451"/>
              <a:gd name="T8" fmla="*/ 2147483646 w 1198"/>
              <a:gd name="T9" fmla="*/ 2147483646 h 451"/>
              <a:gd name="T10" fmla="*/ 2147483646 w 1198"/>
              <a:gd name="T11" fmla="*/ 2147483646 h 451"/>
              <a:gd name="T12" fmla="*/ 2147483646 w 1198"/>
              <a:gd name="T13" fmla="*/ 2147483646 h 451"/>
              <a:gd name="T14" fmla="*/ 2147483646 w 1198"/>
              <a:gd name="T15" fmla="*/ 2147483646 h 451"/>
              <a:gd name="T16" fmla="*/ 2147483646 w 1198"/>
              <a:gd name="T17" fmla="*/ 2147483646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4937" name="Freeform 7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6 h 114"/>
              <a:gd name="T2" fmla="*/ 2147483646 w 252"/>
              <a:gd name="T3" fmla="*/ 0 h 11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4938" name="Freeform 8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6 w 444"/>
              <a:gd name="T3" fmla="*/ 2147483646 h 2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4939" name="Text Box 9"/>
          <p:cNvSpPr txBox="1">
            <a:spLocks noChangeArrowheads="1"/>
          </p:cNvSpPr>
          <p:nvPr/>
        </p:nvSpPr>
        <p:spPr bwMode="auto">
          <a:xfrm>
            <a:off x="2052638" y="5135563"/>
            <a:ext cx="701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AS3</a:t>
            </a:r>
            <a:endParaRPr lang="en-US" altLang="sv-SE" sz="1800"/>
          </a:p>
        </p:txBody>
      </p:sp>
      <p:sp>
        <p:nvSpPr>
          <p:cNvPr id="124940" name="Text Box 10"/>
          <p:cNvSpPr txBox="1">
            <a:spLocks noChangeArrowheads="1"/>
          </p:cNvSpPr>
          <p:nvPr/>
        </p:nvSpPr>
        <p:spPr bwMode="auto">
          <a:xfrm>
            <a:off x="5867400" y="5799138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AS2</a:t>
            </a:r>
          </a:p>
        </p:txBody>
      </p:sp>
      <p:sp>
        <p:nvSpPr>
          <p:cNvPr id="124941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4942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4943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24944" name="Group 14"/>
          <p:cNvGrpSpPr>
            <a:grpSpLocks/>
          </p:cNvGrpSpPr>
          <p:nvPr/>
        </p:nvGrpSpPr>
        <p:grpSpPr bwMode="auto">
          <a:xfrm>
            <a:off x="1619250" y="4910138"/>
            <a:ext cx="501650" cy="396875"/>
            <a:chOff x="873" y="3247"/>
            <a:chExt cx="316" cy="250"/>
          </a:xfrm>
        </p:grpSpPr>
        <p:sp>
          <p:nvSpPr>
            <p:cNvPr id="125043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5044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045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046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5047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5048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5049" name="Text Box 21"/>
            <p:cNvSpPr txBox="1">
              <a:spLocks noChangeArrowheads="1"/>
            </p:cNvSpPr>
            <p:nvPr/>
          </p:nvSpPr>
          <p:spPr bwMode="auto">
            <a:xfrm>
              <a:off x="880" y="3247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3b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4945" name="Group 22"/>
          <p:cNvGrpSpPr>
            <a:grpSpLocks/>
          </p:cNvGrpSpPr>
          <p:nvPr/>
        </p:nvGrpSpPr>
        <p:grpSpPr bwMode="auto">
          <a:xfrm>
            <a:off x="1889125" y="4333875"/>
            <a:ext cx="501650" cy="396875"/>
            <a:chOff x="2016" y="1980"/>
            <a:chExt cx="316" cy="250"/>
          </a:xfrm>
        </p:grpSpPr>
        <p:sp>
          <p:nvSpPr>
            <p:cNvPr id="125035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5036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037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038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5039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grpSp>
          <p:nvGrpSpPr>
            <p:cNvPr id="125040" name="Group 28"/>
            <p:cNvGrpSpPr>
              <a:grpSpLocks/>
            </p:cNvGrpSpPr>
            <p:nvPr/>
          </p:nvGrpSpPr>
          <p:grpSpPr bwMode="auto">
            <a:xfrm>
              <a:off x="2027" y="1980"/>
              <a:ext cx="296" cy="250"/>
              <a:chOff x="2907" y="2429"/>
              <a:chExt cx="301" cy="250"/>
            </a:xfrm>
          </p:grpSpPr>
          <p:sp>
            <p:nvSpPr>
              <p:cNvPr id="125041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5042" name="Text Box 30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3c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24946" name="Group 31"/>
          <p:cNvGrpSpPr>
            <a:grpSpLocks/>
          </p:cNvGrpSpPr>
          <p:nvPr/>
        </p:nvGrpSpPr>
        <p:grpSpPr bwMode="auto">
          <a:xfrm>
            <a:off x="2466975" y="4708525"/>
            <a:ext cx="501650" cy="396875"/>
            <a:chOff x="1434" y="3108"/>
            <a:chExt cx="316" cy="250"/>
          </a:xfrm>
        </p:grpSpPr>
        <p:grpSp>
          <p:nvGrpSpPr>
            <p:cNvPr id="125027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25029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5030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31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32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033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5034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</p:grpSp>
        <p:sp>
          <p:nvSpPr>
            <p:cNvPr id="125028" name="Text Box 39"/>
            <p:cNvSpPr txBox="1">
              <a:spLocks noChangeArrowheads="1"/>
            </p:cNvSpPr>
            <p:nvPr/>
          </p:nvSpPr>
          <p:spPr bwMode="auto">
            <a:xfrm>
              <a:off x="1447" y="3108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3a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4947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24984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764 w 1583"/>
                <a:gd name="T1" fmla="*/ 616 h 682"/>
                <a:gd name="T2" fmla="*/ 2014 w 1583"/>
                <a:gd name="T3" fmla="*/ 202 h 682"/>
                <a:gd name="T4" fmla="*/ 3888 w 1583"/>
                <a:gd name="T5" fmla="*/ 55 h 682"/>
                <a:gd name="T6" fmla="*/ 5719 w 1583"/>
                <a:gd name="T7" fmla="*/ 533 h 682"/>
                <a:gd name="T8" fmla="*/ 7734 w 1583"/>
                <a:gd name="T9" fmla="*/ 1171 h 682"/>
                <a:gd name="T10" fmla="*/ 6289 w 1583"/>
                <a:gd name="T11" fmla="*/ 1760 h 682"/>
                <a:gd name="T12" fmla="*/ 3410 w 1583"/>
                <a:gd name="T13" fmla="*/ 1797 h 682"/>
                <a:gd name="T14" fmla="*/ 440 w 1583"/>
                <a:gd name="T15" fmla="*/ 1631 h 682"/>
                <a:gd name="T16" fmla="*/ 764 w 1583"/>
                <a:gd name="T17" fmla="*/ 616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985" name="Text Box 42"/>
            <p:cNvSpPr txBox="1">
              <a:spLocks noChangeArrowheads="1"/>
            </p:cNvSpPr>
            <p:nvPr/>
          </p:nvSpPr>
          <p:spPr bwMode="auto">
            <a:xfrm>
              <a:off x="1719" y="3728"/>
              <a:ext cx="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AS1</a:t>
              </a:r>
              <a:endParaRPr lang="en-US" altLang="sv-SE" sz="1800"/>
            </a:p>
          </p:txBody>
        </p:sp>
        <p:sp>
          <p:nvSpPr>
            <p:cNvPr id="124986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4987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4988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4989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4990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4991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124992" name="Group 49"/>
            <p:cNvGrpSpPr>
              <a:grpSpLocks/>
            </p:cNvGrpSpPr>
            <p:nvPr/>
          </p:nvGrpSpPr>
          <p:grpSpPr bwMode="auto">
            <a:xfrm>
              <a:off x="2202" y="3297"/>
              <a:ext cx="316" cy="250"/>
              <a:chOff x="2055" y="3451"/>
              <a:chExt cx="316" cy="250"/>
            </a:xfrm>
          </p:grpSpPr>
          <p:sp>
            <p:nvSpPr>
              <p:cNvPr id="125019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5020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21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22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023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5024" name="Group 55"/>
              <p:cNvGrpSpPr>
                <a:grpSpLocks/>
              </p:cNvGrpSpPr>
              <p:nvPr/>
            </p:nvGrpSpPr>
            <p:grpSpPr bwMode="auto">
              <a:xfrm>
                <a:off x="2079" y="3451"/>
                <a:ext cx="270" cy="250"/>
                <a:chOff x="2919" y="2429"/>
                <a:chExt cx="277" cy="250"/>
              </a:xfrm>
            </p:grpSpPr>
            <p:sp>
              <p:nvSpPr>
                <p:cNvPr id="125025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2502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9" y="2429"/>
                  <a:ext cx="27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1c</a:t>
                  </a:r>
                </a:p>
              </p:txBody>
            </p:sp>
          </p:grpSp>
        </p:grpSp>
        <p:grpSp>
          <p:nvGrpSpPr>
            <p:cNvPr id="124993" name="Group 58"/>
            <p:cNvGrpSpPr>
              <a:grpSpLocks/>
            </p:cNvGrpSpPr>
            <p:nvPr/>
          </p:nvGrpSpPr>
          <p:grpSpPr bwMode="auto">
            <a:xfrm>
              <a:off x="1896" y="3511"/>
              <a:ext cx="316" cy="250"/>
              <a:chOff x="1749" y="3665"/>
              <a:chExt cx="316" cy="250"/>
            </a:xfrm>
          </p:grpSpPr>
          <p:sp>
            <p:nvSpPr>
              <p:cNvPr id="125012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5013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14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15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016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5017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5018" name="Text Box 65"/>
              <p:cNvSpPr txBox="1">
                <a:spLocks noChangeArrowheads="1"/>
              </p:cNvSpPr>
              <p:nvPr/>
            </p:nvSpPr>
            <p:spPr bwMode="auto">
              <a:xfrm>
                <a:off x="1777" y="3665"/>
                <a:ext cx="27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1a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24994" name="Group 66"/>
            <p:cNvGrpSpPr>
              <a:grpSpLocks/>
            </p:cNvGrpSpPr>
            <p:nvPr/>
          </p:nvGrpSpPr>
          <p:grpSpPr bwMode="auto">
            <a:xfrm>
              <a:off x="2238" y="3693"/>
              <a:ext cx="316" cy="250"/>
              <a:chOff x="2091" y="3847"/>
              <a:chExt cx="316" cy="250"/>
            </a:xfrm>
          </p:grpSpPr>
          <p:sp>
            <p:nvSpPr>
              <p:cNvPr id="125004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5005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06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07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008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5009" name="Group 72"/>
              <p:cNvGrpSpPr>
                <a:grpSpLocks/>
              </p:cNvGrpSpPr>
              <p:nvPr/>
            </p:nvGrpSpPr>
            <p:grpSpPr bwMode="auto">
              <a:xfrm>
                <a:off x="2112" y="3847"/>
                <a:ext cx="282" cy="250"/>
                <a:chOff x="2916" y="2429"/>
                <a:chExt cx="284" cy="250"/>
              </a:xfrm>
            </p:grpSpPr>
            <p:sp>
              <p:nvSpPr>
                <p:cNvPr id="125010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25011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6" y="2429"/>
                  <a:ext cx="28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1d</a:t>
                  </a:r>
                </a:p>
              </p:txBody>
            </p:sp>
          </p:grpSp>
        </p:grpSp>
        <p:grpSp>
          <p:nvGrpSpPr>
            <p:cNvPr id="124995" name="Group 75"/>
            <p:cNvGrpSpPr>
              <a:grpSpLocks/>
            </p:cNvGrpSpPr>
            <p:nvPr/>
          </p:nvGrpSpPr>
          <p:grpSpPr bwMode="auto">
            <a:xfrm>
              <a:off x="2778" y="3577"/>
              <a:ext cx="316" cy="250"/>
              <a:chOff x="2016" y="1980"/>
              <a:chExt cx="316" cy="250"/>
            </a:xfrm>
          </p:grpSpPr>
          <p:sp>
            <p:nvSpPr>
              <p:cNvPr id="124996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4997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998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999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5000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5001" name="Group 81"/>
              <p:cNvGrpSpPr>
                <a:grpSpLocks/>
              </p:cNvGrpSpPr>
              <p:nvPr/>
            </p:nvGrpSpPr>
            <p:grpSpPr bwMode="auto">
              <a:xfrm>
                <a:off x="2034" y="1980"/>
                <a:ext cx="283" cy="250"/>
                <a:chOff x="2914" y="2429"/>
                <a:chExt cx="288" cy="250"/>
              </a:xfrm>
            </p:grpSpPr>
            <p:sp>
              <p:nvSpPr>
                <p:cNvPr id="125002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25003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14" y="2429"/>
                  <a:ext cx="28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1b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  <p:grpSp>
        <p:nvGrpSpPr>
          <p:cNvPr id="124948" name="Group 84"/>
          <p:cNvGrpSpPr>
            <a:grpSpLocks/>
          </p:cNvGrpSpPr>
          <p:nvPr/>
        </p:nvGrpSpPr>
        <p:grpSpPr bwMode="auto">
          <a:xfrm>
            <a:off x="5414963" y="5330825"/>
            <a:ext cx="501650" cy="396875"/>
            <a:chOff x="3537" y="3477"/>
            <a:chExt cx="316" cy="250"/>
          </a:xfrm>
        </p:grpSpPr>
        <p:sp>
          <p:nvSpPr>
            <p:cNvPr id="124977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78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979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980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4981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82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83" name="Text Box 91"/>
            <p:cNvSpPr txBox="1">
              <a:spLocks noChangeArrowheads="1"/>
            </p:cNvSpPr>
            <p:nvPr/>
          </p:nvSpPr>
          <p:spPr bwMode="auto">
            <a:xfrm>
              <a:off x="3550" y="3477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2a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4949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4950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4951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4952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24953" name="Group 96"/>
          <p:cNvGrpSpPr>
            <a:grpSpLocks/>
          </p:cNvGrpSpPr>
          <p:nvPr/>
        </p:nvGrpSpPr>
        <p:grpSpPr bwMode="auto">
          <a:xfrm>
            <a:off x="6142038" y="5053013"/>
            <a:ext cx="501650" cy="396875"/>
            <a:chOff x="4320" y="1940"/>
            <a:chExt cx="316" cy="250"/>
          </a:xfrm>
        </p:grpSpPr>
        <p:sp>
          <p:nvSpPr>
            <p:cNvPr id="124970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71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972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973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4974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75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76" name="Text Box 103"/>
            <p:cNvSpPr txBox="1">
              <a:spLocks noChangeArrowheads="1"/>
            </p:cNvSpPr>
            <p:nvPr/>
          </p:nvSpPr>
          <p:spPr bwMode="auto">
            <a:xfrm>
              <a:off x="4333" y="1940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2c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4954" name="Group 104"/>
          <p:cNvGrpSpPr>
            <a:grpSpLocks/>
          </p:cNvGrpSpPr>
          <p:nvPr/>
        </p:nvGrpSpPr>
        <p:grpSpPr bwMode="auto">
          <a:xfrm>
            <a:off x="6405563" y="5508625"/>
            <a:ext cx="501650" cy="396875"/>
            <a:chOff x="4596" y="2162"/>
            <a:chExt cx="316" cy="250"/>
          </a:xfrm>
        </p:grpSpPr>
        <p:sp>
          <p:nvSpPr>
            <p:cNvPr id="124963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64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965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966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4967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68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69" name="Text Box 111"/>
            <p:cNvSpPr txBox="1">
              <a:spLocks noChangeArrowheads="1"/>
            </p:cNvSpPr>
            <p:nvPr/>
          </p:nvSpPr>
          <p:spPr bwMode="auto">
            <a:xfrm>
              <a:off x="4603" y="2162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2b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4955" name="Text Box 112"/>
          <p:cNvSpPr txBox="1">
            <a:spLocks noChangeArrowheads="1"/>
          </p:cNvSpPr>
          <p:nvPr/>
        </p:nvSpPr>
        <p:spPr bwMode="auto">
          <a:xfrm>
            <a:off x="7656513" y="5162550"/>
            <a:ext cx="942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other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networks</a:t>
            </a:r>
          </a:p>
        </p:txBody>
      </p:sp>
      <p:sp>
        <p:nvSpPr>
          <p:cNvPr id="124956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6 w 738"/>
              <a:gd name="T1" fmla="*/ 2147483646 h 1108"/>
              <a:gd name="T2" fmla="*/ 2147483646 w 738"/>
              <a:gd name="T3" fmla="*/ 2147483646 h 1108"/>
              <a:gd name="T4" fmla="*/ 2147483646 w 738"/>
              <a:gd name="T5" fmla="*/ 2147483646 h 1108"/>
              <a:gd name="T6" fmla="*/ 2147483646 w 738"/>
              <a:gd name="T7" fmla="*/ 2147483646 h 1108"/>
              <a:gd name="T8" fmla="*/ 2147483646 w 738"/>
              <a:gd name="T9" fmla="*/ 2147483646 h 1108"/>
              <a:gd name="T10" fmla="*/ 2147483646 w 738"/>
              <a:gd name="T11" fmla="*/ 2147483646 h 1108"/>
              <a:gd name="T12" fmla="*/ 2147483646 w 738"/>
              <a:gd name="T13" fmla="*/ 2147483646 h 1108"/>
              <a:gd name="T14" fmla="*/ 2147483646 w 738"/>
              <a:gd name="T15" fmla="*/ 2147483646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4957" name="Text Box 114"/>
          <p:cNvSpPr txBox="1">
            <a:spLocks noChangeArrowheads="1"/>
          </p:cNvSpPr>
          <p:nvPr/>
        </p:nvSpPr>
        <p:spPr bwMode="auto">
          <a:xfrm>
            <a:off x="349250" y="5559425"/>
            <a:ext cx="942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other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networks</a:t>
            </a:r>
          </a:p>
        </p:txBody>
      </p:sp>
      <p:sp>
        <p:nvSpPr>
          <p:cNvPr id="124958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grpSp>
        <p:nvGrpSpPr>
          <p:cNvPr id="220" name="Group 117"/>
          <p:cNvGrpSpPr>
            <a:grpSpLocks/>
          </p:cNvGrpSpPr>
          <p:nvPr/>
        </p:nvGrpSpPr>
        <p:grpSpPr bwMode="auto">
          <a:xfrm>
            <a:off x="2889250" y="4660900"/>
            <a:ext cx="1311275" cy="654050"/>
            <a:chOff x="2171" y="2697"/>
            <a:chExt cx="826" cy="412"/>
          </a:xfrm>
        </p:grpSpPr>
        <p:sp>
          <p:nvSpPr>
            <p:cNvPr id="124961" name="AutoShape 118"/>
            <p:cNvSpPr>
              <a:spLocks noChangeArrowheads="1"/>
            </p:cNvSpPr>
            <p:nvPr/>
          </p:nvSpPr>
          <p:spPr bwMode="auto">
            <a:xfrm rot="-9091425">
              <a:off x="2171" y="2935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4962" name="Text Box 119"/>
            <p:cNvSpPr txBox="1">
              <a:spLocks noChangeArrowheads="1"/>
            </p:cNvSpPr>
            <p:nvPr/>
          </p:nvSpPr>
          <p:spPr bwMode="auto">
            <a:xfrm>
              <a:off x="2357" y="2697"/>
              <a:ext cx="640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>
                  <a:solidFill>
                    <a:srgbClr val="C00000"/>
                  </a:solidFill>
                </a:rPr>
                <a:t>BGP 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>
                  <a:solidFill>
                    <a:srgbClr val="C00000"/>
                  </a:solidFill>
                </a:rPr>
                <a:t>message</a:t>
              </a:r>
            </a:p>
          </p:txBody>
        </p:sp>
      </p:grpSp>
      <p:sp>
        <p:nvSpPr>
          <p:cNvPr id="124960" name="Freeform 120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6 h 420"/>
              <a:gd name="T2" fmla="*/ 2147483646 w 65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510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993EA7-CEF1-4A5A-B675-13E1652945A5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sv-SE" sz="1400" dirty="0"/>
          </a:p>
        </p:txBody>
      </p:sp>
      <p:sp>
        <p:nvSpPr>
          <p:cNvPr id="125956" name="Freeform 2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6 w 738"/>
              <a:gd name="T1" fmla="*/ 2147483646 h 1108"/>
              <a:gd name="T2" fmla="*/ 2147483646 w 738"/>
              <a:gd name="T3" fmla="*/ 2147483646 h 1108"/>
              <a:gd name="T4" fmla="*/ 2147483646 w 738"/>
              <a:gd name="T5" fmla="*/ 2147483646 h 1108"/>
              <a:gd name="T6" fmla="*/ 2147483646 w 738"/>
              <a:gd name="T7" fmla="*/ 2147483646 h 1108"/>
              <a:gd name="T8" fmla="*/ 2147483646 w 738"/>
              <a:gd name="T9" fmla="*/ 2147483646 h 1108"/>
              <a:gd name="T10" fmla="*/ 2147483646 w 738"/>
              <a:gd name="T11" fmla="*/ 2147483646 h 1108"/>
              <a:gd name="T12" fmla="*/ 2147483646 w 738"/>
              <a:gd name="T13" fmla="*/ 2147483646 h 1108"/>
              <a:gd name="T14" fmla="*/ 2147483646 w 738"/>
              <a:gd name="T15" fmla="*/ 2147483646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5957" name="Freeform 5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6 w 1162"/>
              <a:gd name="T1" fmla="*/ 2147483646 h 543"/>
              <a:gd name="T2" fmla="*/ 2147483646 w 1162"/>
              <a:gd name="T3" fmla="*/ 2147483646 h 543"/>
              <a:gd name="T4" fmla="*/ 2147483646 w 1162"/>
              <a:gd name="T5" fmla="*/ 2147483646 h 543"/>
              <a:gd name="T6" fmla="*/ 2147483646 w 1162"/>
              <a:gd name="T7" fmla="*/ 2147483646 h 543"/>
              <a:gd name="T8" fmla="*/ 2147483646 w 1162"/>
              <a:gd name="T9" fmla="*/ 2147483646 h 543"/>
              <a:gd name="T10" fmla="*/ 2147483646 w 1162"/>
              <a:gd name="T11" fmla="*/ 2147483646 h 543"/>
              <a:gd name="T12" fmla="*/ 2147483646 w 1162"/>
              <a:gd name="T13" fmla="*/ 2147483646 h 543"/>
              <a:gd name="T14" fmla="*/ 2147483646 w 1162"/>
              <a:gd name="T15" fmla="*/ 2147483646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5958" name="Freeform 6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6 w 1198"/>
              <a:gd name="T1" fmla="*/ 2147483646 h 451"/>
              <a:gd name="T2" fmla="*/ 2147483646 w 1198"/>
              <a:gd name="T3" fmla="*/ 2147483646 h 451"/>
              <a:gd name="T4" fmla="*/ 2147483646 w 1198"/>
              <a:gd name="T5" fmla="*/ 2147483646 h 451"/>
              <a:gd name="T6" fmla="*/ 2147483646 w 1198"/>
              <a:gd name="T7" fmla="*/ 2147483646 h 451"/>
              <a:gd name="T8" fmla="*/ 2147483646 w 1198"/>
              <a:gd name="T9" fmla="*/ 2147483646 h 451"/>
              <a:gd name="T10" fmla="*/ 2147483646 w 1198"/>
              <a:gd name="T11" fmla="*/ 2147483646 h 451"/>
              <a:gd name="T12" fmla="*/ 2147483646 w 1198"/>
              <a:gd name="T13" fmla="*/ 2147483646 h 451"/>
              <a:gd name="T14" fmla="*/ 2147483646 w 1198"/>
              <a:gd name="T15" fmla="*/ 2147483646 h 451"/>
              <a:gd name="T16" fmla="*/ 2147483646 w 1198"/>
              <a:gd name="T17" fmla="*/ 2147483646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5959" name="Freeform 8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6 w 444"/>
              <a:gd name="T3" fmla="*/ 2147483646 h 25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5960" name="Text Box 9"/>
          <p:cNvSpPr txBox="1">
            <a:spLocks noChangeArrowheads="1"/>
          </p:cNvSpPr>
          <p:nvPr/>
        </p:nvSpPr>
        <p:spPr bwMode="auto">
          <a:xfrm>
            <a:off x="2052638" y="5135563"/>
            <a:ext cx="701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000"/>
              <a:t>AS3</a:t>
            </a:r>
            <a:endParaRPr lang="en-US" altLang="sv-SE" sz="1800"/>
          </a:p>
        </p:txBody>
      </p:sp>
      <p:sp>
        <p:nvSpPr>
          <p:cNvPr id="125961" name="Text Box 10"/>
          <p:cNvSpPr txBox="1">
            <a:spLocks noChangeArrowheads="1"/>
          </p:cNvSpPr>
          <p:nvPr/>
        </p:nvSpPr>
        <p:spPr bwMode="auto">
          <a:xfrm>
            <a:off x="5867400" y="5799138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AS2</a:t>
            </a:r>
          </a:p>
        </p:txBody>
      </p:sp>
      <p:grpSp>
        <p:nvGrpSpPr>
          <p:cNvPr id="125962" name="Group 14"/>
          <p:cNvGrpSpPr>
            <a:grpSpLocks/>
          </p:cNvGrpSpPr>
          <p:nvPr/>
        </p:nvGrpSpPr>
        <p:grpSpPr bwMode="auto">
          <a:xfrm>
            <a:off x="1619250" y="4910138"/>
            <a:ext cx="501650" cy="396875"/>
            <a:chOff x="873" y="3247"/>
            <a:chExt cx="316" cy="250"/>
          </a:xfrm>
        </p:grpSpPr>
        <p:sp>
          <p:nvSpPr>
            <p:cNvPr id="126071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72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73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74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6075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76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77" name="Text Box 21"/>
            <p:cNvSpPr txBox="1">
              <a:spLocks noChangeArrowheads="1"/>
            </p:cNvSpPr>
            <p:nvPr/>
          </p:nvSpPr>
          <p:spPr bwMode="auto">
            <a:xfrm>
              <a:off x="880" y="3247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3b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5963" name="Group 22"/>
          <p:cNvGrpSpPr>
            <a:grpSpLocks/>
          </p:cNvGrpSpPr>
          <p:nvPr/>
        </p:nvGrpSpPr>
        <p:grpSpPr bwMode="auto">
          <a:xfrm>
            <a:off x="1889125" y="4333875"/>
            <a:ext cx="501650" cy="396875"/>
            <a:chOff x="2016" y="1980"/>
            <a:chExt cx="316" cy="250"/>
          </a:xfrm>
        </p:grpSpPr>
        <p:sp>
          <p:nvSpPr>
            <p:cNvPr id="126063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64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65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66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6067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grpSp>
          <p:nvGrpSpPr>
            <p:cNvPr id="126068" name="Group 28"/>
            <p:cNvGrpSpPr>
              <a:grpSpLocks/>
            </p:cNvGrpSpPr>
            <p:nvPr/>
          </p:nvGrpSpPr>
          <p:grpSpPr bwMode="auto">
            <a:xfrm>
              <a:off x="2027" y="1980"/>
              <a:ext cx="296" cy="250"/>
              <a:chOff x="2907" y="2429"/>
              <a:chExt cx="301" cy="250"/>
            </a:xfrm>
          </p:grpSpPr>
          <p:sp>
            <p:nvSpPr>
              <p:cNvPr id="126069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70" name="Text Box 30"/>
              <p:cNvSpPr txBox="1">
                <a:spLocks noChangeArrowheads="1"/>
              </p:cNvSpPr>
              <p:nvPr/>
            </p:nvSpPr>
            <p:spPr bwMode="auto">
              <a:xfrm>
                <a:off x="2907" y="2429"/>
                <a:ext cx="30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3c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25964" name="Group 31"/>
          <p:cNvGrpSpPr>
            <a:grpSpLocks/>
          </p:cNvGrpSpPr>
          <p:nvPr/>
        </p:nvGrpSpPr>
        <p:grpSpPr bwMode="auto">
          <a:xfrm>
            <a:off x="2466975" y="4708525"/>
            <a:ext cx="501650" cy="396875"/>
            <a:chOff x="1434" y="3108"/>
            <a:chExt cx="316" cy="250"/>
          </a:xfrm>
        </p:grpSpPr>
        <p:grpSp>
          <p:nvGrpSpPr>
            <p:cNvPr id="126055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26057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58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59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60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061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62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</p:grpSp>
        <p:sp>
          <p:nvSpPr>
            <p:cNvPr id="126056" name="Text Box 39"/>
            <p:cNvSpPr txBox="1">
              <a:spLocks noChangeArrowheads="1"/>
            </p:cNvSpPr>
            <p:nvPr/>
          </p:nvSpPr>
          <p:spPr bwMode="auto">
            <a:xfrm>
              <a:off x="1447" y="3108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3a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5965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26018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764 w 1583"/>
                <a:gd name="T1" fmla="*/ 616 h 682"/>
                <a:gd name="T2" fmla="*/ 2014 w 1583"/>
                <a:gd name="T3" fmla="*/ 202 h 682"/>
                <a:gd name="T4" fmla="*/ 3888 w 1583"/>
                <a:gd name="T5" fmla="*/ 55 h 682"/>
                <a:gd name="T6" fmla="*/ 5719 w 1583"/>
                <a:gd name="T7" fmla="*/ 533 h 682"/>
                <a:gd name="T8" fmla="*/ 7734 w 1583"/>
                <a:gd name="T9" fmla="*/ 1171 h 682"/>
                <a:gd name="T10" fmla="*/ 6289 w 1583"/>
                <a:gd name="T11" fmla="*/ 1760 h 682"/>
                <a:gd name="T12" fmla="*/ 3410 w 1583"/>
                <a:gd name="T13" fmla="*/ 1797 h 682"/>
                <a:gd name="T14" fmla="*/ 440 w 1583"/>
                <a:gd name="T15" fmla="*/ 1631 h 682"/>
                <a:gd name="T16" fmla="*/ 764 w 1583"/>
                <a:gd name="T17" fmla="*/ 616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19" name="Text Box 42"/>
            <p:cNvSpPr txBox="1">
              <a:spLocks noChangeArrowheads="1"/>
            </p:cNvSpPr>
            <p:nvPr/>
          </p:nvSpPr>
          <p:spPr bwMode="auto">
            <a:xfrm>
              <a:off x="1719" y="3728"/>
              <a:ext cx="4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AS1</a:t>
              </a:r>
              <a:endParaRPr lang="en-US" altLang="sv-SE" sz="1800"/>
            </a:p>
          </p:txBody>
        </p:sp>
        <p:grpSp>
          <p:nvGrpSpPr>
            <p:cNvPr id="126020" name="Group 49"/>
            <p:cNvGrpSpPr>
              <a:grpSpLocks/>
            </p:cNvGrpSpPr>
            <p:nvPr/>
          </p:nvGrpSpPr>
          <p:grpSpPr bwMode="auto">
            <a:xfrm>
              <a:off x="2202" y="3297"/>
              <a:ext cx="316" cy="250"/>
              <a:chOff x="2055" y="3451"/>
              <a:chExt cx="316" cy="250"/>
            </a:xfrm>
          </p:grpSpPr>
          <p:sp>
            <p:nvSpPr>
              <p:cNvPr id="126047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48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49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50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051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6052" name="Group 55"/>
              <p:cNvGrpSpPr>
                <a:grpSpLocks/>
              </p:cNvGrpSpPr>
              <p:nvPr/>
            </p:nvGrpSpPr>
            <p:grpSpPr bwMode="auto">
              <a:xfrm>
                <a:off x="2079" y="3451"/>
                <a:ext cx="270" cy="250"/>
                <a:chOff x="2919" y="2429"/>
                <a:chExt cx="277" cy="250"/>
              </a:xfrm>
            </p:grpSpPr>
            <p:sp>
              <p:nvSpPr>
                <p:cNvPr id="126053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26054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9" y="2429"/>
                  <a:ext cx="27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1c</a:t>
                  </a:r>
                </a:p>
              </p:txBody>
            </p:sp>
          </p:grpSp>
        </p:grpSp>
        <p:grpSp>
          <p:nvGrpSpPr>
            <p:cNvPr id="126021" name="Group 58"/>
            <p:cNvGrpSpPr>
              <a:grpSpLocks/>
            </p:cNvGrpSpPr>
            <p:nvPr/>
          </p:nvGrpSpPr>
          <p:grpSpPr bwMode="auto">
            <a:xfrm>
              <a:off x="1896" y="3511"/>
              <a:ext cx="316" cy="250"/>
              <a:chOff x="1749" y="3665"/>
              <a:chExt cx="316" cy="250"/>
            </a:xfrm>
          </p:grpSpPr>
          <p:sp>
            <p:nvSpPr>
              <p:cNvPr id="126040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41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42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43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044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45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46" name="Text Box 65"/>
              <p:cNvSpPr txBox="1">
                <a:spLocks noChangeArrowheads="1"/>
              </p:cNvSpPr>
              <p:nvPr/>
            </p:nvSpPr>
            <p:spPr bwMode="auto">
              <a:xfrm>
                <a:off x="1777" y="3665"/>
                <a:ext cx="27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1a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126022" name="Group 66"/>
            <p:cNvGrpSpPr>
              <a:grpSpLocks/>
            </p:cNvGrpSpPr>
            <p:nvPr/>
          </p:nvGrpSpPr>
          <p:grpSpPr bwMode="auto">
            <a:xfrm>
              <a:off x="2238" y="3693"/>
              <a:ext cx="316" cy="250"/>
              <a:chOff x="2091" y="3847"/>
              <a:chExt cx="316" cy="250"/>
            </a:xfrm>
          </p:grpSpPr>
          <p:sp>
            <p:nvSpPr>
              <p:cNvPr id="126032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33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34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35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036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6037" name="Group 72"/>
              <p:cNvGrpSpPr>
                <a:grpSpLocks/>
              </p:cNvGrpSpPr>
              <p:nvPr/>
            </p:nvGrpSpPr>
            <p:grpSpPr bwMode="auto">
              <a:xfrm>
                <a:off x="2112" y="3847"/>
                <a:ext cx="282" cy="250"/>
                <a:chOff x="2916" y="2429"/>
                <a:chExt cx="284" cy="250"/>
              </a:xfrm>
            </p:grpSpPr>
            <p:sp>
              <p:nvSpPr>
                <p:cNvPr id="126038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26039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6" y="2429"/>
                  <a:ext cx="28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1d</a:t>
                  </a:r>
                </a:p>
              </p:txBody>
            </p:sp>
          </p:grpSp>
        </p:grpSp>
        <p:grpSp>
          <p:nvGrpSpPr>
            <p:cNvPr id="126023" name="Group 75"/>
            <p:cNvGrpSpPr>
              <a:grpSpLocks/>
            </p:cNvGrpSpPr>
            <p:nvPr/>
          </p:nvGrpSpPr>
          <p:grpSpPr bwMode="auto">
            <a:xfrm>
              <a:off x="2778" y="3577"/>
              <a:ext cx="316" cy="250"/>
              <a:chOff x="2016" y="1980"/>
              <a:chExt cx="316" cy="250"/>
            </a:xfrm>
          </p:grpSpPr>
          <p:sp>
            <p:nvSpPr>
              <p:cNvPr id="126024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126025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26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6027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6028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grpSp>
            <p:nvGrpSpPr>
              <p:cNvPr id="126029" name="Group 81"/>
              <p:cNvGrpSpPr>
                <a:grpSpLocks/>
              </p:cNvGrpSpPr>
              <p:nvPr/>
            </p:nvGrpSpPr>
            <p:grpSpPr bwMode="auto">
              <a:xfrm>
                <a:off x="2034" y="1980"/>
                <a:ext cx="283" cy="250"/>
                <a:chOff x="2914" y="2429"/>
                <a:chExt cx="288" cy="250"/>
              </a:xfrm>
            </p:grpSpPr>
            <p:sp>
              <p:nvSpPr>
                <p:cNvPr id="126030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sv-SE" altLang="sv-SE" sz="1800"/>
                </a:p>
              </p:txBody>
            </p:sp>
            <p:sp>
              <p:nvSpPr>
                <p:cNvPr id="126031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14" y="2429"/>
                  <a:ext cx="28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ZapfDingbats" pitchFamily="82" charset="2"/>
                    <a:buChar char="r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ZapfDingbats" pitchFamily="82" charset="2"/>
                    <a:buChar char="m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sv-SE" sz="2000"/>
                    <a:t>1b</a:t>
                  </a:r>
                  <a:endParaRPr lang="en-US" altLang="sv-SE" sz="2400"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  <p:grpSp>
        <p:nvGrpSpPr>
          <p:cNvPr id="125966" name="Group 84"/>
          <p:cNvGrpSpPr>
            <a:grpSpLocks/>
          </p:cNvGrpSpPr>
          <p:nvPr/>
        </p:nvGrpSpPr>
        <p:grpSpPr bwMode="auto">
          <a:xfrm>
            <a:off x="5414963" y="5330825"/>
            <a:ext cx="501650" cy="396875"/>
            <a:chOff x="3537" y="3477"/>
            <a:chExt cx="316" cy="250"/>
          </a:xfrm>
        </p:grpSpPr>
        <p:sp>
          <p:nvSpPr>
            <p:cNvPr id="126011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12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13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14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6015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16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17" name="Text Box 91"/>
            <p:cNvSpPr txBox="1">
              <a:spLocks noChangeArrowheads="1"/>
            </p:cNvSpPr>
            <p:nvPr/>
          </p:nvSpPr>
          <p:spPr bwMode="auto">
            <a:xfrm>
              <a:off x="3550" y="3477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2a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5967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sp>
        <p:nvSpPr>
          <p:cNvPr id="125968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grpSp>
        <p:nvGrpSpPr>
          <p:cNvPr id="125969" name="Group 96"/>
          <p:cNvGrpSpPr>
            <a:grpSpLocks/>
          </p:cNvGrpSpPr>
          <p:nvPr/>
        </p:nvGrpSpPr>
        <p:grpSpPr bwMode="auto">
          <a:xfrm>
            <a:off x="6142038" y="5053013"/>
            <a:ext cx="501650" cy="396875"/>
            <a:chOff x="4320" y="1940"/>
            <a:chExt cx="316" cy="250"/>
          </a:xfrm>
        </p:grpSpPr>
        <p:sp>
          <p:nvSpPr>
            <p:cNvPr id="126004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05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06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07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6008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09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10" name="Text Box 103"/>
            <p:cNvSpPr txBox="1">
              <a:spLocks noChangeArrowheads="1"/>
            </p:cNvSpPr>
            <p:nvPr/>
          </p:nvSpPr>
          <p:spPr bwMode="auto">
            <a:xfrm>
              <a:off x="4333" y="1940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2c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25970" name="Group 104"/>
          <p:cNvGrpSpPr>
            <a:grpSpLocks/>
          </p:cNvGrpSpPr>
          <p:nvPr/>
        </p:nvGrpSpPr>
        <p:grpSpPr bwMode="auto">
          <a:xfrm>
            <a:off x="6405563" y="5508625"/>
            <a:ext cx="501650" cy="396875"/>
            <a:chOff x="4596" y="2162"/>
            <a:chExt cx="316" cy="250"/>
          </a:xfrm>
        </p:grpSpPr>
        <p:sp>
          <p:nvSpPr>
            <p:cNvPr id="125997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5998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999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000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126001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02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6003" name="Text Box 111"/>
            <p:cNvSpPr txBox="1">
              <a:spLocks noChangeArrowheads="1"/>
            </p:cNvSpPr>
            <p:nvPr/>
          </p:nvSpPr>
          <p:spPr bwMode="auto">
            <a:xfrm>
              <a:off x="4603" y="2162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/>
                <a:t>2b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25971" name="Text Box 112"/>
          <p:cNvSpPr txBox="1">
            <a:spLocks noChangeArrowheads="1"/>
          </p:cNvSpPr>
          <p:nvPr/>
        </p:nvSpPr>
        <p:spPr bwMode="auto">
          <a:xfrm>
            <a:off x="7656513" y="5162550"/>
            <a:ext cx="942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other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networks</a:t>
            </a:r>
          </a:p>
        </p:txBody>
      </p:sp>
      <p:sp>
        <p:nvSpPr>
          <p:cNvPr id="125972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6 w 738"/>
              <a:gd name="T1" fmla="*/ 2147483646 h 1108"/>
              <a:gd name="T2" fmla="*/ 2147483646 w 738"/>
              <a:gd name="T3" fmla="*/ 2147483646 h 1108"/>
              <a:gd name="T4" fmla="*/ 2147483646 w 738"/>
              <a:gd name="T5" fmla="*/ 2147483646 h 1108"/>
              <a:gd name="T6" fmla="*/ 2147483646 w 738"/>
              <a:gd name="T7" fmla="*/ 2147483646 h 1108"/>
              <a:gd name="T8" fmla="*/ 2147483646 w 738"/>
              <a:gd name="T9" fmla="*/ 2147483646 h 1108"/>
              <a:gd name="T10" fmla="*/ 2147483646 w 738"/>
              <a:gd name="T11" fmla="*/ 2147483646 h 1108"/>
              <a:gd name="T12" fmla="*/ 2147483646 w 738"/>
              <a:gd name="T13" fmla="*/ 2147483646 h 1108"/>
              <a:gd name="T14" fmla="*/ 2147483646 w 738"/>
              <a:gd name="T15" fmla="*/ 2147483646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5973" name="Text Box 114"/>
          <p:cNvSpPr txBox="1">
            <a:spLocks noChangeArrowheads="1"/>
          </p:cNvSpPr>
          <p:nvPr/>
        </p:nvSpPr>
        <p:spPr bwMode="auto">
          <a:xfrm>
            <a:off x="349250" y="5559425"/>
            <a:ext cx="9429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other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networks</a:t>
            </a:r>
          </a:p>
        </p:txBody>
      </p:sp>
      <p:sp>
        <p:nvSpPr>
          <p:cNvPr id="125974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sv-SE"/>
          </a:p>
        </p:txBody>
      </p:sp>
      <p:grpSp>
        <p:nvGrpSpPr>
          <p:cNvPr id="220" name="Group 117"/>
          <p:cNvGrpSpPr>
            <a:grpSpLocks/>
          </p:cNvGrpSpPr>
          <p:nvPr/>
        </p:nvGrpSpPr>
        <p:grpSpPr bwMode="auto">
          <a:xfrm>
            <a:off x="2889250" y="4660900"/>
            <a:ext cx="1311275" cy="654050"/>
            <a:chOff x="2171" y="2697"/>
            <a:chExt cx="826" cy="412"/>
          </a:xfrm>
        </p:grpSpPr>
        <p:sp>
          <p:nvSpPr>
            <p:cNvPr id="125995" name="AutoShape 118"/>
            <p:cNvSpPr>
              <a:spLocks noChangeArrowheads="1"/>
            </p:cNvSpPr>
            <p:nvPr/>
          </p:nvSpPr>
          <p:spPr bwMode="auto">
            <a:xfrm rot="-9091425">
              <a:off x="2171" y="2935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5996" name="Text Box 119"/>
            <p:cNvSpPr txBox="1">
              <a:spLocks noChangeArrowheads="1"/>
            </p:cNvSpPr>
            <p:nvPr/>
          </p:nvSpPr>
          <p:spPr bwMode="auto">
            <a:xfrm>
              <a:off x="2357" y="2697"/>
              <a:ext cx="640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dirty="0" err="1" smtClean="0">
                  <a:solidFill>
                    <a:srgbClr val="C00000"/>
                  </a:solidFill>
                </a:rPr>
                <a:t>eBGP</a:t>
              </a:r>
              <a:r>
                <a:rPr lang="en-US" altLang="sv-SE" sz="1600" dirty="0" smtClean="0">
                  <a:solidFill>
                    <a:srgbClr val="C00000"/>
                  </a:solidFill>
                </a:rPr>
                <a:t> </a:t>
              </a:r>
              <a:endParaRPr lang="en-US" altLang="sv-SE" sz="1600" dirty="0">
                <a:solidFill>
                  <a:srgbClr val="C00000"/>
                </a:solidFill>
              </a:endParaRPr>
            </a:p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dirty="0">
                  <a:solidFill>
                    <a:srgbClr val="C00000"/>
                  </a:solidFill>
                </a:rPr>
                <a:t>message</a:t>
              </a:r>
            </a:p>
          </p:txBody>
        </p:sp>
      </p:grpSp>
      <p:sp>
        <p:nvSpPr>
          <p:cNvPr id="125976" name="Freeform 120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6 h 420"/>
              <a:gd name="T2" fmla="*/ 2147483646 w 654"/>
              <a:gd name="T3" fmla="*/ 0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59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Distributing Reachability Info</a:t>
            </a:r>
          </a:p>
        </p:txBody>
      </p:sp>
      <p:sp>
        <p:nvSpPr>
          <p:cNvPr id="125978" name="Rectangle 3"/>
          <p:cNvSpPr txBox="1">
            <a:spLocks noChangeArrowheads="1"/>
          </p:cNvSpPr>
          <p:nvPr/>
        </p:nvSpPr>
        <p:spPr bwMode="auto">
          <a:xfrm>
            <a:off x="506413" y="1108075"/>
            <a:ext cx="7748587" cy="2967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sz="2400" dirty="0"/>
              <a:t>With </a:t>
            </a:r>
            <a:r>
              <a:rPr lang="en-US" altLang="sv-SE" sz="2400" dirty="0">
                <a:solidFill>
                  <a:srgbClr val="C00000"/>
                </a:solidFill>
              </a:rPr>
              <a:t>“external BGP” </a:t>
            </a:r>
            <a:r>
              <a:rPr lang="en-US" altLang="sv-SE" sz="2400" dirty="0" err="1">
                <a:solidFill>
                  <a:srgbClr val="C00000"/>
                </a:solidFill>
              </a:rPr>
              <a:t>eBGP</a:t>
            </a:r>
            <a:r>
              <a:rPr lang="en-US" altLang="sv-SE" sz="2400" dirty="0">
                <a:solidFill>
                  <a:srgbClr val="C00000"/>
                </a:solidFill>
              </a:rPr>
              <a:t> </a:t>
            </a:r>
            <a:r>
              <a:rPr lang="en-US" altLang="sv-SE" sz="2400" dirty="0"/>
              <a:t>session between 3a and 1c, AS3 sends prefix reachability info to AS1.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dirty="0"/>
              <a:t>1c can then use </a:t>
            </a:r>
            <a:r>
              <a:rPr lang="en-US" altLang="sv-SE" dirty="0">
                <a:solidFill>
                  <a:srgbClr val="C00000"/>
                </a:solidFill>
              </a:rPr>
              <a:t>“internal BGP”</a:t>
            </a:r>
            <a:r>
              <a:rPr lang="en-US" altLang="sv-SE" sz="2000" dirty="0">
                <a:solidFill>
                  <a:srgbClr val="C00000"/>
                </a:solidFill>
              </a:rPr>
              <a:t> </a:t>
            </a:r>
            <a:r>
              <a:rPr lang="en-US" altLang="sv-SE" dirty="0" err="1">
                <a:solidFill>
                  <a:srgbClr val="C00000"/>
                </a:solidFill>
              </a:rPr>
              <a:t>iBGP</a:t>
            </a:r>
            <a:r>
              <a:rPr lang="en-US" altLang="sv-SE" dirty="0"/>
              <a:t> to distribute new prefix info to all routers in AS1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dirty="0"/>
              <a:t>1b can then </a:t>
            </a:r>
            <a:r>
              <a:rPr lang="en-US" altLang="sv-SE" dirty="0">
                <a:solidFill>
                  <a:srgbClr val="C00000"/>
                </a:solidFill>
              </a:rPr>
              <a:t>re-advertise new reachability </a:t>
            </a:r>
            <a:r>
              <a:rPr lang="en-US" altLang="sv-SE" dirty="0"/>
              <a:t>info to AS2 over 1b-to-2a </a:t>
            </a:r>
            <a:r>
              <a:rPr lang="en-US" altLang="sv-SE" dirty="0" err="1"/>
              <a:t>eBGP</a:t>
            </a:r>
            <a:r>
              <a:rPr lang="en-US" altLang="sv-SE" dirty="0"/>
              <a:t> session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sv-SE" sz="2400" dirty="0"/>
              <a:t>when router learns of new prefix, it creates entry for prefix in its forwarding table.</a:t>
            </a:r>
          </a:p>
        </p:txBody>
      </p:sp>
      <p:sp>
        <p:nvSpPr>
          <p:cNvPr id="125979" name="Freeform 6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6 h 114"/>
              <a:gd name="T2" fmla="*/ 2147483646 w 252"/>
              <a:gd name="T3" fmla="*/ 0 h 11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5980" name="Line 10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1" name="Line 11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2" name="Line 32"/>
          <p:cNvSpPr>
            <a:spLocks noChangeShapeType="1"/>
          </p:cNvSpPr>
          <p:nvPr/>
        </p:nvSpPr>
        <p:spPr bwMode="auto">
          <a:xfrm>
            <a:off x="3790950" y="5541963"/>
            <a:ext cx="4763" cy="4524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3" name="Line 33"/>
          <p:cNvSpPr>
            <a:spLocks noChangeShapeType="1"/>
          </p:cNvSpPr>
          <p:nvPr/>
        </p:nvSpPr>
        <p:spPr bwMode="auto">
          <a:xfrm>
            <a:off x="3952875" y="5494338"/>
            <a:ext cx="496888" cy="3349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4" name="Line 34"/>
          <p:cNvSpPr>
            <a:spLocks noChangeShapeType="1"/>
          </p:cNvSpPr>
          <p:nvPr/>
        </p:nvSpPr>
        <p:spPr bwMode="auto">
          <a:xfrm flipH="1">
            <a:off x="4054475" y="5951538"/>
            <a:ext cx="376238" cy="120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5" name="Line 35"/>
          <p:cNvSpPr>
            <a:spLocks noChangeShapeType="1"/>
          </p:cNvSpPr>
          <p:nvPr/>
        </p:nvSpPr>
        <p:spPr bwMode="auto">
          <a:xfrm flipH="1" flipV="1">
            <a:off x="3495675" y="5775325"/>
            <a:ext cx="901700" cy="809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6" name="Line 36"/>
          <p:cNvSpPr>
            <a:spLocks noChangeShapeType="1"/>
          </p:cNvSpPr>
          <p:nvPr/>
        </p:nvSpPr>
        <p:spPr bwMode="auto">
          <a:xfrm>
            <a:off x="3402013" y="5856288"/>
            <a:ext cx="201612" cy="1349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7" name="Line 31"/>
          <p:cNvSpPr>
            <a:spLocks noChangeShapeType="1"/>
          </p:cNvSpPr>
          <p:nvPr/>
        </p:nvSpPr>
        <p:spPr bwMode="auto">
          <a:xfrm flipH="1">
            <a:off x="3386138" y="5507038"/>
            <a:ext cx="147637" cy="1619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8" name="Line 9"/>
          <p:cNvSpPr>
            <a:spLocks noChangeShapeType="1"/>
          </p:cNvSpPr>
          <p:nvPr/>
        </p:nvSpPr>
        <p:spPr bwMode="auto">
          <a:xfrm flipV="1">
            <a:off x="5746750" y="5278438"/>
            <a:ext cx="434975" cy="192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89" name="Line 82"/>
          <p:cNvSpPr>
            <a:spLocks noChangeShapeType="1"/>
          </p:cNvSpPr>
          <p:nvPr/>
        </p:nvSpPr>
        <p:spPr bwMode="auto">
          <a:xfrm>
            <a:off x="5916613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25990" name="Line 83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91" name="Line 106"/>
          <p:cNvSpPr>
            <a:spLocks noChangeShapeType="1"/>
          </p:cNvSpPr>
          <p:nvPr/>
        </p:nvSpPr>
        <p:spPr bwMode="auto">
          <a:xfrm>
            <a:off x="3802063" y="4332288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92" name="Line 107"/>
          <p:cNvSpPr>
            <a:spLocks noChangeShapeType="1"/>
          </p:cNvSpPr>
          <p:nvPr/>
        </p:nvSpPr>
        <p:spPr bwMode="auto">
          <a:xfrm>
            <a:off x="3821113" y="4646613"/>
            <a:ext cx="76676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5993" name="Text Box 108"/>
          <p:cNvSpPr txBox="1">
            <a:spLocks noChangeArrowheads="1"/>
          </p:cNvSpPr>
          <p:nvPr/>
        </p:nvSpPr>
        <p:spPr bwMode="auto">
          <a:xfrm>
            <a:off x="4651375" y="4117975"/>
            <a:ext cx="1254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eBGP session</a:t>
            </a:r>
          </a:p>
        </p:txBody>
      </p:sp>
      <p:sp>
        <p:nvSpPr>
          <p:cNvPr id="125994" name="Text Box 109"/>
          <p:cNvSpPr txBox="1">
            <a:spLocks noChangeArrowheads="1"/>
          </p:cNvSpPr>
          <p:nvPr/>
        </p:nvSpPr>
        <p:spPr bwMode="auto">
          <a:xfrm>
            <a:off x="4678363" y="4467225"/>
            <a:ext cx="1206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iBGP session</a:t>
            </a:r>
          </a:p>
        </p:txBody>
      </p:sp>
      <p:grpSp>
        <p:nvGrpSpPr>
          <p:cNvPr id="125" name="Group 117"/>
          <p:cNvGrpSpPr>
            <a:grpSpLocks/>
          </p:cNvGrpSpPr>
          <p:nvPr/>
        </p:nvGrpSpPr>
        <p:grpSpPr bwMode="auto">
          <a:xfrm rot="18402134">
            <a:off x="4407423" y="4895851"/>
            <a:ext cx="1311275" cy="654050"/>
            <a:chOff x="2171" y="2697"/>
            <a:chExt cx="826" cy="412"/>
          </a:xfrm>
        </p:grpSpPr>
        <p:sp>
          <p:nvSpPr>
            <p:cNvPr id="126" name="AutoShape 118"/>
            <p:cNvSpPr>
              <a:spLocks noChangeArrowheads="1"/>
            </p:cNvSpPr>
            <p:nvPr/>
          </p:nvSpPr>
          <p:spPr bwMode="auto">
            <a:xfrm rot="-9091425">
              <a:off x="2171" y="2935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7" name="Text Box 119"/>
            <p:cNvSpPr txBox="1">
              <a:spLocks noChangeArrowheads="1"/>
            </p:cNvSpPr>
            <p:nvPr/>
          </p:nvSpPr>
          <p:spPr bwMode="auto">
            <a:xfrm>
              <a:off x="2357" y="2697"/>
              <a:ext cx="640" cy="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dirty="0" err="1" smtClean="0">
                  <a:solidFill>
                    <a:srgbClr val="C00000"/>
                  </a:solidFill>
                </a:rPr>
                <a:t>eBGP</a:t>
              </a:r>
              <a:r>
                <a:rPr lang="en-US" altLang="sv-SE" sz="1600" dirty="0" smtClean="0">
                  <a:solidFill>
                    <a:srgbClr val="C00000"/>
                  </a:solidFill>
                </a:rPr>
                <a:t> </a:t>
              </a:r>
              <a:endParaRPr lang="en-US" altLang="sv-SE" sz="1600" dirty="0">
                <a:solidFill>
                  <a:srgbClr val="C00000"/>
                </a:solidFill>
              </a:endParaRPr>
            </a:p>
            <a:p>
              <a:pPr>
                <a:lnSpc>
                  <a:spcPct val="85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dirty="0">
                  <a:solidFill>
                    <a:srgbClr val="C00000"/>
                  </a:solidFill>
                </a:rPr>
                <a:t>message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727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2FA4EF-3DE6-4D51-91B9-CAE69CBB048C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sv-SE" sz="1400" dirty="0"/>
          </a:p>
        </p:txBody>
      </p:sp>
      <p:sp>
        <p:nvSpPr>
          <p:cNvPr id="12698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Path attributes &amp; BGP routes</a:t>
            </a:r>
          </a:p>
        </p:txBody>
      </p:sp>
      <p:sp>
        <p:nvSpPr>
          <p:cNvPr id="1269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616" y="980728"/>
            <a:ext cx="7026672" cy="5537546"/>
          </a:xfrm>
        </p:spPr>
        <p:txBody>
          <a:bodyPr/>
          <a:lstStyle/>
          <a:p>
            <a:r>
              <a:rPr lang="en-US" altLang="sv-SE" sz="2000" b="1" dirty="0" smtClean="0"/>
              <a:t>advertised prefix includes BGP attributes.</a:t>
            </a:r>
            <a:r>
              <a:rPr lang="en-US" altLang="sv-SE" sz="2400" dirty="0" smtClean="0"/>
              <a:t> </a:t>
            </a:r>
          </a:p>
          <a:p>
            <a:pPr lvl="1"/>
            <a:r>
              <a:rPr lang="en-US" altLang="sv-SE" sz="1800" dirty="0" smtClean="0"/>
              <a:t>prefix + attributes = “route”</a:t>
            </a:r>
          </a:p>
          <a:p>
            <a:r>
              <a:rPr lang="en-US" altLang="sv-SE" sz="2000" b="1" dirty="0" smtClean="0"/>
              <a:t>two important attributes:</a:t>
            </a:r>
          </a:p>
          <a:p>
            <a:pPr lvl="1"/>
            <a:r>
              <a:rPr lang="en-US" altLang="sv-SE" sz="1800" dirty="0" smtClean="0">
                <a:solidFill>
                  <a:srgbClr val="C00000"/>
                </a:solidFill>
              </a:rPr>
              <a:t>AS-PATH: </a:t>
            </a:r>
            <a:r>
              <a:rPr lang="en-US" altLang="sv-SE" sz="1800" dirty="0" smtClean="0"/>
              <a:t>contains ASs through which prefix can be reached:         e.g., AS3, AS1 </a:t>
            </a:r>
          </a:p>
          <a:p>
            <a:pPr lvl="1"/>
            <a:r>
              <a:rPr lang="en-US" altLang="sv-SE" sz="1800" dirty="0" smtClean="0">
                <a:solidFill>
                  <a:srgbClr val="C00000"/>
                </a:solidFill>
              </a:rPr>
              <a:t>NEXT-HOP: </a:t>
            </a:r>
            <a:r>
              <a:rPr lang="en-US" altLang="sv-SE" sz="1800" dirty="0" smtClean="0"/>
              <a:t>indicates specific AS router to next-hop AS. E.g. 1b</a:t>
            </a:r>
          </a:p>
          <a:p>
            <a:pPr marL="457200" lvl="1" indent="0">
              <a:buNone/>
            </a:pPr>
            <a:endParaRPr lang="en-US" altLang="sv-SE" sz="1800" dirty="0" smtClean="0"/>
          </a:p>
          <a:p>
            <a:r>
              <a:rPr lang="en-US" altLang="sv-SE" sz="2000" b="1" dirty="0" smtClean="0"/>
              <a:t>when gateway router receives route advertisement, uses </a:t>
            </a:r>
            <a:r>
              <a:rPr lang="en-US" altLang="sv-SE" sz="2000" b="1" dirty="0" smtClean="0">
                <a:solidFill>
                  <a:srgbClr val="C00000"/>
                </a:solidFill>
              </a:rPr>
              <a:t>import policy </a:t>
            </a:r>
            <a:r>
              <a:rPr lang="en-US" altLang="sv-SE" sz="2000" b="1" dirty="0" smtClean="0"/>
              <a:t>to accept or decline.</a:t>
            </a:r>
          </a:p>
          <a:p>
            <a:pPr lvl="1"/>
            <a:r>
              <a:rPr lang="en-US" altLang="sv-SE" sz="1800" dirty="0" smtClean="0"/>
              <a:t>May or may not accept/announce everything to/from peers</a:t>
            </a:r>
          </a:p>
          <a:p>
            <a:pPr lvl="1"/>
            <a:endParaRPr lang="en-US" altLang="sv-SE" sz="1800" dirty="0" smtClean="0"/>
          </a:p>
          <a:p>
            <a:r>
              <a:rPr lang="en-US" altLang="sv-SE" sz="2000" b="1" dirty="0" smtClean="0"/>
              <a:t>Router may learn about more than 1 route to some prefix. Router selects route based on:</a:t>
            </a:r>
          </a:p>
          <a:p>
            <a:pPr lvl="1"/>
            <a:r>
              <a:rPr lang="en-US" altLang="sv-SE" sz="1800" dirty="0" smtClean="0"/>
              <a:t>Policy decision</a:t>
            </a:r>
          </a:p>
          <a:p>
            <a:pPr lvl="1"/>
            <a:r>
              <a:rPr lang="en-US" altLang="sv-SE" sz="1800" dirty="0" smtClean="0"/>
              <a:t>Shortest AS_PATH</a:t>
            </a:r>
          </a:p>
          <a:p>
            <a:pPr lvl="1"/>
            <a:r>
              <a:rPr lang="en-US" altLang="sv-SE" sz="1800" dirty="0" smtClean="0"/>
              <a:t>Closest NEXT_HOP router</a:t>
            </a:r>
            <a:endParaRPr lang="en-US" altLang="sv-SE" sz="20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908149"/>
            <a:ext cx="4736139" cy="135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86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83F1B3-CFB9-4A34-80F7-D23E31D55E81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sv-SE" sz="1400" dirty="0"/>
          </a:p>
        </p:txBody>
      </p:sp>
      <p:sp>
        <p:nvSpPr>
          <p:cNvPr id="129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dirty="0" smtClean="0"/>
              <a:t>BGP routing policy example (1)</a:t>
            </a:r>
          </a:p>
        </p:txBody>
      </p:sp>
      <p:sp>
        <p:nvSpPr>
          <p:cNvPr id="129029" name="Rectangle 4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29030" name="Rectangle 5"/>
          <p:cNvSpPr>
            <a:spLocks noChangeArrowheads="1"/>
          </p:cNvSpPr>
          <p:nvPr/>
        </p:nvSpPr>
        <p:spPr bwMode="auto">
          <a:xfrm>
            <a:off x="355600" y="3744913"/>
            <a:ext cx="8229600" cy="278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sv-SE" sz="2400"/>
              <a:t>A,B,C are </a:t>
            </a:r>
            <a:r>
              <a:rPr lang="en-US" altLang="sv-SE" sz="2400">
                <a:solidFill>
                  <a:srgbClr val="C00000"/>
                </a:solidFill>
              </a:rPr>
              <a:t>provider networks</a:t>
            </a:r>
          </a:p>
          <a:p>
            <a:r>
              <a:rPr lang="en-US" altLang="sv-SE" sz="2400"/>
              <a:t>x,w,y are customers (of provider networks)</a:t>
            </a:r>
          </a:p>
          <a:p>
            <a:r>
              <a:rPr lang="en-US" altLang="sv-SE" sz="2400"/>
              <a:t>x is </a:t>
            </a:r>
            <a:r>
              <a:rPr lang="en-US" altLang="sv-SE" sz="2400">
                <a:solidFill>
                  <a:srgbClr val="C00000"/>
                </a:solidFill>
              </a:rPr>
              <a:t>dual-homed: </a:t>
            </a:r>
            <a:r>
              <a:rPr lang="en-US" altLang="sv-SE" sz="2400"/>
              <a:t>attached to two networks</a:t>
            </a:r>
          </a:p>
          <a:p>
            <a:pPr lvl="1"/>
            <a:r>
              <a:rPr lang="en-US" altLang="sv-SE"/>
              <a:t>x does not want to route from B via x to C</a:t>
            </a:r>
          </a:p>
          <a:p>
            <a:pPr lvl="1"/>
            <a:r>
              <a:rPr lang="en-US" altLang="sv-SE"/>
              <a:t>.. so x will not advertise to B a route to C</a:t>
            </a:r>
          </a:p>
          <a:p>
            <a:endParaRPr lang="en-US" altLang="sv-SE" sz="2400"/>
          </a:p>
        </p:txBody>
      </p:sp>
      <p:grpSp>
        <p:nvGrpSpPr>
          <p:cNvPr id="129031" name="Group 7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29032" name="AutoShape 8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33" name="Freeform 9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34" name="Freeform 10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35" name="Rectangle 11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29036" name="Rectangle 12"/>
            <p:cNvSpPr>
              <a:spLocks noChangeArrowheads="1"/>
            </p:cNvSpPr>
            <p:nvPr/>
          </p:nvSpPr>
          <p:spPr bwMode="auto">
            <a:xfrm>
              <a:off x="1867" y="1057"/>
              <a:ext cx="9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29037" name="Freeform 13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38" name="Rectangle 14"/>
            <p:cNvSpPr>
              <a:spLocks noChangeArrowheads="1"/>
            </p:cNvSpPr>
            <p:nvPr/>
          </p:nvSpPr>
          <p:spPr bwMode="auto">
            <a:xfrm>
              <a:off x="1896" y="1657"/>
              <a:ext cx="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29039" name="Rectangle 15"/>
            <p:cNvSpPr>
              <a:spLocks noChangeArrowheads="1"/>
            </p:cNvSpPr>
            <p:nvPr/>
          </p:nvSpPr>
          <p:spPr bwMode="auto">
            <a:xfrm>
              <a:off x="1963" y="1657"/>
              <a:ext cx="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>
                  <a:solidFill>
                    <a:srgbClr val="000000"/>
                  </a:solidFill>
                </a:rPr>
                <a:t> </a:t>
              </a:r>
              <a:endParaRPr lang="en-US" altLang="sv-SE" sz="1800"/>
            </a:p>
          </p:txBody>
        </p:sp>
        <p:sp>
          <p:nvSpPr>
            <p:cNvPr id="129040" name="Freeform 16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41" name="Rectangle 17"/>
            <p:cNvSpPr>
              <a:spLocks noChangeArrowheads="1"/>
            </p:cNvSpPr>
            <p:nvPr/>
          </p:nvSpPr>
          <p:spPr bwMode="auto">
            <a:xfrm>
              <a:off x="493" y="1378"/>
              <a:ext cx="13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29042" name="Rectangle 18"/>
            <p:cNvSpPr>
              <a:spLocks noChangeArrowheads="1"/>
            </p:cNvSpPr>
            <p:nvPr/>
          </p:nvSpPr>
          <p:spPr bwMode="auto">
            <a:xfrm>
              <a:off x="617" y="1360"/>
              <a:ext cx="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>
                  <a:solidFill>
                    <a:srgbClr val="000000"/>
                  </a:solidFill>
                </a:rPr>
                <a:t> </a:t>
              </a:r>
              <a:endParaRPr lang="en-US" altLang="sv-SE" sz="1800"/>
            </a:p>
          </p:txBody>
        </p:sp>
        <p:sp>
          <p:nvSpPr>
            <p:cNvPr id="129043" name="Freeform 19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44" name="Rectangle 20"/>
            <p:cNvSpPr>
              <a:spLocks noChangeArrowheads="1"/>
            </p:cNvSpPr>
            <p:nvPr/>
          </p:nvSpPr>
          <p:spPr bwMode="auto">
            <a:xfrm>
              <a:off x="2641" y="1262"/>
              <a:ext cx="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29045" name="Freeform 21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46" name="Rectangle 22"/>
            <p:cNvSpPr>
              <a:spLocks noChangeArrowheads="1"/>
            </p:cNvSpPr>
            <p:nvPr/>
          </p:nvSpPr>
          <p:spPr bwMode="auto">
            <a:xfrm>
              <a:off x="2653" y="1983"/>
              <a:ext cx="8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129047" name="Line 23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48" name="Line 24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49" name="Line 25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50" name="Line 26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51" name="Line 27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52" name="Line 28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53" name="Line 29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54" name="Rectangle 30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9055" name="Rectangle 31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legend</a:t>
              </a:r>
              <a:r>
                <a:rPr lang="en-US" altLang="sv-SE" sz="1700" b="1">
                  <a:solidFill>
                    <a:srgbClr val="000000"/>
                  </a:solidFill>
                </a:rPr>
                <a:t>:</a:t>
              </a:r>
              <a:endParaRPr lang="en-US" altLang="sv-SE" sz="1800"/>
            </a:p>
          </p:txBody>
        </p:sp>
        <p:sp>
          <p:nvSpPr>
            <p:cNvPr id="129056" name="Rectangle 32"/>
            <p:cNvSpPr>
              <a:spLocks noChangeArrowheads="1"/>
            </p:cNvSpPr>
            <p:nvPr/>
          </p:nvSpPr>
          <p:spPr bwMode="auto">
            <a:xfrm>
              <a:off x="3548" y="898"/>
              <a:ext cx="3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7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sv-SE" sz="1800"/>
            </a:p>
          </p:txBody>
        </p:sp>
        <p:sp>
          <p:nvSpPr>
            <p:cNvPr id="129057" name="Rectangle 33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9058" name="Rectangle 34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customer </a:t>
              </a:r>
              <a:endParaRPr lang="en-US" altLang="sv-SE" sz="2000"/>
            </a:p>
          </p:txBody>
        </p:sp>
        <p:sp>
          <p:nvSpPr>
            <p:cNvPr id="129059" name="Rectangle 35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network:</a:t>
              </a:r>
              <a:endParaRPr lang="en-US" altLang="sv-SE" sz="2000"/>
            </a:p>
          </p:txBody>
        </p:sp>
        <p:sp>
          <p:nvSpPr>
            <p:cNvPr id="129060" name="Rectangle 36"/>
            <p:cNvSpPr>
              <a:spLocks noChangeArrowheads="1"/>
            </p:cNvSpPr>
            <p:nvPr/>
          </p:nvSpPr>
          <p:spPr bwMode="auto">
            <a:xfrm>
              <a:off x="4823" y="1630"/>
              <a:ext cx="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 </a:t>
              </a:r>
              <a:endParaRPr lang="en-US" altLang="sv-SE" sz="2000"/>
            </a:p>
          </p:txBody>
        </p:sp>
        <p:sp>
          <p:nvSpPr>
            <p:cNvPr id="129061" name="Rectangle 37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29062" name="Rectangle 38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provider</a:t>
              </a:r>
              <a:endParaRPr lang="en-US" altLang="sv-SE" sz="2000"/>
            </a:p>
          </p:txBody>
        </p:sp>
        <p:sp>
          <p:nvSpPr>
            <p:cNvPr id="129063" name="Rectangle 39"/>
            <p:cNvSpPr>
              <a:spLocks noChangeArrowheads="1"/>
            </p:cNvSpPr>
            <p:nvPr/>
          </p:nvSpPr>
          <p:spPr bwMode="auto">
            <a:xfrm>
              <a:off x="4796" y="909"/>
              <a:ext cx="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 </a:t>
              </a:r>
              <a:endParaRPr lang="en-US" altLang="sv-SE" sz="2000"/>
            </a:p>
          </p:txBody>
        </p:sp>
        <p:sp>
          <p:nvSpPr>
            <p:cNvPr id="129064" name="Rectangle 40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network</a:t>
              </a:r>
              <a:endParaRPr lang="en-US" altLang="sv-SE" sz="2000"/>
            </a:p>
          </p:txBody>
        </p:sp>
        <p:sp>
          <p:nvSpPr>
            <p:cNvPr id="129065" name="Rectangle 41"/>
            <p:cNvSpPr>
              <a:spLocks noChangeArrowheads="1"/>
            </p:cNvSpPr>
            <p:nvPr/>
          </p:nvSpPr>
          <p:spPr bwMode="auto">
            <a:xfrm>
              <a:off x="4785" y="1064"/>
              <a:ext cx="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 </a:t>
              </a:r>
              <a:endParaRPr lang="en-US" altLang="sv-SE" sz="2000"/>
            </a:p>
          </p:txBody>
        </p:sp>
        <p:sp>
          <p:nvSpPr>
            <p:cNvPr id="129066" name="Freeform 42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29067" name="Freeform 43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20606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4F235E-3C41-42B6-A8DC-7A4EFF92D997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sv-SE" sz="1400" dirty="0"/>
          </a:p>
        </p:txBody>
      </p:sp>
      <p:sp>
        <p:nvSpPr>
          <p:cNvPr id="13005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dirty="0" smtClean="0"/>
              <a:t>BGP routing policy example (2)</a:t>
            </a: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355600" y="3444875"/>
            <a:ext cx="8180388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sv-SE" sz="2400" dirty="0"/>
              <a:t>A advertises to B path A-w</a:t>
            </a:r>
          </a:p>
          <a:p>
            <a:r>
              <a:rPr lang="en-US" altLang="sv-SE" sz="2400" dirty="0"/>
              <a:t>B advertises to x path B-A-w</a:t>
            </a:r>
            <a:endParaRPr lang="en-US" altLang="sv-SE" sz="2400" dirty="0">
              <a:solidFill>
                <a:srgbClr val="FF0000"/>
              </a:solidFill>
            </a:endParaRPr>
          </a:p>
          <a:p>
            <a:r>
              <a:rPr lang="en-US" altLang="sv-SE" sz="2400" dirty="0"/>
              <a:t>Should B advertise path B-A-w to C</a:t>
            </a:r>
            <a:r>
              <a:rPr lang="en-US" altLang="sv-SE" sz="2400" dirty="0" smtClean="0"/>
              <a:t>? no</a:t>
            </a:r>
            <a:endParaRPr lang="en-US" altLang="sv-SE" sz="2400" dirty="0"/>
          </a:p>
          <a:p>
            <a:pPr lvl="1"/>
            <a:r>
              <a:rPr lang="en-US" altLang="sv-SE" dirty="0" smtClean="0"/>
              <a:t>B </a:t>
            </a:r>
            <a:r>
              <a:rPr lang="en-US" altLang="sv-SE" dirty="0"/>
              <a:t>gets no “revenue” for routing C-B-A-w since neither w nor C are B’s customers </a:t>
            </a:r>
          </a:p>
          <a:p>
            <a:pPr lvl="1"/>
            <a:r>
              <a:rPr lang="en-US" altLang="sv-SE" dirty="0"/>
              <a:t>B wants to force C to route to w via A</a:t>
            </a:r>
          </a:p>
          <a:p>
            <a:pPr lvl="1"/>
            <a:r>
              <a:rPr lang="en-US" altLang="sv-SE" dirty="0"/>
              <a:t>B wants to route </a:t>
            </a:r>
            <a:r>
              <a:rPr lang="en-US" altLang="sv-SE" i="1" dirty="0">
                <a:solidFill>
                  <a:srgbClr val="C00000"/>
                </a:solidFill>
              </a:rPr>
              <a:t>only</a:t>
            </a:r>
            <a:r>
              <a:rPr lang="en-US" altLang="sv-SE" i="1" dirty="0">
                <a:solidFill>
                  <a:srgbClr val="FF0000"/>
                </a:solidFill>
              </a:rPr>
              <a:t> </a:t>
            </a:r>
            <a:r>
              <a:rPr lang="en-US" altLang="sv-SE" dirty="0"/>
              <a:t>to/from its </a:t>
            </a:r>
            <a:r>
              <a:rPr lang="en-US" altLang="sv-SE" dirty="0" smtClean="0"/>
              <a:t>customers…</a:t>
            </a:r>
            <a:endParaRPr lang="en-US" altLang="sv-SE" sz="2000" dirty="0"/>
          </a:p>
        </p:txBody>
      </p:sp>
      <p:grpSp>
        <p:nvGrpSpPr>
          <p:cNvPr id="130054" name="Group 5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30055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56" name="Freeform 9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57" name="Freeform 16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58" name="Rectangle 17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 b="1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130059" name="Rectangle 19"/>
            <p:cNvSpPr>
              <a:spLocks noChangeArrowheads="1"/>
            </p:cNvSpPr>
            <p:nvPr/>
          </p:nvSpPr>
          <p:spPr bwMode="auto">
            <a:xfrm>
              <a:off x="1867" y="1057"/>
              <a:ext cx="9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130060" name="Freeform 2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61" name="Rectangle 22"/>
            <p:cNvSpPr>
              <a:spLocks noChangeArrowheads="1"/>
            </p:cNvSpPr>
            <p:nvPr/>
          </p:nvSpPr>
          <p:spPr bwMode="auto">
            <a:xfrm>
              <a:off x="1896" y="1657"/>
              <a:ext cx="8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 b="1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130062" name="Rectangle 23"/>
            <p:cNvSpPr>
              <a:spLocks noChangeArrowheads="1"/>
            </p:cNvSpPr>
            <p:nvPr/>
          </p:nvSpPr>
          <p:spPr bwMode="auto">
            <a:xfrm>
              <a:off x="1963" y="1657"/>
              <a:ext cx="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>
                  <a:solidFill>
                    <a:srgbClr val="000000"/>
                  </a:solidFill>
                </a:rPr>
                <a:t> </a:t>
              </a:r>
              <a:endParaRPr lang="en-US" altLang="sv-SE" sz="1800"/>
            </a:p>
          </p:txBody>
        </p:sp>
        <p:sp>
          <p:nvSpPr>
            <p:cNvPr id="130063" name="Freeform 2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64" name="Rectangle 25"/>
            <p:cNvSpPr>
              <a:spLocks noChangeArrowheads="1"/>
            </p:cNvSpPr>
            <p:nvPr/>
          </p:nvSpPr>
          <p:spPr bwMode="auto">
            <a:xfrm>
              <a:off x="493" y="1378"/>
              <a:ext cx="13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b="1">
                  <a:solidFill>
                    <a:schemeClr val="bg1"/>
                  </a:solidFill>
                </a:rPr>
                <a:t>W</a:t>
              </a:r>
            </a:p>
          </p:txBody>
        </p:sp>
        <p:sp>
          <p:nvSpPr>
            <p:cNvPr id="130065" name="Rectangle 26"/>
            <p:cNvSpPr>
              <a:spLocks noChangeArrowheads="1"/>
            </p:cNvSpPr>
            <p:nvPr/>
          </p:nvSpPr>
          <p:spPr bwMode="auto">
            <a:xfrm>
              <a:off x="617" y="1360"/>
              <a:ext cx="3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400">
                  <a:solidFill>
                    <a:srgbClr val="000000"/>
                  </a:solidFill>
                </a:rPr>
                <a:t> </a:t>
              </a:r>
              <a:endParaRPr lang="en-US" altLang="sv-SE" sz="1800"/>
            </a:p>
          </p:txBody>
        </p:sp>
        <p:sp>
          <p:nvSpPr>
            <p:cNvPr id="130066" name="Freeform 2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67" name="Rectangle 28"/>
            <p:cNvSpPr>
              <a:spLocks noChangeArrowheads="1"/>
            </p:cNvSpPr>
            <p:nvPr/>
          </p:nvSpPr>
          <p:spPr bwMode="auto">
            <a:xfrm>
              <a:off x="2641" y="1262"/>
              <a:ext cx="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130068" name="Freeform 30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69" name="Rectangle 31"/>
            <p:cNvSpPr>
              <a:spLocks noChangeArrowheads="1"/>
            </p:cNvSpPr>
            <p:nvPr/>
          </p:nvSpPr>
          <p:spPr bwMode="auto">
            <a:xfrm>
              <a:off x="2653" y="1983"/>
              <a:ext cx="8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600" b="1">
                  <a:solidFill>
                    <a:schemeClr val="bg1"/>
                  </a:solidFill>
                </a:rPr>
                <a:t>Y</a:t>
              </a:r>
            </a:p>
          </p:txBody>
        </p:sp>
        <p:sp>
          <p:nvSpPr>
            <p:cNvPr id="130070" name="Line 33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71" name="Line 34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72" name="Line 35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73" name="Line 36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74" name="Line 37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75" name="Line 38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76" name="Line 39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77" name="Rectangle 40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30078" name="Rectangle 41"/>
            <p:cNvSpPr>
              <a:spLocks noChangeArrowheads="1"/>
            </p:cNvSpPr>
            <p:nvPr/>
          </p:nvSpPr>
          <p:spPr bwMode="auto">
            <a:xfrm>
              <a:off x="3131" y="896"/>
              <a:ext cx="4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>
                  <a:solidFill>
                    <a:srgbClr val="000000"/>
                  </a:solidFill>
                </a:rPr>
                <a:t>legend</a:t>
              </a:r>
              <a:r>
                <a:rPr lang="en-US" altLang="sv-SE" sz="1800" b="1">
                  <a:solidFill>
                    <a:srgbClr val="000000"/>
                  </a:solidFill>
                </a:rPr>
                <a:t>:</a:t>
              </a:r>
              <a:endParaRPr lang="en-US" altLang="sv-SE" sz="1800"/>
            </a:p>
          </p:txBody>
        </p:sp>
        <p:sp>
          <p:nvSpPr>
            <p:cNvPr id="130079" name="Rectangle 42"/>
            <p:cNvSpPr>
              <a:spLocks noChangeArrowheads="1"/>
            </p:cNvSpPr>
            <p:nvPr/>
          </p:nvSpPr>
          <p:spPr bwMode="auto">
            <a:xfrm>
              <a:off x="3548" y="898"/>
              <a:ext cx="3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7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sv-SE" sz="1800"/>
            </a:p>
          </p:txBody>
        </p:sp>
        <p:sp>
          <p:nvSpPr>
            <p:cNvPr id="130080" name="Rectangle 43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30081" name="Rectangle 44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customer </a:t>
              </a:r>
              <a:endParaRPr lang="en-US" altLang="sv-SE" sz="2000"/>
            </a:p>
          </p:txBody>
        </p:sp>
        <p:sp>
          <p:nvSpPr>
            <p:cNvPr id="130082" name="Rectangle 45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network:</a:t>
              </a:r>
              <a:endParaRPr lang="en-US" altLang="sv-SE" sz="2000"/>
            </a:p>
          </p:txBody>
        </p:sp>
        <p:sp>
          <p:nvSpPr>
            <p:cNvPr id="130083" name="Rectangle 46"/>
            <p:cNvSpPr>
              <a:spLocks noChangeArrowheads="1"/>
            </p:cNvSpPr>
            <p:nvPr/>
          </p:nvSpPr>
          <p:spPr bwMode="auto">
            <a:xfrm>
              <a:off x="4823" y="1630"/>
              <a:ext cx="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 </a:t>
              </a:r>
              <a:endParaRPr lang="en-US" altLang="sv-SE" sz="2000"/>
            </a:p>
          </p:txBody>
        </p:sp>
        <p:sp>
          <p:nvSpPr>
            <p:cNvPr id="130084" name="Rectangle 47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130085" name="Rectangle 48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provider</a:t>
              </a:r>
              <a:endParaRPr lang="en-US" altLang="sv-SE" sz="2000"/>
            </a:p>
          </p:txBody>
        </p:sp>
        <p:sp>
          <p:nvSpPr>
            <p:cNvPr id="130086" name="Rectangle 49"/>
            <p:cNvSpPr>
              <a:spLocks noChangeArrowheads="1"/>
            </p:cNvSpPr>
            <p:nvPr/>
          </p:nvSpPr>
          <p:spPr bwMode="auto">
            <a:xfrm>
              <a:off x="4796" y="909"/>
              <a:ext cx="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 </a:t>
              </a:r>
              <a:endParaRPr lang="en-US" altLang="sv-SE" sz="2000"/>
            </a:p>
          </p:txBody>
        </p:sp>
        <p:sp>
          <p:nvSpPr>
            <p:cNvPr id="130087" name="Rectangle 50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network</a:t>
              </a:r>
              <a:endParaRPr lang="en-US" altLang="sv-SE" sz="2000"/>
            </a:p>
          </p:txBody>
        </p:sp>
        <p:sp>
          <p:nvSpPr>
            <p:cNvPr id="130088" name="Rectangle 51"/>
            <p:cNvSpPr>
              <a:spLocks noChangeArrowheads="1"/>
            </p:cNvSpPr>
            <p:nvPr/>
          </p:nvSpPr>
          <p:spPr bwMode="auto">
            <a:xfrm>
              <a:off x="4785" y="1064"/>
              <a:ext cx="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2000">
                  <a:solidFill>
                    <a:srgbClr val="000000"/>
                  </a:solidFill>
                </a:rPr>
                <a:t> </a:t>
              </a:r>
              <a:endParaRPr lang="en-US" altLang="sv-SE" sz="2000"/>
            </a:p>
          </p:txBody>
        </p:sp>
        <p:sp>
          <p:nvSpPr>
            <p:cNvPr id="130089" name="Freeform 52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130090" name="Freeform 53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06472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312727" cy="4648200"/>
          </a:xfrm>
          <a:noFill/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PREVIOUS Lect.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related: IPv4,  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</a:rPr>
              <a:t>maskig&amp;forwarding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, obtaining an IP address, DHCP, NAT, IPv6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Now: Control, routing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path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selection/r</a:t>
            </a:r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outing </a:t>
            </a:r>
            <a:r>
              <a:rPr lang="en-US" altLang="sv-SE" sz="2400" u="sng" dirty="0">
                <a:solidFill>
                  <a:schemeClr val="bg1">
                    <a:lumMod val="65000"/>
                  </a:schemeClr>
                </a:solidFill>
              </a:rPr>
              <a:t>algorithms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Link state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Distance Vector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Hierarchical routing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instantiation, implementation in the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Internet routing </a:t>
            </a:r>
            <a:r>
              <a:rPr lang="en-US" sz="2400" u="sng" dirty="0" smtClean="0">
                <a:solidFill>
                  <a:schemeClr val="bg1">
                    <a:lumMod val="65000"/>
                  </a:schemeClr>
                </a:solidFill>
              </a:rPr>
              <a:t>protocols</a:t>
            </a:r>
            <a:endParaRPr lang="en-US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OSPF</a:t>
            </a: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BGP</a:t>
            </a:r>
          </a:p>
          <a:p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ICMP (control protocol)</a:t>
            </a:r>
            <a:endParaRPr lang="en-US" altLang="sv-SE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9866" y="1230502"/>
            <a:ext cx="2783052" cy="18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27" y="280567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50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892175"/>
            <a:ext cx="8199438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F61749-2FF8-43BE-A3C3-1CDA251E792A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sv-SE" sz="1400" dirty="0"/>
          </a:p>
        </p:txBody>
      </p:sp>
      <p:sp>
        <p:nvSpPr>
          <p:cNvPr id="13312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sv-SE" sz="3600" smtClean="0"/>
              <a:t>Growth of the BGP table: 1994 to Present</a:t>
            </a: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1568450" y="1495425"/>
            <a:ext cx="2622550" cy="3667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v-SE" altLang="sv-SE" sz="1800" b="1" dirty="0">
                <a:solidFill>
                  <a:srgbClr val="FF0000"/>
                </a:solidFill>
              </a:rPr>
              <a:t>http://bgp.potaroo.net</a:t>
            </a:r>
            <a:r>
              <a:rPr lang="sv-SE" altLang="sv-SE" sz="1800" dirty="0">
                <a:solidFill>
                  <a:srgbClr val="FF0000"/>
                </a:solidFill>
              </a:rPr>
              <a:t> </a:t>
            </a:r>
            <a:endParaRPr lang="sv-SE" altLang="sv-SE" sz="1800" dirty="0"/>
          </a:p>
        </p:txBody>
      </p:sp>
    </p:spTree>
    <p:extLst>
      <p:ext uri="{BB962C8B-B14F-4D97-AF65-F5344CB8AC3E}">
        <p14:creationId xmlns:p14="http://schemas.microsoft.com/office/powerpoint/2010/main" val="303544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8058B9-564F-4CE9-8006-6364190C458B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sv-SE" sz="1400" dirty="0"/>
          </a:p>
        </p:txBody>
      </p:sp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sv-SE" smtClean="0"/>
              <a:t>Why different Intra- &amp; Inter-AS routing? </a:t>
            </a:r>
          </a:p>
        </p:txBody>
      </p:sp>
      <p:sp>
        <p:nvSpPr>
          <p:cNvPr id="131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43000"/>
            <a:ext cx="8229600" cy="45720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sv-SE" dirty="0" smtClean="0">
                <a:solidFill>
                  <a:srgbClr val="C00000"/>
                </a:solidFill>
              </a:rPr>
              <a:t>Policy:</a:t>
            </a:r>
            <a:r>
              <a:rPr lang="en-US" altLang="sv-SE" sz="2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altLang="sv-SE" sz="2400" dirty="0" smtClean="0"/>
              <a:t>Inter-AS: admin wants control over how its traffic routed, who routes through its net. </a:t>
            </a:r>
          </a:p>
          <a:p>
            <a:r>
              <a:rPr lang="en-US" altLang="sv-SE" sz="2400" dirty="0" smtClean="0"/>
              <a:t>Intra-AS: single admin, so no policy decisions needed</a:t>
            </a:r>
          </a:p>
          <a:p>
            <a:pPr>
              <a:buFont typeface="ZapfDingbats" pitchFamily="82" charset="2"/>
              <a:buNone/>
            </a:pPr>
            <a:r>
              <a:rPr lang="en-US" altLang="sv-SE" dirty="0" smtClean="0">
                <a:solidFill>
                  <a:srgbClr val="C00000"/>
                </a:solidFill>
              </a:rPr>
              <a:t>Scale:</a:t>
            </a:r>
            <a:endParaRPr lang="en-US" altLang="sv-SE" sz="2400" dirty="0" smtClean="0">
              <a:solidFill>
                <a:srgbClr val="C00000"/>
              </a:solidFill>
            </a:endParaRPr>
          </a:p>
          <a:p>
            <a:r>
              <a:rPr lang="en-US" altLang="sv-SE" sz="2400" dirty="0" smtClean="0"/>
              <a:t>hierarchical routing saves routing table size, reduced update traffic</a:t>
            </a:r>
          </a:p>
          <a:p>
            <a:pPr>
              <a:buFont typeface="ZapfDingbats" pitchFamily="82" charset="2"/>
              <a:buNone/>
            </a:pPr>
            <a:r>
              <a:rPr lang="en-US" altLang="sv-SE" sz="2400" dirty="0" smtClean="0">
                <a:solidFill>
                  <a:srgbClr val="C00000"/>
                </a:solidFill>
              </a:rPr>
              <a:t>Performance: </a:t>
            </a:r>
          </a:p>
          <a:p>
            <a:r>
              <a:rPr lang="en-US" altLang="sv-SE" sz="2400" dirty="0" smtClean="0"/>
              <a:t>Inter-AS: policy may dominate over performance</a:t>
            </a:r>
          </a:p>
          <a:p>
            <a:r>
              <a:rPr lang="en-US" altLang="sv-SE" sz="2400" dirty="0" smtClean="0"/>
              <a:t>Intra-AS: can focus on performance</a:t>
            </a:r>
          </a:p>
        </p:txBody>
      </p:sp>
    </p:spTree>
    <p:extLst>
      <p:ext uri="{BB962C8B-B14F-4D97-AF65-F5344CB8AC3E}">
        <p14:creationId xmlns:p14="http://schemas.microsoft.com/office/powerpoint/2010/main" val="30615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1454150" y="2020888"/>
            <a:ext cx="6027738" cy="1439862"/>
            <a:chOff x="1492879" y="2061336"/>
            <a:chExt cx="6027737" cy="1440135"/>
          </a:xfrm>
        </p:grpSpPr>
        <p:sp>
          <p:nvSpPr>
            <p:cNvPr id="388" name="Rectangle 387"/>
            <p:cNvSpPr/>
            <p:nvPr/>
          </p:nvSpPr>
          <p:spPr bwMode="auto">
            <a:xfrm>
              <a:off x="1929442" y="2064512"/>
              <a:ext cx="5043486" cy="101778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96" name="Freeform 395"/>
            <p:cNvSpPr/>
            <p:nvPr/>
          </p:nvSpPr>
          <p:spPr bwMode="auto">
            <a:xfrm>
              <a:off x="1740529" y="2067687"/>
              <a:ext cx="198438" cy="1386150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855" h="1385496">
                  <a:moveTo>
                    <a:pt x="0" y="745656"/>
                  </a:moveTo>
                  <a:lnTo>
                    <a:pt x="193920" y="0"/>
                  </a:lnTo>
                  <a:cubicBezTo>
                    <a:pt x="195898" y="342623"/>
                    <a:pt x="197877" y="685246"/>
                    <a:pt x="199855" y="1027869"/>
                  </a:cubicBezTo>
                  <a:lnTo>
                    <a:pt x="4471" y="1385496"/>
                  </a:lnTo>
                  <a:cubicBezTo>
                    <a:pt x="2981" y="1172216"/>
                    <a:pt x="1490" y="958936"/>
                    <a:pt x="0" y="74565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398" name="Freeform 397"/>
            <p:cNvSpPr/>
            <p:nvPr/>
          </p:nvSpPr>
          <p:spPr bwMode="auto">
            <a:xfrm flipH="1">
              <a:off x="6969753" y="2061336"/>
              <a:ext cx="219075" cy="1370272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  <a:gd name="connsiteX0" fmla="*/ 0 w 219519"/>
                <a:gd name="connsiteY0" fmla="*/ 730359 h 1370199"/>
                <a:gd name="connsiteX1" fmla="*/ 219401 w 219519"/>
                <a:gd name="connsiteY1" fmla="*/ 0 h 1370199"/>
                <a:gd name="connsiteX2" fmla="*/ 199855 w 219519"/>
                <a:gd name="connsiteY2" fmla="*/ 1012572 h 1370199"/>
                <a:gd name="connsiteX3" fmla="*/ 4471 w 219519"/>
                <a:gd name="connsiteY3" fmla="*/ 1370199 h 1370199"/>
                <a:gd name="connsiteX4" fmla="*/ 0 w 219519"/>
                <a:gd name="connsiteY4" fmla="*/ 730359 h 1370199"/>
                <a:gd name="connsiteX0" fmla="*/ 0 w 219602"/>
                <a:gd name="connsiteY0" fmla="*/ 730359 h 1370199"/>
                <a:gd name="connsiteX1" fmla="*/ 219401 w 219602"/>
                <a:gd name="connsiteY1" fmla="*/ 0 h 1370199"/>
                <a:gd name="connsiteX2" fmla="*/ 210047 w 219602"/>
                <a:gd name="connsiteY2" fmla="*/ 1007473 h 1370199"/>
                <a:gd name="connsiteX3" fmla="*/ 4471 w 219602"/>
                <a:gd name="connsiteY3" fmla="*/ 1370199 h 1370199"/>
                <a:gd name="connsiteX4" fmla="*/ 0 w 219602"/>
                <a:gd name="connsiteY4" fmla="*/ 730359 h 1370199"/>
                <a:gd name="connsiteX0" fmla="*/ 0 w 220239"/>
                <a:gd name="connsiteY0" fmla="*/ 730359 h 1370199"/>
                <a:gd name="connsiteX1" fmla="*/ 219401 w 220239"/>
                <a:gd name="connsiteY1" fmla="*/ 0 h 1370199"/>
                <a:gd name="connsiteX2" fmla="*/ 220239 w 220239"/>
                <a:gd name="connsiteY2" fmla="*/ 1007473 h 1370199"/>
                <a:gd name="connsiteX3" fmla="*/ 4471 w 220239"/>
                <a:gd name="connsiteY3" fmla="*/ 1370199 h 1370199"/>
                <a:gd name="connsiteX4" fmla="*/ 0 w 220239"/>
                <a:gd name="connsiteY4" fmla="*/ 730359 h 137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239" h="1370199">
                  <a:moveTo>
                    <a:pt x="0" y="730359"/>
                  </a:moveTo>
                  <a:cubicBezTo>
                    <a:pt x="64640" y="481807"/>
                    <a:pt x="154761" y="248552"/>
                    <a:pt x="219401" y="0"/>
                  </a:cubicBezTo>
                  <a:cubicBezTo>
                    <a:pt x="221379" y="342623"/>
                    <a:pt x="218261" y="664850"/>
                    <a:pt x="220239" y="1007473"/>
                  </a:cubicBezTo>
                  <a:lnTo>
                    <a:pt x="4471" y="1370199"/>
                  </a:lnTo>
                  <a:cubicBezTo>
                    <a:pt x="2981" y="1156919"/>
                    <a:pt x="1490" y="943639"/>
                    <a:pt x="0" y="730359"/>
                  </a:cubicBez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108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48421" name="Group 950"/>
            <p:cNvGrpSpPr>
              <a:grpSpLocks/>
            </p:cNvGrpSpPr>
            <p:nvPr/>
          </p:nvGrpSpPr>
          <p:grpSpPr bwMode="auto">
            <a:xfrm>
              <a:off x="1492879" y="2820676"/>
              <a:ext cx="338137" cy="653816"/>
              <a:chOff x="4140" y="429"/>
              <a:chExt cx="1425" cy="2396"/>
            </a:xfrm>
          </p:grpSpPr>
          <p:sp>
            <p:nvSpPr>
              <p:cNvPr id="48455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8 w 354"/>
                  <a:gd name="T3" fmla="*/ 16 h 2742"/>
                  <a:gd name="T4" fmla="*/ 8 w 354"/>
                  <a:gd name="T5" fmla="*/ 119 h 2742"/>
                  <a:gd name="T6" fmla="*/ 0 w 354"/>
                  <a:gd name="T7" fmla="*/ 124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56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57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 w 211"/>
                  <a:gd name="T3" fmla="*/ 11 h 2537"/>
                  <a:gd name="T4" fmla="*/ 2 w 211"/>
                  <a:gd name="T5" fmla="*/ 11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58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7 w 328"/>
                  <a:gd name="T3" fmla="*/ 7 h 226"/>
                  <a:gd name="T4" fmla="*/ 7 w 328"/>
                  <a:gd name="T5" fmla="*/ 11 h 226"/>
                  <a:gd name="T6" fmla="*/ 0 w 328"/>
                  <a:gd name="T7" fmla="*/ 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59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grpSp>
            <p:nvGrpSpPr>
              <p:cNvPr id="48460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485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  <p:sp>
              <p:nvSpPr>
                <p:cNvPr id="48486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</p:grpSp>
          <p:sp>
            <p:nvSpPr>
              <p:cNvPr id="48461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grpSp>
            <p:nvGrpSpPr>
              <p:cNvPr id="48462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483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  <p:sp>
              <p:nvSpPr>
                <p:cNvPr id="48484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</p:grpSp>
          <p:sp>
            <p:nvSpPr>
              <p:cNvPr id="48463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64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grpSp>
            <p:nvGrpSpPr>
              <p:cNvPr id="48465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481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  <p:sp>
              <p:nvSpPr>
                <p:cNvPr id="48482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</p:grpSp>
          <p:sp>
            <p:nvSpPr>
              <p:cNvPr id="48466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7 w 328"/>
                  <a:gd name="T3" fmla="*/ 6 h 226"/>
                  <a:gd name="T4" fmla="*/ 7 w 328"/>
                  <a:gd name="T5" fmla="*/ 10 h 226"/>
                  <a:gd name="T6" fmla="*/ 0 w 328"/>
                  <a:gd name="T7" fmla="*/ 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48467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479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  <p:sp>
              <p:nvSpPr>
                <p:cNvPr id="48480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</p:grpSp>
          <p:sp>
            <p:nvSpPr>
              <p:cNvPr id="48468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69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 w 296"/>
                  <a:gd name="T3" fmla="*/ 6 h 256"/>
                  <a:gd name="T4" fmla="*/ 7 w 296"/>
                  <a:gd name="T5" fmla="*/ 11 h 256"/>
                  <a:gd name="T6" fmla="*/ 0 w 296"/>
                  <a:gd name="T7" fmla="*/ 4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70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7 w 304"/>
                  <a:gd name="T3" fmla="*/ 8 h 288"/>
                  <a:gd name="T4" fmla="*/ 6 w 304"/>
                  <a:gd name="T5" fmla="*/ 13 h 288"/>
                  <a:gd name="T6" fmla="*/ 2 w 304"/>
                  <a:gd name="T7" fmla="*/ 6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71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72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6 h 240"/>
                  <a:gd name="T2" fmla="*/ 2 w 306"/>
                  <a:gd name="T3" fmla="*/ 11 h 240"/>
                  <a:gd name="T4" fmla="*/ 7 w 306"/>
                  <a:gd name="T5" fmla="*/ 6 h 240"/>
                  <a:gd name="T6" fmla="*/ 7 w 306"/>
                  <a:gd name="T7" fmla="*/ 0 h 240"/>
                  <a:gd name="T8" fmla="*/ 0 w 306"/>
                  <a:gd name="T9" fmla="*/ 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73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74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75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76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sv-SE" altLang="sv-SE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48477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78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</p:grpSp>
        <p:grpSp>
          <p:nvGrpSpPr>
            <p:cNvPr id="48422" name="Group 950"/>
            <p:cNvGrpSpPr>
              <a:grpSpLocks/>
            </p:cNvGrpSpPr>
            <p:nvPr/>
          </p:nvGrpSpPr>
          <p:grpSpPr bwMode="auto">
            <a:xfrm>
              <a:off x="7182479" y="2847655"/>
              <a:ext cx="338137" cy="653816"/>
              <a:chOff x="4140" y="429"/>
              <a:chExt cx="1425" cy="2396"/>
            </a:xfrm>
          </p:grpSpPr>
          <p:sp>
            <p:nvSpPr>
              <p:cNvPr id="48423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8 w 354"/>
                  <a:gd name="T3" fmla="*/ 16 h 2742"/>
                  <a:gd name="T4" fmla="*/ 8 w 354"/>
                  <a:gd name="T5" fmla="*/ 119 h 2742"/>
                  <a:gd name="T6" fmla="*/ 0 w 354"/>
                  <a:gd name="T7" fmla="*/ 124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24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25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5 w 211"/>
                  <a:gd name="T3" fmla="*/ 11 h 2537"/>
                  <a:gd name="T4" fmla="*/ 2 w 211"/>
                  <a:gd name="T5" fmla="*/ 11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26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7 w 328"/>
                  <a:gd name="T3" fmla="*/ 7 h 226"/>
                  <a:gd name="T4" fmla="*/ 7 w 328"/>
                  <a:gd name="T5" fmla="*/ 11 h 226"/>
                  <a:gd name="T6" fmla="*/ 0 w 328"/>
                  <a:gd name="T7" fmla="*/ 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27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grpSp>
            <p:nvGrpSpPr>
              <p:cNvPr id="48428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453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  <p:sp>
              <p:nvSpPr>
                <p:cNvPr id="48454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</p:grpSp>
          <p:sp>
            <p:nvSpPr>
              <p:cNvPr id="48429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grpSp>
            <p:nvGrpSpPr>
              <p:cNvPr id="48430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451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  <p:sp>
              <p:nvSpPr>
                <p:cNvPr id="48452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</p:grpSp>
          <p:sp>
            <p:nvSpPr>
              <p:cNvPr id="48431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32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grpSp>
            <p:nvGrpSpPr>
              <p:cNvPr id="48433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449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  <p:sp>
              <p:nvSpPr>
                <p:cNvPr id="48450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</p:grpSp>
          <p:sp>
            <p:nvSpPr>
              <p:cNvPr id="48434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7 w 328"/>
                  <a:gd name="T3" fmla="*/ 6 h 226"/>
                  <a:gd name="T4" fmla="*/ 7 w 328"/>
                  <a:gd name="T5" fmla="*/ 10 h 226"/>
                  <a:gd name="T6" fmla="*/ 0 w 328"/>
                  <a:gd name="T7" fmla="*/ 4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48435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447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  <p:sp>
              <p:nvSpPr>
                <p:cNvPr id="48448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sv-SE" altLang="sv-SE" sz="1800"/>
                </a:p>
              </p:txBody>
            </p:sp>
          </p:grpSp>
          <p:sp>
            <p:nvSpPr>
              <p:cNvPr id="48436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37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7 w 296"/>
                  <a:gd name="T3" fmla="*/ 6 h 256"/>
                  <a:gd name="T4" fmla="*/ 7 w 296"/>
                  <a:gd name="T5" fmla="*/ 11 h 256"/>
                  <a:gd name="T6" fmla="*/ 0 w 296"/>
                  <a:gd name="T7" fmla="*/ 4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38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7 w 304"/>
                  <a:gd name="T3" fmla="*/ 8 h 288"/>
                  <a:gd name="T4" fmla="*/ 6 w 304"/>
                  <a:gd name="T5" fmla="*/ 13 h 288"/>
                  <a:gd name="T6" fmla="*/ 2 w 304"/>
                  <a:gd name="T7" fmla="*/ 6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39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40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6 h 240"/>
                  <a:gd name="T2" fmla="*/ 2 w 306"/>
                  <a:gd name="T3" fmla="*/ 11 h 240"/>
                  <a:gd name="T4" fmla="*/ 7 w 306"/>
                  <a:gd name="T5" fmla="*/ 6 h 240"/>
                  <a:gd name="T6" fmla="*/ 7 w 306"/>
                  <a:gd name="T7" fmla="*/ 0 h 240"/>
                  <a:gd name="T8" fmla="*/ 0 w 306"/>
                  <a:gd name="T9" fmla="*/ 6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441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42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43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44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sv-SE" altLang="sv-SE" sz="1800">
                  <a:solidFill>
                    <a:srgbClr val="FF0000"/>
                  </a:solidFill>
                </a:endParaRPr>
              </a:p>
            </p:txBody>
          </p:sp>
          <p:sp>
            <p:nvSpPr>
              <p:cNvPr id="48445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446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</p:grpSp>
      </p:grpSp>
      <p:sp>
        <p:nvSpPr>
          <p:cNvPr id="48130" name="Freeform 2"/>
          <p:cNvSpPr>
            <a:spLocks/>
          </p:cNvSpPr>
          <p:nvPr/>
        </p:nvSpPr>
        <p:spPr bwMode="auto">
          <a:xfrm>
            <a:off x="2592388" y="5749925"/>
            <a:ext cx="4027487" cy="939800"/>
          </a:xfrm>
          <a:custGeom>
            <a:avLst/>
            <a:gdLst>
              <a:gd name="T0" fmla="*/ 2147483647 w 10001"/>
              <a:gd name="T1" fmla="*/ 2147483647 h 10125"/>
              <a:gd name="T2" fmla="*/ 2147483647 w 10001"/>
              <a:gd name="T3" fmla="*/ 2147483647 h 10125"/>
              <a:gd name="T4" fmla="*/ 2147483647 w 10001"/>
              <a:gd name="T5" fmla="*/ 2147483647 h 10125"/>
              <a:gd name="T6" fmla="*/ 2147483647 w 10001"/>
              <a:gd name="T7" fmla="*/ 0 h 10125"/>
              <a:gd name="T8" fmla="*/ 2147483647 w 10001"/>
              <a:gd name="T9" fmla="*/ 2147483647 h 10125"/>
              <a:gd name="T10" fmla="*/ 2147483647 w 10001"/>
              <a:gd name="T11" fmla="*/ 2147483647 h 10125"/>
              <a:gd name="T12" fmla="*/ 2147483647 w 10001"/>
              <a:gd name="T13" fmla="*/ 2147483647 h 10125"/>
              <a:gd name="T14" fmla="*/ 2147483647 w 10001"/>
              <a:gd name="T15" fmla="*/ 2147483647 h 10125"/>
              <a:gd name="T16" fmla="*/ 2147483647 w 10001"/>
              <a:gd name="T17" fmla="*/ 2147483647 h 10125"/>
              <a:gd name="T18" fmla="*/ 2147483647 w 10001"/>
              <a:gd name="T19" fmla="*/ 2147483647 h 10125"/>
              <a:gd name="T20" fmla="*/ 2147483647 w 10001"/>
              <a:gd name="T21" fmla="*/ 2147483647 h 10125"/>
              <a:gd name="T22" fmla="*/ 2147483647 w 10001"/>
              <a:gd name="T23" fmla="*/ 2147483647 h 10125"/>
              <a:gd name="T24" fmla="*/ 2147483647 w 10001"/>
              <a:gd name="T25" fmla="*/ 2147483647 h 10125"/>
              <a:gd name="T26" fmla="*/ 2147483647 w 10001"/>
              <a:gd name="T27" fmla="*/ 2147483647 h 10125"/>
              <a:gd name="T28" fmla="*/ 2147483647 w 10001"/>
              <a:gd name="T29" fmla="*/ 2147483647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/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62313" y="5900738"/>
            <a:ext cx="1316037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51188" y="6088063"/>
            <a:ext cx="2259012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63888" y="6192838"/>
            <a:ext cx="714375" cy="2762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81475" y="6386513"/>
            <a:ext cx="1247775" cy="825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41875" y="5934075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125913" y="6088063"/>
            <a:ext cx="1790700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53063" y="6116638"/>
            <a:ext cx="588962" cy="2698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95813" y="5900738"/>
            <a:ext cx="814387" cy="401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261" name="Group 48260"/>
          <p:cNvGrpSpPr>
            <a:grpSpLocks/>
          </p:cNvGrpSpPr>
          <p:nvPr/>
        </p:nvGrpSpPr>
        <p:grpSpPr bwMode="auto">
          <a:xfrm>
            <a:off x="1525588" y="3003550"/>
            <a:ext cx="6978650" cy="1096963"/>
            <a:chOff x="1526216" y="3003498"/>
            <a:chExt cx="6978041" cy="1096962"/>
          </a:xfrm>
        </p:grpSpPr>
        <p:sp>
          <p:nvSpPr>
            <p:cNvPr id="48415" name="TextBox 399"/>
            <p:cNvSpPr txBox="1">
              <a:spLocks noChangeArrowheads="1"/>
            </p:cNvSpPr>
            <p:nvPr/>
          </p:nvSpPr>
          <p:spPr bwMode="auto">
            <a:xfrm>
              <a:off x="7714291" y="3628973"/>
              <a:ext cx="595313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altLang="sv-SE" sz="1400"/>
                <a:t>data</a:t>
              </a:r>
            </a:p>
            <a:p>
              <a:pPr algn="ctr">
                <a:lnSpc>
                  <a:spcPts val="1463"/>
                </a:lnSpc>
              </a:pPr>
              <a:r>
                <a:rPr lang="en-US" altLang="sv-SE" sz="1400"/>
                <a:t>plane</a:t>
              </a:r>
            </a:p>
          </p:txBody>
        </p:sp>
        <p:sp>
          <p:nvSpPr>
            <p:cNvPr id="48416" name="TextBox 400"/>
            <p:cNvSpPr txBox="1">
              <a:spLocks noChangeArrowheads="1"/>
            </p:cNvSpPr>
            <p:nvPr/>
          </p:nvSpPr>
          <p:spPr bwMode="auto">
            <a:xfrm>
              <a:off x="7728579" y="3003498"/>
              <a:ext cx="709612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lnSpc>
                  <a:spcPts val="1463"/>
                </a:lnSpc>
              </a:pPr>
              <a:r>
                <a:rPr lang="en-US" altLang="sv-SE" sz="1400"/>
                <a:t>control</a:t>
              </a:r>
            </a:p>
            <a:p>
              <a:pPr algn="ctr">
                <a:lnSpc>
                  <a:spcPts val="1463"/>
                </a:lnSpc>
              </a:pPr>
              <a:r>
                <a:rPr lang="en-US" altLang="sv-SE" sz="1400"/>
                <a:t>plane</a:t>
              </a:r>
            </a:p>
          </p:txBody>
        </p:sp>
        <p:cxnSp>
          <p:nvCxnSpPr>
            <p:cNvPr id="302" name="Straight Connector 301"/>
            <p:cNvCxnSpPr/>
            <p:nvPr/>
          </p:nvCxnSpPr>
          <p:spPr bwMode="auto">
            <a:xfrm flipV="1">
              <a:off x="1526216" y="3579760"/>
              <a:ext cx="6978041" cy="1111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2436813" y="2735263"/>
            <a:ext cx="4295775" cy="320675"/>
            <a:chOff x="2433511" y="2792111"/>
            <a:chExt cx="4296530" cy="320561"/>
          </a:xfrm>
        </p:grpSpPr>
        <p:grpSp>
          <p:nvGrpSpPr>
            <p:cNvPr id="48390" name="Group 401"/>
            <p:cNvGrpSpPr>
              <a:grpSpLocks/>
            </p:cNvGrpSpPr>
            <p:nvPr/>
          </p:nvGrpSpPr>
          <p:grpSpPr bwMode="auto">
            <a:xfrm>
              <a:off x="2433511" y="2794083"/>
              <a:ext cx="349250" cy="317387"/>
              <a:chOff x="2931664" y="3912603"/>
              <a:chExt cx="430450" cy="329314"/>
            </a:xfrm>
          </p:grpSpPr>
          <p:sp>
            <p:nvSpPr>
              <p:cNvPr id="403" name="Rectangle 402"/>
              <p:cNvSpPr/>
              <p:nvPr/>
            </p:nvSpPr>
            <p:spPr>
              <a:xfrm>
                <a:off x="2937534" y="3912203"/>
                <a:ext cx="424655" cy="32931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04" name="Straight Connector 403"/>
              <p:cNvCxnSpPr/>
              <p:nvPr/>
            </p:nvCxnSpPr>
            <p:spPr>
              <a:xfrm>
                <a:off x="2931664" y="4004411"/>
                <a:ext cx="424654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>
                <a:off x="2931664" y="4066980"/>
                <a:ext cx="424654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403" idx="2"/>
              </p:cNvCxnSpPr>
              <p:nvPr/>
            </p:nvCxnSpPr>
            <p:spPr>
              <a:xfrm flipH="1" flipV="1">
                <a:off x="3148883" y="4004411"/>
                <a:ext cx="0" cy="23710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91" name="Group 406"/>
            <p:cNvGrpSpPr>
              <a:grpSpLocks/>
            </p:cNvGrpSpPr>
            <p:nvPr/>
          </p:nvGrpSpPr>
          <p:grpSpPr bwMode="auto">
            <a:xfrm>
              <a:off x="3348666" y="2792111"/>
              <a:ext cx="350838" cy="317387"/>
              <a:chOff x="2931664" y="3912603"/>
              <a:chExt cx="430450" cy="329314"/>
            </a:xfrm>
          </p:grpSpPr>
          <p:sp>
            <p:nvSpPr>
              <p:cNvPr id="408" name="Rectangle 407"/>
              <p:cNvSpPr/>
              <p:nvPr/>
            </p:nvSpPr>
            <p:spPr>
              <a:xfrm>
                <a:off x="2936779" y="3912603"/>
                <a:ext cx="424681" cy="32931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09" name="Straight Connector 408"/>
              <p:cNvCxnSpPr/>
              <p:nvPr/>
            </p:nvCxnSpPr>
            <p:spPr>
              <a:xfrm>
                <a:off x="2930935" y="4004811"/>
                <a:ext cx="4246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>
                <a:off x="2930935" y="4067381"/>
                <a:ext cx="4246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>
                <a:stCxn id="408" idx="2"/>
              </p:cNvCxnSpPr>
              <p:nvPr/>
            </p:nvCxnSpPr>
            <p:spPr>
              <a:xfrm flipH="1" flipV="1">
                <a:off x="3147171" y="4004811"/>
                <a:ext cx="1949" cy="23710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92" name="Group 411"/>
            <p:cNvGrpSpPr>
              <a:grpSpLocks/>
            </p:cNvGrpSpPr>
            <p:nvPr/>
          </p:nvGrpSpPr>
          <p:grpSpPr bwMode="auto">
            <a:xfrm>
              <a:off x="4182104" y="2792111"/>
              <a:ext cx="350837" cy="317387"/>
              <a:chOff x="2931664" y="3912603"/>
              <a:chExt cx="430450" cy="329314"/>
            </a:xfrm>
          </p:grpSpPr>
          <p:sp>
            <p:nvSpPr>
              <p:cNvPr id="413" name="Rectangle 412"/>
              <p:cNvSpPr/>
              <p:nvPr/>
            </p:nvSpPr>
            <p:spPr>
              <a:xfrm>
                <a:off x="2936958" y="3912603"/>
                <a:ext cx="424682" cy="32931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14" name="Straight Connector 413"/>
              <p:cNvCxnSpPr/>
              <p:nvPr/>
            </p:nvCxnSpPr>
            <p:spPr>
              <a:xfrm>
                <a:off x="2931113" y="4004811"/>
                <a:ext cx="424682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>
                <a:off x="2931113" y="4067381"/>
                <a:ext cx="424682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>
                <a:stCxn id="413" idx="2"/>
              </p:cNvCxnSpPr>
              <p:nvPr/>
            </p:nvCxnSpPr>
            <p:spPr>
              <a:xfrm flipH="1" flipV="1">
                <a:off x="3147351" y="4004811"/>
                <a:ext cx="1947" cy="23710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93" name="Group 416"/>
            <p:cNvGrpSpPr>
              <a:grpSpLocks/>
            </p:cNvGrpSpPr>
            <p:nvPr/>
          </p:nvGrpSpPr>
          <p:grpSpPr bwMode="auto">
            <a:xfrm>
              <a:off x="5374316" y="2795285"/>
              <a:ext cx="349250" cy="317387"/>
              <a:chOff x="2931664" y="3912603"/>
              <a:chExt cx="430450" cy="329314"/>
            </a:xfrm>
          </p:grpSpPr>
          <p:sp>
            <p:nvSpPr>
              <p:cNvPr id="418" name="Rectangle 417"/>
              <p:cNvSpPr/>
              <p:nvPr/>
            </p:nvSpPr>
            <p:spPr>
              <a:xfrm>
                <a:off x="2937241" y="3912603"/>
                <a:ext cx="424655" cy="32931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>
                <a:off x="2931371" y="4004811"/>
                <a:ext cx="424654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>
                <a:off x="2931371" y="4067381"/>
                <a:ext cx="424654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>
                <a:stCxn id="418" idx="2"/>
              </p:cNvCxnSpPr>
              <p:nvPr/>
            </p:nvCxnSpPr>
            <p:spPr>
              <a:xfrm flipH="1" flipV="1">
                <a:off x="3148590" y="4004811"/>
                <a:ext cx="0" cy="23710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94" name="Group 421"/>
            <p:cNvGrpSpPr>
              <a:grpSpLocks/>
            </p:cNvGrpSpPr>
            <p:nvPr/>
          </p:nvGrpSpPr>
          <p:grpSpPr bwMode="auto">
            <a:xfrm>
              <a:off x="6379204" y="2792111"/>
              <a:ext cx="350837" cy="317387"/>
              <a:chOff x="2931664" y="3912603"/>
              <a:chExt cx="430450" cy="329314"/>
            </a:xfrm>
          </p:grpSpPr>
          <p:sp>
            <p:nvSpPr>
              <p:cNvPr id="423" name="Rectangle 422"/>
              <p:cNvSpPr/>
              <p:nvPr/>
            </p:nvSpPr>
            <p:spPr>
              <a:xfrm>
                <a:off x="2937432" y="3912603"/>
                <a:ext cx="424682" cy="32931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424" name="Straight Connector 423"/>
              <p:cNvCxnSpPr/>
              <p:nvPr/>
            </p:nvCxnSpPr>
            <p:spPr>
              <a:xfrm>
                <a:off x="2931587" y="4004811"/>
                <a:ext cx="424682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/>
              <p:nvPr/>
            </p:nvCxnSpPr>
            <p:spPr>
              <a:xfrm>
                <a:off x="2931587" y="4067381"/>
                <a:ext cx="424682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>
                <a:stCxn id="423" idx="2"/>
              </p:cNvCxnSpPr>
              <p:nvPr/>
            </p:nvCxnSpPr>
            <p:spPr>
              <a:xfrm flipH="1" flipV="1">
                <a:off x="3147825" y="4004811"/>
                <a:ext cx="1947" cy="23710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260" name="Group 48259"/>
          <p:cNvGrpSpPr>
            <a:grpSpLocks/>
          </p:cNvGrpSpPr>
          <p:nvPr/>
        </p:nvGrpSpPr>
        <p:grpSpPr bwMode="auto">
          <a:xfrm>
            <a:off x="1855788" y="3709988"/>
            <a:ext cx="5211762" cy="2740025"/>
            <a:chOff x="1856416" y="3709935"/>
            <a:chExt cx="5211763" cy="2739614"/>
          </a:xfrm>
        </p:grpSpPr>
        <p:sp>
          <p:nvSpPr>
            <p:cNvPr id="268" name="Freeform 267"/>
            <p:cNvSpPr/>
            <p:nvPr/>
          </p:nvSpPr>
          <p:spPr>
            <a:xfrm>
              <a:off x="1877053" y="5330529"/>
              <a:ext cx="1281113" cy="758711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499" h="759828">
                  <a:moveTo>
                    <a:pt x="965179" y="759828"/>
                  </a:moveTo>
                  <a:cubicBezTo>
                    <a:pt x="301565" y="231725"/>
                    <a:pt x="628999" y="498939"/>
                    <a:pt x="0" y="0"/>
                  </a:cubicBezTo>
                  <a:lnTo>
                    <a:pt x="999231" y="13701"/>
                  </a:lnTo>
                  <a:cubicBezTo>
                    <a:pt x="1112985" y="379881"/>
                    <a:pt x="1055867" y="236107"/>
                    <a:pt x="1280499" y="723135"/>
                  </a:cubicBezTo>
                  <a:cubicBezTo>
                    <a:pt x="1186079" y="728668"/>
                    <a:pt x="1127207" y="701414"/>
                    <a:pt x="965179" y="75982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202992" y="5428939"/>
              <a:ext cx="865187" cy="553955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1011379"/>
                <a:gd name="connsiteY0" fmla="*/ 605727 h 758185"/>
                <a:gd name="connsiteX1" fmla="*/ 490915 w 1011379"/>
                <a:gd name="connsiteY1" fmla="*/ 13939 h 758185"/>
                <a:gd name="connsiteX2" fmla="*/ 1011379 w 1011379"/>
                <a:gd name="connsiteY2" fmla="*/ 563 h 758185"/>
                <a:gd name="connsiteX3" fmla="*/ 268780 w 1011379"/>
                <a:gd name="connsiteY3" fmla="*/ 758185 h 758185"/>
                <a:gd name="connsiteX4" fmla="*/ 0 w 1011379"/>
                <a:gd name="connsiteY4" fmla="*/ 605727 h 758185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05727"/>
                <a:gd name="connsiteX1" fmla="*/ 490915 w 1011379"/>
                <a:gd name="connsiteY1" fmla="*/ 13939 h 605727"/>
                <a:gd name="connsiteX2" fmla="*/ 1011379 w 1011379"/>
                <a:gd name="connsiteY2" fmla="*/ 563 h 605727"/>
                <a:gd name="connsiteX3" fmla="*/ 318823 w 1011379"/>
                <a:gd name="connsiteY3" fmla="*/ 553361 h 605727"/>
                <a:gd name="connsiteX4" fmla="*/ 0 w 1011379"/>
                <a:gd name="connsiteY4" fmla="*/ 605727 h 605727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251" h="553361">
                  <a:moveTo>
                    <a:pt x="0" y="540783"/>
                  </a:moveTo>
                  <a:cubicBezTo>
                    <a:pt x="274887" y="134762"/>
                    <a:pt x="159176" y="337938"/>
                    <a:pt x="345787" y="13939"/>
                  </a:cubicBezTo>
                  <a:cubicBezTo>
                    <a:pt x="520528" y="18247"/>
                    <a:pt x="691510" y="-3745"/>
                    <a:pt x="866251" y="563"/>
                  </a:cubicBezTo>
                  <a:cubicBezTo>
                    <a:pt x="252709" y="502795"/>
                    <a:pt x="640047" y="209256"/>
                    <a:pt x="173695" y="553361"/>
                  </a:cubicBezTo>
                  <a:cubicBezTo>
                    <a:pt x="39410" y="524725"/>
                    <a:pt x="196198" y="539317"/>
                    <a:pt x="0" y="54078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377492" y="5449574"/>
              <a:ext cx="676275" cy="896802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675040"/>
                <a:gd name="connsiteY0" fmla="*/ 894029 h 896577"/>
                <a:gd name="connsiteX1" fmla="*/ 15664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  <a:gd name="connsiteX0" fmla="*/ 0 w 675040"/>
                <a:gd name="connsiteY0" fmla="*/ 894029 h 896577"/>
                <a:gd name="connsiteX1" fmla="*/ 18662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5040" h="896577">
                  <a:moveTo>
                    <a:pt x="0" y="894029"/>
                  </a:moveTo>
                  <a:cubicBezTo>
                    <a:pt x="95638" y="409857"/>
                    <a:pt x="76811" y="618448"/>
                    <a:pt x="186623" y="1724"/>
                  </a:cubicBezTo>
                  <a:cubicBezTo>
                    <a:pt x="431451" y="14348"/>
                    <a:pt x="449377" y="35256"/>
                    <a:pt x="675040" y="0"/>
                  </a:cubicBezTo>
                  <a:cubicBezTo>
                    <a:pt x="276172" y="749497"/>
                    <a:pt x="462801" y="344746"/>
                    <a:pt x="179079" y="886531"/>
                  </a:cubicBezTo>
                  <a:cubicBezTo>
                    <a:pt x="44794" y="857895"/>
                    <a:pt x="92525" y="908114"/>
                    <a:pt x="0" y="89402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40853" y="5470208"/>
              <a:ext cx="514350" cy="40157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7341"/>
                <a:gd name="connsiteX1" fmla="*/ 0 w 514180"/>
                <a:gd name="connsiteY1" fmla="*/ 0 h 577341"/>
                <a:gd name="connsiteX2" fmla="*/ 514180 w 514180"/>
                <a:gd name="connsiteY2" fmla="*/ 10891 h 577341"/>
                <a:gd name="connsiteX3" fmla="*/ 404259 w 514180"/>
                <a:gd name="connsiteY3" fmla="*/ 386400 h 577341"/>
                <a:gd name="connsiteX4" fmla="*/ 135770 w 514180"/>
                <a:gd name="connsiteY4" fmla="*/ 577341 h 577341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02193 h 402193"/>
                <a:gd name="connsiteX1" fmla="*/ 0 w 514180"/>
                <a:gd name="connsiteY1" fmla="*/ 0 h 402193"/>
                <a:gd name="connsiteX2" fmla="*/ 514180 w 514180"/>
                <a:gd name="connsiteY2" fmla="*/ 10891 h 402193"/>
                <a:gd name="connsiteX3" fmla="*/ 404259 w 514180"/>
                <a:gd name="connsiteY3" fmla="*/ 386400 h 402193"/>
                <a:gd name="connsiteX4" fmla="*/ 100781 w 514180"/>
                <a:gd name="connsiteY4" fmla="*/ 402193 h 40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402193">
                  <a:moveTo>
                    <a:pt x="100781" y="402193"/>
                  </a:moveTo>
                  <a:cubicBezTo>
                    <a:pt x="60584" y="194221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91637" y="89943"/>
                    <a:pt x="404259" y="386400"/>
                  </a:cubicBezTo>
                  <a:cubicBezTo>
                    <a:pt x="357814" y="390704"/>
                    <a:pt x="168880" y="400727"/>
                    <a:pt x="100781" y="40219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61391" y="5433701"/>
              <a:ext cx="573087" cy="101584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  <a:gd name="connsiteX0" fmla="*/ 403236 w 574100"/>
                <a:gd name="connsiteY0" fmla="*/ 1215612 h 1215612"/>
                <a:gd name="connsiteX1" fmla="*/ 0 w 574100"/>
                <a:gd name="connsiteY1" fmla="*/ 4757 h 1215612"/>
                <a:gd name="connsiteX2" fmla="*/ 502783 w 574100"/>
                <a:gd name="connsiteY2" fmla="*/ 0 h 1215612"/>
                <a:gd name="connsiteX3" fmla="*/ 574100 w 574100"/>
                <a:gd name="connsiteY3" fmla="*/ 1014877 h 1215612"/>
                <a:gd name="connsiteX4" fmla="*/ 403236 w 574100"/>
                <a:gd name="connsiteY4" fmla="*/ 1215612 h 1215612"/>
                <a:gd name="connsiteX0" fmla="*/ 333190 w 574100"/>
                <a:gd name="connsiteY0" fmla="*/ 985695 h 1015244"/>
                <a:gd name="connsiteX1" fmla="*/ 0 w 574100"/>
                <a:gd name="connsiteY1" fmla="*/ 4757 h 1015244"/>
                <a:gd name="connsiteX2" fmla="*/ 502783 w 574100"/>
                <a:gd name="connsiteY2" fmla="*/ 0 h 1015244"/>
                <a:gd name="connsiteX3" fmla="*/ 574100 w 574100"/>
                <a:gd name="connsiteY3" fmla="*/ 1014877 h 1015244"/>
                <a:gd name="connsiteX4" fmla="*/ 333190 w 574100"/>
                <a:gd name="connsiteY4" fmla="*/ 985695 h 101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4100" h="1015244">
                  <a:moveTo>
                    <a:pt x="333190" y="985695"/>
                  </a:moveTo>
                  <a:cubicBezTo>
                    <a:pt x="153901" y="433090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37473" y="350120"/>
                    <a:pt x="574100" y="1014877"/>
                  </a:cubicBezTo>
                  <a:cubicBezTo>
                    <a:pt x="476415" y="1019182"/>
                    <a:pt x="529388" y="984229"/>
                    <a:pt x="333190" y="985695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48277" name="Group 28"/>
            <p:cNvGrpSpPr>
              <a:grpSpLocks/>
            </p:cNvGrpSpPr>
            <p:nvPr/>
          </p:nvGrpSpPr>
          <p:grpSpPr bwMode="auto">
            <a:xfrm>
              <a:off x="1856416" y="3709935"/>
              <a:ext cx="1049338" cy="1739900"/>
              <a:chOff x="1856416" y="3709935"/>
              <a:chExt cx="1049338" cy="1739900"/>
            </a:xfrm>
          </p:grpSpPr>
          <p:sp>
            <p:nvSpPr>
              <p:cNvPr id="496" name="Rectangle 495"/>
              <p:cNvSpPr/>
              <p:nvPr/>
            </p:nvSpPr>
            <p:spPr bwMode="auto">
              <a:xfrm rot="10800000">
                <a:off x="1867528" y="3957548"/>
                <a:ext cx="1027113" cy="61109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grpSp>
            <p:nvGrpSpPr>
              <p:cNvPr id="48371" name="Group 498"/>
              <p:cNvGrpSpPr>
                <a:grpSpLocks/>
              </p:cNvGrpSpPr>
              <p:nvPr/>
            </p:nvGrpSpPr>
            <p:grpSpPr bwMode="auto">
              <a:xfrm>
                <a:off x="1858805" y="5088863"/>
                <a:ext cx="1035373" cy="360972"/>
                <a:chOff x="4128636" y="3606589"/>
                <a:chExt cx="568145" cy="338667"/>
              </a:xfrm>
            </p:grpSpPr>
            <p:sp>
              <p:nvSpPr>
                <p:cNvPr id="515" name="Oval 514"/>
                <p:cNvSpPr/>
                <p:nvPr/>
              </p:nvSpPr>
              <p:spPr>
                <a:xfrm>
                  <a:off x="4129067" y="3720144"/>
                  <a:ext cx="567968" cy="224867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6" name="Rectangle 515"/>
                <p:cNvSpPr/>
                <p:nvPr/>
              </p:nvSpPr>
              <p:spPr>
                <a:xfrm>
                  <a:off x="4129067" y="3720144"/>
                  <a:ext cx="567968" cy="111689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7" name="Oval 516"/>
                <p:cNvSpPr/>
                <p:nvPr/>
              </p:nvSpPr>
              <p:spPr>
                <a:xfrm>
                  <a:off x="4129067" y="3606966"/>
                  <a:ext cx="567968" cy="224867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18" name="Straight Connector 517"/>
                <p:cNvCxnSpPr/>
                <p:nvPr/>
              </p:nvCxnSpPr>
              <p:spPr>
                <a:xfrm>
                  <a:off x="4697035" y="3720144"/>
                  <a:ext cx="0" cy="11168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9" name="Straight Connector 518"/>
                <p:cNvCxnSpPr/>
                <p:nvPr/>
              </p:nvCxnSpPr>
              <p:spPr>
                <a:xfrm>
                  <a:off x="4129067" y="3720144"/>
                  <a:ext cx="0" cy="111689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Rectangle 499"/>
              <p:cNvSpPr/>
              <p:nvPr/>
            </p:nvSpPr>
            <p:spPr bwMode="auto">
              <a:xfrm>
                <a:off x="1877053" y="4705148"/>
                <a:ext cx="1028700" cy="52221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02" name="Straight Connector 501"/>
              <p:cNvCxnSpPr/>
              <p:nvPr/>
            </p:nvCxnSpPr>
            <p:spPr bwMode="auto">
              <a:xfrm>
                <a:off x="1861178" y="3981356"/>
                <a:ext cx="17463" cy="130155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 bwMode="auto">
              <a:xfrm flipH="1">
                <a:off x="2894641" y="3971833"/>
                <a:ext cx="6350" cy="126981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375" name="Group 504"/>
              <p:cNvGrpSpPr>
                <a:grpSpLocks/>
              </p:cNvGrpSpPr>
              <p:nvPr/>
            </p:nvGrpSpPr>
            <p:grpSpPr bwMode="auto">
              <a:xfrm>
                <a:off x="1856416" y="3709935"/>
                <a:ext cx="1044712" cy="399063"/>
                <a:chOff x="2183302" y="1574638"/>
                <a:chExt cx="1200154" cy="430218"/>
              </a:xfrm>
            </p:grpSpPr>
            <p:sp>
              <p:nvSpPr>
                <p:cNvPr id="506" name="Oval 505"/>
                <p:cNvSpPr/>
                <p:nvPr/>
              </p:nvSpPr>
              <p:spPr bwMode="auto">
                <a:xfrm flipV="1">
                  <a:off x="2185125" y="1689286"/>
                  <a:ext cx="1196349" cy="314857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07" name="Rectangle 506"/>
                <p:cNvSpPr/>
                <p:nvPr/>
              </p:nvSpPr>
              <p:spPr bwMode="auto">
                <a:xfrm>
                  <a:off x="2183302" y="1735489"/>
                  <a:ext cx="1198172" cy="112938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08" name="Oval 507"/>
                <p:cNvSpPr>
                  <a:spLocks noChangeArrowheads="1"/>
                </p:cNvSpPr>
                <p:nvPr/>
              </p:nvSpPr>
              <p:spPr bwMode="auto">
                <a:xfrm flipV="1">
                  <a:off x="2183302" y="1574638"/>
                  <a:ext cx="1196349" cy="314857"/>
                </a:xfrm>
                <a:prstGeom prst="ellipse">
                  <a:avLst/>
                </a:prstGeom>
                <a:solidFill>
                  <a:srgbClr val="BFBFB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 bwMode="auto">
                <a:xfrm>
                  <a:off x="2489684" y="1670464"/>
                  <a:ext cx="581761" cy="157429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0" name="Freeform 509"/>
                <p:cNvSpPr>
                  <a:spLocks/>
                </p:cNvSpPr>
                <p:nvPr/>
              </p:nvSpPr>
              <p:spPr bwMode="auto">
                <a:xfrm>
                  <a:off x="2429501" y="1629396"/>
                  <a:ext cx="703949" cy="111226"/>
                </a:xfrm>
                <a:custGeom>
                  <a:avLst/>
                  <a:gdLst>
                    <a:gd name="T0" fmla="*/ 0 w 3723451"/>
                    <a:gd name="T1" fmla="*/ 27211 h 932950"/>
                    <a:gd name="T2" fmla="*/ 123865 w 3723451"/>
                    <a:gd name="T3" fmla="*/ 321 h 932950"/>
                    <a:gd name="T4" fmla="*/ 350850 w 3723451"/>
                    <a:gd name="T5" fmla="*/ 62061 h 932950"/>
                    <a:gd name="T6" fmla="*/ 567397 w 3723451"/>
                    <a:gd name="T7" fmla="*/ 0 h 932950"/>
                    <a:gd name="T8" fmla="*/ 703949 w 3723451"/>
                    <a:gd name="T9" fmla="*/ 24696 h 932950"/>
                    <a:gd name="T10" fmla="*/ 602354 w 3723451"/>
                    <a:gd name="T11" fmla="*/ 55064 h 932950"/>
                    <a:gd name="T12" fmla="*/ 569645 w 3723451"/>
                    <a:gd name="T13" fmla="*/ 46877 h 932950"/>
                    <a:gd name="T14" fmla="*/ 354838 w 3723451"/>
                    <a:gd name="T15" fmla="*/ 111226 h 932950"/>
                    <a:gd name="T16" fmla="*/ 134536 w 3723451"/>
                    <a:gd name="T17" fmla="*/ 49244 h 932950"/>
                    <a:gd name="T18" fmla="*/ 98918 w 3723451"/>
                    <a:gd name="T19" fmla="*/ 55934 h 932950"/>
                    <a:gd name="T20" fmla="*/ 0 w 3723451"/>
                    <a:gd name="T21" fmla="*/ 27211 h 93295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511" name="Freeform 510"/>
                <p:cNvSpPr>
                  <a:spLocks/>
                </p:cNvSpPr>
                <p:nvPr/>
              </p:nvSpPr>
              <p:spPr bwMode="auto">
                <a:xfrm>
                  <a:off x="2892722" y="1723510"/>
                  <a:ext cx="257143" cy="95826"/>
                </a:xfrm>
                <a:custGeom>
                  <a:avLst/>
                  <a:gdLst>
                    <a:gd name="T0" fmla="*/ 0 w 1366596"/>
                    <a:gd name="T1" fmla="*/ 0 h 809868"/>
                    <a:gd name="T2" fmla="*/ 257143 w 1366596"/>
                    <a:gd name="T3" fmla="*/ 74047 h 809868"/>
                    <a:gd name="T4" fmla="*/ 162771 w 1366596"/>
                    <a:gd name="T5" fmla="*/ 95826 h 809868"/>
                    <a:gd name="T6" fmla="*/ 866 w 1366596"/>
                    <a:gd name="T7" fmla="*/ 50635 h 809868"/>
                    <a:gd name="T8" fmla="*/ 0 w 1366596"/>
                    <a:gd name="T9" fmla="*/ 0 h 8098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512" name="Freeform 511"/>
                <p:cNvSpPr>
                  <a:spLocks/>
                </p:cNvSpPr>
                <p:nvPr/>
              </p:nvSpPr>
              <p:spPr bwMode="auto">
                <a:xfrm>
                  <a:off x="2416736" y="1725222"/>
                  <a:ext cx="255318" cy="94114"/>
                </a:xfrm>
                <a:custGeom>
                  <a:avLst/>
                  <a:gdLst>
                    <a:gd name="T0" fmla="*/ 251832 w 1348191"/>
                    <a:gd name="T1" fmla="*/ 0 h 791462"/>
                    <a:gd name="T2" fmla="*/ 255318 w 1348191"/>
                    <a:gd name="T3" fmla="*/ 45415 h 791462"/>
                    <a:gd name="T4" fmla="*/ 92368 w 1348191"/>
                    <a:gd name="T5" fmla="*/ 94114 h 791462"/>
                    <a:gd name="T6" fmla="*/ 0 w 1348191"/>
                    <a:gd name="T7" fmla="*/ 72774 h 791462"/>
                    <a:gd name="T8" fmla="*/ 251832 w 1348191"/>
                    <a:gd name="T9" fmla="*/ 0 h 7914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cxnSp>
              <p:nvCxnSpPr>
                <p:cNvPr id="513" name="Straight Connector 512"/>
                <p:cNvCxnSpPr>
                  <a:cxnSpLocks noChangeShapeType="1"/>
                  <a:endCxn id="508" idx="2"/>
                </p:cNvCxnSpPr>
                <p:nvPr/>
              </p:nvCxnSpPr>
              <p:spPr bwMode="auto">
                <a:xfrm flipH="1" flipV="1">
                  <a:off x="2183302" y="1732067"/>
                  <a:ext cx="1823" cy="121493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4" name="Straight Connector 513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381474" y="1728644"/>
                  <a:ext cx="1824" cy="121493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48278" name="Group 29"/>
            <p:cNvGrpSpPr>
              <a:grpSpLocks/>
            </p:cNvGrpSpPr>
            <p:nvPr/>
          </p:nvGrpSpPr>
          <p:grpSpPr bwMode="auto">
            <a:xfrm>
              <a:off x="3566154" y="3862335"/>
              <a:ext cx="514350" cy="1670050"/>
              <a:chOff x="3566154" y="3862335"/>
              <a:chExt cx="514350" cy="1670050"/>
            </a:xfrm>
          </p:grpSpPr>
          <p:sp>
            <p:nvSpPr>
              <p:cNvPr id="549" name="Rectangle 548"/>
              <p:cNvSpPr/>
              <p:nvPr/>
            </p:nvSpPr>
            <p:spPr bwMode="auto">
              <a:xfrm rot="10800000">
                <a:off x="3569201" y="39460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0" name="Straight Connector 549"/>
              <p:cNvCxnSpPr/>
              <p:nvPr/>
            </p:nvCxnSpPr>
            <p:spPr bwMode="auto">
              <a:xfrm flipH="1">
                <a:off x="4078916" y="4019450"/>
                <a:ext cx="1587" cy="136504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352" name="Group 552"/>
              <p:cNvGrpSpPr>
                <a:grpSpLocks/>
              </p:cNvGrpSpPr>
              <p:nvPr/>
            </p:nvGrpSpPr>
            <p:grpSpPr bwMode="auto">
              <a:xfrm>
                <a:off x="3571302" y="5310688"/>
                <a:ext cx="507588" cy="221697"/>
                <a:chOff x="4128636" y="3606589"/>
                <a:chExt cx="568145" cy="338667"/>
              </a:xfrm>
            </p:grpSpPr>
            <p:sp>
              <p:nvSpPr>
                <p:cNvPr id="562" name="Oval 561"/>
                <p:cNvSpPr/>
                <p:nvPr/>
              </p:nvSpPr>
              <p:spPr>
                <a:xfrm>
                  <a:off x="4128204" y="3719337"/>
                  <a:ext cx="568606" cy="2255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3" name="Rectangle 562"/>
                <p:cNvSpPr/>
                <p:nvPr/>
              </p:nvSpPr>
              <p:spPr>
                <a:xfrm>
                  <a:off x="4128204" y="3719337"/>
                  <a:ext cx="568606" cy="11153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64" name="Oval 563"/>
                <p:cNvSpPr/>
                <p:nvPr/>
              </p:nvSpPr>
              <p:spPr>
                <a:xfrm>
                  <a:off x="4128204" y="3600527"/>
                  <a:ext cx="568606" cy="23034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65" name="Straight Connector 564"/>
                <p:cNvCxnSpPr/>
                <p:nvPr/>
              </p:nvCxnSpPr>
              <p:spPr>
                <a:xfrm>
                  <a:off x="4696810" y="3719337"/>
                  <a:ext cx="0" cy="111537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/>
                <p:cNvCxnSpPr/>
                <p:nvPr/>
              </p:nvCxnSpPr>
              <p:spPr>
                <a:xfrm>
                  <a:off x="4128204" y="3719337"/>
                  <a:ext cx="0" cy="111537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4" name="Rectangle 553"/>
              <p:cNvSpPr/>
              <p:nvPr/>
            </p:nvSpPr>
            <p:spPr bwMode="auto">
              <a:xfrm>
                <a:off x="3572503" y="4574992"/>
                <a:ext cx="496888" cy="81267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7" name="Straight Connector 556"/>
              <p:cNvCxnSpPr/>
              <p:nvPr/>
            </p:nvCxnSpPr>
            <p:spPr bwMode="auto">
              <a:xfrm flipH="1">
                <a:off x="3566153" y="4027387"/>
                <a:ext cx="3175" cy="145075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355" name="Group 538"/>
              <p:cNvGrpSpPr>
                <a:grpSpLocks/>
              </p:cNvGrpSpPr>
              <p:nvPr/>
            </p:nvGrpSpPr>
            <p:grpSpPr bwMode="auto">
              <a:xfrm>
                <a:off x="3568667" y="38623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40" name="Oval 539"/>
                <p:cNvSpPr/>
                <p:nvPr/>
              </p:nvSpPr>
              <p:spPr bwMode="auto">
                <a:xfrm flipV="1">
                  <a:off x="2188659" y="1691189"/>
                  <a:ext cx="1194966" cy="31249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41" name="Rectangle 540"/>
                <p:cNvSpPr/>
                <p:nvPr/>
              </p:nvSpPr>
              <p:spPr bwMode="auto">
                <a:xfrm>
                  <a:off x="2184877" y="1736233"/>
                  <a:ext cx="1198749" cy="112612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2" name="Oval 541"/>
                <p:cNvSpPr>
                  <a:spLocks noChangeArrowheads="1"/>
                </p:cNvSpPr>
                <p:nvPr/>
              </p:nvSpPr>
              <p:spPr bwMode="auto">
                <a:xfrm flipV="1">
                  <a:off x="2184877" y="1564501"/>
                  <a:ext cx="1194966" cy="312497"/>
                </a:xfrm>
                <a:prstGeom prst="ellipse">
                  <a:avLst/>
                </a:prstGeom>
                <a:solidFill>
                  <a:srgbClr val="BFBFB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 bwMode="auto">
                <a:xfrm>
                  <a:off x="2491182" y="1671482"/>
                  <a:ext cx="582357" cy="15484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4" name="Freeform 543"/>
                <p:cNvSpPr>
                  <a:spLocks/>
                </p:cNvSpPr>
                <p:nvPr/>
              </p:nvSpPr>
              <p:spPr bwMode="auto">
                <a:xfrm>
                  <a:off x="2430678" y="1629252"/>
                  <a:ext cx="703366" cy="109797"/>
                </a:xfrm>
                <a:custGeom>
                  <a:avLst/>
                  <a:gdLst>
                    <a:gd name="T0" fmla="*/ 0 w 3723451"/>
                    <a:gd name="T1" fmla="*/ 26862 h 932950"/>
                    <a:gd name="T2" fmla="*/ 123762 w 3723451"/>
                    <a:gd name="T3" fmla="*/ 317 h 932950"/>
                    <a:gd name="T4" fmla="*/ 350560 w 3723451"/>
                    <a:gd name="T5" fmla="*/ 61264 h 932950"/>
                    <a:gd name="T6" fmla="*/ 566927 w 3723451"/>
                    <a:gd name="T7" fmla="*/ 0 h 932950"/>
                    <a:gd name="T8" fmla="*/ 703366 w 3723451"/>
                    <a:gd name="T9" fmla="*/ 24379 h 932950"/>
                    <a:gd name="T10" fmla="*/ 601856 w 3723451"/>
                    <a:gd name="T11" fmla="*/ 54357 h 932950"/>
                    <a:gd name="T12" fmla="*/ 569173 w 3723451"/>
                    <a:gd name="T13" fmla="*/ 46275 h 932950"/>
                    <a:gd name="T14" fmla="*/ 354544 w 3723451"/>
                    <a:gd name="T15" fmla="*/ 109797 h 932950"/>
                    <a:gd name="T16" fmla="*/ 134425 w 3723451"/>
                    <a:gd name="T17" fmla="*/ 48612 h 932950"/>
                    <a:gd name="T18" fmla="*/ 98836 w 3723451"/>
                    <a:gd name="T19" fmla="*/ 55215 h 932950"/>
                    <a:gd name="T20" fmla="*/ 0 w 3723451"/>
                    <a:gd name="T21" fmla="*/ 26862 h 93295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545" name="Freeform 544"/>
                <p:cNvSpPr>
                  <a:spLocks/>
                </p:cNvSpPr>
                <p:nvPr/>
              </p:nvSpPr>
              <p:spPr bwMode="auto">
                <a:xfrm>
                  <a:off x="2892025" y="1722158"/>
                  <a:ext cx="260925" cy="95720"/>
                </a:xfrm>
                <a:custGeom>
                  <a:avLst/>
                  <a:gdLst>
                    <a:gd name="T0" fmla="*/ 0 w 1366596"/>
                    <a:gd name="T1" fmla="*/ 0 h 809868"/>
                    <a:gd name="T2" fmla="*/ 260925 w 1366596"/>
                    <a:gd name="T3" fmla="*/ 73965 h 809868"/>
                    <a:gd name="T4" fmla="*/ 165165 w 1366596"/>
                    <a:gd name="T5" fmla="*/ 95720 h 809868"/>
                    <a:gd name="T6" fmla="*/ 878 w 1366596"/>
                    <a:gd name="T7" fmla="*/ 50579 h 809868"/>
                    <a:gd name="T8" fmla="*/ 0 w 1366596"/>
                    <a:gd name="T9" fmla="*/ 0 h 8098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546" name="Freeform 545"/>
                <p:cNvSpPr>
                  <a:spLocks/>
                </p:cNvSpPr>
                <p:nvPr/>
              </p:nvSpPr>
              <p:spPr bwMode="auto">
                <a:xfrm>
                  <a:off x="2419332" y="1724972"/>
                  <a:ext cx="253364" cy="95720"/>
                </a:xfrm>
                <a:custGeom>
                  <a:avLst/>
                  <a:gdLst>
                    <a:gd name="T0" fmla="*/ 249905 w 1348191"/>
                    <a:gd name="T1" fmla="*/ 0 h 791462"/>
                    <a:gd name="T2" fmla="*/ 253364 w 1348191"/>
                    <a:gd name="T3" fmla="*/ 46190 h 791462"/>
                    <a:gd name="T4" fmla="*/ 91661 w 1348191"/>
                    <a:gd name="T5" fmla="*/ 95720 h 791462"/>
                    <a:gd name="T6" fmla="*/ 0 w 1348191"/>
                    <a:gd name="T7" fmla="*/ 74016 h 791462"/>
                    <a:gd name="T8" fmla="*/ 249905 w 1348191"/>
                    <a:gd name="T9" fmla="*/ 0 h 7914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cxnSp>
              <p:nvCxnSpPr>
                <p:cNvPr id="547" name="Straight Connector 546"/>
                <p:cNvCxnSpPr>
                  <a:cxnSpLocks noChangeShapeType="1"/>
                  <a:endCxn id="542" idx="2"/>
                </p:cNvCxnSpPr>
                <p:nvPr/>
              </p:nvCxnSpPr>
              <p:spPr bwMode="auto">
                <a:xfrm flipH="1" flipV="1">
                  <a:off x="2184877" y="1722158"/>
                  <a:ext cx="3783" cy="121057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48" name="Straight Connector 547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379842" y="1727788"/>
                  <a:ext cx="3783" cy="121057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48279" name="Group 30"/>
            <p:cNvGrpSpPr>
              <a:grpSpLocks/>
            </p:cNvGrpSpPr>
            <p:nvPr/>
          </p:nvGrpSpPr>
          <p:grpSpPr bwMode="auto">
            <a:xfrm>
              <a:off x="4348791" y="3867098"/>
              <a:ext cx="514350" cy="1670050"/>
              <a:chOff x="4348791" y="3867098"/>
              <a:chExt cx="514350" cy="1670050"/>
            </a:xfrm>
          </p:grpSpPr>
          <p:sp>
            <p:nvSpPr>
              <p:cNvPr id="579" name="Rectangle 578"/>
              <p:cNvSpPr/>
              <p:nvPr/>
            </p:nvSpPr>
            <p:spPr bwMode="auto">
              <a:xfrm rot="10800000">
                <a:off x="4351838" y="3950855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0" name="Straight Connector 579"/>
              <p:cNvCxnSpPr/>
              <p:nvPr/>
            </p:nvCxnSpPr>
            <p:spPr bwMode="auto">
              <a:xfrm flipH="1">
                <a:off x="4861553" y="4024212"/>
                <a:ext cx="1588" cy="136504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330" name="Group 580"/>
              <p:cNvGrpSpPr>
                <a:grpSpLocks/>
              </p:cNvGrpSpPr>
              <p:nvPr/>
            </p:nvGrpSpPr>
            <p:grpSpPr bwMode="auto">
              <a:xfrm>
                <a:off x="4353939" y="5315451"/>
                <a:ext cx="507588" cy="221697"/>
                <a:chOff x="4128636" y="3606589"/>
                <a:chExt cx="568145" cy="338667"/>
              </a:xfrm>
            </p:grpSpPr>
            <p:sp>
              <p:nvSpPr>
                <p:cNvPr id="589" name="Oval 588"/>
                <p:cNvSpPr/>
                <p:nvPr/>
              </p:nvSpPr>
              <p:spPr>
                <a:xfrm>
                  <a:off x="4128204" y="3719336"/>
                  <a:ext cx="568606" cy="225498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0" name="Rectangle 589"/>
                <p:cNvSpPr/>
                <p:nvPr/>
              </p:nvSpPr>
              <p:spPr>
                <a:xfrm>
                  <a:off x="4128204" y="3719336"/>
                  <a:ext cx="568606" cy="11153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1" name="Oval 590"/>
                <p:cNvSpPr/>
                <p:nvPr/>
              </p:nvSpPr>
              <p:spPr>
                <a:xfrm>
                  <a:off x="4128204" y="3600524"/>
                  <a:ext cx="568606" cy="230349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592" name="Straight Connector 591"/>
                <p:cNvCxnSpPr/>
                <p:nvPr/>
              </p:nvCxnSpPr>
              <p:spPr>
                <a:xfrm>
                  <a:off x="4696810" y="3719336"/>
                  <a:ext cx="0" cy="111537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3" name="Straight Connector 592"/>
                <p:cNvCxnSpPr/>
                <p:nvPr/>
              </p:nvCxnSpPr>
              <p:spPr>
                <a:xfrm>
                  <a:off x="4128204" y="3719336"/>
                  <a:ext cx="0" cy="111537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2" name="Rectangle 581"/>
              <p:cNvSpPr/>
              <p:nvPr/>
            </p:nvSpPr>
            <p:spPr bwMode="auto">
              <a:xfrm>
                <a:off x="4355141" y="4579754"/>
                <a:ext cx="496887" cy="81267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4" name="Straight Connector 583"/>
              <p:cNvCxnSpPr/>
              <p:nvPr/>
            </p:nvCxnSpPr>
            <p:spPr bwMode="auto">
              <a:xfrm flipH="1">
                <a:off x="4348791" y="4032148"/>
                <a:ext cx="3175" cy="145075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333" name="Group 568"/>
              <p:cNvGrpSpPr>
                <a:grpSpLocks/>
              </p:cNvGrpSpPr>
              <p:nvPr/>
            </p:nvGrpSpPr>
            <p:grpSpPr bwMode="auto">
              <a:xfrm>
                <a:off x="4351304" y="3867098"/>
                <a:ext cx="503828" cy="248249"/>
                <a:chOff x="2183302" y="1564542"/>
                <a:chExt cx="1200154" cy="440314"/>
              </a:xfrm>
            </p:grpSpPr>
            <p:sp>
              <p:nvSpPr>
                <p:cNvPr id="570" name="Oval 569"/>
                <p:cNvSpPr/>
                <p:nvPr/>
              </p:nvSpPr>
              <p:spPr bwMode="auto">
                <a:xfrm flipV="1">
                  <a:off x="2188659" y="1691187"/>
                  <a:ext cx="1194966" cy="312497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71" name="Rectangle 570"/>
                <p:cNvSpPr/>
                <p:nvPr/>
              </p:nvSpPr>
              <p:spPr bwMode="auto">
                <a:xfrm>
                  <a:off x="2184879" y="1736232"/>
                  <a:ext cx="1198746" cy="112612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2" name="Oval 571"/>
                <p:cNvSpPr>
                  <a:spLocks noChangeArrowheads="1"/>
                </p:cNvSpPr>
                <p:nvPr/>
              </p:nvSpPr>
              <p:spPr bwMode="auto">
                <a:xfrm flipV="1">
                  <a:off x="2184879" y="1564498"/>
                  <a:ext cx="1194966" cy="312499"/>
                </a:xfrm>
                <a:prstGeom prst="ellipse">
                  <a:avLst/>
                </a:prstGeom>
                <a:solidFill>
                  <a:srgbClr val="BFBFB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573" name="Freeform 572"/>
                <p:cNvSpPr/>
                <p:nvPr/>
              </p:nvSpPr>
              <p:spPr bwMode="auto">
                <a:xfrm>
                  <a:off x="2491182" y="1671479"/>
                  <a:ext cx="582357" cy="154842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74" name="Freeform 573"/>
                <p:cNvSpPr>
                  <a:spLocks/>
                </p:cNvSpPr>
                <p:nvPr/>
              </p:nvSpPr>
              <p:spPr bwMode="auto">
                <a:xfrm>
                  <a:off x="2430678" y="1629250"/>
                  <a:ext cx="703366" cy="109796"/>
                </a:xfrm>
                <a:custGeom>
                  <a:avLst/>
                  <a:gdLst>
                    <a:gd name="T0" fmla="*/ 0 w 3723451"/>
                    <a:gd name="T1" fmla="*/ 26862 h 932950"/>
                    <a:gd name="T2" fmla="*/ 123762 w 3723451"/>
                    <a:gd name="T3" fmla="*/ 317 h 932950"/>
                    <a:gd name="T4" fmla="*/ 350560 w 3723451"/>
                    <a:gd name="T5" fmla="*/ 61263 h 932950"/>
                    <a:gd name="T6" fmla="*/ 566927 w 3723451"/>
                    <a:gd name="T7" fmla="*/ 0 h 932950"/>
                    <a:gd name="T8" fmla="*/ 703366 w 3723451"/>
                    <a:gd name="T9" fmla="*/ 24379 h 932950"/>
                    <a:gd name="T10" fmla="*/ 601856 w 3723451"/>
                    <a:gd name="T11" fmla="*/ 54357 h 932950"/>
                    <a:gd name="T12" fmla="*/ 569173 w 3723451"/>
                    <a:gd name="T13" fmla="*/ 46274 h 932950"/>
                    <a:gd name="T14" fmla="*/ 354544 w 3723451"/>
                    <a:gd name="T15" fmla="*/ 109796 h 932950"/>
                    <a:gd name="T16" fmla="*/ 134425 w 3723451"/>
                    <a:gd name="T17" fmla="*/ 48611 h 932950"/>
                    <a:gd name="T18" fmla="*/ 98836 w 3723451"/>
                    <a:gd name="T19" fmla="*/ 55215 h 932950"/>
                    <a:gd name="T20" fmla="*/ 0 w 3723451"/>
                    <a:gd name="T21" fmla="*/ 26862 h 93295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575" name="Freeform 574"/>
                <p:cNvSpPr>
                  <a:spLocks/>
                </p:cNvSpPr>
                <p:nvPr/>
              </p:nvSpPr>
              <p:spPr bwMode="auto">
                <a:xfrm>
                  <a:off x="2892025" y="1722154"/>
                  <a:ext cx="260927" cy="95720"/>
                </a:xfrm>
                <a:custGeom>
                  <a:avLst/>
                  <a:gdLst>
                    <a:gd name="T0" fmla="*/ 0 w 1366596"/>
                    <a:gd name="T1" fmla="*/ 0 h 809868"/>
                    <a:gd name="T2" fmla="*/ 260927 w 1366596"/>
                    <a:gd name="T3" fmla="*/ 73965 h 809868"/>
                    <a:gd name="T4" fmla="*/ 165166 w 1366596"/>
                    <a:gd name="T5" fmla="*/ 95720 h 809868"/>
                    <a:gd name="T6" fmla="*/ 878 w 1366596"/>
                    <a:gd name="T7" fmla="*/ 50579 h 809868"/>
                    <a:gd name="T8" fmla="*/ 0 w 1366596"/>
                    <a:gd name="T9" fmla="*/ 0 h 8098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576" name="Freeform 575"/>
                <p:cNvSpPr>
                  <a:spLocks/>
                </p:cNvSpPr>
                <p:nvPr/>
              </p:nvSpPr>
              <p:spPr bwMode="auto">
                <a:xfrm>
                  <a:off x="2419334" y="1724970"/>
                  <a:ext cx="253362" cy="95720"/>
                </a:xfrm>
                <a:custGeom>
                  <a:avLst/>
                  <a:gdLst>
                    <a:gd name="T0" fmla="*/ 249903 w 1348191"/>
                    <a:gd name="T1" fmla="*/ 0 h 791462"/>
                    <a:gd name="T2" fmla="*/ 253362 w 1348191"/>
                    <a:gd name="T3" fmla="*/ 46190 h 791462"/>
                    <a:gd name="T4" fmla="*/ 91660 w 1348191"/>
                    <a:gd name="T5" fmla="*/ 95720 h 791462"/>
                    <a:gd name="T6" fmla="*/ 0 w 1348191"/>
                    <a:gd name="T7" fmla="*/ 74016 h 791462"/>
                    <a:gd name="T8" fmla="*/ 249903 w 1348191"/>
                    <a:gd name="T9" fmla="*/ 0 h 7914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cxnSp>
              <p:nvCxnSpPr>
                <p:cNvPr id="577" name="Straight Connector 576"/>
                <p:cNvCxnSpPr>
                  <a:cxnSpLocks noChangeShapeType="1"/>
                  <a:endCxn id="572" idx="2"/>
                </p:cNvCxnSpPr>
                <p:nvPr/>
              </p:nvCxnSpPr>
              <p:spPr bwMode="auto">
                <a:xfrm flipH="1" flipV="1">
                  <a:off x="2184879" y="1722154"/>
                  <a:ext cx="3780" cy="121059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78" name="Straight Connector 577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379845" y="1727785"/>
                  <a:ext cx="3780" cy="121059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48280" name="Group 48257"/>
            <p:cNvGrpSpPr>
              <a:grpSpLocks/>
            </p:cNvGrpSpPr>
            <p:nvPr/>
          </p:nvGrpSpPr>
          <p:grpSpPr bwMode="auto">
            <a:xfrm>
              <a:off x="5552116" y="3849635"/>
              <a:ext cx="514350" cy="1670050"/>
              <a:chOff x="5552116" y="3849635"/>
              <a:chExt cx="514350" cy="1670050"/>
            </a:xfrm>
          </p:grpSpPr>
          <p:sp>
            <p:nvSpPr>
              <p:cNvPr id="606" name="Rectangle 605"/>
              <p:cNvSpPr/>
              <p:nvPr/>
            </p:nvSpPr>
            <p:spPr bwMode="auto">
              <a:xfrm rot="10800000">
                <a:off x="5555163" y="39333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07" name="Straight Connector 606"/>
              <p:cNvCxnSpPr/>
              <p:nvPr/>
            </p:nvCxnSpPr>
            <p:spPr bwMode="auto">
              <a:xfrm flipH="1">
                <a:off x="6064879" y="4006752"/>
                <a:ext cx="1588" cy="136504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308" name="Group 607"/>
              <p:cNvGrpSpPr>
                <a:grpSpLocks/>
              </p:cNvGrpSpPr>
              <p:nvPr/>
            </p:nvGrpSpPr>
            <p:grpSpPr bwMode="auto">
              <a:xfrm>
                <a:off x="5557264" y="5297988"/>
                <a:ext cx="507588" cy="221697"/>
                <a:chOff x="4128636" y="3606589"/>
                <a:chExt cx="568145" cy="338667"/>
              </a:xfrm>
            </p:grpSpPr>
            <p:sp>
              <p:nvSpPr>
                <p:cNvPr id="616" name="Oval 615"/>
                <p:cNvSpPr/>
                <p:nvPr/>
              </p:nvSpPr>
              <p:spPr>
                <a:xfrm>
                  <a:off x="4128205" y="3719341"/>
                  <a:ext cx="568606" cy="2255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17" name="Rectangle 616"/>
                <p:cNvSpPr/>
                <p:nvPr/>
              </p:nvSpPr>
              <p:spPr>
                <a:xfrm>
                  <a:off x="4128205" y="3719341"/>
                  <a:ext cx="568606" cy="11153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18" name="Oval 617"/>
                <p:cNvSpPr/>
                <p:nvPr/>
              </p:nvSpPr>
              <p:spPr>
                <a:xfrm>
                  <a:off x="4128205" y="3600530"/>
                  <a:ext cx="568606" cy="23034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19" name="Straight Connector 618"/>
                <p:cNvCxnSpPr/>
                <p:nvPr/>
              </p:nvCxnSpPr>
              <p:spPr>
                <a:xfrm>
                  <a:off x="4696811" y="3719341"/>
                  <a:ext cx="0" cy="111537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/>
                <p:cNvCxnSpPr/>
                <p:nvPr/>
              </p:nvCxnSpPr>
              <p:spPr>
                <a:xfrm>
                  <a:off x="4128205" y="3719341"/>
                  <a:ext cx="0" cy="111537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9" name="Rectangle 608"/>
              <p:cNvSpPr/>
              <p:nvPr/>
            </p:nvSpPr>
            <p:spPr bwMode="auto">
              <a:xfrm>
                <a:off x="5558467" y="4562294"/>
                <a:ext cx="496887" cy="81267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1" name="Straight Connector 610"/>
              <p:cNvCxnSpPr/>
              <p:nvPr/>
            </p:nvCxnSpPr>
            <p:spPr bwMode="auto">
              <a:xfrm flipH="1">
                <a:off x="5552117" y="4014689"/>
                <a:ext cx="3175" cy="145075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311" name="Group 595"/>
              <p:cNvGrpSpPr>
                <a:grpSpLocks/>
              </p:cNvGrpSpPr>
              <p:nvPr/>
            </p:nvGrpSpPr>
            <p:grpSpPr bwMode="auto">
              <a:xfrm>
                <a:off x="5554629" y="38496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97" name="Oval 596"/>
                <p:cNvSpPr/>
                <p:nvPr/>
              </p:nvSpPr>
              <p:spPr bwMode="auto">
                <a:xfrm flipV="1">
                  <a:off x="2188662" y="1691192"/>
                  <a:ext cx="1194966" cy="31249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98" name="Rectangle 597"/>
                <p:cNvSpPr/>
                <p:nvPr/>
              </p:nvSpPr>
              <p:spPr bwMode="auto">
                <a:xfrm>
                  <a:off x="2184881" y="1736237"/>
                  <a:ext cx="1198746" cy="112612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99" name="Oval 598"/>
                <p:cNvSpPr>
                  <a:spLocks noChangeArrowheads="1"/>
                </p:cNvSpPr>
                <p:nvPr/>
              </p:nvSpPr>
              <p:spPr bwMode="auto">
                <a:xfrm flipV="1">
                  <a:off x="2184881" y="1564505"/>
                  <a:ext cx="1194966" cy="312497"/>
                </a:xfrm>
                <a:prstGeom prst="ellipse">
                  <a:avLst/>
                </a:prstGeom>
                <a:solidFill>
                  <a:srgbClr val="BFBFB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600" name="Freeform 599"/>
                <p:cNvSpPr/>
                <p:nvPr/>
              </p:nvSpPr>
              <p:spPr bwMode="auto">
                <a:xfrm>
                  <a:off x="2491185" y="1671486"/>
                  <a:ext cx="582357" cy="15484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01" name="Freeform 600"/>
                <p:cNvSpPr>
                  <a:spLocks/>
                </p:cNvSpPr>
                <p:nvPr/>
              </p:nvSpPr>
              <p:spPr bwMode="auto">
                <a:xfrm>
                  <a:off x="2430680" y="1629256"/>
                  <a:ext cx="703366" cy="109797"/>
                </a:xfrm>
                <a:custGeom>
                  <a:avLst/>
                  <a:gdLst>
                    <a:gd name="T0" fmla="*/ 0 w 3723451"/>
                    <a:gd name="T1" fmla="*/ 26862 h 932950"/>
                    <a:gd name="T2" fmla="*/ 123762 w 3723451"/>
                    <a:gd name="T3" fmla="*/ 317 h 932950"/>
                    <a:gd name="T4" fmla="*/ 350560 w 3723451"/>
                    <a:gd name="T5" fmla="*/ 61264 h 932950"/>
                    <a:gd name="T6" fmla="*/ 566927 w 3723451"/>
                    <a:gd name="T7" fmla="*/ 0 h 932950"/>
                    <a:gd name="T8" fmla="*/ 703366 w 3723451"/>
                    <a:gd name="T9" fmla="*/ 24379 h 932950"/>
                    <a:gd name="T10" fmla="*/ 601856 w 3723451"/>
                    <a:gd name="T11" fmla="*/ 54357 h 932950"/>
                    <a:gd name="T12" fmla="*/ 569173 w 3723451"/>
                    <a:gd name="T13" fmla="*/ 46275 h 932950"/>
                    <a:gd name="T14" fmla="*/ 354544 w 3723451"/>
                    <a:gd name="T15" fmla="*/ 109797 h 932950"/>
                    <a:gd name="T16" fmla="*/ 134425 w 3723451"/>
                    <a:gd name="T17" fmla="*/ 48612 h 932950"/>
                    <a:gd name="T18" fmla="*/ 98836 w 3723451"/>
                    <a:gd name="T19" fmla="*/ 55215 h 932950"/>
                    <a:gd name="T20" fmla="*/ 0 w 3723451"/>
                    <a:gd name="T21" fmla="*/ 26862 h 93295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602" name="Freeform 601"/>
                <p:cNvSpPr>
                  <a:spLocks/>
                </p:cNvSpPr>
                <p:nvPr/>
              </p:nvSpPr>
              <p:spPr bwMode="auto">
                <a:xfrm>
                  <a:off x="2892028" y="1722161"/>
                  <a:ext cx="260927" cy="95720"/>
                </a:xfrm>
                <a:custGeom>
                  <a:avLst/>
                  <a:gdLst>
                    <a:gd name="T0" fmla="*/ 0 w 1366596"/>
                    <a:gd name="T1" fmla="*/ 0 h 809868"/>
                    <a:gd name="T2" fmla="*/ 260927 w 1366596"/>
                    <a:gd name="T3" fmla="*/ 73965 h 809868"/>
                    <a:gd name="T4" fmla="*/ 165166 w 1366596"/>
                    <a:gd name="T5" fmla="*/ 95720 h 809868"/>
                    <a:gd name="T6" fmla="*/ 878 w 1366596"/>
                    <a:gd name="T7" fmla="*/ 50579 h 809868"/>
                    <a:gd name="T8" fmla="*/ 0 w 1366596"/>
                    <a:gd name="T9" fmla="*/ 0 h 8098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603" name="Freeform 602"/>
                <p:cNvSpPr>
                  <a:spLocks/>
                </p:cNvSpPr>
                <p:nvPr/>
              </p:nvSpPr>
              <p:spPr bwMode="auto">
                <a:xfrm>
                  <a:off x="2419337" y="1724976"/>
                  <a:ext cx="253362" cy="95720"/>
                </a:xfrm>
                <a:custGeom>
                  <a:avLst/>
                  <a:gdLst>
                    <a:gd name="T0" fmla="*/ 249903 w 1348191"/>
                    <a:gd name="T1" fmla="*/ 0 h 791462"/>
                    <a:gd name="T2" fmla="*/ 253362 w 1348191"/>
                    <a:gd name="T3" fmla="*/ 46190 h 791462"/>
                    <a:gd name="T4" fmla="*/ 91660 w 1348191"/>
                    <a:gd name="T5" fmla="*/ 95720 h 791462"/>
                    <a:gd name="T6" fmla="*/ 0 w 1348191"/>
                    <a:gd name="T7" fmla="*/ 74016 h 791462"/>
                    <a:gd name="T8" fmla="*/ 249903 w 1348191"/>
                    <a:gd name="T9" fmla="*/ 0 h 7914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cxnSp>
              <p:nvCxnSpPr>
                <p:cNvPr id="604" name="Straight Connector 603"/>
                <p:cNvCxnSpPr>
                  <a:cxnSpLocks noChangeShapeType="1"/>
                  <a:endCxn id="599" idx="2"/>
                </p:cNvCxnSpPr>
                <p:nvPr/>
              </p:nvCxnSpPr>
              <p:spPr bwMode="auto">
                <a:xfrm flipH="1" flipV="1">
                  <a:off x="2184881" y="1722161"/>
                  <a:ext cx="3780" cy="121057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05" name="Straight Connector 604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379847" y="1727792"/>
                  <a:ext cx="3780" cy="121057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48281" name="Group 48258"/>
            <p:cNvGrpSpPr>
              <a:grpSpLocks/>
            </p:cNvGrpSpPr>
            <p:nvPr/>
          </p:nvGrpSpPr>
          <p:grpSpPr bwMode="auto">
            <a:xfrm>
              <a:off x="6547479" y="3836935"/>
              <a:ext cx="514350" cy="1671638"/>
              <a:chOff x="6547479" y="3836935"/>
              <a:chExt cx="514350" cy="1671638"/>
            </a:xfrm>
          </p:grpSpPr>
          <p:sp>
            <p:nvSpPr>
              <p:cNvPr id="633" name="Rectangle 632"/>
              <p:cNvSpPr/>
              <p:nvPr/>
            </p:nvSpPr>
            <p:spPr bwMode="auto">
              <a:xfrm rot="10800000">
                <a:off x="6550526" y="3920772"/>
                <a:ext cx="498084" cy="62924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34" name="Straight Connector 633"/>
              <p:cNvCxnSpPr/>
              <p:nvPr/>
            </p:nvCxnSpPr>
            <p:spPr bwMode="auto">
              <a:xfrm flipH="1">
                <a:off x="7060242" y="3994054"/>
                <a:ext cx="1587" cy="1366633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86" name="Group 634"/>
              <p:cNvGrpSpPr>
                <a:grpSpLocks/>
              </p:cNvGrpSpPr>
              <p:nvPr/>
            </p:nvGrpSpPr>
            <p:grpSpPr bwMode="auto">
              <a:xfrm>
                <a:off x="6552627" y="5286665"/>
                <a:ext cx="507588" cy="221908"/>
                <a:chOff x="4128636" y="3606589"/>
                <a:chExt cx="568145" cy="338667"/>
              </a:xfrm>
            </p:grpSpPr>
            <p:sp>
              <p:nvSpPr>
                <p:cNvPr id="643" name="Oval 642"/>
                <p:cNvSpPr/>
                <p:nvPr/>
              </p:nvSpPr>
              <p:spPr>
                <a:xfrm>
                  <a:off x="4128205" y="3719558"/>
                  <a:ext cx="568606" cy="225284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44" name="Rectangle 643"/>
                <p:cNvSpPr/>
                <p:nvPr/>
              </p:nvSpPr>
              <p:spPr>
                <a:xfrm>
                  <a:off x="4128205" y="3719558"/>
                  <a:ext cx="568606" cy="111431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4128205" y="3605704"/>
                  <a:ext cx="568606" cy="225286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cxnSp>
              <p:nvCxnSpPr>
                <p:cNvPr id="646" name="Straight Connector 645"/>
                <p:cNvCxnSpPr/>
                <p:nvPr/>
              </p:nvCxnSpPr>
              <p:spPr>
                <a:xfrm>
                  <a:off x="4696811" y="3719558"/>
                  <a:ext cx="0" cy="111431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7" name="Straight Connector 646"/>
                <p:cNvCxnSpPr/>
                <p:nvPr/>
              </p:nvCxnSpPr>
              <p:spPr>
                <a:xfrm>
                  <a:off x="4128205" y="3719558"/>
                  <a:ext cx="0" cy="111431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6" name="Rectangle 635"/>
              <p:cNvSpPr/>
              <p:nvPr/>
            </p:nvSpPr>
            <p:spPr bwMode="auto">
              <a:xfrm>
                <a:off x="6553829" y="4551184"/>
                <a:ext cx="496888" cy="812678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38" name="Straight Connector 637"/>
              <p:cNvCxnSpPr/>
              <p:nvPr/>
            </p:nvCxnSpPr>
            <p:spPr bwMode="auto">
              <a:xfrm flipH="1">
                <a:off x="6547479" y="4001991"/>
                <a:ext cx="3175" cy="145234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89" name="Group 622"/>
              <p:cNvGrpSpPr>
                <a:grpSpLocks/>
              </p:cNvGrpSpPr>
              <p:nvPr/>
            </p:nvGrpSpPr>
            <p:grpSpPr bwMode="auto">
              <a:xfrm>
                <a:off x="6549992" y="3836935"/>
                <a:ext cx="503828" cy="248485"/>
                <a:chOff x="2183302" y="1564542"/>
                <a:chExt cx="1200154" cy="440314"/>
              </a:xfrm>
            </p:grpSpPr>
            <p:sp>
              <p:nvSpPr>
                <p:cNvPr id="624" name="Oval 623"/>
                <p:cNvSpPr/>
                <p:nvPr/>
              </p:nvSpPr>
              <p:spPr bwMode="auto">
                <a:xfrm flipV="1">
                  <a:off x="2188662" y="1691075"/>
                  <a:ext cx="1194966" cy="31501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625" name="Rectangle 624"/>
                <p:cNvSpPr/>
                <p:nvPr/>
              </p:nvSpPr>
              <p:spPr bwMode="auto">
                <a:xfrm>
                  <a:off x="2184879" y="1736077"/>
                  <a:ext cx="1198749" cy="11250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6" name="Oval 625"/>
                <p:cNvSpPr>
                  <a:spLocks noChangeArrowheads="1"/>
                </p:cNvSpPr>
                <p:nvPr/>
              </p:nvSpPr>
              <p:spPr bwMode="auto">
                <a:xfrm flipV="1">
                  <a:off x="2184879" y="1564508"/>
                  <a:ext cx="1194966" cy="315014"/>
                </a:xfrm>
                <a:prstGeom prst="ellipse">
                  <a:avLst/>
                </a:prstGeom>
                <a:solidFill>
                  <a:srgbClr val="BFBFBF"/>
                </a:solidFill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n>
                      <a:solidFill>
                        <a:schemeClr val="tx1"/>
                      </a:solidFill>
                    </a:ln>
                    <a:solidFill>
                      <a:schemeClr val="lt1"/>
                    </a:solidFill>
                    <a:latin typeface="+mn-lt"/>
                    <a:ea typeface="+mn-ea"/>
                  </a:endParaRPr>
                </a:p>
              </p:txBody>
            </p:sp>
            <p:sp>
              <p:nvSpPr>
                <p:cNvPr id="627" name="Freeform 626"/>
                <p:cNvSpPr/>
                <p:nvPr/>
              </p:nvSpPr>
              <p:spPr bwMode="auto">
                <a:xfrm>
                  <a:off x="2491185" y="1671388"/>
                  <a:ext cx="582357" cy="157507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auto">
                <a:xfrm>
                  <a:off x="2430680" y="1629198"/>
                  <a:ext cx="703366" cy="112505"/>
                </a:xfrm>
                <a:custGeom>
                  <a:avLst/>
                  <a:gdLst>
                    <a:gd name="T0" fmla="*/ 0 w 3723451"/>
                    <a:gd name="T1" fmla="*/ 27524 h 932950"/>
                    <a:gd name="T2" fmla="*/ 123762 w 3723451"/>
                    <a:gd name="T3" fmla="*/ 324 h 932950"/>
                    <a:gd name="T4" fmla="*/ 350560 w 3723451"/>
                    <a:gd name="T5" fmla="*/ 62775 h 932950"/>
                    <a:gd name="T6" fmla="*/ 566927 w 3723451"/>
                    <a:gd name="T7" fmla="*/ 0 h 932950"/>
                    <a:gd name="T8" fmla="*/ 703366 w 3723451"/>
                    <a:gd name="T9" fmla="*/ 24980 h 932950"/>
                    <a:gd name="T10" fmla="*/ 601856 w 3723451"/>
                    <a:gd name="T11" fmla="*/ 55698 h 932950"/>
                    <a:gd name="T12" fmla="*/ 569173 w 3723451"/>
                    <a:gd name="T13" fmla="*/ 47416 h 932950"/>
                    <a:gd name="T14" fmla="*/ 354544 w 3723451"/>
                    <a:gd name="T15" fmla="*/ 112505 h 932950"/>
                    <a:gd name="T16" fmla="*/ 134425 w 3723451"/>
                    <a:gd name="T17" fmla="*/ 49811 h 932950"/>
                    <a:gd name="T18" fmla="*/ 98836 w 3723451"/>
                    <a:gd name="T19" fmla="*/ 56577 h 932950"/>
                    <a:gd name="T20" fmla="*/ 0 w 3723451"/>
                    <a:gd name="T21" fmla="*/ 27524 h 93295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auto">
                <a:xfrm>
                  <a:off x="2892028" y="1724827"/>
                  <a:ext cx="260925" cy="95629"/>
                </a:xfrm>
                <a:custGeom>
                  <a:avLst/>
                  <a:gdLst>
                    <a:gd name="T0" fmla="*/ 0 w 1366596"/>
                    <a:gd name="T1" fmla="*/ 0 h 809868"/>
                    <a:gd name="T2" fmla="*/ 260925 w 1366596"/>
                    <a:gd name="T3" fmla="*/ 73895 h 809868"/>
                    <a:gd name="T4" fmla="*/ 165165 w 1366596"/>
                    <a:gd name="T5" fmla="*/ 95629 h 809868"/>
                    <a:gd name="T6" fmla="*/ 878 w 1366596"/>
                    <a:gd name="T7" fmla="*/ 50531 h 809868"/>
                    <a:gd name="T8" fmla="*/ 0 w 1366596"/>
                    <a:gd name="T9" fmla="*/ 0 h 8098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auto">
                <a:xfrm>
                  <a:off x="2419334" y="1727640"/>
                  <a:ext cx="253364" cy="92816"/>
                </a:xfrm>
                <a:custGeom>
                  <a:avLst/>
                  <a:gdLst>
                    <a:gd name="T0" fmla="*/ 249905 w 1348191"/>
                    <a:gd name="T1" fmla="*/ 0 h 791462"/>
                    <a:gd name="T2" fmla="*/ 253364 w 1348191"/>
                    <a:gd name="T3" fmla="*/ 44789 h 791462"/>
                    <a:gd name="T4" fmla="*/ 91661 w 1348191"/>
                    <a:gd name="T5" fmla="*/ 92816 h 791462"/>
                    <a:gd name="T6" fmla="*/ 0 w 1348191"/>
                    <a:gd name="T7" fmla="*/ 71770 h 791462"/>
                    <a:gd name="T8" fmla="*/ 249905 w 1348191"/>
                    <a:gd name="T9" fmla="*/ 0 h 79146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rgbClr val="262699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sv-SE"/>
                </a:p>
              </p:txBody>
            </p:sp>
            <p:cxnSp>
              <p:nvCxnSpPr>
                <p:cNvPr id="631" name="Straight Connector 630"/>
                <p:cNvCxnSpPr>
                  <a:cxnSpLocks noChangeShapeType="1"/>
                  <a:endCxn id="626" idx="2"/>
                </p:cNvCxnSpPr>
                <p:nvPr/>
              </p:nvCxnSpPr>
              <p:spPr bwMode="auto">
                <a:xfrm flipH="1" flipV="1">
                  <a:off x="2184879" y="1722015"/>
                  <a:ext cx="3783" cy="120942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632" name="Straight Connector 631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3379845" y="1730452"/>
                  <a:ext cx="3783" cy="120944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5" dist="19939" dir="5400000" algn="tl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2381250" y="2476500"/>
            <a:ext cx="4416425" cy="2314575"/>
            <a:chOff x="2381956" y="2435173"/>
            <a:chExt cx="4415330" cy="2315048"/>
          </a:xfrm>
        </p:grpSpPr>
        <p:sp>
          <p:nvSpPr>
            <p:cNvPr id="391" name="Freeform 390"/>
            <p:cNvSpPr/>
            <p:nvPr/>
          </p:nvSpPr>
          <p:spPr>
            <a:xfrm>
              <a:off x="2381956" y="2439937"/>
              <a:ext cx="296789" cy="1743431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015941"/>
                <a:gd name="connsiteX1" fmla="*/ 0 w 307275"/>
                <a:gd name="connsiteY1" fmla="*/ 0 h 2015941"/>
                <a:gd name="connsiteX2" fmla="*/ 0 w 307275"/>
                <a:gd name="connsiteY2" fmla="*/ 2015941 h 2015941"/>
                <a:gd name="connsiteX0" fmla="*/ 228538 w 228538"/>
                <a:gd name="connsiteY0" fmla="*/ 0 h 2022548"/>
                <a:gd name="connsiteX1" fmla="*/ 0 w 228538"/>
                <a:gd name="connsiteY1" fmla="*/ 6607 h 2022548"/>
                <a:gd name="connsiteX2" fmla="*/ 0 w 228538"/>
                <a:gd name="connsiteY2" fmla="*/ 2022548 h 202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538" h="2022548">
                  <a:moveTo>
                    <a:pt x="228538" y="0"/>
                  </a:moveTo>
                  <a:lnTo>
                    <a:pt x="0" y="6607"/>
                  </a:lnTo>
                  <a:lnTo>
                    <a:pt x="0" y="2022548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CC0000"/>
                </a:solidFill>
              </a:endParaRPr>
            </a:p>
          </p:txBody>
        </p:sp>
        <p:sp>
          <p:nvSpPr>
            <p:cNvPr id="392" name="Freeform 391"/>
            <p:cNvSpPr/>
            <p:nvPr/>
          </p:nvSpPr>
          <p:spPr>
            <a:xfrm flipH="1">
              <a:off x="6411620" y="2435173"/>
              <a:ext cx="385666" cy="2300758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117725"/>
                <a:gd name="connsiteX1" fmla="*/ 0 w 307275"/>
                <a:gd name="connsiteY1" fmla="*/ 0 h 2117725"/>
                <a:gd name="connsiteX2" fmla="*/ 0 w 307275"/>
                <a:gd name="connsiteY2" fmla="*/ 2117725 h 2117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7275" h="2117725">
                  <a:moveTo>
                    <a:pt x="307275" y="0"/>
                  </a:moveTo>
                  <a:lnTo>
                    <a:pt x="0" y="0"/>
                  </a:lnTo>
                  <a:lnTo>
                    <a:pt x="0" y="2117725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393" name="Straight Arrow Connector 392"/>
            <p:cNvCxnSpPr/>
            <p:nvPr/>
          </p:nvCxnSpPr>
          <p:spPr>
            <a:xfrm flipV="1">
              <a:off x="5791061" y="2687638"/>
              <a:ext cx="7936" cy="2062583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Arrow Connector 393"/>
            <p:cNvCxnSpPr/>
            <p:nvPr/>
          </p:nvCxnSpPr>
          <p:spPr>
            <a:xfrm flipV="1">
              <a:off x="4599144" y="2708279"/>
              <a:ext cx="17458" cy="2037179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H="1" flipV="1">
              <a:off x="3807178" y="2762265"/>
              <a:ext cx="9523" cy="1983193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43" name="Text Box 167"/>
          <p:cNvSpPr txBox="1">
            <a:spLocks noChangeArrowheads="1"/>
          </p:cNvSpPr>
          <p:nvPr/>
        </p:nvSpPr>
        <p:spPr bwMode="auto">
          <a:xfrm>
            <a:off x="542925" y="236538"/>
            <a:ext cx="86408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sv-SE" sz="3600" dirty="0" smtClean="0">
                <a:solidFill>
                  <a:srgbClr val="000099"/>
                </a:solidFill>
                <a:latin typeface="Gill Sans MT" panose="020B0502020104020203" pitchFamily="34" charset="0"/>
              </a:rPr>
              <a:t>Recall </a:t>
            </a:r>
            <a:r>
              <a:rPr lang="en-US" altLang="sv-SE" sz="3600" dirty="0" smtClean="0">
                <a:solidFill>
                  <a:srgbClr val="000099"/>
                </a:solidFill>
                <a:latin typeface="Gill Sans MT" panose="020B0502020104020203" pitchFamily="34" charset="0"/>
              </a:rPr>
              <a:t>SDN</a:t>
            </a:r>
            <a:r>
              <a:rPr lang="en-US" altLang="sv-SE" sz="3600" dirty="0" smtClean="0">
                <a:solidFill>
                  <a:srgbClr val="000099"/>
                </a:solidFill>
                <a:latin typeface="Gill Sans MT" panose="020B0502020104020203" pitchFamily="34" charset="0"/>
              </a:rPr>
              <a:t>: </a:t>
            </a:r>
            <a:r>
              <a:rPr lang="en-US" altLang="sv-SE" sz="3600" dirty="0" smtClean="0">
                <a:solidFill>
                  <a:srgbClr val="000099"/>
                </a:solidFill>
                <a:latin typeface="Gill Sans MT" panose="020B0502020104020203" pitchFamily="34" charset="0"/>
              </a:rPr>
              <a:t>Logically organized </a:t>
            </a:r>
            <a:r>
              <a:rPr lang="en-US" altLang="sv-SE" sz="3600" dirty="0">
                <a:solidFill>
                  <a:srgbClr val="000099"/>
                </a:solidFill>
                <a:latin typeface="Gill Sans MT" panose="020B0502020104020203" pitchFamily="34" charset="0"/>
              </a:rPr>
              <a:t>control plane</a:t>
            </a:r>
          </a:p>
        </p:txBody>
      </p:sp>
      <p:sp>
        <p:nvSpPr>
          <p:cNvPr id="48145" name="TextBox 335"/>
          <p:cNvSpPr txBox="1">
            <a:spLocks noChangeArrowheads="1"/>
          </p:cNvSpPr>
          <p:nvPr/>
        </p:nvSpPr>
        <p:spPr bwMode="auto">
          <a:xfrm>
            <a:off x="196850" y="953014"/>
            <a:ext cx="87676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sv-SE" sz="2000" dirty="0"/>
              <a:t>A distinct </a:t>
            </a:r>
            <a:r>
              <a:rPr lang="en-US" altLang="sv-SE" sz="2000" dirty="0" smtClean="0"/>
              <a:t>(can be remote/distributed) </a:t>
            </a:r>
            <a:r>
              <a:rPr lang="en-US" altLang="sv-SE" sz="2000" dirty="0"/>
              <a:t>controller interacts with local control agents (</a:t>
            </a:r>
            <a:r>
              <a:rPr lang="en-US" altLang="sv-SE" sz="2000" dirty="0" smtClean="0"/>
              <a:t>CAs)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sv-SE" sz="2000" dirty="0" smtClean="0"/>
              <a:t>this architecture (SDN) can enable new functionality </a:t>
            </a:r>
            <a:r>
              <a:rPr lang="en-US" altLang="sv-SE" sz="2000" dirty="0" smtClean="0">
                <a:solidFill>
                  <a:schemeClr val="bg1">
                    <a:lumMod val="50000"/>
                  </a:schemeClr>
                </a:solidFill>
              </a:rPr>
              <a:t>(will be studied later in the course)</a:t>
            </a:r>
            <a:endParaRPr lang="en-US" altLang="sv-S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2055813" y="4687888"/>
            <a:ext cx="4957762" cy="693737"/>
            <a:chOff x="2055070" y="4690247"/>
            <a:chExt cx="4956877" cy="694339"/>
          </a:xfrm>
        </p:grpSpPr>
        <p:grpSp>
          <p:nvGrpSpPr>
            <p:cNvPr id="48242" name="Group 554"/>
            <p:cNvGrpSpPr>
              <a:grpSpLocks/>
            </p:cNvGrpSpPr>
            <p:nvPr/>
          </p:nvGrpSpPr>
          <p:grpSpPr bwMode="auto">
            <a:xfrm>
              <a:off x="3605320" y="5055434"/>
              <a:ext cx="430131" cy="329152"/>
              <a:chOff x="2931664" y="3912603"/>
              <a:chExt cx="430450" cy="329314"/>
            </a:xfrm>
          </p:grpSpPr>
          <p:sp>
            <p:nvSpPr>
              <p:cNvPr id="558" name="Rectangle 557"/>
              <p:cNvSpPr/>
              <p:nvPr/>
            </p:nvSpPr>
            <p:spPr>
              <a:xfrm>
                <a:off x="2936890" y="3912858"/>
                <a:ext cx="425689" cy="32905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59" name="Straight Connector 558"/>
              <p:cNvCxnSpPr/>
              <p:nvPr/>
            </p:nvCxnSpPr>
            <p:spPr>
              <a:xfrm>
                <a:off x="2932124" y="4005058"/>
                <a:ext cx="425689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>
                <a:off x="2932124" y="4068645"/>
                <a:ext cx="425689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>
                <a:stCxn id="558" idx="2"/>
              </p:cNvCxnSpPr>
              <p:nvPr/>
            </p:nvCxnSpPr>
            <p:spPr>
              <a:xfrm flipH="1" flipV="1">
                <a:off x="3148146" y="4005058"/>
                <a:ext cx="1589" cy="236859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3" name="Group 582"/>
            <p:cNvGrpSpPr>
              <a:grpSpLocks/>
            </p:cNvGrpSpPr>
            <p:nvPr/>
          </p:nvGrpSpPr>
          <p:grpSpPr bwMode="auto">
            <a:xfrm>
              <a:off x="4387957" y="5055368"/>
              <a:ext cx="430131" cy="329152"/>
              <a:chOff x="2931664" y="3912603"/>
              <a:chExt cx="430450" cy="329314"/>
            </a:xfrm>
          </p:grpSpPr>
          <p:sp>
            <p:nvSpPr>
              <p:cNvPr id="585" name="Rectangle 584"/>
              <p:cNvSpPr/>
              <p:nvPr/>
            </p:nvSpPr>
            <p:spPr>
              <a:xfrm>
                <a:off x="2936750" y="3912924"/>
                <a:ext cx="425689" cy="32905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586" name="Straight Connector 585"/>
              <p:cNvCxnSpPr/>
              <p:nvPr/>
            </p:nvCxnSpPr>
            <p:spPr>
              <a:xfrm>
                <a:off x="2931985" y="4005125"/>
                <a:ext cx="425689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/>
              <p:cNvCxnSpPr/>
              <p:nvPr/>
            </p:nvCxnSpPr>
            <p:spPr>
              <a:xfrm>
                <a:off x="2931985" y="4068711"/>
                <a:ext cx="425689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>
                <a:stCxn id="585" idx="2"/>
              </p:cNvCxnSpPr>
              <p:nvPr/>
            </p:nvCxnSpPr>
            <p:spPr>
              <a:xfrm flipH="1" flipV="1">
                <a:off x="3148007" y="4005125"/>
                <a:ext cx="1588" cy="236859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4" name="Group 609"/>
            <p:cNvGrpSpPr>
              <a:grpSpLocks/>
            </p:cNvGrpSpPr>
            <p:nvPr/>
          </p:nvGrpSpPr>
          <p:grpSpPr bwMode="auto">
            <a:xfrm>
              <a:off x="5591804" y="5053093"/>
              <a:ext cx="430212" cy="328614"/>
              <a:chOff x="2932186" y="3913304"/>
              <a:chExt cx="430531" cy="328775"/>
            </a:xfrm>
          </p:grpSpPr>
          <p:sp>
            <p:nvSpPr>
              <p:cNvPr id="612" name="Rectangle 611"/>
              <p:cNvSpPr/>
              <p:nvPr/>
            </p:nvSpPr>
            <p:spPr>
              <a:xfrm>
                <a:off x="2936535" y="3912722"/>
                <a:ext cx="425689" cy="32905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13" name="Straight Connector 612"/>
              <p:cNvCxnSpPr/>
              <p:nvPr/>
            </p:nvCxnSpPr>
            <p:spPr>
              <a:xfrm>
                <a:off x="2931771" y="4004922"/>
                <a:ext cx="425689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/>
              <p:cNvCxnSpPr/>
              <p:nvPr/>
            </p:nvCxnSpPr>
            <p:spPr>
              <a:xfrm>
                <a:off x="2931771" y="4068509"/>
                <a:ext cx="425689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>
                <a:stCxn id="612" idx="2"/>
              </p:cNvCxnSpPr>
              <p:nvPr/>
            </p:nvCxnSpPr>
            <p:spPr>
              <a:xfrm flipH="1" flipV="1">
                <a:off x="3147792" y="4004922"/>
                <a:ext cx="1588" cy="236858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5" name="Group 636"/>
            <p:cNvGrpSpPr>
              <a:grpSpLocks/>
            </p:cNvGrpSpPr>
            <p:nvPr/>
          </p:nvGrpSpPr>
          <p:grpSpPr bwMode="auto">
            <a:xfrm>
              <a:off x="6581816" y="5045656"/>
              <a:ext cx="430131" cy="329465"/>
              <a:chOff x="2931664" y="3912603"/>
              <a:chExt cx="430450" cy="329314"/>
            </a:xfrm>
          </p:grpSpPr>
          <p:sp>
            <p:nvSpPr>
              <p:cNvPr id="639" name="Rectangle 638"/>
              <p:cNvSpPr/>
              <p:nvPr/>
            </p:nvSpPr>
            <p:spPr>
              <a:xfrm>
                <a:off x="2936425" y="3913102"/>
                <a:ext cx="425689" cy="32874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640" name="Straight Connector 639"/>
              <p:cNvCxnSpPr/>
              <p:nvPr/>
            </p:nvCxnSpPr>
            <p:spPr>
              <a:xfrm>
                <a:off x="2931660" y="4005215"/>
                <a:ext cx="425689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Straight Connector 640"/>
              <p:cNvCxnSpPr/>
              <p:nvPr/>
            </p:nvCxnSpPr>
            <p:spPr>
              <a:xfrm>
                <a:off x="2931660" y="4067152"/>
                <a:ext cx="425689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Straight Connector 641"/>
              <p:cNvCxnSpPr>
                <a:stCxn id="639" idx="2"/>
              </p:cNvCxnSpPr>
              <p:nvPr/>
            </p:nvCxnSpPr>
            <p:spPr>
              <a:xfrm flipH="1" flipV="1">
                <a:off x="3147681" y="4005215"/>
                <a:ext cx="1588" cy="23663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6" name="Group 554"/>
            <p:cNvGrpSpPr>
              <a:grpSpLocks/>
            </p:cNvGrpSpPr>
            <p:nvPr/>
          </p:nvGrpSpPr>
          <p:grpSpPr bwMode="auto">
            <a:xfrm>
              <a:off x="2055070" y="4690247"/>
              <a:ext cx="675320" cy="521222"/>
              <a:chOff x="2931664" y="3912603"/>
              <a:chExt cx="430450" cy="329314"/>
            </a:xfrm>
          </p:grpSpPr>
          <p:sp>
            <p:nvSpPr>
              <p:cNvPr id="358" name="Rectangle 357"/>
              <p:cNvSpPr/>
              <p:nvPr/>
            </p:nvSpPr>
            <p:spPr>
              <a:xfrm>
                <a:off x="2936722" y="3913607"/>
                <a:ext cx="425923" cy="3282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359" name="Straight Connector 358"/>
              <p:cNvCxnSpPr/>
              <p:nvPr/>
            </p:nvCxnSpPr>
            <p:spPr>
              <a:xfrm>
                <a:off x="2932675" y="4004959"/>
                <a:ext cx="42491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>
                <a:off x="2932675" y="4069207"/>
                <a:ext cx="42491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>
                <a:stCxn id="358" idx="2"/>
              </p:cNvCxnSpPr>
              <p:nvPr/>
            </p:nvCxnSpPr>
            <p:spPr>
              <a:xfrm flipH="1" flipV="1">
                <a:off x="3148166" y="4004959"/>
                <a:ext cx="1011" cy="23691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147" name="Group 347"/>
          <p:cNvGrpSpPr>
            <a:grpSpLocks/>
          </p:cNvGrpSpPr>
          <p:nvPr/>
        </p:nvGrpSpPr>
        <p:grpSpPr bwMode="auto">
          <a:xfrm>
            <a:off x="5856288" y="5943600"/>
            <a:ext cx="588962" cy="242888"/>
            <a:chOff x="1871277" y="1576300"/>
            <a:chExt cx="1128371" cy="437861"/>
          </a:xfrm>
        </p:grpSpPr>
        <p:sp>
          <p:nvSpPr>
            <p:cNvPr id="363" name="Oval 362"/>
            <p:cNvSpPr>
              <a:spLocks noChangeArrowheads="1"/>
            </p:cNvSpPr>
            <p:nvPr/>
          </p:nvSpPr>
          <p:spPr bwMode="auto">
            <a:xfrm flipV="1">
              <a:off x="1874317" y="1693636"/>
              <a:ext cx="1125331" cy="320525"/>
            </a:xfrm>
            <a:prstGeom prst="ellipse">
              <a:avLst/>
            </a:prstGeom>
            <a:gradFill rotWithShape="1">
              <a:gsLst>
                <a:gs pos="0">
                  <a:srgbClr val="262699"/>
                </a:gs>
                <a:gs pos="53000">
                  <a:srgbClr val="8585E0"/>
                </a:gs>
                <a:gs pos="100000">
                  <a:srgbClr val="262699"/>
                </a:gs>
              </a:gsLst>
              <a:lin ang="0" scaled="1"/>
            </a:gra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1871277" y="1739425"/>
              <a:ext cx="1128371" cy="117334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5" name="Oval 364"/>
            <p:cNvSpPr>
              <a:spLocks noChangeArrowheads="1"/>
            </p:cNvSpPr>
            <p:nvPr/>
          </p:nvSpPr>
          <p:spPr bwMode="auto">
            <a:xfrm flipV="1">
              <a:off x="1871277" y="1576300"/>
              <a:ext cx="1125331" cy="320525"/>
            </a:xfrm>
            <a:prstGeom prst="ellipse">
              <a:avLst/>
            </a:prstGeom>
            <a:solidFill>
              <a:srgbClr val="BFBFB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66" name="Freeform 365"/>
            <p:cNvSpPr/>
            <p:nvPr/>
          </p:nvSpPr>
          <p:spPr bwMode="auto">
            <a:xfrm>
              <a:off x="2160212" y="1673602"/>
              <a:ext cx="547458" cy="16026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7" name="Freeform 366"/>
            <p:cNvSpPr>
              <a:spLocks/>
            </p:cNvSpPr>
            <p:nvPr/>
          </p:nvSpPr>
          <p:spPr bwMode="auto">
            <a:xfrm>
              <a:off x="2102426" y="1633537"/>
              <a:ext cx="663033" cy="111612"/>
            </a:xfrm>
            <a:custGeom>
              <a:avLst/>
              <a:gdLst>
                <a:gd name="T0" fmla="*/ 0 w 3723451"/>
                <a:gd name="T1" fmla="*/ 27306 h 932950"/>
                <a:gd name="T2" fmla="*/ 116665 w 3723451"/>
                <a:gd name="T3" fmla="*/ 322 h 932950"/>
                <a:gd name="T4" fmla="*/ 330457 w 3723451"/>
                <a:gd name="T5" fmla="*/ 62277 h 932950"/>
                <a:gd name="T6" fmla="*/ 534418 w 3723451"/>
                <a:gd name="T7" fmla="*/ 0 h 932950"/>
                <a:gd name="T8" fmla="*/ 663033 w 3723451"/>
                <a:gd name="T9" fmla="*/ 24782 h 932950"/>
                <a:gd name="T10" fmla="*/ 567343 w 3723451"/>
                <a:gd name="T11" fmla="*/ 55256 h 932950"/>
                <a:gd name="T12" fmla="*/ 536535 w 3723451"/>
                <a:gd name="T13" fmla="*/ 47040 h 932950"/>
                <a:gd name="T14" fmla="*/ 334214 w 3723451"/>
                <a:gd name="T15" fmla="*/ 111612 h 932950"/>
                <a:gd name="T16" fmla="*/ 126717 w 3723451"/>
                <a:gd name="T17" fmla="*/ 49415 h 932950"/>
                <a:gd name="T18" fmla="*/ 93168 w 3723451"/>
                <a:gd name="T19" fmla="*/ 56128 h 932950"/>
                <a:gd name="T20" fmla="*/ 0 w 3723451"/>
                <a:gd name="T21" fmla="*/ 27306 h 9329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sp>
          <p:nvSpPr>
            <p:cNvPr id="368" name="Freeform 367"/>
            <p:cNvSpPr>
              <a:spLocks/>
            </p:cNvSpPr>
            <p:nvPr/>
          </p:nvSpPr>
          <p:spPr bwMode="auto">
            <a:xfrm>
              <a:off x="2537350" y="1727978"/>
              <a:ext cx="243315" cy="97302"/>
            </a:xfrm>
            <a:custGeom>
              <a:avLst/>
              <a:gdLst>
                <a:gd name="T0" fmla="*/ 0 w 1366596"/>
                <a:gd name="T1" fmla="*/ 0 h 809868"/>
                <a:gd name="T2" fmla="*/ 243315 w 1366596"/>
                <a:gd name="T3" fmla="*/ 75188 h 809868"/>
                <a:gd name="T4" fmla="*/ 154017 w 1366596"/>
                <a:gd name="T5" fmla="*/ 97302 h 809868"/>
                <a:gd name="T6" fmla="*/ 819 w 1366596"/>
                <a:gd name="T7" fmla="*/ 51415 h 809868"/>
                <a:gd name="T8" fmla="*/ 0 w 1366596"/>
                <a:gd name="T9" fmla="*/ 0 h 809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sp>
          <p:nvSpPr>
            <p:cNvPr id="369" name="Freeform 368"/>
            <p:cNvSpPr>
              <a:spLocks/>
            </p:cNvSpPr>
            <p:nvPr/>
          </p:nvSpPr>
          <p:spPr bwMode="auto">
            <a:xfrm>
              <a:off x="2090260" y="1730839"/>
              <a:ext cx="240272" cy="97302"/>
            </a:xfrm>
            <a:custGeom>
              <a:avLst/>
              <a:gdLst>
                <a:gd name="T0" fmla="*/ 236992 w 1348191"/>
                <a:gd name="T1" fmla="*/ 0 h 791462"/>
                <a:gd name="T2" fmla="*/ 240272 w 1348191"/>
                <a:gd name="T3" fmla="*/ 46954 h 791462"/>
                <a:gd name="T4" fmla="*/ 86924 w 1348191"/>
                <a:gd name="T5" fmla="*/ 97302 h 791462"/>
                <a:gd name="T6" fmla="*/ 0 w 1348191"/>
                <a:gd name="T7" fmla="*/ 75239 h 791462"/>
                <a:gd name="T8" fmla="*/ 236992 w 1348191"/>
                <a:gd name="T9" fmla="*/ 0 h 791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cxnSp>
          <p:nvCxnSpPr>
            <p:cNvPr id="370" name="Straight Connector 369"/>
            <p:cNvCxnSpPr>
              <a:cxnSpLocks noChangeShapeType="1"/>
              <a:endCxn id="365" idx="2"/>
            </p:cNvCxnSpPr>
            <p:nvPr/>
          </p:nvCxnSpPr>
          <p:spPr bwMode="auto">
            <a:xfrm flipH="1" flipV="1">
              <a:off x="1871277" y="1736563"/>
              <a:ext cx="3040" cy="12306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1" name="Straight Connector 370"/>
            <p:cNvCxnSpPr>
              <a:cxnSpLocks noChangeShapeType="1"/>
            </p:cNvCxnSpPr>
            <p:nvPr/>
          </p:nvCxnSpPr>
          <p:spPr bwMode="auto">
            <a:xfrm flipH="1" flipV="1">
              <a:off x="2996608" y="1733702"/>
              <a:ext cx="3040" cy="12305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8148" name="Group 347"/>
          <p:cNvGrpSpPr>
            <a:grpSpLocks/>
          </p:cNvGrpSpPr>
          <p:nvPr/>
        </p:nvGrpSpPr>
        <p:grpSpPr bwMode="auto">
          <a:xfrm>
            <a:off x="4375150" y="5802313"/>
            <a:ext cx="588963" cy="242887"/>
            <a:chOff x="1871277" y="1576300"/>
            <a:chExt cx="1128371" cy="437861"/>
          </a:xfrm>
        </p:grpSpPr>
        <p:sp>
          <p:nvSpPr>
            <p:cNvPr id="373" name="Oval 372"/>
            <p:cNvSpPr>
              <a:spLocks noChangeArrowheads="1"/>
            </p:cNvSpPr>
            <p:nvPr/>
          </p:nvSpPr>
          <p:spPr bwMode="auto">
            <a:xfrm flipV="1">
              <a:off x="1874319" y="1693635"/>
              <a:ext cx="1125329" cy="320526"/>
            </a:xfrm>
            <a:prstGeom prst="ellipse">
              <a:avLst/>
            </a:prstGeom>
            <a:gradFill rotWithShape="1">
              <a:gsLst>
                <a:gs pos="0">
                  <a:srgbClr val="262699"/>
                </a:gs>
                <a:gs pos="53000">
                  <a:srgbClr val="8585E0"/>
                </a:gs>
                <a:gs pos="100000">
                  <a:srgbClr val="262699"/>
                </a:gs>
              </a:gsLst>
              <a:lin ang="0" scaled="1"/>
            </a:gra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871277" y="1739424"/>
              <a:ext cx="1128371" cy="117336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5" name="Oval 374"/>
            <p:cNvSpPr>
              <a:spLocks noChangeArrowheads="1"/>
            </p:cNvSpPr>
            <p:nvPr/>
          </p:nvSpPr>
          <p:spPr bwMode="auto">
            <a:xfrm flipV="1">
              <a:off x="1871277" y="1576300"/>
              <a:ext cx="1125329" cy="320526"/>
            </a:xfrm>
            <a:prstGeom prst="ellipse">
              <a:avLst/>
            </a:prstGeom>
            <a:solidFill>
              <a:srgbClr val="BFBFB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376" name="Freeform 375"/>
            <p:cNvSpPr/>
            <p:nvPr/>
          </p:nvSpPr>
          <p:spPr bwMode="auto">
            <a:xfrm>
              <a:off x="2160214" y="1673603"/>
              <a:ext cx="547457" cy="16026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7" name="Freeform 376"/>
            <p:cNvSpPr>
              <a:spLocks/>
            </p:cNvSpPr>
            <p:nvPr/>
          </p:nvSpPr>
          <p:spPr bwMode="auto">
            <a:xfrm>
              <a:off x="2102426" y="1633537"/>
              <a:ext cx="663031" cy="111611"/>
            </a:xfrm>
            <a:custGeom>
              <a:avLst/>
              <a:gdLst>
                <a:gd name="T0" fmla="*/ 0 w 3723451"/>
                <a:gd name="T1" fmla="*/ 27306 h 932950"/>
                <a:gd name="T2" fmla="*/ 116665 w 3723451"/>
                <a:gd name="T3" fmla="*/ 322 h 932950"/>
                <a:gd name="T4" fmla="*/ 330456 w 3723451"/>
                <a:gd name="T5" fmla="*/ 62276 h 932950"/>
                <a:gd name="T6" fmla="*/ 534416 w 3723451"/>
                <a:gd name="T7" fmla="*/ 0 h 932950"/>
                <a:gd name="T8" fmla="*/ 663031 w 3723451"/>
                <a:gd name="T9" fmla="*/ 24782 h 932950"/>
                <a:gd name="T10" fmla="*/ 567342 w 3723451"/>
                <a:gd name="T11" fmla="*/ 55255 h 932950"/>
                <a:gd name="T12" fmla="*/ 536534 w 3723451"/>
                <a:gd name="T13" fmla="*/ 47039 h 932950"/>
                <a:gd name="T14" fmla="*/ 334213 w 3723451"/>
                <a:gd name="T15" fmla="*/ 111611 h 932950"/>
                <a:gd name="T16" fmla="*/ 126716 w 3723451"/>
                <a:gd name="T17" fmla="*/ 49415 h 932950"/>
                <a:gd name="T18" fmla="*/ 93168 w 3723451"/>
                <a:gd name="T19" fmla="*/ 56127 h 932950"/>
                <a:gd name="T20" fmla="*/ 0 w 3723451"/>
                <a:gd name="T21" fmla="*/ 27306 h 9329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sp>
          <p:nvSpPr>
            <p:cNvPr id="378" name="Freeform 377"/>
            <p:cNvSpPr>
              <a:spLocks/>
            </p:cNvSpPr>
            <p:nvPr/>
          </p:nvSpPr>
          <p:spPr bwMode="auto">
            <a:xfrm>
              <a:off x="2537351" y="1727977"/>
              <a:ext cx="243314" cy="97303"/>
            </a:xfrm>
            <a:custGeom>
              <a:avLst/>
              <a:gdLst>
                <a:gd name="T0" fmla="*/ 0 w 1366596"/>
                <a:gd name="T1" fmla="*/ 0 h 809868"/>
                <a:gd name="T2" fmla="*/ 243314 w 1366596"/>
                <a:gd name="T3" fmla="*/ 75189 h 809868"/>
                <a:gd name="T4" fmla="*/ 154017 w 1366596"/>
                <a:gd name="T5" fmla="*/ 97303 h 809868"/>
                <a:gd name="T6" fmla="*/ 819 w 1366596"/>
                <a:gd name="T7" fmla="*/ 51416 h 809868"/>
                <a:gd name="T8" fmla="*/ 0 w 1366596"/>
                <a:gd name="T9" fmla="*/ 0 h 809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sp>
          <p:nvSpPr>
            <p:cNvPr id="379" name="Freeform 378"/>
            <p:cNvSpPr>
              <a:spLocks/>
            </p:cNvSpPr>
            <p:nvPr/>
          </p:nvSpPr>
          <p:spPr bwMode="auto">
            <a:xfrm>
              <a:off x="2090260" y="1730839"/>
              <a:ext cx="240274" cy="97303"/>
            </a:xfrm>
            <a:custGeom>
              <a:avLst/>
              <a:gdLst>
                <a:gd name="T0" fmla="*/ 236994 w 1348191"/>
                <a:gd name="T1" fmla="*/ 0 h 791462"/>
                <a:gd name="T2" fmla="*/ 240274 w 1348191"/>
                <a:gd name="T3" fmla="*/ 46954 h 791462"/>
                <a:gd name="T4" fmla="*/ 86925 w 1348191"/>
                <a:gd name="T5" fmla="*/ 97303 h 791462"/>
                <a:gd name="T6" fmla="*/ 0 w 1348191"/>
                <a:gd name="T7" fmla="*/ 75240 h 791462"/>
                <a:gd name="T8" fmla="*/ 236994 w 1348191"/>
                <a:gd name="T9" fmla="*/ 0 h 791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cxnSp>
          <p:nvCxnSpPr>
            <p:cNvPr id="380" name="Straight Connector 379"/>
            <p:cNvCxnSpPr>
              <a:cxnSpLocks noChangeShapeType="1"/>
              <a:endCxn id="375" idx="2"/>
            </p:cNvCxnSpPr>
            <p:nvPr/>
          </p:nvCxnSpPr>
          <p:spPr bwMode="auto">
            <a:xfrm flipH="1" flipV="1">
              <a:off x="1871277" y="1736563"/>
              <a:ext cx="3042" cy="12305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1" name="Straight Connector 380"/>
            <p:cNvCxnSpPr>
              <a:cxnSpLocks noChangeShapeType="1"/>
            </p:cNvCxnSpPr>
            <p:nvPr/>
          </p:nvCxnSpPr>
          <p:spPr bwMode="auto">
            <a:xfrm flipH="1" flipV="1">
              <a:off x="2996606" y="1733700"/>
              <a:ext cx="3042" cy="12306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8149" name="Group 347"/>
          <p:cNvGrpSpPr>
            <a:grpSpLocks/>
          </p:cNvGrpSpPr>
          <p:nvPr/>
        </p:nvGrpSpPr>
        <p:grpSpPr bwMode="auto">
          <a:xfrm>
            <a:off x="5167313" y="6262688"/>
            <a:ext cx="588962" cy="242887"/>
            <a:chOff x="1871277" y="1576300"/>
            <a:chExt cx="1128371" cy="437861"/>
          </a:xfrm>
        </p:grpSpPr>
        <p:sp>
          <p:nvSpPr>
            <p:cNvPr id="402" name="Oval 401"/>
            <p:cNvSpPr>
              <a:spLocks noChangeArrowheads="1"/>
            </p:cNvSpPr>
            <p:nvPr/>
          </p:nvSpPr>
          <p:spPr bwMode="auto">
            <a:xfrm flipV="1">
              <a:off x="1874317" y="1693635"/>
              <a:ext cx="1125331" cy="320526"/>
            </a:xfrm>
            <a:prstGeom prst="ellipse">
              <a:avLst/>
            </a:prstGeom>
            <a:gradFill rotWithShape="1">
              <a:gsLst>
                <a:gs pos="0">
                  <a:srgbClr val="262699"/>
                </a:gs>
                <a:gs pos="53000">
                  <a:srgbClr val="8585E0"/>
                </a:gs>
                <a:gs pos="100000">
                  <a:srgbClr val="262699"/>
                </a:gs>
              </a:gsLst>
              <a:lin ang="0" scaled="1"/>
            </a:gra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71277" y="1739424"/>
              <a:ext cx="1128371" cy="117336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2" name="Oval 411"/>
            <p:cNvSpPr>
              <a:spLocks noChangeArrowheads="1"/>
            </p:cNvSpPr>
            <p:nvPr/>
          </p:nvSpPr>
          <p:spPr bwMode="auto">
            <a:xfrm flipV="1">
              <a:off x="1871277" y="1576300"/>
              <a:ext cx="1125331" cy="320526"/>
            </a:xfrm>
            <a:prstGeom prst="ellipse">
              <a:avLst/>
            </a:prstGeom>
            <a:solidFill>
              <a:srgbClr val="BFBFB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417" name="Freeform 416"/>
            <p:cNvSpPr/>
            <p:nvPr/>
          </p:nvSpPr>
          <p:spPr bwMode="auto">
            <a:xfrm>
              <a:off x="2160212" y="1673603"/>
              <a:ext cx="547458" cy="16026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2" name="Freeform 421"/>
            <p:cNvSpPr>
              <a:spLocks/>
            </p:cNvSpPr>
            <p:nvPr/>
          </p:nvSpPr>
          <p:spPr bwMode="auto">
            <a:xfrm>
              <a:off x="2102426" y="1633537"/>
              <a:ext cx="663033" cy="111611"/>
            </a:xfrm>
            <a:custGeom>
              <a:avLst/>
              <a:gdLst>
                <a:gd name="T0" fmla="*/ 0 w 3723451"/>
                <a:gd name="T1" fmla="*/ 27306 h 932950"/>
                <a:gd name="T2" fmla="*/ 116665 w 3723451"/>
                <a:gd name="T3" fmla="*/ 322 h 932950"/>
                <a:gd name="T4" fmla="*/ 330457 w 3723451"/>
                <a:gd name="T5" fmla="*/ 62276 h 932950"/>
                <a:gd name="T6" fmla="*/ 534418 w 3723451"/>
                <a:gd name="T7" fmla="*/ 0 h 932950"/>
                <a:gd name="T8" fmla="*/ 663033 w 3723451"/>
                <a:gd name="T9" fmla="*/ 24782 h 932950"/>
                <a:gd name="T10" fmla="*/ 567343 w 3723451"/>
                <a:gd name="T11" fmla="*/ 55255 h 932950"/>
                <a:gd name="T12" fmla="*/ 536535 w 3723451"/>
                <a:gd name="T13" fmla="*/ 47039 h 932950"/>
                <a:gd name="T14" fmla="*/ 334214 w 3723451"/>
                <a:gd name="T15" fmla="*/ 111611 h 932950"/>
                <a:gd name="T16" fmla="*/ 126717 w 3723451"/>
                <a:gd name="T17" fmla="*/ 49415 h 932950"/>
                <a:gd name="T18" fmla="*/ 93168 w 3723451"/>
                <a:gd name="T19" fmla="*/ 56127 h 932950"/>
                <a:gd name="T20" fmla="*/ 0 w 3723451"/>
                <a:gd name="T21" fmla="*/ 27306 h 9329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sp>
          <p:nvSpPr>
            <p:cNvPr id="427" name="Freeform 426"/>
            <p:cNvSpPr>
              <a:spLocks/>
            </p:cNvSpPr>
            <p:nvPr/>
          </p:nvSpPr>
          <p:spPr bwMode="auto">
            <a:xfrm>
              <a:off x="2537350" y="1727977"/>
              <a:ext cx="243315" cy="97303"/>
            </a:xfrm>
            <a:custGeom>
              <a:avLst/>
              <a:gdLst>
                <a:gd name="T0" fmla="*/ 0 w 1366596"/>
                <a:gd name="T1" fmla="*/ 0 h 809868"/>
                <a:gd name="T2" fmla="*/ 243315 w 1366596"/>
                <a:gd name="T3" fmla="*/ 75189 h 809868"/>
                <a:gd name="T4" fmla="*/ 154017 w 1366596"/>
                <a:gd name="T5" fmla="*/ 97303 h 809868"/>
                <a:gd name="T6" fmla="*/ 819 w 1366596"/>
                <a:gd name="T7" fmla="*/ 51416 h 809868"/>
                <a:gd name="T8" fmla="*/ 0 w 1366596"/>
                <a:gd name="T9" fmla="*/ 0 h 809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sp>
          <p:nvSpPr>
            <p:cNvPr id="428" name="Freeform 427"/>
            <p:cNvSpPr>
              <a:spLocks/>
            </p:cNvSpPr>
            <p:nvPr/>
          </p:nvSpPr>
          <p:spPr bwMode="auto">
            <a:xfrm>
              <a:off x="2090260" y="1730839"/>
              <a:ext cx="240272" cy="97303"/>
            </a:xfrm>
            <a:custGeom>
              <a:avLst/>
              <a:gdLst>
                <a:gd name="T0" fmla="*/ 236992 w 1348191"/>
                <a:gd name="T1" fmla="*/ 0 h 791462"/>
                <a:gd name="T2" fmla="*/ 240272 w 1348191"/>
                <a:gd name="T3" fmla="*/ 46954 h 791462"/>
                <a:gd name="T4" fmla="*/ 86924 w 1348191"/>
                <a:gd name="T5" fmla="*/ 97303 h 791462"/>
                <a:gd name="T6" fmla="*/ 0 w 1348191"/>
                <a:gd name="T7" fmla="*/ 75240 h 791462"/>
                <a:gd name="T8" fmla="*/ 236992 w 1348191"/>
                <a:gd name="T9" fmla="*/ 0 h 791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cxnSp>
          <p:nvCxnSpPr>
            <p:cNvPr id="429" name="Straight Connector 428"/>
            <p:cNvCxnSpPr>
              <a:cxnSpLocks noChangeShapeType="1"/>
              <a:endCxn id="412" idx="2"/>
            </p:cNvCxnSpPr>
            <p:nvPr/>
          </p:nvCxnSpPr>
          <p:spPr bwMode="auto">
            <a:xfrm flipH="1" flipV="1">
              <a:off x="1871277" y="1736563"/>
              <a:ext cx="3040" cy="12305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" name="Straight Connector 429"/>
            <p:cNvCxnSpPr>
              <a:cxnSpLocks noChangeShapeType="1"/>
            </p:cNvCxnSpPr>
            <p:nvPr/>
          </p:nvCxnSpPr>
          <p:spPr bwMode="auto">
            <a:xfrm flipH="1" flipV="1">
              <a:off x="2996608" y="1733700"/>
              <a:ext cx="3040" cy="12306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8150" name="Group 347"/>
          <p:cNvGrpSpPr>
            <a:grpSpLocks/>
          </p:cNvGrpSpPr>
          <p:nvPr/>
        </p:nvGrpSpPr>
        <p:grpSpPr bwMode="auto">
          <a:xfrm>
            <a:off x="3703638" y="6354763"/>
            <a:ext cx="588962" cy="242887"/>
            <a:chOff x="1871277" y="1576300"/>
            <a:chExt cx="1128371" cy="437861"/>
          </a:xfrm>
        </p:grpSpPr>
        <p:sp>
          <p:nvSpPr>
            <p:cNvPr id="432" name="Oval 431"/>
            <p:cNvSpPr>
              <a:spLocks noChangeArrowheads="1"/>
            </p:cNvSpPr>
            <p:nvPr/>
          </p:nvSpPr>
          <p:spPr bwMode="auto">
            <a:xfrm flipV="1">
              <a:off x="1874317" y="1693635"/>
              <a:ext cx="1125331" cy="320526"/>
            </a:xfrm>
            <a:prstGeom prst="ellipse">
              <a:avLst/>
            </a:prstGeom>
            <a:gradFill rotWithShape="1">
              <a:gsLst>
                <a:gs pos="0">
                  <a:srgbClr val="262699"/>
                </a:gs>
                <a:gs pos="53000">
                  <a:srgbClr val="8585E0"/>
                </a:gs>
                <a:gs pos="100000">
                  <a:srgbClr val="262699"/>
                </a:gs>
              </a:gsLst>
              <a:lin ang="0" scaled="1"/>
            </a:gra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71277" y="1739424"/>
              <a:ext cx="1128371" cy="117336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4" name="Oval 433"/>
            <p:cNvSpPr>
              <a:spLocks noChangeArrowheads="1"/>
            </p:cNvSpPr>
            <p:nvPr/>
          </p:nvSpPr>
          <p:spPr bwMode="auto">
            <a:xfrm flipV="1">
              <a:off x="1871277" y="1576300"/>
              <a:ext cx="1125331" cy="320526"/>
            </a:xfrm>
            <a:prstGeom prst="ellipse">
              <a:avLst/>
            </a:prstGeom>
            <a:solidFill>
              <a:srgbClr val="BFBFBF"/>
            </a:solidFill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ln>
                  <a:solidFill>
                    <a:schemeClr val="tx1"/>
                  </a:solidFill>
                </a:ln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435" name="Freeform 434"/>
            <p:cNvSpPr/>
            <p:nvPr/>
          </p:nvSpPr>
          <p:spPr bwMode="auto">
            <a:xfrm>
              <a:off x="2160212" y="1673603"/>
              <a:ext cx="547458" cy="16026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6" name="Freeform 435"/>
            <p:cNvSpPr>
              <a:spLocks/>
            </p:cNvSpPr>
            <p:nvPr/>
          </p:nvSpPr>
          <p:spPr bwMode="auto">
            <a:xfrm>
              <a:off x="2102426" y="1633537"/>
              <a:ext cx="663033" cy="111611"/>
            </a:xfrm>
            <a:custGeom>
              <a:avLst/>
              <a:gdLst>
                <a:gd name="T0" fmla="*/ 0 w 3723451"/>
                <a:gd name="T1" fmla="*/ 27306 h 932950"/>
                <a:gd name="T2" fmla="*/ 116665 w 3723451"/>
                <a:gd name="T3" fmla="*/ 322 h 932950"/>
                <a:gd name="T4" fmla="*/ 330457 w 3723451"/>
                <a:gd name="T5" fmla="*/ 62276 h 932950"/>
                <a:gd name="T6" fmla="*/ 534418 w 3723451"/>
                <a:gd name="T7" fmla="*/ 0 h 932950"/>
                <a:gd name="T8" fmla="*/ 663033 w 3723451"/>
                <a:gd name="T9" fmla="*/ 24782 h 932950"/>
                <a:gd name="T10" fmla="*/ 567343 w 3723451"/>
                <a:gd name="T11" fmla="*/ 55255 h 932950"/>
                <a:gd name="T12" fmla="*/ 536535 w 3723451"/>
                <a:gd name="T13" fmla="*/ 47039 h 932950"/>
                <a:gd name="T14" fmla="*/ 334214 w 3723451"/>
                <a:gd name="T15" fmla="*/ 111611 h 932950"/>
                <a:gd name="T16" fmla="*/ 126717 w 3723451"/>
                <a:gd name="T17" fmla="*/ 49415 h 932950"/>
                <a:gd name="T18" fmla="*/ 93168 w 3723451"/>
                <a:gd name="T19" fmla="*/ 56127 h 932950"/>
                <a:gd name="T20" fmla="*/ 0 w 3723451"/>
                <a:gd name="T21" fmla="*/ 27306 h 9329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sp>
          <p:nvSpPr>
            <p:cNvPr id="437" name="Freeform 436"/>
            <p:cNvSpPr>
              <a:spLocks/>
            </p:cNvSpPr>
            <p:nvPr/>
          </p:nvSpPr>
          <p:spPr bwMode="auto">
            <a:xfrm>
              <a:off x="2537350" y="1727977"/>
              <a:ext cx="243315" cy="97303"/>
            </a:xfrm>
            <a:custGeom>
              <a:avLst/>
              <a:gdLst>
                <a:gd name="T0" fmla="*/ 0 w 1366596"/>
                <a:gd name="T1" fmla="*/ 0 h 809868"/>
                <a:gd name="T2" fmla="*/ 243315 w 1366596"/>
                <a:gd name="T3" fmla="*/ 75189 h 809868"/>
                <a:gd name="T4" fmla="*/ 154017 w 1366596"/>
                <a:gd name="T5" fmla="*/ 97303 h 809868"/>
                <a:gd name="T6" fmla="*/ 819 w 1366596"/>
                <a:gd name="T7" fmla="*/ 51416 h 809868"/>
                <a:gd name="T8" fmla="*/ 0 w 1366596"/>
                <a:gd name="T9" fmla="*/ 0 h 8098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sp>
          <p:nvSpPr>
            <p:cNvPr id="438" name="Freeform 437"/>
            <p:cNvSpPr>
              <a:spLocks/>
            </p:cNvSpPr>
            <p:nvPr/>
          </p:nvSpPr>
          <p:spPr bwMode="auto">
            <a:xfrm>
              <a:off x="2090260" y="1730839"/>
              <a:ext cx="240272" cy="97303"/>
            </a:xfrm>
            <a:custGeom>
              <a:avLst/>
              <a:gdLst>
                <a:gd name="T0" fmla="*/ 236992 w 1348191"/>
                <a:gd name="T1" fmla="*/ 0 h 791462"/>
                <a:gd name="T2" fmla="*/ 240272 w 1348191"/>
                <a:gd name="T3" fmla="*/ 46954 h 791462"/>
                <a:gd name="T4" fmla="*/ 86924 w 1348191"/>
                <a:gd name="T5" fmla="*/ 97303 h 791462"/>
                <a:gd name="T6" fmla="*/ 0 w 1348191"/>
                <a:gd name="T7" fmla="*/ 75240 h 791462"/>
                <a:gd name="T8" fmla="*/ 236992 w 1348191"/>
                <a:gd name="T9" fmla="*/ 0 h 7914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rgbClr val="2626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sv-SE"/>
            </a:p>
          </p:txBody>
        </p:sp>
        <p:cxnSp>
          <p:nvCxnSpPr>
            <p:cNvPr id="439" name="Straight Connector 438"/>
            <p:cNvCxnSpPr>
              <a:cxnSpLocks noChangeShapeType="1"/>
              <a:endCxn id="434" idx="2"/>
            </p:cNvCxnSpPr>
            <p:nvPr/>
          </p:nvCxnSpPr>
          <p:spPr bwMode="auto">
            <a:xfrm flipH="1" flipV="1">
              <a:off x="1871277" y="1736563"/>
              <a:ext cx="3040" cy="123058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0" name="Straight Connector 439"/>
            <p:cNvCxnSpPr>
              <a:cxnSpLocks noChangeShapeType="1"/>
            </p:cNvCxnSpPr>
            <p:nvPr/>
          </p:nvCxnSpPr>
          <p:spPr bwMode="auto">
            <a:xfrm flipH="1" flipV="1">
              <a:off x="2996608" y="1733700"/>
              <a:ext cx="3040" cy="12306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>
              <a:outerShdw blurRad="40005" dist="19939" dir="5400000" algn="tl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1925638" y="2220913"/>
            <a:ext cx="5095875" cy="2832100"/>
            <a:chOff x="1925876" y="2212958"/>
            <a:chExt cx="5095391" cy="2833288"/>
          </a:xfrm>
        </p:grpSpPr>
        <p:grpSp>
          <p:nvGrpSpPr>
            <p:cNvPr id="48178" name="Group 11"/>
            <p:cNvGrpSpPr>
              <a:grpSpLocks/>
            </p:cNvGrpSpPr>
            <p:nvPr/>
          </p:nvGrpSpPr>
          <p:grpSpPr bwMode="auto">
            <a:xfrm>
              <a:off x="2745416" y="2212958"/>
              <a:ext cx="3597533" cy="493677"/>
              <a:chOff x="2705100" y="2011398"/>
              <a:chExt cx="3597533" cy="493677"/>
            </a:xfrm>
          </p:grpSpPr>
          <p:sp>
            <p:nvSpPr>
              <p:cNvPr id="342" name="Oval 341"/>
              <p:cNvSpPr/>
              <p:nvPr/>
            </p:nvSpPr>
            <p:spPr bwMode="auto">
              <a:xfrm>
                <a:off x="2722092" y="2011398"/>
                <a:ext cx="3581060" cy="492331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9" name="Oval 388"/>
              <p:cNvSpPr/>
              <p:nvPr/>
            </p:nvSpPr>
            <p:spPr bwMode="auto">
              <a:xfrm>
                <a:off x="2704632" y="2012986"/>
                <a:ext cx="3581060" cy="492331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205" name="TextBox 389"/>
              <p:cNvSpPr txBox="1">
                <a:spLocks noChangeArrowheads="1"/>
              </p:cNvSpPr>
              <p:nvPr/>
            </p:nvSpPr>
            <p:spPr bwMode="auto">
              <a:xfrm>
                <a:off x="3452664" y="2127167"/>
                <a:ext cx="2057700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altLang="sv-SE" sz="1800">
                    <a:solidFill>
                      <a:schemeClr val="bg1"/>
                    </a:solidFill>
                  </a:rPr>
                  <a:t>Remote Controller</a:t>
                </a:r>
              </a:p>
            </p:txBody>
          </p:sp>
        </p:grpSp>
        <p:grpSp>
          <p:nvGrpSpPr>
            <p:cNvPr id="48179" name="Group 441"/>
            <p:cNvGrpSpPr>
              <a:grpSpLocks/>
            </p:cNvGrpSpPr>
            <p:nvPr/>
          </p:nvGrpSpPr>
          <p:grpSpPr bwMode="auto">
            <a:xfrm>
              <a:off x="1925876" y="4223509"/>
              <a:ext cx="923540" cy="405953"/>
              <a:chOff x="2705100" y="2011398"/>
              <a:chExt cx="3597533" cy="493677"/>
            </a:xfrm>
          </p:grpSpPr>
          <p:sp>
            <p:nvSpPr>
              <p:cNvPr id="443" name="Oval 442"/>
              <p:cNvSpPr/>
              <p:nvPr/>
            </p:nvSpPr>
            <p:spPr bwMode="auto">
              <a:xfrm>
                <a:off x="2723648" y="2011480"/>
                <a:ext cx="3580142" cy="492496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4" name="Oval 443"/>
              <p:cNvSpPr/>
              <p:nvPr/>
            </p:nvSpPr>
            <p:spPr bwMode="auto">
              <a:xfrm>
                <a:off x="2705100" y="2013410"/>
                <a:ext cx="3580138" cy="492497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202" name="TextBox 389"/>
              <p:cNvSpPr txBox="1">
                <a:spLocks noChangeArrowheads="1"/>
              </p:cNvSpPr>
              <p:nvPr/>
            </p:nvSpPr>
            <p:spPr bwMode="auto">
              <a:xfrm>
                <a:off x="3901810" y="2127167"/>
                <a:ext cx="1159411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altLang="sv-SE" sz="1800">
                    <a:solidFill>
                      <a:schemeClr val="bg1"/>
                    </a:solidFill>
                  </a:rPr>
                  <a:t>CA</a:t>
                </a:r>
              </a:p>
            </p:txBody>
          </p:sp>
        </p:grpSp>
        <p:grpSp>
          <p:nvGrpSpPr>
            <p:cNvPr id="48180" name="Group 16"/>
            <p:cNvGrpSpPr>
              <a:grpSpLocks/>
            </p:cNvGrpSpPr>
            <p:nvPr/>
          </p:nvGrpSpPr>
          <p:grpSpPr bwMode="auto">
            <a:xfrm>
              <a:off x="3589508" y="4760377"/>
              <a:ext cx="463568" cy="285869"/>
              <a:chOff x="3558850" y="4573304"/>
              <a:chExt cx="463568" cy="285869"/>
            </a:xfrm>
          </p:grpSpPr>
          <p:grpSp>
            <p:nvGrpSpPr>
              <p:cNvPr id="48196" name="Group 12"/>
              <p:cNvGrpSpPr>
                <a:grpSpLocks/>
              </p:cNvGrpSpPr>
              <p:nvPr/>
            </p:nvGrpSpPr>
            <p:grpSpPr bwMode="auto"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47" name="Oval 446"/>
                <p:cNvSpPr/>
                <p:nvPr/>
              </p:nvSpPr>
              <p:spPr bwMode="auto">
                <a:xfrm>
                  <a:off x="3573046" y="4578067"/>
                  <a:ext cx="439696" cy="260459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48" name="Oval 447"/>
                <p:cNvSpPr/>
                <p:nvPr/>
              </p:nvSpPr>
              <p:spPr bwMode="auto">
                <a:xfrm>
                  <a:off x="3558760" y="4587596"/>
                  <a:ext cx="463506" cy="252519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8197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altLang="sv-SE" sz="1400">
                    <a:solidFill>
                      <a:schemeClr val="bg1"/>
                    </a:solidFill>
                  </a:rPr>
                  <a:t>CA</a:t>
                </a:r>
                <a:endParaRPr lang="en-US" altLang="sv-SE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8181" name="Group 450"/>
            <p:cNvGrpSpPr>
              <a:grpSpLocks/>
            </p:cNvGrpSpPr>
            <p:nvPr/>
          </p:nvGrpSpPr>
          <p:grpSpPr bwMode="auto">
            <a:xfrm>
              <a:off x="4369656" y="4758258"/>
              <a:ext cx="463568" cy="285869"/>
              <a:chOff x="3558850" y="4573304"/>
              <a:chExt cx="463568" cy="285869"/>
            </a:xfrm>
          </p:grpSpPr>
          <p:grpSp>
            <p:nvGrpSpPr>
              <p:cNvPr id="48192" name="Group 451"/>
              <p:cNvGrpSpPr>
                <a:grpSpLocks/>
              </p:cNvGrpSpPr>
              <p:nvPr/>
            </p:nvGrpSpPr>
            <p:grpSpPr bwMode="auto"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4" name="Oval 453"/>
                <p:cNvSpPr/>
                <p:nvPr/>
              </p:nvSpPr>
              <p:spPr bwMode="auto">
                <a:xfrm>
                  <a:off x="3573874" y="4581775"/>
                  <a:ext cx="439696" cy="257283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5" name="Oval 454"/>
                <p:cNvSpPr/>
                <p:nvPr/>
              </p:nvSpPr>
              <p:spPr bwMode="auto">
                <a:xfrm>
                  <a:off x="3559588" y="4591304"/>
                  <a:ext cx="463506" cy="249341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819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altLang="sv-SE" sz="1400">
                    <a:solidFill>
                      <a:schemeClr val="bg1"/>
                    </a:solidFill>
                  </a:rPr>
                  <a:t>CA</a:t>
                </a:r>
                <a:endParaRPr lang="en-US" altLang="sv-SE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8182" name="Group 455"/>
            <p:cNvGrpSpPr>
              <a:grpSpLocks/>
            </p:cNvGrpSpPr>
            <p:nvPr/>
          </p:nvGrpSpPr>
          <p:grpSpPr bwMode="auto">
            <a:xfrm>
              <a:off x="5569912" y="4756140"/>
              <a:ext cx="463568" cy="285869"/>
              <a:chOff x="3558850" y="4573304"/>
              <a:chExt cx="463568" cy="285869"/>
            </a:xfrm>
          </p:grpSpPr>
          <p:grpSp>
            <p:nvGrpSpPr>
              <p:cNvPr id="48188" name="Group 456"/>
              <p:cNvGrpSpPr>
                <a:grpSpLocks/>
              </p:cNvGrpSpPr>
              <p:nvPr/>
            </p:nvGrpSpPr>
            <p:grpSpPr bwMode="auto"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9" name="Oval 458"/>
                <p:cNvSpPr/>
                <p:nvPr/>
              </p:nvSpPr>
              <p:spPr bwMode="auto">
                <a:xfrm>
                  <a:off x="3573654" y="4577540"/>
                  <a:ext cx="439696" cy="260459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>
                  <a:off x="3559368" y="4587069"/>
                  <a:ext cx="463506" cy="252518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8189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altLang="sv-SE" sz="1400">
                    <a:solidFill>
                      <a:schemeClr val="bg1"/>
                    </a:solidFill>
                  </a:rPr>
                  <a:t>CA</a:t>
                </a:r>
                <a:endParaRPr lang="en-US" altLang="sv-SE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8183" name="Group 460"/>
            <p:cNvGrpSpPr>
              <a:grpSpLocks/>
            </p:cNvGrpSpPr>
            <p:nvPr/>
          </p:nvGrpSpPr>
          <p:grpSpPr bwMode="auto">
            <a:xfrm>
              <a:off x="6557699" y="4754022"/>
              <a:ext cx="463568" cy="285869"/>
              <a:chOff x="3558850" y="4573304"/>
              <a:chExt cx="463568" cy="285869"/>
            </a:xfrm>
          </p:grpSpPr>
          <p:grpSp>
            <p:nvGrpSpPr>
              <p:cNvPr id="48184" name="Group 461"/>
              <p:cNvGrpSpPr>
                <a:grpSpLocks/>
              </p:cNvGrpSpPr>
              <p:nvPr/>
            </p:nvGrpSpPr>
            <p:grpSpPr bwMode="auto"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64" name="Oval 463"/>
                <p:cNvSpPr/>
                <p:nvPr/>
              </p:nvSpPr>
              <p:spPr bwMode="auto">
                <a:xfrm>
                  <a:off x="3573198" y="4578069"/>
                  <a:ext cx="439696" cy="260459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5" name="Oval 464"/>
                <p:cNvSpPr/>
                <p:nvPr/>
              </p:nvSpPr>
              <p:spPr bwMode="auto">
                <a:xfrm>
                  <a:off x="3558912" y="4587598"/>
                  <a:ext cx="463506" cy="252519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48185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ts val="1475"/>
                  </a:lnSpc>
                </a:pPr>
                <a:r>
                  <a:rPr lang="en-US" altLang="sv-SE" sz="1400">
                    <a:solidFill>
                      <a:schemeClr val="bg1"/>
                    </a:solidFill>
                  </a:rPr>
                  <a:t>CA</a:t>
                </a:r>
                <a:endParaRPr lang="en-US" altLang="sv-SE" sz="180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8154" name="Group 1"/>
          <p:cNvGrpSpPr>
            <a:grpSpLocks/>
          </p:cNvGrpSpPr>
          <p:nvPr/>
        </p:nvGrpSpPr>
        <p:grpSpPr bwMode="auto">
          <a:xfrm>
            <a:off x="938213" y="5527675"/>
            <a:ext cx="2698750" cy="903288"/>
            <a:chOff x="938213" y="5237163"/>
            <a:chExt cx="2698750" cy="903287"/>
          </a:xfrm>
        </p:grpSpPr>
        <p:cxnSp>
          <p:nvCxnSpPr>
            <p:cNvPr id="339" name="Straight Connector 338"/>
            <p:cNvCxnSpPr/>
            <p:nvPr/>
          </p:nvCxnSpPr>
          <p:spPr>
            <a:xfrm flipH="1">
              <a:off x="1282700" y="5802312"/>
              <a:ext cx="1508125" cy="1588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157" name="TextBox 265"/>
            <p:cNvSpPr txBox="1">
              <a:spLocks noChangeArrowheads="1"/>
            </p:cNvSpPr>
            <p:nvPr/>
          </p:nvSpPr>
          <p:spPr bwMode="auto">
            <a:xfrm>
              <a:off x="3198813" y="5473700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sv-SE" sz="1200"/>
                <a:t>1</a:t>
              </a:r>
            </a:p>
          </p:txBody>
        </p:sp>
        <p:sp>
          <p:nvSpPr>
            <p:cNvPr id="48158" name="TextBox 281"/>
            <p:cNvSpPr txBox="1">
              <a:spLocks noChangeArrowheads="1"/>
            </p:cNvSpPr>
            <p:nvPr/>
          </p:nvSpPr>
          <p:spPr bwMode="auto">
            <a:xfrm>
              <a:off x="3373438" y="5761038"/>
              <a:ext cx="26352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sv-SE" sz="1200"/>
                <a:t>2</a:t>
              </a:r>
            </a:p>
          </p:txBody>
        </p:sp>
        <p:grpSp>
          <p:nvGrpSpPr>
            <p:cNvPr id="48159" name="Group 5"/>
            <p:cNvGrpSpPr>
              <a:grpSpLocks/>
            </p:cNvGrpSpPr>
            <p:nvPr/>
          </p:nvGrpSpPr>
          <p:grpSpPr bwMode="auto">
            <a:xfrm>
              <a:off x="938213" y="5237163"/>
              <a:ext cx="1616075" cy="487362"/>
              <a:chOff x="-4079003" y="2717403"/>
              <a:chExt cx="1616718" cy="488475"/>
            </a:xfrm>
          </p:grpSpPr>
          <p:sp>
            <p:nvSpPr>
              <p:cNvPr id="48172" name="Rectangle 97"/>
              <p:cNvSpPr>
                <a:spLocks noChangeArrowheads="1"/>
              </p:cNvSpPr>
              <p:nvPr/>
            </p:nvSpPr>
            <p:spPr bwMode="auto">
              <a:xfrm>
                <a:off x="-4052413" y="2965119"/>
                <a:ext cx="1290538" cy="20875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173" name="Rectangle 98"/>
              <p:cNvSpPr>
                <a:spLocks noChangeArrowheads="1"/>
              </p:cNvSpPr>
              <p:nvPr/>
            </p:nvSpPr>
            <p:spPr bwMode="auto">
              <a:xfrm>
                <a:off x="-4079003" y="2985994"/>
                <a:ext cx="1281675" cy="20875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174" name="Line 99"/>
              <p:cNvSpPr>
                <a:spLocks noChangeShapeType="1"/>
              </p:cNvSpPr>
              <p:nvPr/>
            </p:nvSpPr>
            <p:spPr bwMode="auto">
              <a:xfrm>
                <a:off x="-2933828" y="3101502"/>
                <a:ext cx="471543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8175" name="Rectangle 104"/>
              <p:cNvSpPr>
                <a:spLocks noChangeArrowheads="1"/>
              </p:cNvSpPr>
              <p:nvPr/>
            </p:nvSpPr>
            <p:spPr bwMode="auto">
              <a:xfrm>
                <a:off x="-3377007" y="2988777"/>
                <a:ext cx="476861" cy="21014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sv-SE" altLang="sv-SE" sz="1800"/>
              </a:p>
            </p:txBody>
          </p:sp>
          <p:sp>
            <p:nvSpPr>
              <p:cNvPr id="48176" name="Text Box 105"/>
              <p:cNvSpPr txBox="1">
                <a:spLocks noChangeArrowheads="1"/>
              </p:cNvSpPr>
              <p:nvPr/>
            </p:nvSpPr>
            <p:spPr bwMode="auto">
              <a:xfrm>
                <a:off x="-3430189" y="2965119"/>
                <a:ext cx="581451" cy="2407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sv-SE" sz="1200"/>
                  <a:t>0111</a:t>
                </a:r>
              </a:p>
            </p:txBody>
          </p:sp>
          <p:sp>
            <p:nvSpPr>
              <p:cNvPr id="48177" name="Line 119"/>
              <p:cNvSpPr>
                <a:spLocks noChangeShapeType="1"/>
              </p:cNvSpPr>
              <p:nvPr/>
            </p:nvSpPr>
            <p:spPr bwMode="auto">
              <a:xfrm>
                <a:off x="-3621642" y="2717403"/>
                <a:ext cx="405953" cy="300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8160" name="Freeform 120"/>
            <p:cNvSpPr>
              <a:spLocks/>
            </p:cNvSpPr>
            <p:nvPr/>
          </p:nvSpPr>
          <p:spPr bwMode="auto">
            <a:xfrm>
              <a:off x="2493963" y="5668963"/>
              <a:ext cx="982662" cy="233362"/>
            </a:xfrm>
            <a:custGeom>
              <a:avLst/>
              <a:gdLst>
                <a:gd name="T0" fmla="*/ 0 w 554"/>
                <a:gd name="T1" fmla="*/ 2147483647 h 167"/>
                <a:gd name="T2" fmla="*/ 2147483647 w 554"/>
                <a:gd name="T3" fmla="*/ 2147483647 h 167"/>
                <a:gd name="T4" fmla="*/ 2147483647 w 554"/>
                <a:gd name="T5" fmla="*/ 2147483647 h 167"/>
                <a:gd name="T6" fmla="*/ 0 60000 65536"/>
                <a:gd name="T7" fmla="*/ 0 60000 65536"/>
                <a:gd name="T8" fmla="*/ 0 60000 65536"/>
                <a:gd name="T9" fmla="*/ 0 w 554"/>
                <a:gd name="T10" fmla="*/ 0 h 167"/>
                <a:gd name="T11" fmla="*/ 554 w 554"/>
                <a:gd name="T12" fmla="*/ 167 h 1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48161" name="Group 357"/>
            <p:cNvGrpSpPr>
              <a:grpSpLocks/>
            </p:cNvGrpSpPr>
            <p:nvPr/>
          </p:nvGrpSpPr>
          <p:grpSpPr bwMode="auto">
            <a:xfrm>
              <a:off x="2714625" y="5659438"/>
              <a:ext cx="565150" cy="293687"/>
              <a:chOff x="1871277" y="1576300"/>
              <a:chExt cx="1128371" cy="437861"/>
            </a:xfrm>
          </p:grpSpPr>
          <p:sp>
            <p:nvSpPr>
              <p:cNvPr id="352" name="Oval 351"/>
              <p:cNvSpPr>
                <a:spLocks noChangeArrowheads="1"/>
              </p:cNvSpPr>
              <p:nvPr/>
            </p:nvSpPr>
            <p:spPr bwMode="auto">
              <a:xfrm flipV="1">
                <a:off x="1874448" y="1694641"/>
                <a:ext cx="1125200" cy="319521"/>
              </a:xfrm>
              <a:prstGeom prst="ellipse">
                <a:avLst/>
              </a:prstGeom>
              <a:gradFill rotWithShape="1">
                <a:gsLst>
                  <a:gs pos="0">
                    <a:srgbClr val="262699"/>
                  </a:gs>
                  <a:gs pos="53000">
                    <a:srgbClr val="8585E0"/>
                  </a:gs>
                  <a:gs pos="100000">
                    <a:srgbClr val="262699"/>
                  </a:gs>
                </a:gsLst>
                <a:lin ang="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ln>
                    <a:solidFill>
                      <a:schemeClr val="tx1"/>
                    </a:solidFill>
                  </a:ln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53" name="Rectangle 352"/>
              <p:cNvSpPr/>
              <p:nvPr/>
            </p:nvSpPr>
            <p:spPr bwMode="auto">
              <a:xfrm>
                <a:off x="1871277" y="1739611"/>
                <a:ext cx="1128371" cy="115973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4" name="Oval 353"/>
              <p:cNvSpPr>
                <a:spLocks noChangeArrowheads="1"/>
              </p:cNvSpPr>
              <p:nvPr/>
            </p:nvSpPr>
            <p:spPr bwMode="auto">
              <a:xfrm flipV="1">
                <a:off x="1871277" y="1576300"/>
                <a:ext cx="1125202" cy="319521"/>
              </a:xfrm>
              <a:prstGeom prst="ellipse">
                <a:avLst/>
              </a:prstGeom>
              <a:solidFill>
                <a:srgbClr val="BFBFBF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ln>
                    <a:solidFill>
                      <a:schemeClr val="tx1"/>
                    </a:solidFill>
                  </a:ln>
                  <a:solidFill>
                    <a:schemeClr val="lt1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355" name="Freeform 354"/>
              <p:cNvSpPr/>
              <p:nvPr/>
            </p:nvSpPr>
            <p:spPr bwMode="auto">
              <a:xfrm>
                <a:off x="2159710" y="1673340"/>
                <a:ext cx="548337" cy="160944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6" name="Freeform 355"/>
              <p:cNvSpPr>
                <a:spLocks/>
              </p:cNvSpPr>
              <p:nvPr/>
            </p:nvSpPr>
            <p:spPr bwMode="auto">
              <a:xfrm>
                <a:off x="2102657" y="1633104"/>
                <a:ext cx="662442" cy="111241"/>
              </a:xfrm>
              <a:custGeom>
                <a:avLst/>
                <a:gdLst>
                  <a:gd name="T0" fmla="*/ 0 w 3723451"/>
                  <a:gd name="T1" fmla="*/ 27215 h 932950"/>
                  <a:gd name="T2" fmla="*/ 116561 w 3723451"/>
                  <a:gd name="T3" fmla="*/ 321 h 932950"/>
                  <a:gd name="T4" fmla="*/ 330163 w 3723451"/>
                  <a:gd name="T5" fmla="*/ 62070 h 932950"/>
                  <a:gd name="T6" fmla="*/ 533941 w 3723451"/>
                  <a:gd name="T7" fmla="*/ 0 h 932950"/>
                  <a:gd name="T8" fmla="*/ 662442 w 3723451"/>
                  <a:gd name="T9" fmla="*/ 24700 h 932950"/>
                  <a:gd name="T10" fmla="*/ 566838 w 3723451"/>
                  <a:gd name="T11" fmla="*/ 55072 h 932950"/>
                  <a:gd name="T12" fmla="*/ 536057 w 3723451"/>
                  <a:gd name="T13" fmla="*/ 46883 h 932950"/>
                  <a:gd name="T14" fmla="*/ 333916 w 3723451"/>
                  <a:gd name="T15" fmla="*/ 111241 h 932950"/>
                  <a:gd name="T16" fmla="*/ 126604 w 3723451"/>
                  <a:gd name="T17" fmla="*/ 49251 h 932950"/>
                  <a:gd name="T18" fmla="*/ 93085 w 3723451"/>
                  <a:gd name="T19" fmla="*/ 55941 h 932950"/>
                  <a:gd name="T20" fmla="*/ 0 w 3723451"/>
                  <a:gd name="T21" fmla="*/ 27215 h 93295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rgbClr val="2626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sv-SE"/>
              </a:p>
            </p:txBody>
          </p:sp>
          <p:sp>
            <p:nvSpPr>
              <p:cNvPr id="441" name="Freeform 440"/>
              <p:cNvSpPr>
                <a:spLocks/>
              </p:cNvSpPr>
              <p:nvPr/>
            </p:nvSpPr>
            <p:spPr bwMode="auto">
              <a:xfrm>
                <a:off x="2536889" y="1727776"/>
                <a:ext cx="244059" cy="97040"/>
              </a:xfrm>
              <a:custGeom>
                <a:avLst/>
                <a:gdLst>
                  <a:gd name="T0" fmla="*/ 0 w 1366596"/>
                  <a:gd name="T1" fmla="*/ 0 h 809868"/>
                  <a:gd name="T2" fmla="*/ 244059 w 1366596"/>
                  <a:gd name="T3" fmla="*/ 74985 h 809868"/>
                  <a:gd name="T4" fmla="*/ 154488 w 1366596"/>
                  <a:gd name="T5" fmla="*/ 97040 h 809868"/>
                  <a:gd name="T6" fmla="*/ 822 w 1366596"/>
                  <a:gd name="T7" fmla="*/ 51277 h 809868"/>
                  <a:gd name="T8" fmla="*/ 0 w 1366596"/>
                  <a:gd name="T9" fmla="*/ 0 h 8098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rgbClr val="2626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sv-SE"/>
              </a:p>
            </p:txBody>
          </p:sp>
          <p:sp>
            <p:nvSpPr>
              <p:cNvPr id="446" name="Freeform 445"/>
              <p:cNvSpPr>
                <a:spLocks/>
              </p:cNvSpPr>
              <p:nvPr/>
            </p:nvSpPr>
            <p:spPr bwMode="auto">
              <a:xfrm>
                <a:off x="2089979" y="1730144"/>
                <a:ext cx="240888" cy="97039"/>
              </a:xfrm>
              <a:custGeom>
                <a:avLst/>
                <a:gdLst>
                  <a:gd name="T0" fmla="*/ 237599 w 1348191"/>
                  <a:gd name="T1" fmla="*/ 0 h 791462"/>
                  <a:gd name="T2" fmla="*/ 240888 w 1348191"/>
                  <a:gd name="T3" fmla="*/ 46827 h 791462"/>
                  <a:gd name="T4" fmla="*/ 87147 w 1348191"/>
                  <a:gd name="T5" fmla="*/ 97039 h 791462"/>
                  <a:gd name="T6" fmla="*/ 0 w 1348191"/>
                  <a:gd name="T7" fmla="*/ 75036 h 791462"/>
                  <a:gd name="T8" fmla="*/ 237599 w 1348191"/>
                  <a:gd name="T9" fmla="*/ 0 h 7914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rgbClr val="2626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sv-SE"/>
              </a:p>
            </p:txBody>
          </p:sp>
          <p:cxnSp>
            <p:nvCxnSpPr>
              <p:cNvPr id="450" name="Straight Connector 449"/>
              <p:cNvCxnSpPr>
                <a:cxnSpLocks noChangeShapeType="1"/>
                <a:endCxn id="354" idx="2"/>
              </p:cNvCxnSpPr>
              <p:nvPr/>
            </p:nvCxnSpPr>
            <p:spPr bwMode="auto">
              <a:xfrm flipH="1" flipV="1">
                <a:off x="1871277" y="1737244"/>
                <a:ext cx="3171" cy="12307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5" dist="19939" dir="5400000" algn="tl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8" name="Straight Connector 467"/>
              <p:cNvCxnSpPr>
                <a:cxnSpLocks noChangeShapeType="1"/>
              </p:cNvCxnSpPr>
              <p:nvPr/>
            </p:nvCxnSpPr>
            <p:spPr bwMode="auto">
              <a:xfrm flipH="1" flipV="1">
                <a:off x="2996479" y="1734878"/>
                <a:ext cx="3169" cy="12307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5" dist="19939" dir="5400000" algn="tl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8162" name="TextBox 282"/>
            <p:cNvSpPr txBox="1">
              <a:spLocks noChangeArrowheads="1"/>
            </p:cNvSpPr>
            <p:nvPr/>
          </p:nvSpPr>
          <p:spPr bwMode="auto">
            <a:xfrm>
              <a:off x="3068638" y="5862638"/>
              <a:ext cx="261937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sv-SE" sz="1200"/>
                <a:t>3</a:t>
              </a:r>
            </a:p>
          </p:txBody>
        </p:sp>
      </p:grpSp>
      <p:sp>
        <p:nvSpPr>
          <p:cNvPr id="48155" name="TextBox 6"/>
          <p:cNvSpPr txBox="1">
            <a:spLocks noChangeArrowheads="1"/>
          </p:cNvSpPr>
          <p:nvPr/>
        </p:nvSpPr>
        <p:spPr bwMode="auto">
          <a:xfrm>
            <a:off x="196850" y="4903788"/>
            <a:ext cx="1992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sv-SE" sz="1400"/>
              <a:t>values in arriving </a:t>
            </a:r>
          </a:p>
          <a:p>
            <a:r>
              <a:rPr lang="en-US" altLang="sv-SE" sz="1400"/>
              <a:t>packet header</a:t>
            </a:r>
            <a:endParaRPr lang="en-US" altLang="sv-SE" sz="1800"/>
          </a:p>
        </p:txBody>
      </p:sp>
    </p:spTree>
    <p:extLst>
      <p:ext uri="{BB962C8B-B14F-4D97-AF65-F5344CB8AC3E}">
        <p14:creationId xmlns:p14="http://schemas.microsoft.com/office/powerpoint/2010/main" val="64105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43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744775" cy="46482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Control, routing 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path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selection/r</a:t>
            </a:r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outing </a:t>
            </a:r>
            <a:r>
              <a:rPr lang="en-US" altLang="sv-SE" sz="2400" u="sng" dirty="0">
                <a:solidFill>
                  <a:schemeClr val="bg1">
                    <a:lumMod val="65000"/>
                  </a:schemeClr>
                </a:solidFill>
              </a:rPr>
              <a:t>algorithms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Link state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Distance Vector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Hierarchical routing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instantiation, implementation in the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Internet routing </a:t>
            </a:r>
            <a:r>
              <a:rPr lang="en-US" sz="2400" u="sng" dirty="0" smtClean="0">
                <a:solidFill>
                  <a:schemeClr val="bg1">
                    <a:lumMod val="65000"/>
                  </a:schemeClr>
                </a:solidFill>
              </a:rPr>
              <a:t>protocols</a:t>
            </a:r>
            <a:endParaRPr lang="en-US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OSPF</a:t>
            </a: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BGP</a:t>
            </a:r>
          </a:p>
          <a:p>
            <a:r>
              <a:rPr lang="en-US" altLang="sv-SE" sz="2400" dirty="0" smtClean="0"/>
              <a:t>ICMP (control protocol)</a:t>
            </a:r>
            <a:endParaRPr lang="en-US" altLang="sv-SE" sz="2400" dirty="0"/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9866" y="1230502"/>
            <a:ext cx="2783052" cy="18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98" y="5373216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31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85F3D5-2EFC-4E67-894C-B5A45B1E2A52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sv-SE" sz="1400" dirty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6025" cy="1143000"/>
          </a:xfrm>
        </p:spPr>
        <p:txBody>
          <a:bodyPr/>
          <a:lstStyle/>
          <a:p>
            <a:r>
              <a:rPr lang="en-US" altLang="sv-SE" smtClean="0"/>
              <a:t>ICMP:</a:t>
            </a:r>
            <a:r>
              <a:rPr lang="en-US" altLang="sv-SE" sz="3600" smtClean="0"/>
              <a:t> Internet Control Message Protocol</a:t>
            </a:r>
            <a:endParaRPr lang="en-US" altLang="sv-SE" sz="4400" smtClean="0"/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6880" y="1143000"/>
            <a:ext cx="7942263" cy="4374232"/>
          </a:xfrm>
        </p:spPr>
        <p:txBody>
          <a:bodyPr/>
          <a:lstStyle/>
          <a:p>
            <a:r>
              <a:rPr lang="en-US" altLang="sv-SE" sz="2400" b="1" smtClean="0">
                <a:solidFill>
                  <a:srgbClr val="C00000"/>
                </a:solidFill>
              </a:rPr>
              <a:t>Control and error messages</a:t>
            </a:r>
            <a:r>
              <a:rPr lang="en-US" altLang="sv-SE" sz="2400" smtClean="0">
                <a:solidFill>
                  <a:srgbClr val="C00000"/>
                </a:solidFill>
              </a:rPr>
              <a:t> </a:t>
            </a:r>
            <a:r>
              <a:rPr lang="en-US" altLang="sv-SE" sz="2400" smtClean="0"/>
              <a:t>from network layer.</a:t>
            </a:r>
          </a:p>
          <a:p>
            <a:r>
              <a:rPr lang="en-US" altLang="sv-SE" sz="2400" smtClean="0"/>
              <a:t>All IP implementations must have ICMP support.</a:t>
            </a:r>
          </a:p>
          <a:p>
            <a:r>
              <a:rPr lang="en-US" altLang="sv-SE" sz="2400" smtClean="0"/>
              <a:t>ICMP messages carried in IP datagrams</a:t>
            </a:r>
          </a:p>
          <a:p>
            <a:r>
              <a:rPr lang="en-US" altLang="sv-SE" sz="2400" smtClean="0"/>
              <a:t>used by hosts &amp; routers to communicate network-level control information and error reporting</a:t>
            </a:r>
          </a:p>
          <a:p>
            <a:pPr lvl="1"/>
            <a:r>
              <a:rPr lang="en-US" altLang="sv-SE" smtClean="0"/>
              <a:t>Error reporting:</a:t>
            </a:r>
            <a:r>
              <a:rPr lang="en-US" altLang="sv-SE" smtClean="0">
                <a:solidFill>
                  <a:schemeClr val="accent2"/>
                </a:solidFill>
              </a:rPr>
              <a:t> e.g., unreachable network, host, ..</a:t>
            </a:r>
          </a:p>
          <a:p>
            <a:pPr lvl="1"/>
            <a:r>
              <a:rPr lang="en-US" altLang="sv-SE" smtClean="0">
                <a:solidFill>
                  <a:srgbClr val="C00000"/>
                </a:solidFill>
              </a:rPr>
              <a:t>Example: </a:t>
            </a:r>
            <a:r>
              <a:rPr lang="en-US" altLang="sv-SE" smtClean="0"/>
              <a:t>(used by </a:t>
            </a:r>
            <a:r>
              <a:rPr lang="en-US" altLang="sv-SE" b="1" smtClean="0">
                <a:solidFill>
                  <a:schemeClr val="accent2"/>
                </a:solidFill>
              </a:rPr>
              <a:t>ping</a:t>
            </a:r>
            <a:r>
              <a:rPr lang="en-US" altLang="sv-SE" smtClean="0"/>
              <a:t> command)</a:t>
            </a:r>
          </a:p>
          <a:p>
            <a:pPr lvl="2"/>
            <a:r>
              <a:rPr lang="en-US" altLang="sv-SE" smtClean="0"/>
              <a:t>Sends ICMP </a:t>
            </a:r>
            <a:r>
              <a:rPr lang="en-US" altLang="sv-SE" smtClean="0">
                <a:solidFill>
                  <a:schemeClr val="accent2"/>
                </a:solidFill>
              </a:rPr>
              <a:t>echo request</a:t>
            </a:r>
            <a:r>
              <a:rPr lang="en-US" altLang="sv-SE" smtClean="0"/>
              <a:t> </a:t>
            </a:r>
          </a:p>
          <a:p>
            <a:pPr lvl="2"/>
            <a:r>
              <a:rPr lang="en-US" altLang="sv-SE" smtClean="0"/>
              <a:t>Receives ICMP </a:t>
            </a:r>
            <a:r>
              <a:rPr lang="en-US" altLang="sv-SE" smtClean="0">
                <a:solidFill>
                  <a:schemeClr val="accent2"/>
                </a:solidFill>
              </a:rPr>
              <a:t>echo reply</a:t>
            </a:r>
          </a:p>
          <a:p>
            <a:r>
              <a:rPr lang="en-US" altLang="sv-SE" sz="2400" smtClean="0"/>
              <a:t>Any </a:t>
            </a:r>
            <a:r>
              <a:rPr lang="en-US" altLang="sv-SE" sz="2400" smtClean="0">
                <a:solidFill>
                  <a:srgbClr val="C00000"/>
                </a:solidFill>
              </a:rPr>
              <a:t>ICMP error message </a:t>
            </a:r>
            <a:r>
              <a:rPr lang="en-US" altLang="sv-SE" sz="2400" smtClean="0"/>
              <a:t>may </a:t>
            </a:r>
            <a:r>
              <a:rPr lang="en-US" altLang="sv-SE" sz="2400" b="1" smtClean="0"/>
              <a:t>never</a:t>
            </a:r>
            <a:r>
              <a:rPr lang="en-US" altLang="sv-SE" sz="2400" smtClean="0"/>
              <a:t> generate a new one.</a:t>
            </a:r>
          </a:p>
        </p:txBody>
      </p:sp>
    </p:spTree>
    <p:extLst>
      <p:ext uri="{BB962C8B-B14F-4D97-AF65-F5344CB8AC3E}">
        <p14:creationId xmlns:p14="http://schemas.microsoft.com/office/powerpoint/2010/main" val="41213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24825" cy="497993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ICMP: internet control message protocol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980727"/>
            <a:ext cx="3888432" cy="5266085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used by hosts &amp; routers to communicate network-level information</a:t>
            </a:r>
          </a:p>
          <a:p>
            <a:pPr lvl="1"/>
            <a:r>
              <a:rPr lang="en-US" sz="2000" dirty="0">
                <a:latin typeface="Gill Sans MT" charset="0"/>
              </a:rPr>
              <a:t>error reporting: unreachable host, network, port, protocol</a:t>
            </a:r>
          </a:p>
          <a:p>
            <a:pPr lvl="1"/>
            <a:r>
              <a:rPr lang="en-US" sz="2000" dirty="0">
                <a:latin typeface="Gill Sans MT" charset="0"/>
              </a:rPr>
              <a:t>echo request/reply (used by ping)</a:t>
            </a:r>
          </a:p>
          <a:p>
            <a:r>
              <a:rPr lang="en-US" sz="2400" dirty="0">
                <a:latin typeface="Gill Sans MT" charset="0"/>
              </a:rPr>
              <a:t>network-layer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above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IP:</a:t>
            </a:r>
          </a:p>
          <a:p>
            <a:pPr lvl="1"/>
            <a:r>
              <a:rPr lang="en-US" sz="2000" dirty="0">
                <a:latin typeface="Gill Sans MT" charset="0"/>
              </a:rPr>
              <a:t>ICMP </a:t>
            </a:r>
            <a:r>
              <a:rPr lang="en-US" sz="2000" dirty="0" err="1">
                <a:latin typeface="Gill Sans MT" charset="0"/>
              </a:rPr>
              <a:t>msgs</a:t>
            </a:r>
            <a:r>
              <a:rPr lang="en-US" sz="2000" dirty="0">
                <a:latin typeface="Gill Sans MT" charset="0"/>
              </a:rPr>
              <a:t> carried in IP datagrams</a:t>
            </a:r>
          </a:p>
          <a:p>
            <a:r>
              <a:rPr lang="en-US" sz="2400" dirty="0">
                <a:solidFill>
                  <a:srgbClr val="000099"/>
                </a:solidFill>
                <a:latin typeface="Gill Sans MT" charset="0"/>
              </a:rPr>
              <a:t>ICMP message:</a:t>
            </a:r>
            <a:r>
              <a:rPr lang="en-US" sz="2400" dirty="0">
                <a:latin typeface="Gill Sans MT" charset="0"/>
              </a:rPr>
              <a:t> type, code plus first 8 bytes of IP datagram causing error</a:t>
            </a:r>
          </a:p>
        </p:txBody>
      </p:sp>
      <p:sp>
        <p:nvSpPr>
          <p:cNvPr id="109573" name="Text Box 4"/>
          <p:cNvSpPr txBox="1">
            <a:spLocks noChangeArrowheads="1"/>
          </p:cNvSpPr>
          <p:nvPr/>
        </p:nvSpPr>
        <p:spPr bwMode="auto">
          <a:xfrm>
            <a:off x="4584700" y="1196752"/>
            <a:ext cx="426085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u="sng" dirty="0"/>
              <a:t>Type</a:t>
            </a:r>
            <a:r>
              <a:rPr lang="en-US" sz="1800" dirty="0"/>
              <a:t>  </a:t>
            </a:r>
            <a:r>
              <a:rPr lang="en-US" sz="1800" u="sng" dirty="0"/>
              <a:t>Code</a:t>
            </a:r>
            <a:r>
              <a:rPr lang="en-US" sz="1800" dirty="0"/>
              <a:t>  </a:t>
            </a:r>
            <a:r>
              <a:rPr lang="en-US" sz="1800" u="sng" dirty="0"/>
              <a:t>description</a:t>
            </a:r>
            <a:endParaRPr lang="en-US" sz="1800" dirty="0"/>
          </a:p>
          <a:p>
            <a:r>
              <a:rPr lang="en-US" sz="1800" dirty="0">
                <a:solidFill>
                  <a:srgbClr val="C00000"/>
                </a:solidFill>
              </a:rPr>
              <a:t>0        0         echo reply (ping)</a:t>
            </a:r>
          </a:p>
          <a:p>
            <a:r>
              <a:rPr lang="en-US" sz="1800" dirty="0"/>
              <a:t>3        0         </a:t>
            </a:r>
            <a:r>
              <a:rPr lang="en-US" sz="1800" dirty="0" err="1"/>
              <a:t>dest</a:t>
            </a:r>
            <a:r>
              <a:rPr lang="en-US" sz="1800" dirty="0"/>
              <a:t>. network unreachable</a:t>
            </a:r>
          </a:p>
          <a:p>
            <a:r>
              <a:rPr lang="en-US" sz="1800" dirty="0"/>
              <a:t>3        1         </a:t>
            </a:r>
            <a:r>
              <a:rPr lang="en-US" sz="1800" dirty="0" err="1"/>
              <a:t>dest</a:t>
            </a:r>
            <a:r>
              <a:rPr lang="en-US" sz="1800" dirty="0"/>
              <a:t> host unreachable</a:t>
            </a:r>
          </a:p>
          <a:p>
            <a:r>
              <a:rPr lang="en-US" sz="1800" dirty="0"/>
              <a:t>3        2         </a:t>
            </a:r>
            <a:r>
              <a:rPr lang="en-US" sz="1800" dirty="0" err="1"/>
              <a:t>dest</a:t>
            </a:r>
            <a:r>
              <a:rPr lang="en-US" sz="1800" dirty="0"/>
              <a:t> protocol unreachable</a:t>
            </a:r>
          </a:p>
          <a:p>
            <a:r>
              <a:rPr lang="en-US" sz="1800" dirty="0">
                <a:solidFill>
                  <a:srgbClr val="C00000"/>
                </a:solidFill>
              </a:rPr>
              <a:t>3        3         </a:t>
            </a:r>
            <a:r>
              <a:rPr lang="en-US" sz="1800" dirty="0" err="1">
                <a:solidFill>
                  <a:srgbClr val="C00000"/>
                </a:solidFill>
              </a:rPr>
              <a:t>dest</a:t>
            </a:r>
            <a:r>
              <a:rPr lang="en-US" sz="1800" dirty="0">
                <a:solidFill>
                  <a:srgbClr val="C00000"/>
                </a:solidFill>
              </a:rPr>
              <a:t> port unreachable</a:t>
            </a:r>
          </a:p>
          <a:p>
            <a:r>
              <a:rPr lang="en-US" sz="1800" dirty="0"/>
              <a:t>3        6         </a:t>
            </a:r>
            <a:r>
              <a:rPr lang="en-US" sz="1800" dirty="0" err="1"/>
              <a:t>dest</a:t>
            </a:r>
            <a:r>
              <a:rPr lang="en-US" sz="1800" dirty="0"/>
              <a:t> network unknown</a:t>
            </a:r>
          </a:p>
          <a:p>
            <a:r>
              <a:rPr lang="en-US" sz="1800" dirty="0"/>
              <a:t>3        7         </a:t>
            </a:r>
            <a:r>
              <a:rPr lang="en-US" sz="1800" dirty="0" err="1"/>
              <a:t>dest</a:t>
            </a:r>
            <a:r>
              <a:rPr lang="en-US" sz="1800" dirty="0"/>
              <a:t> host unknown</a:t>
            </a:r>
          </a:p>
          <a:p>
            <a:r>
              <a:rPr lang="en-US" sz="1800" dirty="0">
                <a:solidFill>
                  <a:srgbClr val="C00000"/>
                </a:solidFill>
              </a:rPr>
              <a:t>4        0         source quench (congestion</a:t>
            </a:r>
          </a:p>
          <a:p>
            <a:r>
              <a:rPr lang="en-US" sz="1800" dirty="0">
                <a:solidFill>
                  <a:srgbClr val="C00000"/>
                </a:solidFill>
              </a:rPr>
              <a:t>                     control - not used)</a:t>
            </a:r>
          </a:p>
          <a:p>
            <a:r>
              <a:rPr lang="en-US" sz="1800" dirty="0">
                <a:solidFill>
                  <a:srgbClr val="C00000"/>
                </a:solidFill>
              </a:rPr>
              <a:t>8        0         echo request (ping)</a:t>
            </a:r>
          </a:p>
          <a:p>
            <a:r>
              <a:rPr lang="en-US" sz="1800" dirty="0"/>
              <a:t>9        0         route advertisement</a:t>
            </a:r>
          </a:p>
          <a:p>
            <a:r>
              <a:rPr lang="en-US" sz="1800" dirty="0"/>
              <a:t>10      0         router discovery</a:t>
            </a:r>
          </a:p>
          <a:p>
            <a:r>
              <a:rPr lang="en-US" sz="1800" dirty="0">
                <a:solidFill>
                  <a:srgbClr val="C00000"/>
                </a:solidFill>
              </a:rPr>
              <a:t>11      0         TTL expired</a:t>
            </a:r>
          </a:p>
          <a:p>
            <a:r>
              <a:rPr lang="en-US" sz="1800" dirty="0"/>
              <a:t>12      0         bad IP header</a:t>
            </a:r>
          </a:p>
          <a:p>
            <a:endParaRPr lang="en-US" sz="18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Tahoma" charset="0"/>
              </a:rPr>
              <a:pPr/>
              <a:t>45</a:t>
            </a:fld>
            <a:endParaRPr lang="en-US" sz="1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94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5725"/>
            <a:ext cx="7772400" cy="548461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Traceroute and ICMP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7377" y="926990"/>
            <a:ext cx="5446209" cy="4409534"/>
          </a:xfrm>
        </p:spPr>
        <p:txBody>
          <a:bodyPr/>
          <a:lstStyle/>
          <a:p>
            <a:pPr marL="282575" indent="-282575">
              <a:defRPr/>
            </a:pPr>
            <a:r>
              <a:rPr lang="en-US" sz="2400" dirty="0">
                <a:cs typeface="+mn-cs"/>
              </a:rPr>
              <a:t>source sends series of UDP segments </a:t>
            </a:r>
            <a:r>
              <a:rPr lang="en-US" sz="2400" dirty="0" smtClean="0">
                <a:solidFill>
                  <a:srgbClr val="C00000"/>
                </a:solidFill>
                <a:cs typeface="+mn-cs"/>
              </a:rPr>
              <a:t>(=probes) </a:t>
            </a:r>
            <a:r>
              <a:rPr lang="en-US" sz="2400" dirty="0" smtClean="0">
                <a:cs typeface="+mn-cs"/>
              </a:rPr>
              <a:t>to destination</a:t>
            </a:r>
            <a:endParaRPr lang="en-US" sz="2400" dirty="0">
              <a:cs typeface="+mn-cs"/>
            </a:endParaRPr>
          </a:p>
          <a:p>
            <a:pPr marL="565150" lvl="1" indent="-222250">
              <a:defRPr/>
            </a:pPr>
            <a:r>
              <a:rPr lang="en-US" sz="2000" dirty="0"/>
              <a:t>first set has TTL =</a:t>
            </a:r>
            <a:r>
              <a:rPr lang="en-US" sz="2000" dirty="0" smtClean="0"/>
              <a:t>1,second TTL=2</a:t>
            </a:r>
            <a:r>
              <a:rPr lang="en-US" sz="2000" dirty="0"/>
              <a:t>, etc.</a:t>
            </a:r>
          </a:p>
          <a:p>
            <a:pPr marL="282575" indent="-282575">
              <a:defRPr/>
            </a:pPr>
            <a:r>
              <a:rPr lang="en-US" sz="2400" dirty="0" smtClean="0">
                <a:cs typeface="+mn-cs"/>
              </a:rPr>
              <a:t>when datagram in </a:t>
            </a:r>
            <a:r>
              <a:rPr lang="en-US" sz="2400" i="1" dirty="0" smtClean="0">
                <a:cs typeface="+mn-cs"/>
              </a:rPr>
              <a:t>n</a:t>
            </a:r>
            <a:r>
              <a:rPr lang="en-US" sz="2400" dirty="0" smtClean="0">
                <a:cs typeface="+mn-cs"/>
              </a:rPr>
              <a:t>th </a:t>
            </a:r>
            <a:r>
              <a:rPr lang="en-US" sz="2400" dirty="0">
                <a:cs typeface="+mn-cs"/>
              </a:rPr>
              <a:t>set </a:t>
            </a:r>
            <a:r>
              <a:rPr lang="en-US" sz="2400" dirty="0" smtClean="0">
                <a:cs typeface="+mn-cs"/>
              </a:rPr>
              <a:t>arrives </a:t>
            </a:r>
            <a:r>
              <a:rPr lang="en-US" sz="2400" dirty="0">
                <a:cs typeface="+mn-cs"/>
              </a:rPr>
              <a:t>to </a:t>
            </a:r>
            <a:r>
              <a:rPr lang="en-US" sz="2400" dirty="0" smtClean="0">
                <a:cs typeface="+mn-cs"/>
              </a:rPr>
              <a:t>n-</a:t>
            </a:r>
            <a:r>
              <a:rPr lang="en-US" sz="2400" dirty="0" err="1" smtClean="0">
                <a:cs typeface="+mn-cs"/>
              </a:rPr>
              <a:t>th</a:t>
            </a:r>
            <a:r>
              <a:rPr lang="en-US" sz="2400" dirty="0" smtClean="0">
                <a:cs typeface="+mn-cs"/>
              </a:rPr>
              <a:t> </a:t>
            </a:r>
            <a:r>
              <a:rPr lang="en-US" sz="2400" dirty="0">
                <a:cs typeface="+mn-cs"/>
              </a:rPr>
              <a:t>router:</a:t>
            </a:r>
          </a:p>
          <a:p>
            <a:pPr marL="523875" lvl="1" indent="-180975">
              <a:defRPr/>
            </a:pPr>
            <a:r>
              <a:rPr lang="en-US" sz="2000" dirty="0" smtClean="0"/>
              <a:t>router discards it and reports error </a:t>
            </a:r>
            <a:r>
              <a:rPr lang="en-US" sz="2000" dirty="0" smtClean="0">
                <a:solidFill>
                  <a:srgbClr val="C00000"/>
                </a:solidFill>
              </a:rPr>
              <a:t>(TTL expired) </a:t>
            </a:r>
            <a:r>
              <a:rPr lang="en-US" sz="2000" dirty="0" smtClean="0"/>
              <a:t>sends source ICMP message (type 11, code 0)</a:t>
            </a:r>
          </a:p>
          <a:p>
            <a:pPr marL="523875" lvl="1" indent="-180975">
              <a:defRPr/>
            </a:pPr>
            <a:r>
              <a:rPr lang="en-US" sz="2000" dirty="0" smtClean="0"/>
              <a:t>ICMP message include name of router &amp; IP address</a:t>
            </a:r>
          </a:p>
          <a:p>
            <a:pPr marL="123825" indent="-180975">
              <a:defRPr/>
            </a:pPr>
            <a:r>
              <a:rPr lang="en-US" sz="2400" dirty="0" smtClean="0"/>
              <a:t>when </a:t>
            </a:r>
            <a:r>
              <a:rPr lang="en-US" sz="2400" dirty="0"/>
              <a:t>ICMP message arrives, source </a:t>
            </a:r>
            <a:r>
              <a:rPr lang="en-US" sz="2400" dirty="0">
                <a:solidFill>
                  <a:srgbClr val="C00000"/>
                </a:solidFill>
              </a:rPr>
              <a:t>records RTTs</a:t>
            </a:r>
          </a:p>
          <a:p>
            <a:pPr marL="523875" lvl="1" indent="-180975">
              <a:defRPr/>
            </a:pPr>
            <a:endParaRPr lang="en-US" sz="2000" dirty="0"/>
          </a:p>
        </p:txBody>
      </p:sp>
      <p:sp>
        <p:nvSpPr>
          <p:cNvPr id="655365" name="Rectangle 5"/>
          <p:cNvSpPr>
            <a:spLocks noChangeArrowheads="1"/>
          </p:cNvSpPr>
          <p:nvPr/>
        </p:nvSpPr>
        <p:spPr bwMode="auto">
          <a:xfrm>
            <a:off x="5653586" y="1123294"/>
            <a:ext cx="3216650" cy="3601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1" dirty="0">
                <a:solidFill>
                  <a:srgbClr val="000099"/>
                </a:solidFill>
                <a:latin typeface="Gill Sans MT" charset="0"/>
              </a:rPr>
              <a:t>stopping criteria: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UDP segment eventually arrives at destination host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destination returns ICMP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port unreachable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message (type 3, code 3)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source stops</a:t>
            </a:r>
          </a:p>
        </p:txBody>
      </p:sp>
      <p:sp>
        <p:nvSpPr>
          <p:cNvPr id="110600" name="Line 38"/>
          <p:cNvSpPr>
            <a:spLocks noChangeShapeType="1"/>
          </p:cNvSpPr>
          <p:nvPr/>
        </p:nvSpPr>
        <p:spPr bwMode="auto">
          <a:xfrm>
            <a:off x="1285875" y="5684890"/>
            <a:ext cx="288925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1" name="Line 105"/>
          <p:cNvSpPr>
            <a:spLocks noChangeShapeType="1"/>
          </p:cNvSpPr>
          <p:nvPr/>
        </p:nvSpPr>
        <p:spPr bwMode="auto">
          <a:xfrm flipV="1">
            <a:off x="2079625" y="5735690"/>
            <a:ext cx="458788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2" name="Line 106"/>
          <p:cNvSpPr>
            <a:spLocks noChangeShapeType="1"/>
          </p:cNvSpPr>
          <p:nvPr/>
        </p:nvSpPr>
        <p:spPr bwMode="auto">
          <a:xfrm>
            <a:off x="3014663" y="571981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3" name="Line 108"/>
          <p:cNvSpPr>
            <a:spLocks noChangeShapeType="1"/>
          </p:cNvSpPr>
          <p:nvPr/>
        </p:nvSpPr>
        <p:spPr bwMode="auto">
          <a:xfrm flipH="1">
            <a:off x="2776538" y="5451528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4" name="Line 113"/>
          <p:cNvSpPr>
            <a:spLocks noChangeShapeType="1"/>
          </p:cNvSpPr>
          <p:nvPr/>
        </p:nvSpPr>
        <p:spPr bwMode="auto">
          <a:xfrm flipH="1">
            <a:off x="3990975" y="5780140"/>
            <a:ext cx="620713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5" name="Line 260"/>
          <p:cNvSpPr>
            <a:spLocks noChangeShapeType="1"/>
          </p:cNvSpPr>
          <p:nvPr/>
        </p:nvSpPr>
        <p:spPr bwMode="auto">
          <a:xfrm>
            <a:off x="5110163" y="574521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6" name="Line 261"/>
          <p:cNvSpPr>
            <a:spLocks noChangeShapeType="1"/>
          </p:cNvSpPr>
          <p:nvPr/>
        </p:nvSpPr>
        <p:spPr bwMode="auto">
          <a:xfrm flipH="1">
            <a:off x="6048375" y="5691240"/>
            <a:ext cx="557213" cy="277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7" name="Line 291"/>
          <p:cNvSpPr>
            <a:spLocks noChangeShapeType="1"/>
          </p:cNvSpPr>
          <p:nvPr/>
        </p:nvSpPr>
        <p:spPr bwMode="auto">
          <a:xfrm>
            <a:off x="2744788" y="5851578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8" name="Line 292"/>
          <p:cNvSpPr>
            <a:spLocks noChangeShapeType="1"/>
          </p:cNvSpPr>
          <p:nvPr/>
        </p:nvSpPr>
        <p:spPr bwMode="auto">
          <a:xfrm>
            <a:off x="4668838" y="5438828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9" name="Line 294"/>
          <p:cNvSpPr>
            <a:spLocks noChangeShapeType="1"/>
          </p:cNvSpPr>
          <p:nvPr/>
        </p:nvSpPr>
        <p:spPr bwMode="auto">
          <a:xfrm flipH="1">
            <a:off x="3386138" y="6042078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10" name="Line 295"/>
          <p:cNvSpPr>
            <a:spLocks noChangeShapeType="1"/>
          </p:cNvSpPr>
          <p:nvPr/>
        </p:nvSpPr>
        <p:spPr bwMode="auto">
          <a:xfrm>
            <a:off x="3741738" y="5546778"/>
            <a:ext cx="6350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44" name="Text Box 300"/>
          <p:cNvSpPr txBox="1">
            <a:spLocks noChangeArrowheads="1"/>
          </p:cNvSpPr>
          <p:nvPr/>
        </p:nvSpPr>
        <p:spPr bwMode="auto">
          <a:xfrm>
            <a:off x="1387475" y="5403903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3 probes</a:t>
            </a:r>
          </a:p>
        </p:txBody>
      </p:sp>
      <p:sp>
        <p:nvSpPr>
          <p:cNvPr id="83246" name="Text Box 302"/>
          <p:cNvSpPr txBox="1">
            <a:spLocks noChangeArrowheads="1"/>
          </p:cNvSpPr>
          <p:nvPr/>
        </p:nvSpPr>
        <p:spPr bwMode="auto">
          <a:xfrm>
            <a:off x="2001838" y="5964290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3 probes</a:t>
            </a:r>
          </a:p>
        </p:txBody>
      </p:sp>
      <p:sp>
        <p:nvSpPr>
          <p:cNvPr id="83248" name="Text Box 304"/>
          <p:cNvSpPr txBox="1">
            <a:spLocks noChangeArrowheads="1"/>
          </p:cNvSpPr>
          <p:nvPr/>
        </p:nvSpPr>
        <p:spPr bwMode="auto">
          <a:xfrm>
            <a:off x="3025775" y="5378503"/>
            <a:ext cx="1073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3 probes</a:t>
            </a:r>
          </a:p>
        </p:txBody>
      </p:sp>
      <p:grpSp>
        <p:nvGrpSpPr>
          <p:cNvPr id="110614" name="Group 21"/>
          <p:cNvGrpSpPr>
            <a:grpSpLocks/>
          </p:cNvGrpSpPr>
          <p:nvPr/>
        </p:nvGrpSpPr>
        <p:grpSpPr bwMode="auto">
          <a:xfrm>
            <a:off x="517525" y="5340403"/>
            <a:ext cx="820738" cy="688975"/>
            <a:chOff x="-44" y="1473"/>
            <a:chExt cx="981" cy="1105"/>
          </a:xfrm>
        </p:grpSpPr>
        <p:pic>
          <p:nvPicPr>
            <p:cNvPr id="110666" name="Picture 22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667" name="Freeform 2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0615" name="Group 24"/>
          <p:cNvGrpSpPr>
            <a:grpSpLocks/>
          </p:cNvGrpSpPr>
          <p:nvPr/>
        </p:nvGrpSpPr>
        <p:grpSpPr bwMode="auto">
          <a:xfrm flipH="1">
            <a:off x="6565900" y="5378503"/>
            <a:ext cx="754063" cy="669925"/>
            <a:chOff x="-44" y="1473"/>
            <a:chExt cx="981" cy="1105"/>
          </a:xfrm>
        </p:grpSpPr>
        <p:pic>
          <p:nvPicPr>
            <p:cNvPr id="110664" name="Picture 2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665" name="Freeform 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0616" name="Group 27"/>
          <p:cNvGrpSpPr>
            <a:grpSpLocks/>
          </p:cNvGrpSpPr>
          <p:nvPr/>
        </p:nvGrpSpPr>
        <p:grpSpPr bwMode="auto">
          <a:xfrm>
            <a:off x="5513388" y="5878565"/>
            <a:ext cx="617537" cy="250825"/>
            <a:chOff x="2356" y="1300"/>
            <a:chExt cx="555" cy="194"/>
          </a:xfrm>
        </p:grpSpPr>
        <p:sp>
          <p:nvSpPr>
            <p:cNvPr id="110656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57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58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10659" name="Group 31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0662" name="Freeform 3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63" name="Freeform 3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660" name="Line 34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61" name="Line 35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17" name="Group 36"/>
          <p:cNvGrpSpPr>
            <a:grpSpLocks/>
          </p:cNvGrpSpPr>
          <p:nvPr/>
        </p:nvGrpSpPr>
        <p:grpSpPr bwMode="auto">
          <a:xfrm>
            <a:off x="4545013" y="5607103"/>
            <a:ext cx="617537" cy="250825"/>
            <a:chOff x="2356" y="1300"/>
            <a:chExt cx="555" cy="194"/>
          </a:xfrm>
        </p:grpSpPr>
        <p:sp>
          <p:nvSpPr>
            <p:cNvPr id="11064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4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5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10651" name="Group 40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0654" name="Freeform 4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5" name="Freeform 4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652" name="Line 43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53" name="Line 44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18" name="Group 45"/>
          <p:cNvGrpSpPr>
            <a:grpSpLocks/>
          </p:cNvGrpSpPr>
          <p:nvPr/>
        </p:nvGrpSpPr>
        <p:grpSpPr bwMode="auto">
          <a:xfrm>
            <a:off x="3394075" y="5816653"/>
            <a:ext cx="617538" cy="250825"/>
            <a:chOff x="2356" y="1300"/>
            <a:chExt cx="555" cy="194"/>
          </a:xfrm>
        </p:grpSpPr>
        <p:sp>
          <p:nvSpPr>
            <p:cNvPr id="11064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4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4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10643" name="Group 4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0646" name="Freeform 5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47" name="Freeform 5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644" name="Line 52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45" name="Line 53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19" name="Group 54"/>
          <p:cNvGrpSpPr>
            <a:grpSpLocks/>
          </p:cNvGrpSpPr>
          <p:nvPr/>
        </p:nvGrpSpPr>
        <p:grpSpPr bwMode="auto">
          <a:xfrm>
            <a:off x="2392363" y="5570590"/>
            <a:ext cx="617537" cy="250825"/>
            <a:chOff x="2356" y="1300"/>
            <a:chExt cx="555" cy="194"/>
          </a:xfrm>
        </p:grpSpPr>
        <p:sp>
          <p:nvSpPr>
            <p:cNvPr id="11063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3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3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10635" name="Group 58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0638" name="Freeform 5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9" name="Freeform 6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636" name="Line 61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37" name="Line 62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20" name="Group 63"/>
          <p:cNvGrpSpPr>
            <a:grpSpLocks/>
          </p:cNvGrpSpPr>
          <p:nvPr/>
        </p:nvGrpSpPr>
        <p:grpSpPr bwMode="auto">
          <a:xfrm>
            <a:off x="1517650" y="5837290"/>
            <a:ext cx="617538" cy="250825"/>
            <a:chOff x="2356" y="1300"/>
            <a:chExt cx="555" cy="194"/>
          </a:xfrm>
        </p:grpSpPr>
        <p:sp>
          <p:nvSpPr>
            <p:cNvPr id="11062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2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062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10627" name="Group 6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0630" name="Freeform 6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1" name="Freeform 6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628" name="Line 70"/>
            <p:cNvSpPr>
              <a:spLocks noChangeShapeType="1"/>
            </p:cNvSpPr>
            <p:nvPr/>
          </p:nvSpPr>
          <p:spPr bwMode="auto">
            <a:xfrm>
              <a:off x="2357" y="1361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9" name="Line 7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247" name="Freeform 303"/>
          <p:cNvSpPr>
            <a:spLocks/>
          </p:cNvSpPr>
          <p:nvPr/>
        </p:nvSpPr>
        <p:spPr bwMode="auto">
          <a:xfrm>
            <a:off x="1257300" y="5624565"/>
            <a:ext cx="2247900" cy="403225"/>
          </a:xfrm>
          <a:custGeom>
            <a:avLst/>
            <a:gdLst>
              <a:gd name="T0" fmla="*/ 2147483647 w 1416"/>
              <a:gd name="T1" fmla="*/ 2147483647 h 254"/>
              <a:gd name="T2" fmla="*/ 2147483647 w 1416"/>
              <a:gd name="T3" fmla="*/ 2147483647 h 254"/>
              <a:gd name="T4" fmla="*/ 2147483647 w 1416"/>
              <a:gd name="T5" fmla="*/ 2147483647 h 254"/>
              <a:gd name="T6" fmla="*/ 2147483647 w 1416"/>
              <a:gd name="T7" fmla="*/ 2147483647 h 254"/>
              <a:gd name="T8" fmla="*/ 2147483647 w 1416"/>
              <a:gd name="T9" fmla="*/ 2147483647 h 254"/>
              <a:gd name="T10" fmla="*/ 2147483647 w 1416"/>
              <a:gd name="T11" fmla="*/ 2147483647 h 254"/>
              <a:gd name="T12" fmla="*/ 0 w 1416"/>
              <a:gd name="T13" fmla="*/ 2147483647 h 2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16"/>
              <a:gd name="T22" fmla="*/ 0 h 254"/>
              <a:gd name="T23" fmla="*/ 1416 w 1416"/>
              <a:gd name="T24" fmla="*/ 254 h 2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16" h="254">
                <a:moveTo>
                  <a:pt x="76" y="30"/>
                </a:moveTo>
                <a:cubicBezTo>
                  <a:pt x="137" y="11"/>
                  <a:pt x="200" y="170"/>
                  <a:pt x="324" y="170"/>
                </a:cubicBezTo>
                <a:cubicBezTo>
                  <a:pt x="461" y="165"/>
                  <a:pt x="717" y="0"/>
                  <a:pt x="896" y="2"/>
                </a:cubicBezTo>
                <a:cubicBezTo>
                  <a:pt x="1075" y="4"/>
                  <a:pt x="1416" y="122"/>
                  <a:pt x="1400" y="182"/>
                </a:cubicBezTo>
                <a:cubicBezTo>
                  <a:pt x="1384" y="242"/>
                  <a:pt x="1073" y="63"/>
                  <a:pt x="896" y="74"/>
                </a:cubicBezTo>
                <a:cubicBezTo>
                  <a:pt x="719" y="85"/>
                  <a:pt x="489" y="254"/>
                  <a:pt x="340" y="250"/>
                </a:cubicBezTo>
                <a:cubicBezTo>
                  <a:pt x="191" y="246"/>
                  <a:pt x="62" y="32"/>
                  <a:pt x="0" y="5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3" name="Freeform 299"/>
          <p:cNvSpPr>
            <a:spLocks/>
          </p:cNvSpPr>
          <p:nvPr/>
        </p:nvSpPr>
        <p:spPr bwMode="auto">
          <a:xfrm>
            <a:off x="1289050" y="5661078"/>
            <a:ext cx="419100" cy="419100"/>
          </a:xfrm>
          <a:custGeom>
            <a:avLst/>
            <a:gdLst>
              <a:gd name="T0" fmla="*/ 2147483647 w 264"/>
              <a:gd name="T1" fmla="*/ 0 h 264"/>
              <a:gd name="T2" fmla="*/ 2147483647 w 264"/>
              <a:gd name="T3" fmla="*/ 2147483647 h 264"/>
              <a:gd name="T4" fmla="*/ 0 w 264"/>
              <a:gd name="T5" fmla="*/ 2147483647 h 264"/>
              <a:gd name="T6" fmla="*/ 0 60000 65536"/>
              <a:gd name="T7" fmla="*/ 0 60000 65536"/>
              <a:gd name="T8" fmla="*/ 0 60000 65536"/>
              <a:gd name="T9" fmla="*/ 0 w 264"/>
              <a:gd name="T10" fmla="*/ 0 h 264"/>
              <a:gd name="T11" fmla="*/ 264 w 264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264">
                <a:moveTo>
                  <a:pt x="60" y="0"/>
                </a:moveTo>
                <a:cubicBezTo>
                  <a:pt x="86" y="31"/>
                  <a:pt x="264" y="176"/>
                  <a:pt x="228" y="220"/>
                </a:cubicBezTo>
                <a:cubicBezTo>
                  <a:pt x="192" y="264"/>
                  <a:pt x="60" y="109"/>
                  <a:pt x="0" y="88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5" name="Freeform 301"/>
          <p:cNvSpPr>
            <a:spLocks/>
          </p:cNvSpPr>
          <p:nvPr/>
        </p:nvSpPr>
        <p:spPr bwMode="auto">
          <a:xfrm>
            <a:off x="1282700" y="5575353"/>
            <a:ext cx="1346200" cy="474662"/>
          </a:xfrm>
          <a:custGeom>
            <a:avLst/>
            <a:gdLst>
              <a:gd name="T0" fmla="*/ 2147483647 w 848"/>
              <a:gd name="T1" fmla="*/ 2147483647 h 299"/>
              <a:gd name="T2" fmla="*/ 2147483647 w 848"/>
              <a:gd name="T3" fmla="*/ 2147483647 h 299"/>
              <a:gd name="T4" fmla="*/ 2147483647 w 848"/>
              <a:gd name="T5" fmla="*/ 2147483647 h 299"/>
              <a:gd name="T6" fmla="*/ 2147483647 w 848"/>
              <a:gd name="T7" fmla="*/ 2147483647 h 299"/>
              <a:gd name="T8" fmla="*/ 0 w 848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8"/>
              <a:gd name="T16" fmla="*/ 0 h 299"/>
              <a:gd name="T17" fmla="*/ 848 w 84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8" h="299">
                <a:moveTo>
                  <a:pt x="76" y="76"/>
                </a:moveTo>
                <a:cubicBezTo>
                  <a:pt x="137" y="57"/>
                  <a:pt x="200" y="216"/>
                  <a:pt x="324" y="216"/>
                </a:cubicBezTo>
                <a:cubicBezTo>
                  <a:pt x="448" y="216"/>
                  <a:pt x="792" y="0"/>
                  <a:pt x="820" y="76"/>
                </a:cubicBezTo>
                <a:cubicBezTo>
                  <a:pt x="848" y="152"/>
                  <a:pt x="469" y="245"/>
                  <a:pt x="340" y="296"/>
                </a:cubicBezTo>
                <a:cubicBezTo>
                  <a:pt x="203" y="299"/>
                  <a:pt x="62" y="78"/>
                  <a:pt x="0" y="96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475895"/>
            <a:ext cx="548655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C6E93-DF5B-BC4B-80F9-500DED1EEDCC}" type="slidenum">
              <a:rPr lang="en-US" sz="1200" smtClean="0">
                <a:latin typeface="Tahoma" charset="0"/>
              </a:rPr>
              <a:pPr/>
              <a:t>46</a:t>
            </a:fld>
            <a:endParaRPr lang="en-US" sz="120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98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5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5" grpId="0" animBg="1"/>
      <p:bldP spid="83244" grpId="0"/>
      <p:bldP spid="83246" grpId="0"/>
      <p:bldP spid="83248" grpId="0"/>
      <p:bldP spid="83247" grpId="0" animBg="1"/>
      <p:bldP spid="83243" grpId="0" animBg="1"/>
      <p:bldP spid="8324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47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744775" cy="4648200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Control, routing 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path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selection/r</a:t>
            </a:r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outing </a:t>
            </a:r>
            <a:r>
              <a:rPr lang="en-US" altLang="sv-SE" sz="2400" u="sng" dirty="0">
                <a:solidFill>
                  <a:schemeClr val="bg1">
                    <a:lumMod val="65000"/>
                  </a:schemeClr>
                </a:solidFill>
              </a:rPr>
              <a:t>algorithms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Link state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Distance Vector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Hierarchical routing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instantiation, implementation in the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Internet routing </a:t>
            </a:r>
            <a:r>
              <a:rPr lang="en-US" sz="2400" u="sng" dirty="0" smtClean="0">
                <a:solidFill>
                  <a:schemeClr val="bg1">
                    <a:lumMod val="65000"/>
                  </a:schemeClr>
                </a:solidFill>
              </a:rPr>
              <a:t>protocols</a:t>
            </a:r>
            <a:endParaRPr lang="en-US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OSPF</a:t>
            </a: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BGP</a:t>
            </a:r>
          </a:p>
          <a:p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ICMP (control protocol)</a:t>
            </a:r>
          </a:p>
          <a:p>
            <a:endParaRPr lang="en-US" altLang="sv-SE" sz="2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sv-SE" sz="2400" b="1" dirty="0" smtClean="0"/>
              <a:t>NEXT: Link Layer</a:t>
            </a:r>
            <a:endParaRPr lang="en-US" altLang="sv-SE" sz="2400" b="1" dirty="0"/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85476" y="4911423"/>
            <a:ext cx="2066550" cy="137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89" y="5536773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7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81" y="13648"/>
            <a:ext cx="8219256" cy="761646"/>
          </a:xfrm>
        </p:spPr>
        <p:txBody>
          <a:bodyPr/>
          <a:lstStyle/>
          <a:p>
            <a:r>
              <a:rPr lang="sv-SE" dirty="0" smtClean="0"/>
              <a:t>Reading </a:t>
            </a:r>
            <a:r>
              <a:rPr lang="sv-SE" dirty="0" err="1" smtClean="0"/>
              <a:t>instructions</a:t>
            </a:r>
            <a:r>
              <a:rPr lang="sv-SE" dirty="0" smtClean="0"/>
              <a:t> </a:t>
            </a:r>
            <a:r>
              <a:rPr lang="sv-SE" dirty="0" err="1" smtClean="0"/>
              <a:t>Network</a:t>
            </a:r>
            <a:r>
              <a:rPr lang="sv-SE" dirty="0" smtClean="0"/>
              <a:t> </a:t>
            </a:r>
            <a:r>
              <a:rPr lang="sv-SE" dirty="0" err="1" smtClean="0"/>
              <a:t>Layer</a:t>
            </a:r>
            <a:r>
              <a:rPr lang="sv-SE" dirty="0" smtClean="0"/>
              <a:t> </a:t>
            </a:r>
            <a:br>
              <a:rPr lang="sv-SE" dirty="0" smtClean="0"/>
            </a:br>
            <a:r>
              <a:rPr lang="sv-SE" sz="2800" dirty="0" smtClean="0"/>
              <a:t>(</a:t>
            </a:r>
            <a:r>
              <a:rPr lang="sv-SE" sz="2800" dirty="0" err="1" smtClean="0"/>
              <a:t>incl</a:t>
            </a:r>
            <a:r>
              <a:rPr lang="sv-SE" sz="2800" smtClean="0"/>
              <a:t>. prev</a:t>
            </a:r>
            <a:r>
              <a:rPr lang="sv-SE" sz="2800" dirty="0" smtClean="0"/>
              <a:t>. </a:t>
            </a:r>
            <a:r>
              <a:rPr lang="sv-SE" sz="2800" dirty="0" err="1" smtClean="0"/>
              <a:t>lecture</a:t>
            </a:r>
            <a:r>
              <a:rPr lang="sv-SE" sz="2800" dirty="0" smtClean="0"/>
              <a:t>)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399" y="1600200"/>
            <a:ext cx="8610601" cy="4648200"/>
          </a:xfrm>
        </p:spPr>
        <p:txBody>
          <a:bodyPr>
            <a:normAutofit/>
          </a:bodyPr>
          <a:lstStyle/>
          <a:p>
            <a:r>
              <a:rPr lang="sv-SE" b="1" dirty="0" err="1"/>
              <a:t>K</a:t>
            </a:r>
            <a:r>
              <a:rPr lang="sv-SE" b="1" dirty="0" err="1" smtClean="0"/>
              <a:t>uroseRoss</a:t>
            </a:r>
            <a:r>
              <a:rPr lang="sv-SE" b="1" dirty="0" smtClean="0"/>
              <a:t> </a:t>
            </a:r>
            <a:r>
              <a:rPr lang="sv-SE" b="1" dirty="0" err="1" smtClean="0"/>
              <a:t>book</a:t>
            </a:r>
            <a:endParaRPr lang="sv-SE" b="1" dirty="0" smtClean="0"/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b="1" dirty="0" smtClean="0"/>
          </a:p>
          <a:p>
            <a:pPr marL="457200" lvl="1" indent="0">
              <a:buNone/>
            </a:pPr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0813650"/>
              </p:ext>
            </p:extLst>
          </p:nvPr>
        </p:nvGraphicFramePr>
        <p:xfrm>
          <a:off x="891985" y="2063228"/>
          <a:ext cx="5562601" cy="2460027"/>
        </p:xfrm>
        <a:graphic>
          <a:graphicData uri="http://schemas.openxmlformats.org/drawingml/2006/table">
            <a:tbl>
              <a:tblPr/>
              <a:tblGrid>
                <a:gridCol w="3504439"/>
                <a:gridCol w="2058162"/>
              </a:tblGrid>
              <a:tr h="539787">
                <a:tc>
                  <a:txBody>
                    <a:bodyPr/>
                    <a:lstStyle/>
                    <a:p>
                      <a:r>
                        <a:rPr lang="sv-SE" sz="1800" b="1" dirty="0" err="1">
                          <a:effectLst/>
                        </a:rPr>
                        <a:t>Careful</a:t>
                      </a:r>
                      <a:endParaRPr lang="sv-SE" sz="18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effectLst/>
                        </a:rPr>
                        <a:t>Quick</a:t>
                      </a:r>
                      <a:endParaRPr lang="sv-SE" sz="18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39787">
                <a:tc>
                  <a:txBody>
                    <a:bodyPr/>
                    <a:lstStyle/>
                    <a:p>
                      <a:r>
                        <a:rPr lang="sv-SE" sz="1800" dirty="0" smtClean="0">
                          <a:effectLst/>
                        </a:rPr>
                        <a:t>5/e,6/e: 4.1-4.6 7/e: 4.1-4.3, 5.2-5.4, 5.5, 5.6, </a:t>
                      </a:r>
                    </a:p>
                    <a:p>
                      <a:r>
                        <a:rPr lang="sv-SE" sz="1800" i="1" dirty="0" smtClean="0">
                          <a:effectLst/>
                        </a:rPr>
                        <a:t>[new- SDN, data and </a:t>
                      </a:r>
                      <a:r>
                        <a:rPr lang="sv-SE" sz="1800" i="1" dirty="0" err="1" smtClean="0">
                          <a:effectLst/>
                        </a:rPr>
                        <a:t>control</a:t>
                      </a:r>
                      <a:r>
                        <a:rPr lang="sv-SE" sz="1800" i="1" dirty="0" smtClean="0">
                          <a:effectLst/>
                        </a:rPr>
                        <a:t> plane 4.4, 5.5: in </a:t>
                      </a:r>
                      <a:r>
                        <a:rPr lang="sv-SE" sz="1800" i="1" dirty="0" err="1" smtClean="0">
                          <a:effectLst/>
                        </a:rPr>
                        <a:t>subsequent</a:t>
                      </a:r>
                      <a:r>
                        <a:rPr lang="sv-SE" sz="1800" i="1" dirty="0" smtClean="0">
                          <a:effectLst/>
                        </a:rPr>
                        <a:t> </a:t>
                      </a:r>
                      <a:r>
                        <a:rPr lang="sv-SE" sz="1800" i="1" dirty="0" err="1" smtClean="0">
                          <a:effectLst/>
                        </a:rPr>
                        <a:t>lectures</a:t>
                      </a:r>
                      <a:r>
                        <a:rPr lang="sv-SE" sz="1800" i="1" dirty="0" smtClean="0">
                          <a:effectLst/>
                        </a:rPr>
                        <a:t>,</a:t>
                      </a:r>
                      <a:r>
                        <a:rPr lang="sv-SE" sz="1800" i="1" baseline="0" dirty="0" smtClean="0">
                          <a:effectLst/>
                        </a:rPr>
                        <a:t> </a:t>
                      </a:r>
                      <a:r>
                        <a:rPr lang="sv-SE" sz="1800" i="1" baseline="0" dirty="0" err="1" smtClean="0">
                          <a:effectLst/>
                        </a:rPr>
                        <a:t>connecting</a:t>
                      </a:r>
                      <a:r>
                        <a:rPr lang="sv-SE" sz="1800" i="1" baseline="0" dirty="0" smtClean="0">
                          <a:effectLst/>
                        </a:rPr>
                        <a:t> to multimedia/streaming</a:t>
                      </a:r>
                    </a:p>
                    <a:p>
                      <a:r>
                        <a:rPr lang="sv-SE" sz="1800" i="1" baseline="0" dirty="0" err="1" smtClean="0">
                          <a:effectLst/>
                        </a:rPr>
                        <a:t>Study</a:t>
                      </a:r>
                      <a:r>
                        <a:rPr lang="sv-SE" sz="1800" i="1" baseline="0" dirty="0" smtClean="0">
                          <a:effectLst/>
                        </a:rPr>
                        <a:t> material </a:t>
                      </a:r>
                      <a:r>
                        <a:rPr lang="sv-SE" sz="1800" i="1" baseline="0" dirty="0" err="1" smtClean="0">
                          <a:effectLst/>
                        </a:rPr>
                        <a:t>through</a:t>
                      </a:r>
                      <a:r>
                        <a:rPr lang="sv-SE" sz="1800" i="1" baseline="0" dirty="0" smtClean="0">
                          <a:effectLst/>
                        </a:rPr>
                        <a:t> the pingpong-system]</a:t>
                      </a:r>
                      <a:endParaRPr lang="sv-SE" sz="1800" i="1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dirty="0" smtClean="0">
                          <a:effectLst/>
                        </a:rPr>
                        <a:t>5/e,6/e: 4.7, 7/e: 5.7</a:t>
                      </a:r>
                      <a:endParaRPr lang="sv-SE" sz="18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12FCA8EF-88B6-4E38-9B27-576EE51ADF24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0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complementary</a:t>
            </a:r>
            <a:r>
              <a:rPr lang="sv-SE" dirty="0" smtClean="0"/>
              <a:t> material /video-</a:t>
            </a:r>
            <a:r>
              <a:rPr lang="sv-SE" dirty="0" err="1" smtClean="0"/>
              <a:t>links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/>
              <a:t>IP addresses and  subnets </a:t>
            </a:r>
            <a:r>
              <a:rPr lang="en-US" sz="7200" u="sng" dirty="0">
                <a:hlinkClick r:id="rId2"/>
              </a:rPr>
              <a:t>http://www.youtube.com/watch?v=ZTJIkjgyuZE&amp;list=PLE9F3F05C381ED8E8&amp;feature=plcp</a:t>
            </a:r>
            <a:r>
              <a:rPr lang="en-US" sz="7200" dirty="0"/>
              <a:t> </a:t>
            </a:r>
            <a:endParaRPr lang="en-US" sz="7200" dirty="0" smtClean="0"/>
          </a:p>
          <a:p>
            <a:endParaRPr lang="sv-SE" sz="7200" dirty="0"/>
          </a:p>
          <a:p>
            <a:r>
              <a:rPr lang="en-US" sz="7200" dirty="0" smtClean="0"/>
              <a:t>How does PGP choose its routes </a:t>
            </a:r>
            <a:r>
              <a:rPr lang="en-US" sz="7200" u="sng" dirty="0" smtClean="0">
                <a:hlinkClick r:id="rId3"/>
              </a:rPr>
              <a:t>http://www.youtube.com/watch?v=RGe0qt9Wz4U&amp;feature=plcp</a:t>
            </a:r>
            <a:r>
              <a:rPr lang="en-US" sz="7200" dirty="0" smtClean="0"/>
              <a:t> </a:t>
            </a:r>
            <a:endParaRPr lang="sv-SE" sz="7200" dirty="0" smtClean="0"/>
          </a:p>
          <a:p>
            <a:pPr marL="0" indent="0">
              <a:buNone/>
            </a:pPr>
            <a:r>
              <a:rPr lang="en-US" sz="7200" dirty="0" smtClean="0"/>
              <a:t> </a:t>
            </a:r>
            <a:endParaRPr lang="sv-SE" sz="7200" dirty="0" smtClean="0"/>
          </a:p>
          <a:p>
            <a:pPr marL="0" indent="0">
              <a:buNone/>
            </a:pPr>
            <a:r>
              <a:rPr lang="en-US" sz="7200" dirty="0" smtClean="0"/>
              <a:t> </a:t>
            </a:r>
            <a:endParaRPr lang="sv-SE" sz="7200" dirty="0" smtClean="0"/>
          </a:p>
          <a:p>
            <a:pPr marL="0" indent="0">
              <a:buNone/>
            </a:pPr>
            <a:r>
              <a:rPr lang="en-US" sz="7200" b="1" dirty="0" smtClean="0"/>
              <a:t>Some taste of layer 2: no worries if not all details fall in place, need the lectures also to grasp them.</a:t>
            </a:r>
            <a:endParaRPr lang="sv-SE" sz="7200" b="1" dirty="0" smtClean="0"/>
          </a:p>
          <a:p>
            <a:pPr marL="0" indent="0">
              <a:buNone/>
            </a:pPr>
            <a:r>
              <a:rPr lang="en-US" sz="7200" dirty="0" smtClean="0"/>
              <a:t> </a:t>
            </a:r>
            <a:endParaRPr lang="sv-SE" sz="7200" dirty="0" smtClean="0"/>
          </a:p>
          <a:p>
            <a:r>
              <a:rPr lang="en-US" sz="7200" dirty="0" smtClean="0"/>
              <a:t>Hubs, switches, routers </a:t>
            </a:r>
            <a:r>
              <a:rPr lang="en-US" sz="7200" u="sng" dirty="0" smtClean="0">
                <a:hlinkClick r:id="rId4"/>
              </a:rPr>
              <a:t>http://www.youtube.com/watch?v=reXS_e3fTAk&amp;feature=related</a:t>
            </a:r>
            <a:r>
              <a:rPr lang="en-US" sz="7200" dirty="0" smtClean="0"/>
              <a:t> </a:t>
            </a:r>
            <a:endParaRPr lang="sv-SE" sz="7200" dirty="0" smtClean="0"/>
          </a:p>
          <a:p>
            <a:r>
              <a:rPr lang="en-US" sz="7200" dirty="0" smtClean="0"/>
              <a:t> </a:t>
            </a:r>
            <a:endParaRPr lang="sv-SE" sz="7200" dirty="0" smtClean="0"/>
          </a:p>
          <a:p>
            <a:r>
              <a:rPr lang="en-US" sz="7200" dirty="0" smtClean="0"/>
              <a:t>What is a broadcast + MAC address  </a:t>
            </a:r>
            <a:r>
              <a:rPr lang="en-US" sz="7200" u="sng" dirty="0" smtClean="0">
                <a:hlinkClick r:id="rId5"/>
              </a:rPr>
              <a:t>http://www.youtube.com/watch?v=BmZNcjLtmwo&amp;feature=plcp</a:t>
            </a:r>
            <a:r>
              <a:rPr lang="en-US" sz="7200" dirty="0" smtClean="0"/>
              <a:t> </a:t>
            </a:r>
            <a:endParaRPr lang="sv-SE" sz="7200" dirty="0" smtClean="0"/>
          </a:p>
          <a:p>
            <a:pPr marL="0" indent="0">
              <a:buNone/>
            </a:pPr>
            <a:r>
              <a:rPr lang="en-US" sz="7200" dirty="0" smtClean="0"/>
              <a:t> </a:t>
            </a:r>
            <a:endParaRPr lang="sv-SE" sz="7200" dirty="0" smtClean="0"/>
          </a:p>
          <a:p>
            <a:r>
              <a:rPr lang="en-US" sz="7200" dirty="0" smtClean="0"/>
              <a:t>Broadcast domains: </a:t>
            </a:r>
            <a:r>
              <a:rPr lang="en-US" sz="7200" u="sng" dirty="0" smtClean="0">
                <a:hlinkClick r:id="rId6"/>
              </a:rPr>
              <a:t>http://www.youtube.com/watch?v=EhJO1TCQX5I&amp;feature=plcp</a:t>
            </a:r>
            <a:r>
              <a:rPr lang="en-US" sz="7200" dirty="0" smtClean="0"/>
              <a:t> </a:t>
            </a:r>
            <a:endParaRPr lang="sv-SE" sz="7200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754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625E62-6731-46A4-8006-6E58D295E9C3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sv-SE" sz="1400" dirty="0"/>
          </a:p>
        </p:txBody>
      </p:sp>
      <p:grpSp>
        <p:nvGrpSpPr>
          <p:cNvPr id="89092" name="Group 2"/>
          <p:cNvGrpSpPr>
            <a:grpSpLocks/>
          </p:cNvGrpSpPr>
          <p:nvPr/>
        </p:nvGrpSpPr>
        <p:grpSpPr bwMode="auto">
          <a:xfrm>
            <a:off x="5386388" y="935038"/>
            <a:ext cx="3571875" cy="2236787"/>
            <a:chOff x="3162" y="1071"/>
            <a:chExt cx="2250" cy="1409"/>
          </a:xfrm>
        </p:grpSpPr>
        <p:sp>
          <p:nvSpPr>
            <p:cNvPr id="89099" name="Freeform 3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00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01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02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03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04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05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06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07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08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09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10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11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12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13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14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15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16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17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18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19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20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21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22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23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24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25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26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27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28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29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30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89131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32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33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2147483646 h 174"/>
                <a:gd name="T2" fmla="*/ 11894263 w 378"/>
                <a:gd name="T3" fmla="*/ 0 h 17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34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35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36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37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38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89139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89140" name="Group 44"/>
            <p:cNvGrpSpPr>
              <a:grpSpLocks/>
            </p:cNvGrpSpPr>
            <p:nvPr/>
          </p:nvGrpSpPr>
          <p:grpSpPr bwMode="auto">
            <a:xfrm>
              <a:off x="3290" y="1748"/>
              <a:ext cx="199" cy="250"/>
              <a:chOff x="2957" y="2429"/>
              <a:chExt cx="202" cy="250"/>
            </a:xfrm>
          </p:grpSpPr>
          <p:sp>
            <p:nvSpPr>
              <p:cNvPr id="89166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89167" name="Text Box 46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u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9141" name="Group 47"/>
            <p:cNvGrpSpPr>
              <a:grpSpLocks/>
            </p:cNvGrpSpPr>
            <p:nvPr/>
          </p:nvGrpSpPr>
          <p:grpSpPr bwMode="auto">
            <a:xfrm>
              <a:off x="4460" y="2132"/>
              <a:ext cx="199" cy="250"/>
              <a:chOff x="2957" y="2429"/>
              <a:chExt cx="202" cy="250"/>
            </a:xfrm>
          </p:grpSpPr>
          <p:sp>
            <p:nvSpPr>
              <p:cNvPr id="89164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89165" name="Text Box 49"/>
              <p:cNvSpPr txBox="1">
                <a:spLocks noChangeArrowheads="1"/>
              </p:cNvSpPr>
              <p:nvPr/>
            </p:nvSpPr>
            <p:spPr bwMode="auto">
              <a:xfrm>
                <a:off x="2957" y="2429"/>
                <a:ext cx="20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y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9142" name="Group 50"/>
            <p:cNvGrpSpPr>
              <a:grpSpLocks/>
            </p:cNvGrpSpPr>
            <p:nvPr/>
          </p:nvGrpSpPr>
          <p:grpSpPr bwMode="auto">
            <a:xfrm>
              <a:off x="3764" y="2099"/>
              <a:ext cx="229" cy="288"/>
              <a:chOff x="2943" y="2399"/>
              <a:chExt cx="230" cy="288"/>
            </a:xfrm>
          </p:grpSpPr>
          <p:sp>
            <p:nvSpPr>
              <p:cNvPr id="89162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89163" name="Text Box 52"/>
              <p:cNvSpPr txBox="1">
                <a:spLocks noChangeArrowheads="1"/>
              </p:cNvSpPr>
              <p:nvPr/>
            </p:nvSpPr>
            <p:spPr bwMode="auto">
              <a:xfrm>
                <a:off x="2943" y="2399"/>
                <a:ext cx="2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400"/>
                  <a:t>x</a:t>
                </a:r>
              </a:p>
            </p:txBody>
          </p:sp>
        </p:grpSp>
        <p:grpSp>
          <p:nvGrpSpPr>
            <p:cNvPr id="89143" name="Group 53"/>
            <p:cNvGrpSpPr>
              <a:grpSpLocks/>
            </p:cNvGrpSpPr>
            <p:nvPr/>
          </p:nvGrpSpPr>
          <p:grpSpPr bwMode="auto">
            <a:xfrm>
              <a:off x="4441" y="1442"/>
              <a:ext cx="225" cy="250"/>
              <a:chOff x="2944" y="2429"/>
              <a:chExt cx="228" cy="250"/>
            </a:xfrm>
          </p:grpSpPr>
          <p:sp>
            <p:nvSpPr>
              <p:cNvPr id="89160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89161" name="Text Box 55"/>
              <p:cNvSpPr txBox="1">
                <a:spLocks noChangeArrowheads="1"/>
              </p:cNvSpPr>
              <p:nvPr/>
            </p:nvSpPr>
            <p:spPr bwMode="auto">
              <a:xfrm>
                <a:off x="2944" y="2429"/>
                <a:ext cx="2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w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9144" name="Group 56"/>
            <p:cNvGrpSpPr>
              <a:grpSpLocks/>
            </p:cNvGrpSpPr>
            <p:nvPr/>
          </p:nvGrpSpPr>
          <p:grpSpPr bwMode="auto">
            <a:xfrm>
              <a:off x="3772" y="1442"/>
              <a:ext cx="194" cy="250"/>
              <a:chOff x="2959" y="2429"/>
              <a:chExt cx="197" cy="250"/>
            </a:xfrm>
          </p:grpSpPr>
          <p:sp>
            <p:nvSpPr>
              <p:cNvPr id="89158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89159" name="Text Box 58"/>
              <p:cNvSpPr txBox="1">
                <a:spLocks noChangeArrowheads="1"/>
              </p:cNvSpPr>
              <p:nvPr/>
            </p:nvSpPr>
            <p:spPr bwMode="auto">
              <a:xfrm>
                <a:off x="2959" y="2429"/>
                <a:ext cx="19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000"/>
                  <a:t>v</a:t>
                </a:r>
                <a:endParaRPr lang="en-US" altLang="sv-SE" sz="240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9145" name="Group 59"/>
            <p:cNvGrpSpPr>
              <a:grpSpLocks/>
            </p:cNvGrpSpPr>
            <p:nvPr/>
          </p:nvGrpSpPr>
          <p:grpSpPr bwMode="auto">
            <a:xfrm>
              <a:off x="5022" y="1760"/>
              <a:ext cx="219" cy="288"/>
              <a:chOff x="2946" y="2399"/>
              <a:chExt cx="221" cy="288"/>
            </a:xfrm>
          </p:grpSpPr>
          <p:sp>
            <p:nvSpPr>
              <p:cNvPr id="89156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sv-SE" altLang="sv-SE" sz="1800"/>
              </a:p>
            </p:txBody>
          </p:sp>
          <p:sp>
            <p:nvSpPr>
              <p:cNvPr id="89157" name="Text Box 61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ZapfDingbats" pitchFamily="82" charset="2"/>
                  <a:buChar char="r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ZapfDingbats" pitchFamily="82" charset="2"/>
                  <a:buChar char="m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sv-SE" sz="2400"/>
                  <a:t>z</a:t>
                </a:r>
              </a:p>
            </p:txBody>
          </p:sp>
        </p:grpSp>
        <p:sp>
          <p:nvSpPr>
            <p:cNvPr id="89146" name="Text Box 62"/>
            <p:cNvSpPr txBox="1">
              <a:spLocks noChangeArrowheads="1"/>
            </p:cNvSpPr>
            <p:nvPr/>
          </p:nvSpPr>
          <p:spPr bwMode="auto">
            <a:xfrm>
              <a:off x="3489" y="157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47" name="Text Box 63"/>
            <p:cNvSpPr txBox="1">
              <a:spLocks noChangeArrowheads="1"/>
            </p:cNvSpPr>
            <p:nvPr/>
          </p:nvSpPr>
          <p:spPr bwMode="auto">
            <a:xfrm>
              <a:off x="3837" y="179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48" name="Text Box 64"/>
            <p:cNvSpPr txBox="1">
              <a:spLocks noChangeArrowheads="1"/>
            </p:cNvSpPr>
            <p:nvPr/>
          </p:nvSpPr>
          <p:spPr bwMode="auto">
            <a:xfrm>
              <a:off x="3413" y="2003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49" name="Text Box 65"/>
            <p:cNvSpPr txBox="1">
              <a:spLocks noChangeArrowheads="1"/>
            </p:cNvSpPr>
            <p:nvPr/>
          </p:nvSpPr>
          <p:spPr bwMode="auto">
            <a:xfrm>
              <a:off x="4221" y="188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3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50" name="Text Box 66"/>
            <p:cNvSpPr txBox="1">
              <a:spLocks noChangeArrowheads="1"/>
            </p:cNvSpPr>
            <p:nvPr/>
          </p:nvSpPr>
          <p:spPr bwMode="auto">
            <a:xfrm>
              <a:off x="4169" y="223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51" name="Text Box 67"/>
            <p:cNvSpPr txBox="1">
              <a:spLocks noChangeArrowheads="1"/>
            </p:cNvSpPr>
            <p:nvPr/>
          </p:nvSpPr>
          <p:spPr bwMode="auto">
            <a:xfrm>
              <a:off x="4529" y="1808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1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52" name="Text Box 68"/>
            <p:cNvSpPr txBox="1">
              <a:spLocks noChangeArrowheads="1"/>
            </p:cNvSpPr>
            <p:nvPr/>
          </p:nvSpPr>
          <p:spPr bwMode="auto">
            <a:xfrm>
              <a:off x="4878" y="207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2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53" name="Text Box 69"/>
            <p:cNvSpPr txBox="1">
              <a:spLocks noChangeArrowheads="1"/>
            </p:cNvSpPr>
            <p:nvPr/>
          </p:nvSpPr>
          <p:spPr bwMode="auto">
            <a:xfrm>
              <a:off x="4851" y="153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5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54" name="Text Box 70"/>
            <p:cNvSpPr txBox="1">
              <a:spLocks noChangeArrowheads="1"/>
            </p:cNvSpPr>
            <p:nvPr/>
          </p:nvSpPr>
          <p:spPr bwMode="auto">
            <a:xfrm>
              <a:off x="4116" y="138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3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  <p:sp>
          <p:nvSpPr>
            <p:cNvPr id="89155" name="Text Box 71"/>
            <p:cNvSpPr txBox="1">
              <a:spLocks noChangeArrowheads="1"/>
            </p:cNvSpPr>
            <p:nvPr/>
          </p:nvSpPr>
          <p:spPr bwMode="auto">
            <a:xfrm>
              <a:off x="3765" y="111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pitchFamily="82" charset="2"/>
                <a:buChar char="r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ZapfDingbats" pitchFamily="82" charset="2"/>
                <a:buChar char="m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sv-SE" sz="1800"/>
                <a:t>5</a:t>
              </a:r>
              <a:endParaRPr lang="en-US" altLang="sv-SE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89093" name="Text Box 72"/>
          <p:cNvSpPr txBox="1">
            <a:spLocks noChangeArrowheads="1"/>
          </p:cNvSpPr>
          <p:nvPr/>
        </p:nvSpPr>
        <p:spPr bwMode="auto">
          <a:xfrm>
            <a:off x="0" y="2114550"/>
            <a:ext cx="89931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/>
              <a:t>Graph: G = (N,E)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sv-SE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b="1"/>
              <a:t>N</a:t>
            </a:r>
            <a:r>
              <a:rPr lang="en-US" altLang="sv-SE" sz="1800"/>
              <a:t> = set of “</a:t>
            </a:r>
            <a:r>
              <a:rPr lang="en-US" altLang="sv-SE" sz="1800" b="1"/>
              <a:t>N</a:t>
            </a:r>
            <a:r>
              <a:rPr lang="en-US" altLang="sv-SE" sz="1800"/>
              <a:t>odes” routers = { u, v, w, x, y, z 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sv-SE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b="1"/>
              <a:t>E</a:t>
            </a:r>
            <a:r>
              <a:rPr lang="en-US" altLang="sv-SE" sz="1800"/>
              <a:t> = set of “</a:t>
            </a:r>
            <a:r>
              <a:rPr lang="en-US" altLang="sv-SE" sz="1800" b="1"/>
              <a:t>E</a:t>
            </a:r>
            <a:r>
              <a:rPr lang="en-US" altLang="sv-SE" sz="1800"/>
              <a:t>dges” links = { (u,v), (u,x), (u,w), (v,x), (v,w), (x,w), (x,y), (w,y), (w,z), (y,z) }</a:t>
            </a:r>
          </a:p>
        </p:txBody>
      </p:sp>
      <p:sp>
        <p:nvSpPr>
          <p:cNvPr id="89094" name="Rectangle 7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708025"/>
          </a:xfrm>
        </p:spPr>
        <p:txBody>
          <a:bodyPr>
            <a:spAutoFit/>
          </a:bodyPr>
          <a:lstStyle/>
          <a:p>
            <a:r>
              <a:rPr lang="en-US" altLang="sv-SE" smtClean="0"/>
              <a:t>Graph abstraction: costs</a:t>
            </a:r>
          </a:p>
        </p:txBody>
      </p:sp>
      <p:sp>
        <p:nvSpPr>
          <p:cNvPr id="89095" name="Text Box 74"/>
          <p:cNvSpPr txBox="1">
            <a:spLocks noChangeArrowheads="1"/>
          </p:cNvSpPr>
          <p:nvPr/>
        </p:nvSpPr>
        <p:spPr bwMode="auto">
          <a:xfrm>
            <a:off x="617538" y="4862513"/>
            <a:ext cx="5840412" cy="3714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 u="sng">
                <a:solidFill>
                  <a:srgbClr val="C00000"/>
                </a:solidFill>
              </a:rPr>
              <a:t>Question:</a:t>
            </a:r>
            <a:r>
              <a:rPr lang="en-US" altLang="sv-SE" sz="1800">
                <a:solidFill>
                  <a:srgbClr val="C00000"/>
                </a:solidFill>
              </a:rPr>
              <a:t> What is the least-cost path between </a:t>
            </a:r>
            <a:r>
              <a:rPr lang="en-US" altLang="sv-SE" sz="1800"/>
              <a:t>u</a:t>
            </a:r>
            <a:r>
              <a:rPr lang="en-US" altLang="sv-SE" sz="1800">
                <a:solidFill>
                  <a:srgbClr val="FF0000"/>
                </a:solidFill>
              </a:rPr>
              <a:t> </a:t>
            </a:r>
            <a:r>
              <a:rPr lang="en-US" altLang="sv-SE" sz="1800">
                <a:solidFill>
                  <a:srgbClr val="C00000"/>
                </a:solidFill>
              </a:rPr>
              <a:t>and</a:t>
            </a:r>
            <a:r>
              <a:rPr lang="en-US" altLang="sv-SE" sz="1800">
                <a:solidFill>
                  <a:srgbClr val="FF0000"/>
                </a:solidFill>
              </a:rPr>
              <a:t> </a:t>
            </a:r>
            <a:r>
              <a:rPr lang="en-US" altLang="sv-SE" sz="1800"/>
              <a:t>z</a:t>
            </a:r>
            <a:r>
              <a:rPr lang="en-US" altLang="sv-SE" sz="180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89096" name="Text Box 75"/>
          <p:cNvSpPr txBox="1">
            <a:spLocks noChangeArrowheads="1"/>
          </p:cNvSpPr>
          <p:nvPr/>
        </p:nvSpPr>
        <p:spPr bwMode="auto">
          <a:xfrm>
            <a:off x="609600" y="3729038"/>
            <a:ext cx="5705475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800">
                <a:solidFill>
                  <a:schemeClr val="accent2"/>
                </a:solidFill>
              </a:rPr>
              <a:t>Cost of link </a:t>
            </a:r>
            <a:r>
              <a:rPr lang="sv-SE" altLang="sv-SE" sz="1800"/>
              <a:t>x</a:t>
            </a:r>
            <a:r>
              <a:rPr lang="sv-SE" altLang="sv-SE" sz="1800">
                <a:sym typeface="Symbol" panose="05050102010706020507" pitchFamily="18" charset="2"/>
              </a:rPr>
              <a:t>w is c(x,w) = 3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800">
                <a:solidFill>
                  <a:schemeClr val="accent2"/>
                </a:solidFill>
                <a:sym typeface="Symbol" panose="05050102010706020507" pitchFamily="18" charset="2"/>
              </a:rPr>
              <a:t>Cost of link could be always 1 hop, or related directly to delay or </a:t>
            </a:r>
            <a:r>
              <a:rPr lang="en-US" altLang="sv-SE" sz="1800">
                <a:solidFill>
                  <a:schemeClr val="accent2"/>
                </a:solidFill>
                <a:sym typeface="Symbol" panose="05050102010706020507" pitchFamily="18" charset="2"/>
              </a:rPr>
              <a:t>inverse</a:t>
            </a:r>
            <a:r>
              <a:rPr lang="sv-SE" altLang="sv-SE" sz="1800">
                <a:solidFill>
                  <a:schemeClr val="accent2"/>
                </a:solidFill>
                <a:sym typeface="Symbol" panose="05050102010706020507" pitchFamily="18" charset="2"/>
              </a:rPr>
              <a:t>ly to bandwidth, or any other metric</a:t>
            </a:r>
          </a:p>
        </p:txBody>
      </p:sp>
      <p:sp>
        <p:nvSpPr>
          <p:cNvPr id="89097" name="Text Box 76"/>
          <p:cNvSpPr txBox="1">
            <a:spLocks noChangeArrowheads="1"/>
          </p:cNvSpPr>
          <p:nvPr/>
        </p:nvSpPr>
        <p:spPr bwMode="auto">
          <a:xfrm>
            <a:off x="603251" y="5854700"/>
            <a:ext cx="4256782" cy="36933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v-SE" altLang="sv-SE" sz="1800" dirty="0" err="1">
                <a:solidFill>
                  <a:srgbClr val="C00000"/>
                </a:solidFill>
              </a:rPr>
              <a:t>Routing</a:t>
            </a:r>
            <a:r>
              <a:rPr lang="sv-SE" altLang="sv-SE" sz="1800" dirty="0">
                <a:solidFill>
                  <a:srgbClr val="C00000"/>
                </a:solidFill>
              </a:rPr>
              <a:t> </a:t>
            </a:r>
            <a:r>
              <a:rPr lang="sv-SE" altLang="sv-SE" sz="1800" dirty="0" err="1">
                <a:solidFill>
                  <a:srgbClr val="C00000"/>
                </a:solidFill>
              </a:rPr>
              <a:t>algorithm</a:t>
            </a:r>
            <a:r>
              <a:rPr lang="sv-SE" altLang="sv-SE" sz="1800" dirty="0">
                <a:solidFill>
                  <a:srgbClr val="C00000"/>
                </a:solidFill>
              </a:rPr>
              <a:t>: </a:t>
            </a:r>
            <a:r>
              <a:rPr lang="sv-SE" altLang="sv-SE" sz="1800" dirty="0" err="1" smtClean="0"/>
              <a:t>finds</a:t>
            </a:r>
            <a:r>
              <a:rPr lang="sv-SE" altLang="sv-SE" sz="1800" dirty="0" smtClean="0"/>
              <a:t> </a:t>
            </a:r>
            <a:r>
              <a:rPr lang="sv-SE" altLang="sv-SE" sz="1800" dirty="0" err="1"/>
              <a:t>least-cost</a:t>
            </a:r>
            <a:r>
              <a:rPr lang="sv-SE" altLang="sv-SE" sz="1800" dirty="0"/>
              <a:t> </a:t>
            </a:r>
            <a:r>
              <a:rPr lang="sv-SE" altLang="sv-SE" sz="1800" dirty="0" err="1"/>
              <a:t>path</a:t>
            </a:r>
            <a:endParaRPr lang="sv-SE" altLang="sv-SE" sz="1800" dirty="0"/>
          </a:p>
        </p:txBody>
      </p:sp>
      <p:sp>
        <p:nvSpPr>
          <p:cNvPr id="89098" name="Text Box 77"/>
          <p:cNvSpPr txBox="1">
            <a:spLocks noChangeArrowheads="1"/>
          </p:cNvSpPr>
          <p:nvPr/>
        </p:nvSpPr>
        <p:spPr bwMode="auto">
          <a:xfrm>
            <a:off x="625475" y="5360988"/>
            <a:ext cx="68214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800">
                <a:solidFill>
                  <a:schemeClr val="accent2"/>
                </a:solidFill>
              </a:rPr>
              <a:t>Cost of path </a:t>
            </a:r>
            <a:r>
              <a:rPr lang="en-US" altLang="sv-SE" sz="1800"/>
              <a:t>(x</a:t>
            </a:r>
            <a:r>
              <a:rPr lang="en-US" altLang="sv-SE" sz="1800" baseline="-25000"/>
              <a:t>1</a:t>
            </a:r>
            <a:r>
              <a:rPr lang="en-US" altLang="sv-SE" sz="1800"/>
              <a:t>, x</a:t>
            </a:r>
            <a:r>
              <a:rPr lang="en-US" altLang="sv-SE" sz="1800" baseline="-25000"/>
              <a:t>2</a:t>
            </a:r>
            <a:r>
              <a:rPr lang="en-US" altLang="sv-SE" sz="1800"/>
              <a:t>, x</a:t>
            </a:r>
            <a:r>
              <a:rPr lang="en-US" altLang="sv-SE" sz="1800" baseline="-25000"/>
              <a:t>3</a:t>
            </a:r>
            <a:r>
              <a:rPr lang="en-US" altLang="sv-SE" sz="1800"/>
              <a:t>,…, x</a:t>
            </a:r>
            <a:r>
              <a:rPr lang="en-US" altLang="sv-SE" sz="1800" baseline="-25000"/>
              <a:t>p</a:t>
            </a:r>
            <a:r>
              <a:rPr lang="en-US" altLang="sv-SE" sz="1800"/>
              <a:t>) = c(x</a:t>
            </a:r>
            <a:r>
              <a:rPr lang="en-US" altLang="sv-SE" sz="1800" baseline="-25000"/>
              <a:t>1</a:t>
            </a:r>
            <a:r>
              <a:rPr lang="en-US" altLang="sv-SE" sz="1800"/>
              <a:t>,x</a:t>
            </a:r>
            <a:r>
              <a:rPr lang="en-US" altLang="sv-SE" sz="1800" baseline="-25000"/>
              <a:t>2</a:t>
            </a:r>
            <a:r>
              <a:rPr lang="en-US" altLang="sv-SE" sz="1800"/>
              <a:t>) + c(x</a:t>
            </a:r>
            <a:r>
              <a:rPr lang="en-US" altLang="sv-SE" sz="1800" baseline="-25000"/>
              <a:t>2</a:t>
            </a:r>
            <a:r>
              <a:rPr lang="en-US" altLang="sv-SE" sz="1800"/>
              <a:t>,x</a:t>
            </a:r>
            <a:r>
              <a:rPr lang="en-US" altLang="sv-SE" sz="1800" baseline="-25000"/>
              <a:t>3</a:t>
            </a:r>
            <a:r>
              <a:rPr lang="en-US" altLang="sv-SE" sz="1800"/>
              <a:t>) + … + c(x</a:t>
            </a:r>
            <a:r>
              <a:rPr lang="en-US" altLang="sv-SE" sz="1800" baseline="-25000"/>
              <a:t>p-1</a:t>
            </a:r>
            <a:r>
              <a:rPr lang="en-US" altLang="sv-SE" sz="1800"/>
              <a:t>,x</a:t>
            </a:r>
            <a:r>
              <a:rPr lang="en-US" altLang="sv-SE" sz="1800" baseline="-25000"/>
              <a:t>p</a:t>
            </a:r>
            <a:r>
              <a:rPr lang="en-US" altLang="sv-SE" sz="180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346304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44624"/>
            <a:ext cx="4690864" cy="648072"/>
          </a:xfrm>
        </p:spPr>
        <p:txBody>
          <a:bodyPr/>
          <a:lstStyle/>
          <a:p>
            <a:r>
              <a:rPr lang="sv-SE" dirty="0" smtClean="0"/>
              <a:t>Extra </a:t>
            </a:r>
            <a:r>
              <a:rPr lang="sv-SE" dirty="0" err="1" smtClean="0"/>
              <a:t>slides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576888" y="6445250"/>
            <a:ext cx="2895600" cy="2873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3b-</a:t>
            </a:r>
            <a:fld id="{0A60F50E-8AF0-43A3-8F46-ED74D9FB86CF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3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1CA8266A-E1BA-445D-B626-0673F6B1BE79}" type="slidenum">
              <a:rPr lang="en-US" altLang="sv-SE" sz="1200" smtClean="0">
                <a:latin typeface="Tahoma" panose="020B0604030504040204" pitchFamily="34" charset="0"/>
                <a:ea typeface="MS PGothic" panose="020B0600070205080204" pitchFamily="34" charset="-128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51</a:t>
            </a:fld>
            <a:endParaRPr lang="en-US" altLang="sv-SE" sz="1200" dirty="0" smtClean="0"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94212" name="Group 2"/>
          <p:cNvGrpSpPr>
            <a:grpSpLocks/>
          </p:cNvGrpSpPr>
          <p:nvPr/>
        </p:nvGrpSpPr>
        <p:grpSpPr bwMode="auto">
          <a:xfrm>
            <a:off x="4627563" y="3079750"/>
            <a:ext cx="4217987" cy="3759200"/>
            <a:chOff x="415" y="856"/>
            <a:chExt cx="2910" cy="2523"/>
          </a:xfrm>
        </p:grpSpPr>
        <p:grpSp>
          <p:nvGrpSpPr>
            <p:cNvPr id="94273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82048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07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9" name="Line 5"/>
              <p:cNvSpPr>
                <a:spLocks noChangeShapeType="1"/>
              </p:cNvSpPr>
              <p:nvPr/>
            </p:nvSpPr>
            <p:spPr bwMode="auto">
              <a:xfrm>
                <a:off x="1616" y="2128"/>
                <a:ext cx="0" cy="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0" name="Line 6"/>
              <p:cNvSpPr>
                <a:spLocks noChangeShapeType="1"/>
              </p:cNvSpPr>
              <p:nvPr/>
            </p:nvSpPr>
            <p:spPr bwMode="auto">
              <a:xfrm>
                <a:off x="1929" y="2128"/>
                <a:ext cx="0" cy="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1" name="Rectangle 7"/>
              <p:cNvSpPr>
                <a:spLocks noChangeArrowheads="1"/>
              </p:cNvSpPr>
              <p:nvPr/>
            </p:nvSpPr>
            <p:spPr bwMode="auto">
              <a:xfrm>
                <a:off x="1616" y="2128"/>
                <a:ext cx="307" cy="47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2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0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3" name="Rectangle 9"/>
              <p:cNvSpPr>
                <a:spLocks noChangeArrowheads="1"/>
              </p:cNvSpPr>
              <p:nvPr/>
            </p:nvSpPr>
            <p:spPr bwMode="auto">
              <a:xfrm>
                <a:off x="1686" y="2100"/>
                <a:ext cx="135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54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w</a:t>
                </a:r>
                <a:endParaRPr lang="en-US" sz="2400" smtClean="0"/>
              </a:p>
            </p:txBody>
          </p:sp>
        </p:grpSp>
        <p:sp>
          <p:nvSpPr>
            <p:cNvPr id="81988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4</a:t>
              </a:r>
              <a:endParaRPr lang="en-US" sz="2400" smtClean="0"/>
            </a:p>
          </p:txBody>
        </p:sp>
        <p:grpSp>
          <p:nvGrpSpPr>
            <p:cNvPr id="94275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82041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2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3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4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5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6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7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v</a:t>
                </a:r>
                <a:endParaRPr lang="en-US" sz="2400" smtClean="0"/>
              </a:p>
            </p:txBody>
          </p:sp>
        </p:grpSp>
        <p:grpSp>
          <p:nvGrpSpPr>
            <p:cNvPr id="94276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82034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5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6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7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8" name="Oval 26"/>
              <p:cNvSpPr>
                <a:spLocks noChangeArrowheads="1"/>
              </p:cNvSpPr>
              <p:nvPr/>
            </p:nvSpPr>
            <p:spPr bwMode="auto">
              <a:xfrm>
                <a:off x="1607" y="2072"/>
                <a:ext cx="31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9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40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x</a:t>
                </a:r>
                <a:endParaRPr lang="en-US" sz="2400" smtClean="0"/>
              </a:p>
            </p:txBody>
          </p:sp>
        </p:grpSp>
        <p:grpSp>
          <p:nvGrpSpPr>
            <p:cNvPr id="94277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82027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8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9" name="Line 32"/>
              <p:cNvSpPr>
                <a:spLocks noChangeShapeType="1"/>
              </p:cNvSpPr>
              <p:nvPr/>
            </p:nvSpPr>
            <p:spPr bwMode="auto">
              <a:xfrm>
                <a:off x="1935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0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1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2" name="Rectangle 35"/>
              <p:cNvSpPr>
                <a:spLocks noChangeArrowheads="1"/>
              </p:cNvSpPr>
              <p:nvPr/>
            </p:nvSpPr>
            <p:spPr bwMode="auto">
              <a:xfrm>
                <a:off x="1687" y="2103"/>
                <a:ext cx="141" cy="10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33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9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u</a:t>
                </a:r>
                <a:endParaRPr lang="en-US" sz="2400" smtClean="0"/>
              </a:p>
            </p:txBody>
          </p:sp>
        </p:grpSp>
        <p:sp>
          <p:nvSpPr>
            <p:cNvPr id="81992" name="Line 37"/>
            <p:cNvSpPr>
              <a:spLocks noChangeShapeType="1"/>
            </p:cNvSpPr>
            <p:nvPr/>
          </p:nvSpPr>
          <p:spPr bwMode="auto">
            <a:xfrm>
              <a:off x="709" y="2155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3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4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5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5</a:t>
              </a:r>
              <a:endParaRPr lang="en-US" sz="2400" smtClean="0"/>
            </a:p>
          </p:txBody>
        </p:sp>
        <p:sp>
          <p:nvSpPr>
            <p:cNvPr id="81996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9" cy="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97" name="Text Box 42"/>
            <p:cNvSpPr txBox="1">
              <a:spLocks noChangeArrowheads="1"/>
            </p:cNvSpPr>
            <p:nvPr/>
          </p:nvSpPr>
          <p:spPr bwMode="auto">
            <a:xfrm>
              <a:off x="916" y="2091"/>
              <a:ext cx="218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/>
                <a:t>3</a:t>
              </a:r>
              <a:endParaRPr lang="en-US" sz="2400" dirty="0" smtClean="0"/>
            </a:p>
          </p:txBody>
        </p:sp>
        <p:sp>
          <p:nvSpPr>
            <p:cNvPr id="94284" name="Freeform 43"/>
            <p:cNvSpPr>
              <a:spLocks/>
            </p:cNvSpPr>
            <p:nvPr/>
          </p:nvSpPr>
          <p:spPr bwMode="auto">
            <a:xfrm>
              <a:off x="604" y="2227"/>
              <a:ext cx="857" cy="1152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57" h="1152">
                  <a:moveTo>
                    <a:pt x="0" y="0"/>
                  </a:moveTo>
                  <a:cubicBezTo>
                    <a:pt x="95" y="191"/>
                    <a:pt x="365" y="1152"/>
                    <a:pt x="562" y="1152"/>
                  </a:cubicBezTo>
                  <a:cubicBezTo>
                    <a:pt x="759" y="1152"/>
                    <a:pt x="796" y="851"/>
                    <a:pt x="857" y="77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1999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7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7</a:t>
              </a:r>
              <a:endParaRPr lang="en-US" sz="2400" smtClean="0"/>
            </a:p>
          </p:txBody>
        </p:sp>
        <p:sp>
          <p:nvSpPr>
            <p:cNvPr id="82000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1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4</a:t>
              </a:r>
              <a:endParaRPr lang="en-US" sz="2400" smtClean="0"/>
            </a:p>
          </p:txBody>
        </p:sp>
        <p:sp>
          <p:nvSpPr>
            <p:cNvPr id="94288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grpSp>
          <p:nvGrpSpPr>
            <p:cNvPr id="94289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82020" name="Oval 49"/>
              <p:cNvSpPr>
                <a:spLocks noChangeArrowheads="1"/>
              </p:cNvSpPr>
              <p:nvPr/>
            </p:nvSpPr>
            <p:spPr bwMode="auto">
              <a:xfrm>
                <a:off x="1616" y="2135"/>
                <a:ext cx="313" cy="8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1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2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3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4" name="Oval 53"/>
              <p:cNvSpPr>
                <a:spLocks noChangeArrowheads="1"/>
              </p:cNvSpPr>
              <p:nvPr/>
            </p:nvSpPr>
            <p:spPr bwMode="auto">
              <a:xfrm>
                <a:off x="1613" y="2069"/>
                <a:ext cx="313" cy="9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5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26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y</a:t>
                </a:r>
                <a:endParaRPr lang="en-US" sz="2400" smtClean="0"/>
              </a:p>
            </p:txBody>
          </p:sp>
        </p:grpSp>
        <p:sp>
          <p:nvSpPr>
            <p:cNvPr id="82004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8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8</a:t>
              </a:r>
              <a:endParaRPr lang="en-US" sz="2400" smtClean="0"/>
            </a:p>
          </p:txBody>
        </p:sp>
        <p:grpSp>
          <p:nvGrpSpPr>
            <p:cNvPr id="94291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82013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4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5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6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7" name="Oval 62"/>
              <p:cNvSpPr>
                <a:spLocks noChangeArrowheads="1"/>
              </p:cNvSpPr>
              <p:nvPr/>
            </p:nvSpPr>
            <p:spPr bwMode="auto">
              <a:xfrm>
                <a:off x="1607" y="2072"/>
                <a:ext cx="317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8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2019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000" smtClean="0"/>
                  <a:t>z</a:t>
                </a:r>
                <a:endParaRPr lang="en-US" sz="2400" smtClean="0"/>
              </a:p>
            </p:txBody>
          </p:sp>
        </p:grpSp>
        <p:sp>
          <p:nvSpPr>
            <p:cNvPr id="82006" name="Line 65"/>
            <p:cNvSpPr>
              <a:spLocks noChangeShapeType="1"/>
            </p:cNvSpPr>
            <p:nvPr/>
          </p:nvSpPr>
          <p:spPr bwMode="auto">
            <a:xfrm>
              <a:off x="2640" y="2149"/>
              <a:ext cx="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7" name="Text Box 66"/>
            <p:cNvSpPr txBox="1">
              <a:spLocks noChangeArrowheads="1"/>
            </p:cNvSpPr>
            <p:nvPr/>
          </p:nvSpPr>
          <p:spPr bwMode="auto">
            <a:xfrm>
              <a:off x="2708" y="2086"/>
              <a:ext cx="21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/>
                <a:t>2</a:t>
              </a:r>
              <a:endParaRPr lang="en-US" sz="2400" dirty="0" smtClean="0"/>
            </a:p>
          </p:txBody>
        </p:sp>
        <p:sp>
          <p:nvSpPr>
            <p:cNvPr id="82008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6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09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6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7</a:t>
              </a:r>
              <a:endParaRPr lang="en-US" sz="2400" smtClean="0"/>
            </a:p>
          </p:txBody>
        </p:sp>
        <p:sp>
          <p:nvSpPr>
            <p:cNvPr id="94296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94297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v-SE"/>
            </a:p>
          </p:txBody>
        </p:sp>
        <p:sp>
          <p:nvSpPr>
            <p:cNvPr id="82012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mtClean="0"/>
                <a:t>9</a:t>
              </a:r>
              <a:endParaRPr lang="en-US" sz="2400" smtClean="0"/>
            </a:p>
          </p:txBody>
        </p:sp>
        <p:sp>
          <p:nvSpPr>
            <p:cNvPr id="135" name="Text Box 42"/>
            <p:cNvSpPr txBox="1">
              <a:spLocks noChangeArrowheads="1"/>
            </p:cNvSpPr>
            <p:nvPr/>
          </p:nvSpPr>
          <p:spPr bwMode="auto">
            <a:xfrm>
              <a:off x="1475" y="2395"/>
              <a:ext cx="215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/>
                <a:t>3</a:t>
              </a:r>
              <a:endParaRPr lang="en-US" sz="2400" dirty="0" smtClean="0"/>
            </a:p>
          </p:txBody>
        </p:sp>
      </p:grpSp>
      <p:sp>
        <p:nvSpPr>
          <p:cNvPr id="81926" name="Rectangle 72"/>
          <p:cNvSpPr>
            <a:spLocks noChangeArrowheads="1"/>
          </p:cNvSpPr>
          <p:nvPr/>
        </p:nvSpPr>
        <p:spPr bwMode="auto">
          <a:xfrm>
            <a:off x="487363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000" u="sng" dirty="0" err="1">
                <a:solidFill>
                  <a:srgbClr val="000099"/>
                </a:solidFill>
                <a:latin typeface="Gill Sans MT" pitchFamily="34" charset="0"/>
              </a:rPr>
              <a:t>Dijkstra</a:t>
            </a:r>
            <a:r>
              <a:rPr lang="ja-JP" altLang="en-US" sz="4000" u="sng" dirty="0">
                <a:solidFill>
                  <a:srgbClr val="000099"/>
                </a:solidFill>
                <a:latin typeface="Gill Sans MT" pitchFamily="34" charset="0"/>
              </a:rPr>
              <a:t>’</a:t>
            </a:r>
            <a:r>
              <a:rPr lang="en-US" altLang="ja-JP" sz="4000" u="sng" dirty="0">
                <a:solidFill>
                  <a:srgbClr val="000099"/>
                </a:solidFill>
                <a:latin typeface="Gill Sans MT" pitchFamily="34" charset="0"/>
              </a:rPr>
              <a:t>s algorithm: example</a:t>
            </a:r>
            <a:endParaRPr lang="en-US" sz="4400" u="sng" dirty="0">
              <a:solidFill>
                <a:srgbClr val="000099"/>
              </a:solidFill>
              <a:latin typeface="Gill Sans MT" pitchFamily="34" charset="0"/>
            </a:endParaRPr>
          </a:p>
        </p:txBody>
      </p:sp>
      <p:sp>
        <p:nvSpPr>
          <p:cNvPr id="81927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Step</a:t>
            </a:r>
          </a:p>
          <a:p>
            <a:pPr algn="r">
              <a:defRPr/>
            </a:pPr>
            <a:endParaRPr lang="en-US" sz="2000" smtClean="0"/>
          </a:p>
        </p:txBody>
      </p:sp>
      <p:sp>
        <p:nvSpPr>
          <p:cNvPr id="81928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/>
              <a:t>N</a:t>
            </a:r>
            <a:r>
              <a:rPr lang="en-US" sz="2000" smtClean="0">
                <a:cs typeface="Arial" charset="0"/>
              </a:rPr>
              <a:t>'</a:t>
            </a:r>
          </a:p>
        </p:txBody>
      </p:sp>
      <p:sp>
        <p:nvSpPr>
          <p:cNvPr id="81929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dirty="0" smtClean="0"/>
              <a:t>D(</a:t>
            </a:r>
            <a:r>
              <a:rPr lang="en-US" sz="2000" b="1" dirty="0" smtClean="0">
                <a:solidFill>
                  <a:srgbClr val="C00000"/>
                </a:solidFill>
              </a:rPr>
              <a:t>v</a:t>
            </a:r>
            <a:r>
              <a:rPr lang="en-US" sz="2000" dirty="0" smtClean="0"/>
              <a:t>)</a:t>
            </a:r>
          </a:p>
          <a:p>
            <a:pPr algn="r">
              <a:defRPr/>
            </a:pPr>
            <a:r>
              <a:rPr lang="en-US" sz="1600" dirty="0" smtClean="0"/>
              <a:t>p(v)</a:t>
            </a:r>
          </a:p>
        </p:txBody>
      </p:sp>
      <p:sp>
        <p:nvSpPr>
          <p:cNvPr id="81930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0</a:t>
            </a:r>
          </a:p>
        </p:txBody>
      </p:sp>
      <p:sp>
        <p:nvSpPr>
          <p:cNvPr id="81931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1</a:t>
            </a:r>
          </a:p>
        </p:txBody>
      </p:sp>
      <p:sp>
        <p:nvSpPr>
          <p:cNvPr id="81932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2</a:t>
            </a:r>
          </a:p>
        </p:txBody>
      </p:sp>
      <p:sp>
        <p:nvSpPr>
          <p:cNvPr id="81933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3</a:t>
            </a:r>
          </a:p>
        </p:txBody>
      </p:sp>
      <p:sp>
        <p:nvSpPr>
          <p:cNvPr id="81934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4</a:t>
            </a:r>
          </a:p>
        </p:txBody>
      </p:sp>
      <p:sp>
        <p:nvSpPr>
          <p:cNvPr id="81935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5</a:t>
            </a:r>
          </a:p>
        </p:txBody>
      </p:sp>
      <p:sp>
        <p:nvSpPr>
          <p:cNvPr id="81936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dirty="0" smtClean="0"/>
              <a:t>D(</a:t>
            </a:r>
            <a:r>
              <a:rPr lang="en-US" sz="2000" b="1" dirty="0" smtClean="0">
                <a:solidFill>
                  <a:srgbClr val="C00000"/>
                </a:solidFill>
              </a:rPr>
              <a:t>w</a:t>
            </a:r>
            <a:r>
              <a:rPr lang="en-US" sz="2000" dirty="0" smtClean="0"/>
              <a:t>)</a:t>
            </a:r>
          </a:p>
          <a:p>
            <a:pPr algn="r">
              <a:defRPr/>
            </a:pPr>
            <a:r>
              <a:rPr lang="en-US" sz="1600" dirty="0" smtClean="0"/>
              <a:t>p(w)</a:t>
            </a:r>
          </a:p>
        </p:txBody>
      </p:sp>
      <p:sp>
        <p:nvSpPr>
          <p:cNvPr id="81937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dirty="0" smtClean="0"/>
              <a:t>D(</a:t>
            </a:r>
            <a:r>
              <a:rPr lang="en-US" sz="2000" b="1" dirty="0" smtClean="0">
                <a:solidFill>
                  <a:srgbClr val="C00000"/>
                </a:solidFill>
              </a:rPr>
              <a:t>x</a:t>
            </a:r>
            <a:r>
              <a:rPr lang="en-US" sz="2000" dirty="0" smtClean="0"/>
              <a:t>)</a:t>
            </a:r>
          </a:p>
          <a:p>
            <a:pPr algn="r">
              <a:defRPr/>
            </a:pPr>
            <a:r>
              <a:rPr lang="en-US" sz="1600" dirty="0" smtClean="0"/>
              <a:t>p(x)</a:t>
            </a:r>
          </a:p>
        </p:txBody>
      </p:sp>
      <p:sp>
        <p:nvSpPr>
          <p:cNvPr id="81938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dirty="0" smtClean="0"/>
              <a:t>D(</a:t>
            </a:r>
            <a:r>
              <a:rPr lang="en-US" sz="2000" b="1" dirty="0" smtClean="0">
                <a:solidFill>
                  <a:srgbClr val="C00000"/>
                </a:solidFill>
              </a:rPr>
              <a:t>y</a:t>
            </a:r>
            <a:r>
              <a:rPr lang="en-US" sz="2000" dirty="0" smtClean="0"/>
              <a:t>)</a:t>
            </a:r>
          </a:p>
          <a:p>
            <a:pPr algn="r">
              <a:defRPr/>
            </a:pPr>
            <a:r>
              <a:rPr lang="en-US" sz="1600" dirty="0" smtClean="0"/>
              <a:t>p(y)</a:t>
            </a:r>
          </a:p>
        </p:txBody>
      </p:sp>
      <p:sp>
        <p:nvSpPr>
          <p:cNvPr id="81939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dirty="0" smtClean="0"/>
              <a:t>D(</a:t>
            </a:r>
            <a:r>
              <a:rPr lang="en-US" sz="2000" b="1" dirty="0" smtClean="0">
                <a:solidFill>
                  <a:srgbClr val="C00000"/>
                </a:solidFill>
              </a:rPr>
              <a:t>z</a:t>
            </a:r>
            <a:r>
              <a:rPr lang="en-US" sz="2000" dirty="0" smtClean="0"/>
              <a:t>)</a:t>
            </a:r>
          </a:p>
          <a:p>
            <a:pPr algn="r">
              <a:defRPr/>
            </a:pPr>
            <a:r>
              <a:rPr lang="en-US" sz="1600" dirty="0" smtClean="0"/>
              <a:t>p(z)</a:t>
            </a:r>
          </a:p>
        </p:txBody>
      </p:sp>
      <p:sp>
        <p:nvSpPr>
          <p:cNvPr id="81940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1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2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</a:t>
            </a:r>
          </a:p>
        </p:txBody>
      </p:sp>
      <p:sp>
        <p:nvSpPr>
          <p:cNvPr id="81943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4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5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6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7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717918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81981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r">
                <a:defRPr/>
              </a:pPr>
              <a:r>
                <a:rPr lang="en-US" sz="1800" smtClean="0">
                  <a:latin typeface="Comic Sans MS" pitchFamily="66" charset="0"/>
                </a:rPr>
                <a:t>∞ </a:t>
              </a:r>
              <a:endParaRPr lang="en-US" sz="2000" smtClean="0"/>
            </a:p>
          </p:txBody>
        </p:sp>
        <p:sp>
          <p:nvSpPr>
            <p:cNvPr id="81982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r">
                <a:defRPr/>
              </a:pPr>
              <a:r>
                <a:rPr lang="en-US" sz="1800" smtClean="0">
                  <a:latin typeface="Comic Sans MS" pitchFamily="66" charset="0"/>
                </a:rPr>
                <a:t>∞ </a:t>
              </a:r>
              <a:endParaRPr lang="en-US" sz="2000" smtClean="0"/>
            </a:p>
          </p:txBody>
        </p:sp>
        <p:sp>
          <p:nvSpPr>
            <p:cNvPr id="81983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7,u</a:t>
              </a:r>
            </a:p>
          </p:txBody>
        </p:sp>
        <p:sp>
          <p:nvSpPr>
            <p:cNvPr id="81984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3,u</a:t>
              </a:r>
            </a:p>
          </p:txBody>
        </p:sp>
        <p:sp>
          <p:nvSpPr>
            <p:cNvPr id="81985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5,u</a:t>
              </a:r>
            </a:p>
          </p:txBody>
        </p:sp>
      </p:grpSp>
      <p:sp>
        <p:nvSpPr>
          <p:cNvPr id="717924" name="Text Box 100"/>
          <p:cNvSpPr txBox="1">
            <a:spLocks noChangeArrowheads="1"/>
          </p:cNvSpPr>
          <p:nvPr/>
        </p:nvSpPr>
        <p:spPr bwMode="auto">
          <a:xfrm>
            <a:off x="1346200" y="1905000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</a:t>
            </a:r>
          </a:p>
        </p:txBody>
      </p:sp>
      <p:grpSp>
        <p:nvGrpSpPr>
          <p:cNvPr id="717925" name="Group 101"/>
          <p:cNvGrpSpPr>
            <a:grpSpLocks/>
          </p:cNvGrpSpPr>
          <p:nvPr/>
        </p:nvGrpSpPr>
        <p:grpSpPr bwMode="auto">
          <a:xfrm>
            <a:off x="2163763" y="1916113"/>
            <a:ext cx="3122612" cy="371475"/>
            <a:chOff x="1356" y="1014"/>
            <a:chExt cx="1967" cy="234"/>
          </a:xfrm>
        </p:grpSpPr>
        <p:sp>
          <p:nvSpPr>
            <p:cNvPr id="81976" name="Text Box 102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r">
                <a:defRPr/>
              </a:pPr>
              <a:r>
                <a:rPr lang="en-US" sz="1800" smtClean="0">
                  <a:latin typeface="Comic Sans MS" pitchFamily="66" charset="0"/>
                </a:rPr>
                <a:t>∞ </a:t>
              </a:r>
              <a:endParaRPr lang="en-US" sz="2000" smtClean="0"/>
            </a:p>
          </p:txBody>
        </p:sp>
        <p:sp>
          <p:nvSpPr>
            <p:cNvPr id="81977" name="Text Box 103"/>
            <p:cNvSpPr txBox="1">
              <a:spLocks noChangeArrowheads="1"/>
            </p:cNvSpPr>
            <p:nvPr/>
          </p:nvSpPr>
          <p:spPr bwMode="auto">
            <a:xfrm>
              <a:off x="2482" y="1014"/>
              <a:ext cx="44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z="1600" dirty="0" smtClean="0"/>
                <a:t>11</a:t>
              </a:r>
              <a:r>
                <a:rPr lang="en-US" dirty="0" smtClean="0"/>
                <a:t>,w</a:t>
              </a:r>
              <a:r>
                <a:rPr lang="en-US" dirty="0" smtClean="0">
                  <a:latin typeface="Comic Sans MS" charset="0"/>
                </a:rPr>
                <a:t> </a:t>
              </a:r>
              <a:endParaRPr lang="en-US" sz="2000" dirty="0" smtClean="0"/>
            </a:p>
          </p:txBody>
        </p:sp>
        <p:sp>
          <p:nvSpPr>
            <p:cNvPr id="81978" name="Text Box 104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dirty="0" smtClean="0"/>
                <a:t>6,w</a:t>
              </a:r>
            </a:p>
          </p:txBody>
        </p:sp>
        <p:sp>
          <p:nvSpPr>
            <p:cNvPr id="81979" name="Text Box 105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endParaRPr lang="en-US" smtClean="0"/>
            </a:p>
          </p:txBody>
        </p:sp>
        <p:sp>
          <p:nvSpPr>
            <p:cNvPr id="81980" name="Text Box 106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5,u</a:t>
              </a:r>
            </a:p>
          </p:txBody>
        </p:sp>
      </p:grpSp>
      <p:grpSp>
        <p:nvGrpSpPr>
          <p:cNvPr id="717931" name="Group 107"/>
          <p:cNvGrpSpPr>
            <a:grpSpLocks/>
          </p:cNvGrpSpPr>
          <p:nvPr/>
        </p:nvGrpSpPr>
        <p:grpSpPr bwMode="auto">
          <a:xfrm>
            <a:off x="2162175" y="2214563"/>
            <a:ext cx="3122613" cy="376237"/>
            <a:chOff x="1356" y="1011"/>
            <a:chExt cx="1967" cy="237"/>
          </a:xfrm>
        </p:grpSpPr>
        <p:sp>
          <p:nvSpPr>
            <p:cNvPr id="81971" name="Text Box 108"/>
            <p:cNvSpPr txBox="1">
              <a:spLocks noChangeArrowheads="1"/>
            </p:cNvSpPr>
            <p:nvPr/>
          </p:nvSpPr>
          <p:spPr bwMode="auto">
            <a:xfrm>
              <a:off x="2913" y="1011"/>
              <a:ext cx="4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z="1600" smtClean="0"/>
                <a:t>14</a:t>
              </a:r>
              <a:r>
                <a:rPr lang="en-US" smtClean="0"/>
                <a:t>,x </a:t>
              </a:r>
            </a:p>
          </p:txBody>
        </p:sp>
        <p:sp>
          <p:nvSpPr>
            <p:cNvPr id="81972" name="Text Box 109"/>
            <p:cNvSpPr txBox="1">
              <a:spLocks noChangeArrowheads="1"/>
            </p:cNvSpPr>
            <p:nvPr/>
          </p:nvSpPr>
          <p:spPr bwMode="auto">
            <a:xfrm>
              <a:off x="2489" y="1011"/>
              <a:ext cx="4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z="1600" smtClean="0"/>
                <a:t>11,</a:t>
              </a:r>
              <a:r>
                <a:rPr lang="en-US" smtClean="0"/>
                <a:t>w </a:t>
              </a:r>
              <a:endParaRPr lang="en-US" sz="2000" smtClean="0"/>
            </a:p>
          </p:txBody>
        </p:sp>
        <p:sp>
          <p:nvSpPr>
            <p:cNvPr id="81973" name="Text Box 110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/>
                <a:t>6,w</a:t>
              </a:r>
            </a:p>
          </p:txBody>
        </p:sp>
        <p:sp>
          <p:nvSpPr>
            <p:cNvPr id="81974" name="Text Box 111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endParaRPr lang="en-US" smtClean="0"/>
            </a:p>
          </p:txBody>
        </p:sp>
        <p:sp>
          <p:nvSpPr>
            <p:cNvPr id="81975" name="Text Box 112"/>
            <p:cNvSpPr txBox="1">
              <a:spLocks noChangeArrowheads="1"/>
            </p:cNvSpPr>
            <p:nvPr/>
          </p:nvSpPr>
          <p:spPr bwMode="auto">
            <a:xfrm>
              <a:off x="2390" y="1016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endParaRPr lang="en-US" smtClean="0"/>
            </a:p>
          </p:txBody>
        </p:sp>
      </p:grpSp>
      <p:sp>
        <p:nvSpPr>
          <p:cNvPr id="717937" name="Oval 113"/>
          <p:cNvSpPr>
            <a:spLocks noChangeArrowheads="1"/>
          </p:cNvSpPr>
          <p:nvPr/>
        </p:nvSpPr>
        <p:spPr bwMode="auto">
          <a:xfrm>
            <a:off x="2828925" y="166687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938" name="Oval 114"/>
          <p:cNvSpPr>
            <a:spLocks noChangeArrowheads="1"/>
          </p:cNvSpPr>
          <p:nvPr/>
        </p:nvSpPr>
        <p:spPr bwMode="auto">
          <a:xfrm>
            <a:off x="3482975" y="195262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939" name="Text Box 115"/>
          <p:cNvSpPr txBox="1">
            <a:spLocks noChangeArrowheads="1"/>
          </p:cNvSpPr>
          <p:nvPr/>
        </p:nvSpPr>
        <p:spPr bwMode="auto">
          <a:xfrm>
            <a:off x="1239838" y="2214563"/>
            <a:ext cx="590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uwx</a:t>
            </a:r>
          </a:p>
        </p:txBody>
      </p:sp>
      <p:sp>
        <p:nvSpPr>
          <p:cNvPr id="717940" name="Oval 116"/>
          <p:cNvSpPr>
            <a:spLocks noChangeArrowheads="1"/>
          </p:cNvSpPr>
          <p:nvPr/>
        </p:nvSpPr>
        <p:spPr bwMode="auto">
          <a:xfrm>
            <a:off x="2174875" y="227171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941" name="Text Box 117"/>
          <p:cNvSpPr txBox="1">
            <a:spLocks noChangeArrowheads="1"/>
          </p:cNvSpPr>
          <p:nvPr/>
        </p:nvSpPr>
        <p:spPr bwMode="auto">
          <a:xfrm>
            <a:off x="1144588" y="2500313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uwxv</a:t>
            </a:r>
          </a:p>
        </p:txBody>
      </p:sp>
      <p:grpSp>
        <p:nvGrpSpPr>
          <p:cNvPr id="717942" name="Group 118"/>
          <p:cNvGrpSpPr>
            <a:grpSpLocks/>
          </p:cNvGrpSpPr>
          <p:nvPr/>
        </p:nvGrpSpPr>
        <p:grpSpPr bwMode="auto">
          <a:xfrm>
            <a:off x="4008438" y="2511425"/>
            <a:ext cx="1273175" cy="366713"/>
            <a:chOff x="1492" y="2777"/>
            <a:chExt cx="802" cy="231"/>
          </a:xfrm>
        </p:grpSpPr>
        <p:sp>
          <p:nvSpPr>
            <p:cNvPr id="81969" name="Text Box 119"/>
            <p:cNvSpPr txBox="1">
              <a:spLocks noChangeArrowheads="1"/>
            </p:cNvSpPr>
            <p:nvPr/>
          </p:nvSpPr>
          <p:spPr bwMode="auto">
            <a:xfrm>
              <a:off x="1884" y="2777"/>
              <a:ext cx="4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z="1600" smtClean="0"/>
                <a:t>14</a:t>
              </a:r>
              <a:r>
                <a:rPr lang="en-US" smtClean="0"/>
                <a:t>,x </a:t>
              </a:r>
            </a:p>
          </p:txBody>
        </p:sp>
        <p:sp>
          <p:nvSpPr>
            <p:cNvPr id="81970" name="Text Box 120"/>
            <p:cNvSpPr txBox="1">
              <a:spLocks noChangeArrowheads="1"/>
            </p:cNvSpPr>
            <p:nvPr/>
          </p:nvSpPr>
          <p:spPr bwMode="auto">
            <a:xfrm>
              <a:off x="1492" y="2777"/>
              <a:ext cx="40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z="1600" smtClean="0"/>
                <a:t>10,</a:t>
              </a:r>
              <a:r>
                <a:rPr lang="en-US" smtClean="0"/>
                <a:t>v </a:t>
              </a:r>
              <a:endParaRPr lang="en-US" sz="2000" smtClean="0"/>
            </a:p>
          </p:txBody>
        </p:sp>
      </p:grpSp>
      <p:sp>
        <p:nvSpPr>
          <p:cNvPr id="717945" name="Oval 121"/>
          <p:cNvSpPr>
            <a:spLocks noChangeArrowheads="1"/>
          </p:cNvSpPr>
          <p:nvPr/>
        </p:nvSpPr>
        <p:spPr bwMode="auto">
          <a:xfrm>
            <a:off x="4011613" y="2570163"/>
            <a:ext cx="528637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946" name="Text Box 122"/>
          <p:cNvSpPr txBox="1">
            <a:spLocks noChangeArrowheads="1"/>
          </p:cNvSpPr>
          <p:nvPr/>
        </p:nvSpPr>
        <p:spPr bwMode="auto">
          <a:xfrm>
            <a:off x="1060450" y="2819400"/>
            <a:ext cx="81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uwxvy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/>
        </p:nvSpPr>
        <p:spPr bwMode="auto">
          <a:xfrm>
            <a:off x="4638675" y="2830513"/>
            <a:ext cx="650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600" smtClean="0"/>
              <a:t>12</a:t>
            </a:r>
            <a:r>
              <a:rPr lang="en-US" smtClean="0"/>
              <a:t>,y </a:t>
            </a:r>
          </a:p>
        </p:txBody>
      </p:sp>
      <p:sp>
        <p:nvSpPr>
          <p:cNvPr id="717948" name="Oval 124"/>
          <p:cNvSpPr>
            <a:spLocks noChangeArrowheads="1"/>
          </p:cNvSpPr>
          <p:nvPr/>
        </p:nvSpPr>
        <p:spPr bwMode="auto">
          <a:xfrm>
            <a:off x="4676775" y="288766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notes: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Gill Sans MT" charset="0"/>
                <a:ea typeface="ＭＳ Ｐゴシック" charset="0"/>
              </a:rPr>
              <a:t>construct shortest path tree by tracing predecessor nodes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Gill Sans MT" charset="0"/>
                <a:ea typeface="ＭＳ Ｐゴシック" charset="0"/>
              </a:rPr>
              <a:t>ties can exist (can be broken arbitrarily)</a:t>
            </a:r>
          </a:p>
        </p:txBody>
      </p:sp>
      <p:sp>
        <p:nvSpPr>
          <p:cNvPr id="717950" name="Line 126"/>
          <p:cNvSpPr>
            <a:spLocks noChangeShapeType="1"/>
          </p:cNvSpPr>
          <p:nvPr/>
        </p:nvSpPr>
        <p:spPr bwMode="auto">
          <a:xfrm>
            <a:off x="7874000" y="4995863"/>
            <a:ext cx="590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1" name="Line 127"/>
          <p:cNvSpPr>
            <a:spLocks noChangeShapeType="1"/>
          </p:cNvSpPr>
          <p:nvPr/>
        </p:nvSpPr>
        <p:spPr bwMode="auto">
          <a:xfrm flipV="1">
            <a:off x="6124575" y="4995863"/>
            <a:ext cx="1463675" cy="120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2" name="Line 128"/>
          <p:cNvSpPr>
            <a:spLocks noChangeShapeType="1"/>
          </p:cNvSpPr>
          <p:nvPr/>
        </p:nvSpPr>
        <p:spPr bwMode="auto">
          <a:xfrm>
            <a:off x="6115050" y="5110163"/>
            <a:ext cx="9525" cy="1047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3" name="Line 129"/>
          <p:cNvSpPr>
            <a:spLocks noChangeShapeType="1"/>
          </p:cNvSpPr>
          <p:nvPr/>
        </p:nvSpPr>
        <p:spPr bwMode="auto">
          <a:xfrm flipV="1">
            <a:off x="4906963" y="3252788"/>
            <a:ext cx="1012825" cy="162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4" name="Line 130"/>
          <p:cNvSpPr>
            <a:spLocks noChangeShapeType="1"/>
          </p:cNvSpPr>
          <p:nvPr/>
        </p:nvSpPr>
        <p:spPr bwMode="auto">
          <a:xfrm flipV="1">
            <a:off x="5038725" y="4999038"/>
            <a:ext cx="9445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955" name="Text Box 131"/>
          <p:cNvSpPr txBox="1">
            <a:spLocks noChangeArrowheads="1"/>
          </p:cNvSpPr>
          <p:nvPr/>
        </p:nvSpPr>
        <p:spPr bwMode="auto">
          <a:xfrm>
            <a:off x="931863" y="3117850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/>
              <a:t>uwxvyz</a:t>
            </a:r>
          </a:p>
        </p:txBody>
      </p:sp>
    </p:spTree>
    <p:extLst>
      <p:ext uri="{BB962C8B-B14F-4D97-AF65-F5344CB8AC3E}">
        <p14:creationId xmlns:p14="http://schemas.microsoft.com/office/powerpoint/2010/main" val="243569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1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1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17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1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1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1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71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71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71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24" grpId="0"/>
      <p:bldP spid="717937" grpId="0" animBg="1"/>
      <p:bldP spid="717938" grpId="0" animBg="1"/>
      <p:bldP spid="717939" grpId="0"/>
      <p:bldP spid="717940" grpId="0" animBg="1"/>
      <p:bldP spid="717941" grpId="0"/>
      <p:bldP spid="717945" grpId="0" animBg="1"/>
      <p:bldP spid="717946" grpId="0"/>
      <p:bldP spid="717947" grpId="0"/>
      <p:bldP spid="717948" grpId="0" animBg="1"/>
      <p:bldP spid="717949" grpId="0"/>
      <p:bldP spid="71795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B2C3A9-D5D0-42DF-9633-6D325285216F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en-US" altLang="sv-SE" sz="1400" dirty="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Distance vector (</a:t>
            </a:r>
            <a:r>
              <a:rPr lang="en-US" altLang="sv-SE" smtClean="0">
                <a:solidFill>
                  <a:srgbClr val="C00000"/>
                </a:solidFill>
              </a:rPr>
              <a:t>DV</a:t>
            </a:r>
            <a:r>
              <a:rPr lang="en-US" altLang="sv-SE" smtClean="0"/>
              <a:t>) algorithm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44613"/>
            <a:ext cx="7772400" cy="2562225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400" u="sng" smtClean="0">
                <a:solidFill>
                  <a:srgbClr val="C00000"/>
                </a:solidFill>
              </a:rPr>
              <a:t>Basic idea:</a:t>
            </a:r>
            <a:endParaRPr lang="en-US" altLang="sv-SE" sz="240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sv-SE" sz="2400" smtClean="0"/>
              <a:t>distributed, asynchronous, iterative</a:t>
            </a:r>
          </a:p>
          <a:p>
            <a:pPr>
              <a:lnSpc>
                <a:spcPct val="90000"/>
              </a:lnSpc>
            </a:pPr>
            <a:r>
              <a:rPr lang="en-US" altLang="sv-SE" sz="2400" smtClean="0"/>
              <a:t>from time-to-time, each node sends </a:t>
            </a:r>
            <a:r>
              <a:rPr lang="en-US" altLang="sv-SE" sz="2400" smtClean="0">
                <a:solidFill>
                  <a:schemeClr val="accent2"/>
                </a:solidFill>
              </a:rPr>
              <a:t>to neighbors only</a:t>
            </a:r>
            <a:r>
              <a:rPr lang="en-US" altLang="sv-SE" sz="2400" smtClean="0"/>
              <a:t> its own distance vector DV estimate</a:t>
            </a:r>
          </a:p>
          <a:p>
            <a:pPr>
              <a:lnSpc>
                <a:spcPct val="90000"/>
              </a:lnSpc>
            </a:pPr>
            <a:r>
              <a:rPr lang="en-US" altLang="sv-SE" sz="2400" smtClean="0"/>
              <a:t>When a node x receives new DV estimate from neighbor v, it updates its own DV using Bellman-Ford equation:</a:t>
            </a:r>
          </a:p>
        </p:txBody>
      </p:sp>
      <p:sp>
        <p:nvSpPr>
          <p:cNvPr id="100358" name="Rectangle 4"/>
          <p:cNvSpPr>
            <a:spLocks noChangeArrowheads="1"/>
          </p:cNvSpPr>
          <p:nvPr/>
        </p:nvSpPr>
        <p:spPr bwMode="auto">
          <a:xfrm>
            <a:off x="757238" y="3906838"/>
            <a:ext cx="69691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2400" i="1">
                <a:solidFill>
                  <a:srgbClr val="C00000"/>
                </a:solidFill>
                <a:cs typeface="Times New Roman" panose="02020603050405020304" pitchFamily="18" charset="0"/>
              </a:rPr>
              <a:t>d</a:t>
            </a:r>
            <a:r>
              <a:rPr lang="en-US" altLang="sv-SE" sz="2400" i="1" baseline="-30000">
                <a:solidFill>
                  <a:srgbClr val="C00000"/>
                </a:solidFill>
                <a:cs typeface="Times New Roman" panose="02020603050405020304" pitchFamily="18" charset="0"/>
              </a:rPr>
              <a:t>x</a:t>
            </a:r>
            <a:r>
              <a:rPr lang="en-US" altLang="sv-SE" sz="2400" i="1">
                <a:solidFill>
                  <a:srgbClr val="C00000"/>
                </a:solidFill>
                <a:cs typeface="Times New Roman" panose="02020603050405020304" pitchFamily="18" charset="0"/>
              </a:rPr>
              <a:t>(y) </a:t>
            </a:r>
            <a:r>
              <a:rPr lang="en-US" altLang="sv-SE" sz="2400" i="1">
                <a:solidFill>
                  <a:srgbClr val="C00000"/>
                </a:solidFill>
                <a:ea typeface="Times New Roman" panose="02020603050405020304" pitchFamily="18" charset="0"/>
                <a:cs typeface="Times" panose="02020603050405020304" pitchFamily="18" charset="0"/>
              </a:rPr>
              <a:t>←</a:t>
            </a:r>
            <a:r>
              <a:rPr lang="en-US" altLang="sv-SE" sz="2400" i="1">
                <a:solidFill>
                  <a:srgbClr val="C00000"/>
                </a:solidFill>
                <a:cs typeface="Times New Roman" panose="02020603050405020304" pitchFamily="18" charset="0"/>
              </a:rPr>
              <a:t> min</a:t>
            </a:r>
            <a:r>
              <a:rPr lang="en-US" altLang="sv-SE" sz="2400" i="1" baseline="-30000">
                <a:solidFill>
                  <a:srgbClr val="C00000"/>
                </a:solidFill>
                <a:cs typeface="Times New Roman" panose="02020603050405020304" pitchFamily="18" charset="0"/>
              </a:rPr>
              <a:t>v </a:t>
            </a:r>
            <a:r>
              <a:rPr lang="en-US" altLang="sv-SE" sz="2400" i="1">
                <a:solidFill>
                  <a:srgbClr val="C00000"/>
                </a:solidFill>
                <a:cs typeface="Times New Roman" panose="02020603050405020304" pitchFamily="18" charset="0"/>
              </a:rPr>
              <a:t>{c(x,v) + d</a:t>
            </a:r>
            <a:r>
              <a:rPr lang="en-US" altLang="sv-SE" sz="2400" i="1" baseline="-30000">
                <a:solidFill>
                  <a:srgbClr val="C00000"/>
                </a:solidFill>
                <a:cs typeface="Times New Roman" panose="02020603050405020304" pitchFamily="18" charset="0"/>
              </a:rPr>
              <a:t>v</a:t>
            </a:r>
            <a:r>
              <a:rPr lang="en-US" altLang="sv-SE" sz="2400" i="1">
                <a:solidFill>
                  <a:srgbClr val="C00000"/>
                </a:solidFill>
                <a:cs typeface="Times New Roman" panose="02020603050405020304" pitchFamily="18" charset="0"/>
              </a:rPr>
              <a:t>(y)}    for each node y </a:t>
            </a:r>
            <a:r>
              <a:rPr lang="en-US" altLang="sv-SE" sz="2400" i="1">
                <a:solidFill>
                  <a:srgbClr val="C00000"/>
                </a:solidFill>
                <a:ea typeface="MS Mincho" panose="02020609040205080304" pitchFamily="49" charset="-128"/>
              </a:rPr>
              <a:t>∊</a:t>
            </a:r>
            <a:r>
              <a:rPr lang="en-US" altLang="sv-SE" sz="2400" i="1">
                <a:solidFill>
                  <a:srgbClr val="C00000"/>
                </a:solidFill>
                <a:cs typeface="Times New Roman" panose="02020603050405020304" pitchFamily="18" charset="0"/>
              </a:rPr>
              <a:t> N</a:t>
            </a:r>
          </a:p>
        </p:txBody>
      </p:sp>
      <p:sp>
        <p:nvSpPr>
          <p:cNvPr id="100359" name="Rectangle 5"/>
          <p:cNvSpPr>
            <a:spLocks noChangeArrowheads="1"/>
          </p:cNvSpPr>
          <p:nvPr/>
        </p:nvSpPr>
        <p:spPr bwMode="auto">
          <a:xfrm>
            <a:off x="385763" y="4640263"/>
            <a:ext cx="7834312" cy="181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sv-SE" sz="2400"/>
              <a:t>Under normal conditions, when information comes in about new link costs:</a:t>
            </a:r>
          </a:p>
          <a:p>
            <a:pPr lvl="1">
              <a:lnSpc>
                <a:spcPct val="90000"/>
              </a:lnSpc>
            </a:pPr>
            <a:r>
              <a:rPr lang="en-US" altLang="sv-SE" sz="2000"/>
              <a:t>The estimate </a:t>
            </a:r>
            <a:r>
              <a:rPr lang="en-US" altLang="sv-SE" sz="2000" i="1">
                <a:cs typeface="Times New Roman" panose="02020603050405020304" pitchFamily="18" charset="0"/>
              </a:rPr>
              <a:t>d</a:t>
            </a:r>
            <a:r>
              <a:rPr lang="en-US" altLang="sv-SE" sz="2000" i="1" baseline="-30000">
                <a:cs typeface="Times New Roman" panose="02020603050405020304" pitchFamily="18" charset="0"/>
              </a:rPr>
              <a:t>x</a:t>
            </a:r>
            <a:r>
              <a:rPr lang="en-US" altLang="sv-SE" sz="2000" i="1">
                <a:cs typeface="Times New Roman" panose="02020603050405020304" pitchFamily="18" charset="0"/>
              </a:rPr>
              <a:t>(y) converge to the actual least cost</a:t>
            </a:r>
            <a:r>
              <a:rPr lang="en-US" altLang="sv-SE" sz="2000" i="1">
                <a:latin typeface="Times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sv-SE" sz="2000"/>
              <a:t>Routing table recalculated</a:t>
            </a:r>
          </a:p>
          <a:p>
            <a:pPr lvl="1">
              <a:lnSpc>
                <a:spcPct val="90000"/>
              </a:lnSpc>
            </a:pPr>
            <a:r>
              <a:rPr lang="en-US" altLang="sv-SE" sz="2000"/>
              <a:t>New results sent out to all neighbors</a:t>
            </a:r>
          </a:p>
        </p:txBody>
      </p:sp>
    </p:spTree>
    <p:extLst>
      <p:ext uri="{BB962C8B-B14F-4D97-AF65-F5344CB8AC3E}">
        <p14:creationId xmlns:p14="http://schemas.microsoft.com/office/powerpoint/2010/main" val="365267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26BBC18E-A2C2-4E73-A8B3-4FE6B613F17B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en-US" altLang="sv-SE" sz="1400"/>
          </a:p>
        </p:txBody>
      </p:sp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RIP advertisements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028" y="1340768"/>
            <a:ext cx="8229600" cy="446449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sv-SE" sz="2400" dirty="0" smtClean="0"/>
              <a:t>distance vectors are exchanged among neighbors every 30 sec via Response Message (also called </a:t>
            </a:r>
            <a:r>
              <a:rPr lang="en-US" altLang="sv-SE" sz="2400" dirty="0" smtClean="0">
                <a:solidFill>
                  <a:srgbClr val="C00000"/>
                </a:solidFill>
              </a:rPr>
              <a:t>advertisement</a:t>
            </a:r>
            <a:r>
              <a:rPr lang="en-US" altLang="sv-SE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altLang="sv-SE" sz="2400" dirty="0" smtClean="0"/>
              <a:t>each advertisement: list of up to 25 destination subnets within AS</a:t>
            </a:r>
          </a:p>
          <a:p>
            <a:pPr>
              <a:lnSpc>
                <a:spcPct val="80000"/>
              </a:lnSpc>
            </a:pPr>
            <a:r>
              <a:rPr lang="en-US" altLang="sv-SE" sz="2400" dirty="0" smtClean="0"/>
              <a:t>If no advertisement heard after 180 sec </a:t>
            </a:r>
            <a:r>
              <a:rPr lang="en-US" altLang="sv-SE" sz="2400" dirty="0" smtClean="0">
                <a:sym typeface="Wingdings" panose="05000000000000000000" pitchFamily="2" charset="2"/>
              </a:rPr>
              <a:t> neighbor or link declared dead (unreachable).</a:t>
            </a:r>
          </a:p>
          <a:p>
            <a:pPr lvl="1">
              <a:lnSpc>
                <a:spcPct val="80000"/>
              </a:lnSpc>
            </a:pPr>
            <a:r>
              <a:rPr lang="en-US" altLang="sv-SE" sz="2000" dirty="0" smtClean="0"/>
              <a:t>Routes via neighbor invalidated</a:t>
            </a:r>
          </a:p>
          <a:p>
            <a:pPr lvl="1">
              <a:lnSpc>
                <a:spcPct val="80000"/>
              </a:lnSpc>
            </a:pPr>
            <a:r>
              <a:rPr lang="en-US" altLang="sv-SE" sz="2000" dirty="0" smtClean="0"/>
              <a:t>New advertisements sent to other neighbors</a:t>
            </a:r>
          </a:p>
          <a:p>
            <a:pPr lvl="1">
              <a:lnSpc>
                <a:spcPct val="80000"/>
              </a:lnSpc>
            </a:pPr>
            <a:r>
              <a:rPr lang="en-US" altLang="sv-SE" sz="2000" dirty="0" smtClean="0"/>
              <a:t>Link failure info propagates to entire network</a:t>
            </a:r>
          </a:p>
          <a:p>
            <a:pPr lvl="1">
              <a:lnSpc>
                <a:spcPct val="80000"/>
              </a:lnSpc>
            </a:pPr>
            <a:r>
              <a:rPr lang="en-US" altLang="sv-SE" sz="2000" dirty="0" smtClean="0"/>
              <a:t>Poisoned reverse used with max hop count 15</a:t>
            </a:r>
          </a:p>
          <a:p>
            <a:pPr lvl="1">
              <a:lnSpc>
                <a:spcPct val="80000"/>
              </a:lnSpc>
            </a:pPr>
            <a:r>
              <a:rPr lang="en-US" altLang="sv-SE" sz="2000" dirty="0" smtClean="0"/>
              <a:t>Infinite distance is 16 hops</a:t>
            </a:r>
          </a:p>
          <a:p>
            <a:pPr lvl="1">
              <a:lnSpc>
                <a:spcPct val="80000"/>
              </a:lnSpc>
            </a:pPr>
            <a:endParaRPr lang="en-US" altLang="sv-SE" sz="2000" dirty="0" smtClean="0"/>
          </a:p>
          <a:p>
            <a:pPr>
              <a:lnSpc>
                <a:spcPct val="80000"/>
              </a:lnSpc>
            </a:pPr>
            <a:r>
              <a:rPr lang="en-US" altLang="sv-SE" sz="2400" dirty="0" smtClean="0"/>
              <a:t>RIP v.2 also supports route aggregation (1998)</a:t>
            </a:r>
          </a:p>
        </p:txBody>
      </p:sp>
    </p:spTree>
    <p:extLst>
      <p:ext uri="{BB962C8B-B14F-4D97-AF65-F5344CB8AC3E}">
        <p14:creationId xmlns:p14="http://schemas.microsoft.com/office/powerpoint/2010/main" val="30627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 smtClean="0"/>
              <a:t>Network Layer</a:t>
            </a:r>
          </a:p>
        </p:txBody>
      </p:sp>
      <p:sp>
        <p:nvSpPr>
          <p:cNvPr id="1218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6384A92B-F4D9-4DC0-B630-BEAA82E89544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en-US" altLang="sv-SE" sz="1400"/>
          </a:p>
        </p:txBody>
      </p:sp>
      <p:sp>
        <p:nvSpPr>
          <p:cNvPr id="12186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Hierarchical OSPF</a:t>
            </a:r>
          </a:p>
        </p:txBody>
      </p:sp>
      <p:sp>
        <p:nvSpPr>
          <p:cNvPr id="1218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468438"/>
            <a:ext cx="8229600" cy="4008437"/>
          </a:xfrm>
        </p:spPr>
        <p:txBody>
          <a:bodyPr/>
          <a:lstStyle/>
          <a:p>
            <a:r>
              <a:rPr lang="en-US" altLang="sv-SE" sz="2400" smtClean="0">
                <a:solidFill>
                  <a:srgbClr val="C00000"/>
                </a:solidFill>
              </a:rPr>
              <a:t>two-level hierarchy: </a:t>
            </a:r>
            <a:r>
              <a:rPr lang="en-US" altLang="sv-SE" sz="2400" smtClean="0"/>
              <a:t>local areas, one backbone (area 0).</a:t>
            </a:r>
          </a:p>
          <a:p>
            <a:pPr lvl="1"/>
            <a:r>
              <a:rPr lang="en-US" altLang="sv-SE" smtClean="0"/>
              <a:t>Link-state advertisements only in area </a:t>
            </a:r>
          </a:p>
          <a:p>
            <a:pPr lvl="1"/>
            <a:r>
              <a:rPr lang="en-US" altLang="sv-SE" smtClean="0"/>
              <a:t>each node has detailed area topology; only knows direction (shortest path) to subnets in other areas.</a:t>
            </a:r>
            <a:endParaRPr lang="en-US" altLang="sv-SE" sz="2000" smtClean="0"/>
          </a:p>
          <a:p>
            <a:r>
              <a:rPr lang="en-US" altLang="sv-SE" sz="2400" i="1" u="sng" smtClean="0">
                <a:solidFill>
                  <a:srgbClr val="C00000"/>
                </a:solidFill>
              </a:rPr>
              <a:t>area border routers:</a:t>
            </a:r>
            <a:r>
              <a:rPr lang="en-US" altLang="sv-SE" sz="2400" b="1" smtClean="0">
                <a:solidFill>
                  <a:srgbClr val="C00000"/>
                </a:solidFill>
              </a:rPr>
              <a:t> </a:t>
            </a:r>
            <a:r>
              <a:rPr lang="en-US" altLang="sv-SE" sz="2400" smtClean="0"/>
              <a:t>“summarize” subnets in own area, advertise to other area border routers.</a:t>
            </a:r>
          </a:p>
          <a:p>
            <a:r>
              <a:rPr lang="en-US" altLang="sv-SE" sz="2400" i="1" u="sng" smtClean="0">
                <a:solidFill>
                  <a:srgbClr val="C00000"/>
                </a:solidFill>
              </a:rPr>
              <a:t>backbone routers:</a:t>
            </a:r>
            <a:r>
              <a:rPr lang="en-US" altLang="sv-SE" sz="2400" smtClean="0">
                <a:solidFill>
                  <a:srgbClr val="C00000"/>
                </a:solidFill>
              </a:rPr>
              <a:t> </a:t>
            </a:r>
            <a:r>
              <a:rPr lang="en-US" altLang="sv-SE" sz="2400" smtClean="0"/>
              <a:t>run OSPF routing limited to backbone.</a:t>
            </a:r>
          </a:p>
          <a:p>
            <a:r>
              <a:rPr lang="en-US" altLang="sv-SE" sz="2400" i="1" u="sng" smtClean="0">
                <a:solidFill>
                  <a:srgbClr val="C00000"/>
                </a:solidFill>
              </a:rPr>
              <a:t>boundary routers:</a:t>
            </a:r>
            <a:r>
              <a:rPr lang="en-US" altLang="sv-SE" sz="2400" smtClean="0">
                <a:solidFill>
                  <a:srgbClr val="C00000"/>
                </a:solidFill>
              </a:rPr>
              <a:t> </a:t>
            </a:r>
            <a:r>
              <a:rPr lang="en-US" altLang="sv-SE" sz="2400" smtClean="0"/>
              <a:t>connect to other AS’s.</a:t>
            </a:r>
            <a:endParaRPr lang="en-US" altLang="sv-SE" sz="2000" smtClean="0"/>
          </a:p>
          <a:p>
            <a:endParaRPr lang="en-US" altLang="sv-SE" sz="2000" smtClean="0"/>
          </a:p>
        </p:txBody>
      </p:sp>
    </p:spTree>
    <p:extLst>
      <p:ext uri="{BB962C8B-B14F-4D97-AF65-F5344CB8AC3E}">
        <p14:creationId xmlns:p14="http://schemas.microsoft.com/office/powerpoint/2010/main" val="59418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602105-AD77-4049-BD99-65487EB3D4BE}" type="slidenum">
              <a:rPr lang="en-US" altLang="sv-SE" sz="1400" smtClean="0">
                <a:solidFill>
                  <a:prstClr val="black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US" altLang="sv-SE" sz="1400" dirty="0">
              <a:solidFill>
                <a:prstClr val="black"/>
              </a:solidFill>
            </a:endParaRPr>
          </a:p>
        </p:txBody>
      </p:sp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r>
              <a:rPr lang="en-US" altLang="sv-SE" smtClean="0"/>
              <a:t>BGP messages</a:t>
            </a:r>
          </a:p>
        </p:txBody>
      </p:sp>
      <p:sp>
        <p:nvSpPr>
          <p:cNvPr id="1280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3993232"/>
          </a:xfrm>
        </p:spPr>
        <p:txBody>
          <a:bodyPr/>
          <a:lstStyle/>
          <a:p>
            <a:r>
              <a:rPr lang="en-US" altLang="sv-SE" sz="2400" smtClean="0"/>
              <a:t>BGP messages exchanged using TCP.</a:t>
            </a:r>
          </a:p>
          <a:p>
            <a:r>
              <a:rPr lang="en-US" altLang="sv-SE" sz="2400" smtClean="0"/>
              <a:t>BGP messages:</a:t>
            </a:r>
          </a:p>
          <a:p>
            <a:pPr lvl="1"/>
            <a:r>
              <a:rPr lang="en-US" altLang="sv-SE" smtClean="0">
                <a:solidFill>
                  <a:srgbClr val="C00000"/>
                </a:solidFill>
              </a:rPr>
              <a:t>OPEN: </a:t>
            </a:r>
            <a:r>
              <a:rPr lang="en-US" altLang="sv-SE" smtClean="0"/>
              <a:t>opens TCP connection to peer and authenticates sender</a:t>
            </a:r>
          </a:p>
          <a:p>
            <a:pPr lvl="1"/>
            <a:r>
              <a:rPr lang="en-US" altLang="sv-SE" smtClean="0">
                <a:solidFill>
                  <a:srgbClr val="C00000"/>
                </a:solidFill>
              </a:rPr>
              <a:t>UPDATE: </a:t>
            </a:r>
            <a:r>
              <a:rPr lang="en-US" altLang="sv-SE" smtClean="0"/>
              <a:t>advertises new path (or withdraws old)</a:t>
            </a:r>
          </a:p>
          <a:p>
            <a:pPr lvl="1"/>
            <a:r>
              <a:rPr lang="en-US" altLang="sv-SE" smtClean="0">
                <a:solidFill>
                  <a:srgbClr val="C00000"/>
                </a:solidFill>
              </a:rPr>
              <a:t>KEEPALIVE:</a:t>
            </a:r>
            <a:r>
              <a:rPr lang="en-US" altLang="sv-SE" smtClean="0"/>
              <a:t> keeps connection alive in absence of UPDATES; also ACKs OPEN request</a:t>
            </a:r>
          </a:p>
          <a:p>
            <a:pPr lvl="1"/>
            <a:r>
              <a:rPr lang="en-US" altLang="sv-SE" smtClean="0">
                <a:solidFill>
                  <a:srgbClr val="C00000"/>
                </a:solidFill>
              </a:rPr>
              <a:t>NOTIFICATION: </a:t>
            </a:r>
            <a:r>
              <a:rPr lang="en-US" altLang="sv-SE" smtClean="0"/>
              <a:t>reports errors in previous message; also used to close connection</a:t>
            </a:r>
            <a:endParaRPr lang="en-US" altLang="sv-SE" sz="2800" smtClean="0"/>
          </a:p>
        </p:txBody>
      </p:sp>
    </p:spTree>
    <p:extLst>
      <p:ext uri="{BB962C8B-B14F-4D97-AF65-F5344CB8AC3E}">
        <p14:creationId xmlns:p14="http://schemas.microsoft.com/office/powerpoint/2010/main" val="38692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00" y="1916832"/>
            <a:ext cx="8132928" cy="1143000"/>
          </a:xfrm>
        </p:spPr>
        <p:txBody>
          <a:bodyPr/>
          <a:lstStyle/>
          <a:p>
            <a:r>
              <a:rPr lang="en-US" sz="3200" dirty="0"/>
              <a:t>Getting a datagram from source to </a:t>
            </a:r>
            <a:r>
              <a:rPr lang="en-US" sz="3200" dirty="0" err="1"/>
              <a:t>dest</a:t>
            </a:r>
            <a:r>
              <a:rPr lang="en-US" sz="3200" dirty="0"/>
              <a:t>.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1F6B2-A4FD-4DA8-B604-3F0991B469F5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2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44296-C2A3-4140-A422-318114C967B4}" type="slidenum">
              <a:rPr lang="en-US" smtClean="0"/>
              <a:pPr/>
              <a:t>57</a:t>
            </a:fld>
            <a:endParaRPr lang="en-US" dirty="0" smtClean="0"/>
          </a:p>
        </p:txBody>
      </p:sp>
      <p:sp>
        <p:nvSpPr>
          <p:cNvPr id="15371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09550"/>
            <a:ext cx="8105775" cy="596901"/>
          </a:xfrm>
        </p:spPr>
        <p:txBody>
          <a:bodyPr/>
          <a:lstStyle/>
          <a:p>
            <a:pPr algn="ctr"/>
            <a:r>
              <a:rPr lang="en-US" sz="3200" dirty="0" smtClean="0"/>
              <a:t>Getting a datagram from source to </a:t>
            </a:r>
            <a:r>
              <a:rPr lang="en-US" sz="3200" dirty="0" err="1" smtClean="0"/>
              <a:t>dest</a:t>
            </a:r>
            <a:r>
              <a:rPr lang="en-US" sz="3200" dirty="0" smtClean="0"/>
              <a:t>.</a:t>
            </a:r>
            <a:endParaRPr lang="en-US" dirty="0" smtClean="0"/>
          </a:p>
        </p:txBody>
      </p:sp>
      <p:sp>
        <p:nvSpPr>
          <p:cNvPr id="153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314575"/>
            <a:ext cx="3695700" cy="52387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IP datagram:</a:t>
            </a:r>
            <a:r>
              <a:rPr lang="en-US" sz="2400" smtClean="0"/>
              <a:t> </a:t>
            </a:r>
          </a:p>
        </p:txBody>
      </p:sp>
      <p:grpSp>
        <p:nvGrpSpPr>
          <p:cNvPr id="15373" name="Group 4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896" y="749"/>
            <a:chExt cx="2786" cy="1987"/>
          </a:xfrm>
        </p:grpSpPr>
        <p:sp>
          <p:nvSpPr>
            <p:cNvPr id="15396" name="Freeform 5"/>
            <p:cNvSpPr>
              <a:spLocks/>
            </p:cNvSpPr>
            <p:nvPr/>
          </p:nvSpPr>
          <p:spPr bwMode="auto">
            <a:xfrm>
              <a:off x="2896" y="7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7" name="Freeform 6"/>
            <p:cNvSpPr>
              <a:spLocks/>
            </p:cNvSpPr>
            <p:nvPr/>
          </p:nvSpPr>
          <p:spPr bwMode="auto">
            <a:xfrm>
              <a:off x="4481" y="9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98" name="Freeform 7"/>
            <p:cNvSpPr>
              <a:spLocks/>
            </p:cNvSpPr>
            <p:nvPr/>
          </p:nvSpPr>
          <p:spPr bwMode="auto">
            <a:xfrm>
              <a:off x="3657" y="17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2" name="Object 8"/>
            <p:cNvGraphicFramePr>
              <a:graphicFrameLocks noChangeAspect="1"/>
            </p:cNvGraphicFramePr>
            <p:nvPr/>
          </p:nvGraphicFramePr>
          <p:xfrm>
            <a:off x="2945" y="81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295" name="Clip" r:id="rId3" imgW="1305000" imgH="1085760" progId="MS_ClipArt_Gallery.2">
                    <p:embed/>
                  </p:oleObj>
                </mc:Choice>
                <mc:Fallback>
                  <p:oleObj name="Clip" r:id="rId3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81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99" name="Line 9"/>
            <p:cNvSpPr>
              <a:spLocks noChangeShapeType="1"/>
            </p:cNvSpPr>
            <p:nvPr/>
          </p:nvSpPr>
          <p:spPr bwMode="auto">
            <a:xfrm>
              <a:off x="3298" y="10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0" name="Line 10"/>
            <p:cNvSpPr>
              <a:spLocks noChangeShapeType="1"/>
            </p:cNvSpPr>
            <p:nvPr/>
          </p:nvSpPr>
          <p:spPr bwMode="auto">
            <a:xfrm flipH="1">
              <a:off x="3481" y="10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1" name="Line 11"/>
            <p:cNvSpPr>
              <a:spLocks noChangeShapeType="1"/>
            </p:cNvSpPr>
            <p:nvPr/>
          </p:nvSpPr>
          <p:spPr bwMode="auto">
            <a:xfrm flipV="1">
              <a:off x="3298" y="14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2" name="Line 12"/>
            <p:cNvSpPr>
              <a:spLocks noChangeShapeType="1"/>
            </p:cNvSpPr>
            <p:nvPr/>
          </p:nvSpPr>
          <p:spPr bwMode="auto">
            <a:xfrm>
              <a:off x="3304" y="18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3" name="Object 13"/>
            <p:cNvGraphicFramePr>
              <a:graphicFrameLocks noChangeAspect="1"/>
            </p:cNvGraphicFramePr>
            <p:nvPr/>
          </p:nvGraphicFramePr>
          <p:xfrm>
            <a:off x="2945" y="12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296" name="Clip" r:id="rId5" imgW="1305000" imgH="1085760" progId="MS_ClipArt_Gallery.2">
                    <p:embed/>
                  </p:oleObj>
                </mc:Choice>
                <mc:Fallback>
                  <p:oleObj name="Clip" r:id="rId5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12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4" name="Object 14"/>
            <p:cNvGraphicFramePr>
              <a:graphicFrameLocks noChangeAspect="1"/>
            </p:cNvGraphicFramePr>
            <p:nvPr/>
          </p:nvGraphicFramePr>
          <p:xfrm>
            <a:off x="2945" y="161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297" name="Clip" r:id="rId6" imgW="1305000" imgH="1085760" progId="MS_ClipArt_Gallery.2">
                    <p:embed/>
                  </p:oleObj>
                </mc:Choice>
                <mc:Fallback>
                  <p:oleObj name="Clip" r:id="rId6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1619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03" name="Line 15"/>
            <p:cNvSpPr>
              <a:spLocks noChangeShapeType="1"/>
            </p:cNvSpPr>
            <p:nvPr/>
          </p:nvSpPr>
          <p:spPr bwMode="auto">
            <a:xfrm>
              <a:off x="3481" y="15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5404" name="Group 16"/>
            <p:cNvGrpSpPr>
              <a:grpSpLocks/>
            </p:cNvGrpSpPr>
            <p:nvPr/>
          </p:nvGrpSpPr>
          <p:grpSpPr bwMode="auto">
            <a:xfrm>
              <a:off x="4075" y="1559"/>
              <a:ext cx="448" cy="240"/>
              <a:chOff x="3600" y="219"/>
              <a:chExt cx="360" cy="175"/>
            </a:xfrm>
          </p:grpSpPr>
          <p:sp>
            <p:nvSpPr>
              <p:cNvPr id="15436" name="Oval 1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7" name="Line 1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8" name="Line 1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9" name="Rectangle 2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5440" name="Oval 2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5441" name="Group 2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5446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5447" name="Line 2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5448" name="Line 2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5442" name="Group 2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544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5444" name="Line 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5445" name="Line 2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5405" name="Text Box 30"/>
            <p:cNvSpPr txBox="1">
              <a:spLocks noChangeArrowheads="1"/>
            </p:cNvSpPr>
            <p:nvPr/>
          </p:nvSpPr>
          <p:spPr bwMode="auto">
            <a:xfrm>
              <a:off x="3272" y="845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223.1.1.1</a:t>
              </a:r>
              <a:endParaRPr lang="en-US"/>
            </a:p>
          </p:txBody>
        </p:sp>
        <p:sp>
          <p:nvSpPr>
            <p:cNvPr id="15406" name="Rectangle 31"/>
            <p:cNvSpPr>
              <a:spLocks noChangeArrowheads="1"/>
            </p:cNvSpPr>
            <p:nvPr/>
          </p:nvSpPr>
          <p:spPr bwMode="auto">
            <a:xfrm>
              <a:off x="3327" y="1299"/>
              <a:ext cx="195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07" name="Text Box 32"/>
            <p:cNvSpPr txBox="1">
              <a:spLocks noChangeArrowheads="1"/>
            </p:cNvSpPr>
            <p:nvPr/>
          </p:nvSpPr>
          <p:spPr bwMode="auto">
            <a:xfrm>
              <a:off x="3281" y="12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  <p:sp>
          <p:nvSpPr>
            <p:cNvPr id="15408" name="Text Box 33"/>
            <p:cNvSpPr txBox="1">
              <a:spLocks noChangeArrowheads="1"/>
            </p:cNvSpPr>
            <p:nvPr/>
          </p:nvSpPr>
          <p:spPr bwMode="auto">
            <a:xfrm>
              <a:off x="3200" y="18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223.1.1.3</a:t>
              </a:r>
              <a:endParaRPr lang="en-US"/>
            </a:p>
          </p:txBody>
        </p:sp>
        <p:sp>
          <p:nvSpPr>
            <p:cNvPr id="15409" name="Text Box 34"/>
            <p:cNvSpPr txBox="1">
              <a:spLocks noChangeArrowheads="1"/>
            </p:cNvSpPr>
            <p:nvPr/>
          </p:nvSpPr>
          <p:spPr bwMode="auto">
            <a:xfrm>
              <a:off x="3698" y="141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223.1.1.4</a:t>
              </a:r>
              <a:endParaRPr lang="en-US"/>
            </a:p>
          </p:txBody>
        </p:sp>
        <p:sp>
          <p:nvSpPr>
            <p:cNvPr id="15410" name="Line 35"/>
            <p:cNvSpPr>
              <a:spLocks noChangeShapeType="1"/>
            </p:cNvSpPr>
            <p:nvPr/>
          </p:nvSpPr>
          <p:spPr bwMode="auto">
            <a:xfrm>
              <a:off x="4456" y="15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1" name="Text Box 36"/>
            <p:cNvSpPr txBox="1">
              <a:spLocks noChangeArrowheads="1"/>
            </p:cNvSpPr>
            <p:nvPr/>
          </p:nvSpPr>
          <p:spPr bwMode="auto">
            <a:xfrm>
              <a:off x="4376" y="1412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223.1.2.9</a:t>
              </a:r>
              <a:endParaRPr lang="en-US"/>
            </a:p>
          </p:txBody>
        </p:sp>
        <p:sp>
          <p:nvSpPr>
            <p:cNvPr id="15412" name="Line 37"/>
            <p:cNvSpPr>
              <a:spLocks noChangeShapeType="1"/>
            </p:cNvSpPr>
            <p:nvPr/>
          </p:nvSpPr>
          <p:spPr bwMode="auto">
            <a:xfrm flipH="1">
              <a:off x="5101" y="11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5" name="Object 38"/>
            <p:cNvGraphicFramePr>
              <a:graphicFrameLocks noChangeAspect="1"/>
            </p:cNvGraphicFramePr>
            <p:nvPr/>
          </p:nvGraphicFramePr>
          <p:xfrm>
            <a:off x="5213" y="96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298" name="Clip" r:id="rId7" imgW="1305000" imgH="1085760" progId="MS_ClipArt_Gallery.2">
                    <p:embed/>
                  </p:oleObj>
                </mc:Choice>
                <mc:Fallback>
                  <p:oleObj name="Clip" r:id="rId7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3" y="96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13" name="Line 39"/>
            <p:cNvSpPr>
              <a:spLocks noChangeShapeType="1"/>
            </p:cNvSpPr>
            <p:nvPr/>
          </p:nvSpPr>
          <p:spPr bwMode="auto">
            <a:xfrm>
              <a:off x="5101" y="11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6" name="Object 40"/>
            <p:cNvGraphicFramePr>
              <a:graphicFrameLocks noChangeAspect="1"/>
            </p:cNvGraphicFramePr>
            <p:nvPr/>
          </p:nvGraphicFramePr>
          <p:xfrm>
            <a:off x="5216" y="18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299" name="Clip" r:id="rId8" imgW="1305000" imgH="1085760" progId="MS_ClipArt_Gallery.2">
                    <p:embed/>
                  </p:oleObj>
                </mc:Choice>
                <mc:Fallback>
                  <p:oleObj name="Clip" r:id="rId8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6" y="18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14" name="Line 41"/>
            <p:cNvSpPr>
              <a:spLocks noChangeShapeType="1"/>
            </p:cNvSpPr>
            <p:nvPr/>
          </p:nvSpPr>
          <p:spPr bwMode="auto">
            <a:xfrm>
              <a:off x="5101" y="19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5" name="Rectangle 42"/>
            <p:cNvSpPr>
              <a:spLocks noChangeArrowheads="1"/>
            </p:cNvSpPr>
            <p:nvPr/>
          </p:nvSpPr>
          <p:spPr bwMode="auto">
            <a:xfrm>
              <a:off x="5067" y="1794"/>
              <a:ext cx="108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6" name="Text Box 43"/>
            <p:cNvSpPr txBox="1">
              <a:spLocks noChangeArrowheads="1"/>
            </p:cNvSpPr>
            <p:nvPr/>
          </p:nvSpPr>
          <p:spPr bwMode="auto">
            <a:xfrm>
              <a:off x="4682" y="173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  <p:sp>
          <p:nvSpPr>
            <p:cNvPr id="15417" name="Rectangle 44"/>
            <p:cNvSpPr>
              <a:spLocks noChangeArrowheads="1"/>
            </p:cNvSpPr>
            <p:nvPr/>
          </p:nvSpPr>
          <p:spPr bwMode="auto">
            <a:xfrm>
              <a:off x="5076" y="1182"/>
              <a:ext cx="156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18" name="Text Box 45"/>
            <p:cNvSpPr txBox="1">
              <a:spLocks noChangeArrowheads="1"/>
            </p:cNvSpPr>
            <p:nvPr/>
          </p:nvSpPr>
          <p:spPr bwMode="auto">
            <a:xfrm>
              <a:off x="4586" y="112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  <p:sp>
          <p:nvSpPr>
            <p:cNvPr id="15419" name="Line 46"/>
            <p:cNvSpPr>
              <a:spLocks noChangeShapeType="1"/>
            </p:cNvSpPr>
            <p:nvPr/>
          </p:nvSpPr>
          <p:spPr bwMode="auto">
            <a:xfrm flipH="1">
              <a:off x="4306" y="18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20" name="Line 47"/>
            <p:cNvSpPr>
              <a:spLocks noChangeShapeType="1"/>
            </p:cNvSpPr>
            <p:nvPr/>
          </p:nvSpPr>
          <p:spPr bwMode="auto">
            <a:xfrm flipH="1">
              <a:off x="3892" y="22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21" name="Line 48"/>
            <p:cNvSpPr>
              <a:spLocks noChangeShapeType="1"/>
            </p:cNvSpPr>
            <p:nvPr/>
          </p:nvSpPr>
          <p:spPr bwMode="auto">
            <a:xfrm flipH="1" flipV="1">
              <a:off x="3890" y="22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22" name="Line 49"/>
            <p:cNvSpPr>
              <a:spLocks noChangeShapeType="1"/>
            </p:cNvSpPr>
            <p:nvPr/>
          </p:nvSpPr>
          <p:spPr bwMode="auto">
            <a:xfrm flipH="1" flipV="1">
              <a:off x="4631" y="22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5367" name="Object 50"/>
            <p:cNvGraphicFramePr>
              <a:graphicFrameLocks noChangeAspect="1"/>
            </p:cNvGraphicFramePr>
            <p:nvPr/>
          </p:nvGraphicFramePr>
          <p:xfrm>
            <a:off x="4496" y="23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00" name="Clip" r:id="rId9" imgW="1305000" imgH="1085760" progId="MS_ClipArt_Gallery.2">
                    <p:embed/>
                  </p:oleObj>
                </mc:Choice>
                <mc:Fallback>
                  <p:oleObj name="Clip" r:id="rId9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6" y="23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8" name="Object 51"/>
            <p:cNvGraphicFramePr>
              <a:graphicFrameLocks noChangeAspect="1"/>
            </p:cNvGraphicFramePr>
            <p:nvPr/>
          </p:nvGraphicFramePr>
          <p:xfrm>
            <a:off x="3704" y="2360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301" name="Clip" r:id="rId10" imgW="1305000" imgH="1085760" progId="MS_ClipArt_Gallery.2">
                    <p:embed/>
                  </p:oleObj>
                </mc:Choice>
                <mc:Fallback>
                  <p:oleObj name="Clip" r:id="rId10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4" y="2360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423" name="Text Box 52"/>
            <p:cNvSpPr txBox="1">
              <a:spLocks noChangeArrowheads="1"/>
            </p:cNvSpPr>
            <p:nvPr/>
          </p:nvSpPr>
          <p:spPr bwMode="auto">
            <a:xfrm>
              <a:off x="4634" y="2156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  <p:sp>
          <p:nvSpPr>
            <p:cNvPr id="15424" name="Text Box 53"/>
            <p:cNvSpPr txBox="1">
              <a:spLocks noChangeArrowheads="1"/>
            </p:cNvSpPr>
            <p:nvPr/>
          </p:nvSpPr>
          <p:spPr bwMode="auto">
            <a:xfrm>
              <a:off x="3263" y="2180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  <p:sp>
          <p:nvSpPr>
            <p:cNvPr id="15425" name="Rectangle 54"/>
            <p:cNvSpPr>
              <a:spLocks noChangeArrowheads="1"/>
            </p:cNvSpPr>
            <p:nvPr/>
          </p:nvSpPr>
          <p:spPr bwMode="auto">
            <a:xfrm>
              <a:off x="4266" y="1884"/>
              <a:ext cx="81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426" name="Text Box 55"/>
            <p:cNvSpPr txBox="1">
              <a:spLocks noChangeArrowheads="1"/>
            </p:cNvSpPr>
            <p:nvPr/>
          </p:nvSpPr>
          <p:spPr bwMode="auto">
            <a:xfrm>
              <a:off x="3926" y="1835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  <p:grpSp>
          <p:nvGrpSpPr>
            <p:cNvPr id="15427" name="Group 56"/>
            <p:cNvGrpSpPr>
              <a:grpSpLocks/>
            </p:cNvGrpSpPr>
            <p:nvPr/>
          </p:nvGrpSpPr>
          <p:grpSpPr bwMode="auto">
            <a:xfrm>
              <a:off x="3008" y="791"/>
              <a:ext cx="233" cy="250"/>
              <a:chOff x="2822" y="1181"/>
              <a:chExt cx="233" cy="250"/>
            </a:xfrm>
          </p:grpSpPr>
          <p:sp>
            <p:nvSpPr>
              <p:cNvPr id="15434" name="Rectangle 57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5" name="Text Box 58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428" name="Group 59"/>
            <p:cNvGrpSpPr>
              <a:grpSpLocks/>
            </p:cNvGrpSpPr>
            <p:nvPr/>
          </p:nvGrpSpPr>
          <p:grpSpPr bwMode="auto">
            <a:xfrm>
              <a:off x="3002" y="1571"/>
              <a:ext cx="217" cy="250"/>
              <a:chOff x="2822" y="1181"/>
              <a:chExt cx="217" cy="250"/>
            </a:xfrm>
          </p:grpSpPr>
          <p:sp>
            <p:nvSpPr>
              <p:cNvPr id="15432" name="Rectangle 60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3" name="Text Box 61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5429" name="Group 62"/>
            <p:cNvGrpSpPr>
              <a:grpSpLocks/>
            </p:cNvGrpSpPr>
            <p:nvPr/>
          </p:nvGrpSpPr>
          <p:grpSpPr bwMode="auto">
            <a:xfrm>
              <a:off x="5276" y="1799"/>
              <a:ext cx="216" cy="250"/>
              <a:chOff x="2822" y="1181"/>
              <a:chExt cx="216" cy="250"/>
            </a:xfrm>
          </p:grpSpPr>
          <p:sp>
            <p:nvSpPr>
              <p:cNvPr id="15430" name="Rectangle 63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431" name="Text Box 64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E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5374" name="Group 65"/>
          <p:cNvGrpSpPr>
            <a:grpSpLocks/>
          </p:cNvGrpSpPr>
          <p:nvPr/>
        </p:nvGrpSpPr>
        <p:grpSpPr bwMode="auto">
          <a:xfrm>
            <a:off x="469900" y="2870200"/>
            <a:ext cx="3673475" cy="660400"/>
            <a:chOff x="404" y="2612"/>
            <a:chExt cx="2314" cy="416"/>
          </a:xfrm>
        </p:grpSpPr>
        <p:sp>
          <p:nvSpPr>
            <p:cNvPr id="15386" name="Rectangle 66"/>
            <p:cNvSpPr>
              <a:spLocks noChangeArrowheads="1"/>
            </p:cNvSpPr>
            <p:nvPr/>
          </p:nvSpPr>
          <p:spPr bwMode="auto">
            <a:xfrm>
              <a:off x="456" y="2646"/>
              <a:ext cx="2262" cy="318"/>
            </a:xfrm>
            <a:prstGeom prst="rect">
              <a:avLst/>
            </a:prstGeom>
            <a:solidFill>
              <a:schemeClr val="accent2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5387" name="Group 67"/>
            <p:cNvGrpSpPr>
              <a:grpSpLocks/>
            </p:cNvGrpSpPr>
            <p:nvPr/>
          </p:nvGrpSpPr>
          <p:grpSpPr bwMode="auto">
            <a:xfrm>
              <a:off x="404" y="2612"/>
              <a:ext cx="2266" cy="416"/>
              <a:chOff x="1034" y="1406"/>
              <a:chExt cx="2266" cy="416"/>
            </a:xfrm>
          </p:grpSpPr>
          <p:sp>
            <p:nvSpPr>
              <p:cNvPr id="15388" name="Rectangle 68"/>
              <p:cNvSpPr>
                <a:spLocks noChangeArrowheads="1"/>
              </p:cNvSpPr>
              <p:nvPr/>
            </p:nvSpPr>
            <p:spPr bwMode="auto">
              <a:xfrm>
                <a:off x="1038" y="1470"/>
                <a:ext cx="2262" cy="31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89" name="Text Box 69"/>
              <p:cNvSpPr txBox="1">
                <a:spLocks noChangeArrowheads="1"/>
              </p:cNvSpPr>
              <p:nvPr/>
            </p:nvSpPr>
            <p:spPr bwMode="auto">
              <a:xfrm>
                <a:off x="1034" y="1418"/>
                <a:ext cx="50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misc</a:t>
                </a:r>
              </a:p>
              <a:p>
                <a:pPr algn="ctr"/>
                <a:r>
                  <a:rPr lang="en-US"/>
                  <a:t>fields</a:t>
                </a:r>
              </a:p>
            </p:txBody>
          </p:sp>
          <p:sp>
            <p:nvSpPr>
              <p:cNvPr id="15390" name="Line 70"/>
              <p:cNvSpPr>
                <a:spLocks noChangeShapeType="1"/>
              </p:cNvSpPr>
              <p:nvPr/>
            </p:nvSpPr>
            <p:spPr bwMode="auto">
              <a:xfrm>
                <a:off x="1518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91" name="Text Box 71"/>
              <p:cNvSpPr txBox="1">
                <a:spLocks noChangeArrowheads="1"/>
              </p:cNvSpPr>
              <p:nvPr/>
            </p:nvSpPr>
            <p:spPr bwMode="auto">
              <a:xfrm>
                <a:off x="1513" y="1406"/>
                <a:ext cx="62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source</a:t>
                </a:r>
              </a:p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IP addr</a:t>
                </a:r>
                <a:endParaRPr lang="en-US"/>
              </a:p>
            </p:txBody>
          </p:sp>
          <p:sp>
            <p:nvSpPr>
              <p:cNvPr id="15392" name="Text Box 72"/>
              <p:cNvSpPr txBox="1">
                <a:spLocks noChangeArrowheads="1"/>
              </p:cNvSpPr>
              <p:nvPr/>
            </p:nvSpPr>
            <p:spPr bwMode="auto">
              <a:xfrm>
                <a:off x="2089" y="1418"/>
                <a:ext cx="626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dest</a:t>
                </a:r>
              </a:p>
              <a:p>
                <a:pPr algn="ctr"/>
                <a:r>
                  <a:rPr lang="en-US">
                    <a:solidFill>
                      <a:srgbClr val="FF0000"/>
                    </a:solidFill>
                  </a:rPr>
                  <a:t>IP addr</a:t>
                </a:r>
                <a:endParaRPr lang="en-US"/>
              </a:p>
            </p:txBody>
          </p:sp>
          <p:sp>
            <p:nvSpPr>
              <p:cNvPr id="15393" name="Line 73"/>
              <p:cNvSpPr>
                <a:spLocks noChangeShapeType="1"/>
              </p:cNvSpPr>
              <p:nvPr/>
            </p:nvSpPr>
            <p:spPr bwMode="auto">
              <a:xfrm>
                <a:off x="2124" y="1476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94" name="Line 74"/>
              <p:cNvSpPr>
                <a:spLocks noChangeShapeType="1"/>
              </p:cNvSpPr>
              <p:nvPr/>
            </p:nvSpPr>
            <p:spPr bwMode="auto">
              <a:xfrm>
                <a:off x="2712" y="1482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5395" name="Text Box 75"/>
              <p:cNvSpPr txBox="1">
                <a:spLocks noChangeArrowheads="1"/>
              </p:cNvSpPr>
              <p:nvPr/>
            </p:nvSpPr>
            <p:spPr bwMode="auto">
              <a:xfrm>
                <a:off x="2781" y="1514"/>
                <a:ext cx="41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/>
                  <a:t>data</a:t>
                </a:r>
              </a:p>
            </p:txBody>
          </p:sp>
        </p:grpSp>
      </p:grpSp>
      <p:sp>
        <p:nvSpPr>
          <p:cNvPr id="15375" name="Rectangle 76"/>
          <p:cNvSpPr>
            <a:spLocks noChangeArrowheads="1"/>
          </p:cNvSpPr>
          <p:nvPr/>
        </p:nvSpPr>
        <p:spPr bwMode="auto">
          <a:xfrm>
            <a:off x="514350" y="3619500"/>
            <a:ext cx="36957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datagram remains unchanged, as it travels source to destination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addr fields of interest here</a:t>
            </a:r>
            <a:endParaRPr lang="en-US" sz="240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/>
              <a:t> </a:t>
            </a:r>
          </a:p>
        </p:txBody>
      </p:sp>
      <p:grpSp>
        <p:nvGrpSpPr>
          <p:cNvPr id="15376" name="Group 77"/>
          <p:cNvGrpSpPr>
            <a:grpSpLocks/>
          </p:cNvGrpSpPr>
          <p:nvPr/>
        </p:nvGrpSpPr>
        <p:grpSpPr bwMode="auto">
          <a:xfrm>
            <a:off x="5146675" y="1477963"/>
            <a:ext cx="3536950" cy="1425575"/>
            <a:chOff x="1442" y="3085"/>
            <a:chExt cx="2228" cy="898"/>
          </a:xfrm>
        </p:grpSpPr>
        <p:sp>
          <p:nvSpPr>
            <p:cNvPr id="15379" name="Text Box 78"/>
            <p:cNvSpPr txBox="1">
              <a:spLocks noChangeArrowheads="1"/>
            </p:cNvSpPr>
            <p:nvPr/>
          </p:nvSpPr>
          <p:spPr bwMode="auto">
            <a:xfrm>
              <a:off x="1442" y="3085"/>
              <a:ext cx="22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Dest. Net.  next router  Nhops</a:t>
              </a:r>
            </a:p>
          </p:txBody>
        </p:sp>
        <p:sp>
          <p:nvSpPr>
            <p:cNvPr id="15380" name="Text Box 79"/>
            <p:cNvSpPr txBox="1">
              <a:spLocks noChangeArrowheads="1"/>
            </p:cNvSpPr>
            <p:nvPr/>
          </p:nvSpPr>
          <p:spPr bwMode="auto">
            <a:xfrm>
              <a:off x="1466" y="3337"/>
              <a:ext cx="20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223.1.1                             1</a:t>
              </a:r>
            </a:p>
          </p:txBody>
        </p:sp>
        <p:sp>
          <p:nvSpPr>
            <p:cNvPr id="15381" name="Text Box 80"/>
            <p:cNvSpPr txBox="1">
              <a:spLocks noChangeArrowheads="1"/>
            </p:cNvSpPr>
            <p:nvPr/>
          </p:nvSpPr>
          <p:spPr bwMode="auto">
            <a:xfrm>
              <a:off x="1472" y="352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223.1.2      223.1.1.4        2</a:t>
              </a:r>
            </a:p>
          </p:txBody>
        </p:sp>
        <p:sp>
          <p:nvSpPr>
            <p:cNvPr id="15382" name="Text Box 81"/>
            <p:cNvSpPr txBox="1">
              <a:spLocks noChangeArrowheads="1"/>
            </p:cNvSpPr>
            <p:nvPr/>
          </p:nvSpPr>
          <p:spPr bwMode="auto">
            <a:xfrm>
              <a:off x="1478" y="373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223.1.3      223.1.1.4        2</a:t>
              </a:r>
            </a:p>
          </p:txBody>
        </p:sp>
        <p:sp>
          <p:nvSpPr>
            <p:cNvPr id="15383" name="Line 82"/>
            <p:cNvSpPr>
              <a:spLocks noChangeShapeType="1"/>
            </p:cNvSpPr>
            <p:nvPr/>
          </p:nvSpPr>
          <p:spPr bwMode="auto">
            <a:xfrm flipV="1">
              <a:off x="1500" y="3324"/>
              <a:ext cx="21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4" name="Line 83"/>
            <p:cNvSpPr>
              <a:spLocks noChangeShapeType="1"/>
            </p:cNvSpPr>
            <p:nvPr/>
          </p:nvSpPr>
          <p:spPr bwMode="auto">
            <a:xfrm>
              <a:off x="2226" y="3174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5385" name="Line 84"/>
            <p:cNvSpPr>
              <a:spLocks noChangeShapeType="1"/>
            </p:cNvSpPr>
            <p:nvPr/>
          </p:nvSpPr>
          <p:spPr bwMode="auto">
            <a:xfrm>
              <a:off x="3096" y="3168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5377" name="Freeform 85"/>
          <p:cNvSpPr>
            <a:spLocks/>
          </p:cNvSpPr>
          <p:nvPr/>
        </p:nvSpPr>
        <p:spPr bwMode="auto">
          <a:xfrm>
            <a:off x="4867275" y="2085975"/>
            <a:ext cx="295275" cy="1143000"/>
          </a:xfrm>
          <a:custGeom>
            <a:avLst/>
            <a:gdLst>
              <a:gd name="T0" fmla="*/ 468749107 w 186"/>
              <a:gd name="T1" fmla="*/ 0 h 720"/>
              <a:gd name="T2" fmla="*/ 151209375 w 186"/>
              <a:gd name="T3" fmla="*/ 1814512678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5378" name="Rectangle 86"/>
          <p:cNvSpPr>
            <a:spLocks noChangeArrowheads="1"/>
          </p:cNvSpPr>
          <p:nvPr/>
        </p:nvSpPr>
        <p:spPr bwMode="auto">
          <a:xfrm>
            <a:off x="3665538" y="1123950"/>
            <a:ext cx="4754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 smtClean="0">
                <a:solidFill>
                  <a:schemeClr val="accent2"/>
                </a:solidFill>
              </a:rPr>
              <a:t>forwarding </a:t>
            </a:r>
            <a:r>
              <a:rPr lang="en-US" sz="2400" dirty="0">
                <a:solidFill>
                  <a:schemeClr val="accent2"/>
                </a:solidFill>
              </a:rPr>
              <a:t>table in 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12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E3A92D-EE70-4D9A-866B-42577B3A8873}" type="slidenum">
              <a:rPr lang="en-US" smtClean="0"/>
              <a:pPr/>
              <a:t>58</a:t>
            </a:fld>
            <a:endParaRPr lang="en-US" dirty="0" smtClean="0"/>
          </a:p>
        </p:txBody>
      </p:sp>
      <p:sp>
        <p:nvSpPr>
          <p:cNvPr id="16395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09550"/>
            <a:ext cx="8105775" cy="511175"/>
          </a:xfrm>
        </p:spPr>
        <p:txBody>
          <a:bodyPr/>
          <a:lstStyle/>
          <a:p>
            <a:pPr algn="ctr"/>
            <a:r>
              <a:rPr lang="en-US" sz="3200" dirty="0" smtClean="0"/>
              <a:t>Getting a datagram from source to </a:t>
            </a:r>
            <a:r>
              <a:rPr lang="en-US" sz="3200" dirty="0" err="1" smtClean="0"/>
              <a:t>dest</a:t>
            </a:r>
            <a:r>
              <a:rPr lang="en-US" sz="3200" dirty="0" smtClean="0"/>
              <a:t>.</a:t>
            </a:r>
            <a:endParaRPr lang="en-US" dirty="0" smtClean="0"/>
          </a:p>
        </p:txBody>
      </p:sp>
      <p:grpSp>
        <p:nvGrpSpPr>
          <p:cNvPr id="16396" name="Group 3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896" y="749"/>
            <a:chExt cx="2786" cy="1987"/>
          </a:xfrm>
        </p:grpSpPr>
        <p:sp>
          <p:nvSpPr>
            <p:cNvPr id="16416" name="Freeform 4"/>
            <p:cNvSpPr>
              <a:spLocks/>
            </p:cNvSpPr>
            <p:nvPr/>
          </p:nvSpPr>
          <p:spPr bwMode="auto">
            <a:xfrm>
              <a:off x="2896" y="7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7" name="Freeform 5"/>
            <p:cNvSpPr>
              <a:spLocks/>
            </p:cNvSpPr>
            <p:nvPr/>
          </p:nvSpPr>
          <p:spPr bwMode="auto">
            <a:xfrm>
              <a:off x="4481" y="9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8" name="Freeform 6"/>
            <p:cNvSpPr>
              <a:spLocks/>
            </p:cNvSpPr>
            <p:nvPr/>
          </p:nvSpPr>
          <p:spPr bwMode="auto">
            <a:xfrm>
              <a:off x="3657" y="17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86" name="Object 7"/>
            <p:cNvGraphicFramePr>
              <a:graphicFrameLocks noChangeAspect="1"/>
            </p:cNvGraphicFramePr>
            <p:nvPr/>
          </p:nvGraphicFramePr>
          <p:xfrm>
            <a:off x="2945" y="81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319" name="Clip" r:id="rId3" imgW="1305000" imgH="1085760" progId="MS_ClipArt_Gallery.2">
                    <p:embed/>
                  </p:oleObj>
                </mc:Choice>
                <mc:Fallback>
                  <p:oleObj name="Clip" r:id="rId3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81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19" name="Line 8"/>
            <p:cNvSpPr>
              <a:spLocks noChangeShapeType="1"/>
            </p:cNvSpPr>
            <p:nvPr/>
          </p:nvSpPr>
          <p:spPr bwMode="auto">
            <a:xfrm>
              <a:off x="3298" y="10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0" name="Line 9"/>
            <p:cNvSpPr>
              <a:spLocks noChangeShapeType="1"/>
            </p:cNvSpPr>
            <p:nvPr/>
          </p:nvSpPr>
          <p:spPr bwMode="auto">
            <a:xfrm flipH="1">
              <a:off x="3481" y="10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1" name="Line 10"/>
            <p:cNvSpPr>
              <a:spLocks noChangeShapeType="1"/>
            </p:cNvSpPr>
            <p:nvPr/>
          </p:nvSpPr>
          <p:spPr bwMode="auto">
            <a:xfrm flipV="1">
              <a:off x="3298" y="14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2" name="Line 11"/>
            <p:cNvSpPr>
              <a:spLocks noChangeShapeType="1"/>
            </p:cNvSpPr>
            <p:nvPr/>
          </p:nvSpPr>
          <p:spPr bwMode="auto">
            <a:xfrm>
              <a:off x="3304" y="18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87" name="Object 12"/>
            <p:cNvGraphicFramePr>
              <a:graphicFrameLocks noChangeAspect="1"/>
            </p:cNvGraphicFramePr>
            <p:nvPr/>
          </p:nvGraphicFramePr>
          <p:xfrm>
            <a:off x="2945" y="12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320" name="Clip" r:id="rId5" imgW="1305000" imgH="1085760" progId="MS_ClipArt_Gallery.2">
                    <p:embed/>
                  </p:oleObj>
                </mc:Choice>
                <mc:Fallback>
                  <p:oleObj name="Clip" r:id="rId5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12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88" name="Object 13"/>
            <p:cNvGraphicFramePr>
              <a:graphicFrameLocks noChangeAspect="1"/>
            </p:cNvGraphicFramePr>
            <p:nvPr/>
          </p:nvGraphicFramePr>
          <p:xfrm>
            <a:off x="2945" y="161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321" name="Clip" r:id="rId6" imgW="1305000" imgH="1085760" progId="MS_ClipArt_Gallery.2">
                    <p:embed/>
                  </p:oleObj>
                </mc:Choice>
                <mc:Fallback>
                  <p:oleObj name="Clip" r:id="rId6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1619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23" name="Line 14"/>
            <p:cNvSpPr>
              <a:spLocks noChangeShapeType="1"/>
            </p:cNvSpPr>
            <p:nvPr/>
          </p:nvSpPr>
          <p:spPr bwMode="auto">
            <a:xfrm>
              <a:off x="3481" y="15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6424" name="Group 15"/>
            <p:cNvGrpSpPr>
              <a:grpSpLocks/>
            </p:cNvGrpSpPr>
            <p:nvPr/>
          </p:nvGrpSpPr>
          <p:grpSpPr bwMode="auto">
            <a:xfrm>
              <a:off x="4075" y="1559"/>
              <a:ext cx="448" cy="240"/>
              <a:chOff x="3600" y="219"/>
              <a:chExt cx="360" cy="175"/>
            </a:xfrm>
          </p:grpSpPr>
          <p:sp>
            <p:nvSpPr>
              <p:cNvPr id="16456" name="Oval 1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7" name="Line 1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8" name="Line 1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9" name="Rectangle 1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6460" name="Oval 2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6461" name="Group 2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646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67" name="Line 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68" name="Line 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6462" name="Group 2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6463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64" name="Line 2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6465" name="Line 2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6425" name="Text Box 29"/>
            <p:cNvSpPr txBox="1">
              <a:spLocks noChangeArrowheads="1"/>
            </p:cNvSpPr>
            <p:nvPr/>
          </p:nvSpPr>
          <p:spPr bwMode="auto">
            <a:xfrm>
              <a:off x="3272" y="845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223.1.1.1</a:t>
              </a:r>
              <a:endParaRPr lang="en-US"/>
            </a:p>
          </p:txBody>
        </p:sp>
        <p:sp>
          <p:nvSpPr>
            <p:cNvPr id="16426" name="Rectangle 30"/>
            <p:cNvSpPr>
              <a:spLocks noChangeArrowheads="1"/>
            </p:cNvSpPr>
            <p:nvPr/>
          </p:nvSpPr>
          <p:spPr bwMode="auto">
            <a:xfrm>
              <a:off x="3327" y="1299"/>
              <a:ext cx="195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27" name="Text Box 31"/>
            <p:cNvSpPr txBox="1">
              <a:spLocks noChangeArrowheads="1"/>
            </p:cNvSpPr>
            <p:nvPr/>
          </p:nvSpPr>
          <p:spPr bwMode="auto">
            <a:xfrm>
              <a:off x="3281" y="12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  <p:sp>
          <p:nvSpPr>
            <p:cNvPr id="16428" name="Text Box 32"/>
            <p:cNvSpPr txBox="1">
              <a:spLocks noChangeArrowheads="1"/>
            </p:cNvSpPr>
            <p:nvPr/>
          </p:nvSpPr>
          <p:spPr bwMode="auto">
            <a:xfrm>
              <a:off x="3200" y="18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223.1.1.3</a:t>
              </a:r>
              <a:endParaRPr lang="en-US"/>
            </a:p>
          </p:txBody>
        </p:sp>
        <p:sp>
          <p:nvSpPr>
            <p:cNvPr id="16429" name="Text Box 33"/>
            <p:cNvSpPr txBox="1">
              <a:spLocks noChangeArrowheads="1"/>
            </p:cNvSpPr>
            <p:nvPr/>
          </p:nvSpPr>
          <p:spPr bwMode="auto">
            <a:xfrm>
              <a:off x="3698" y="141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223.1.1.4</a:t>
              </a:r>
              <a:endParaRPr lang="en-US"/>
            </a:p>
          </p:txBody>
        </p:sp>
        <p:sp>
          <p:nvSpPr>
            <p:cNvPr id="16430" name="Line 34"/>
            <p:cNvSpPr>
              <a:spLocks noChangeShapeType="1"/>
            </p:cNvSpPr>
            <p:nvPr/>
          </p:nvSpPr>
          <p:spPr bwMode="auto">
            <a:xfrm>
              <a:off x="4456" y="15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1" name="Text Box 35"/>
            <p:cNvSpPr txBox="1">
              <a:spLocks noChangeArrowheads="1"/>
            </p:cNvSpPr>
            <p:nvPr/>
          </p:nvSpPr>
          <p:spPr bwMode="auto">
            <a:xfrm>
              <a:off x="4376" y="1412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223.1.2.9</a:t>
              </a:r>
              <a:endParaRPr lang="en-US"/>
            </a:p>
          </p:txBody>
        </p:sp>
        <p:sp>
          <p:nvSpPr>
            <p:cNvPr id="16432" name="Line 36"/>
            <p:cNvSpPr>
              <a:spLocks noChangeShapeType="1"/>
            </p:cNvSpPr>
            <p:nvPr/>
          </p:nvSpPr>
          <p:spPr bwMode="auto">
            <a:xfrm flipH="1">
              <a:off x="5101" y="11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89" name="Object 37"/>
            <p:cNvGraphicFramePr>
              <a:graphicFrameLocks noChangeAspect="1"/>
            </p:cNvGraphicFramePr>
            <p:nvPr/>
          </p:nvGraphicFramePr>
          <p:xfrm>
            <a:off x="5213" y="96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322" name="Clip" r:id="rId7" imgW="1305000" imgH="1085760" progId="MS_ClipArt_Gallery.2">
                    <p:embed/>
                  </p:oleObj>
                </mc:Choice>
                <mc:Fallback>
                  <p:oleObj name="Clip" r:id="rId7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3" y="96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33" name="Line 38"/>
            <p:cNvSpPr>
              <a:spLocks noChangeShapeType="1"/>
            </p:cNvSpPr>
            <p:nvPr/>
          </p:nvSpPr>
          <p:spPr bwMode="auto">
            <a:xfrm>
              <a:off x="5101" y="11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90" name="Object 39"/>
            <p:cNvGraphicFramePr>
              <a:graphicFrameLocks noChangeAspect="1"/>
            </p:cNvGraphicFramePr>
            <p:nvPr/>
          </p:nvGraphicFramePr>
          <p:xfrm>
            <a:off x="5216" y="18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323" name="Clip" r:id="rId8" imgW="1305000" imgH="1085760" progId="MS_ClipArt_Gallery.2">
                    <p:embed/>
                  </p:oleObj>
                </mc:Choice>
                <mc:Fallback>
                  <p:oleObj name="Clip" r:id="rId8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6" y="18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34" name="Line 40"/>
            <p:cNvSpPr>
              <a:spLocks noChangeShapeType="1"/>
            </p:cNvSpPr>
            <p:nvPr/>
          </p:nvSpPr>
          <p:spPr bwMode="auto">
            <a:xfrm>
              <a:off x="5101" y="19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5" name="Rectangle 41"/>
            <p:cNvSpPr>
              <a:spLocks noChangeArrowheads="1"/>
            </p:cNvSpPr>
            <p:nvPr/>
          </p:nvSpPr>
          <p:spPr bwMode="auto">
            <a:xfrm>
              <a:off x="5067" y="1794"/>
              <a:ext cx="108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6" name="Text Box 42"/>
            <p:cNvSpPr txBox="1">
              <a:spLocks noChangeArrowheads="1"/>
            </p:cNvSpPr>
            <p:nvPr/>
          </p:nvSpPr>
          <p:spPr bwMode="auto">
            <a:xfrm>
              <a:off x="4682" y="173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  <p:sp>
          <p:nvSpPr>
            <p:cNvPr id="16437" name="Rectangle 43"/>
            <p:cNvSpPr>
              <a:spLocks noChangeArrowheads="1"/>
            </p:cNvSpPr>
            <p:nvPr/>
          </p:nvSpPr>
          <p:spPr bwMode="auto">
            <a:xfrm>
              <a:off x="5076" y="1182"/>
              <a:ext cx="156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38" name="Text Box 44"/>
            <p:cNvSpPr txBox="1">
              <a:spLocks noChangeArrowheads="1"/>
            </p:cNvSpPr>
            <p:nvPr/>
          </p:nvSpPr>
          <p:spPr bwMode="auto">
            <a:xfrm>
              <a:off x="4586" y="112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  <p:sp>
          <p:nvSpPr>
            <p:cNvPr id="16439" name="Line 45"/>
            <p:cNvSpPr>
              <a:spLocks noChangeShapeType="1"/>
            </p:cNvSpPr>
            <p:nvPr/>
          </p:nvSpPr>
          <p:spPr bwMode="auto">
            <a:xfrm flipH="1">
              <a:off x="4306" y="18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0" name="Line 46"/>
            <p:cNvSpPr>
              <a:spLocks noChangeShapeType="1"/>
            </p:cNvSpPr>
            <p:nvPr/>
          </p:nvSpPr>
          <p:spPr bwMode="auto">
            <a:xfrm flipH="1">
              <a:off x="3892" y="22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1" name="Line 47"/>
            <p:cNvSpPr>
              <a:spLocks noChangeShapeType="1"/>
            </p:cNvSpPr>
            <p:nvPr/>
          </p:nvSpPr>
          <p:spPr bwMode="auto">
            <a:xfrm flipH="1" flipV="1">
              <a:off x="3890" y="22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2" name="Line 48"/>
            <p:cNvSpPr>
              <a:spLocks noChangeShapeType="1"/>
            </p:cNvSpPr>
            <p:nvPr/>
          </p:nvSpPr>
          <p:spPr bwMode="auto">
            <a:xfrm flipH="1" flipV="1">
              <a:off x="4631" y="22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6391" name="Object 49"/>
            <p:cNvGraphicFramePr>
              <a:graphicFrameLocks noChangeAspect="1"/>
            </p:cNvGraphicFramePr>
            <p:nvPr/>
          </p:nvGraphicFramePr>
          <p:xfrm>
            <a:off x="4496" y="23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324" name="Clip" r:id="rId9" imgW="1305000" imgH="1085760" progId="MS_ClipArt_Gallery.2">
                    <p:embed/>
                  </p:oleObj>
                </mc:Choice>
                <mc:Fallback>
                  <p:oleObj name="Clip" r:id="rId9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6" y="23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2" name="Object 50"/>
            <p:cNvGraphicFramePr>
              <a:graphicFrameLocks noChangeAspect="1"/>
            </p:cNvGraphicFramePr>
            <p:nvPr/>
          </p:nvGraphicFramePr>
          <p:xfrm>
            <a:off x="3704" y="2360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325" name="Clip" r:id="rId10" imgW="1305000" imgH="1085760" progId="MS_ClipArt_Gallery.2">
                    <p:embed/>
                  </p:oleObj>
                </mc:Choice>
                <mc:Fallback>
                  <p:oleObj name="Clip" r:id="rId10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4" y="2360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43" name="Text Box 51"/>
            <p:cNvSpPr txBox="1">
              <a:spLocks noChangeArrowheads="1"/>
            </p:cNvSpPr>
            <p:nvPr/>
          </p:nvSpPr>
          <p:spPr bwMode="auto">
            <a:xfrm>
              <a:off x="4634" y="2156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  <p:sp>
          <p:nvSpPr>
            <p:cNvPr id="16444" name="Text Box 52"/>
            <p:cNvSpPr txBox="1">
              <a:spLocks noChangeArrowheads="1"/>
            </p:cNvSpPr>
            <p:nvPr/>
          </p:nvSpPr>
          <p:spPr bwMode="auto">
            <a:xfrm>
              <a:off x="3263" y="2180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  <p:sp>
          <p:nvSpPr>
            <p:cNvPr id="16445" name="Rectangle 53"/>
            <p:cNvSpPr>
              <a:spLocks noChangeArrowheads="1"/>
            </p:cNvSpPr>
            <p:nvPr/>
          </p:nvSpPr>
          <p:spPr bwMode="auto">
            <a:xfrm>
              <a:off x="4266" y="1884"/>
              <a:ext cx="81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46" name="Text Box 54"/>
            <p:cNvSpPr txBox="1">
              <a:spLocks noChangeArrowheads="1"/>
            </p:cNvSpPr>
            <p:nvPr/>
          </p:nvSpPr>
          <p:spPr bwMode="auto">
            <a:xfrm>
              <a:off x="3926" y="1835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  <p:grpSp>
          <p:nvGrpSpPr>
            <p:cNvPr id="16447" name="Group 55"/>
            <p:cNvGrpSpPr>
              <a:grpSpLocks/>
            </p:cNvGrpSpPr>
            <p:nvPr/>
          </p:nvGrpSpPr>
          <p:grpSpPr bwMode="auto">
            <a:xfrm>
              <a:off x="3008" y="791"/>
              <a:ext cx="233" cy="250"/>
              <a:chOff x="2822" y="1181"/>
              <a:chExt cx="233" cy="250"/>
            </a:xfrm>
          </p:grpSpPr>
          <p:sp>
            <p:nvSpPr>
              <p:cNvPr id="16454" name="Rectangle 56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5" name="Text Box 57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448" name="Group 58"/>
            <p:cNvGrpSpPr>
              <a:grpSpLocks/>
            </p:cNvGrpSpPr>
            <p:nvPr/>
          </p:nvGrpSpPr>
          <p:grpSpPr bwMode="auto">
            <a:xfrm>
              <a:off x="3002" y="1571"/>
              <a:ext cx="217" cy="250"/>
              <a:chOff x="2822" y="1181"/>
              <a:chExt cx="217" cy="250"/>
            </a:xfrm>
          </p:grpSpPr>
          <p:sp>
            <p:nvSpPr>
              <p:cNvPr id="16452" name="Rectangle 59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3" name="Text Box 60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449" name="Group 61"/>
            <p:cNvGrpSpPr>
              <a:grpSpLocks/>
            </p:cNvGrpSpPr>
            <p:nvPr/>
          </p:nvGrpSpPr>
          <p:grpSpPr bwMode="auto">
            <a:xfrm>
              <a:off x="5276" y="1799"/>
              <a:ext cx="216" cy="250"/>
              <a:chOff x="2822" y="1181"/>
              <a:chExt cx="216" cy="250"/>
            </a:xfrm>
          </p:grpSpPr>
          <p:sp>
            <p:nvSpPr>
              <p:cNvPr id="16450" name="Rectangle 62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6451" name="Text Box 63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E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6397" name="Rectangle 64"/>
          <p:cNvSpPr>
            <a:spLocks noChangeArrowheads="1"/>
          </p:cNvSpPr>
          <p:nvPr/>
        </p:nvSpPr>
        <p:spPr bwMode="auto">
          <a:xfrm>
            <a:off x="371475" y="2305050"/>
            <a:ext cx="433387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Starting at A, given IP datagram addressed to B: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look up net. address of B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find B is on </a:t>
            </a:r>
            <a:r>
              <a:rPr lang="en-US" sz="2000">
                <a:solidFill>
                  <a:srgbClr val="FF0000"/>
                </a:solidFill>
              </a:rPr>
              <a:t>same net</a:t>
            </a:r>
            <a:r>
              <a:rPr lang="en-US" sz="2000"/>
              <a:t>. as A </a:t>
            </a:r>
            <a:r>
              <a:rPr lang="en-US" sz="1600"/>
              <a:t>(</a:t>
            </a:r>
            <a:r>
              <a:rPr lang="en-US"/>
              <a:t>B and A are directly connected)</a:t>
            </a:r>
            <a:endParaRPr lang="en-US" sz="16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</a:rPr>
              <a:t>link layer</a:t>
            </a:r>
            <a:r>
              <a:rPr lang="en-US" sz="2000"/>
              <a:t> will send datagram directly to B (inside link-layer frame)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endParaRPr lang="en-US" sz="200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/>
              <a:t> </a:t>
            </a:r>
          </a:p>
        </p:txBody>
      </p:sp>
      <p:grpSp>
        <p:nvGrpSpPr>
          <p:cNvPr id="16398" name="Group 65"/>
          <p:cNvGrpSpPr>
            <a:grpSpLocks/>
          </p:cNvGrpSpPr>
          <p:nvPr/>
        </p:nvGrpSpPr>
        <p:grpSpPr bwMode="auto">
          <a:xfrm>
            <a:off x="5146675" y="1477963"/>
            <a:ext cx="3536950" cy="1425575"/>
            <a:chOff x="1442" y="3085"/>
            <a:chExt cx="2228" cy="898"/>
          </a:xfrm>
        </p:grpSpPr>
        <p:sp>
          <p:nvSpPr>
            <p:cNvPr id="16409" name="Text Box 66"/>
            <p:cNvSpPr txBox="1">
              <a:spLocks noChangeArrowheads="1"/>
            </p:cNvSpPr>
            <p:nvPr/>
          </p:nvSpPr>
          <p:spPr bwMode="auto">
            <a:xfrm>
              <a:off x="1442" y="3085"/>
              <a:ext cx="22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Dest. Net.  next router  Nhops</a:t>
              </a:r>
            </a:p>
          </p:txBody>
        </p:sp>
        <p:sp>
          <p:nvSpPr>
            <p:cNvPr id="16410" name="Text Box 67"/>
            <p:cNvSpPr txBox="1">
              <a:spLocks noChangeArrowheads="1"/>
            </p:cNvSpPr>
            <p:nvPr/>
          </p:nvSpPr>
          <p:spPr bwMode="auto">
            <a:xfrm>
              <a:off x="1466" y="3337"/>
              <a:ext cx="20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223.1.1                             1</a:t>
              </a:r>
            </a:p>
          </p:txBody>
        </p:sp>
        <p:sp>
          <p:nvSpPr>
            <p:cNvPr id="16411" name="Text Box 68"/>
            <p:cNvSpPr txBox="1">
              <a:spLocks noChangeArrowheads="1"/>
            </p:cNvSpPr>
            <p:nvPr/>
          </p:nvSpPr>
          <p:spPr bwMode="auto">
            <a:xfrm>
              <a:off x="1472" y="352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223.1.2      223.1.1.4        2</a:t>
              </a:r>
            </a:p>
          </p:txBody>
        </p:sp>
        <p:sp>
          <p:nvSpPr>
            <p:cNvPr id="16412" name="Text Box 69"/>
            <p:cNvSpPr txBox="1">
              <a:spLocks noChangeArrowheads="1"/>
            </p:cNvSpPr>
            <p:nvPr/>
          </p:nvSpPr>
          <p:spPr bwMode="auto">
            <a:xfrm>
              <a:off x="1478" y="373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223.1.3      223.1.1.4        2</a:t>
              </a:r>
            </a:p>
          </p:txBody>
        </p:sp>
        <p:sp>
          <p:nvSpPr>
            <p:cNvPr id="16413" name="Line 70"/>
            <p:cNvSpPr>
              <a:spLocks noChangeShapeType="1"/>
            </p:cNvSpPr>
            <p:nvPr/>
          </p:nvSpPr>
          <p:spPr bwMode="auto">
            <a:xfrm flipV="1">
              <a:off x="1500" y="3324"/>
              <a:ext cx="21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4" name="Line 71"/>
            <p:cNvSpPr>
              <a:spLocks noChangeShapeType="1"/>
            </p:cNvSpPr>
            <p:nvPr/>
          </p:nvSpPr>
          <p:spPr bwMode="auto">
            <a:xfrm>
              <a:off x="2226" y="3174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6415" name="Line 72"/>
            <p:cNvSpPr>
              <a:spLocks noChangeShapeType="1"/>
            </p:cNvSpPr>
            <p:nvPr/>
          </p:nvSpPr>
          <p:spPr bwMode="auto">
            <a:xfrm>
              <a:off x="3096" y="3168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6399" name="Freeform 73"/>
          <p:cNvSpPr>
            <a:spLocks/>
          </p:cNvSpPr>
          <p:nvPr/>
        </p:nvSpPr>
        <p:spPr bwMode="auto">
          <a:xfrm>
            <a:off x="4867275" y="2085975"/>
            <a:ext cx="295275" cy="1143000"/>
          </a:xfrm>
          <a:custGeom>
            <a:avLst/>
            <a:gdLst>
              <a:gd name="T0" fmla="*/ 468749107 w 186"/>
              <a:gd name="T1" fmla="*/ 0 h 720"/>
              <a:gd name="T2" fmla="*/ 151209375 w 186"/>
              <a:gd name="T3" fmla="*/ 1814512678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0" name="Rectangle 74"/>
          <p:cNvSpPr>
            <a:spLocks noChangeArrowheads="1"/>
          </p:cNvSpPr>
          <p:nvPr/>
        </p:nvSpPr>
        <p:spPr bwMode="auto">
          <a:xfrm>
            <a:off x="542925" y="1524000"/>
            <a:ext cx="3590925" cy="504825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1" name="Rectangle 75"/>
          <p:cNvSpPr>
            <a:spLocks noChangeArrowheads="1"/>
          </p:cNvSpPr>
          <p:nvPr/>
        </p:nvSpPr>
        <p:spPr bwMode="auto">
          <a:xfrm>
            <a:off x="466725" y="159067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2" name="Text Box 76"/>
          <p:cNvSpPr txBox="1">
            <a:spLocks noChangeArrowheads="1"/>
          </p:cNvSpPr>
          <p:nvPr/>
        </p:nvSpPr>
        <p:spPr bwMode="auto">
          <a:xfrm>
            <a:off x="460375" y="1508125"/>
            <a:ext cx="796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misc</a:t>
            </a:r>
          </a:p>
          <a:p>
            <a:pPr algn="ctr"/>
            <a:r>
              <a:rPr lang="en-US"/>
              <a:t>fields</a:t>
            </a:r>
          </a:p>
        </p:txBody>
      </p:sp>
      <p:sp>
        <p:nvSpPr>
          <p:cNvPr id="16403" name="Line 77"/>
          <p:cNvSpPr>
            <a:spLocks noChangeShapeType="1"/>
          </p:cNvSpPr>
          <p:nvPr/>
        </p:nvSpPr>
        <p:spPr bwMode="auto">
          <a:xfrm>
            <a:off x="1228725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4" name="Text Box 78"/>
          <p:cNvSpPr txBox="1">
            <a:spLocks noChangeArrowheads="1"/>
          </p:cNvSpPr>
          <p:nvPr/>
        </p:nvSpPr>
        <p:spPr bwMode="auto">
          <a:xfrm>
            <a:off x="1196975" y="1670050"/>
            <a:ext cx="1084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223.1.1.1</a:t>
            </a:r>
            <a:endParaRPr lang="en-US"/>
          </a:p>
        </p:txBody>
      </p:sp>
      <p:sp>
        <p:nvSpPr>
          <p:cNvPr id="16405" name="Text Box 79"/>
          <p:cNvSpPr txBox="1">
            <a:spLocks noChangeArrowheads="1"/>
          </p:cNvSpPr>
          <p:nvPr/>
        </p:nvSpPr>
        <p:spPr bwMode="auto">
          <a:xfrm>
            <a:off x="2197100" y="1670050"/>
            <a:ext cx="1120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223.1.1.3</a:t>
            </a:r>
            <a:endParaRPr lang="en-US"/>
          </a:p>
        </p:txBody>
      </p:sp>
      <p:sp>
        <p:nvSpPr>
          <p:cNvPr id="16406" name="Line 80"/>
          <p:cNvSpPr>
            <a:spLocks noChangeShapeType="1"/>
          </p:cNvSpPr>
          <p:nvPr/>
        </p:nvSpPr>
        <p:spPr bwMode="auto">
          <a:xfrm>
            <a:off x="2219325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7" name="Line 81"/>
          <p:cNvSpPr>
            <a:spLocks noChangeShapeType="1"/>
          </p:cNvSpPr>
          <p:nvPr/>
        </p:nvSpPr>
        <p:spPr bwMode="auto">
          <a:xfrm>
            <a:off x="3238500" y="16002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6408" name="Text Box 82"/>
          <p:cNvSpPr txBox="1">
            <a:spLocks noChangeArrowheads="1"/>
          </p:cNvSpPr>
          <p:nvPr/>
        </p:nvSpPr>
        <p:spPr bwMode="auto">
          <a:xfrm>
            <a:off x="3233738" y="1660525"/>
            <a:ext cx="661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910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1286E4-844A-412E-AE44-FD9709E03E7E}" type="slidenum">
              <a:rPr lang="en-US" smtClean="0"/>
              <a:pPr/>
              <a:t>59</a:t>
            </a:fld>
            <a:endParaRPr lang="en-US" dirty="0" smtClean="0"/>
          </a:p>
        </p:txBody>
      </p:sp>
      <p:sp>
        <p:nvSpPr>
          <p:cNvPr id="174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09550"/>
            <a:ext cx="8105775" cy="650875"/>
          </a:xfrm>
        </p:spPr>
        <p:txBody>
          <a:bodyPr/>
          <a:lstStyle/>
          <a:p>
            <a:pPr algn="ctr"/>
            <a:r>
              <a:rPr lang="en-US" sz="3200" dirty="0" smtClean="0"/>
              <a:t>Getting a datagram from source to </a:t>
            </a:r>
            <a:r>
              <a:rPr lang="en-US" sz="3200" dirty="0" err="1" smtClean="0"/>
              <a:t>dest</a:t>
            </a:r>
            <a:r>
              <a:rPr lang="en-US" sz="3200" dirty="0" smtClean="0"/>
              <a:t>.</a:t>
            </a:r>
            <a:endParaRPr lang="en-US" dirty="0" smtClean="0"/>
          </a:p>
        </p:txBody>
      </p:sp>
      <p:grpSp>
        <p:nvGrpSpPr>
          <p:cNvPr id="17420" name="Group 3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896" y="749"/>
            <a:chExt cx="2786" cy="1987"/>
          </a:xfrm>
        </p:grpSpPr>
        <p:sp>
          <p:nvSpPr>
            <p:cNvPr id="17440" name="Freeform 4"/>
            <p:cNvSpPr>
              <a:spLocks/>
            </p:cNvSpPr>
            <p:nvPr/>
          </p:nvSpPr>
          <p:spPr bwMode="auto">
            <a:xfrm>
              <a:off x="2896" y="7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1" name="Freeform 5"/>
            <p:cNvSpPr>
              <a:spLocks/>
            </p:cNvSpPr>
            <p:nvPr/>
          </p:nvSpPr>
          <p:spPr bwMode="auto">
            <a:xfrm>
              <a:off x="4481" y="9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2" name="Freeform 6"/>
            <p:cNvSpPr>
              <a:spLocks/>
            </p:cNvSpPr>
            <p:nvPr/>
          </p:nvSpPr>
          <p:spPr bwMode="auto">
            <a:xfrm>
              <a:off x="3657" y="17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0" name="Object 7"/>
            <p:cNvGraphicFramePr>
              <a:graphicFrameLocks noChangeAspect="1"/>
            </p:cNvGraphicFramePr>
            <p:nvPr/>
          </p:nvGraphicFramePr>
          <p:xfrm>
            <a:off x="2945" y="81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343" name="Clip" r:id="rId3" imgW="1305000" imgH="1085760" progId="MS_ClipArt_Gallery.2">
                    <p:embed/>
                  </p:oleObj>
                </mc:Choice>
                <mc:Fallback>
                  <p:oleObj name="Clip" r:id="rId3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81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43" name="Line 8"/>
            <p:cNvSpPr>
              <a:spLocks noChangeShapeType="1"/>
            </p:cNvSpPr>
            <p:nvPr/>
          </p:nvSpPr>
          <p:spPr bwMode="auto">
            <a:xfrm>
              <a:off x="3298" y="10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4" name="Line 9"/>
            <p:cNvSpPr>
              <a:spLocks noChangeShapeType="1"/>
            </p:cNvSpPr>
            <p:nvPr/>
          </p:nvSpPr>
          <p:spPr bwMode="auto">
            <a:xfrm flipH="1">
              <a:off x="3481" y="10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5" name="Line 10"/>
            <p:cNvSpPr>
              <a:spLocks noChangeShapeType="1"/>
            </p:cNvSpPr>
            <p:nvPr/>
          </p:nvSpPr>
          <p:spPr bwMode="auto">
            <a:xfrm flipV="1">
              <a:off x="3298" y="14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46" name="Line 11"/>
            <p:cNvSpPr>
              <a:spLocks noChangeShapeType="1"/>
            </p:cNvSpPr>
            <p:nvPr/>
          </p:nvSpPr>
          <p:spPr bwMode="auto">
            <a:xfrm>
              <a:off x="3304" y="18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1" name="Object 12"/>
            <p:cNvGraphicFramePr>
              <a:graphicFrameLocks noChangeAspect="1"/>
            </p:cNvGraphicFramePr>
            <p:nvPr/>
          </p:nvGraphicFramePr>
          <p:xfrm>
            <a:off x="2945" y="12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344" name="Clip" r:id="rId5" imgW="1305000" imgH="1085760" progId="MS_ClipArt_Gallery.2">
                    <p:embed/>
                  </p:oleObj>
                </mc:Choice>
                <mc:Fallback>
                  <p:oleObj name="Clip" r:id="rId5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12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12" name="Object 13"/>
            <p:cNvGraphicFramePr>
              <a:graphicFrameLocks noChangeAspect="1"/>
            </p:cNvGraphicFramePr>
            <p:nvPr/>
          </p:nvGraphicFramePr>
          <p:xfrm>
            <a:off x="2945" y="161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345" name="Clip" r:id="rId6" imgW="1305000" imgH="1085760" progId="MS_ClipArt_Gallery.2">
                    <p:embed/>
                  </p:oleObj>
                </mc:Choice>
                <mc:Fallback>
                  <p:oleObj name="Clip" r:id="rId6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1619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47" name="Line 14"/>
            <p:cNvSpPr>
              <a:spLocks noChangeShapeType="1"/>
            </p:cNvSpPr>
            <p:nvPr/>
          </p:nvSpPr>
          <p:spPr bwMode="auto">
            <a:xfrm>
              <a:off x="3481" y="15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7448" name="Group 15"/>
            <p:cNvGrpSpPr>
              <a:grpSpLocks/>
            </p:cNvGrpSpPr>
            <p:nvPr/>
          </p:nvGrpSpPr>
          <p:grpSpPr bwMode="auto">
            <a:xfrm>
              <a:off x="4075" y="1559"/>
              <a:ext cx="448" cy="240"/>
              <a:chOff x="3600" y="219"/>
              <a:chExt cx="360" cy="175"/>
            </a:xfrm>
          </p:grpSpPr>
          <p:sp>
            <p:nvSpPr>
              <p:cNvPr id="17480" name="Oval 1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81" name="Line 1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82" name="Line 1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83" name="Rectangle 1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7484" name="Oval 2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7485" name="Group 2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7490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491" name="Line 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492" name="Line 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7486" name="Group 2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7487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488" name="Line 2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7489" name="Line 2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7449" name="Text Box 29"/>
            <p:cNvSpPr txBox="1">
              <a:spLocks noChangeArrowheads="1"/>
            </p:cNvSpPr>
            <p:nvPr/>
          </p:nvSpPr>
          <p:spPr bwMode="auto">
            <a:xfrm>
              <a:off x="3272" y="845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223.1.1.1</a:t>
              </a:r>
              <a:endParaRPr lang="en-US"/>
            </a:p>
          </p:txBody>
        </p:sp>
        <p:sp>
          <p:nvSpPr>
            <p:cNvPr id="17450" name="Rectangle 30"/>
            <p:cNvSpPr>
              <a:spLocks noChangeArrowheads="1"/>
            </p:cNvSpPr>
            <p:nvPr/>
          </p:nvSpPr>
          <p:spPr bwMode="auto">
            <a:xfrm>
              <a:off x="3327" y="1299"/>
              <a:ext cx="195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1" name="Text Box 31"/>
            <p:cNvSpPr txBox="1">
              <a:spLocks noChangeArrowheads="1"/>
            </p:cNvSpPr>
            <p:nvPr/>
          </p:nvSpPr>
          <p:spPr bwMode="auto">
            <a:xfrm>
              <a:off x="3281" y="12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  <p:sp>
          <p:nvSpPr>
            <p:cNvPr id="17452" name="Text Box 32"/>
            <p:cNvSpPr txBox="1">
              <a:spLocks noChangeArrowheads="1"/>
            </p:cNvSpPr>
            <p:nvPr/>
          </p:nvSpPr>
          <p:spPr bwMode="auto">
            <a:xfrm>
              <a:off x="3200" y="18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223.1.1.3</a:t>
              </a:r>
              <a:endParaRPr lang="en-US"/>
            </a:p>
          </p:txBody>
        </p:sp>
        <p:sp>
          <p:nvSpPr>
            <p:cNvPr id="17453" name="Text Box 33"/>
            <p:cNvSpPr txBox="1">
              <a:spLocks noChangeArrowheads="1"/>
            </p:cNvSpPr>
            <p:nvPr/>
          </p:nvSpPr>
          <p:spPr bwMode="auto">
            <a:xfrm>
              <a:off x="3698" y="141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223.1.1.4</a:t>
              </a:r>
              <a:endParaRPr lang="en-US"/>
            </a:p>
          </p:txBody>
        </p:sp>
        <p:sp>
          <p:nvSpPr>
            <p:cNvPr id="17454" name="Line 34"/>
            <p:cNvSpPr>
              <a:spLocks noChangeShapeType="1"/>
            </p:cNvSpPr>
            <p:nvPr/>
          </p:nvSpPr>
          <p:spPr bwMode="auto">
            <a:xfrm>
              <a:off x="4456" y="15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5" name="Text Box 35"/>
            <p:cNvSpPr txBox="1">
              <a:spLocks noChangeArrowheads="1"/>
            </p:cNvSpPr>
            <p:nvPr/>
          </p:nvSpPr>
          <p:spPr bwMode="auto">
            <a:xfrm>
              <a:off x="4376" y="1412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223.1.2.9</a:t>
              </a:r>
              <a:endParaRPr lang="en-US"/>
            </a:p>
          </p:txBody>
        </p:sp>
        <p:sp>
          <p:nvSpPr>
            <p:cNvPr id="17456" name="Line 36"/>
            <p:cNvSpPr>
              <a:spLocks noChangeShapeType="1"/>
            </p:cNvSpPr>
            <p:nvPr/>
          </p:nvSpPr>
          <p:spPr bwMode="auto">
            <a:xfrm flipH="1">
              <a:off x="5101" y="11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3" name="Object 37"/>
            <p:cNvGraphicFramePr>
              <a:graphicFrameLocks noChangeAspect="1"/>
            </p:cNvGraphicFramePr>
            <p:nvPr/>
          </p:nvGraphicFramePr>
          <p:xfrm>
            <a:off x="5213" y="96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346" name="Clip" r:id="rId7" imgW="1305000" imgH="1085760" progId="MS_ClipArt_Gallery.2">
                    <p:embed/>
                  </p:oleObj>
                </mc:Choice>
                <mc:Fallback>
                  <p:oleObj name="Clip" r:id="rId7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3" y="96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57" name="Line 38"/>
            <p:cNvSpPr>
              <a:spLocks noChangeShapeType="1"/>
            </p:cNvSpPr>
            <p:nvPr/>
          </p:nvSpPr>
          <p:spPr bwMode="auto">
            <a:xfrm>
              <a:off x="5101" y="11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4" name="Object 39"/>
            <p:cNvGraphicFramePr>
              <a:graphicFrameLocks noChangeAspect="1"/>
            </p:cNvGraphicFramePr>
            <p:nvPr/>
          </p:nvGraphicFramePr>
          <p:xfrm>
            <a:off x="5216" y="18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347" name="Clip" r:id="rId8" imgW="1305000" imgH="1085760" progId="MS_ClipArt_Gallery.2">
                    <p:embed/>
                  </p:oleObj>
                </mc:Choice>
                <mc:Fallback>
                  <p:oleObj name="Clip" r:id="rId8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6" y="18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58" name="Line 40"/>
            <p:cNvSpPr>
              <a:spLocks noChangeShapeType="1"/>
            </p:cNvSpPr>
            <p:nvPr/>
          </p:nvSpPr>
          <p:spPr bwMode="auto">
            <a:xfrm>
              <a:off x="5101" y="19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59" name="Rectangle 41"/>
            <p:cNvSpPr>
              <a:spLocks noChangeArrowheads="1"/>
            </p:cNvSpPr>
            <p:nvPr/>
          </p:nvSpPr>
          <p:spPr bwMode="auto">
            <a:xfrm>
              <a:off x="5067" y="1794"/>
              <a:ext cx="108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0" name="Text Box 42"/>
            <p:cNvSpPr txBox="1">
              <a:spLocks noChangeArrowheads="1"/>
            </p:cNvSpPr>
            <p:nvPr/>
          </p:nvSpPr>
          <p:spPr bwMode="auto">
            <a:xfrm>
              <a:off x="4682" y="173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  <p:sp>
          <p:nvSpPr>
            <p:cNvPr id="17461" name="Rectangle 43"/>
            <p:cNvSpPr>
              <a:spLocks noChangeArrowheads="1"/>
            </p:cNvSpPr>
            <p:nvPr/>
          </p:nvSpPr>
          <p:spPr bwMode="auto">
            <a:xfrm>
              <a:off x="5076" y="1182"/>
              <a:ext cx="156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2" name="Text Box 44"/>
            <p:cNvSpPr txBox="1">
              <a:spLocks noChangeArrowheads="1"/>
            </p:cNvSpPr>
            <p:nvPr/>
          </p:nvSpPr>
          <p:spPr bwMode="auto">
            <a:xfrm>
              <a:off x="4586" y="112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  <p:sp>
          <p:nvSpPr>
            <p:cNvPr id="17463" name="Line 45"/>
            <p:cNvSpPr>
              <a:spLocks noChangeShapeType="1"/>
            </p:cNvSpPr>
            <p:nvPr/>
          </p:nvSpPr>
          <p:spPr bwMode="auto">
            <a:xfrm flipH="1">
              <a:off x="4306" y="18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4" name="Line 46"/>
            <p:cNvSpPr>
              <a:spLocks noChangeShapeType="1"/>
            </p:cNvSpPr>
            <p:nvPr/>
          </p:nvSpPr>
          <p:spPr bwMode="auto">
            <a:xfrm flipH="1">
              <a:off x="3892" y="22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5" name="Line 47"/>
            <p:cNvSpPr>
              <a:spLocks noChangeShapeType="1"/>
            </p:cNvSpPr>
            <p:nvPr/>
          </p:nvSpPr>
          <p:spPr bwMode="auto">
            <a:xfrm flipH="1" flipV="1">
              <a:off x="3890" y="22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66" name="Line 48"/>
            <p:cNvSpPr>
              <a:spLocks noChangeShapeType="1"/>
            </p:cNvSpPr>
            <p:nvPr/>
          </p:nvSpPr>
          <p:spPr bwMode="auto">
            <a:xfrm flipH="1" flipV="1">
              <a:off x="4631" y="22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7415" name="Object 49"/>
            <p:cNvGraphicFramePr>
              <a:graphicFrameLocks noChangeAspect="1"/>
            </p:cNvGraphicFramePr>
            <p:nvPr/>
          </p:nvGraphicFramePr>
          <p:xfrm>
            <a:off x="4496" y="23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348" name="Clip" r:id="rId9" imgW="1305000" imgH="1085760" progId="MS_ClipArt_Gallery.2">
                    <p:embed/>
                  </p:oleObj>
                </mc:Choice>
                <mc:Fallback>
                  <p:oleObj name="Clip" r:id="rId9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6" y="23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16" name="Object 50"/>
            <p:cNvGraphicFramePr>
              <a:graphicFrameLocks noChangeAspect="1"/>
            </p:cNvGraphicFramePr>
            <p:nvPr/>
          </p:nvGraphicFramePr>
          <p:xfrm>
            <a:off x="3704" y="2360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349" name="Clip" r:id="rId10" imgW="1305000" imgH="1085760" progId="MS_ClipArt_Gallery.2">
                    <p:embed/>
                  </p:oleObj>
                </mc:Choice>
                <mc:Fallback>
                  <p:oleObj name="Clip" r:id="rId10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4" y="2360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67" name="Text Box 51"/>
            <p:cNvSpPr txBox="1">
              <a:spLocks noChangeArrowheads="1"/>
            </p:cNvSpPr>
            <p:nvPr/>
          </p:nvSpPr>
          <p:spPr bwMode="auto">
            <a:xfrm>
              <a:off x="4634" y="2156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  <p:sp>
          <p:nvSpPr>
            <p:cNvPr id="17468" name="Text Box 52"/>
            <p:cNvSpPr txBox="1">
              <a:spLocks noChangeArrowheads="1"/>
            </p:cNvSpPr>
            <p:nvPr/>
          </p:nvSpPr>
          <p:spPr bwMode="auto">
            <a:xfrm>
              <a:off x="3263" y="2180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  <p:sp>
          <p:nvSpPr>
            <p:cNvPr id="17469" name="Rectangle 53"/>
            <p:cNvSpPr>
              <a:spLocks noChangeArrowheads="1"/>
            </p:cNvSpPr>
            <p:nvPr/>
          </p:nvSpPr>
          <p:spPr bwMode="auto">
            <a:xfrm>
              <a:off x="4266" y="1884"/>
              <a:ext cx="81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70" name="Text Box 54"/>
            <p:cNvSpPr txBox="1">
              <a:spLocks noChangeArrowheads="1"/>
            </p:cNvSpPr>
            <p:nvPr/>
          </p:nvSpPr>
          <p:spPr bwMode="auto">
            <a:xfrm>
              <a:off x="3926" y="1835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  <p:grpSp>
          <p:nvGrpSpPr>
            <p:cNvPr id="17471" name="Group 55"/>
            <p:cNvGrpSpPr>
              <a:grpSpLocks/>
            </p:cNvGrpSpPr>
            <p:nvPr/>
          </p:nvGrpSpPr>
          <p:grpSpPr bwMode="auto">
            <a:xfrm>
              <a:off x="3008" y="791"/>
              <a:ext cx="233" cy="250"/>
              <a:chOff x="2822" y="1181"/>
              <a:chExt cx="233" cy="250"/>
            </a:xfrm>
          </p:grpSpPr>
          <p:sp>
            <p:nvSpPr>
              <p:cNvPr id="17478" name="Rectangle 56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79" name="Text Box 57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7472" name="Group 58"/>
            <p:cNvGrpSpPr>
              <a:grpSpLocks/>
            </p:cNvGrpSpPr>
            <p:nvPr/>
          </p:nvGrpSpPr>
          <p:grpSpPr bwMode="auto">
            <a:xfrm>
              <a:off x="3002" y="1571"/>
              <a:ext cx="217" cy="250"/>
              <a:chOff x="2822" y="1181"/>
              <a:chExt cx="217" cy="250"/>
            </a:xfrm>
          </p:grpSpPr>
          <p:sp>
            <p:nvSpPr>
              <p:cNvPr id="17476" name="Rectangle 59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77" name="Text Box 60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7473" name="Group 61"/>
            <p:cNvGrpSpPr>
              <a:grpSpLocks/>
            </p:cNvGrpSpPr>
            <p:nvPr/>
          </p:nvGrpSpPr>
          <p:grpSpPr bwMode="auto">
            <a:xfrm>
              <a:off x="5276" y="1799"/>
              <a:ext cx="216" cy="250"/>
              <a:chOff x="2822" y="1181"/>
              <a:chExt cx="216" cy="250"/>
            </a:xfrm>
          </p:grpSpPr>
          <p:sp>
            <p:nvSpPr>
              <p:cNvPr id="17474" name="Rectangle 62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7475" name="Text Box 63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E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17421" name="Group 64"/>
          <p:cNvGrpSpPr>
            <a:grpSpLocks/>
          </p:cNvGrpSpPr>
          <p:nvPr/>
        </p:nvGrpSpPr>
        <p:grpSpPr bwMode="auto">
          <a:xfrm>
            <a:off x="5146675" y="1477963"/>
            <a:ext cx="3536950" cy="1425575"/>
            <a:chOff x="1442" y="3085"/>
            <a:chExt cx="2228" cy="898"/>
          </a:xfrm>
        </p:grpSpPr>
        <p:sp>
          <p:nvSpPr>
            <p:cNvPr id="17433" name="Text Box 65"/>
            <p:cNvSpPr txBox="1">
              <a:spLocks noChangeArrowheads="1"/>
            </p:cNvSpPr>
            <p:nvPr/>
          </p:nvSpPr>
          <p:spPr bwMode="auto">
            <a:xfrm>
              <a:off x="1442" y="3085"/>
              <a:ext cx="22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Dest. Net.  next router  Nhops</a:t>
              </a:r>
            </a:p>
          </p:txBody>
        </p:sp>
        <p:sp>
          <p:nvSpPr>
            <p:cNvPr id="17434" name="Text Box 66"/>
            <p:cNvSpPr txBox="1">
              <a:spLocks noChangeArrowheads="1"/>
            </p:cNvSpPr>
            <p:nvPr/>
          </p:nvSpPr>
          <p:spPr bwMode="auto">
            <a:xfrm>
              <a:off x="1466" y="3337"/>
              <a:ext cx="20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223.1.1                             1</a:t>
              </a:r>
            </a:p>
          </p:txBody>
        </p:sp>
        <p:sp>
          <p:nvSpPr>
            <p:cNvPr id="17435" name="Text Box 67"/>
            <p:cNvSpPr txBox="1">
              <a:spLocks noChangeArrowheads="1"/>
            </p:cNvSpPr>
            <p:nvPr/>
          </p:nvSpPr>
          <p:spPr bwMode="auto">
            <a:xfrm>
              <a:off x="1472" y="352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223.1.2      223.1.1.4        2</a:t>
              </a:r>
            </a:p>
          </p:txBody>
        </p:sp>
        <p:sp>
          <p:nvSpPr>
            <p:cNvPr id="17436" name="Text Box 68"/>
            <p:cNvSpPr txBox="1">
              <a:spLocks noChangeArrowheads="1"/>
            </p:cNvSpPr>
            <p:nvPr/>
          </p:nvSpPr>
          <p:spPr bwMode="auto">
            <a:xfrm>
              <a:off x="1478" y="3733"/>
              <a:ext cx="20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223.1.3      223.1.1.4        2</a:t>
              </a:r>
            </a:p>
          </p:txBody>
        </p:sp>
        <p:sp>
          <p:nvSpPr>
            <p:cNvPr id="17437" name="Line 69"/>
            <p:cNvSpPr>
              <a:spLocks noChangeShapeType="1"/>
            </p:cNvSpPr>
            <p:nvPr/>
          </p:nvSpPr>
          <p:spPr bwMode="auto">
            <a:xfrm flipV="1">
              <a:off x="1500" y="3324"/>
              <a:ext cx="21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38" name="Line 70"/>
            <p:cNvSpPr>
              <a:spLocks noChangeShapeType="1"/>
            </p:cNvSpPr>
            <p:nvPr/>
          </p:nvSpPr>
          <p:spPr bwMode="auto">
            <a:xfrm>
              <a:off x="2226" y="3174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7439" name="Line 71"/>
            <p:cNvSpPr>
              <a:spLocks noChangeShapeType="1"/>
            </p:cNvSpPr>
            <p:nvPr/>
          </p:nvSpPr>
          <p:spPr bwMode="auto">
            <a:xfrm>
              <a:off x="3096" y="3168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7422" name="Freeform 72"/>
          <p:cNvSpPr>
            <a:spLocks/>
          </p:cNvSpPr>
          <p:nvPr/>
        </p:nvSpPr>
        <p:spPr bwMode="auto">
          <a:xfrm>
            <a:off x="4867275" y="2085975"/>
            <a:ext cx="295275" cy="1143000"/>
          </a:xfrm>
          <a:custGeom>
            <a:avLst/>
            <a:gdLst>
              <a:gd name="T0" fmla="*/ 468749107 w 186"/>
              <a:gd name="T1" fmla="*/ 0 h 720"/>
              <a:gd name="T2" fmla="*/ 151209375 w 186"/>
              <a:gd name="T3" fmla="*/ 1814512678 h 720"/>
              <a:gd name="T4" fmla="*/ 0 60000 65536"/>
              <a:gd name="T5" fmla="*/ 0 60000 65536"/>
              <a:gd name="T6" fmla="*/ 0 w 186"/>
              <a:gd name="T7" fmla="*/ 0 h 720"/>
              <a:gd name="T8" fmla="*/ 186 w 186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6" h="720">
                <a:moveTo>
                  <a:pt x="186" y="0"/>
                </a:moveTo>
                <a:cubicBezTo>
                  <a:pt x="36" y="198"/>
                  <a:pt x="0" y="360"/>
                  <a:pt x="6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23" name="Rectangle 73"/>
          <p:cNvSpPr>
            <a:spLocks noChangeArrowheads="1"/>
          </p:cNvSpPr>
          <p:nvPr/>
        </p:nvSpPr>
        <p:spPr bwMode="auto">
          <a:xfrm>
            <a:off x="409575" y="2286000"/>
            <a:ext cx="406717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Starting at A, dest. E: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look up network address of 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E on </a:t>
            </a:r>
            <a:r>
              <a:rPr lang="en-US" sz="2000" i="1">
                <a:solidFill>
                  <a:srgbClr val="FF0000"/>
                </a:solidFill>
              </a:rPr>
              <a:t>different</a:t>
            </a:r>
            <a:r>
              <a:rPr lang="en-US" sz="2000">
                <a:solidFill>
                  <a:srgbClr val="FF0000"/>
                </a:solidFill>
              </a:rPr>
              <a:t> network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routing table: next hop router to E is 223.1.1.4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</a:rPr>
              <a:t>link layer</a:t>
            </a:r>
            <a:r>
              <a:rPr lang="en-US" sz="2000"/>
              <a:t> is asked to send datagram to router 223.1.1.4 (inside link-layer frame)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datagram arrives at 223.1.1.4 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continued…..</a:t>
            </a:r>
          </a:p>
        </p:txBody>
      </p:sp>
      <p:sp>
        <p:nvSpPr>
          <p:cNvPr id="17424" name="Rectangle 74"/>
          <p:cNvSpPr>
            <a:spLocks noChangeArrowheads="1"/>
          </p:cNvSpPr>
          <p:nvPr/>
        </p:nvSpPr>
        <p:spPr bwMode="auto">
          <a:xfrm>
            <a:off x="561975" y="1504950"/>
            <a:ext cx="3590925" cy="504825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25" name="Rectangle 75"/>
          <p:cNvSpPr>
            <a:spLocks noChangeArrowheads="1"/>
          </p:cNvSpPr>
          <p:nvPr/>
        </p:nvSpPr>
        <p:spPr bwMode="auto">
          <a:xfrm>
            <a:off x="485775" y="157162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26" name="Text Box 76"/>
          <p:cNvSpPr txBox="1">
            <a:spLocks noChangeArrowheads="1"/>
          </p:cNvSpPr>
          <p:nvPr/>
        </p:nvSpPr>
        <p:spPr bwMode="auto">
          <a:xfrm>
            <a:off x="479425" y="1489075"/>
            <a:ext cx="796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misc</a:t>
            </a:r>
          </a:p>
          <a:p>
            <a:pPr algn="ctr"/>
            <a:r>
              <a:rPr lang="en-US"/>
              <a:t>fields</a:t>
            </a:r>
          </a:p>
        </p:txBody>
      </p:sp>
      <p:sp>
        <p:nvSpPr>
          <p:cNvPr id="17427" name="Line 77"/>
          <p:cNvSpPr>
            <a:spLocks noChangeShapeType="1"/>
          </p:cNvSpPr>
          <p:nvPr/>
        </p:nvSpPr>
        <p:spPr bwMode="auto">
          <a:xfrm>
            <a:off x="12477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28" name="Text Box 78"/>
          <p:cNvSpPr txBox="1">
            <a:spLocks noChangeArrowheads="1"/>
          </p:cNvSpPr>
          <p:nvPr/>
        </p:nvSpPr>
        <p:spPr bwMode="auto">
          <a:xfrm>
            <a:off x="1216025" y="1651000"/>
            <a:ext cx="1084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223.1.1.1</a:t>
            </a:r>
            <a:endParaRPr lang="en-US"/>
          </a:p>
        </p:txBody>
      </p:sp>
      <p:sp>
        <p:nvSpPr>
          <p:cNvPr id="17429" name="Text Box 79"/>
          <p:cNvSpPr txBox="1">
            <a:spLocks noChangeArrowheads="1"/>
          </p:cNvSpPr>
          <p:nvPr/>
        </p:nvSpPr>
        <p:spPr bwMode="auto">
          <a:xfrm>
            <a:off x="2198688" y="1651000"/>
            <a:ext cx="1157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223.1.2.3</a:t>
            </a:r>
            <a:endParaRPr lang="en-US"/>
          </a:p>
        </p:txBody>
      </p:sp>
      <p:sp>
        <p:nvSpPr>
          <p:cNvPr id="17430" name="Line 80"/>
          <p:cNvSpPr>
            <a:spLocks noChangeShapeType="1"/>
          </p:cNvSpPr>
          <p:nvPr/>
        </p:nvSpPr>
        <p:spPr bwMode="auto">
          <a:xfrm>
            <a:off x="22383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31" name="Line 81"/>
          <p:cNvSpPr>
            <a:spLocks noChangeShapeType="1"/>
          </p:cNvSpPr>
          <p:nvPr/>
        </p:nvSpPr>
        <p:spPr bwMode="auto">
          <a:xfrm>
            <a:off x="3286125" y="15716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7432" name="Text Box 82"/>
          <p:cNvSpPr txBox="1">
            <a:spLocks noChangeArrowheads="1"/>
          </p:cNvSpPr>
          <p:nvPr/>
        </p:nvSpPr>
        <p:spPr bwMode="auto">
          <a:xfrm>
            <a:off x="3348038" y="1641475"/>
            <a:ext cx="661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89937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 smtClean="0"/>
              <a:t>Network Layer</a:t>
            </a:r>
          </a:p>
        </p:txBody>
      </p:sp>
      <p:sp>
        <p:nvSpPr>
          <p:cNvPr id="901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6F3E5D03-7B6E-47D1-96DB-7438B7849DE9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sv-SE" sz="140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708025"/>
          </a:xfrm>
        </p:spPr>
        <p:txBody>
          <a:bodyPr>
            <a:spAutoFit/>
          </a:bodyPr>
          <a:lstStyle/>
          <a:p>
            <a:r>
              <a:rPr lang="en-US" altLang="sv-SE" smtClean="0"/>
              <a:t>Routing Algorithm Classification</a:t>
            </a:r>
          </a:p>
        </p:txBody>
      </p:sp>
      <p:sp>
        <p:nvSpPr>
          <p:cNvPr id="901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052737"/>
            <a:ext cx="4098925" cy="4663862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400" dirty="0" smtClean="0">
                <a:solidFill>
                  <a:srgbClr val="C00000"/>
                </a:solidFill>
              </a:rPr>
              <a:t>Global or decentralized?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altLang="sv-SE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000" dirty="0" smtClean="0">
                <a:solidFill>
                  <a:schemeClr val="accent2"/>
                </a:solidFill>
              </a:rPr>
              <a:t>Global:</a:t>
            </a:r>
            <a:endParaRPr lang="en-US" altLang="sv-SE" sz="2000" dirty="0" smtClean="0"/>
          </a:p>
          <a:p>
            <a:pPr>
              <a:lnSpc>
                <a:spcPct val="90000"/>
              </a:lnSpc>
            </a:pPr>
            <a:r>
              <a:rPr lang="en-US" altLang="sv-SE" sz="2000" dirty="0" smtClean="0"/>
              <a:t>all routers have complete and global knowledge about topology, and all link-costs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altLang="sv-SE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000" dirty="0" smtClean="0">
                <a:solidFill>
                  <a:schemeClr val="accent2"/>
                </a:solidFill>
              </a:rPr>
              <a:t>Decentralized:</a:t>
            </a:r>
            <a:r>
              <a:rPr lang="en-US" altLang="sv-SE" sz="20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sv-SE" sz="2000" dirty="0" smtClean="0"/>
              <a:t>router knows physically-connected neighbors, link costs to neighbors</a:t>
            </a:r>
          </a:p>
          <a:p>
            <a:pPr>
              <a:lnSpc>
                <a:spcPct val="90000"/>
              </a:lnSpc>
            </a:pPr>
            <a:r>
              <a:rPr lang="en-US" altLang="sv-SE" sz="2000" dirty="0" smtClean="0"/>
              <a:t>exchange of info with neighbors</a:t>
            </a:r>
          </a:p>
          <a:p>
            <a:pPr>
              <a:lnSpc>
                <a:spcPct val="90000"/>
              </a:lnSpc>
            </a:pPr>
            <a:r>
              <a:rPr lang="en-US" altLang="sv-SE" sz="2000" dirty="0" smtClean="0"/>
              <a:t>Iteratively calculate the least-cost paths to other routers</a:t>
            </a:r>
          </a:p>
        </p:txBody>
      </p:sp>
      <p:sp>
        <p:nvSpPr>
          <p:cNvPr id="901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43462" y="1068398"/>
            <a:ext cx="4029075" cy="4648200"/>
          </a:xfrm>
        </p:spPr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400" smtClean="0">
                <a:solidFill>
                  <a:srgbClr val="C00000"/>
                </a:solidFill>
              </a:rPr>
              <a:t>Static or dynamic routing?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altLang="sv-SE" sz="20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000" smtClean="0">
                <a:solidFill>
                  <a:schemeClr val="accent2"/>
                </a:solidFill>
              </a:rPr>
              <a:t>Static:</a:t>
            </a:r>
            <a:r>
              <a:rPr lang="en-US" altLang="sv-SE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sv-SE" sz="2000" smtClean="0"/>
              <a:t>routes change slowly over time, manually configured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endParaRPr lang="en-US" altLang="sv-SE" sz="200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en-US" altLang="sv-SE" sz="2000" smtClean="0">
                <a:solidFill>
                  <a:schemeClr val="accent2"/>
                </a:solidFill>
              </a:rPr>
              <a:t>Dynamic:</a:t>
            </a:r>
            <a:r>
              <a:rPr lang="en-US" altLang="sv-SE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sv-SE" sz="2000" smtClean="0"/>
              <a:t>routes change more quickly</a:t>
            </a:r>
          </a:p>
          <a:p>
            <a:pPr lvl="1">
              <a:lnSpc>
                <a:spcPct val="90000"/>
              </a:lnSpc>
            </a:pPr>
            <a:r>
              <a:rPr lang="en-US" altLang="sv-SE" sz="2000" smtClean="0"/>
              <a:t>periodic update, or</a:t>
            </a:r>
          </a:p>
          <a:p>
            <a:pPr lvl="1">
              <a:lnSpc>
                <a:spcPct val="90000"/>
              </a:lnSpc>
            </a:pPr>
            <a:r>
              <a:rPr lang="en-US" altLang="sv-SE" sz="2000" smtClean="0"/>
              <a:t>in response to link-cost changes</a:t>
            </a:r>
          </a:p>
        </p:txBody>
      </p:sp>
    </p:spTree>
    <p:extLst>
      <p:ext uri="{BB962C8B-B14F-4D97-AF65-F5344CB8AC3E}">
        <p14:creationId xmlns:p14="http://schemas.microsoft.com/office/powerpoint/2010/main" val="6143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413D9-4EFE-4631-9E24-3FE6270E4CD2}" type="slidenum">
              <a:rPr lang="en-US" smtClean="0"/>
              <a:pPr/>
              <a:t>60</a:t>
            </a:fld>
            <a:endParaRPr lang="en-US" dirty="0" smtClean="0"/>
          </a:p>
        </p:txBody>
      </p:sp>
      <p:sp>
        <p:nvSpPr>
          <p:cNvPr id="18443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209550"/>
            <a:ext cx="8105775" cy="639763"/>
          </a:xfrm>
        </p:spPr>
        <p:txBody>
          <a:bodyPr/>
          <a:lstStyle/>
          <a:p>
            <a:pPr algn="ctr"/>
            <a:r>
              <a:rPr lang="en-US" sz="3200" dirty="0" smtClean="0"/>
              <a:t>Getting a datagram from source to </a:t>
            </a:r>
            <a:r>
              <a:rPr lang="en-US" sz="3200" dirty="0" err="1" smtClean="0"/>
              <a:t>dest</a:t>
            </a:r>
            <a:r>
              <a:rPr lang="en-US" sz="3200" dirty="0" smtClean="0"/>
              <a:t>.</a:t>
            </a:r>
          </a:p>
        </p:txBody>
      </p:sp>
      <p:grpSp>
        <p:nvGrpSpPr>
          <p:cNvPr id="18444" name="Group 3"/>
          <p:cNvGrpSpPr>
            <a:grpSpLocks/>
          </p:cNvGrpSpPr>
          <p:nvPr/>
        </p:nvGrpSpPr>
        <p:grpSpPr bwMode="auto">
          <a:xfrm>
            <a:off x="4606925" y="3094038"/>
            <a:ext cx="4422775" cy="3154362"/>
            <a:chOff x="2896" y="749"/>
            <a:chExt cx="2786" cy="1987"/>
          </a:xfrm>
        </p:grpSpPr>
        <p:sp>
          <p:nvSpPr>
            <p:cNvPr id="18466" name="Freeform 4"/>
            <p:cNvSpPr>
              <a:spLocks/>
            </p:cNvSpPr>
            <p:nvPr/>
          </p:nvSpPr>
          <p:spPr bwMode="auto">
            <a:xfrm>
              <a:off x="2896" y="749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7" name="Freeform 5"/>
            <p:cNvSpPr>
              <a:spLocks/>
            </p:cNvSpPr>
            <p:nvPr/>
          </p:nvSpPr>
          <p:spPr bwMode="auto">
            <a:xfrm>
              <a:off x="4481" y="93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8" name="Freeform 6"/>
            <p:cNvSpPr>
              <a:spLocks/>
            </p:cNvSpPr>
            <p:nvPr/>
          </p:nvSpPr>
          <p:spPr bwMode="auto">
            <a:xfrm>
              <a:off x="3657" y="1797"/>
              <a:ext cx="1295" cy="939"/>
            </a:xfrm>
            <a:custGeom>
              <a:avLst/>
              <a:gdLst>
                <a:gd name="T0" fmla="*/ 600 w 1295"/>
                <a:gd name="T1" fmla="*/ 30 h 939"/>
                <a:gd name="T2" fmla="*/ 525 w 1295"/>
                <a:gd name="T3" fmla="*/ 393 h 939"/>
                <a:gd name="T4" fmla="*/ 81 w 1295"/>
                <a:gd name="T5" fmla="*/ 471 h 939"/>
                <a:gd name="T6" fmla="*/ 39 w 1295"/>
                <a:gd name="T7" fmla="*/ 855 h 939"/>
                <a:gd name="T8" fmla="*/ 207 w 1295"/>
                <a:gd name="T9" fmla="*/ 927 h 939"/>
                <a:gd name="T10" fmla="*/ 429 w 1295"/>
                <a:gd name="T11" fmla="*/ 927 h 939"/>
                <a:gd name="T12" fmla="*/ 705 w 1295"/>
                <a:gd name="T13" fmla="*/ 891 h 939"/>
                <a:gd name="T14" fmla="*/ 1227 w 1295"/>
                <a:gd name="T15" fmla="*/ 849 h 939"/>
                <a:gd name="T16" fmla="*/ 1113 w 1295"/>
                <a:gd name="T17" fmla="*/ 459 h 939"/>
                <a:gd name="T18" fmla="*/ 777 w 1295"/>
                <a:gd name="T19" fmla="*/ 363 h 939"/>
                <a:gd name="T20" fmla="*/ 762 w 1295"/>
                <a:gd name="T21" fmla="*/ 42 h 939"/>
                <a:gd name="T22" fmla="*/ 600 w 1295"/>
                <a:gd name="T23" fmla="*/ 30 h 93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5"/>
                <a:gd name="T37" fmla="*/ 0 h 939"/>
                <a:gd name="T38" fmla="*/ 1295 w 1295"/>
                <a:gd name="T39" fmla="*/ 939 h 93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5" h="939">
                  <a:moveTo>
                    <a:pt x="600" y="30"/>
                  </a:moveTo>
                  <a:cubicBezTo>
                    <a:pt x="486" y="60"/>
                    <a:pt x="610" y="247"/>
                    <a:pt x="525" y="393"/>
                  </a:cubicBezTo>
                  <a:cubicBezTo>
                    <a:pt x="439" y="467"/>
                    <a:pt x="162" y="394"/>
                    <a:pt x="81" y="471"/>
                  </a:cubicBezTo>
                  <a:cubicBezTo>
                    <a:pt x="0" y="548"/>
                    <a:pt x="18" y="779"/>
                    <a:pt x="39" y="855"/>
                  </a:cubicBezTo>
                  <a:cubicBezTo>
                    <a:pt x="60" y="931"/>
                    <a:pt x="142" y="915"/>
                    <a:pt x="207" y="927"/>
                  </a:cubicBezTo>
                  <a:cubicBezTo>
                    <a:pt x="272" y="939"/>
                    <a:pt x="346" y="933"/>
                    <a:pt x="429" y="927"/>
                  </a:cubicBezTo>
                  <a:cubicBezTo>
                    <a:pt x="512" y="921"/>
                    <a:pt x="572" y="904"/>
                    <a:pt x="705" y="891"/>
                  </a:cubicBezTo>
                  <a:cubicBezTo>
                    <a:pt x="838" y="878"/>
                    <a:pt x="1159" y="921"/>
                    <a:pt x="1227" y="849"/>
                  </a:cubicBezTo>
                  <a:cubicBezTo>
                    <a:pt x="1295" y="777"/>
                    <a:pt x="1188" y="540"/>
                    <a:pt x="1113" y="459"/>
                  </a:cubicBezTo>
                  <a:cubicBezTo>
                    <a:pt x="1038" y="378"/>
                    <a:pt x="835" y="432"/>
                    <a:pt x="777" y="363"/>
                  </a:cubicBezTo>
                  <a:cubicBezTo>
                    <a:pt x="719" y="294"/>
                    <a:pt x="791" y="97"/>
                    <a:pt x="762" y="42"/>
                  </a:cubicBezTo>
                  <a:cubicBezTo>
                    <a:pt x="708" y="15"/>
                    <a:pt x="714" y="0"/>
                    <a:pt x="600" y="3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4" name="Object 7"/>
            <p:cNvGraphicFramePr>
              <a:graphicFrameLocks noChangeAspect="1"/>
            </p:cNvGraphicFramePr>
            <p:nvPr/>
          </p:nvGraphicFramePr>
          <p:xfrm>
            <a:off x="2945" y="81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367" name="Clip" r:id="rId3" imgW="1305000" imgH="1085760" progId="MS_ClipArt_Gallery.2">
                    <p:embed/>
                  </p:oleObj>
                </mc:Choice>
                <mc:Fallback>
                  <p:oleObj name="Clip" r:id="rId3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81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69" name="Line 8"/>
            <p:cNvSpPr>
              <a:spLocks noChangeShapeType="1"/>
            </p:cNvSpPr>
            <p:nvPr/>
          </p:nvSpPr>
          <p:spPr bwMode="auto">
            <a:xfrm>
              <a:off x="3298" y="1050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70" name="Line 9"/>
            <p:cNvSpPr>
              <a:spLocks noChangeShapeType="1"/>
            </p:cNvSpPr>
            <p:nvPr/>
          </p:nvSpPr>
          <p:spPr bwMode="auto">
            <a:xfrm flipH="1">
              <a:off x="3481" y="1041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71" name="Line 10"/>
            <p:cNvSpPr>
              <a:spLocks noChangeShapeType="1"/>
            </p:cNvSpPr>
            <p:nvPr/>
          </p:nvSpPr>
          <p:spPr bwMode="auto">
            <a:xfrm flipV="1">
              <a:off x="3298" y="1456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72" name="Line 11"/>
            <p:cNvSpPr>
              <a:spLocks noChangeShapeType="1"/>
            </p:cNvSpPr>
            <p:nvPr/>
          </p:nvSpPr>
          <p:spPr bwMode="auto">
            <a:xfrm>
              <a:off x="3304" y="1851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5" name="Object 12"/>
            <p:cNvGraphicFramePr>
              <a:graphicFrameLocks noChangeAspect="1"/>
            </p:cNvGraphicFramePr>
            <p:nvPr/>
          </p:nvGraphicFramePr>
          <p:xfrm>
            <a:off x="2945" y="12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368" name="Clip" r:id="rId5" imgW="1305000" imgH="1085760" progId="MS_ClipArt_Gallery.2">
                    <p:embed/>
                  </p:oleObj>
                </mc:Choice>
                <mc:Fallback>
                  <p:oleObj name="Clip" r:id="rId5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12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36" name="Object 13"/>
            <p:cNvGraphicFramePr>
              <a:graphicFrameLocks noChangeAspect="1"/>
            </p:cNvGraphicFramePr>
            <p:nvPr/>
          </p:nvGraphicFramePr>
          <p:xfrm>
            <a:off x="2945" y="1619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369" name="Clip" r:id="rId6" imgW="1305000" imgH="1085760" progId="MS_ClipArt_Gallery.2">
                    <p:embed/>
                  </p:oleObj>
                </mc:Choice>
                <mc:Fallback>
                  <p:oleObj name="Clip" r:id="rId6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5" y="1619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73" name="Line 14"/>
            <p:cNvSpPr>
              <a:spLocks noChangeShapeType="1"/>
            </p:cNvSpPr>
            <p:nvPr/>
          </p:nvSpPr>
          <p:spPr bwMode="auto">
            <a:xfrm>
              <a:off x="3481" y="1581"/>
              <a:ext cx="652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8474" name="Group 15"/>
            <p:cNvGrpSpPr>
              <a:grpSpLocks/>
            </p:cNvGrpSpPr>
            <p:nvPr/>
          </p:nvGrpSpPr>
          <p:grpSpPr bwMode="auto">
            <a:xfrm>
              <a:off x="4075" y="1559"/>
              <a:ext cx="448" cy="240"/>
              <a:chOff x="3600" y="219"/>
              <a:chExt cx="360" cy="175"/>
            </a:xfrm>
          </p:grpSpPr>
          <p:sp>
            <p:nvSpPr>
              <p:cNvPr id="18506" name="Oval 1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7" name="Line 1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8" name="Line 1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9" name="Rectangle 1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8510" name="Oval 2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18511" name="Group 2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1851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517" name="Line 2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518" name="Line 2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8512" name="Group 2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18513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514" name="Line 2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8515" name="Line 2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8475" name="Text Box 29"/>
            <p:cNvSpPr txBox="1">
              <a:spLocks noChangeArrowheads="1"/>
            </p:cNvSpPr>
            <p:nvPr/>
          </p:nvSpPr>
          <p:spPr bwMode="auto">
            <a:xfrm>
              <a:off x="3272" y="845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223.1.1.1</a:t>
              </a:r>
              <a:endParaRPr lang="en-US"/>
            </a:p>
          </p:txBody>
        </p:sp>
        <p:sp>
          <p:nvSpPr>
            <p:cNvPr id="18476" name="Rectangle 30"/>
            <p:cNvSpPr>
              <a:spLocks noChangeArrowheads="1"/>
            </p:cNvSpPr>
            <p:nvPr/>
          </p:nvSpPr>
          <p:spPr bwMode="auto">
            <a:xfrm>
              <a:off x="3327" y="1299"/>
              <a:ext cx="195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77" name="Text Box 31"/>
            <p:cNvSpPr txBox="1">
              <a:spLocks noChangeArrowheads="1"/>
            </p:cNvSpPr>
            <p:nvPr/>
          </p:nvSpPr>
          <p:spPr bwMode="auto">
            <a:xfrm>
              <a:off x="3281" y="12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223.1.1.2</a:t>
              </a:r>
              <a:endParaRPr lang="en-US"/>
            </a:p>
          </p:txBody>
        </p:sp>
        <p:sp>
          <p:nvSpPr>
            <p:cNvPr id="18478" name="Text Box 32"/>
            <p:cNvSpPr txBox="1">
              <a:spLocks noChangeArrowheads="1"/>
            </p:cNvSpPr>
            <p:nvPr/>
          </p:nvSpPr>
          <p:spPr bwMode="auto">
            <a:xfrm>
              <a:off x="3200" y="184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223.1.1.3</a:t>
              </a:r>
              <a:endParaRPr lang="en-US"/>
            </a:p>
          </p:txBody>
        </p:sp>
        <p:sp>
          <p:nvSpPr>
            <p:cNvPr id="18479" name="Text Box 33"/>
            <p:cNvSpPr txBox="1">
              <a:spLocks noChangeArrowheads="1"/>
            </p:cNvSpPr>
            <p:nvPr/>
          </p:nvSpPr>
          <p:spPr bwMode="auto">
            <a:xfrm>
              <a:off x="3698" y="1418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223.1.1.4</a:t>
              </a:r>
              <a:endParaRPr lang="en-US"/>
            </a:p>
          </p:txBody>
        </p:sp>
        <p:sp>
          <p:nvSpPr>
            <p:cNvPr id="18480" name="Line 34"/>
            <p:cNvSpPr>
              <a:spLocks noChangeShapeType="1"/>
            </p:cNvSpPr>
            <p:nvPr/>
          </p:nvSpPr>
          <p:spPr bwMode="auto">
            <a:xfrm>
              <a:off x="4456" y="1587"/>
              <a:ext cx="64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81" name="Text Box 35"/>
            <p:cNvSpPr txBox="1">
              <a:spLocks noChangeArrowheads="1"/>
            </p:cNvSpPr>
            <p:nvPr/>
          </p:nvSpPr>
          <p:spPr bwMode="auto">
            <a:xfrm>
              <a:off x="4376" y="1412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223.1.2.9</a:t>
              </a:r>
              <a:endParaRPr lang="en-US"/>
            </a:p>
          </p:txBody>
        </p:sp>
        <p:sp>
          <p:nvSpPr>
            <p:cNvPr id="18482" name="Line 36"/>
            <p:cNvSpPr>
              <a:spLocks noChangeShapeType="1"/>
            </p:cNvSpPr>
            <p:nvPr/>
          </p:nvSpPr>
          <p:spPr bwMode="auto">
            <a:xfrm flipH="1">
              <a:off x="5101" y="1149"/>
              <a:ext cx="0" cy="8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7" name="Object 37"/>
            <p:cNvGraphicFramePr>
              <a:graphicFrameLocks noChangeAspect="1"/>
            </p:cNvGraphicFramePr>
            <p:nvPr/>
          </p:nvGraphicFramePr>
          <p:xfrm>
            <a:off x="5213" y="96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370" name="Clip" r:id="rId7" imgW="1305000" imgH="1085760" progId="MS_ClipArt_Gallery.2">
                    <p:embed/>
                  </p:oleObj>
                </mc:Choice>
                <mc:Fallback>
                  <p:oleObj name="Clip" r:id="rId7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3" y="96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83" name="Line 38"/>
            <p:cNvSpPr>
              <a:spLocks noChangeShapeType="1"/>
            </p:cNvSpPr>
            <p:nvPr/>
          </p:nvSpPr>
          <p:spPr bwMode="auto">
            <a:xfrm>
              <a:off x="5101" y="1152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8" name="Object 39"/>
            <p:cNvGraphicFramePr>
              <a:graphicFrameLocks noChangeAspect="1"/>
            </p:cNvGraphicFramePr>
            <p:nvPr/>
          </p:nvGraphicFramePr>
          <p:xfrm>
            <a:off x="5216" y="1835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371" name="Clip" r:id="rId8" imgW="1305000" imgH="1085760" progId="MS_ClipArt_Gallery.2">
                    <p:embed/>
                  </p:oleObj>
                </mc:Choice>
                <mc:Fallback>
                  <p:oleObj name="Clip" r:id="rId8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6" y="1835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84" name="Line 40"/>
            <p:cNvSpPr>
              <a:spLocks noChangeShapeType="1"/>
            </p:cNvSpPr>
            <p:nvPr/>
          </p:nvSpPr>
          <p:spPr bwMode="auto">
            <a:xfrm>
              <a:off x="5101" y="1953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85" name="Rectangle 41"/>
            <p:cNvSpPr>
              <a:spLocks noChangeArrowheads="1"/>
            </p:cNvSpPr>
            <p:nvPr/>
          </p:nvSpPr>
          <p:spPr bwMode="auto">
            <a:xfrm>
              <a:off x="5067" y="1794"/>
              <a:ext cx="108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86" name="Text Box 42"/>
            <p:cNvSpPr txBox="1">
              <a:spLocks noChangeArrowheads="1"/>
            </p:cNvSpPr>
            <p:nvPr/>
          </p:nvSpPr>
          <p:spPr bwMode="auto">
            <a:xfrm>
              <a:off x="4682" y="1739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223.1.2.2</a:t>
              </a:r>
              <a:endParaRPr lang="en-US"/>
            </a:p>
          </p:txBody>
        </p:sp>
        <p:sp>
          <p:nvSpPr>
            <p:cNvPr id="18487" name="Rectangle 43"/>
            <p:cNvSpPr>
              <a:spLocks noChangeArrowheads="1"/>
            </p:cNvSpPr>
            <p:nvPr/>
          </p:nvSpPr>
          <p:spPr bwMode="auto">
            <a:xfrm>
              <a:off x="5076" y="1182"/>
              <a:ext cx="156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88" name="Text Box 44"/>
            <p:cNvSpPr txBox="1">
              <a:spLocks noChangeArrowheads="1"/>
            </p:cNvSpPr>
            <p:nvPr/>
          </p:nvSpPr>
          <p:spPr bwMode="auto">
            <a:xfrm>
              <a:off x="4586" y="1121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223.1.2.1</a:t>
              </a:r>
              <a:endParaRPr lang="en-US"/>
            </a:p>
          </p:txBody>
        </p:sp>
        <p:sp>
          <p:nvSpPr>
            <p:cNvPr id="18489" name="Line 45"/>
            <p:cNvSpPr>
              <a:spLocks noChangeShapeType="1"/>
            </p:cNvSpPr>
            <p:nvPr/>
          </p:nvSpPr>
          <p:spPr bwMode="auto">
            <a:xfrm flipH="1">
              <a:off x="4306" y="1800"/>
              <a:ext cx="0" cy="45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90" name="Line 46"/>
            <p:cNvSpPr>
              <a:spLocks noChangeShapeType="1"/>
            </p:cNvSpPr>
            <p:nvPr/>
          </p:nvSpPr>
          <p:spPr bwMode="auto">
            <a:xfrm flipH="1">
              <a:off x="3892" y="2253"/>
              <a:ext cx="74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91" name="Line 47"/>
            <p:cNvSpPr>
              <a:spLocks noChangeShapeType="1"/>
            </p:cNvSpPr>
            <p:nvPr/>
          </p:nvSpPr>
          <p:spPr bwMode="auto">
            <a:xfrm flipH="1" flipV="1">
              <a:off x="3890" y="2248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92" name="Line 48"/>
            <p:cNvSpPr>
              <a:spLocks noChangeShapeType="1"/>
            </p:cNvSpPr>
            <p:nvPr/>
          </p:nvSpPr>
          <p:spPr bwMode="auto">
            <a:xfrm flipH="1" flipV="1">
              <a:off x="4631" y="2251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8439" name="Object 49"/>
            <p:cNvGraphicFramePr>
              <a:graphicFrameLocks noChangeAspect="1"/>
            </p:cNvGraphicFramePr>
            <p:nvPr/>
          </p:nvGraphicFramePr>
          <p:xfrm>
            <a:off x="4496" y="2351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372" name="Clip" r:id="rId9" imgW="1305000" imgH="1085760" progId="MS_ClipArt_Gallery.2">
                    <p:embed/>
                  </p:oleObj>
                </mc:Choice>
                <mc:Fallback>
                  <p:oleObj name="Clip" r:id="rId9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6" y="2351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440" name="Object 50"/>
            <p:cNvGraphicFramePr>
              <a:graphicFrameLocks noChangeAspect="1"/>
            </p:cNvGraphicFramePr>
            <p:nvPr/>
          </p:nvGraphicFramePr>
          <p:xfrm>
            <a:off x="3704" y="2360"/>
            <a:ext cx="368" cy="2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373" name="Clip" r:id="rId10" imgW="1305000" imgH="1085760" progId="MS_ClipArt_Gallery.2">
                    <p:embed/>
                  </p:oleObj>
                </mc:Choice>
                <mc:Fallback>
                  <p:oleObj name="Clip" r:id="rId10" imgW="1305000" imgH="1085760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4" y="2360"/>
                          <a:ext cx="368" cy="2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93" name="Text Box 51"/>
            <p:cNvSpPr txBox="1">
              <a:spLocks noChangeArrowheads="1"/>
            </p:cNvSpPr>
            <p:nvPr/>
          </p:nvSpPr>
          <p:spPr bwMode="auto">
            <a:xfrm>
              <a:off x="4634" y="2156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</a:t>
              </a:r>
              <a:endParaRPr lang="en-US"/>
            </a:p>
          </p:txBody>
        </p:sp>
        <p:sp>
          <p:nvSpPr>
            <p:cNvPr id="18494" name="Text Box 52"/>
            <p:cNvSpPr txBox="1">
              <a:spLocks noChangeArrowheads="1"/>
            </p:cNvSpPr>
            <p:nvPr/>
          </p:nvSpPr>
          <p:spPr bwMode="auto">
            <a:xfrm>
              <a:off x="3263" y="2180"/>
              <a:ext cx="6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223.1.3.1</a:t>
              </a:r>
              <a:endParaRPr lang="en-US"/>
            </a:p>
          </p:txBody>
        </p:sp>
        <p:sp>
          <p:nvSpPr>
            <p:cNvPr id="18495" name="Rectangle 53"/>
            <p:cNvSpPr>
              <a:spLocks noChangeArrowheads="1"/>
            </p:cNvSpPr>
            <p:nvPr/>
          </p:nvSpPr>
          <p:spPr bwMode="auto">
            <a:xfrm>
              <a:off x="4266" y="1884"/>
              <a:ext cx="81" cy="114"/>
            </a:xfrm>
            <a:prstGeom prst="rect">
              <a:avLst/>
            </a:prstGeom>
            <a:solidFill>
              <a:srgbClr val="CC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96" name="Text Box 54"/>
            <p:cNvSpPr txBox="1">
              <a:spLocks noChangeArrowheads="1"/>
            </p:cNvSpPr>
            <p:nvPr/>
          </p:nvSpPr>
          <p:spPr bwMode="auto">
            <a:xfrm>
              <a:off x="3926" y="1835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" pitchFamily="34" charset="0"/>
                </a:rPr>
                <a:t>223.1.3.27</a:t>
              </a:r>
              <a:endParaRPr lang="en-US"/>
            </a:p>
          </p:txBody>
        </p:sp>
        <p:grpSp>
          <p:nvGrpSpPr>
            <p:cNvPr id="18497" name="Group 55"/>
            <p:cNvGrpSpPr>
              <a:grpSpLocks/>
            </p:cNvGrpSpPr>
            <p:nvPr/>
          </p:nvGrpSpPr>
          <p:grpSpPr bwMode="auto">
            <a:xfrm>
              <a:off x="3008" y="791"/>
              <a:ext cx="233" cy="250"/>
              <a:chOff x="2822" y="1181"/>
              <a:chExt cx="233" cy="250"/>
            </a:xfrm>
          </p:grpSpPr>
          <p:sp>
            <p:nvSpPr>
              <p:cNvPr id="18504" name="Rectangle 56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5" name="Text Box 57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3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A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8498" name="Group 58"/>
            <p:cNvGrpSpPr>
              <a:grpSpLocks/>
            </p:cNvGrpSpPr>
            <p:nvPr/>
          </p:nvGrpSpPr>
          <p:grpSpPr bwMode="auto">
            <a:xfrm>
              <a:off x="3002" y="1571"/>
              <a:ext cx="217" cy="250"/>
              <a:chOff x="2822" y="1181"/>
              <a:chExt cx="217" cy="250"/>
            </a:xfrm>
          </p:grpSpPr>
          <p:sp>
            <p:nvSpPr>
              <p:cNvPr id="18502" name="Rectangle 59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3" name="Text Box 60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B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8499" name="Group 61"/>
            <p:cNvGrpSpPr>
              <a:grpSpLocks/>
            </p:cNvGrpSpPr>
            <p:nvPr/>
          </p:nvGrpSpPr>
          <p:grpSpPr bwMode="auto">
            <a:xfrm>
              <a:off x="5276" y="1799"/>
              <a:ext cx="216" cy="250"/>
              <a:chOff x="2822" y="1181"/>
              <a:chExt cx="216" cy="250"/>
            </a:xfrm>
          </p:grpSpPr>
          <p:sp>
            <p:nvSpPr>
              <p:cNvPr id="18500" name="Rectangle 62"/>
              <p:cNvSpPr>
                <a:spLocks noChangeArrowheads="1"/>
              </p:cNvSpPr>
              <p:nvPr/>
            </p:nvSpPr>
            <p:spPr bwMode="auto">
              <a:xfrm>
                <a:off x="2886" y="1230"/>
                <a:ext cx="114" cy="16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8501" name="Text Box 63"/>
              <p:cNvSpPr txBox="1">
                <a:spLocks noChangeArrowheads="1"/>
              </p:cNvSpPr>
              <p:nvPr/>
            </p:nvSpPr>
            <p:spPr bwMode="auto">
              <a:xfrm>
                <a:off x="2822" y="1181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rgbClr val="FF0000"/>
                    </a:solidFill>
                  </a:rPr>
                  <a:t>E</a:t>
                </a:r>
                <a:endParaRPr lang="en-US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8445" name="Freeform 64"/>
          <p:cNvSpPr>
            <a:spLocks/>
          </p:cNvSpPr>
          <p:nvPr/>
        </p:nvSpPr>
        <p:spPr bwMode="auto">
          <a:xfrm>
            <a:off x="6848475" y="2905125"/>
            <a:ext cx="238125" cy="1476375"/>
          </a:xfrm>
          <a:custGeom>
            <a:avLst/>
            <a:gdLst>
              <a:gd name="T0" fmla="*/ 317539658 w 150"/>
              <a:gd name="T1" fmla="*/ 0 h 720"/>
              <a:gd name="T2" fmla="*/ 0 w 150"/>
              <a:gd name="T3" fmla="*/ 2147483647 h 720"/>
              <a:gd name="T4" fmla="*/ 0 60000 65536"/>
              <a:gd name="T5" fmla="*/ 0 60000 65536"/>
              <a:gd name="T6" fmla="*/ 0 w 150"/>
              <a:gd name="T7" fmla="*/ 0 h 720"/>
              <a:gd name="T8" fmla="*/ 150 w 150"/>
              <a:gd name="T9" fmla="*/ 720 h 7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" h="720">
                <a:moveTo>
                  <a:pt x="126" y="0"/>
                </a:moveTo>
                <a:cubicBezTo>
                  <a:pt x="150" y="210"/>
                  <a:pt x="138" y="450"/>
                  <a:pt x="0" y="72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46" name="Rectangle 65"/>
          <p:cNvSpPr>
            <a:spLocks noChangeArrowheads="1"/>
          </p:cNvSpPr>
          <p:nvPr/>
        </p:nvSpPr>
        <p:spPr bwMode="auto">
          <a:xfrm>
            <a:off x="323850" y="2286000"/>
            <a:ext cx="41529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chemeClr val="accent2"/>
                </a:solidFill>
              </a:rPr>
              <a:t>Arriving at 223.1.4, destined for 223.1.2.2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look up network address of 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E on </a:t>
            </a:r>
            <a:r>
              <a:rPr lang="en-US" sz="2000" i="1"/>
              <a:t>same </a:t>
            </a:r>
            <a:r>
              <a:rPr lang="en-US" sz="2000"/>
              <a:t>network as router’s interface 223.1.2.9</a:t>
            </a:r>
            <a:r>
              <a:rPr lang="en-US" sz="2400"/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router, E directly attached</a:t>
            </a:r>
            <a:endParaRPr lang="en-US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</a:rPr>
              <a:t>link layer</a:t>
            </a:r>
            <a:r>
              <a:rPr lang="en-US" sz="2000"/>
              <a:t> sends datagram to 223.1.2.2 (inside link-layer frame) via interface 223.1.2.9</a:t>
            </a:r>
            <a:r>
              <a:rPr lang="en-US" sz="2400"/>
              <a:t> 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datagram arrives at 223.1.2.2</a:t>
            </a:r>
            <a:r>
              <a:rPr lang="en-US" sz="2000">
                <a:solidFill>
                  <a:srgbClr val="FF0000"/>
                </a:solidFill>
              </a:rPr>
              <a:t>!!!</a:t>
            </a:r>
            <a:r>
              <a:rPr lang="en-US" sz="2000"/>
              <a:t> (hooray!)</a:t>
            </a:r>
          </a:p>
        </p:txBody>
      </p:sp>
      <p:sp>
        <p:nvSpPr>
          <p:cNvPr id="18447" name="Rectangle 66"/>
          <p:cNvSpPr>
            <a:spLocks noChangeArrowheads="1"/>
          </p:cNvSpPr>
          <p:nvPr/>
        </p:nvSpPr>
        <p:spPr bwMode="auto">
          <a:xfrm>
            <a:off x="561975" y="1504950"/>
            <a:ext cx="3590925" cy="504825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48" name="Rectangle 67"/>
          <p:cNvSpPr>
            <a:spLocks noChangeArrowheads="1"/>
          </p:cNvSpPr>
          <p:nvPr/>
        </p:nvSpPr>
        <p:spPr bwMode="auto">
          <a:xfrm>
            <a:off x="485775" y="1571625"/>
            <a:ext cx="3590925" cy="504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49" name="Text Box 68"/>
          <p:cNvSpPr txBox="1">
            <a:spLocks noChangeArrowheads="1"/>
          </p:cNvSpPr>
          <p:nvPr/>
        </p:nvSpPr>
        <p:spPr bwMode="auto">
          <a:xfrm>
            <a:off x="479425" y="1489075"/>
            <a:ext cx="796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misc</a:t>
            </a:r>
          </a:p>
          <a:p>
            <a:pPr algn="ctr"/>
            <a:r>
              <a:rPr lang="en-US"/>
              <a:t>fields</a:t>
            </a:r>
          </a:p>
        </p:txBody>
      </p:sp>
      <p:sp>
        <p:nvSpPr>
          <p:cNvPr id="18450" name="Line 69"/>
          <p:cNvSpPr>
            <a:spLocks noChangeShapeType="1"/>
          </p:cNvSpPr>
          <p:nvPr/>
        </p:nvSpPr>
        <p:spPr bwMode="auto">
          <a:xfrm>
            <a:off x="12477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51" name="Text Box 70"/>
          <p:cNvSpPr txBox="1">
            <a:spLocks noChangeArrowheads="1"/>
          </p:cNvSpPr>
          <p:nvPr/>
        </p:nvSpPr>
        <p:spPr bwMode="auto">
          <a:xfrm>
            <a:off x="1216025" y="1651000"/>
            <a:ext cx="1084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223.1.1.1</a:t>
            </a:r>
            <a:endParaRPr lang="en-US"/>
          </a:p>
        </p:txBody>
      </p:sp>
      <p:sp>
        <p:nvSpPr>
          <p:cNvPr id="18452" name="Text Box 71"/>
          <p:cNvSpPr txBox="1">
            <a:spLocks noChangeArrowheads="1"/>
          </p:cNvSpPr>
          <p:nvPr/>
        </p:nvSpPr>
        <p:spPr bwMode="auto">
          <a:xfrm>
            <a:off x="2198688" y="1651000"/>
            <a:ext cx="1157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223.1.2.3</a:t>
            </a:r>
            <a:endParaRPr lang="en-US"/>
          </a:p>
        </p:txBody>
      </p:sp>
      <p:sp>
        <p:nvSpPr>
          <p:cNvPr id="18453" name="Line 72"/>
          <p:cNvSpPr>
            <a:spLocks noChangeShapeType="1"/>
          </p:cNvSpPr>
          <p:nvPr/>
        </p:nvSpPr>
        <p:spPr bwMode="auto">
          <a:xfrm>
            <a:off x="2238375" y="1581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54" name="Line 73"/>
          <p:cNvSpPr>
            <a:spLocks noChangeShapeType="1"/>
          </p:cNvSpPr>
          <p:nvPr/>
        </p:nvSpPr>
        <p:spPr bwMode="auto">
          <a:xfrm>
            <a:off x="3286125" y="15716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8455" name="Text Box 74"/>
          <p:cNvSpPr txBox="1">
            <a:spLocks noChangeArrowheads="1"/>
          </p:cNvSpPr>
          <p:nvPr/>
        </p:nvSpPr>
        <p:spPr bwMode="auto">
          <a:xfrm>
            <a:off x="3348038" y="1641475"/>
            <a:ext cx="661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data</a:t>
            </a:r>
          </a:p>
        </p:txBody>
      </p:sp>
      <p:grpSp>
        <p:nvGrpSpPr>
          <p:cNvPr id="18456" name="Group 75"/>
          <p:cNvGrpSpPr>
            <a:grpSpLocks/>
          </p:cNvGrpSpPr>
          <p:nvPr/>
        </p:nvGrpSpPr>
        <p:grpSpPr bwMode="auto">
          <a:xfrm>
            <a:off x="4775200" y="1249363"/>
            <a:ext cx="4089400" cy="1711325"/>
            <a:chOff x="3242" y="751"/>
            <a:chExt cx="2576" cy="1078"/>
          </a:xfrm>
        </p:grpSpPr>
        <p:sp>
          <p:nvSpPr>
            <p:cNvPr id="18457" name="Text Box 76"/>
            <p:cNvSpPr txBox="1">
              <a:spLocks noChangeArrowheads="1"/>
            </p:cNvSpPr>
            <p:nvPr/>
          </p:nvSpPr>
          <p:spPr bwMode="auto">
            <a:xfrm>
              <a:off x="3242" y="931"/>
              <a:ext cx="25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  network   router  Nhops  interface</a:t>
              </a:r>
            </a:p>
          </p:txBody>
        </p:sp>
        <p:sp>
          <p:nvSpPr>
            <p:cNvPr id="18458" name="Text Box 77"/>
            <p:cNvSpPr txBox="1">
              <a:spLocks noChangeArrowheads="1"/>
            </p:cNvSpPr>
            <p:nvPr/>
          </p:nvSpPr>
          <p:spPr bwMode="auto">
            <a:xfrm>
              <a:off x="3266" y="1183"/>
              <a:ext cx="251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223.1.1         -          1       </a:t>
              </a:r>
              <a:r>
                <a:rPr lang="en-US" sz="1600">
                  <a:latin typeface="Arial" pitchFamily="34" charset="0"/>
                </a:rPr>
                <a:t>223.1.1.4</a:t>
              </a:r>
              <a:r>
                <a:rPr lang="en-US" sz="2000">
                  <a:latin typeface="Arial" pitchFamily="34" charset="0"/>
                </a:rPr>
                <a:t> </a:t>
              </a:r>
            </a:p>
          </p:txBody>
        </p:sp>
        <p:sp>
          <p:nvSpPr>
            <p:cNvPr id="18459" name="Text Box 78"/>
            <p:cNvSpPr txBox="1">
              <a:spLocks noChangeArrowheads="1"/>
            </p:cNvSpPr>
            <p:nvPr/>
          </p:nvSpPr>
          <p:spPr bwMode="auto">
            <a:xfrm>
              <a:off x="3272" y="1369"/>
              <a:ext cx="24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223.1.2         -          1       </a:t>
              </a:r>
              <a:r>
                <a:rPr lang="en-US" sz="1600">
                  <a:latin typeface="Arial" pitchFamily="34" charset="0"/>
                </a:rPr>
                <a:t>223.1.2.9</a:t>
              </a:r>
            </a:p>
          </p:txBody>
        </p:sp>
        <p:sp>
          <p:nvSpPr>
            <p:cNvPr id="18460" name="Text Box 79"/>
            <p:cNvSpPr txBox="1">
              <a:spLocks noChangeArrowheads="1"/>
            </p:cNvSpPr>
            <p:nvPr/>
          </p:nvSpPr>
          <p:spPr bwMode="auto">
            <a:xfrm>
              <a:off x="3278" y="1579"/>
              <a:ext cx="25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223.1.3         -          1       </a:t>
              </a:r>
              <a:r>
                <a:rPr lang="en-US" sz="1600">
                  <a:latin typeface="Arial" pitchFamily="34" charset="0"/>
                </a:rPr>
                <a:t>223.1.3.27</a:t>
              </a:r>
            </a:p>
          </p:txBody>
        </p:sp>
        <p:sp>
          <p:nvSpPr>
            <p:cNvPr id="18461" name="Line 80"/>
            <p:cNvSpPr>
              <a:spLocks noChangeShapeType="1"/>
            </p:cNvSpPr>
            <p:nvPr/>
          </p:nvSpPr>
          <p:spPr bwMode="auto">
            <a:xfrm flipV="1">
              <a:off x="3300" y="1170"/>
              <a:ext cx="213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2" name="Line 81"/>
            <p:cNvSpPr>
              <a:spLocks noChangeShapeType="1"/>
            </p:cNvSpPr>
            <p:nvPr/>
          </p:nvSpPr>
          <p:spPr bwMode="auto">
            <a:xfrm>
              <a:off x="4026" y="1020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3" name="Line 82"/>
            <p:cNvSpPr>
              <a:spLocks noChangeShapeType="1"/>
            </p:cNvSpPr>
            <p:nvPr/>
          </p:nvSpPr>
          <p:spPr bwMode="auto">
            <a:xfrm>
              <a:off x="4566" y="1050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8464" name="Text Box 83"/>
            <p:cNvSpPr txBox="1">
              <a:spLocks noChangeArrowheads="1"/>
            </p:cNvSpPr>
            <p:nvPr/>
          </p:nvSpPr>
          <p:spPr bwMode="auto">
            <a:xfrm>
              <a:off x="3248" y="751"/>
              <a:ext cx="123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    Dest.      next</a:t>
              </a:r>
            </a:p>
          </p:txBody>
        </p:sp>
        <p:sp>
          <p:nvSpPr>
            <p:cNvPr id="18465" name="Line 84"/>
            <p:cNvSpPr>
              <a:spLocks noChangeShapeType="1"/>
            </p:cNvSpPr>
            <p:nvPr/>
          </p:nvSpPr>
          <p:spPr bwMode="auto">
            <a:xfrm>
              <a:off x="5088" y="1032"/>
              <a:ext cx="0" cy="74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91521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B0524B-4689-4349-8A61-994FB85E9567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Network Layer</a:t>
            </a:r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9433" y="1200509"/>
            <a:ext cx="5744775" cy="4648200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Forwarding versus routing</a:t>
            </a:r>
          </a:p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etwork layer service models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Network layer architecture (shift): Software-Defined Networks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Inside a router </a:t>
            </a:r>
          </a:p>
          <a:p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Internet Network layer: IP, Addressing &amp;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related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Control, routing </a:t>
            </a:r>
          </a:p>
          <a:p>
            <a:r>
              <a:rPr lang="en-US" sz="2400" dirty="0"/>
              <a:t>path </a:t>
            </a:r>
            <a:r>
              <a:rPr lang="en-US" sz="2400" dirty="0" smtClean="0"/>
              <a:t>selection/r</a:t>
            </a:r>
            <a:r>
              <a:rPr lang="en-US" altLang="sv-SE" sz="2400" dirty="0" smtClean="0"/>
              <a:t>outing </a:t>
            </a:r>
            <a:r>
              <a:rPr lang="en-US" altLang="sv-SE" sz="2400" u="sng" dirty="0"/>
              <a:t>algorithms</a:t>
            </a:r>
          </a:p>
          <a:p>
            <a:pPr lvl="1"/>
            <a:r>
              <a:rPr lang="en-US" altLang="sv-SE" dirty="0"/>
              <a:t>Link state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Distance Vector</a:t>
            </a: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Hierarchical routing</a:t>
            </a: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instantiation, implementation in the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Internet routing </a:t>
            </a:r>
            <a:r>
              <a:rPr lang="en-US" sz="2400" u="sng" dirty="0" smtClean="0">
                <a:solidFill>
                  <a:schemeClr val="bg1">
                    <a:lumMod val="65000"/>
                  </a:schemeClr>
                </a:solidFill>
              </a:rPr>
              <a:t>protocols</a:t>
            </a:r>
            <a:endParaRPr lang="en-US" sz="2400" u="sng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RIP</a:t>
            </a:r>
            <a:endParaRPr lang="en-US" altLang="sv-SE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altLang="sv-SE" dirty="0">
                <a:solidFill>
                  <a:schemeClr val="bg1">
                    <a:lumMod val="65000"/>
                  </a:schemeClr>
                </a:solidFill>
              </a:rPr>
              <a:t>OSPF</a:t>
            </a:r>
          </a:p>
          <a:p>
            <a:pPr lvl="1"/>
            <a:r>
              <a:rPr lang="en-US" altLang="sv-SE" dirty="0" smtClean="0">
                <a:solidFill>
                  <a:schemeClr val="bg1">
                    <a:lumMod val="65000"/>
                  </a:schemeClr>
                </a:solidFill>
              </a:rPr>
              <a:t>BGP</a:t>
            </a:r>
          </a:p>
          <a:p>
            <a:r>
              <a:rPr lang="en-US" altLang="sv-SE" sz="2400" dirty="0" smtClean="0">
                <a:solidFill>
                  <a:schemeClr val="bg1">
                    <a:lumMod val="65000"/>
                  </a:schemeClr>
                </a:solidFill>
              </a:rPr>
              <a:t>ICMP (control protocol)</a:t>
            </a:r>
            <a:endParaRPr lang="en-US" altLang="sv-SE" sz="24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9866" y="1230502"/>
            <a:ext cx="2783052" cy="185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flipH="1">
            <a:off x="592976" y="1287003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72" y="280567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89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v-SE" sz="1400"/>
              <a:t>4-</a:t>
            </a:r>
            <a:fld id="{11CB1831-C900-4E6B-99A5-984040F34B0F}" type="slidenum">
              <a:rPr lang="en-US" altLang="sv-SE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sv-SE" sz="140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0"/>
            <a:ext cx="9010650" cy="1143000"/>
          </a:xfrm>
        </p:spPr>
        <p:txBody>
          <a:bodyPr/>
          <a:lstStyle/>
          <a:p>
            <a:r>
              <a:rPr lang="en-US" altLang="sv-SE" smtClean="0"/>
              <a:t>A Link-State (</a:t>
            </a:r>
            <a:r>
              <a:rPr lang="en-US" altLang="sv-SE" smtClean="0">
                <a:solidFill>
                  <a:srgbClr val="C00000"/>
                </a:solidFill>
              </a:rPr>
              <a:t>LS</a:t>
            </a:r>
            <a:r>
              <a:rPr lang="en-US" altLang="sv-SE" smtClean="0"/>
              <a:t>) Routing Algorithm</a:t>
            </a:r>
          </a:p>
        </p:txBody>
      </p:sp>
      <p:sp>
        <p:nvSpPr>
          <p:cNvPr id="921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173707"/>
            <a:ext cx="7848872" cy="3983486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sv-SE" sz="2400" dirty="0" smtClean="0">
                <a:solidFill>
                  <a:srgbClr val="C00000"/>
                </a:solidFill>
              </a:rPr>
              <a:t>Dijkstra’s shortest path </a:t>
            </a:r>
            <a:r>
              <a:rPr lang="en-US" altLang="sv-SE" sz="2400" dirty="0" err="1" smtClean="0">
                <a:solidFill>
                  <a:srgbClr val="C00000"/>
                </a:solidFill>
              </a:rPr>
              <a:t>algo</a:t>
            </a:r>
            <a:endParaRPr lang="en-US" altLang="sv-SE" sz="2400" dirty="0" smtClean="0">
              <a:solidFill>
                <a:srgbClr val="C00000"/>
              </a:solidFill>
            </a:endParaRPr>
          </a:p>
          <a:p>
            <a:r>
              <a:rPr lang="en-US" altLang="sv-SE" sz="2000" dirty="0" smtClean="0"/>
              <a:t>link costs known to all nodes</a:t>
            </a:r>
          </a:p>
          <a:p>
            <a:pPr lvl="1"/>
            <a:r>
              <a:rPr lang="en-US" altLang="sv-SE" sz="2000" dirty="0" smtClean="0"/>
              <a:t>Each node  floods “link state multicasts” with costs to its </a:t>
            </a:r>
            <a:r>
              <a:rPr lang="en-US" altLang="sv-SE" sz="2000" dirty="0" smtClean="0"/>
              <a:t>neighbors </a:t>
            </a:r>
            <a:r>
              <a:rPr lang="en-US" altLang="sv-SE" sz="2000" dirty="0" err="1" smtClean="0"/>
              <a:t>etc</a:t>
            </a:r>
            <a:endParaRPr lang="en-US" altLang="sv-SE" sz="2000" dirty="0" smtClean="0"/>
          </a:p>
          <a:p>
            <a:pPr lvl="1"/>
            <a:r>
              <a:rPr lang="en-US" altLang="sv-SE" sz="2000" dirty="0" smtClean="0"/>
              <a:t>all nodes get same info</a:t>
            </a:r>
          </a:p>
          <a:p>
            <a:pPr lvl="1"/>
            <a:endParaRPr lang="en-US" altLang="sv-SE" sz="2000" dirty="0" smtClean="0"/>
          </a:p>
          <a:p>
            <a:r>
              <a:rPr lang="en-US" altLang="sv-SE" sz="2000" dirty="0" smtClean="0"/>
              <a:t>Each node computes least cost paths from itself to all other nodes</a:t>
            </a:r>
          </a:p>
          <a:p>
            <a:pPr lvl="1"/>
            <a:r>
              <a:rPr lang="en-US" altLang="sv-SE" sz="2000" dirty="0" smtClean="0"/>
              <a:t>gives </a:t>
            </a:r>
            <a:r>
              <a:rPr lang="en-US" altLang="sv-SE" sz="2000" dirty="0" smtClean="0">
                <a:solidFill>
                  <a:schemeClr val="accent2"/>
                </a:solidFill>
              </a:rPr>
              <a:t>forwarding table</a:t>
            </a:r>
            <a:r>
              <a:rPr lang="en-US" altLang="sv-SE" sz="2000" dirty="0" smtClean="0"/>
              <a:t> for that node</a:t>
            </a:r>
          </a:p>
          <a:p>
            <a:pPr lvl="1"/>
            <a:endParaRPr lang="en-US" altLang="sv-SE" sz="2000" dirty="0" smtClean="0"/>
          </a:p>
          <a:p>
            <a:r>
              <a:rPr lang="en-US" altLang="sv-SE" sz="2000" dirty="0" smtClean="0"/>
              <a:t>iterative: after </a:t>
            </a:r>
            <a:r>
              <a:rPr lang="en-US" altLang="sv-SE" sz="2000" dirty="0" smtClean="0">
                <a:solidFill>
                  <a:srgbClr val="C00000"/>
                </a:solidFill>
              </a:rPr>
              <a:t>k</a:t>
            </a:r>
            <a:r>
              <a:rPr lang="en-US" altLang="sv-SE" sz="2000" dirty="0" smtClean="0"/>
              <a:t> iterations, knows least cost path to k destinations</a:t>
            </a:r>
          </a:p>
        </p:txBody>
      </p:sp>
    </p:spTree>
    <p:extLst>
      <p:ext uri="{BB962C8B-B14F-4D97-AF65-F5344CB8AC3E}">
        <p14:creationId xmlns:p14="http://schemas.microsoft.com/office/powerpoint/2010/main" val="156926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9A0809-4EFE-4037-B55F-16AF3EB70A29}" type="slidenum">
              <a:rPr lang="en-US" altLang="sv-SE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sv-SE" sz="1400" dirty="0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sv-SE" smtClean="0"/>
              <a:t>Dijsktra’s Algorithm at node </a:t>
            </a:r>
            <a:r>
              <a:rPr lang="en-US" altLang="sv-SE" smtClean="0">
                <a:solidFill>
                  <a:srgbClr val="CC0000"/>
                </a:solidFill>
              </a:rPr>
              <a:t>u</a:t>
            </a:r>
          </a:p>
        </p:txBody>
      </p: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431353" y="1143000"/>
            <a:ext cx="6437312" cy="477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en-US" sz="2000" dirty="0" smtClean="0"/>
              <a:t>1  </a:t>
            </a:r>
            <a:r>
              <a:rPr lang="en-US" sz="2000" b="1" i="1" dirty="0" smtClean="0"/>
              <a:t>Initialization: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dirty="0" smtClean="0"/>
              <a:t>2    N</a:t>
            </a:r>
            <a:r>
              <a:rPr lang="en-US" sz="2000" dirty="0" smtClean="0">
                <a:cs typeface="Arial" pitchFamily="34" charset="0"/>
              </a:rPr>
              <a:t>'</a:t>
            </a:r>
            <a:r>
              <a:rPr lang="en-US" sz="2000" dirty="0" smtClean="0"/>
              <a:t> = {u} </a:t>
            </a:r>
          </a:p>
          <a:p>
            <a:pPr>
              <a:defRPr/>
            </a:pPr>
            <a:r>
              <a:rPr lang="en-US" sz="2000" dirty="0" smtClean="0"/>
              <a:t>3    for all nodes v </a:t>
            </a:r>
          </a:p>
          <a:p>
            <a:pPr>
              <a:defRPr/>
            </a:pPr>
            <a:r>
              <a:rPr lang="en-US" sz="2000" dirty="0" smtClean="0"/>
              <a:t>4      if v adjacent (</a:t>
            </a:r>
            <a:r>
              <a:rPr lang="en-US" sz="2000" dirty="0" smtClean="0">
                <a:solidFill>
                  <a:schemeClr val="accent2"/>
                </a:solidFill>
              </a:rPr>
              <a:t>directly attached neighbor</a:t>
            </a:r>
            <a:r>
              <a:rPr lang="en-US" sz="2000" dirty="0" smtClean="0"/>
              <a:t>) to u </a:t>
            </a:r>
          </a:p>
          <a:p>
            <a:pPr>
              <a:defRPr/>
            </a:pPr>
            <a:r>
              <a:rPr lang="en-US" sz="2000" dirty="0" smtClean="0"/>
              <a:t>5          then D(v) = c(</a:t>
            </a:r>
            <a:r>
              <a:rPr lang="en-US" sz="2000" dirty="0" err="1" smtClean="0"/>
              <a:t>u,v</a:t>
            </a:r>
            <a:r>
              <a:rPr lang="en-US" sz="2000" dirty="0" smtClean="0"/>
              <a:t>) </a:t>
            </a:r>
          </a:p>
          <a:p>
            <a:pPr>
              <a:defRPr/>
            </a:pPr>
            <a:r>
              <a:rPr lang="en-US" sz="2000" dirty="0" smtClean="0"/>
              <a:t>6      else D(v) = </a:t>
            </a:r>
            <a:r>
              <a:rPr lang="en-US" sz="2400" dirty="0" smtClean="0">
                <a:cs typeface="Arial" pitchFamily="34" charset="0"/>
                <a:sym typeface="Symbol" pitchFamily="18" charset="2"/>
              </a:rPr>
              <a:t></a:t>
            </a:r>
            <a:endParaRPr lang="en-US" sz="2400" dirty="0" smtClean="0">
              <a:sym typeface="Symbol" pitchFamily="18" charset="2"/>
            </a:endParaRPr>
          </a:p>
          <a:p>
            <a:pPr>
              <a:defRPr/>
            </a:pPr>
            <a:r>
              <a:rPr lang="en-US" sz="2000" dirty="0" smtClean="0"/>
              <a:t>7 </a:t>
            </a:r>
          </a:p>
          <a:p>
            <a:pPr>
              <a:defRPr/>
            </a:pPr>
            <a:r>
              <a:rPr lang="en-US" sz="2000" dirty="0" smtClean="0"/>
              <a:t>8   </a:t>
            </a:r>
            <a:r>
              <a:rPr lang="en-US" sz="2000" b="1" i="1" dirty="0" smtClean="0"/>
              <a:t>Loop</a:t>
            </a:r>
            <a:r>
              <a:rPr lang="en-US" sz="2000" i="1" dirty="0" smtClean="0"/>
              <a:t> 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9      find node w </a:t>
            </a:r>
            <a:r>
              <a:rPr lang="en-US" sz="2000" dirty="0" smtClean="0">
                <a:solidFill>
                  <a:srgbClr val="C00000"/>
                </a:solidFill>
              </a:rPr>
              <a:t>not in N</a:t>
            </a:r>
            <a:r>
              <a:rPr lang="en-US" sz="2000" dirty="0" smtClean="0">
                <a:solidFill>
                  <a:srgbClr val="C00000"/>
                </a:solidFill>
                <a:cs typeface="Arial" pitchFamily="34" charset="0"/>
              </a:rPr>
              <a:t>'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such that D(w) is a minimum </a:t>
            </a:r>
          </a:p>
          <a:p>
            <a:pPr>
              <a:defRPr/>
            </a:pPr>
            <a:r>
              <a:rPr lang="en-US" sz="2000" dirty="0" smtClean="0"/>
              <a:t>10    add node w to N</a:t>
            </a:r>
            <a:r>
              <a:rPr lang="en-US" sz="2000" dirty="0" smtClean="0">
                <a:cs typeface="Arial" pitchFamily="34" charset="0"/>
              </a:rPr>
              <a:t>'</a:t>
            </a:r>
            <a:r>
              <a:rPr lang="en-US" sz="2000" dirty="0" smtClean="0"/>
              <a:t> </a:t>
            </a:r>
          </a:p>
          <a:p>
            <a:pPr>
              <a:defRPr/>
            </a:pPr>
            <a:r>
              <a:rPr lang="en-US" sz="2000" dirty="0" smtClean="0"/>
              <a:t>11    update D(v) for all v adjacent to w and not in N</a:t>
            </a:r>
            <a:r>
              <a:rPr lang="en-US" sz="2000" dirty="0" smtClean="0">
                <a:cs typeface="Arial" pitchFamily="34" charset="0"/>
              </a:rPr>
              <a:t>'</a:t>
            </a:r>
            <a:r>
              <a:rPr lang="en-US" sz="2000" dirty="0" smtClean="0"/>
              <a:t> : </a:t>
            </a:r>
          </a:p>
          <a:p>
            <a:pPr>
              <a:defRPr/>
            </a:pPr>
            <a:r>
              <a:rPr lang="en-US" sz="2000" dirty="0" smtClean="0"/>
              <a:t>12       </a:t>
            </a:r>
            <a:r>
              <a:rPr lang="en-US" sz="2000" dirty="0" smtClean="0">
                <a:solidFill>
                  <a:srgbClr val="C00000"/>
                </a:solidFill>
              </a:rPr>
              <a:t>D(v) = min{ D(v), D(w) + c(</a:t>
            </a:r>
            <a:r>
              <a:rPr lang="en-US" sz="2000" dirty="0" err="1" smtClean="0">
                <a:solidFill>
                  <a:srgbClr val="C00000"/>
                </a:solidFill>
              </a:rPr>
              <a:t>w,v</a:t>
            </a:r>
            <a:r>
              <a:rPr lang="en-US" sz="2000" dirty="0" smtClean="0">
                <a:solidFill>
                  <a:srgbClr val="C00000"/>
                </a:solidFill>
              </a:rPr>
              <a:t>) } </a:t>
            </a:r>
          </a:p>
          <a:p>
            <a:pPr>
              <a:defRPr/>
            </a:pPr>
            <a:r>
              <a:rPr lang="en-US" sz="2000" dirty="0" smtClean="0"/>
              <a:t>13</a:t>
            </a:r>
            <a:r>
              <a:rPr lang="en-US" sz="2000" dirty="0" smtClean="0">
                <a:solidFill>
                  <a:schemeClr val="accent6"/>
                </a:solidFill>
              </a:rPr>
              <a:t>    /* new cost to v is either old cost to v or known </a:t>
            </a:r>
          </a:p>
          <a:p>
            <a:pPr>
              <a:defRPr/>
            </a:pPr>
            <a:r>
              <a:rPr lang="en-US" sz="2000" dirty="0" smtClean="0"/>
              <a:t>14 </a:t>
            </a:r>
            <a:r>
              <a:rPr lang="en-US" sz="2000" dirty="0" smtClean="0">
                <a:solidFill>
                  <a:schemeClr val="accent6"/>
                </a:solidFill>
              </a:rPr>
              <a:t>    shortest path cost to w plus cost from w to v */ </a:t>
            </a:r>
          </a:p>
          <a:p>
            <a:pPr>
              <a:defRPr/>
            </a:pPr>
            <a:r>
              <a:rPr lang="en-US" sz="2000" dirty="0" smtClean="0"/>
              <a:t>15  </a:t>
            </a:r>
            <a:r>
              <a:rPr lang="en-US" sz="2000" b="1" i="1" dirty="0" smtClean="0"/>
              <a:t>until all nodes N in N</a:t>
            </a:r>
            <a:r>
              <a:rPr lang="en-US" sz="2000" b="1" i="1" dirty="0" smtClean="0">
                <a:cs typeface="Arial" pitchFamily="34" charset="0"/>
              </a:rPr>
              <a:t>'</a:t>
            </a:r>
            <a:r>
              <a:rPr lang="en-US" sz="2000" dirty="0" smtClean="0"/>
              <a:t> </a:t>
            </a:r>
          </a:p>
        </p:txBody>
      </p:sp>
      <p:sp>
        <p:nvSpPr>
          <p:cNvPr id="93190" name="Freeform 4"/>
          <p:cNvSpPr>
            <a:spLocks/>
          </p:cNvSpPr>
          <p:nvPr/>
        </p:nvSpPr>
        <p:spPr bwMode="auto">
          <a:xfrm>
            <a:off x="31303" y="3261642"/>
            <a:ext cx="800100" cy="2886075"/>
          </a:xfrm>
          <a:custGeom>
            <a:avLst/>
            <a:gdLst>
              <a:gd name="T0" fmla="*/ 2147483646 w 504"/>
              <a:gd name="T1" fmla="*/ 2147483646 h 1818"/>
              <a:gd name="T2" fmla="*/ 2147483646 w 504"/>
              <a:gd name="T3" fmla="*/ 2147483646 h 1818"/>
              <a:gd name="T4" fmla="*/ 2147483646 w 504"/>
              <a:gd name="T5" fmla="*/ 2147483646 h 1818"/>
              <a:gd name="T6" fmla="*/ 2147483646 w 504"/>
              <a:gd name="T7" fmla="*/ 2147483646 h 18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99992" y="908720"/>
            <a:ext cx="4042792" cy="23695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sv-SE" sz="1600" dirty="0" smtClean="0">
                <a:solidFill>
                  <a:schemeClr val="accent2"/>
                </a:solidFill>
              </a:rPr>
              <a:t>c(</a:t>
            </a:r>
            <a:r>
              <a:rPr lang="en-US" altLang="sv-SE" sz="1600" dirty="0" err="1" smtClean="0">
                <a:solidFill>
                  <a:schemeClr val="accent2"/>
                </a:solidFill>
              </a:rPr>
              <a:t>x,y</a:t>
            </a:r>
            <a:r>
              <a:rPr lang="en-US" altLang="sv-SE" sz="1600" dirty="0" smtClean="0">
                <a:solidFill>
                  <a:schemeClr val="accent2"/>
                </a:solidFill>
              </a:rPr>
              <a:t>):</a:t>
            </a:r>
            <a:r>
              <a:rPr lang="en-US" altLang="sv-SE" sz="1600" dirty="0" smtClean="0"/>
              <a:t> link cost from x to y. Initially cost(</a:t>
            </a:r>
            <a:r>
              <a:rPr lang="en-US" altLang="sv-SE" sz="1600" dirty="0" err="1" smtClean="0"/>
              <a:t>x,y</a:t>
            </a:r>
            <a:r>
              <a:rPr lang="en-US" altLang="sv-SE" sz="1600" dirty="0" smtClean="0"/>
              <a:t>) = ∞ if not direct neighbors</a:t>
            </a:r>
          </a:p>
          <a:p>
            <a:pPr marL="0" indent="0">
              <a:buNone/>
            </a:pPr>
            <a:r>
              <a:rPr lang="en-US" altLang="sv-SE" sz="1600" dirty="0" smtClean="0">
                <a:solidFill>
                  <a:schemeClr val="accent2"/>
                </a:solidFill>
              </a:rPr>
              <a:t>D(v):</a:t>
            </a:r>
            <a:r>
              <a:rPr lang="en-US" altLang="sv-SE" sz="1600" dirty="0" smtClean="0"/>
              <a:t> </a:t>
            </a:r>
            <a:r>
              <a:rPr lang="en-US" altLang="sv-SE" sz="1600" b="1" dirty="0" smtClean="0"/>
              <a:t>D</a:t>
            </a:r>
            <a:r>
              <a:rPr lang="en-US" altLang="sv-SE" sz="1600" dirty="0" smtClean="0"/>
              <a:t>istance; current value of cost of path from source to destination v</a:t>
            </a:r>
          </a:p>
          <a:p>
            <a:pPr marL="0" indent="0">
              <a:buNone/>
            </a:pPr>
            <a:r>
              <a:rPr lang="en-US" altLang="sv-SE" sz="1600" dirty="0" smtClean="0">
                <a:solidFill>
                  <a:schemeClr val="accent2"/>
                </a:solidFill>
              </a:rPr>
              <a:t>p(v):</a:t>
            </a:r>
            <a:r>
              <a:rPr lang="en-US" altLang="sv-SE" sz="1600" dirty="0" smtClean="0"/>
              <a:t> </a:t>
            </a:r>
            <a:r>
              <a:rPr lang="en-US" altLang="sv-SE" sz="1600" b="1" dirty="0" smtClean="0"/>
              <a:t>p</a:t>
            </a:r>
            <a:r>
              <a:rPr lang="en-US" altLang="sv-SE" sz="1600" dirty="0" smtClean="0"/>
              <a:t>redecessor node, i.e. previous node that is neighbor of v along current path from the source to node v</a:t>
            </a:r>
          </a:p>
          <a:p>
            <a:pPr marL="0" indent="0">
              <a:buNone/>
            </a:pPr>
            <a:r>
              <a:rPr lang="en-US" altLang="sv-SE" sz="1600" dirty="0" smtClean="0">
                <a:solidFill>
                  <a:schemeClr val="accent2"/>
                </a:solidFill>
              </a:rPr>
              <a:t>N</a:t>
            </a:r>
            <a:r>
              <a:rPr lang="en-US" altLang="sv-SE" sz="1600" dirty="0" smtClean="0">
                <a:solidFill>
                  <a:schemeClr val="accent2"/>
                </a:solidFill>
                <a:cs typeface="Arial" panose="020B0604020202020204" pitchFamily="34" charset="0"/>
              </a:rPr>
              <a:t>'</a:t>
            </a:r>
            <a:r>
              <a:rPr lang="en-US" altLang="sv-SE" sz="1600" dirty="0" smtClean="0">
                <a:solidFill>
                  <a:schemeClr val="accent2"/>
                </a:solidFill>
              </a:rPr>
              <a:t>:</a:t>
            </a:r>
            <a:r>
              <a:rPr lang="en-US" altLang="sv-SE" sz="1600" dirty="0" smtClean="0"/>
              <a:t> set of </a:t>
            </a:r>
            <a:r>
              <a:rPr lang="en-US" altLang="sv-SE" sz="1600" b="1" dirty="0" smtClean="0"/>
              <a:t>N</a:t>
            </a:r>
            <a:r>
              <a:rPr lang="en-US" altLang="sv-SE" sz="1600" dirty="0" smtClean="0"/>
              <a:t>odes whose least cost path definitively known</a:t>
            </a:r>
          </a:p>
        </p:txBody>
      </p:sp>
    </p:spTree>
    <p:extLst>
      <p:ext uri="{BB962C8B-B14F-4D97-AF65-F5344CB8AC3E}">
        <p14:creationId xmlns:p14="http://schemas.microsoft.com/office/powerpoint/2010/main" val="16604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15646</TotalTime>
  <Words>4652</Words>
  <Application>Microsoft Office PowerPoint</Application>
  <PresentationFormat>On-screen Show (4:3)</PresentationFormat>
  <Paragraphs>1318</Paragraphs>
  <Slides>60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7" baseType="lpstr">
      <vt:lpstr>MS Mincho</vt:lpstr>
      <vt:lpstr>MS PGothic</vt:lpstr>
      <vt:lpstr>MS PGothic</vt:lpstr>
      <vt:lpstr>Arial</vt:lpstr>
      <vt:lpstr>Calibri</vt:lpstr>
      <vt:lpstr>Comic Sans MS</vt:lpstr>
      <vt:lpstr>Gill Sans MT</vt:lpstr>
      <vt:lpstr>Helvetica</vt:lpstr>
      <vt:lpstr>Monotype Sorts</vt:lpstr>
      <vt:lpstr>Symbol</vt:lpstr>
      <vt:lpstr>Tahoma</vt:lpstr>
      <vt:lpstr>Times</vt:lpstr>
      <vt:lpstr>Times New Roman</vt:lpstr>
      <vt:lpstr>Wingdings</vt:lpstr>
      <vt:lpstr>ZapfDingbats</vt:lpstr>
      <vt:lpstr>Office Theme</vt:lpstr>
      <vt:lpstr>Clip</vt:lpstr>
      <vt:lpstr>Course on Computer Communication and Networks   Lecture 7 Network Layer,  Chapter 4 (6/e) -  Part B (7/e Ch5)</vt:lpstr>
      <vt:lpstr>Network layer</vt:lpstr>
      <vt:lpstr>PowerPoint Presentation</vt:lpstr>
      <vt:lpstr>Roadmap Network Layer</vt:lpstr>
      <vt:lpstr>Graph abstraction: costs</vt:lpstr>
      <vt:lpstr>Routing Algorithm Classification</vt:lpstr>
      <vt:lpstr>Roadmap Network Layer</vt:lpstr>
      <vt:lpstr>A Link-State (LS) Routing Algorithm</vt:lpstr>
      <vt:lpstr>Dijsktra’s Algorithm at node u</vt:lpstr>
      <vt:lpstr>Dijkstra’s algorithm: example node u</vt:lpstr>
      <vt:lpstr>Dijkstra’s algorithm: forwarding table </vt:lpstr>
      <vt:lpstr>Dijkstra’s algorithm, discussion</vt:lpstr>
      <vt:lpstr>Roadmap Network Layer</vt:lpstr>
      <vt:lpstr>Distance Vector (DV) Algorithm </vt:lpstr>
      <vt:lpstr>Distance vector (DV) algorithm </vt:lpstr>
      <vt:lpstr>Bellman-Ford: example </vt:lpstr>
      <vt:lpstr>PowerPoint Presentation</vt:lpstr>
      <vt:lpstr>PowerPoint Presentation</vt:lpstr>
      <vt:lpstr>DV: link cost changes (good news)</vt:lpstr>
      <vt:lpstr>DV: link cost changes (bad news)</vt:lpstr>
      <vt:lpstr>Comparison of LS and DV algorithms</vt:lpstr>
      <vt:lpstr>Roadmap Network Layer</vt:lpstr>
      <vt:lpstr>Hierarchical Routing</vt:lpstr>
      <vt:lpstr>Interconnected ASs</vt:lpstr>
      <vt:lpstr>Roadmap Network Layer</vt:lpstr>
      <vt:lpstr>Intra-AS Routing</vt:lpstr>
      <vt:lpstr>RIP ( Routing Information Protocol)</vt:lpstr>
      <vt:lpstr>RIP Table processing</vt:lpstr>
      <vt:lpstr>Roadmap Network Layer</vt:lpstr>
      <vt:lpstr>OSPF (Open Shortest Path First)</vt:lpstr>
      <vt:lpstr>OSPF features</vt:lpstr>
      <vt:lpstr>Hierarchical OSPF</vt:lpstr>
      <vt:lpstr>Roadmap Network Layer</vt:lpstr>
      <vt:lpstr>Internet inter-AS routing: BGP</vt:lpstr>
      <vt:lpstr>BGP basics</vt:lpstr>
      <vt:lpstr>Distributing Reachability Info</vt:lpstr>
      <vt:lpstr>Path attributes &amp; BGP routes</vt:lpstr>
      <vt:lpstr>BGP routing policy example (1)</vt:lpstr>
      <vt:lpstr>BGP routing policy example (2)</vt:lpstr>
      <vt:lpstr>Growth of the BGP table: 1994 to Present</vt:lpstr>
      <vt:lpstr>Why different Intra- &amp; Inter-AS routing? </vt:lpstr>
      <vt:lpstr>PowerPoint Presentation</vt:lpstr>
      <vt:lpstr>Roadmap Network Layer</vt:lpstr>
      <vt:lpstr>ICMP: Internet Control Message Protocol</vt:lpstr>
      <vt:lpstr>ICMP: internet control message protocol</vt:lpstr>
      <vt:lpstr>Traceroute and ICMP</vt:lpstr>
      <vt:lpstr>Summary Network Layer</vt:lpstr>
      <vt:lpstr>Reading instructions Network Layer  (incl. prev. lecture)</vt:lpstr>
      <vt:lpstr>Some complementary material /video-links</vt:lpstr>
      <vt:lpstr>Extra slides</vt:lpstr>
      <vt:lpstr>PowerPoint Presentation</vt:lpstr>
      <vt:lpstr>Distance vector (DV) algorithm</vt:lpstr>
      <vt:lpstr>RIP advertisements</vt:lpstr>
      <vt:lpstr>Hierarchical OSPF</vt:lpstr>
      <vt:lpstr>BGP messages</vt:lpstr>
      <vt:lpstr>Getting a datagram from source to dest.</vt:lpstr>
      <vt:lpstr>Getting a datagram from source to dest.</vt:lpstr>
      <vt:lpstr>Getting a datagram from source to dest.</vt:lpstr>
      <vt:lpstr>Getting a datagram from source to dest.</vt:lpstr>
      <vt:lpstr>Getting a datagram from source to dest.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Computer Communications Study Period 2, 2012</dc:title>
  <dc:creator>Marina Papatriantafilou</dc:creator>
  <cp:lastModifiedBy>Marina Papatriantafilou</cp:lastModifiedBy>
  <cp:revision>641</cp:revision>
  <dcterms:created xsi:type="dcterms:W3CDTF">2012-10-29T16:37:44Z</dcterms:created>
  <dcterms:modified xsi:type="dcterms:W3CDTF">2017-02-01T08:59:41Z</dcterms:modified>
</cp:coreProperties>
</file>