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6"/>
  </p:notesMasterIdLst>
  <p:sldIdLst>
    <p:sldId id="558" r:id="rId2"/>
    <p:sldId id="638" r:id="rId3"/>
    <p:sldId id="640" r:id="rId4"/>
    <p:sldId id="675" r:id="rId5"/>
    <p:sldId id="641" r:id="rId6"/>
    <p:sldId id="642" r:id="rId7"/>
    <p:sldId id="643" r:id="rId8"/>
    <p:sldId id="645" r:id="rId9"/>
    <p:sldId id="646" r:id="rId10"/>
    <p:sldId id="647" r:id="rId11"/>
    <p:sldId id="650" r:id="rId12"/>
    <p:sldId id="750" r:id="rId13"/>
    <p:sldId id="677" r:id="rId14"/>
    <p:sldId id="678" r:id="rId15"/>
    <p:sldId id="743" r:id="rId16"/>
    <p:sldId id="652" r:id="rId17"/>
    <p:sldId id="653" r:id="rId18"/>
    <p:sldId id="654" r:id="rId19"/>
    <p:sldId id="655" r:id="rId20"/>
    <p:sldId id="656" r:id="rId21"/>
    <p:sldId id="658" r:id="rId22"/>
    <p:sldId id="735" r:id="rId23"/>
    <p:sldId id="744" r:id="rId24"/>
    <p:sldId id="665" r:id="rId25"/>
    <p:sldId id="666" r:id="rId26"/>
    <p:sldId id="745" r:id="rId27"/>
    <p:sldId id="667" r:id="rId28"/>
    <p:sldId id="668" r:id="rId29"/>
    <p:sldId id="669" r:id="rId30"/>
    <p:sldId id="671" r:id="rId31"/>
    <p:sldId id="672" r:id="rId32"/>
    <p:sldId id="674" r:id="rId33"/>
    <p:sldId id="673" r:id="rId34"/>
    <p:sldId id="746" r:id="rId35"/>
    <p:sldId id="712" r:id="rId36"/>
    <p:sldId id="734" r:id="rId37"/>
    <p:sldId id="717" r:id="rId38"/>
    <p:sldId id="686" r:id="rId39"/>
    <p:sldId id="748" r:id="rId40"/>
    <p:sldId id="694" r:id="rId41"/>
    <p:sldId id="697" r:id="rId42"/>
    <p:sldId id="698" r:id="rId43"/>
    <p:sldId id="749" r:id="rId44"/>
    <p:sldId id="720" r:id="rId45"/>
    <p:sldId id="721" r:id="rId46"/>
    <p:sldId id="723" r:id="rId47"/>
    <p:sldId id="724" r:id="rId48"/>
    <p:sldId id="726" r:id="rId49"/>
    <p:sldId id="751" r:id="rId50"/>
    <p:sldId id="606" r:id="rId51"/>
    <p:sldId id="707" r:id="rId52"/>
    <p:sldId id="708" r:id="rId53"/>
    <p:sldId id="607" r:id="rId54"/>
    <p:sldId id="701" r:id="rId55"/>
    <p:sldId id="681" r:id="rId56"/>
    <p:sldId id="680" r:id="rId57"/>
    <p:sldId id="682" r:id="rId58"/>
    <p:sldId id="683" r:id="rId59"/>
    <p:sldId id="732" r:id="rId60"/>
    <p:sldId id="733" r:id="rId61"/>
    <p:sldId id="709" r:id="rId62"/>
    <p:sldId id="742" r:id="rId63"/>
    <p:sldId id="738" r:id="rId64"/>
    <p:sldId id="739" r:id="rId65"/>
    <p:sldId id="718" r:id="rId66"/>
    <p:sldId id="719" r:id="rId67"/>
    <p:sldId id="704" r:id="rId68"/>
    <p:sldId id="705" r:id="rId69"/>
    <p:sldId id="706" r:id="rId70"/>
    <p:sldId id="727" r:id="rId71"/>
    <p:sldId id="728" r:id="rId72"/>
    <p:sldId id="729" r:id="rId73"/>
    <p:sldId id="730" r:id="rId74"/>
    <p:sldId id="731" r:id="rId75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4" autoAdjust="0"/>
    <p:restoredTop sz="86727" autoAdjust="0"/>
  </p:normalViewPr>
  <p:slideViewPr>
    <p:cSldViewPr>
      <p:cViewPr>
        <p:scale>
          <a:sx n="70" d="100"/>
          <a:sy n="70" d="100"/>
        </p:scale>
        <p:origin x="14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170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2017-01-29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B02E4-8878-4C4F-B8E3-25B7DF789BCF}" type="slidenum">
              <a:rPr lang="sv-SE" altLang="sv-SE" sz="1300" smtClean="0"/>
              <a:pPr eaLnBrk="1" hangingPunct="1">
                <a:spcBef>
                  <a:spcPct val="0"/>
                </a:spcBef>
              </a:pPr>
              <a:t>32</a:t>
            </a:fld>
            <a:endParaRPr lang="sv-SE" altLang="sv-SE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27661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0AF2A-F46C-4707-A148-0A764D082103}" type="slidenum">
              <a:rPr lang="sv-SE" altLang="sv-SE" sz="1300" smtClean="0"/>
              <a:pPr eaLnBrk="1" hangingPunct="1">
                <a:spcBef>
                  <a:spcPct val="0"/>
                </a:spcBef>
              </a:pPr>
              <a:t>33</a:t>
            </a:fld>
            <a:endParaRPr lang="sv-SE" altLang="sv-SE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4889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 – real solution is </a:t>
            </a:r>
            <a:r>
              <a:rPr lang="sv-SE" dirty="0" err="1" smtClean="0"/>
              <a:t>Teredo</a:t>
            </a:r>
            <a:r>
              <a:rPr lang="sv-SE" dirty="0" smtClean="0"/>
              <a:t> RFC 4380, </a:t>
            </a:r>
            <a:r>
              <a:rPr lang="sv-SE" dirty="0" err="1" smtClean="0"/>
              <a:t>where</a:t>
            </a:r>
            <a:r>
              <a:rPr lang="sv-SE" dirty="0" smtClean="0"/>
              <a:t> [D+E] is a </a:t>
            </a:r>
            <a:r>
              <a:rPr lang="sv-SE" dirty="0" err="1" smtClean="0"/>
              <a:t>Teredo</a:t>
            </a:r>
            <a:r>
              <a:rPr lang="sv-SE" dirty="0" smtClean="0"/>
              <a:t> server and the tunnel </a:t>
            </a:r>
            <a:r>
              <a:rPr lang="sv-SE" dirty="0" err="1" smtClean="0"/>
              <a:t>uses</a:t>
            </a:r>
            <a:r>
              <a:rPr lang="sv-SE" dirty="0" smtClean="0"/>
              <a:t> UDP port 3544. Supported by </a:t>
            </a:r>
            <a:r>
              <a:rPr lang="sv-SE" dirty="0" err="1" smtClean="0"/>
              <a:t>most</a:t>
            </a:r>
            <a:r>
              <a:rPr lang="sv-SE" dirty="0" smtClean="0"/>
              <a:t> modern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7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CFA4B5-6949-4E11-A31B-9D7947CF2786}" type="slidenum">
              <a:rPr lang="en-US">
                <a:latin typeface="Times New Roman" pitchFamily="18" charset="0"/>
              </a:rPr>
              <a:pPr/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4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BD94D4-15CC-46BA-848A-99342599DF80}" type="slidenum">
              <a:rPr lang="en-US">
                <a:latin typeface="Times New Roman" pitchFamily="18" charset="0"/>
              </a:rPr>
              <a:pPr/>
              <a:t>60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Mod TO</a:t>
            </a:r>
          </a:p>
        </p:txBody>
      </p:sp>
    </p:spTree>
    <p:extLst>
      <p:ext uri="{BB962C8B-B14F-4D97-AF65-F5344CB8AC3E}">
        <p14:creationId xmlns:p14="http://schemas.microsoft.com/office/powerpoint/2010/main" val="405557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05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E4BD-9E40-4F30-BABB-77B20E3CB7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 smtClean="0"/>
          </a:p>
          <a:p>
            <a:fld id="{049A301D-13C4-4482-85D4-31C03EBD2C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1544E6D-F91C-4702-99DF-79BF78342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 1 (Data Plane)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e0qt9Wz4U&amp;feature=plcp" TargetMode="External"/><Relationship Id="rId2" Type="http://schemas.openxmlformats.org/officeDocument/2006/relationships/hyperlink" Target="http://www.youtube.com/watch?v=ZTJIkjgyuZE&amp;list=PLE9F3F05C381ED8E8&amp;feature=pl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hJO1TCQX5I&amp;feature=plcp" TargetMode="External"/><Relationship Id="rId5" Type="http://schemas.openxmlformats.org/officeDocument/2006/relationships/hyperlink" Target="http://www.youtube.com/watch?v=BmZNcjLtmwo&amp;feature=plcp" TargetMode="External"/><Relationship Id="rId4" Type="http://schemas.openxmlformats.org/officeDocument/2006/relationships/hyperlink" Target="http://www.youtube.com/watch?v=reXS_e3fTAk&amp;feature=related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Relationship Id="rId9" Type="http://schemas.openxmlformats.org/officeDocument/2006/relationships/image" Target="../media/image4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6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Layer</a:t>
            </a:r>
            <a:r>
              <a:rPr lang="sv-SE" dirty="0" smtClean="0"/>
              <a:t>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4; </a:t>
            </a:r>
            <a:r>
              <a:rPr lang="sv-SE" dirty="0"/>
              <a:t>Part </a:t>
            </a:r>
            <a:r>
              <a:rPr lang="sv-SE" dirty="0" smtClean="0"/>
              <a:t>A (7/e Ch4)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5937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BAD7DFE-8611-4677-BDA8-67BF0C456208}" type="slidenum">
              <a:rPr lang="en-US" smtClean="0">
                <a:latin typeface="Tahoma" pitchFamily="34" charset="0"/>
              </a:rPr>
              <a:pPr/>
              <a:t>10</a:t>
            </a:fld>
            <a:endParaRPr lang="en-US" dirty="0">
              <a:latin typeface="Tahoma" pitchFamily="34" charset="0"/>
            </a:endParaRPr>
          </a:p>
        </p:txBody>
      </p:sp>
      <p:grpSp>
        <p:nvGrpSpPr>
          <p:cNvPr id="18436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18510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8514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15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18550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1856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7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1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1856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6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6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6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2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18553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4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5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5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16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23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1854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45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8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46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7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4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1853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37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0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38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9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5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1852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29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32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30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1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11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18512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18513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</p:grpSp>
      <p:pic>
        <p:nvPicPr>
          <p:cNvPr id="18437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7945438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Datagram </a:t>
            </a:r>
            <a:r>
              <a:rPr lang="en-US" sz="4000" dirty="0">
                <a:cs typeface="+mj-cs"/>
              </a:rPr>
              <a:t>forwarding  table</a:t>
            </a:r>
          </a:p>
        </p:txBody>
      </p:sp>
      <p:sp>
        <p:nvSpPr>
          <p:cNvPr id="18439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18447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IP destination address in </a:t>
            </a:r>
          </a:p>
          <a:p>
            <a:pPr eaLnBrk="1" hangingPunct="1"/>
            <a:r>
              <a:rPr 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sz="1600"/>
          </a:p>
        </p:txBody>
      </p:sp>
      <p:sp>
        <p:nvSpPr>
          <p:cNvPr id="18448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routing algorithm</a:t>
            </a:r>
          </a:p>
        </p:txBody>
      </p:sp>
      <p:sp>
        <p:nvSpPr>
          <p:cNvPr id="18450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local forwarding table</a:t>
            </a:r>
          </a:p>
        </p:txBody>
      </p:sp>
      <p:sp>
        <p:nvSpPr>
          <p:cNvPr id="18452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dest address</a:t>
            </a:r>
          </a:p>
        </p:txBody>
      </p:sp>
      <p:sp>
        <p:nvSpPr>
          <p:cNvPr id="18453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output  link</a:t>
            </a:r>
          </a:p>
        </p:txBody>
      </p:sp>
      <p:sp>
        <p:nvSpPr>
          <p:cNvPr id="18454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200"/>
              <a:t>address-range 1</a:t>
            </a:r>
          </a:p>
          <a:p>
            <a:pPr algn="r" eaLnBrk="1" hangingPunct="1"/>
            <a:r>
              <a:rPr lang="en-US" sz="1200"/>
              <a:t>address-range 2</a:t>
            </a:r>
          </a:p>
          <a:p>
            <a:pPr algn="r" eaLnBrk="1" hangingPunct="1"/>
            <a:r>
              <a:rPr lang="en-US" sz="1200"/>
              <a:t>address-range 3</a:t>
            </a:r>
          </a:p>
          <a:p>
            <a:pPr algn="r" eaLnBrk="1" hangingPunct="1"/>
            <a:r>
              <a:rPr lang="en-US" sz="1200"/>
              <a:t>address-range 4</a:t>
            </a:r>
          </a:p>
        </p:txBody>
      </p:sp>
      <p:sp>
        <p:nvSpPr>
          <p:cNvPr id="18456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/>
              <a:t>3</a:t>
            </a:r>
          </a:p>
          <a:p>
            <a:pPr algn="ctr" eaLnBrk="1" hangingPunct="1"/>
            <a:r>
              <a:rPr lang="en-US" sz="1200"/>
              <a:t>2</a:t>
            </a:r>
          </a:p>
          <a:p>
            <a:pPr algn="ctr" eaLnBrk="1" hangingPunct="1"/>
            <a:r>
              <a:rPr lang="en-US" sz="1200"/>
              <a:t>2</a:t>
            </a:r>
          </a:p>
          <a:p>
            <a:pPr algn="ctr" eaLnBrk="1" hangingPunct="1"/>
            <a:r>
              <a:rPr lang="en-US" sz="1200"/>
              <a:t>1</a:t>
            </a:r>
          </a:p>
        </p:txBody>
      </p:sp>
      <p:sp>
        <p:nvSpPr>
          <p:cNvPr id="18457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7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8503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8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8496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9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8489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0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8482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1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8475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8473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00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list </a:t>
              </a:r>
              <a:r>
                <a:rPr lang="en-US" i="1" dirty="0">
                  <a:solidFill>
                    <a:srgbClr val="000099"/>
                  </a:solidFill>
                  <a:latin typeface="Gill Sans MT" pitchFamily="34" charset="0"/>
                </a:rPr>
                <a:t>range</a:t>
              </a: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 of addresses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(aggregate table entries)</a:t>
              </a:r>
            </a:p>
          </p:txBody>
        </p:sp>
        <p:sp>
          <p:nvSpPr>
            <p:cNvPr id="18474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7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F4553E1-54BF-48FF-B17A-7A17C5AB900F}" type="slidenum">
              <a:rPr lang="en-US" smtClean="0">
                <a:latin typeface="Tahoma" pitchFamily="34" charset="0"/>
              </a:rPr>
              <a:pPr/>
              <a:t>11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9700"/>
            <a:ext cx="8324850" cy="6334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Datagram or VC network: why?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9" y="1298575"/>
            <a:ext cx="4418012" cy="443468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“Classic” I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nternet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(datagram)</a:t>
            </a:r>
          </a:p>
          <a:p>
            <a:r>
              <a:rPr lang="en-US" sz="2400" dirty="0" smtClean="0">
                <a:ea typeface="ＭＳ Ｐゴシック" pitchFamily="34" charset="-128"/>
              </a:rPr>
              <a:t>data exchange among computers</a:t>
            </a:r>
          </a:p>
          <a:p>
            <a:pPr lvl="1"/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elastic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service, no strict timing req.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r>
              <a:rPr lang="en-US" sz="2400" dirty="0" smtClean="0">
                <a:ea typeface="ＭＳ Ｐゴシック" pitchFamily="34" charset="-128"/>
              </a:rPr>
              <a:t>many link types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different characteristics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uniform service difficult</a:t>
            </a:r>
          </a:p>
          <a:p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smart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end systems (computers)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can adapt, perform control, error recovery</a:t>
            </a:r>
          </a:p>
          <a:p>
            <a:pPr lvl="1"/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simple inside network, complexity at </a:t>
            </a:r>
            <a:r>
              <a:rPr lang="ja-JP" alt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edge</a:t>
            </a:r>
            <a:r>
              <a:rPr lang="ja-JP" alt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sz="2000" b="1" i="1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endParaRPr lang="en-US" sz="2400" b="1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4125370" cy="4402931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VC (</a:t>
            </a:r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eg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ATM: </a:t>
            </a:r>
            <a:r>
              <a:rPr lang="en-US" sz="2400" dirty="0" smtClean="0">
                <a:ea typeface="ＭＳ Ｐゴシック" pitchFamily="34" charset="-128"/>
              </a:rPr>
              <a:t>a past’s vision of the future’s </a:t>
            </a:r>
            <a:r>
              <a:rPr lang="en-US" sz="2400" dirty="0" err="1" smtClean="0">
                <a:ea typeface="ＭＳ Ｐゴシック" pitchFamily="34" charset="-128"/>
              </a:rPr>
              <a:t>ww</a:t>
            </a:r>
            <a:r>
              <a:rPr lang="en-US" sz="2400" dirty="0" smtClean="0">
                <a:ea typeface="ＭＳ Ｐゴシック" pitchFamily="34" charset="-128"/>
              </a:rPr>
              <a:t>-network)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evolved from telephony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dumb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telephones</a:t>
            </a:r>
          </a:p>
          <a:p>
            <a:pPr lvl="1">
              <a:lnSpc>
                <a:spcPct val="75000"/>
              </a:lnSpc>
            </a:pPr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complexity </a:t>
            </a:r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in the core od </a:t>
            </a:r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0273" y="5871943"/>
            <a:ext cx="27844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Re-</a:t>
            </a:r>
            <a:r>
              <a:rPr lang="sv-SE" dirty="0" err="1" smtClean="0"/>
              <a:t>shaping</a:t>
            </a:r>
            <a:r>
              <a:rPr lang="sv-SE" dirty="0" smtClean="0"/>
              <a:t> in progress ….</a:t>
            </a:r>
          </a:p>
          <a:p>
            <a:pPr algn="ctr"/>
            <a:r>
              <a:rPr lang="sv-SE" dirty="0" smtClean="0"/>
              <a:t>Software-</a:t>
            </a:r>
            <a:r>
              <a:rPr lang="sv-SE" dirty="0" err="1" smtClean="0"/>
              <a:t>Defined</a:t>
            </a:r>
            <a:r>
              <a:rPr lang="sv-SE" dirty="0" smtClean="0"/>
              <a:t> </a:t>
            </a:r>
            <a:r>
              <a:rPr lang="sv-SE" dirty="0" err="1" smtClean="0"/>
              <a:t>Networks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42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8695" y="1230502"/>
            <a:ext cx="5517481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/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works: switching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fabrique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4" y="20608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500970" y="130175"/>
            <a:ext cx="474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3600" dirty="0">
                <a:solidFill>
                  <a:srgbClr val="000099"/>
                </a:solidFill>
                <a:latin typeface="Gill Sans MT" panose="020B0502020104020203" pitchFamily="34" charset="0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sv-SE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sv-SE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dirty="0"/>
              <a:t>Individual routing algorithm </a:t>
            </a:r>
            <a:r>
              <a:rPr lang="en-US" altLang="sv-SE" dirty="0" smtClean="0"/>
              <a:t>(control) components </a:t>
            </a:r>
            <a:r>
              <a:rPr lang="en-US" altLang="sv-SE" i="1" dirty="0">
                <a:solidFill>
                  <a:srgbClr val="000090"/>
                </a:solidFill>
              </a:rPr>
              <a:t>in each and every router </a:t>
            </a:r>
            <a:r>
              <a:rPr lang="en-US" altLang="sv-SE" dirty="0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Straight Connector 226"/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sv-SE" altLang="sv-SE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sv-SE" altLang="sv-SE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sv-SE" altLang="sv-SE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sv-SE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/>
              <a:t>values in arriving </a:t>
            </a:r>
          </a:p>
          <a:p>
            <a:r>
              <a:rPr lang="en-US" altLang="sv-SE" sz="1400"/>
              <a:t>packet header</a:t>
            </a:r>
            <a:endParaRPr lang="en-US" altLang="sv-SE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52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54150" y="2020888"/>
            <a:ext cx="6027738" cy="1439862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421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56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57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58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59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grpSp>
            <p:nvGrpSpPr>
              <p:cNvPr id="48460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8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61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grpSp>
            <p:nvGrpSpPr>
              <p:cNvPr id="48462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8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63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64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grpSp>
            <p:nvGrpSpPr>
              <p:cNvPr id="48465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8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66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8467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8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68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69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70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71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72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73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74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75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76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78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</p:grpSp>
        <p:grpSp>
          <p:nvGrpSpPr>
            <p:cNvPr id="48422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24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25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26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27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grpSp>
            <p:nvGrpSpPr>
              <p:cNvPr id="48428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54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29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grpSp>
            <p:nvGrpSpPr>
              <p:cNvPr id="48430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52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31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32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grpSp>
            <p:nvGrpSpPr>
              <p:cNvPr id="48433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50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34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8435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  <p:sp>
              <p:nvSpPr>
                <p:cNvPr id="48448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 sz="1800"/>
                </a:p>
              </p:txBody>
            </p:sp>
          </p:grpSp>
          <p:sp>
            <p:nvSpPr>
              <p:cNvPr id="48436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37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38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39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40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41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42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43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44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446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</p:grpSp>
      </p:grpSp>
      <p:sp>
        <p:nvSpPr>
          <p:cNvPr id="48130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313" y="5900738"/>
            <a:ext cx="131603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188" y="6088063"/>
            <a:ext cx="2259012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3888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1475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1875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5913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063" y="6116638"/>
            <a:ext cx="58896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5813" y="5900738"/>
            <a:ext cx="814387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>
            <a:grpSpLocks/>
          </p:cNvGrpSpPr>
          <p:nvPr/>
        </p:nvGrpSpPr>
        <p:grpSpPr bwMode="auto">
          <a:xfrm>
            <a:off x="1525588" y="3003550"/>
            <a:ext cx="6978650" cy="1096963"/>
            <a:chOff x="1526216" y="3003498"/>
            <a:chExt cx="6978041" cy="1096962"/>
          </a:xfrm>
        </p:grpSpPr>
        <p:sp>
          <p:nvSpPr>
            <p:cNvPr id="48415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/>
                <a:t>plane</a:t>
              </a:r>
            </a:p>
          </p:txBody>
        </p:sp>
        <p:sp>
          <p:nvSpPr>
            <p:cNvPr id="48416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sv-SE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sv-SE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36813" y="2735263"/>
            <a:ext cx="4295775" cy="320675"/>
            <a:chOff x="2433511" y="2792111"/>
            <a:chExt cx="4296530" cy="320561"/>
          </a:xfrm>
        </p:grpSpPr>
        <p:grpSp>
          <p:nvGrpSpPr>
            <p:cNvPr id="48390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>
            <a:grpSpLocks/>
          </p:cNvGrpSpPr>
          <p:nvPr/>
        </p:nvGrpSpPr>
        <p:grpSpPr bwMode="auto">
          <a:xfrm>
            <a:off x="1855788" y="3709988"/>
            <a:ext cx="5211762" cy="2740025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277" name="Group 28"/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371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513" name="Straight Connector 512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/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547" name="Straight Connector 546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/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577" name="Straight Connector 576"/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/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604" name="Straight Connector 603"/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/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sv-SE"/>
                </a:p>
              </p:txBody>
            </p:sp>
            <p:cxnSp>
              <p:nvCxnSpPr>
                <p:cNvPr id="631" name="Straight Connector 630"/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381250" y="2476500"/>
            <a:ext cx="4416425" cy="2314575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3600">
                <a:solidFill>
                  <a:srgbClr val="000099"/>
                </a:solidFill>
                <a:latin typeface="Gill Sans MT" panose="020B0502020104020203" pitchFamily="34" charset="0"/>
              </a:rPr>
              <a:t>Logically centralized control plane</a:t>
            </a:r>
          </a:p>
        </p:txBody>
      </p:sp>
      <p:sp>
        <p:nvSpPr>
          <p:cNvPr id="48145" name="TextBox 335"/>
          <p:cNvSpPr txBox="1">
            <a:spLocks noChangeArrowheads="1"/>
          </p:cNvSpPr>
          <p:nvPr/>
        </p:nvSpPr>
        <p:spPr bwMode="auto">
          <a:xfrm>
            <a:off x="196850" y="953014"/>
            <a:ext cx="87676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2000" dirty="0"/>
              <a:t>A distinct </a:t>
            </a:r>
            <a:r>
              <a:rPr lang="en-US" altLang="sv-SE" sz="2000" dirty="0" smtClean="0"/>
              <a:t>(can be remote/distributed) </a:t>
            </a:r>
            <a:r>
              <a:rPr lang="en-US" altLang="sv-SE" sz="2000" dirty="0"/>
              <a:t>controller interacts with local control agents (</a:t>
            </a:r>
            <a:r>
              <a:rPr lang="en-US" altLang="sv-SE" sz="2000" dirty="0" smtClean="0"/>
              <a:t>CAs)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sv-SE" sz="2000" dirty="0" smtClean="0"/>
              <a:t>this architecture (SDN) can enable new functionality </a:t>
            </a:r>
            <a:r>
              <a:rPr lang="en-US" altLang="sv-SE" sz="2000" dirty="0" smtClean="0">
                <a:solidFill>
                  <a:schemeClr val="bg1">
                    <a:lumMod val="50000"/>
                  </a:schemeClr>
                </a:solidFill>
              </a:rPr>
              <a:t>(will be studied later in the course)</a:t>
            </a:r>
            <a:endParaRPr lang="en-US" altLang="sv-S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55813" y="4687888"/>
            <a:ext cx="4957762" cy="693737"/>
            <a:chOff x="2055070" y="4690247"/>
            <a:chExt cx="4956877" cy="694339"/>
          </a:xfrm>
        </p:grpSpPr>
        <p:grpSp>
          <p:nvGrpSpPr>
            <p:cNvPr id="48242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/>
          <p:cNvGrpSpPr>
            <a:grpSpLocks/>
          </p:cNvGrpSpPr>
          <p:nvPr/>
        </p:nvGrpSpPr>
        <p:grpSpPr bwMode="auto">
          <a:xfrm>
            <a:off x="5856288" y="5943600"/>
            <a:ext cx="588962" cy="242888"/>
            <a:chOff x="1871277" y="1576300"/>
            <a:chExt cx="1128371" cy="437861"/>
          </a:xfrm>
        </p:grpSpPr>
        <p:sp>
          <p:nvSpPr>
            <p:cNvPr id="363" name="Oval 362"/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70" name="Straight Connector 369"/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/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/>
          <p:cNvGrpSpPr>
            <a:grpSpLocks/>
          </p:cNvGrpSpPr>
          <p:nvPr/>
        </p:nvGrpSpPr>
        <p:grpSpPr bwMode="auto">
          <a:xfrm>
            <a:off x="4375150" y="5802313"/>
            <a:ext cx="588963" cy="242887"/>
            <a:chOff x="1871277" y="1576300"/>
            <a:chExt cx="1128371" cy="437861"/>
          </a:xfrm>
        </p:grpSpPr>
        <p:sp>
          <p:nvSpPr>
            <p:cNvPr id="373" name="Oval 372"/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80" name="Straight Connector 379"/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/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/>
          <p:cNvGrpSpPr>
            <a:grpSpLocks/>
          </p:cNvGrpSpPr>
          <p:nvPr/>
        </p:nvGrpSpPr>
        <p:grpSpPr bwMode="auto">
          <a:xfrm>
            <a:off x="5167313" y="6262688"/>
            <a:ext cx="588962" cy="242887"/>
            <a:chOff x="1871277" y="1576300"/>
            <a:chExt cx="1128371" cy="437861"/>
          </a:xfrm>
        </p:grpSpPr>
        <p:sp>
          <p:nvSpPr>
            <p:cNvPr id="402" name="Oval 40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29" name="Straight Connector 428"/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/>
          <p:cNvGrpSpPr>
            <a:grpSpLocks/>
          </p:cNvGrpSpPr>
          <p:nvPr/>
        </p:nvGrpSpPr>
        <p:grpSpPr bwMode="auto">
          <a:xfrm>
            <a:off x="3703638" y="6354763"/>
            <a:ext cx="588962" cy="242887"/>
            <a:chOff x="1871277" y="1576300"/>
            <a:chExt cx="1128371" cy="437861"/>
          </a:xfrm>
        </p:grpSpPr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39" name="Straight Connector 438"/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925638" y="2220913"/>
            <a:ext cx="5095875" cy="2832100"/>
            <a:chOff x="1925876" y="2212958"/>
            <a:chExt cx="5095391" cy="2833288"/>
          </a:xfrm>
        </p:grpSpPr>
        <p:grpSp>
          <p:nvGrpSpPr>
            <p:cNvPr id="48178" name="Group 11"/>
            <p:cNvGrpSpPr>
              <a:grpSpLocks/>
            </p:cNvGrpSpPr>
            <p:nvPr/>
          </p:nvGrpSpPr>
          <p:grpSpPr bwMode="auto"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5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80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/>
            <p:cNvGrpSpPr>
              <a:grpSpLocks/>
            </p:cNvGrpSpPr>
            <p:nvPr/>
          </p:nvGrpSpPr>
          <p:grpSpPr bwMode="auto"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2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80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/>
            <p:cNvGrpSpPr>
              <a:grpSpLocks/>
            </p:cNvGrpSpPr>
            <p:nvPr/>
          </p:nvGrpSpPr>
          <p:grpSpPr bwMode="auto"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8196" name="Group 12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7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schemeClr val="bg1"/>
                    </a:solidFill>
                  </a:rPr>
                  <a:t>CA</a:t>
                </a:r>
                <a:endParaRPr lang="en-US" altLang="sv-SE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1" name="Group 450"/>
            <p:cNvGrpSpPr>
              <a:grpSpLocks/>
            </p:cNvGrpSpPr>
            <p:nvPr/>
          </p:nvGrpSpPr>
          <p:grpSpPr bwMode="auto"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8192" name="Group 45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schemeClr val="bg1"/>
                    </a:solidFill>
                  </a:rPr>
                  <a:t>CA</a:t>
                </a:r>
                <a:endParaRPr lang="en-US" altLang="sv-SE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2" name="Group 455"/>
            <p:cNvGrpSpPr>
              <a:grpSpLocks/>
            </p:cNvGrpSpPr>
            <p:nvPr/>
          </p:nvGrpSpPr>
          <p:grpSpPr bwMode="auto"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8188" name="Group 456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schemeClr val="bg1"/>
                    </a:solidFill>
                  </a:rPr>
                  <a:t>CA</a:t>
                </a:r>
                <a:endParaRPr lang="en-US" altLang="sv-SE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3" name="Group 460"/>
            <p:cNvGrpSpPr>
              <a:grpSpLocks/>
            </p:cNvGrpSpPr>
            <p:nvPr/>
          </p:nvGrpSpPr>
          <p:grpSpPr bwMode="auto"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8184" name="Group 46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5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sv-SE" sz="1400">
                    <a:solidFill>
                      <a:schemeClr val="bg1"/>
                    </a:solidFill>
                  </a:rPr>
                  <a:t>CA</a:t>
                </a:r>
                <a:endParaRPr lang="en-US" altLang="sv-SE" sz="18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8154" name="Group 1"/>
          <p:cNvGrpSpPr>
            <a:grpSpLocks/>
          </p:cNvGrpSpPr>
          <p:nvPr/>
        </p:nvGrpSpPr>
        <p:grpSpPr bwMode="auto">
          <a:xfrm>
            <a:off x="938213" y="5527675"/>
            <a:ext cx="2698750" cy="903288"/>
            <a:chOff x="938213" y="5237163"/>
            <a:chExt cx="2698750" cy="903287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/>
                <a:t>1</a:t>
              </a:r>
            </a:p>
          </p:txBody>
        </p:sp>
        <p:sp>
          <p:nvSpPr>
            <p:cNvPr id="48158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/>
                <a:t>2</a:t>
              </a:r>
            </a:p>
          </p:txBody>
        </p:sp>
        <p:grpSp>
          <p:nvGrpSpPr>
            <p:cNvPr id="48159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8172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173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174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175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 sz="1800"/>
              </a:p>
            </p:txBody>
          </p:sp>
          <p:sp>
            <p:nvSpPr>
              <p:cNvPr id="48176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sv-SE" sz="1200"/>
                  <a:t>0111</a:t>
                </a:r>
              </a:p>
            </p:txBody>
          </p:sp>
          <p:sp>
            <p:nvSpPr>
              <p:cNvPr id="48177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8160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8161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/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cxnSp>
            <p:nvCxnSpPr>
              <p:cNvPr id="450" name="Straight Connector 449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/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sv-SE" sz="1200"/>
                <a:t>3</a:t>
              </a:r>
            </a:p>
          </p:txBody>
        </p:sp>
      </p:grpSp>
      <p:sp>
        <p:nvSpPr>
          <p:cNvPr id="48155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/>
              <a:t>values in arriving </a:t>
            </a:r>
          </a:p>
          <a:p>
            <a:r>
              <a:rPr lang="en-US" altLang="sv-SE" sz="1400"/>
              <a:t>packet header</a:t>
            </a:r>
            <a:endParaRPr lang="en-US" altLang="sv-SE" sz="1800"/>
          </a:p>
        </p:txBody>
      </p:sp>
    </p:spTree>
    <p:extLst>
      <p:ext uri="{BB962C8B-B14F-4D97-AF65-F5344CB8AC3E}">
        <p14:creationId xmlns:p14="http://schemas.microsoft.com/office/powerpoint/2010/main" val="6410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5550433" cy="4648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pPr marL="514350" indent="-457200"/>
            <a:r>
              <a:rPr lang="en-US" dirty="0" smtClean="0"/>
              <a:t>Inside a router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278948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013" y="6500699"/>
            <a:ext cx="73042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73D5F28-7043-4B5A-BC5C-3F1958E8BDD9}" type="slidenum">
              <a:rPr lang="en-US" smtClean="0">
                <a:latin typeface="Tahoma" pitchFamily="34" charset="0"/>
              </a:rPr>
              <a:pPr/>
              <a:t>16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Router architecture overview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3558" name="Group 60"/>
          <p:cNvGrpSpPr>
            <a:grpSpLocks/>
          </p:cNvGrpSpPr>
          <p:nvPr/>
        </p:nvGrpSpPr>
        <p:grpSpPr bwMode="auto">
          <a:xfrm>
            <a:off x="2787650" y="2806849"/>
            <a:ext cx="1609725" cy="2343150"/>
            <a:chOff x="2418" y="1882"/>
            <a:chExt cx="1014" cy="1476"/>
          </a:xfrm>
        </p:grpSpPr>
        <p:sp>
          <p:nvSpPr>
            <p:cNvPr id="2360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/>
                <a:t>fabric</a:t>
              </a:r>
            </a:p>
          </p:txBody>
        </p:sp>
      </p:grpSp>
      <p:sp>
        <p:nvSpPr>
          <p:cNvPr id="23559" name="Rectangle 46"/>
          <p:cNvSpPr>
            <a:spLocks noChangeArrowheads="1"/>
          </p:cNvSpPr>
          <p:nvPr/>
        </p:nvSpPr>
        <p:spPr bwMode="auto">
          <a:xfrm>
            <a:off x="2805113" y="1844824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47"/>
          <p:cNvSpPr txBox="1">
            <a:spLocks noChangeArrowheads="1"/>
          </p:cNvSpPr>
          <p:nvPr/>
        </p:nvSpPr>
        <p:spPr bwMode="auto">
          <a:xfrm>
            <a:off x="2982913" y="1886099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/>
              <a:t>processor</a:t>
            </a:r>
          </a:p>
        </p:txBody>
      </p:sp>
      <p:sp>
        <p:nvSpPr>
          <p:cNvPr id="23561" name="Line 50"/>
          <p:cNvSpPr>
            <a:spLocks noChangeShapeType="1"/>
          </p:cNvSpPr>
          <p:nvPr/>
        </p:nvSpPr>
        <p:spPr bwMode="auto">
          <a:xfrm>
            <a:off x="3533775" y="2363936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562" name="Group 17"/>
          <p:cNvGrpSpPr>
            <a:grpSpLocks/>
          </p:cNvGrpSpPr>
          <p:nvPr/>
        </p:nvGrpSpPr>
        <p:grpSpPr bwMode="auto">
          <a:xfrm>
            <a:off x="744538" y="2821136"/>
            <a:ext cx="2033587" cy="566738"/>
            <a:chOff x="930" y="1989"/>
            <a:chExt cx="1482" cy="357"/>
          </a:xfrm>
        </p:grpSpPr>
        <p:sp>
          <p:nvSpPr>
            <p:cNvPr id="2360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3" name="Group 18"/>
          <p:cNvGrpSpPr>
            <a:grpSpLocks/>
          </p:cNvGrpSpPr>
          <p:nvPr/>
        </p:nvGrpSpPr>
        <p:grpSpPr bwMode="auto">
          <a:xfrm>
            <a:off x="733425" y="4559449"/>
            <a:ext cx="2058988" cy="566737"/>
            <a:chOff x="930" y="1989"/>
            <a:chExt cx="1482" cy="357"/>
          </a:xfrm>
        </p:grpSpPr>
        <p:sp>
          <p:nvSpPr>
            <p:cNvPr id="2359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4" name="Group 29"/>
          <p:cNvGrpSpPr>
            <a:grpSpLocks/>
          </p:cNvGrpSpPr>
          <p:nvPr/>
        </p:nvGrpSpPr>
        <p:grpSpPr bwMode="auto">
          <a:xfrm rot="2656396">
            <a:off x="1363663" y="3711724"/>
            <a:ext cx="546100" cy="546100"/>
            <a:chOff x="354" y="2715"/>
            <a:chExt cx="344" cy="344"/>
          </a:xfrm>
        </p:grpSpPr>
        <p:sp>
          <p:nvSpPr>
            <p:cNvPr id="2359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Text Box 57"/>
          <p:cNvSpPr txBox="1">
            <a:spLocks noChangeArrowheads="1"/>
          </p:cNvSpPr>
          <p:nvPr/>
        </p:nvSpPr>
        <p:spPr bwMode="auto">
          <a:xfrm>
            <a:off x="639763" y="5205561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router input ports</a:t>
            </a:r>
          </a:p>
        </p:txBody>
      </p:sp>
      <p:grpSp>
        <p:nvGrpSpPr>
          <p:cNvPr id="23566" name="Group 37"/>
          <p:cNvGrpSpPr>
            <a:grpSpLocks/>
          </p:cNvGrpSpPr>
          <p:nvPr/>
        </p:nvGrpSpPr>
        <p:grpSpPr bwMode="auto">
          <a:xfrm>
            <a:off x="4344988" y="2825899"/>
            <a:ext cx="1957387" cy="566737"/>
            <a:chOff x="-51" y="2454"/>
            <a:chExt cx="1482" cy="357"/>
          </a:xfrm>
        </p:grpSpPr>
        <p:grpSp>
          <p:nvGrpSpPr>
            <p:cNvPr id="2358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7" name="Group 38"/>
          <p:cNvGrpSpPr>
            <a:grpSpLocks/>
          </p:cNvGrpSpPr>
          <p:nvPr/>
        </p:nvGrpSpPr>
        <p:grpSpPr bwMode="auto">
          <a:xfrm>
            <a:off x="4364038" y="4559449"/>
            <a:ext cx="2011362" cy="566737"/>
            <a:chOff x="-51" y="2454"/>
            <a:chExt cx="1482" cy="357"/>
          </a:xfrm>
        </p:grpSpPr>
        <p:grpSp>
          <p:nvGrpSpPr>
            <p:cNvPr id="2358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8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8" name="Group 51"/>
          <p:cNvGrpSpPr>
            <a:grpSpLocks/>
          </p:cNvGrpSpPr>
          <p:nvPr/>
        </p:nvGrpSpPr>
        <p:grpSpPr bwMode="auto">
          <a:xfrm rot="2656396">
            <a:off x="5230813" y="3702199"/>
            <a:ext cx="546100" cy="546100"/>
            <a:chOff x="354" y="2715"/>
            <a:chExt cx="344" cy="344"/>
          </a:xfrm>
        </p:grpSpPr>
        <p:sp>
          <p:nvSpPr>
            <p:cNvPr id="2357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Text Box 58"/>
          <p:cNvSpPr txBox="1">
            <a:spLocks noChangeArrowheads="1"/>
          </p:cNvSpPr>
          <p:nvPr/>
        </p:nvSpPr>
        <p:spPr bwMode="auto">
          <a:xfrm>
            <a:off x="4664075" y="5246836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router output ports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2616349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2652861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600"/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1986111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/>
              <a:t>routing, management</a:t>
            </a:r>
          </a:p>
          <a:p>
            <a:pPr algn="r"/>
            <a:r>
              <a:rPr lang="en-US" sz="1600"/>
              <a:t>control plane (software)</a:t>
            </a:r>
          </a:p>
        </p:txBody>
      </p:sp>
      <p:sp>
        <p:nvSpPr>
          <p:cNvPr id="23574" name="Freeform 10"/>
          <p:cNvSpPr>
            <a:spLocks/>
          </p:cNvSpPr>
          <p:nvPr/>
        </p:nvSpPr>
        <p:spPr bwMode="auto">
          <a:xfrm>
            <a:off x="2198688" y="2140099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5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3026 w 8802811"/>
              <a:gd name="T1" fmla="*/ 0 h 2197979"/>
              <a:gd name="T2" fmla="*/ 8289661 w 8802811"/>
              <a:gd name="T3" fmla="*/ 353836 h 2197979"/>
              <a:gd name="T4" fmla="*/ 8301873 w 8802811"/>
              <a:gd name="T5" fmla="*/ 988299 h 2197979"/>
              <a:gd name="T6" fmla="*/ 8314085 w 8802811"/>
              <a:gd name="T7" fmla="*/ 1207922 h 2197979"/>
              <a:gd name="T8" fmla="*/ 8338509 w 8802811"/>
              <a:gd name="T9" fmla="*/ 1378739 h 2197979"/>
              <a:gd name="T10" fmla="*/ 8314085 w 8802811"/>
              <a:gd name="T11" fmla="*/ 1305531 h 2197979"/>
              <a:gd name="T12" fmla="*/ 8301873 w 8802811"/>
              <a:gd name="T13" fmla="*/ 1220123 h 2197979"/>
              <a:gd name="T14" fmla="*/ 8289661 w 8802811"/>
              <a:gd name="T15" fmla="*/ 1171318 h 2197979"/>
              <a:gd name="T16" fmla="*/ 8253026 w 8802811"/>
              <a:gd name="T17" fmla="*/ 988299 h 2197979"/>
              <a:gd name="T18" fmla="*/ 8240814 w 8802811"/>
              <a:gd name="T19" fmla="*/ 854086 h 2197979"/>
              <a:gd name="T20" fmla="*/ 8216386 w 8802811"/>
              <a:gd name="T21" fmla="*/ 683269 h 2197979"/>
              <a:gd name="T22" fmla="*/ 8204174 w 8802811"/>
              <a:gd name="T23" fmla="*/ 549055 h 2197979"/>
              <a:gd name="T24" fmla="*/ 8179751 w 8802811"/>
              <a:gd name="T25" fmla="*/ 549055 h 2197979"/>
              <a:gd name="T26" fmla="*/ 8179751 w 8802811"/>
              <a:gd name="T27" fmla="*/ 549055 h 2197979"/>
              <a:gd name="T28" fmla="*/ 8411782 w 8802811"/>
              <a:gd name="T29" fmla="*/ 622262 h 2197979"/>
              <a:gd name="T30" fmla="*/ 8472837 w 8802811"/>
              <a:gd name="T31" fmla="*/ 683269 h 2197979"/>
              <a:gd name="T32" fmla="*/ 8558323 w 8802811"/>
              <a:gd name="T33" fmla="*/ 793080 h 2197979"/>
              <a:gd name="T34" fmla="*/ 8582747 w 8802811"/>
              <a:gd name="T35" fmla="*/ 866287 h 2197979"/>
              <a:gd name="T36" fmla="*/ 8619387 w 8802811"/>
              <a:gd name="T37" fmla="*/ 951696 h 2197979"/>
              <a:gd name="T38" fmla="*/ 8692658 w 8802811"/>
              <a:gd name="T39" fmla="*/ 1183519 h 2197979"/>
              <a:gd name="T40" fmla="*/ 8704865 w 8802811"/>
              <a:gd name="T41" fmla="*/ 1256727 h 2197979"/>
              <a:gd name="T42" fmla="*/ 8717081 w 8802811"/>
              <a:gd name="T43" fmla="*/ 1342136 h 2197979"/>
              <a:gd name="T44" fmla="*/ 8741505 w 8802811"/>
              <a:gd name="T45" fmla="*/ 1403141 h 2197979"/>
              <a:gd name="T46" fmla="*/ 8802568 w 8802811"/>
              <a:gd name="T47" fmla="*/ 1403141 h 2197979"/>
              <a:gd name="T48" fmla="*/ 8802568 w 8802811"/>
              <a:gd name="T49" fmla="*/ 1403141 h 2197979"/>
              <a:gd name="T50" fmla="*/ 8790352 w 8802811"/>
              <a:gd name="T51" fmla="*/ 1671569 h 2197979"/>
              <a:gd name="T52" fmla="*/ 8790352 w 8802811"/>
              <a:gd name="T53" fmla="*/ 1671569 h 2197979"/>
              <a:gd name="T54" fmla="*/ 8704865 w 8802811"/>
              <a:gd name="T55" fmla="*/ 1573959 h 2197979"/>
              <a:gd name="T56" fmla="*/ 8643810 w 8802811"/>
              <a:gd name="T57" fmla="*/ 1512952 h 2197979"/>
              <a:gd name="T58" fmla="*/ 8582747 w 8802811"/>
              <a:gd name="T59" fmla="*/ 1415343 h 2197979"/>
              <a:gd name="T60" fmla="*/ 8509476 w 8802811"/>
              <a:gd name="T61" fmla="*/ 1329934 h 2197979"/>
              <a:gd name="T62" fmla="*/ 8436205 w 8802811"/>
              <a:gd name="T63" fmla="*/ 1232324 h 2197979"/>
              <a:gd name="T64" fmla="*/ 8301873 w 8802811"/>
              <a:gd name="T65" fmla="*/ 1037104 h 2197979"/>
              <a:gd name="T66" fmla="*/ 8228598 w 8802811"/>
              <a:gd name="T67" fmla="*/ 915092 h 2197979"/>
              <a:gd name="T68" fmla="*/ 8216386 w 8802811"/>
              <a:gd name="T69" fmla="*/ 878488 h 2197979"/>
              <a:gd name="T70" fmla="*/ 8191963 w 8802811"/>
              <a:gd name="T71" fmla="*/ 841884 h 2197979"/>
              <a:gd name="T72" fmla="*/ 8179751 w 8802811"/>
              <a:gd name="T73" fmla="*/ 793080 h 2197979"/>
              <a:gd name="T74" fmla="*/ 8130903 w 8802811"/>
              <a:gd name="T75" fmla="*/ 719872 h 2197979"/>
              <a:gd name="T76" fmla="*/ 8118692 w 8802811"/>
              <a:gd name="T77" fmla="*/ 707671 h 2197979"/>
              <a:gd name="T78" fmla="*/ 8216386 w 8802811"/>
              <a:gd name="T79" fmla="*/ 780878 h 2197979"/>
              <a:gd name="T80" fmla="*/ 8253026 w 8802811"/>
              <a:gd name="T81" fmla="*/ 817482 h 2197979"/>
              <a:gd name="T82" fmla="*/ 8362932 w 8802811"/>
              <a:gd name="T83" fmla="*/ 915092 h 2197979"/>
              <a:gd name="T84" fmla="*/ 8436205 w 8802811"/>
              <a:gd name="T85" fmla="*/ 1012702 h 2197979"/>
              <a:gd name="T86" fmla="*/ 8472837 w 8802811"/>
              <a:gd name="T87" fmla="*/ 1049306 h 2197979"/>
              <a:gd name="T88" fmla="*/ 8460629 w 8802811"/>
              <a:gd name="T89" fmla="*/ 1037104 h 2197979"/>
              <a:gd name="T90" fmla="*/ 632728 w 8802811"/>
              <a:gd name="T91" fmla="*/ 2159619 h 2197979"/>
              <a:gd name="T92" fmla="*/ 1524206 w 8802811"/>
              <a:gd name="T93" fmla="*/ 2196222 h 2197979"/>
              <a:gd name="T94" fmla="*/ 1035726 w 8802811"/>
              <a:gd name="T95" fmla="*/ 2159619 h 2197979"/>
              <a:gd name="T96" fmla="*/ 547245 w 8802811"/>
              <a:gd name="T97" fmla="*/ 2110813 h 2197979"/>
              <a:gd name="T98" fmla="*/ 70976 w 8802811"/>
              <a:gd name="T99" fmla="*/ 2086411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23601" idx="0"/>
          </p:cNvCxnSpPr>
          <p:nvPr/>
        </p:nvCxnSpPr>
        <p:spPr bwMode="auto">
          <a:xfrm rot="5400000">
            <a:off x="1215231" y="3202931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675" y="1859111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i="1"/>
              <a:t>forwarding tables computed,</a:t>
            </a:r>
          </a:p>
          <a:p>
            <a:r>
              <a:rPr lang="en-US" sz="1200" i="1"/>
              <a:t>pushed to input ports</a:t>
            </a:r>
          </a:p>
        </p:txBody>
      </p:sp>
    </p:spTree>
    <p:extLst>
      <p:ext uri="{BB962C8B-B14F-4D97-AF65-F5344CB8AC3E}">
        <p14:creationId xmlns:p14="http://schemas.microsoft.com/office/powerpoint/2010/main" val="2501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FEE078-2BA2-4D75-99D3-EC56366612A8}" type="slidenum">
              <a:rPr lang="en-US" smtClean="0">
                <a:latin typeface="Tahoma" pitchFamily="34" charset="0"/>
              </a:rPr>
              <a:pPr/>
              <a:t>17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7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(receive)</a:t>
            </a:r>
          </a:p>
        </p:txBody>
      </p:sp>
      <p:sp>
        <p:nvSpPr>
          <p:cNvPr id="24590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lookup,</a:t>
            </a:r>
          </a:p>
          <a:p>
            <a:pPr algn="ctr"/>
            <a:r>
              <a:rPr lang="en-US"/>
              <a:t>forwarding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queueing</a:t>
            </a:r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39211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Input port functions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switching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given datagram </a:t>
            </a:r>
            <a:r>
              <a:rPr lang="en-US" sz="2200" dirty="0" err="1" smtClean="0">
                <a:ea typeface="ＭＳ Ｐゴシック" pitchFamily="34" charset="-128"/>
              </a:rPr>
              <a:t>dest</a:t>
            </a:r>
            <a:r>
              <a:rPr lang="en-US" sz="2200" dirty="0" smtClean="0">
                <a:ea typeface="ＭＳ Ｐゴシック" pitchFamily="34" charset="-128"/>
              </a:rPr>
              <a:t>., lookup output port using forwarding table in input port memory </a:t>
            </a:r>
            <a:r>
              <a:rPr lang="en-US" sz="2200" i="1" dirty="0" smtClean="0">
                <a:ea typeface="ＭＳ Ｐゴシック" pitchFamily="34" charset="-128"/>
              </a:rPr>
              <a:t>(</a:t>
            </a:r>
            <a:r>
              <a:rPr lang="en-US" altLang="en-US" sz="2200" i="1" dirty="0" smtClean="0">
                <a:ea typeface="ＭＳ Ｐゴシック" pitchFamily="34" charset="-128"/>
              </a:rPr>
              <a:t>“</a:t>
            </a:r>
            <a:r>
              <a:rPr lang="en-US" sz="2200" i="1" dirty="0" smtClean="0">
                <a:ea typeface="ＭＳ Ｐゴシック" pitchFamily="34" charset="-128"/>
              </a:rPr>
              <a:t>match plus action</a:t>
            </a:r>
            <a:r>
              <a:rPr lang="en-US" altLang="en-US" sz="2200" i="1" dirty="0" smtClean="0">
                <a:ea typeface="ＭＳ Ｐゴシック" pitchFamily="34" charset="-128"/>
              </a:rPr>
              <a:t>”</a:t>
            </a:r>
            <a:r>
              <a:rPr lang="en-US" sz="2200" i="1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goal: complete input port processing at </a:t>
            </a:r>
            <a:r>
              <a:rPr lang="ja-JP" altLang="en-US" sz="2200" dirty="0" smtClean="0">
                <a:ea typeface="ＭＳ Ｐゴシック" pitchFamily="34" charset="-128"/>
              </a:rPr>
              <a:t>‘</a:t>
            </a:r>
            <a:r>
              <a:rPr lang="en-US" altLang="ja-JP" sz="2200" dirty="0" smtClean="0">
                <a:ea typeface="ＭＳ Ｐゴシック" pitchFamily="34" charset="-128"/>
              </a:rPr>
              <a:t>line speed</a:t>
            </a:r>
            <a:r>
              <a:rPr lang="ja-JP" altLang="en-US" sz="2200" dirty="0" smtClean="0">
                <a:ea typeface="ＭＳ Ｐゴシック" pitchFamily="34" charset="-128"/>
              </a:rPr>
              <a:t>’</a:t>
            </a:r>
            <a:endParaRPr lang="en-US" altLang="ja-JP" sz="2200" dirty="0" smtClean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queuing:</a:t>
            </a:r>
            <a:r>
              <a:rPr lang="en-US" sz="2200" dirty="0" smtClean="0">
                <a:ea typeface="ＭＳ Ｐゴシック" pitchFamily="34" charset="-128"/>
              </a:rPr>
              <a:t> if datagrams arrive faster than forwarding rate into switch fabric</a:t>
            </a:r>
          </a:p>
        </p:txBody>
      </p:sp>
      <p:sp>
        <p:nvSpPr>
          <p:cNvPr id="24593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24594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24595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6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24597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24601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3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4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5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6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7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8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9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98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9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0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40C70F-7C6F-4801-BE16-4CD901C4A6C0}" type="slidenum">
              <a:rPr lang="en-US" smtClean="0">
                <a:latin typeface="Tahoma" pitchFamily="34" charset="0"/>
              </a:rPr>
              <a:pPr/>
              <a:t>18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422956" y="5049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Switching fabrics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4"/>
            <a:ext cx="7772400" cy="286685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+mn-cs"/>
              </a:rPr>
              <a:t>transfer packet from input buffer to appropriate output buffer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often measured as multiple of input/output line rate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 inputs: switching rate N times line rate </a:t>
            </a:r>
            <a:r>
              <a:rPr lang="en-US" sz="1800" dirty="0" smtClean="0"/>
              <a:t>desirable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+mn-cs"/>
              </a:rPr>
              <a:t>three types of switching </a:t>
            </a:r>
            <a:r>
              <a:rPr lang="en-US" sz="2400" dirty="0" smtClean="0">
                <a:cs typeface="+mn-cs"/>
              </a:rPr>
              <a:t>fabrics:</a:t>
            </a:r>
            <a:endParaRPr lang="en-US" sz="2400" dirty="0">
              <a:cs typeface="+mn-cs"/>
            </a:endParaRPr>
          </a:p>
        </p:txBody>
      </p:sp>
      <p:grpSp>
        <p:nvGrpSpPr>
          <p:cNvPr id="25607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25735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6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7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8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9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08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25730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1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2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3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4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09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25725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6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7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8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9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0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1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25720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3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4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2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25715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3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25710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4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memory</a:t>
            </a:r>
          </a:p>
        </p:txBody>
      </p:sp>
      <p:sp>
        <p:nvSpPr>
          <p:cNvPr id="25615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memory</a:t>
            </a:r>
          </a:p>
        </p:txBody>
      </p:sp>
      <p:grpSp>
        <p:nvGrpSpPr>
          <p:cNvPr id="25616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25705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7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25700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8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25695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9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5620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25690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1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25685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2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25680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23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bus</a:t>
            </a:r>
          </a:p>
        </p:txBody>
      </p:sp>
      <p:grpSp>
        <p:nvGrpSpPr>
          <p:cNvPr id="25624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5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25670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6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25665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7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25647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25660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48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25655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7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8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9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49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25650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1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628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9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0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1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2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4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crossbar</a:t>
            </a:r>
          </a:p>
        </p:txBody>
      </p:sp>
      <p:sp>
        <p:nvSpPr>
          <p:cNvPr id="25644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5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6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A308AC2-DDD5-4AF7-8DA5-04831A9F2B52}" type="slidenum">
              <a:rPr lang="en-US">
                <a:latin typeface="Tahoma" pitchFamily="34" charset="0"/>
              </a:rPr>
              <a:pPr/>
              <a:t>19</a:t>
            </a:fld>
            <a:endParaRPr lang="en-US">
              <a:latin typeface="Tahoma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via memory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4"/>
            <a:ext cx="7848600" cy="1384043"/>
          </a:xfrm>
        </p:spPr>
        <p:txBody>
          <a:bodyPr>
            <a:normAutofit fontScale="70000" lnSpcReduction="20000"/>
          </a:bodyPr>
          <a:lstStyle/>
          <a:p>
            <a:pPr marL="234950" indent="-234950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first generation routers: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traditional computers with switching under direct control of CPU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packet copied to system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memory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 speed limited by memory bandwidth (2 bus crossings per datagram)</a:t>
            </a:r>
            <a:endParaRPr lang="en-US" sz="1800" dirty="0" smtClean="0">
              <a:ea typeface="ＭＳ Ｐゴシック" pitchFamily="34" charset="-128"/>
            </a:endParaRPr>
          </a:p>
        </p:txBody>
      </p:sp>
      <p:grpSp>
        <p:nvGrpSpPr>
          <p:cNvPr id="26631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26636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Ethernet)</a:t>
              </a:r>
            </a:p>
          </p:txBody>
        </p:sp>
        <p:sp>
          <p:nvSpPr>
            <p:cNvPr id="26638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memory</a:t>
              </a:r>
            </a:p>
          </p:txBody>
        </p:sp>
        <p:sp>
          <p:nvSpPr>
            <p:cNvPr id="26639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Ethernet)</a:t>
              </a:r>
            </a:p>
          </p:txBody>
        </p:sp>
        <p:sp>
          <p:nvSpPr>
            <p:cNvPr id="26642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3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4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5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6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system bus</a:t>
              </a:r>
            </a:p>
          </p:txBody>
        </p:sp>
      </p:grpSp>
      <p:pic>
        <p:nvPicPr>
          <p:cNvPr id="26632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910D2B-CEDA-4477-B536-7A021C61C181}" type="slidenum">
              <a:rPr lang="en-US" smtClean="0">
                <a:latin typeface="Tahoma" pitchFamily="34" charset="0"/>
              </a:rPr>
              <a:pPr/>
              <a:t>2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5124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5743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5128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7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5741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2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58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5739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0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59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5737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60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5735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61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2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5733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572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8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31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2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9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0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4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571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0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23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4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1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2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5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570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12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15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6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13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4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6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570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04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07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05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6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8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56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96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9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0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7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8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9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568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8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1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89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567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0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83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81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2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1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566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72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75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3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2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566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64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67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65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3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565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56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9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57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4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564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8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1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9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5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563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0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43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1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6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5635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7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5633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8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5615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56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5616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17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9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5583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4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5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6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7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8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13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4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89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0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11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1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2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3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09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4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95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07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8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6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7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8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9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0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2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3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4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605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6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0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5551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2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6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81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2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7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8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79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0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9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61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577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8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62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63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75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6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64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5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6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7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8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9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0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2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573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4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1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5528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1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8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45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9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2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5505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06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7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08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9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1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2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3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4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15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22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3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4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5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6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7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16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7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8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9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0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1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3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5482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3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4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85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6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7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9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92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99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2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3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5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6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7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8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4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5480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1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85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5457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8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59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60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61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5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6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67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74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8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9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68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9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0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1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2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3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38" y="139701"/>
            <a:ext cx="8382000" cy="5143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Network layer</a:t>
            </a:r>
          </a:p>
        </p:txBody>
      </p:sp>
      <p:sp>
        <p:nvSpPr>
          <p:cNvPr id="5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084" y="1255713"/>
            <a:ext cx="4610642" cy="47767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Consider transporting a segment from sender to receiver</a:t>
            </a:r>
          </a:p>
          <a:p>
            <a:r>
              <a:rPr lang="en-US" dirty="0" smtClean="0">
                <a:ea typeface="ＭＳ Ｐゴシック" pitchFamily="34" charset="-128"/>
              </a:rPr>
              <a:t>sending side: encapsulates segments into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datagrams</a:t>
            </a:r>
          </a:p>
          <a:p>
            <a:r>
              <a:rPr lang="en-US" dirty="0" smtClean="0">
                <a:ea typeface="ＭＳ Ｐゴシック" pitchFamily="34" charset="-128"/>
              </a:rPr>
              <a:t>receiving side: delivers segments to transport layer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network layer protocols in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every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host, router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examines </a:t>
            </a:r>
            <a:r>
              <a:rPr lang="en-US" dirty="0" smtClean="0">
                <a:ea typeface="ＭＳ Ｐゴシック" pitchFamily="34" charset="-128"/>
              </a:rPr>
              <a:t>header fields in all datagrams passing through it</a:t>
            </a:r>
            <a:endParaRPr lang="en-US" sz="16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5447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8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49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53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4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5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5437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8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39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43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5195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416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22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23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34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4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3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3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25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430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6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395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6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7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8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9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0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01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02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13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4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5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3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10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1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2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04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5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7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8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9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7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374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5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6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7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8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9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80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1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92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3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4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2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89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0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1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83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4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5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8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8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353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5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6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7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8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59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0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71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1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68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9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0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62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3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4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9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332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38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39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50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1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2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0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47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9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1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0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5311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2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3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4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5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6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17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8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2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9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26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0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1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1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5290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1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2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3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5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96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97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08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9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0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8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0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6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7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99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0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1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2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3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4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2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5269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0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1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2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3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4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75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76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87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8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9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7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84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5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6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78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9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0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1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2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3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3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5248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54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55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66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56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63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57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0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1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2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4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5227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33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4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45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6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7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5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42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3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4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36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5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5206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12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13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24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4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21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2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3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15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A31B22-E2B4-4783-94BE-969B7EAB9D89}" type="slidenum">
              <a:rPr lang="en-US" smtClean="0">
                <a:latin typeface="Tahoma" pitchFamily="34" charset="0"/>
              </a:rPr>
              <a:pPr/>
              <a:t>20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455521" y="15599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Switching via a bus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   to output port memory via a shared bus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 sz="2400" dirty="0">
                <a:cs typeface="+mn-cs"/>
              </a:rPr>
              <a:t>  switching speed limited by bus bandwidth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+mn-cs"/>
              </a:rPr>
              <a:t>32 </a:t>
            </a:r>
            <a:r>
              <a:rPr lang="en-US" sz="2400" dirty="0" err="1">
                <a:cs typeface="+mn-cs"/>
              </a:rPr>
              <a:t>Gbps</a:t>
            </a:r>
            <a:r>
              <a:rPr lang="en-US" sz="2400" dirty="0">
                <a:cs typeface="+mn-cs"/>
              </a:rPr>
              <a:t> bus, Cisco 5600: sufficient speed for access and enterprise routers</a:t>
            </a: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27689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6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27684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7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27679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58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59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27674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60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27669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61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27664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62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bus</a:t>
            </a:r>
          </a:p>
        </p:txBody>
      </p:sp>
      <p:sp>
        <p:nvSpPr>
          <p:cNvPr id="27663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8BAEF-943D-49CD-968C-4FD47498AB3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005"/>
            <a:ext cx="7772400" cy="864220"/>
          </a:xfrm>
        </p:spPr>
        <p:txBody>
          <a:bodyPr/>
          <a:lstStyle/>
          <a:p>
            <a:r>
              <a:rPr lang="en-US" sz="2800" dirty="0" smtClean="0"/>
              <a:t>Switching Via </a:t>
            </a:r>
            <a:r>
              <a:rPr lang="en-US" sz="2800" dirty="0" smtClean="0"/>
              <a:t>an </a:t>
            </a:r>
            <a:r>
              <a:rPr lang="en-US" sz="2800" dirty="0" smtClean="0"/>
              <a:t>Interconnection Network</a:t>
            </a:r>
            <a:endParaRPr lang="en-US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251" y="1049880"/>
            <a:ext cx="6359980" cy="1700449"/>
          </a:xfrm>
        </p:spPr>
        <p:txBody>
          <a:bodyPr/>
          <a:lstStyle/>
          <a:p>
            <a:r>
              <a:rPr lang="en-US" sz="2000" dirty="0" smtClean="0"/>
              <a:t>Overcome bus bandwidth limitations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Banyan networks</a:t>
            </a:r>
            <a:r>
              <a:rPr lang="en-US" sz="2000" dirty="0" smtClean="0"/>
              <a:t>, other </a:t>
            </a:r>
            <a:r>
              <a:rPr lang="en-US" sz="2000" dirty="0" smtClean="0">
                <a:solidFill>
                  <a:schemeClr val="accent2"/>
                </a:solidFill>
              </a:rPr>
              <a:t>interconnection nets</a:t>
            </a:r>
            <a:r>
              <a:rPr lang="en-US" sz="2000" dirty="0" smtClean="0"/>
              <a:t> (also used in processors-memory interconnects in multiprocessors)</a:t>
            </a:r>
          </a:p>
          <a:p>
            <a:pPr lvl="1"/>
            <a:r>
              <a:rPr lang="en-US" sz="1600" dirty="0" smtClean="0"/>
              <a:t>Cisco </a:t>
            </a:r>
            <a:r>
              <a:rPr lang="en-US" sz="1600" dirty="0" smtClean="0"/>
              <a:t>12000: switches at 60 </a:t>
            </a:r>
            <a:r>
              <a:rPr lang="en-US" sz="1600" dirty="0" err="1" smtClean="0"/>
              <a:t>Gbps</a:t>
            </a:r>
            <a:endParaRPr lang="en-US" sz="1600" dirty="0" smtClean="0"/>
          </a:p>
          <a:p>
            <a:pPr lvl="1"/>
            <a:r>
              <a:rPr lang="en-US" sz="1600" dirty="0" smtClean="0"/>
              <a:t>Example Banyan interconnect: using 3-bit link address</a:t>
            </a:r>
            <a:endParaRPr lang="en-US" sz="1200" dirty="0" smtClean="0"/>
          </a:p>
        </p:txBody>
      </p:sp>
      <p:pic>
        <p:nvPicPr>
          <p:cNvPr id="6" name="Picture 5" descr="banyan-n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622" y="3057160"/>
            <a:ext cx="7243940" cy="3427376"/>
          </a:xfrm>
          <a:prstGeom prst="rect">
            <a:avLst/>
          </a:prstGeom>
        </p:spPr>
      </p:pic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767417" y="1144159"/>
            <a:ext cx="1837031" cy="1708777"/>
            <a:chOff x="3812" y="2763"/>
            <a:chExt cx="1419" cy="130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2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crossbar</a:t>
              </a:r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4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424" y="3805239"/>
            <a:ext cx="5112370" cy="214404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buffering</a:t>
            </a:r>
            <a:r>
              <a:rPr lang="en-US" sz="2400" dirty="0">
                <a:ea typeface="ＭＳ Ｐゴシック" charset="0"/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scheduling discipline</a:t>
            </a:r>
            <a:r>
              <a:rPr lang="en-US" sz="2400" dirty="0">
                <a:ea typeface="ＭＳ Ｐゴシック" charset="0"/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sv-SE" altLang="sv-SE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line</a:t>
            </a:r>
          </a:p>
          <a:p>
            <a:pPr algn="ctr"/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sv-SE" altLang="sv-SE" sz="1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sv-SE" sz="1600">
                <a:solidFill>
                  <a:srgbClr val="000000"/>
                </a:solidFill>
                <a:latin typeface="Tahoma" panose="020B0604030504040204" pitchFamily="34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sv-SE" altLang="sv-SE" sz="16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sv-SE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sv-SE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sv-SE" sz="1600">
                <a:solidFill>
                  <a:srgbClr val="000000"/>
                </a:solidFill>
              </a:endParaRPr>
            </a:p>
            <a:p>
              <a:pPr algn="ctr"/>
              <a:endParaRPr lang="en-US" altLang="sv-SE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sv-SE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sv-SE" altLang="sv-SE" sz="16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4898712" y="293688"/>
            <a:ext cx="323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i="1" dirty="0">
                <a:solidFill>
                  <a:srgbClr val="CC0000"/>
                </a:solidFill>
                <a:latin typeface="Tahoma" panose="020B0604030504040204" pitchFamily="34" charset="0"/>
              </a:rPr>
              <a:t>This </a:t>
            </a:r>
            <a:r>
              <a:rPr lang="en-US" altLang="sv-SE" i="1" dirty="0" smtClean="0">
                <a:solidFill>
                  <a:srgbClr val="CC0000"/>
                </a:solidFill>
                <a:latin typeface="Tahoma" panose="020B0604030504040204" pitchFamily="34" charset="0"/>
              </a:rPr>
              <a:t>is very </a:t>
            </a:r>
            <a:r>
              <a:rPr lang="en-US" altLang="sv-SE" i="1" dirty="0">
                <a:solidFill>
                  <a:srgbClr val="CC0000"/>
                </a:solidFill>
                <a:latin typeface="Tahoma" panose="020B0604030504040204" pitchFamily="34" charset="0"/>
              </a:rPr>
              <a:t>important!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186" y="3861597"/>
            <a:ext cx="3404327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sz="2000" dirty="0">
                <a:solidFill>
                  <a:srgbClr val="000000"/>
                </a:solidFill>
                <a:latin typeface="Tahoma" panose="020B0604030504040204" pitchFamily="34" charset="0"/>
              </a:rPr>
              <a:t>Datagram 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42085" y="4974312"/>
            <a:ext cx="3357428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sv-SE" sz="2000" dirty="0">
                <a:solidFill>
                  <a:srgbClr val="000000"/>
                </a:solidFill>
                <a:latin typeface="Tahoma" panose="020B0604030504040204" pitchFamily="34" charset="0"/>
              </a:rPr>
              <a:t>Priority scheduling – who gets best performance, network neutrality</a:t>
            </a:r>
          </a:p>
        </p:txBody>
      </p:sp>
      <p:sp>
        <p:nvSpPr>
          <p:cNvPr id="63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4F8F78-8903-4A29-9038-F53AC9FED802}" type="slidenum">
              <a:rPr lang="en-US" altLang="sv-SE" sz="1200" smtClean="0">
                <a:latin typeface="Tahoma" panose="020B0604030504040204" pitchFamily="34" charset="0"/>
              </a:rPr>
              <a:pPr/>
              <a:t>22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5096703" cy="4648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/>
              <a:t>The </a:t>
            </a:r>
            <a:r>
              <a:rPr lang="en-US" dirty="0"/>
              <a:t>Internet Network layer: IP, Addressing &amp; </a:t>
            </a:r>
            <a:r>
              <a:rPr lang="en-US" dirty="0" smtClean="0"/>
              <a:t>related</a:t>
            </a:r>
            <a:endParaRPr lang="en-US" sz="28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2" y="325933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238290-03EE-4564-9A9A-78DCC7A3A866}" type="slidenum">
              <a:rPr lang="en-US" smtClean="0">
                <a:latin typeface="Tahoma" pitchFamily="34" charset="0"/>
              </a:rPr>
              <a:pPr/>
              <a:t>24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title"/>
          </p:nvPr>
        </p:nvSpPr>
        <p:spPr>
          <a:xfrm>
            <a:off x="409575" y="-63499"/>
            <a:ext cx="7772400" cy="847725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The Internet network layer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sz="1600"/>
              <a:t> path selection</a:t>
            </a:r>
          </a:p>
          <a:p>
            <a:pPr>
              <a:buFontTx/>
              <a:buChar char="•"/>
            </a:pPr>
            <a:r>
              <a:rPr lang="en-US" sz="1600"/>
              <a:t> RIP, OSPF, BGP</a:t>
            </a:r>
            <a:endParaRPr lang="en-US"/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 packet handling conventions</a:t>
              </a:r>
              <a:endParaRPr lang="en-US"/>
            </a:p>
          </p:txBody>
        </p:sp>
      </p:grpSp>
      <p:sp>
        <p:nvSpPr>
          <p:cNvPr id="34832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sz="1600" dirty="0"/>
              <a:t> error reporting</a:t>
            </a:r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400" dirty="0"/>
              <a:t>router </a:t>
            </a:r>
            <a:r>
              <a:rPr lang="ja-JP" altLang="en-US" sz="1400" dirty="0"/>
              <a:t>“</a:t>
            </a:r>
            <a:r>
              <a:rPr lang="en-US" altLang="ja-JP" sz="1400" dirty="0"/>
              <a:t>signaling</a:t>
            </a:r>
            <a:r>
              <a:rPr lang="ja-JP" altLang="en-US" sz="1400" dirty="0"/>
              <a:t>”</a:t>
            </a:r>
            <a:endParaRPr lang="en-US" sz="1600" dirty="0"/>
          </a:p>
        </p:txBody>
      </p:sp>
      <p:sp>
        <p:nvSpPr>
          <p:cNvPr id="348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transport layer: TCP, UDP</a:t>
            </a:r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link layer</a:t>
            </a:r>
          </a:p>
        </p:txBody>
      </p:sp>
      <p:sp>
        <p:nvSpPr>
          <p:cNvPr id="34838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physical layer</a:t>
            </a:r>
          </a:p>
        </p:txBody>
      </p: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CC0000"/>
                </a:solidFill>
              </a:rPr>
              <a:t>layer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4840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7AC921-F730-40D6-8C4D-A71ABA37FFE1}" type="slidenum">
              <a:rPr lang="en-US" smtClean="0">
                <a:latin typeface="Tahoma" pitchFamily="34" charset="0"/>
              </a:rPr>
              <a:pPr/>
              <a:t>25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58332" y="4424363"/>
            <a:ext cx="3932238" cy="1865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844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  <a:noFill/>
        </p:grpSpPr>
        <p:sp>
          <p:nvSpPr>
            <p:cNvPr id="35873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5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ver</a:t>
              </a:r>
              <a:endParaRPr lang="en-US" sz="2400"/>
            </a:p>
          </p:txBody>
        </p:sp>
        <p:sp>
          <p:nvSpPr>
            <p:cNvPr id="35876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length</a:t>
              </a:r>
            </a:p>
          </p:txBody>
        </p:sp>
        <p:sp>
          <p:nvSpPr>
            <p:cNvPr id="35877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32 bits</a:t>
              </a:r>
              <a:endParaRPr lang="en-US" sz="2400"/>
            </a:p>
          </p:txBody>
        </p:sp>
        <p:sp>
          <p:nvSpPr>
            <p:cNvPr id="35880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16-bit identifier</a:t>
              </a:r>
              <a:endParaRPr lang="en-US" sz="2000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460" y="1589"/>
              <a:ext cx="811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header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checksum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2006" y="1571"/>
              <a:ext cx="553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time to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live</a:t>
              </a:r>
            </a:p>
          </p:txBody>
        </p:sp>
        <p:sp>
          <p:nvSpPr>
            <p:cNvPr id="35888" name="Text Box 19"/>
            <p:cNvSpPr txBox="1">
              <a:spLocks noChangeArrowheads="1"/>
            </p:cNvSpPr>
            <p:nvPr/>
          </p:nvSpPr>
          <p:spPr bwMode="auto">
            <a:xfrm>
              <a:off x="2363" y="1924"/>
              <a:ext cx="168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source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889" name="Text Box 31"/>
            <p:cNvSpPr txBox="1">
              <a:spLocks noChangeArrowheads="1"/>
            </p:cNvSpPr>
            <p:nvPr/>
          </p:nvSpPr>
          <p:spPr bwMode="auto">
            <a:xfrm>
              <a:off x="2220" y="947"/>
              <a:ext cx="48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head</a:t>
              </a:r>
              <a:r>
                <a:rPr lang="en-US" dirty="0" smtClean="0"/>
                <a:t>.</a:t>
              </a:r>
              <a:br>
                <a:rPr lang="en-US" dirty="0" smtClean="0"/>
              </a:br>
              <a:r>
                <a:rPr lang="en-US" dirty="0" err="1" smtClean="0"/>
                <a:t>len</a:t>
              </a:r>
              <a:endParaRPr lang="en-US" sz="2400" dirty="0"/>
            </a:p>
          </p:txBody>
        </p:sp>
        <p:sp>
          <p:nvSpPr>
            <p:cNvPr id="35890" name="Text Box 32"/>
            <p:cNvSpPr txBox="1">
              <a:spLocks noChangeArrowheads="1"/>
            </p:cNvSpPr>
            <p:nvPr/>
          </p:nvSpPr>
          <p:spPr bwMode="auto">
            <a:xfrm>
              <a:off x="2644" y="941"/>
              <a:ext cx="57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type of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service</a:t>
              </a:r>
              <a:endParaRPr lang="en-US" sz="2400" dirty="0"/>
            </a:p>
          </p:txBody>
        </p:sp>
        <p:sp>
          <p:nvSpPr>
            <p:cNvPr id="35891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flgs</a:t>
              </a:r>
              <a:endParaRPr lang="en-US" sz="2000"/>
            </a:p>
          </p:txBody>
        </p:sp>
        <p:sp>
          <p:nvSpPr>
            <p:cNvPr id="35895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Text Box 40"/>
            <p:cNvSpPr txBox="1">
              <a:spLocks noChangeArrowheads="1"/>
            </p:cNvSpPr>
            <p:nvPr/>
          </p:nvSpPr>
          <p:spPr bwMode="auto">
            <a:xfrm>
              <a:off x="3531" y="1270"/>
              <a:ext cx="90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fragment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offset</a:t>
              </a:r>
              <a:endParaRPr lang="en-US" sz="2000" dirty="0"/>
            </a:p>
          </p:txBody>
        </p:sp>
        <p:sp>
          <p:nvSpPr>
            <p:cNvPr id="35897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Text Box 46"/>
            <p:cNvSpPr txBox="1">
              <a:spLocks noChangeArrowheads="1"/>
            </p:cNvSpPr>
            <p:nvPr/>
          </p:nvSpPr>
          <p:spPr bwMode="auto">
            <a:xfrm>
              <a:off x="2666" y="1565"/>
              <a:ext cx="488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upper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layer</a:t>
              </a:r>
            </a:p>
          </p:txBody>
        </p:sp>
        <p:sp>
          <p:nvSpPr>
            <p:cNvPr id="35901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Text Box 49"/>
            <p:cNvSpPr txBox="1">
              <a:spLocks noChangeArrowheads="1"/>
            </p:cNvSpPr>
            <p:nvPr/>
          </p:nvSpPr>
          <p:spPr bwMode="auto">
            <a:xfrm>
              <a:off x="2254" y="2235"/>
              <a:ext cx="1947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destination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903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options (if any)</a:t>
              </a:r>
              <a:endParaRPr lang="en-US" sz="2400"/>
            </a:p>
          </p:txBody>
        </p:sp>
        <p:sp>
          <p:nvSpPr>
            <p:cNvPr id="35882" name="Text Box 13"/>
            <p:cNvSpPr txBox="1">
              <a:spLocks noChangeArrowheads="1"/>
            </p:cNvSpPr>
            <p:nvPr/>
          </p:nvSpPr>
          <p:spPr bwMode="auto">
            <a:xfrm>
              <a:off x="2606" y="2837"/>
              <a:ext cx="1351" cy="8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 dirty="0"/>
                <a:t>data </a:t>
              </a:r>
            </a:p>
            <a:p>
              <a:pPr algn="ctr"/>
              <a:r>
                <a:rPr lang="en-US" sz="2000" dirty="0"/>
                <a:t>(variable length,</a:t>
              </a:r>
            </a:p>
            <a:p>
              <a:pPr algn="ctr"/>
              <a:r>
                <a:rPr lang="en-US" sz="2000" dirty="0"/>
                <a:t>typically a TCP </a:t>
              </a:r>
            </a:p>
            <a:p>
              <a:pPr algn="ctr"/>
              <a:r>
                <a:rPr lang="en-US" sz="2000" dirty="0"/>
                <a:t>or UDP segment)</a:t>
              </a:r>
              <a:endParaRPr lang="en-US" sz="2400" dirty="0"/>
            </a:p>
          </p:txBody>
        </p:sp>
      </p:grp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IPv4 datagram format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35871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IP protocol version</a:t>
              </a:r>
            </a:p>
            <a:p>
              <a:pPr algn="r"/>
              <a:r>
                <a:rPr lang="en-US"/>
                <a:t>number</a:t>
              </a:r>
              <a:endParaRPr lang="en-US" sz="1000"/>
            </a:p>
          </p:txBody>
        </p:sp>
        <p:sp>
          <p:nvSpPr>
            <p:cNvPr id="35872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35869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header length</a:t>
              </a:r>
            </a:p>
            <a:p>
              <a:pPr algn="r"/>
              <a:r>
                <a:rPr lang="en-US"/>
                <a:t> (bytes)</a:t>
              </a:r>
              <a:endParaRPr lang="en-US" sz="1000"/>
            </a:p>
          </p:txBody>
        </p:sp>
        <p:sp>
          <p:nvSpPr>
            <p:cNvPr id="35870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upper layer protocol</a:t>
              </a:r>
            </a:p>
            <a:p>
              <a:pPr algn="r"/>
              <a:r>
                <a:rPr lang="en-US"/>
                <a:t>to deliver payload to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35865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total datagram</a:t>
              </a:r>
            </a:p>
            <a:p>
              <a:r>
                <a:rPr lang="en-US"/>
                <a:t>length (bytes)</a:t>
              </a:r>
            </a:p>
          </p:txBody>
        </p:sp>
        <p:sp>
          <p:nvSpPr>
            <p:cNvPr id="35866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00077" y="1760538"/>
            <a:ext cx="3722689" cy="568325"/>
            <a:chOff x="378" y="1109"/>
            <a:chExt cx="2345" cy="358"/>
          </a:xfrm>
        </p:grpSpPr>
        <p:sp>
          <p:nvSpPr>
            <p:cNvPr id="35863" name="Text Box 35"/>
            <p:cNvSpPr txBox="1">
              <a:spLocks noChangeArrowheads="1"/>
            </p:cNvSpPr>
            <p:nvPr/>
          </p:nvSpPr>
          <p:spPr bwMode="auto">
            <a:xfrm>
              <a:off x="378" y="1234"/>
              <a:ext cx="1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ja-JP" altLang="en-US" dirty="0"/>
                <a:t>“</a:t>
              </a:r>
              <a:r>
                <a:rPr lang="en-US" altLang="ja-JP" dirty="0"/>
                <a:t>type</a:t>
              </a:r>
              <a:r>
                <a:rPr lang="ja-JP" altLang="en-US" dirty="0"/>
                <a:t>”</a:t>
              </a:r>
              <a:r>
                <a:rPr lang="en-US" altLang="ja-JP" dirty="0"/>
                <a:t> of </a:t>
              </a:r>
              <a:r>
                <a:rPr lang="en-US" altLang="ja-JP" dirty="0" smtClean="0"/>
                <a:t>data (</a:t>
              </a:r>
              <a:r>
                <a:rPr lang="en-US" altLang="ja-JP" dirty="0" err="1" smtClean="0"/>
                <a:t>prio</a:t>
              </a:r>
              <a:r>
                <a:rPr lang="en-US" altLang="ja-JP" dirty="0" smtClean="0"/>
                <a:t>) </a:t>
              </a:r>
              <a:endParaRPr lang="en-US" sz="1000" dirty="0"/>
            </a:p>
          </p:txBody>
        </p:sp>
        <p:sp>
          <p:nvSpPr>
            <p:cNvPr id="35864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35859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for</a:t>
              </a:r>
            </a:p>
            <a:p>
              <a:r>
                <a:rPr lang="en-US"/>
                <a:t>fragmentation/</a:t>
              </a:r>
            </a:p>
            <a:p>
              <a:r>
                <a:rPr lang="en-US"/>
                <a:t>reassembly</a:t>
              </a:r>
            </a:p>
          </p:txBody>
        </p:sp>
        <p:sp>
          <p:nvSpPr>
            <p:cNvPr id="35860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max number</a:t>
              </a:r>
            </a:p>
            <a:p>
              <a:pPr algn="r"/>
              <a:r>
                <a:rPr lang="en-US"/>
                <a:t>remaining hops</a:t>
              </a:r>
            </a:p>
            <a:p>
              <a:pPr algn="r"/>
              <a:r>
                <a:rPr lang="en-US"/>
                <a:t>(decremented at </a:t>
              </a:r>
            </a:p>
            <a:p>
              <a:pPr algn="r"/>
              <a:r>
                <a:rPr lang="en-US"/>
                <a:t>each router)</a:t>
              </a:r>
            </a:p>
          </p:txBody>
        </p:sp>
        <p:sp>
          <p:nvSpPr>
            <p:cNvPr id="35858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35855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e.g. timestamp,</a:t>
              </a:r>
            </a:p>
            <a:p>
              <a:r>
                <a:rPr lang="en-US" dirty="0"/>
                <a:t>record route</a:t>
              </a:r>
            </a:p>
            <a:p>
              <a:r>
                <a:rPr lang="en-US" dirty="0"/>
                <a:t>taken, specify</a:t>
              </a:r>
            </a:p>
            <a:p>
              <a:r>
                <a:rPr lang="en-US" dirty="0"/>
                <a:t>list of routers </a:t>
              </a:r>
            </a:p>
            <a:p>
              <a:r>
                <a:rPr lang="en-US" dirty="0"/>
                <a:t>to visit.</a:t>
              </a:r>
            </a:p>
          </p:txBody>
        </p:sp>
        <p:sp>
          <p:nvSpPr>
            <p:cNvPr id="35856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000" i="1">
                <a:solidFill>
                  <a:srgbClr val="CC0000"/>
                </a:solidFill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= 40 bytes + app layer overhead</a:t>
            </a:r>
          </a:p>
        </p:txBody>
      </p:sp>
    </p:spTree>
    <p:extLst>
      <p:ext uri="{BB962C8B-B14F-4D97-AF65-F5344CB8AC3E}">
        <p14:creationId xmlns:p14="http://schemas.microsoft.com/office/powerpoint/2010/main" val="40652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5312727" cy="4648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sz="2400" dirty="0" smtClean="0"/>
              <a:t>Hierarchical addressing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7" y="37170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BB232E-FC55-448A-8C08-2D8F7D06C889}" type="slidenum">
              <a:rPr lang="en-US" smtClean="0">
                <a:latin typeface="Tahoma" pitchFamily="34" charset="0"/>
              </a:rPr>
              <a:pPr/>
              <a:t>27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-47625"/>
            <a:ext cx="7772400" cy="9525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IP addressing: introduction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383088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 address:</a:t>
            </a:r>
            <a:r>
              <a:rPr lang="en-US" sz="2400" dirty="0" smtClean="0">
                <a:ea typeface="ＭＳ Ｐゴシック" pitchFamily="34" charset="-128"/>
              </a:rPr>
              <a:t> 32-bit identifier for host, router </a:t>
            </a:r>
            <a:r>
              <a:rPr lang="en-US" sz="2400" i="1" dirty="0" smtClean="0">
                <a:ea typeface="ＭＳ Ｐゴシック" pitchFamily="34" charset="-128"/>
              </a:rPr>
              <a:t>interface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interface:</a:t>
            </a:r>
            <a:r>
              <a:rPr lang="en-US" sz="2400" dirty="0" smtClean="0">
                <a:ea typeface="ＭＳ Ｐゴシック" pitchFamily="34" charset="-128"/>
              </a:rPr>
              <a:t> connection between host/router and physical link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router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typically have multiple interfaces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host typically has one or two interfaces (e.g., wired Ethernet and wireless 802.11)</a:t>
            </a:r>
          </a:p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IP addresses associated with each </a:t>
            </a:r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interface </a:t>
            </a:r>
            <a:r>
              <a:rPr lang="en-US" sz="2400" dirty="0" smtClean="0">
                <a:ea typeface="ＭＳ Ｐゴシック" pitchFamily="34" charset="-128"/>
              </a:rPr>
              <a:t>(</a:t>
            </a:r>
            <a:r>
              <a:rPr lang="en-US" sz="2400" dirty="0" err="1" smtClean="0">
                <a:ea typeface="ＭＳ Ｐゴシック" pitchFamily="34" charset="-128"/>
              </a:rPr>
              <a:t>ie</a:t>
            </a:r>
            <a:r>
              <a:rPr lang="en-US" sz="2400" dirty="0" smtClean="0">
                <a:ea typeface="ＭＳ Ｐゴシック" pitchFamily="34" charset="-128"/>
              </a:rPr>
              <a:t> not the host)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39945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223.1.1.1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40007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08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223.1.1.2</a:t>
              </a:r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39947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223.1.1.3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48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223.1.1.4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49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223.1.2.9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1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223.1.2.2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4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223.1.2.1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5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223.1.3.2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9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223.1.3.1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39960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40005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06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223.1.3.27</a:t>
              </a:r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3996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 = 11011111 00000001 00000001 00000001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2" name="Freeform 61"/>
          <p:cNvSpPr>
            <a:spLocks/>
          </p:cNvSpPr>
          <p:nvPr/>
        </p:nvSpPr>
        <p:spPr bwMode="auto">
          <a:xfrm>
            <a:off x="5129598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Freeform 62"/>
          <p:cNvSpPr>
            <a:spLocks/>
          </p:cNvSpPr>
          <p:nvPr/>
        </p:nvSpPr>
        <p:spPr bwMode="auto">
          <a:xfrm>
            <a:off x="6066909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Freeform 63"/>
          <p:cNvSpPr>
            <a:spLocks/>
          </p:cNvSpPr>
          <p:nvPr/>
        </p:nvSpPr>
        <p:spPr bwMode="auto">
          <a:xfrm>
            <a:off x="7023871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Freeform 64"/>
          <p:cNvSpPr>
            <a:spLocks/>
          </p:cNvSpPr>
          <p:nvPr/>
        </p:nvSpPr>
        <p:spPr bwMode="auto">
          <a:xfrm>
            <a:off x="7956119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39970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40003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4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1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40001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2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2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39999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0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3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39997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8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4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39995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6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5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3999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6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3999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7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3998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9986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9989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7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9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F136BE6-0F97-4D18-8CE2-6CA2AD41EF78}" type="slidenum">
              <a:rPr lang="en-US" smtClean="0">
                <a:latin typeface="Tahoma" pitchFamily="34" charset="0"/>
              </a:rPr>
              <a:pPr/>
              <a:t>28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32226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>
            <a:normAutofit lnSpcReduction="10000"/>
          </a:bodyPr>
          <a:lstStyle/>
          <a:p>
            <a:pPr marL="234950" indent="-234950"/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IP address: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subnet part - high order bits (variable number)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host part - low order bits </a:t>
            </a:r>
          </a:p>
          <a:p>
            <a:pPr marL="234950" indent="-234950"/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what</a:t>
            </a:r>
            <a:r>
              <a:rPr lang="ja-JP" alt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i="1" dirty="0" smtClean="0">
                <a:solidFill>
                  <a:srgbClr val="000099"/>
                </a:solidFill>
                <a:ea typeface="ＭＳ Ｐゴシック" pitchFamily="34" charset="-128"/>
              </a:rPr>
              <a:t>s a subnet ?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can physically reach each other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without intervening router</a:t>
            </a:r>
          </a:p>
        </p:txBody>
      </p:sp>
      <p:sp>
        <p:nvSpPr>
          <p:cNvPr id="41990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network consisting of 3 subnets</a:t>
            </a:r>
          </a:p>
        </p:txBody>
      </p:sp>
      <p:sp>
        <p:nvSpPr>
          <p:cNvPr id="41992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43"/>
          <p:cNvSpPr>
            <a:spLocks noChangeShapeType="1"/>
          </p:cNvSpPr>
          <p:nvPr/>
        </p:nvSpPr>
        <p:spPr bwMode="auto">
          <a:xfrm>
            <a:off x="5041214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46"/>
          <p:cNvSpPr>
            <a:spLocks noChangeShapeType="1"/>
          </p:cNvSpPr>
          <p:nvPr/>
        </p:nvSpPr>
        <p:spPr bwMode="auto">
          <a:xfrm>
            <a:off x="498483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1" name="Text Box 149"/>
          <p:cNvSpPr txBox="1">
            <a:spLocks noChangeArrowheads="1"/>
          </p:cNvSpPr>
          <p:nvPr/>
        </p:nvSpPr>
        <p:spPr bwMode="auto">
          <a:xfrm>
            <a:off x="4926829" y="2770267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223.1.1.3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002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3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223.1.2.9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5" name="Line 154"/>
          <p:cNvSpPr>
            <a:spLocks noChangeShapeType="1"/>
          </p:cNvSpPr>
          <p:nvPr/>
        </p:nvSpPr>
        <p:spPr bwMode="auto">
          <a:xfrm>
            <a:off x="7878763" y="193683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11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223.1.3.1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42012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4205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3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42049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0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4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42047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8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5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42045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6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6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42043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4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7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42041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2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8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42039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0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9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420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2034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2037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35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0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42029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42030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1" name="Rectangle 195"/>
          <p:cNvSpPr>
            <a:spLocks noChangeArrowheads="1"/>
          </p:cNvSpPr>
          <p:nvPr/>
        </p:nvSpPr>
        <p:spPr bwMode="auto">
          <a:xfrm>
            <a:off x="5114324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223.1.1.2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023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223.1.3.27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27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28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223.1.2.1</a:t>
            </a:r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88592B-B852-4D12-BCD5-CDE9D269685F}" type="slidenum">
              <a:rPr lang="en-US" smtClean="0">
                <a:latin typeface="Tahoma" pitchFamily="34" charset="0"/>
              </a:rPr>
              <a:pPr/>
              <a:t>29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03331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each isolated network is called a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27981" y="5659012"/>
            <a:ext cx="7266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subnet mask</a:t>
            </a:r>
            <a:r>
              <a:rPr lang="en-US" sz="2400" dirty="0"/>
              <a:t>: </a:t>
            </a:r>
            <a:r>
              <a:rPr lang="en-US" sz="2400" dirty="0" err="1" smtClean="0"/>
              <a:t>eg</a:t>
            </a:r>
            <a:r>
              <a:rPr lang="en-US" sz="2400" dirty="0" smtClean="0"/>
              <a:t> /24</a:t>
            </a:r>
            <a:endParaRPr lang="en-US" sz="2400" dirty="0"/>
          </a:p>
          <a:p>
            <a:r>
              <a:rPr lang="en-US" sz="2400" dirty="0" smtClean="0"/>
              <a:t>defines how to find the subnet part of the address …</a:t>
            </a:r>
            <a:endParaRPr lang="en-US" sz="2400" dirty="0"/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464096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Subnets</a:t>
            </a:r>
          </a:p>
        </p:txBody>
      </p:sp>
      <p:grpSp>
        <p:nvGrpSpPr>
          <p:cNvPr id="43017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3021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3022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3023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3024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223.1.1.1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2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223.1.1.3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3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223.1.1.4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4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223.1.2.9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5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40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223.1.3.1</a:t>
              </a:r>
              <a:endParaRPr lang="en-US">
                <a:latin typeface="Comic Sans MS" pitchFamily="66" charset="0"/>
              </a:endParaRPr>
            </a:p>
          </p:txBody>
        </p:sp>
        <p:grpSp>
          <p:nvGrpSpPr>
            <p:cNvPr id="43041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43080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81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2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43078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9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3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43076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7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4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43074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5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5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4307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6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43070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1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7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43068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69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8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4306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43063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3066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7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64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9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3058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3059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50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2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223.1.3.27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6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7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223.1.2.1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AC1172A-EEF7-47F4-AD88-DD1E79E3A81F}" type="slidenum">
              <a:rPr lang="en-US" smtClean="0">
                <a:latin typeface="Tahoma" pitchFamily="34" charset="0"/>
              </a:rPr>
              <a:pPr/>
              <a:t>3</a:t>
            </a:fld>
            <a:endParaRPr lang="en-US" dirty="0">
              <a:latin typeface="Tahoma" pitchFamily="34" charset="0"/>
            </a:endParaRPr>
          </a:p>
        </p:txBody>
      </p:sp>
      <p:grpSp>
        <p:nvGrpSpPr>
          <p:cNvPr id="7173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7181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6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7331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35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36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2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3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37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9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0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7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7318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22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23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2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9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0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24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2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6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7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8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7305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09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10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6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7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1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1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9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7292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96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7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0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3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4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98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0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1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0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7279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0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83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84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0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1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85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1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7266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7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70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71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7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2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7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4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5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92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52 w 294"/>
                <a:gd name="T3" fmla="*/ 7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91 h 174"/>
                <a:gd name="T2" fmla="*/ 50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35 h 500"/>
                <a:gd name="T2" fmla="*/ 21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438 w 370"/>
                <a:gd name="T1" fmla="*/ 319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8 w 176"/>
                <a:gd name="T1" fmla="*/ 31 h 412"/>
                <a:gd name="T2" fmla="*/ 19 w 176"/>
                <a:gd name="T3" fmla="*/ 3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7202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7203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7204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/>
                <a:t>0111</a:t>
              </a:r>
            </a:p>
          </p:txBody>
        </p:sp>
        <p:sp>
          <p:nvSpPr>
            <p:cNvPr id="7206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value in arriving</a:t>
              </a:r>
            </a:p>
            <a:p>
              <a:pPr eaLnBrk="1" hangingPunct="1"/>
              <a:r>
                <a:rPr lang="en-US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sz="1600"/>
            </a:p>
          </p:txBody>
        </p:sp>
        <p:sp>
          <p:nvSpPr>
            <p:cNvPr id="7207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routing algorithm</a:t>
              </a:r>
            </a:p>
          </p:txBody>
        </p:sp>
        <p:sp>
          <p:nvSpPr>
            <p:cNvPr id="7209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local forwarding table</a:t>
              </a:r>
            </a:p>
          </p:txBody>
        </p:sp>
        <p:sp>
          <p:nvSpPr>
            <p:cNvPr id="7211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header value</a:t>
              </a:r>
            </a:p>
          </p:txBody>
        </p:sp>
        <p:sp>
          <p:nvSpPr>
            <p:cNvPr id="7212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output link</a:t>
              </a:r>
            </a:p>
          </p:txBody>
        </p:sp>
        <p:sp>
          <p:nvSpPr>
            <p:cNvPr id="7213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Text Box 114"/>
            <p:cNvSpPr txBox="1">
              <a:spLocks noChangeArrowheads="1"/>
            </p:cNvSpPr>
            <p:nvPr/>
          </p:nvSpPr>
          <p:spPr bwMode="auto">
            <a:xfrm>
              <a:off x="1377" y="1037"/>
              <a:ext cx="5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sz="1200" dirty="0"/>
                <a:t>a</a:t>
              </a:r>
              <a:r>
                <a:rPr lang="en-US" sz="1200" dirty="0" smtClean="0"/>
                <a:t> b c d </a:t>
              </a:r>
              <a:endParaRPr lang="en-US" sz="1200" dirty="0"/>
            </a:p>
            <a:p>
              <a:pPr algn="r" eaLnBrk="1" hangingPunct="1"/>
              <a:r>
                <a:rPr lang="en-US" sz="1200" dirty="0"/>
                <a:t>a</a:t>
              </a:r>
              <a:r>
                <a:rPr lang="en-US" sz="1200" dirty="0" smtClean="0"/>
                <a:t>’ b’ c’ d’</a:t>
              </a:r>
              <a:endParaRPr lang="en-US" sz="1200" dirty="0"/>
            </a:p>
            <a:p>
              <a:pPr algn="r" eaLnBrk="1" hangingPunct="1"/>
              <a:r>
                <a:rPr lang="en-US" sz="1200" dirty="0" smtClean="0"/>
                <a:t>a” b” c” d”</a:t>
              </a:r>
              <a:endParaRPr lang="en-US" sz="1200" dirty="0"/>
            </a:p>
            <a:p>
              <a:pPr algn="r" eaLnBrk="1" hangingPunct="1"/>
              <a:endParaRPr lang="en-US" sz="1200" dirty="0"/>
            </a:p>
          </p:txBody>
        </p:sp>
        <p:sp>
          <p:nvSpPr>
            <p:cNvPr id="7215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7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dirty="0"/>
                <a:t>1</a:t>
              </a:r>
              <a:endParaRPr lang="en-US" sz="1200" dirty="0"/>
            </a:p>
            <a:p>
              <a:pPr algn="ctr" eaLnBrk="1" hangingPunct="1"/>
              <a:r>
                <a:rPr lang="en-US" sz="1200" dirty="0"/>
                <a:t>2</a:t>
              </a:r>
            </a:p>
            <a:p>
              <a:pPr algn="ctr" eaLnBrk="1" hangingPunct="1"/>
              <a:r>
                <a:rPr lang="en-US" sz="1200" dirty="0"/>
                <a:t>3</a:t>
              </a:r>
            </a:p>
            <a:p>
              <a:pPr algn="ctr" eaLnBrk="1" hangingPunct="1"/>
              <a:endParaRPr lang="en-US" sz="1200" dirty="0"/>
            </a:p>
          </p:txBody>
        </p:sp>
        <p:sp>
          <p:nvSpPr>
            <p:cNvPr id="7216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1 h 816"/>
                <a:gd name="T4" fmla="*/ 0 w 1443"/>
                <a:gd name="T5" fmla="*/ 1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6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7259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2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7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252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4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5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8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45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9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7238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0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7231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4" name="Text Box 167"/>
          <p:cNvSpPr txBox="1">
            <a:spLocks noChangeArrowheads="1"/>
          </p:cNvSpPr>
          <p:nvPr/>
        </p:nvSpPr>
        <p:spPr bwMode="auto">
          <a:xfrm>
            <a:off x="501650" y="195263"/>
            <a:ext cx="791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pitchFamily="34" charset="0"/>
              </a:rPr>
              <a:t>Interplay between routing and forwarding</a:t>
            </a:r>
          </a:p>
        </p:txBody>
      </p:sp>
      <p:grpSp>
        <p:nvGrpSpPr>
          <p:cNvPr id="26" name="Group 170"/>
          <p:cNvGrpSpPr>
            <a:grpSpLocks/>
          </p:cNvGrpSpPr>
          <p:nvPr/>
        </p:nvGrpSpPr>
        <p:grpSpPr bwMode="auto">
          <a:xfrm>
            <a:off x="4360863" y="1292226"/>
            <a:ext cx="4491042" cy="923926"/>
            <a:chOff x="2782" y="912"/>
            <a:chExt cx="2829" cy="582"/>
          </a:xfrm>
        </p:grpSpPr>
        <p:sp>
          <p:nvSpPr>
            <p:cNvPr id="7179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7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routing algorithm </a:t>
              </a:r>
              <a:r>
                <a:rPr lang="en-US" dirty="0"/>
                <a:t>determines</a:t>
              </a:r>
            </a:p>
            <a:p>
              <a:r>
                <a:rPr lang="en-US" dirty="0" smtClean="0"/>
                <a:t>path </a:t>
              </a:r>
              <a:r>
                <a:rPr lang="en-US" dirty="0"/>
                <a:t>through </a:t>
              </a:r>
              <a:r>
                <a:rPr lang="en-US" dirty="0" smtClean="0"/>
                <a:t>network </a:t>
              </a:r>
            </a:p>
            <a:p>
              <a:r>
                <a:rPr lang="en-US" dirty="0" smtClean="0">
                  <a:solidFill>
                    <a:srgbClr val="CC0000"/>
                  </a:solidFill>
                </a:rPr>
                <a:t>(</a:t>
              </a:r>
              <a:r>
                <a:rPr lang="en-US" b="1" i="1" dirty="0" smtClean="0">
                  <a:solidFill>
                    <a:srgbClr val="CC0000"/>
                  </a:solidFill>
                </a:rPr>
                <a:t>control-plane</a:t>
              </a:r>
              <a:r>
                <a:rPr lang="en-US" dirty="0" smtClean="0">
                  <a:solidFill>
                    <a:srgbClr val="CC0000"/>
                  </a:solidFill>
                </a:rPr>
                <a:t> functionality)</a:t>
              </a:r>
              <a:endParaRPr lang="en-US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4424364" y="2289050"/>
            <a:ext cx="4376738" cy="923926"/>
            <a:chOff x="2782" y="912"/>
            <a:chExt cx="2757" cy="582"/>
          </a:xfrm>
        </p:grpSpPr>
        <p:sp>
          <p:nvSpPr>
            <p:cNvPr id="7177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8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200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forwarding table </a:t>
              </a:r>
              <a:r>
                <a:rPr lang="en-US" dirty="0"/>
                <a:t>determines</a:t>
              </a:r>
            </a:p>
            <a:p>
              <a:r>
                <a:rPr lang="en-US" dirty="0"/>
                <a:t>local forwarding at this </a:t>
              </a:r>
              <a:r>
                <a:rPr lang="en-US" dirty="0" smtClean="0"/>
                <a:t>router</a:t>
              </a:r>
            </a:p>
            <a:p>
              <a:r>
                <a:rPr lang="en-US" dirty="0" smtClean="0">
                  <a:solidFill>
                    <a:srgbClr val="CC0000"/>
                  </a:solidFill>
                </a:rPr>
                <a:t>(</a:t>
              </a:r>
              <a:r>
                <a:rPr lang="en-US" b="1" i="1" dirty="0" smtClean="0">
                  <a:solidFill>
                    <a:srgbClr val="CC0000"/>
                  </a:solidFill>
                </a:rPr>
                <a:t>data-plane</a:t>
              </a:r>
              <a:r>
                <a:rPr lang="en-US" dirty="0" smtClean="0">
                  <a:solidFill>
                    <a:srgbClr val="CC0000"/>
                  </a:solidFill>
                </a:rPr>
                <a:t> functionality)</a:t>
              </a:r>
              <a:endParaRPr lang="en-US" dirty="0">
                <a:solidFill>
                  <a:srgbClr val="CC0000"/>
                </a:solidFill>
              </a:endParaRPr>
            </a:p>
          </p:txBody>
        </p:sp>
      </p:grp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103611" y="1144705"/>
            <a:ext cx="2228427" cy="2342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0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</a:t>
            </a:r>
            <a:r>
              <a:rPr lang="en-US" sz="2000" dirty="0" smtClean="0">
                <a:latin typeface="Gill Sans MT" charset="0"/>
                <a:ea typeface="ＭＳ Ｐゴシック" charset="0"/>
                <a:cs typeface="ＭＳ Ｐゴシック" charset="0"/>
              </a:rPr>
              <a:t>interchange</a:t>
            </a:r>
            <a:endParaRPr lang="en-US" sz="20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endParaRPr lang="en-US" sz="2800" dirty="0" smtClean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43344C-7ADF-43E7-9969-199E7A1DCF32}" type="slidenum">
              <a:rPr lang="en-US" smtClean="0">
                <a:latin typeface="Tahoma" pitchFamily="34" charset="0"/>
              </a:rPr>
              <a:pPr/>
              <a:t>30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5492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2025649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rgbClr val="000099"/>
                </a:solidFill>
              </a:rPr>
              <a:t>11001000  00010111  0001000</a:t>
            </a:r>
            <a:r>
              <a:rPr lang="en-US" sz="2400"/>
              <a:t>0  00000000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200.23.16.0/23</a:t>
            </a:r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88592B-B852-4D12-BCD5-CDE9D269685F}" type="slidenum">
              <a:rPr lang="en-US" smtClean="0">
                <a:latin typeface="Tahoma" pitchFamily="34" charset="0"/>
              </a:rPr>
              <a:pPr/>
              <a:t>31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7268" y="1198523"/>
            <a:ext cx="860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dirty="0" smtClean="0"/>
              <a:t>Example subnet: 192.168.5.0/</a:t>
            </a:r>
            <a:r>
              <a:rPr lang="en-US" sz="2400" dirty="0" smtClean="0">
                <a:solidFill>
                  <a:srgbClr val="00B050"/>
                </a:solidFill>
              </a:rPr>
              <a:t>24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4413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Subnets, masks, calculations </a:t>
            </a:r>
            <a:endParaRPr lang="en-US" dirty="0">
              <a:cs typeface="+mj-cs"/>
            </a:endParaRPr>
          </a:p>
        </p:txBody>
      </p:sp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22463"/>
              </p:ext>
            </p:extLst>
          </p:nvPr>
        </p:nvGraphicFramePr>
        <p:xfrm>
          <a:off x="477644" y="2003107"/>
          <a:ext cx="7772400" cy="4267200"/>
        </p:xfrm>
        <a:graphic>
          <a:graphicData uri="http://schemas.openxmlformats.org/drawingml/2006/table">
            <a:tbl>
              <a:tblPr/>
              <a:tblGrid>
                <a:gridCol w="1741449"/>
                <a:gridCol w="4215161"/>
                <a:gridCol w="181579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sv-SE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>
                          <a:effectLst/>
                        </a:rPr>
                        <a:t>Binary</a:t>
                      </a:r>
                      <a:r>
                        <a:rPr lang="sv-SE" dirty="0">
                          <a:effectLst/>
                        </a:rPr>
                        <a:t> form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effectLst/>
                        </a:rPr>
                        <a:t>Dot-decimal notation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IP address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192.168.5.130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C00000"/>
                          </a:solidFill>
                          <a:effectLst/>
                        </a:rPr>
                        <a:t>Subnet</a:t>
                      </a:r>
                      <a:r>
                        <a:rPr lang="sv-SE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 smtClean="0">
                        <a:effectLst/>
                      </a:endParaRPr>
                    </a:p>
                    <a:p>
                      <a:r>
                        <a:rPr lang="sv-SE" sz="1800" dirty="0" smtClean="0">
                          <a:effectLst/>
                        </a:rPr>
                        <a:t>11111111.11111111.11111111.00000000</a:t>
                      </a:r>
                    </a:p>
                    <a:p>
                      <a:pPr algn="l"/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--------24 </a:t>
                      </a:r>
                      <a:r>
                        <a:rPr lang="sv-SE" sz="1800" dirty="0" err="1" smtClean="0">
                          <a:solidFill>
                            <a:srgbClr val="00B050"/>
                          </a:solidFill>
                          <a:effectLst/>
                        </a:rPr>
                        <a:t>first</a:t>
                      </a:r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 bits set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v-SE" sz="1800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to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1------</a:t>
                      </a:r>
                      <a:endParaRPr lang="sv-SE" sz="18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255.255.255.0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Network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prefix:</a:t>
                      </a:r>
                    </a:p>
                    <a:p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bitwise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AND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of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address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,</a:t>
                      </a:r>
                      <a:r>
                        <a:rPr lang="sv-SE" i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sv-SE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11000000.10101000.00000101.00000000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192.168.5.0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Host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part</a:t>
                      </a:r>
                    </a:p>
                    <a:p>
                      <a:r>
                        <a:rPr lang="sv-SE" sz="1400" dirty="0" smtClean="0">
                          <a:effectLst/>
                        </a:rPr>
                        <a:t>(</a:t>
                      </a:r>
                      <a:r>
                        <a:rPr lang="sv-SE" sz="1400" dirty="0" err="1" smtClean="0">
                          <a:effectLst/>
                        </a:rPr>
                        <a:t>obtained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with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similar</a:t>
                      </a:r>
                      <a:r>
                        <a:rPr lang="sv-SE" sz="1400" baseline="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calculation</a:t>
                      </a:r>
                      <a:r>
                        <a:rPr lang="sv-SE" sz="1400" dirty="0" smtClean="0">
                          <a:effectLst/>
                        </a:rPr>
                        <a:t>,  </a:t>
                      </a:r>
                      <a:r>
                        <a:rPr lang="sv-SE" sz="1400" dirty="0" err="1" smtClean="0">
                          <a:effectLst/>
                        </a:rPr>
                        <a:t>with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smtClean="0">
                          <a:effectLst/>
                        </a:rPr>
                        <a:t>a ”mask”  </a:t>
                      </a:r>
                      <a:r>
                        <a:rPr lang="sv-SE" sz="1400" dirty="0" err="1" smtClean="0">
                          <a:effectLst/>
                        </a:rPr>
                        <a:t>where</a:t>
                      </a:r>
                      <a:r>
                        <a:rPr lang="sv-SE" sz="1400" dirty="0" smtClean="0">
                          <a:effectLst/>
                        </a:rPr>
                        <a:t> the </a:t>
                      </a:r>
                      <a:r>
                        <a:rPr lang="sv-SE" sz="1400" dirty="0" smtClean="0">
                          <a:solidFill>
                            <a:srgbClr val="00B050"/>
                          </a:solidFill>
                          <a:effectLst/>
                        </a:rPr>
                        <a:t>32 – 24 </a:t>
                      </a:r>
                      <a:r>
                        <a:rPr lang="sv-SE" sz="1400" dirty="0" smtClean="0">
                          <a:effectLst/>
                        </a:rPr>
                        <a:t>last bits set to 1)</a:t>
                      </a:r>
                      <a:endParaRPr lang="sv-SE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00000000.00000000.00000000.10000010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0.0.0.130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 bwMode="auto">
          <a:xfrm flipV="1">
            <a:off x="2308302" y="3328987"/>
            <a:ext cx="2921620" cy="217101"/>
          </a:xfrm>
          <a:prstGeom prst="bentConnector3">
            <a:avLst>
              <a:gd name="adj1" fmla="val -763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>
            <a:off x="5229922" y="3328987"/>
            <a:ext cx="992458" cy="217101"/>
          </a:xfrm>
          <a:prstGeom prst="bentConnector3">
            <a:avLst>
              <a:gd name="adj1" fmla="val 562"/>
            </a:avLst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2308302" y="4209662"/>
            <a:ext cx="2921620" cy="2994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5293028" y="5445224"/>
            <a:ext cx="1007164" cy="2885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5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82000" y="6578600"/>
            <a:ext cx="762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schemeClr val="bg1"/>
                </a:solidFill>
                <a:latin typeface="Arial" pitchFamily="34" charset="0"/>
              </a:rPr>
              <a:t> </a:t>
            </a:r>
            <a:fld id="{EFA5FB72-D168-4686-ADA7-96E7B0280A1E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32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>
          <a:xfrm>
            <a:off x="780585" y="116632"/>
            <a:ext cx="76962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chemeClr val="accent2"/>
                </a:solidFill>
              </a:rPr>
              <a:t>CIDR </a:t>
            </a:r>
            <a:r>
              <a:rPr lang="sv-SE" b="1" dirty="0" err="1" smtClean="0">
                <a:solidFill>
                  <a:schemeClr val="accent2"/>
                </a:solidFill>
              </a:rPr>
              <a:t>Address</a:t>
            </a:r>
            <a:r>
              <a:rPr lang="sv-SE" b="1" dirty="0" smtClean="0">
                <a:solidFill>
                  <a:schemeClr val="accent2"/>
                </a:solidFill>
              </a:rPr>
              <a:t> </a:t>
            </a:r>
            <a:r>
              <a:rPr lang="sv-SE" b="1" dirty="0" smtClean="0">
                <a:solidFill>
                  <a:schemeClr val="accent2"/>
                </a:solidFill>
              </a:rPr>
              <a:t>Masks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89208" y="126876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1800" u="sng" dirty="0">
                <a:solidFill>
                  <a:schemeClr val="tx2"/>
                </a:solidFill>
              </a:rPr>
              <a:t>CIDR Notation</a:t>
            </a:r>
            <a:r>
              <a:rPr lang="sv-SE" altLang="sv-SE" sz="1800" dirty="0">
                <a:solidFill>
                  <a:schemeClr val="tx2"/>
                </a:solidFill>
              </a:rPr>
              <a:t>	</a:t>
            </a:r>
            <a:r>
              <a:rPr lang="sv-SE" altLang="sv-SE" sz="1800" u="sng" dirty="0" err="1">
                <a:solidFill>
                  <a:schemeClr val="tx2"/>
                </a:solidFill>
              </a:rPr>
              <a:t>Dotted</a:t>
            </a:r>
            <a:r>
              <a:rPr lang="sv-SE" altLang="sv-SE" sz="1800" u="sng" dirty="0">
                <a:solidFill>
                  <a:schemeClr val="tx2"/>
                </a:solidFill>
              </a:rPr>
              <a:t> Decimal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 		              128.0.0.0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/2 		              192.0.0.0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/3 		              224.0.0.0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/4 		              240.0.0.0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/5 		              248.0.0.0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/6 		              252.0.0.0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/7 		              254.0.0.0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/8 		              255.0.0.0</a:t>
            </a: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/9 		              255.128.0.0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/10 	              255.192.0.0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/11 	              255.224.0.0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/12 	              255.240.0.0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/13 	              255.248.0.0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/14 	              255.252.0.0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/15 	              255.254.0.0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/16 	              255.255.0.0</a:t>
            </a: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endParaRPr kumimoji="1" lang="sv-SE" altLang="sv-SE" sz="2000" dirty="0">
              <a:latin typeface="Tahoma" pitchFamily="34" charset="0"/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291359" y="1268760"/>
            <a:ext cx="419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1800" u="sng" dirty="0"/>
              <a:t>CIDR Notation</a:t>
            </a:r>
            <a:r>
              <a:rPr lang="sv-SE" altLang="sv-SE" sz="1800" dirty="0"/>
              <a:t>	</a:t>
            </a:r>
            <a:r>
              <a:rPr lang="sv-SE" altLang="sv-SE" sz="1800" u="sng" dirty="0" err="1"/>
              <a:t>Dotted</a:t>
            </a:r>
            <a:r>
              <a:rPr lang="sv-SE" altLang="sv-SE" sz="1800" u="sng" dirty="0"/>
              <a:t> Decimal</a:t>
            </a:r>
            <a:endParaRPr lang="sv-SE" altLang="sv-SE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/17 		255.255.128.0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/18 		255.255.192.0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/19 		255.255.224.0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/20 		255.255.240.0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/21 		255.255.248.0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/22 		255.255.252.0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/23 		255.255.254.0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/24 		255.255.255.0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/25 		255.255.255.128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/26		255.255.255.192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/27		255.255.255.224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/28		255.255.255.240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/29		255.255.255.248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/30		255.255.255.252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/31		255.255.255.254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/32		255.255.255.255</a:t>
            </a:r>
            <a:r>
              <a:rPr lang="sv-SE" altLang="sv-SE" sz="2000" dirty="0">
                <a:latin typeface="Arial" pitchFamily="34" charset="0"/>
              </a:rPr>
              <a:t> </a:t>
            </a:r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>
                <a:solidFill>
                  <a:schemeClr val="bg2"/>
                </a:solidFill>
                <a:latin typeface="Arial" pitchFamily="34" charset="0"/>
              </a:rPr>
              <a:t>2013 Ali Salehson, Chalmers, CSE Networks and Systems</a:t>
            </a:r>
          </a:p>
        </p:txBody>
      </p:sp>
    </p:spTree>
    <p:extLst>
      <p:ext uri="{BB962C8B-B14F-4D97-AF65-F5344CB8AC3E}">
        <p14:creationId xmlns:p14="http://schemas.microsoft.com/office/powerpoint/2010/main" val="413268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0" y="6578600"/>
            <a:ext cx="762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schemeClr val="bg1"/>
                </a:solidFill>
                <a:latin typeface="Arial" pitchFamily="34" charset="0"/>
              </a:rPr>
              <a:t> </a:t>
            </a:r>
            <a:fld id="{4113F297-6E08-4765-B254-3C717023C043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33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65838" y="126380"/>
            <a:ext cx="76962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rgbClr val="FF0000"/>
                </a:solidFill>
              </a:rPr>
              <a:t>Classless </a:t>
            </a:r>
            <a:r>
              <a:rPr lang="sv-SE" b="1" dirty="0" err="1" smtClean="0">
                <a:solidFill>
                  <a:srgbClr val="FF0000"/>
                </a:solidFill>
              </a:rPr>
              <a:t>Address</a:t>
            </a:r>
            <a:r>
              <a:rPr lang="sv-SE" b="1" dirty="0" smtClean="0">
                <a:solidFill>
                  <a:srgbClr val="FF0000"/>
                </a:solidFill>
              </a:rPr>
              <a:t>: </a:t>
            </a:r>
            <a:r>
              <a:rPr lang="sv-SE" b="1" dirty="0" err="1" smtClean="0">
                <a:solidFill>
                  <a:srgbClr val="FF0000"/>
                </a:solidFill>
              </a:rPr>
              <a:t>example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0" y="1113264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sv-SE" sz="2600" dirty="0">
                <a:solidFill>
                  <a:schemeClr val="tx2"/>
                </a:solidFill>
              </a:rPr>
              <a:t>An ISP has an address block 122.211.0.0/16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</a:rPr>
              <a:t> A customer needs max. 6 host addresses,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</a:rPr>
              <a:t> ISP </a:t>
            </a:r>
            <a:r>
              <a:rPr lang="sv-SE" sz="2600" dirty="0" err="1" smtClean="0">
                <a:solidFill>
                  <a:schemeClr val="tx2"/>
                </a:solidFill>
              </a:rPr>
              <a:t>can</a:t>
            </a:r>
            <a:r>
              <a:rPr lang="sv-SE" sz="2600" dirty="0" smtClean="0">
                <a:solidFill>
                  <a:schemeClr val="tx2"/>
                </a:solidFill>
              </a:rPr>
              <a:t> </a:t>
            </a:r>
            <a:r>
              <a:rPr lang="sv-SE" sz="2600" dirty="0" err="1" smtClean="0">
                <a:solidFill>
                  <a:schemeClr val="tx2"/>
                </a:solidFill>
              </a:rPr>
              <a:t>e.g</a:t>
            </a:r>
            <a:r>
              <a:rPr lang="sv-SE" sz="2600" dirty="0" smtClean="0">
                <a:solidFill>
                  <a:schemeClr val="tx2"/>
                </a:solidFill>
              </a:rPr>
              <a:t>. </a:t>
            </a:r>
            <a:r>
              <a:rPr lang="sv-SE" sz="2600" dirty="0" err="1" smtClean="0">
                <a:solidFill>
                  <a:schemeClr val="tx2"/>
                </a:solidFill>
              </a:rPr>
              <a:t>allocate</a:t>
            </a:r>
            <a:r>
              <a:rPr lang="sv-SE" sz="2600" dirty="0">
                <a:solidFill>
                  <a:schemeClr val="tx2"/>
                </a:solidFill>
              </a:rPr>
              <a:t>: </a:t>
            </a:r>
            <a:r>
              <a:rPr lang="sv-SE" sz="2600" dirty="0" smtClean="0">
                <a:solidFill>
                  <a:schemeClr val="tx2"/>
                </a:solidFill>
              </a:rPr>
              <a:t>122.211.</a:t>
            </a:r>
            <a:r>
              <a:rPr lang="sv-SE" sz="2600" b="1" dirty="0" smtClean="0">
                <a:solidFill>
                  <a:schemeClr val="accent2"/>
                </a:solidFill>
              </a:rPr>
              <a:t>176.208</a:t>
            </a:r>
            <a:r>
              <a:rPr lang="sv-SE" sz="2600" dirty="0" smtClean="0">
                <a:solidFill>
                  <a:schemeClr val="tx2"/>
                </a:solidFill>
              </a:rPr>
              <a:t>/</a:t>
            </a:r>
            <a:r>
              <a:rPr lang="sv-SE" sz="2600" dirty="0" smtClean="0">
                <a:solidFill>
                  <a:srgbClr val="FF9900"/>
                </a:solidFill>
              </a:rPr>
              <a:t>29</a:t>
            </a:r>
          </a:p>
          <a:p>
            <a:pPr marL="1600200" lvl="3" indent="-2286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FF9900"/>
                </a:solidFill>
              </a:rPr>
              <a:t> </a:t>
            </a:r>
            <a:r>
              <a:rPr lang="sv-SE" sz="2600" dirty="0" smtClean="0">
                <a:solidFill>
                  <a:srgbClr val="FF9900"/>
                </a:solidFill>
              </a:rPr>
              <a:t>3 bits </a:t>
            </a:r>
            <a:r>
              <a:rPr lang="sv-SE" sz="2600" dirty="0" err="1" smtClean="0">
                <a:solidFill>
                  <a:srgbClr val="FF9900"/>
                </a:solidFill>
              </a:rPr>
              <a:t>enough</a:t>
            </a:r>
            <a:r>
              <a:rPr lang="sv-SE" sz="2600" dirty="0" smtClean="0">
                <a:solidFill>
                  <a:srgbClr val="FF9900"/>
                </a:solidFill>
              </a:rPr>
              <a:t> for </a:t>
            </a:r>
            <a:r>
              <a:rPr lang="sv-SE" sz="2600" dirty="0" err="1" smtClean="0">
                <a:solidFill>
                  <a:srgbClr val="FF9900"/>
                </a:solidFill>
              </a:rPr>
              <a:t>host</a:t>
            </a:r>
            <a:r>
              <a:rPr lang="sv-SE" sz="2600" dirty="0" smtClean="0">
                <a:solidFill>
                  <a:srgbClr val="FF9900"/>
                </a:solidFill>
              </a:rPr>
              <a:t> part</a:t>
            </a:r>
            <a:endParaRPr lang="sv-SE" sz="2600" dirty="0">
              <a:solidFill>
                <a:srgbClr val="FF9900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</a:rPr>
              <a:t> subnet mask 255.255.</a:t>
            </a:r>
            <a:r>
              <a:rPr lang="sv-SE" sz="2600" b="1" dirty="0">
                <a:solidFill>
                  <a:schemeClr val="accent2"/>
                </a:solidFill>
              </a:rPr>
              <a:t>255.248</a:t>
            </a:r>
            <a:endParaRPr kumimoji="1" lang="sv-SE" sz="4400" b="1" dirty="0">
              <a:solidFill>
                <a:schemeClr val="accent2"/>
              </a:solidFill>
            </a:endParaRPr>
          </a:p>
        </p:txBody>
      </p:sp>
      <p:graphicFrame>
        <p:nvGraphicFramePr>
          <p:cNvPr id="397321" name="Group 9"/>
          <p:cNvGraphicFramePr>
            <a:graphicFrameLocks noGrp="1"/>
          </p:cNvGraphicFramePr>
          <p:nvPr>
            <p:extLst/>
          </p:nvPr>
        </p:nvGraphicFramePr>
        <p:xfrm>
          <a:off x="838200" y="3505200"/>
          <a:ext cx="6934200" cy="3003550"/>
        </p:xfrm>
        <a:graphic>
          <a:graphicData uri="http://schemas.openxmlformats.org/drawingml/2006/table">
            <a:tbl>
              <a:tblPr/>
              <a:tblGrid>
                <a:gridCol w="1600200"/>
                <a:gridCol w="2438400"/>
                <a:gridCol w="2895600"/>
              </a:tblGrid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Dotted Decimal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Last 8 bits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Network</a:t>
                      </a:r>
                      <a:endParaRPr kumimoji="0" lang="sv-S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1st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209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001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………….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6th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Broadcast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7" name="Rectangle 5"/>
          <p:cNvSpPr>
            <a:spLocks noChangeArrowheads="1"/>
          </p:cNvSpPr>
          <p:nvPr/>
        </p:nvSpPr>
        <p:spPr bwMode="auto">
          <a:xfrm>
            <a:off x="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 dirty="0">
                <a:solidFill>
                  <a:schemeClr val="bg2"/>
                </a:solidFill>
                <a:latin typeface="Arial" pitchFamily="34" charset="0"/>
              </a:rPr>
              <a:t>2013 Ali Salehson, Chalmers, CSE </a:t>
            </a:r>
            <a:r>
              <a:rPr lang="sv-SE" altLang="sv-SE" sz="800" dirty="0" err="1">
                <a:solidFill>
                  <a:schemeClr val="bg2"/>
                </a:solidFill>
                <a:latin typeface="Arial" pitchFamily="34" charset="0"/>
              </a:rPr>
              <a:t>Networks</a:t>
            </a:r>
            <a:r>
              <a:rPr lang="sv-SE" altLang="sv-SE" sz="800" dirty="0">
                <a:solidFill>
                  <a:schemeClr val="bg2"/>
                </a:solidFill>
                <a:latin typeface="Arial" pitchFamily="34" charset="0"/>
              </a:rPr>
              <a:t> and Systems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87122" y="4003288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87122" y="4534829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87122" y="5516136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87122" y="6027351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5456415" cy="46482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/>
              <a:t>How to get addresses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0" y="38610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0C35E-6537-4263-80DC-4CC63345ECA3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56" y="64792"/>
            <a:ext cx="8856984" cy="771920"/>
          </a:xfrm>
        </p:spPr>
        <p:txBody>
          <a:bodyPr/>
          <a:lstStyle/>
          <a:p>
            <a:r>
              <a:rPr lang="en-US" sz="2800" dirty="0" smtClean="0"/>
              <a:t>IP addresses: how to get </a:t>
            </a:r>
            <a:r>
              <a:rPr lang="en-US" sz="2800" dirty="0" smtClean="0"/>
              <a:t>one </a:t>
            </a:r>
            <a:br>
              <a:rPr lang="en-US" sz="2800" dirty="0" smtClean="0"/>
            </a:br>
            <a:r>
              <a:rPr lang="en-US" sz="2800" dirty="0" smtClean="0"/>
              <a:t>(for an end-host)?</a:t>
            </a:r>
            <a:endParaRPr lang="en-US" sz="2800" dirty="0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hard-coded by system admin in a </a:t>
            </a:r>
            <a:r>
              <a:rPr lang="en-US" sz="2200" dirty="0"/>
              <a:t>file 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Windows: control-panel-&gt;network-&gt;configuration-&gt;</a:t>
            </a:r>
            <a:r>
              <a:rPr lang="en-US" sz="1800" dirty="0" err="1"/>
              <a:t>tcp</a:t>
            </a:r>
            <a:r>
              <a:rPr lang="en-US" sz="1800" dirty="0"/>
              <a:t>/</a:t>
            </a:r>
            <a:r>
              <a:rPr lang="en-US" sz="1800" dirty="0" err="1"/>
              <a:t>ip</a:t>
            </a:r>
            <a:r>
              <a:rPr lang="en-US" sz="1800" dirty="0"/>
              <a:t>-&gt;</a:t>
            </a:r>
            <a:r>
              <a:rPr lang="en-US" sz="1800" dirty="0" smtClean="0"/>
              <a:t>properties; UNIX</a:t>
            </a:r>
            <a:r>
              <a:rPr lang="en-US" sz="1800" dirty="0"/>
              <a:t>: 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rc.config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DHCP: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/>
              <a:t>ynamic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ost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/>
              <a:t>onfiguration </a:t>
            </a:r>
            <a:r>
              <a:rPr lang="en-US" sz="2200" dirty="0" smtClean="0">
                <a:solidFill>
                  <a:srgbClr val="FF0000"/>
                </a:solidFill>
              </a:rPr>
              <a:t>P</a:t>
            </a:r>
            <a:r>
              <a:rPr lang="en-US" sz="2200" dirty="0" smtClean="0"/>
              <a:t>rotocol: </a:t>
            </a:r>
            <a:r>
              <a:rPr lang="en-US" sz="1900" dirty="0" smtClean="0"/>
              <a:t>dynamically get address: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host broadcasts “</a:t>
            </a:r>
            <a:r>
              <a:rPr lang="en-US" sz="1900" dirty="0" smtClean="0">
                <a:solidFill>
                  <a:schemeClr val="accent2"/>
                </a:solidFill>
              </a:rPr>
              <a:t>DHCP discover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DHCP server responds with “</a:t>
            </a:r>
            <a:r>
              <a:rPr lang="en-US" sz="1900" dirty="0" smtClean="0">
                <a:solidFill>
                  <a:schemeClr val="accent2"/>
                </a:solidFill>
              </a:rPr>
              <a:t>DHCP offer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host requests IP address: “</a:t>
            </a:r>
            <a:r>
              <a:rPr lang="en-US" sz="1900" dirty="0" smtClean="0">
                <a:solidFill>
                  <a:schemeClr val="accent2"/>
                </a:solidFill>
              </a:rPr>
              <a:t>DHCP request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DHCP server sends address: “</a:t>
            </a:r>
            <a:r>
              <a:rPr lang="en-US" sz="1900" dirty="0" smtClean="0">
                <a:solidFill>
                  <a:schemeClr val="accent2"/>
                </a:solidFill>
              </a:rPr>
              <a:t>DHCP </a:t>
            </a:r>
            <a:r>
              <a:rPr lang="en-US" sz="1900" dirty="0" err="1" smtClean="0">
                <a:solidFill>
                  <a:schemeClr val="accent2"/>
                </a:solidFill>
              </a:rPr>
              <a:t>ack</a:t>
            </a:r>
            <a:r>
              <a:rPr lang="en-US" sz="1900" dirty="0" smtClean="0"/>
              <a:t>” </a:t>
            </a:r>
            <a:r>
              <a:rPr lang="en-US" sz="1900" dirty="0" err="1" smtClean="0"/>
              <a:t>msg</a:t>
            </a:r>
            <a:r>
              <a:rPr lang="en-US" sz="1900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6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5E9EFE-D3E2-4BBB-A1D2-0A51A6A50ADC}" type="slidenum">
              <a:rPr lang="en-US" smtClean="0">
                <a:latin typeface="Tahoma" pitchFamily="34" charset="0"/>
              </a:rPr>
              <a:pPr/>
              <a:t>36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+mj-cs"/>
              </a:rPr>
              <a:t>DHCP: more than </a:t>
            </a:r>
            <a:r>
              <a:rPr lang="en-US" dirty="0" smtClean="0">
                <a:cs typeface="+mj-cs"/>
              </a:rPr>
              <a:t>an IP address</a:t>
            </a:r>
            <a:endParaRPr lang="en-US" dirty="0">
              <a:cs typeface="+mj-cs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316835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DHCP can return more than just allocated IP address on subnet</a:t>
            </a:r>
            <a:r>
              <a:rPr lang="en-US" dirty="0" smtClean="0">
                <a:cs typeface="+mn-cs"/>
              </a:rPr>
              <a:t>:</a:t>
            </a:r>
            <a:endParaRPr lang="en-US" dirty="0"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 smtClean="0"/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address </a:t>
            </a:r>
            <a:r>
              <a:rPr lang="en-US" dirty="0"/>
              <a:t>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network mask (indicating network versus host portion of address)</a:t>
            </a:r>
          </a:p>
        </p:txBody>
      </p:sp>
    </p:spTree>
    <p:extLst>
      <p:ext uri="{BB962C8B-B14F-4D97-AF65-F5344CB8AC3E}">
        <p14:creationId xmlns:p14="http://schemas.microsoft.com/office/powerpoint/2010/main" val="4005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56886" y="3514725"/>
            <a:ext cx="389237" cy="207876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45FD09-432B-4280-8009-9190897B3E7E}" type="slidenum">
              <a:rPr lang="en-US" smtClean="0">
                <a:latin typeface="Tahoma" pitchFamily="34" charset="0"/>
              </a:rPr>
              <a:pPr/>
              <a:t>37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8406134" cy="6937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 addresses: how to get </a:t>
            </a:r>
            <a:r>
              <a:rPr lang="en-US" dirty="0" smtClean="0">
                <a:ea typeface="ＭＳ Ｐゴシック" pitchFamily="34" charset="-128"/>
              </a:rPr>
              <a:t>one (net-part)?</a:t>
            </a:r>
            <a:endParaRPr lang="en-US" sz="4800" dirty="0" smtClean="0">
              <a:ea typeface="ＭＳ Ｐゴシック" pitchFamily="34" charset="-128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dirty="0" smtClean="0">
                <a:ea typeface="ＭＳ Ｐゴシック" pitchFamily="34" charset="-128"/>
              </a:rPr>
              <a:t> how does </a:t>
            </a:r>
            <a:r>
              <a:rPr lang="en-US" i="1" dirty="0" smtClean="0">
                <a:ea typeface="ＭＳ Ｐゴシック" pitchFamily="34" charset="-128"/>
              </a:rPr>
              <a:t>network</a:t>
            </a:r>
            <a:r>
              <a:rPr lang="en-US" dirty="0" smtClean="0">
                <a:ea typeface="ＭＳ Ｐゴシック" pitchFamily="34" charset="-128"/>
              </a:rPr>
              <a:t> get subnet part of IP </a:t>
            </a:r>
            <a:r>
              <a:rPr lang="en-US" dirty="0" err="1" smtClean="0">
                <a:ea typeface="ＭＳ Ｐゴシック" pitchFamily="34" charset="-128"/>
              </a:rPr>
              <a:t>addr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dirty="0" smtClean="0">
                <a:ea typeface="ＭＳ Ｐゴシック" pitchFamily="34" charset="-128"/>
              </a:rPr>
              <a:t> gets allocated portion of its provider ISP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address space; </a:t>
            </a:r>
            <a:r>
              <a:rPr lang="en-US" altLang="ja-JP" dirty="0" err="1" smtClean="0">
                <a:ea typeface="ＭＳ Ｐゴシック" pitchFamily="34" charset="-128"/>
              </a:rPr>
              <a:t>eg</a:t>
            </a:r>
            <a:r>
              <a:rPr lang="en-US" altLang="ja-JP" dirty="0" smtClean="0">
                <a:ea typeface="ＭＳ Ｐゴシック" pitchFamily="34" charset="-128"/>
              </a:rPr>
              <a:t>: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99"/>
                </a:solidFill>
              </a:rPr>
              <a:t>ISP's block     </a:t>
            </a:r>
            <a:r>
              <a:rPr lang="en-US" b="1" dirty="0" smtClean="0">
                <a:solidFill>
                  <a:srgbClr val="000099"/>
                </a:solidFill>
              </a:rPr>
              <a:t>   </a:t>
            </a:r>
            <a:r>
              <a:rPr lang="en-US" u="sng" dirty="0" smtClean="0">
                <a:solidFill>
                  <a:srgbClr val="000099"/>
                </a:solidFill>
              </a:rPr>
              <a:t>11001000  </a:t>
            </a:r>
            <a:r>
              <a:rPr lang="en-US" u="sng" dirty="0">
                <a:solidFill>
                  <a:srgbClr val="000099"/>
                </a:solidFill>
              </a:rPr>
              <a:t>00010111  0001</a:t>
            </a:r>
            <a:r>
              <a:rPr lang="en-US" dirty="0">
                <a:solidFill>
                  <a:srgbClr val="000099"/>
                </a:solidFill>
              </a:rPr>
              <a:t>0000  00000000    </a:t>
            </a:r>
            <a:r>
              <a:rPr lang="en-US" b="1" dirty="0">
                <a:solidFill>
                  <a:srgbClr val="000099"/>
                </a:solidFill>
              </a:rPr>
              <a:t>200.23.16.0/20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Organization 0    </a:t>
            </a:r>
            <a:r>
              <a:rPr lang="en-US" u="sng" dirty="0"/>
              <a:t>11001000  00010111  0001000</a:t>
            </a:r>
            <a:r>
              <a:rPr lang="en-US" dirty="0"/>
              <a:t>0  00000000    </a:t>
            </a:r>
            <a:r>
              <a:rPr lang="en-US" b="1" dirty="0"/>
              <a:t>200.23.16.0/23</a:t>
            </a:r>
            <a:r>
              <a:rPr lang="en-US" dirty="0"/>
              <a:t> </a:t>
            </a:r>
          </a:p>
          <a:p>
            <a:r>
              <a:rPr lang="en-US" dirty="0"/>
              <a:t>Organization 1    </a:t>
            </a:r>
            <a:r>
              <a:rPr lang="en-US" u="sng" dirty="0"/>
              <a:t>11001000  00010111  0001001</a:t>
            </a:r>
            <a:r>
              <a:rPr lang="en-US" dirty="0"/>
              <a:t>0  00000000    </a:t>
            </a:r>
            <a:r>
              <a:rPr lang="en-US" b="1" dirty="0"/>
              <a:t>200.23.18.0/23</a:t>
            </a:r>
            <a:r>
              <a:rPr lang="en-US" dirty="0"/>
              <a:t> </a:t>
            </a:r>
          </a:p>
          <a:p>
            <a:r>
              <a:rPr lang="en-US" dirty="0"/>
              <a:t>Organization 2    </a:t>
            </a:r>
            <a:r>
              <a:rPr lang="en-US" u="sng" dirty="0"/>
              <a:t>11001000  00010111  0001010</a:t>
            </a:r>
            <a:r>
              <a:rPr lang="en-US" dirty="0"/>
              <a:t>0  00000000    </a:t>
            </a:r>
            <a:r>
              <a:rPr lang="en-US" b="1" dirty="0"/>
              <a:t>200.23.20.0/23 </a:t>
            </a:r>
          </a:p>
          <a:p>
            <a:r>
              <a:rPr lang="en-US" dirty="0"/>
              <a:t>   ...                                          …..                                   ….                ….</a:t>
            </a:r>
          </a:p>
          <a:p>
            <a:r>
              <a:rPr lang="en-US" dirty="0"/>
              <a:t>Organization 7    </a:t>
            </a:r>
            <a:r>
              <a:rPr lang="en-US" u="sng" dirty="0"/>
              <a:t>11001000  00010111  0001111</a:t>
            </a:r>
            <a:r>
              <a:rPr lang="en-US" dirty="0"/>
              <a:t>0  00000000    </a:t>
            </a:r>
            <a:r>
              <a:rPr lang="en-US" b="1" dirty="0"/>
              <a:t>200.23.30.0/23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222790" y="5997146"/>
            <a:ext cx="2051222" cy="420130"/>
          </a:xfrm>
          <a:prstGeom prst="wedgeRoundRectCallout">
            <a:avLst>
              <a:gd name="adj1" fmla="val -41881"/>
              <a:gd name="adj2" fmla="val -15600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 bits,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 networks</a:t>
            </a:r>
          </a:p>
        </p:txBody>
      </p:sp>
    </p:spTree>
    <p:extLst>
      <p:ext uri="{BB962C8B-B14F-4D97-AF65-F5344CB8AC3E}">
        <p14:creationId xmlns:p14="http://schemas.microsoft.com/office/powerpoint/2010/main" val="27436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204890-C9B9-47E4-9F1B-D8FD87416EA9}" type="slidenum">
              <a:rPr lang="en-US" altLang="sv-SE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sv-SE" sz="1400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sv-SE" dirty="0" smtClean="0"/>
              <a:t>IP </a:t>
            </a:r>
            <a:r>
              <a:rPr lang="en-US" altLang="sv-SE" dirty="0"/>
              <a:t>Addressing</a:t>
            </a:r>
            <a:r>
              <a:rPr lang="en-US" altLang="sv-SE" dirty="0" smtClean="0"/>
              <a:t>: the </a:t>
            </a:r>
            <a:r>
              <a:rPr lang="en-US" altLang="sv-SE" dirty="0"/>
              <a:t>last word...</a:t>
            </a:r>
            <a:endParaRPr lang="en-US" altLang="sv-SE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139"/>
            <a:ext cx="8283575" cy="2794942"/>
          </a:xfrm>
        </p:spPr>
        <p:txBody>
          <a:bodyPr/>
          <a:lstStyle/>
          <a:p>
            <a:pPr>
              <a:buFont typeface="ZapfDingbats" pitchFamily="82" charset="2"/>
              <a:buNone/>
              <a:defRPr/>
            </a:pPr>
            <a:r>
              <a:rPr lang="en-US" u="sng" dirty="0" smtClean="0">
                <a:solidFill>
                  <a:schemeClr val="accent2"/>
                </a:solidFill>
              </a:rPr>
              <a:t>Q:</a:t>
            </a:r>
            <a:r>
              <a:rPr lang="en-US" dirty="0" smtClean="0"/>
              <a:t> How does an ISP get block of addresses?</a:t>
            </a:r>
          </a:p>
          <a:p>
            <a:pPr>
              <a:buFont typeface="ZapfDingbats" pitchFamily="82" charset="2"/>
              <a:buNone/>
              <a:defRPr/>
            </a:pPr>
            <a:r>
              <a:rPr lang="en-US" u="sng" dirty="0" smtClean="0">
                <a:solidFill>
                  <a:schemeClr val="accent2"/>
                </a:solidFill>
              </a:rPr>
              <a:t>A: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ICANN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chemeClr val="accent2"/>
                </a:solidFill>
              </a:rPr>
              <a:t>http://www.icann.org</a:t>
            </a:r>
            <a:r>
              <a:rPr lang="en-US" sz="2400" dirty="0"/>
              <a:t>/</a:t>
            </a:r>
            <a:endParaRPr lang="en-US" sz="2400" dirty="0" smtClean="0"/>
          </a:p>
          <a:p>
            <a:pPr>
              <a:buFont typeface="ZapfDingbats" pitchFamily="8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nternet 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orporation for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/>
              <a:t>ssigned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ames and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umbers</a:t>
            </a:r>
          </a:p>
          <a:p>
            <a:pPr lvl="1">
              <a:defRPr/>
            </a:pPr>
            <a:r>
              <a:rPr lang="en-US" dirty="0" smtClean="0"/>
              <a:t>allocates addresses</a:t>
            </a:r>
          </a:p>
          <a:p>
            <a:pPr lvl="1">
              <a:defRPr/>
            </a:pPr>
            <a:r>
              <a:rPr lang="en-US" dirty="0" smtClean="0"/>
              <a:t>manages DNS</a:t>
            </a:r>
          </a:p>
          <a:p>
            <a:pPr lvl="1">
              <a:defRPr/>
            </a:pPr>
            <a:r>
              <a:rPr lang="en-US" dirty="0" smtClean="0"/>
              <a:t>assigns domain names, resolves disputes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C0504D"/>
                </a:solidFill>
                <a:latin typeface="Arial" charset="0"/>
              </a:rPr>
              <a:t>Users are assigned IP addresses by Internet Service Providers (ISPs). ISPs obtain allocations of IP addresses from a Local Internet Registry (LIR) or National Internet Registry (NIR), or from their appropriate Regional Internet Registry (</a:t>
            </a:r>
            <a:r>
              <a:rPr lang="en-US" sz="1800" b="1" dirty="0" smtClean="0">
                <a:solidFill>
                  <a:srgbClr val="C0504D"/>
                </a:solidFill>
                <a:latin typeface="Arial" charset="0"/>
              </a:rPr>
              <a:t>RIR, 5 worldwide).</a:t>
            </a:r>
            <a:endParaRPr lang="en-US" sz="1800" b="1" dirty="0">
              <a:solidFill>
                <a:srgbClr val="C0504D"/>
              </a:solidFill>
              <a:latin typeface="Arial" charset="0"/>
            </a:endParaRPr>
          </a:p>
          <a:p>
            <a:pPr marL="457200" lvl="1" indent="0">
              <a:buFont typeface="ZapfDingbats" pitchFamily="82" charset="2"/>
              <a:buNone/>
              <a:defRPr/>
            </a:pPr>
            <a:endParaRPr lang="en-US" dirty="0" smtClean="0"/>
          </a:p>
        </p:txBody>
      </p:sp>
      <p:pic>
        <p:nvPicPr>
          <p:cNvPr id="3891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11943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6" y="5043486"/>
            <a:ext cx="2519363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5550433" cy="4648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get addresses</a:t>
            </a:r>
          </a:p>
          <a:p>
            <a:pPr lvl="1"/>
            <a:r>
              <a:rPr lang="en-US" sz="2400" dirty="0" smtClean="0"/>
              <a:t>NAT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38610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5744775" cy="4648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/>
              <a:t>N</a:t>
            </a:r>
            <a:r>
              <a:rPr lang="en-US" dirty="0" smtClean="0"/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Inside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routerswitching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fabrique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170080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DC17C77-27D6-467F-952D-E3F38D598DDB}" type="slidenum">
              <a:rPr lang="en-US">
                <a:latin typeface="Tahoma" pitchFamily="34" charset="0"/>
              </a:rPr>
              <a:pPr/>
              <a:t>40</a:t>
            </a:fld>
            <a:endParaRPr lang="en-US">
              <a:latin typeface="Tahoma" pitchFamily="34" charset="0"/>
            </a:endParaRPr>
          </a:p>
        </p:txBody>
      </p:sp>
      <p:sp>
        <p:nvSpPr>
          <p:cNvPr id="58372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156" y="325318"/>
            <a:ext cx="8091488" cy="6440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 smtClean="0"/>
              <a:t>(Well</a:t>
            </a:r>
            <a:r>
              <a:rPr lang="en-US" sz="2700" dirty="0"/>
              <a:t>, it was not really the last word</a:t>
            </a:r>
            <a:r>
              <a:rPr lang="en-US" sz="2700" dirty="0" smtClean="0"/>
              <a:t>…)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</a:t>
            </a:r>
            <a:r>
              <a:rPr lang="en-US" dirty="0"/>
              <a:t>: network address </a:t>
            </a:r>
            <a:r>
              <a:rPr lang="en-US" dirty="0" smtClean="0"/>
              <a:t>translation </a:t>
            </a:r>
            <a:r>
              <a:rPr lang="en-US" sz="4000" dirty="0" smtClean="0">
                <a:cs typeface="+mj-cs"/>
              </a:rPr>
              <a:t/>
            </a:r>
            <a:br>
              <a:rPr lang="en-US" sz="4000" dirty="0" smtClean="0">
                <a:cs typeface="+mj-cs"/>
              </a:rPr>
            </a:br>
            <a:endParaRPr lang="en-US" sz="3100" dirty="0">
              <a:cs typeface="+mj-cs"/>
            </a:endParaRPr>
          </a:p>
        </p:txBody>
      </p:sp>
      <p:sp>
        <p:nvSpPr>
          <p:cNvPr id="58374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7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58388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9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0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1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3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58394" name="Text Box 90"/>
          <p:cNvSpPr txBox="1">
            <a:spLocks noChangeArrowheads="1"/>
          </p:cNvSpPr>
          <p:nvPr/>
        </p:nvSpPr>
        <p:spPr bwMode="auto">
          <a:xfrm>
            <a:off x="4260850" y="4741864"/>
            <a:ext cx="3836945" cy="153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datagrams with source or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destination in this network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have 10.0.0/24 address for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source, destination (as usual</a:t>
            </a:r>
            <a:r>
              <a:rPr lang="en-US" sz="2400" dirty="0" smtClean="0">
                <a:latin typeface="Gill Sans MT" pitchFamily="34" charset="0"/>
              </a:rPr>
              <a:t>)</a:t>
            </a:r>
          </a:p>
        </p:txBody>
      </p:sp>
      <p:sp>
        <p:nvSpPr>
          <p:cNvPr id="58395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sz="2400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datagrams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sz="2400" dirty="0">
                <a:latin typeface="Gill Sans MT" pitchFamily="34" charset="0"/>
              </a:rPr>
              <a:t> local</a:t>
            </a:r>
          </a:p>
          <a:p>
            <a:pPr algn="r"/>
            <a:r>
              <a:rPr lang="en-US" sz="2400" dirty="0">
                <a:latin typeface="Gill Sans MT" pitchFamily="34" charset="0"/>
              </a:rPr>
              <a:t>network have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sz="2400" dirty="0">
                <a:latin typeface="Gill Sans MT" pitchFamily="34" charset="0"/>
              </a:rPr>
              <a:t> single source NAT IP address: 138.76.29.7,different source port numbers</a:t>
            </a:r>
          </a:p>
        </p:txBody>
      </p:sp>
      <p:sp>
        <p:nvSpPr>
          <p:cNvPr id="58397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99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584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12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15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13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00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5840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1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58405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6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2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58403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4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79493" y="4366976"/>
            <a:ext cx="687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(it is all about </a:t>
            </a:r>
            <a:r>
              <a:rPr lang="en-US" dirty="0" smtClean="0">
                <a:solidFill>
                  <a:srgbClr val="CC0000"/>
                </a:solidFill>
              </a:rPr>
              <a:t>extending </a:t>
            </a:r>
            <a:r>
              <a:rPr lang="en-US" dirty="0">
                <a:solidFill>
                  <a:srgbClr val="CC0000"/>
                </a:solidFill>
              </a:rPr>
              <a:t>the IP address </a:t>
            </a:r>
            <a:r>
              <a:rPr lang="en-US" dirty="0" smtClean="0">
                <a:solidFill>
                  <a:srgbClr val="CC0000"/>
                </a:solidFill>
              </a:rPr>
              <a:t>space; it also “hides” addresses</a:t>
            </a:r>
            <a:r>
              <a:rPr lang="en-US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F231B94-AB41-49DF-BD6E-2FB65685D931}" type="slidenum">
              <a:rPr lang="en-US" smtClean="0">
                <a:latin typeface="Tahoma" pitchFamily="34" charset="0"/>
              </a:rPr>
              <a:pPr/>
              <a:t>41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61444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1450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61451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6154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154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154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5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55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5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4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1249 h 264"/>
                <a:gd name="T2" fmla="*/ 2554 w 417"/>
                <a:gd name="T3" fmla="*/ 1249 h 264"/>
                <a:gd name="T4" fmla="*/ 2554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44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6154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61453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1454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5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1456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61540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6154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58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9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61461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3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61526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7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61528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1537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8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9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52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1534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5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6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30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31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61532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3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61511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1516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7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1518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23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4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519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20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2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12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13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61514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5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61507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61508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09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10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61493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61495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1504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5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6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96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1501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2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3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498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614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1471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509588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grpSp>
        <p:nvGrpSpPr>
          <p:cNvPr id="61474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614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1488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1491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2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9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5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61483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4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6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61481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2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7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61479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0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78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2D76BD7-4602-49C6-84DE-43BAD73DF284}" type="slidenum">
              <a:rPr lang="en-US" smtClean="0">
                <a:latin typeface="Tahoma" pitchFamily="34" charset="0"/>
              </a:rPr>
              <a:pPr/>
              <a:t>42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5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16-bit port-number field: 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64k simultaneous connections with a single LAN-side address!</a:t>
            </a:r>
          </a:p>
          <a:p>
            <a:r>
              <a:rPr lang="en-US" dirty="0" smtClean="0">
                <a:ea typeface="ＭＳ Ｐゴシック" pitchFamily="34" charset="-128"/>
              </a:rPr>
              <a:t>NAT is controversial: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routers should </a:t>
            </a:r>
            <a:r>
              <a:rPr lang="en-US" sz="2800" dirty="0" smtClean="0">
                <a:ea typeface="ＭＳ Ｐゴシック" pitchFamily="34" charset="-128"/>
              </a:rPr>
              <a:t>in principle process </a:t>
            </a:r>
            <a:r>
              <a:rPr lang="en-US" sz="2800" dirty="0" smtClean="0">
                <a:ea typeface="ＭＳ Ｐゴシック" pitchFamily="34" charset="-128"/>
              </a:rPr>
              <a:t>up to layer 3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violates end-to-end argument</a:t>
            </a:r>
          </a:p>
          <a:p>
            <a:pPr lvl="2"/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>NAT possibility must be taken into account by app designers, e.g., P2P applications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address shortage should instead be solved by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IPv6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56356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5930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6235834" cy="4648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get addresses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NAT</a:t>
            </a:r>
          </a:p>
          <a:p>
            <a:pPr lvl="1"/>
            <a:r>
              <a:rPr lang="en-US" dirty="0" smtClean="0"/>
              <a:t>IPv6</a:t>
            </a: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(Next) 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E93979-20E9-4ACE-9923-926890DB1266}" type="slidenum">
              <a:rPr lang="en-US" smtClean="0">
                <a:latin typeface="Tahoma" pitchFamily="34" charset="0"/>
              </a:rPr>
              <a:pPr/>
              <a:t>44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27042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motivation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707" y="1056072"/>
            <a:ext cx="8205788" cy="5105400"/>
          </a:xfrm>
        </p:spPr>
        <p:txBody>
          <a:bodyPr/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initial motivation: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32-bit address space soon to be completely allocated.  </a:t>
            </a:r>
          </a:p>
          <a:p>
            <a:r>
              <a:rPr lang="en-US" dirty="0" smtClean="0">
                <a:ea typeface="ＭＳ Ｐゴシック" pitchFamily="34" charset="-128"/>
              </a:rPr>
              <a:t>additional motivation: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header format helps speed processing/forwarding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header changes to facilitate </a:t>
            </a:r>
            <a:r>
              <a:rPr lang="en-US" dirty="0" err="1" smtClean="0">
                <a:ea typeface="ＭＳ Ｐゴシック" pitchFamily="34" charset="-128"/>
              </a:rPr>
              <a:t>QoS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IPv6 datagram format: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fixed-length 40 byte header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 fragmentation allowed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128-bit addresses   </a:t>
            </a:r>
            <a:r>
              <a:rPr lang="en-US" dirty="0" smtClean="0">
                <a:ea typeface="ＭＳ Ｐゴシック" pitchFamily="34" charset="-128"/>
              </a:rPr>
              <a:t>(2</a:t>
            </a:r>
            <a:r>
              <a:rPr lang="en-US" baseline="30000" dirty="0" smtClean="0">
                <a:ea typeface="ＭＳ Ｐゴシック" pitchFamily="34" charset="-128"/>
              </a:rPr>
              <a:t>128 </a:t>
            </a:r>
            <a:r>
              <a:rPr lang="en-US" dirty="0" smtClean="0">
                <a:ea typeface="ＭＳ Ｐゴシック" pitchFamily="34" charset="-128"/>
              </a:rPr>
              <a:t> = 10</a:t>
            </a:r>
            <a:r>
              <a:rPr lang="en-US" baseline="30000" dirty="0" smtClean="0">
                <a:ea typeface="ＭＳ Ｐゴシック" pitchFamily="34" charset="-128"/>
              </a:rPr>
              <a:t>38</a:t>
            </a:r>
            <a:r>
              <a:rPr lang="en-US" dirty="0" smtClean="0">
                <a:ea typeface="ＭＳ Ｐゴシック" pitchFamily="34" charset="-128"/>
              </a:rPr>
              <a:t> hosts)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Standard subnet size: </a:t>
            </a:r>
            <a:r>
              <a:rPr lang="en-US" i="1" dirty="0" smtClean="0">
                <a:ea typeface="ＭＳ Ｐゴシック" pitchFamily="34" charset="-128"/>
              </a:rPr>
              <a:t>2</a:t>
            </a:r>
            <a:r>
              <a:rPr lang="en-US" i="1" baseline="30000" dirty="0" smtClean="0">
                <a:ea typeface="ＭＳ Ｐゴシック" pitchFamily="34" charset="-128"/>
              </a:rPr>
              <a:t>64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hosts</a:t>
            </a:r>
          </a:p>
        </p:txBody>
      </p:sp>
    </p:spTree>
    <p:extLst>
      <p:ext uri="{BB962C8B-B14F-4D97-AF65-F5344CB8AC3E}">
        <p14:creationId xmlns:p14="http://schemas.microsoft.com/office/powerpoint/2010/main" val="28103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4BDF1D-EDD0-4CD0-A522-A5790BA42C73}" type="slidenum">
              <a:rPr lang="en-US" smtClean="0">
                <a:latin typeface="Tahoma" pitchFamily="34" charset="0"/>
              </a:rPr>
              <a:pPr/>
              <a:t>45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70661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5381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 datagram format</a:t>
            </a:r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222482" y="1306514"/>
            <a:ext cx="4781566" cy="1106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normAutofit/>
          </a:bodyPr>
          <a:lstStyle/>
          <a:p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dirty="0">
                <a:latin typeface="Gill Sans MT" pitchFamily="34" charset="0"/>
              </a:rPr>
              <a:t>  identify priority among datagrams in flow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dirty="0">
                <a:latin typeface="Gill Sans MT" pitchFamily="34" charset="0"/>
              </a:rPr>
              <a:t> identify datagrams in same </a:t>
            </a:r>
            <a:r>
              <a:rPr lang="ja-JP" altLang="en-US" dirty="0">
                <a:latin typeface="Gill Sans MT" pitchFamily="34" charset="0"/>
              </a:rPr>
              <a:t>“</a:t>
            </a:r>
            <a:r>
              <a:rPr lang="en-US" altLang="ja-JP" dirty="0">
                <a:latin typeface="Gill Sans MT" pitchFamily="34" charset="0"/>
              </a:rPr>
              <a:t>flow.</a:t>
            </a:r>
            <a:r>
              <a:rPr lang="ja-JP" altLang="en-US" dirty="0">
                <a:latin typeface="Gill Sans MT" pitchFamily="34" charset="0"/>
              </a:rPr>
              <a:t>”</a:t>
            </a:r>
            <a:r>
              <a:rPr lang="en-US" altLang="ja-JP" dirty="0">
                <a:latin typeface="Gill Sans MT" pitchFamily="34" charset="0"/>
              </a:rPr>
              <a:t> </a:t>
            </a:r>
          </a:p>
          <a:p>
            <a:r>
              <a:rPr lang="en-US" dirty="0">
                <a:latin typeface="Gill Sans MT" pitchFamily="34" charset="0"/>
              </a:rPr>
              <a:t>           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(concept of</a:t>
            </a:r>
            <a:r>
              <a:rPr lang="ja-JP" altLang="en-US" dirty="0">
                <a:latin typeface="Gill Sans MT" pitchFamily="34" charset="0"/>
              </a:rPr>
              <a:t>“</a:t>
            </a:r>
            <a:r>
              <a:rPr lang="en-US" altLang="ja-JP" dirty="0">
                <a:latin typeface="Gill Sans MT" pitchFamily="34" charset="0"/>
              </a:rPr>
              <a:t>flow</a:t>
            </a:r>
            <a:r>
              <a:rPr lang="ja-JP" altLang="en-US" dirty="0">
                <a:latin typeface="Gill Sans MT" pitchFamily="34" charset="0"/>
              </a:rPr>
              <a:t>”</a:t>
            </a:r>
            <a:r>
              <a:rPr lang="en-US" altLang="ja-JP" dirty="0">
                <a:latin typeface="Gill Sans MT" pitchFamily="34" charset="0"/>
              </a:rPr>
              <a:t> not well defined</a:t>
            </a:r>
            <a:r>
              <a:rPr lang="en-US" altLang="ja-JP" dirty="0" smtClean="0">
                <a:latin typeface="Gill Sans MT" pitchFamily="34" charset="0"/>
              </a:rPr>
              <a:t>).</a:t>
            </a:r>
            <a:endParaRPr lang="en-US" altLang="ja-JP" dirty="0">
              <a:latin typeface="Gill Sans MT" pitchFamily="34" charset="0"/>
            </a:endParaRPr>
          </a:p>
        </p:txBody>
      </p:sp>
      <p:sp>
        <p:nvSpPr>
          <p:cNvPr id="70664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6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7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8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9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0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1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2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150076" y="5175250"/>
            <a:ext cx="4737100" cy="987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673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data</a:t>
            </a:r>
          </a:p>
        </p:txBody>
      </p:sp>
      <p:sp>
        <p:nvSpPr>
          <p:cNvPr id="70674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/>
              <a:t>(128 bits)</a:t>
            </a:r>
          </a:p>
        </p:txBody>
      </p:sp>
      <p:sp>
        <p:nvSpPr>
          <p:cNvPr id="70675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/>
              <a:t>(128 bits)</a:t>
            </a:r>
          </a:p>
        </p:txBody>
      </p:sp>
      <p:sp>
        <p:nvSpPr>
          <p:cNvPr id="70676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payload len</a:t>
            </a:r>
          </a:p>
        </p:txBody>
      </p:sp>
      <p:sp>
        <p:nvSpPr>
          <p:cNvPr id="70677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next hdr</a:t>
            </a:r>
          </a:p>
        </p:txBody>
      </p:sp>
      <p:sp>
        <p:nvSpPr>
          <p:cNvPr id="70678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hop limit</a:t>
            </a:r>
          </a:p>
        </p:txBody>
      </p:sp>
      <p:sp>
        <p:nvSpPr>
          <p:cNvPr id="70679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flow label</a:t>
            </a:r>
          </a:p>
        </p:txBody>
      </p:sp>
      <p:sp>
        <p:nvSpPr>
          <p:cNvPr id="70680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pri</a:t>
            </a:r>
          </a:p>
        </p:txBody>
      </p:sp>
      <p:sp>
        <p:nvSpPr>
          <p:cNvPr id="70681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ver</a:t>
            </a:r>
          </a:p>
        </p:txBody>
      </p:sp>
      <p:sp>
        <p:nvSpPr>
          <p:cNvPr id="70682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3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32 bits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108561" y="1210469"/>
            <a:ext cx="3951288" cy="1413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solidFill>
                  <a:srgbClr val="CC0000"/>
                </a:solidFill>
                <a:ea typeface="ＭＳ Ｐゴシック" pitchFamily="34" charset="-128"/>
              </a:rPr>
              <a:t>checksum</a:t>
            </a:r>
            <a:r>
              <a:rPr 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sz="1800" i="1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removed entirely to reduce processing time at each hop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CC0000"/>
                </a:solidFill>
                <a:ea typeface="ＭＳ Ｐゴシック" pitchFamily="34" charset="-128"/>
              </a:rPr>
              <a:t>options:</a:t>
            </a:r>
            <a:r>
              <a:rPr lang="en-US" sz="1800" dirty="0" smtClean="0">
                <a:ea typeface="ＭＳ Ｐゴシック" pitchFamily="34" charset="-128"/>
              </a:rPr>
              <a:t> allowed, but outside of header, indicated by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Next Header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field</a:t>
            </a:r>
            <a:endParaRPr lang="en-US" altLang="ja-JP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1BD3A3-CA5A-4E43-B971-4CA42B28813C}" type="slidenum">
              <a:rPr lang="en-US" smtClean="0">
                <a:latin typeface="Tahoma" pitchFamily="34" charset="0"/>
              </a:rPr>
              <a:pPr/>
              <a:t>46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not all routers can be upgraded simultaneously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ea typeface="ＭＳ Ｐゴシック" pitchFamily="34" charset="-128"/>
              </a:rPr>
              <a:t>how will network operate with mixed IPv4 and IPv6 routers? </a:t>
            </a:r>
          </a:p>
          <a:p>
            <a:pPr>
              <a:lnSpc>
                <a:spcPct val="110000"/>
              </a:lnSpc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tunneling:</a:t>
            </a:r>
            <a:r>
              <a:rPr lang="en-US" dirty="0" smtClean="0">
                <a:ea typeface="ＭＳ Ｐゴシック" pitchFamily="34" charset="-128"/>
              </a:rPr>
              <a:t> IPv6 datagram carried as </a:t>
            </a:r>
            <a:r>
              <a:rPr lang="en-US" i="1" dirty="0" smtClean="0">
                <a:ea typeface="ＭＳ Ｐゴシック" pitchFamily="34" charset="-128"/>
              </a:rPr>
              <a:t>payload</a:t>
            </a:r>
            <a:r>
              <a:rPr lang="en-US" dirty="0" smtClean="0">
                <a:ea typeface="ＭＳ Ｐゴシック" pitchFamily="34" charset="-128"/>
              </a:rPr>
              <a:t> in IPv4 datagram among IPv4 routers</a:t>
            </a:r>
          </a:p>
        </p:txBody>
      </p:sp>
      <p:grpSp>
        <p:nvGrpSpPr>
          <p:cNvPr id="72711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2744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6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7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8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49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0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1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2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3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4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5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6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7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8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759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712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IPv4 source, dest addr </a:t>
            </a:r>
          </a:p>
        </p:txBody>
      </p:sp>
      <p:sp>
        <p:nvSpPr>
          <p:cNvPr id="72713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IPv4 header fields </a:t>
            </a:r>
          </a:p>
        </p:txBody>
      </p:sp>
      <p:sp>
        <p:nvSpPr>
          <p:cNvPr id="72714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7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IPv4 datagram</a:t>
            </a:r>
          </a:p>
        </p:txBody>
      </p:sp>
      <p:sp>
        <p:nvSpPr>
          <p:cNvPr id="72718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9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3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F1C544A-2AD5-4549-A428-3597E3B2E96C}" type="slidenum">
              <a:rPr lang="en-US" smtClean="0">
                <a:latin typeface="Tahoma" pitchFamily="34" charset="0"/>
              </a:rPr>
              <a:pPr/>
              <a:t>47</a:t>
            </a:fld>
            <a:endParaRPr lang="en-US" dirty="0">
              <a:latin typeface="Tahoma" pitchFamily="34" charset="0"/>
            </a:endParaRPr>
          </a:p>
        </p:txBody>
      </p:sp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74910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4914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5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74911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912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74913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74901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4905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906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4908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09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74907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74902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903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74904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4895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96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74897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4898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4899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0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4886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87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74888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4889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4890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891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48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94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74892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4760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physical view:</a:t>
            </a:r>
          </a:p>
        </p:txBody>
      </p:sp>
      <p:sp>
        <p:nvSpPr>
          <p:cNvPr id="74761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62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748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81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84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5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82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83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3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4855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74856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B</a:t>
              </a:r>
            </a:p>
          </p:txBody>
        </p:sp>
        <p:sp>
          <p:nvSpPr>
            <p:cNvPr id="74857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58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74859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74860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7487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73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76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7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74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5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1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7486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65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68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9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66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7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764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74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50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53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51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2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5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4824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E</a:t>
              </a:r>
            </a:p>
          </p:txBody>
        </p:sp>
        <p:sp>
          <p:nvSpPr>
            <p:cNvPr id="74825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6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74827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74828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7483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42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45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6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43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4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29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7483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34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37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8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35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0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F</a:t>
              </a:r>
            </a:p>
          </p:txBody>
        </p:sp>
      </p:grpSp>
      <p:sp>
        <p:nvSpPr>
          <p:cNvPr id="74766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74767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D</a:t>
            </a:r>
          </a:p>
        </p:txBody>
      </p:sp>
      <p:grpSp>
        <p:nvGrpSpPr>
          <p:cNvPr id="74768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4773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logical view:</a:t>
              </a:r>
            </a:p>
          </p:txBody>
        </p:sp>
        <p:sp>
          <p:nvSpPr>
            <p:cNvPr id="74775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74776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4801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E</a:t>
                </a:r>
              </a:p>
            </p:txBody>
          </p:sp>
          <p:sp>
            <p:nvSpPr>
              <p:cNvPr id="74802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803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74804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74805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7481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9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22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23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20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1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06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7480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1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14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15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12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3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07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</p:grpSp>
        <p:grpSp>
          <p:nvGrpSpPr>
            <p:cNvPr id="74777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4778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A</a:t>
                </a:r>
              </a:p>
            </p:txBody>
          </p:sp>
          <p:sp>
            <p:nvSpPr>
              <p:cNvPr id="74779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B</a:t>
                </a:r>
              </a:p>
            </p:txBody>
          </p:sp>
          <p:sp>
            <p:nvSpPr>
              <p:cNvPr id="74780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781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74782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74783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7479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96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9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00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797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8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84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7478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88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1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92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789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0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771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4772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188187"/>
            <a:ext cx="8287385" cy="550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Tunneling  </a:t>
            </a:r>
            <a:r>
              <a:rPr lang="en-US" sz="3200" dirty="0" smtClean="0">
                <a:cs typeface="+mj-cs"/>
              </a:rPr>
              <a:t>(6in4 – static tunnel)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02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3589338" cy="270421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IPv6: </a:t>
            </a:r>
            <a:r>
              <a:rPr lang="en-US" dirty="0" smtClean="0">
                <a:ea typeface="ＭＳ Ｐゴシック" charset="0"/>
                <a:cs typeface="+mj-cs"/>
              </a:rPr>
              <a:t>adoption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30363"/>
            <a:ext cx="8205788" cy="4246909"/>
          </a:xfrm>
        </p:spPr>
        <p:txBody>
          <a:bodyPr/>
          <a:lstStyle/>
          <a:p>
            <a:r>
              <a:rPr lang="en-US" altLang="sv-SE" smtClean="0"/>
              <a:t>Google: 8% of clients access services via IPv6</a:t>
            </a:r>
          </a:p>
          <a:p>
            <a:r>
              <a:rPr lang="en-US" altLang="sv-SE" smtClean="0"/>
              <a:t>NIST: 1/3 of all US government domains are IPv6 capable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altLang="sv-SE" smtClean="0">
              <a:latin typeface="Gill Sans MT" panose="020B0502020104020203" pitchFamily="34" charset="0"/>
            </a:endParaRPr>
          </a:p>
          <a:p>
            <a:r>
              <a:rPr lang="en-US" altLang="sv-SE" i="1" smtClean="0">
                <a:solidFill>
                  <a:srgbClr val="CC0000"/>
                </a:solidFill>
              </a:rPr>
              <a:t>Long (long!) time for deployment, use</a:t>
            </a:r>
          </a:p>
          <a:p>
            <a:pPr marL="457200" lvl="1" indent="0"/>
            <a:r>
              <a:rPr lang="en-US" altLang="sv-SE" smtClean="0">
                <a:latin typeface="Gill Sans MT" panose="020B0502020104020203" pitchFamily="34" charset="0"/>
              </a:rPr>
              <a:t>20 years and counting!</a:t>
            </a:r>
          </a:p>
          <a:p>
            <a:pPr marL="457200" lvl="1" indent="0"/>
            <a:r>
              <a:rPr lang="en-US" altLang="sv-SE" smtClean="0">
                <a:latin typeface="Gill Sans MT" panose="020B0502020104020203" pitchFamily="34" charset="0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sv-SE" i="1" smtClean="0">
                <a:solidFill>
                  <a:srgbClr val="CC0000"/>
                </a:solidFill>
                <a:latin typeface="Gill Sans MT" panose="020B0502020104020203" pitchFamily="34" charset="0"/>
              </a:rPr>
              <a:t>Why?</a:t>
            </a:r>
          </a:p>
        </p:txBody>
      </p:sp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A71206-2954-4A85-954A-16AD0D29BAFD}" type="slidenum">
              <a:rPr lang="en-US" altLang="sv-SE" sz="1200" smtClean="0">
                <a:latin typeface="Tahoma" panose="020B0604030504040204" pitchFamily="34" charset="0"/>
              </a:rPr>
              <a:pPr/>
              <a:t>48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524B-4689-4349-8A61-994FB85E9567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Network </a:t>
            </a:r>
            <a:r>
              <a:rPr lang="en-US" dirty="0" smtClean="0"/>
              <a:t>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433" y="1200509"/>
            <a:ext cx="6235834" cy="4648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Forwarding versus routing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etwork layer service models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layer architecture (shift): Software-Defined Networks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router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Internet Network layer: IP, Addressing &amp;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Hierarchical addressing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get addresses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NAT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IPv6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600" dirty="0" smtClean="0"/>
              <a:t>(Next) </a:t>
            </a: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Control, routing 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path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selection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instantiation, implementation in the Internet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6698" y="4649639"/>
            <a:ext cx="1799307" cy="11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92976" y="1287003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E1833A-965E-478C-B821-466F47E0ED1D}" type="slidenum">
              <a:rPr lang="en-US" smtClean="0">
                <a:latin typeface="Tahoma" pitchFamily="34" charset="0"/>
              </a:rPr>
              <a:pPr/>
              <a:t>5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 service model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609600" y="1052736"/>
            <a:ext cx="7554913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 dirty="0">
                <a:latin typeface="Gill Sans MT" pitchFamily="34" charset="0"/>
              </a:rPr>
              <a:t> What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sz="2800" dirty="0">
                <a:latin typeface="Gill Sans MT" pitchFamily="34" charset="0"/>
              </a:rPr>
              <a:t> for 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channel</a:t>
            </a:r>
            <a:r>
              <a:rPr lang="ja-JP" altLang="en-US" sz="2800" dirty="0">
                <a:latin typeface="Gill Sans MT" pitchFamily="34" charset="0"/>
              </a:rPr>
              <a:t>”</a:t>
            </a:r>
            <a:r>
              <a:rPr lang="en-US" altLang="ja-JP" sz="2800" dirty="0">
                <a:latin typeface="Gill Sans MT" pitchFamily="34" charset="0"/>
              </a:rPr>
              <a:t> </a:t>
            </a:r>
            <a:r>
              <a:rPr lang="en-US" altLang="ja-JP" sz="2800" dirty="0" smtClean="0">
                <a:latin typeface="Gill Sans MT" pitchFamily="34" charset="0"/>
              </a:rPr>
              <a:t>carrying packets </a:t>
            </a:r>
            <a:r>
              <a:rPr lang="en-US" altLang="ja-JP" sz="2800" dirty="0">
                <a:latin typeface="Gill Sans MT" pitchFamily="34" charset="0"/>
              </a:rPr>
              <a:t>from sender to receiver</a:t>
            </a:r>
            <a:r>
              <a:rPr lang="en-US" altLang="ja-JP" sz="2800" dirty="0" smtClean="0">
                <a:latin typeface="Gill Sans MT" pitchFamily="34" charset="0"/>
              </a:rPr>
              <a:t>?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ja-JP" sz="2800" dirty="0" smtClean="0">
                <a:latin typeface="Gill Sans MT" pitchFamily="34" charset="0"/>
              </a:rPr>
              <a:t>(general networking scope, </a:t>
            </a:r>
            <a:r>
              <a:rPr lang="en-US" altLang="ja-JP" sz="2800" dirty="0" err="1" smtClean="0">
                <a:latin typeface="Gill Sans MT" pitchFamily="34" charset="0"/>
              </a:rPr>
              <a:t>ie</a:t>
            </a:r>
            <a:r>
              <a:rPr lang="en-US" altLang="ja-JP" sz="2800" dirty="0" smtClean="0">
                <a:latin typeface="Gill Sans MT" pitchFamily="34" charset="0"/>
              </a:rPr>
              <a:t> not Internet-scope)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example services for </a:t>
            </a:r>
            <a:r>
              <a:rPr lang="en-US" b="1" i="1" dirty="0">
                <a:solidFill>
                  <a:srgbClr val="CC0000"/>
                </a:solidFill>
                <a:cs typeface="+mn-cs"/>
              </a:rPr>
              <a:t>individual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packet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s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+mn-cs"/>
              </a:rPr>
              <a:t>guaranteed delivery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+mn-cs"/>
              </a:rPr>
              <a:t>guaranteed delivery with less than 40 </a:t>
            </a:r>
            <a:r>
              <a:rPr lang="en-US" sz="2400" dirty="0" err="1">
                <a:cs typeface="+mn-cs"/>
              </a:rPr>
              <a:t>msec</a:t>
            </a:r>
            <a:r>
              <a:rPr lang="en-US" sz="2400" dirty="0">
                <a:cs typeface="+mn-cs"/>
              </a:rPr>
              <a:t> delay</a:t>
            </a:r>
          </a:p>
        </p:txBody>
      </p:sp>
      <p:sp>
        <p:nvSpPr>
          <p:cNvPr id="9223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87625"/>
            <a:ext cx="3810000" cy="314563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example services for a </a:t>
            </a:r>
            <a:r>
              <a:rPr lang="en-US" b="1" i="1" dirty="0" smtClean="0">
                <a:solidFill>
                  <a:srgbClr val="CC0000"/>
                </a:solidFill>
                <a:ea typeface="ＭＳ Ｐゴシック" pitchFamily="34" charset="-128"/>
              </a:rPr>
              <a:t>flow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of packets:</a:t>
            </a:r>
          </a:p>
          <a:p>
            <a:r>
              <a:rPr lang="en-US" sz="2400" dirty="0" smtClean="0">
                <a:ea typeface="ＭＳ Ｐゴシック" pitchFamily="34" charset="-128"/>
              </a:rPr>
              <a:t>in-order delivery</a:t>
            </a:r>
          </a:p>
          <a:p>
            <a:r>
              <a:rPr lang="en-US" sz="2400" dirty="0" smtClean="0">
                <a:ea typeface="ＭＳ Ｐゴシック" pitchFamily="34" charset="-128"/>
              </a:rPr>
              <a:t>guaranteed minimum bandwidth to flow</a:t>
            </a:r>
          </a:p>
          <a:p>
            <a:r>
              <a:rPr lang="en-US" sz="2400" dirty="0" smtClean="0">
                <a:ea typeface="ＭＳ Ｐゴシック" pitchFamily="34" charset="-128"/>
              </a:rPr>
              <a:t>restrictions on changes in inter-packet time-spacing</a:t>
            </a: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6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uiExpand="1" build="p" animBg="1"/>
      <p:bldP spid="922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1" y="13648"/>
            <a:ext cx="8219256" cy="761646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Layer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2800" dirty="0" smtClean="0"/>
              <a:t>(</a:t>
            </a:r>
            <a:r>
              <a:rPr lang="sv-SE" sz="2800" dirty="0" err="1" smtClean="0"/>
              <a:t>incl</a:t>
            </a:r>
            <a:r>
              <a:rPr lang="sv-SE" sz="2800" dirty="0" smtClean="0"/>
              <a:t>. </a:t>
            </a:r>
            <a:r>
              <a:rPr lang="sv-SE" sz="2800" dirty="0" err="1" smtClean="0"/>
              <a:t>Next</a:t>
            </a:r>
            <a:r>
              <a:rPr lang="sv-SE" sz="2800" dirty="0" smtClean="0"/>
              <a:t> </a:t>
            </a:r>
            <a:r>
              <a:rPr lang="sv-SE" sz="2800" dirty="0" err="1" smtClean="0"/>
              <a:t>lecture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0813650"/>
              </p:ext>
            </p:extLst>
          </p:nvPr>
        </p:nvGraphicFramePr>
        <p:xfrm>
          <a:off x="891985" y="2063228"/>
          <a:ext cx="5562601" cy="2460027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5/e,6/e: 4.1-4.6 7/e: 4.1-4.3, 5.2-5.4, 5.5, 5.6, </a:t>
                      </a:r>
                    </a:p>
                    <a:p>
                      <a:r>
                        <a:rPr lang="sv-SE" sz="1800" i="1" dirty="0" smtClean="0">
                          <a:effectLst/>
                        </a:rPr>
                        <a:t>[new- SDN, data and </a:t>
                      </a:r>
                      <a:r>
                        <a:rPr lang="sv-SE" sz="1800" i="1" dirty="0" err="1" smtClean="0">
                          <a:effectLst/>
                        </a:rPr>
                        <a:t>control</a:t>
                      </a:r>
                      <a:r>
                        <a:rPr lang="sv-SE" sz="1800" i="1" dirty="0" smtClean="0">
                          <a:effectLst/>
                        </a:rPr>
                        <a:t> plane 4.4, 5.5: in </a:t>
                      </a:r>
                      <a:r>
                        <a:rPr lang="sv-SE" sz="1800" i="1" dirty="0" err="1" smtClean="0">
                          <a:effectLst/>
                        </a:rPr>
                        <a:t>subsequent</a:t>
                      </a:r>
                      <a:r>
                        <a:rPr lang="sv-SE" sz="1800" i="1" dirty="0" smtClean="0">
                          <a:effectLst/>
                        </a:rPr>
                        <a:t> </a:t>
                      </a:r>
                      <a:r>
                        <a:rPr lang="sv-SE" sz="1800" i="1" dirty="0" err="1" smtClean="0">
                          <a:effectLst/>
                        </a:rPr>
                        <a:t>lectures</a:t>
                      </a:r>
                      <a:r>
                        <a:rPr lang="sv-SE" sz="1800" i="1" dirty="0" smtClean="0">
                          <a:effectLst/>
                        </a:rPr>
                        <a:t>,</a:t>
                      </a:r>
                      <a:r>
                        <a:rPr lang="sv-SE" sz="1800" i="1" baseline="0" dirty="0" smtClean="0">
                          <a:effectLst/>
                        </a:rPr>
                        <a:t> </a:t>
                      </a:r>
                      <a:r>
                        <a:rPr lang="sv-SE" sz="1800" i="1" baseline="0" dirty="0" err="1" smtClean="0">
                          <a:effectLst/>
                        </a:rPr>
                        <a:t>connecting</a:t>
                      </a:r>
                      <a:r>
                        <a:rPr lang="sv-SE" sz="1800" i="1" baseline="0" dirty="0" smtClean="0">
                          <a:effectLst/>
                        </a:rPr>
                        <a:t> to multimedia/streaming</a:t>
                      </a:r>
                    </a:p>
                    <a:p>
                      <a:r>
                        <a:rPr lang="sv-SE" sz="1800" i="1" baseline="0" dirty="0" err="1" smtClean="0">
                          <a:effectLst/>
                        </a:rPr>
                        <a:t>Study</a:t>
                      </a:r>
                      <a:r>
                        <a:rPr lang="sv-SE" sz="1800" i="1" baseline="0" dirty="0" smtClean="0">
                          <a:effectLst/>
                        </a:rPr>
                        <a:t> material </a:t>
                      </a:r>
                      <a:r>
                        <a:rPr lang="sv-SE" sz="1800" i="1" baseline="0" dirty="0" err="1" smtClean="0">
                          <a:effectLst/>
                        </a:rPr>
                        <a:t>through</a:t>
                      </a:r>
                      <a:r>
                        <a:rPr lang="sv-SE" sz="1800" i="1" baseline="0" dirty="0" smtClean="0">
                          <a:effectLst/>
                        </a:rPr>
                        <a:t> the pingpong-system]</a:t>
                      </a:r>
                      <a:endParaRPr lang="sv-SE" sz="1800" i="1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5/e,6/e: 4.7, 7/e: 5.7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150" y="1266590"/>
            <a:ext cx="781903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§"/>
              <a:defRPr/>
            </a:pPr>
            <a:r>
              <a:rPr lang="en-US" sz="2000" dirty="0" smtClean="0"/>
              <a:t>network </a:t>
            </a:r>
            <a:r>
              <a:rPr lang="en-US" sz="2000" dirty="0"/>
              <a:t>layer </a:t>
            </a:r>
            <a:r>
              <a:rPr lang="en-US" sz="2000" b="1" dirty="0">
                <a:solidFill>
                  <a:srgbClr val="CC0000"/>
                </a:solidFill>
              </a:rPr>
              <a:t>service </a:t>
            </a:r>
            <a:r>
              <a:rPr lang="en-US" sz="2000" b="1" dirty="0" smtClean="0">
                <a:solidFill>
                  <a:srgbClr val="CC0000"/>
                </a:solidFill>
              </a:rPr>
              <a:t>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 smtClean="0"/>
              <a:t>Contrast</a:t>
            </a:r>
            <a:r>
              <a:rPr lang="sv-SE" sz="2000" dirty="0" smtClean="0"/>
              <a:t> </a:t>
            </a:r>
            <a:r>
              <a:rPr lang="sv-SE" sz="2000" dirty="0" err="1"/>
              <a:t>virtual</a:t>
            </a:r>
            <a:r>
              <a:rPr lang="sv-SE" sz="2000" dirty="0"/>
              <a:t> </a:t>
            </a:r>
            <a:r>
              <a:rPr lang="sv-SE" sz="2000" dirty="0" err="1"/>
              <a:t>circuit</a:t>
            </a:r>
            <a:r>
              <a:rPr lang="sv-SE" sz="2000" dirty="0"/>
              <a:t> and </a:t>
            </a:r>
            <a:r>
              <a:rPr lang="sv-SE" sz="2000" dirty="0" err="1"/>
              <a:t>datagram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 (</a:t>
            </a:r>
            <a:r>
              <a:rPr lang="sv-SE" sz="2000" dirty="0" err="1"/>
              <a:t>simplicity</a:t>
            </a:r>
            <a:r>
              <a:rPr lang="sv-SE" sz="2000" dirty="0"/>
              <a:t>, </a:t>
            </a:r>
            <a:r>
              <a:rPr lang="sv-SE" sz="2000" dirty="0" err="1"/>
              <a:t>cost</a:t>
            </a:r>
            <a:r>
              <a:rPr lang="sv-SE" sz="2000" dirty="0"/>
              <a:t>, purposes, </a:t>
            </a:r>
            <a:r>
              <a:rPr lang="sv-SE" sz="2000" dirty="0" err="1"/>
              <a:t>what</a:t>
            </a:r>
            <a:r>
              <a:rPr lang="sv-SE" sz="2000" dirty="0"/>
              <a:t> service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may</a:t>
            </a:r>
            <a:r>
              <a:rPr lang="sv-SE" sz="2000" dirty="0"/>
              <a:t> </a:t>
            </a:r>
            <a:r>
              <a:rPr lang="sv-SE" sz="2000" dirty="0" err="1"/>
              <a:t>enable</a:t>
            </a:r>
            <a:r>
              <a:rPr lang="sv-SE" sz="2000" dirty="0" smtClean="0"/>
              <a:t>)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b="1" dirty="0">
                <a:solidFill>
                  <a:srgbClr val="CC0000"/>
                </a:solidFill>
              </a:rPr>
              <a:t>forwarding</a:t>
            </a:r>
            <a:r>
              <a:rPr lang="en-US" sz="2000" dirty="0"/>
              <a:t> versus </a:t>
            </a:r>
            <a:r>
              <a:rPr lang="en-US" sz="2000" b="1" dirty="0" smtClean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/>
              <a:t>the </a:t>
            </a:r>
            <a:r>
              <a:rPr lang="sv-SE" sz="2000" dirty="0" err="1"/>
              <a:t>interplay</a:t>
            </a:r>
            <a:r>
              <a:rPr lang="sv-SE" sz="2000" dirty="0"/>
              <a:t> 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and </a:t>
            </a:r>
            <a:r>
              <a:rPr lang="sv-SE" sz="2000" dirty="0" err="1" smtClean="0"/>
              <a:t>forwarding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/>
              <a:t>how a </a:t>
            </a:r>
            <a:r>
              <a:rPr lang="en-US" sz="2000" b="1" dirty="0">
                <a:solidFill>
                  <a:srgbClr val="CC0000"/>
                </a:solidFill>
              </a:rPr>
              <a:t>router works</a:t>
            </a:r>
          </a:p>
          <a:p>
            <a:pPr lvl="1"/>
            <a:r>
              <a:rPr lang="sv-SE" sz="2000" dirty="0" err="1" smtClean="0"/>
              <a:t>What</a:t>
            </a:r>
            <a:r>
              <a:rPr lang="sv-SE" sz="2000" dirty="0" smtClean="0"/>
              <a:t> is inside a router? </a:t>
            </a:r>
            <a:r>
              <a:rPr lang="sv-SE" sz="2000" dirty="0" err="1" smtClean="0"/>
              <a:t>How</a:t>
            </a:r>
            <a:r>
              <a:rPr lang="sv-SE" sz="2000" dirty="0" smtClean="0"/>
              <a:t>/</a:t>
            </a:r>
            <a:r>
              <a:rPr lang="sv-SE" sz="2000" dirty="0" err="1" smtClean="0"/>
              <a:t>where</a:t>
            </a:r>
            <a:r>
              <a:rPr lang="sv-SE" sz="2000" dirty="0" smtClean="0"/>
              <a:t> do </a:t>
            </a:r>
            <a:r>
              <a:rPr lang="sv-SE" sz="2000" dirty="0" err="1" smtClean="0"/>
              <a:t>queueing</a:t>
            </a:r>
            <a:r>
              <a:rPr lang="sv-SE" sz="2000" dirty="0" smtClean="0"/>
              <a:t> </a:t>
            </a:r>
            <a:r>
              <a:rPr lang="sv-SE" sz="2000" dirty="0" err="1" smtClean="0"/>
              <a:t>delays</a:t>
            </a:r>
            <a:r>
              <a:rPr lang="sv-SE" sz="2000" dirty="0" smtClean="0"/>
              <a:t> </a:t>
            </a:r>
            <a:r>
              <a:rPr lang="sv-SE" sz="2000" dirty="0" err="1" smtClean="0"/>
              <a:t>happen</a:t>
            </a:r>
            <a:r>
              <a:rPr lang="sv-SE" sz="2000" dirty="0" smtClean="0"/>
              <a:t> inside a router? </a:t>
            </a:r>
            <a:r>
              <a:rPr lang="sv-SE" sz="2000" dirty="0" err="1" smtClean="0"/>
              <a:t>Where</a:t>
            </a:r>
            <a:r>
              <a:rPr lang="sv-SE" sz="2000" dirty="0" smtClean="0"/>
              <a:t>/</a:t>
            </a:r>
            <a:r>
              <a:rPr lang="sv-SE" sz="2000" dirty="0" err="1" smtClean="0"/>
              <a:t>why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packets be </a:t>
            </a:r>
            <a:r>
              <a:rPr lang="sv-SE" sz="2000" dirty="0" err="1" smtClean="0"/>
              <a:t>dropped</a:t>
            </a:r>
            <a:r>
              <a:rPr lang="sv-SE" sz="2000" dirty="0" smtClean="0"/>
              <a:t> at a router?</a:t>
            </a:r>
          </a:p>
          <a:p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subnet</a:t>
            </a:r>
            <a:r>
              <a:rPr lang="sv-SE" sz="2000" dirty="0" smtClean="0"/>
              <a:t>? </a:t>
            </a:r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subnet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? </a:t>
            </a:r>
            <a:endParaRPr lang="sv-SE" sz="2000" dirty="0"/>
          </a:p>
          <a:p>
            <a:pPr lvl="1"/>
            <a:r>
              <a:rPr lang="sv-SE" sz="2000" dirty="0" err="1" smtClean="0"/>
              <a:t>Train</a:t>
            </a:r>
            <a:r>
              <a:rPr lang="sv-SE" sz="2000" dirty="0" smtClean="0"/>
              <a:t>/</a:t>
            </a:r>
            <a:r>
              <a:rPr lang="sv-SE" sz="2000" dirty="0" err="1" smtClean="0"/>
              <a:t>exercise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 </a:t>
            </a:r>
            <a:r>
              <a:rPr lang="sv-SE" sz="2000" dirty="0" err="1" smtClean="0"/>
              <a:t>calculations</a:t>
            </a:r>
            <a:endParaRPr lang="sv-SE" sz="2000" dirty="0" smtClean="0"/>
          </a:p>
          <a:p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get an IP packet from source </a:t>
            </a:r>
            <a:r>
              <a:rPr lang="sv-SE" sz="2000" dirty="0" err="1" smtClean="0"/>
              <a:t>to</a:t>
            </a:r>
            <a:r>
              <a:rPr lang="sv-SE" sz="2000" dirty="0" smtClean="0"/>
              <a:t> destination</a:t>
            </a:r>
          </a:p>
          <a:p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 err="1" smtClean="0"/>
              <a:t>how</a:t>
            </a:r>
            <a:r>
              <a:rPr lang="sv-SE" sz="2000" dirty="0" smtClean="0"/>
              <a:t> NAT </a:t>
            </a:r>
            <a:r>
              <a:rPr lang="sv-SE" sz="2000" dirty="0" err="1" smtClean="0"/>
              <a:t>works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04EAA-D122-4B7C-9296-9F021DE2210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complementary</a:t>
            </a:r>
            <a:r>
              <a:rPr lang="sv-SE" dirty="0" smtClean="0"/>
              <a:t> material /video-</a:t>
            </a:r>
            <a:r>
              <a:rPr lang="sv-SE" dirty="0" err="1" smtClean="0"/>
              <a:t>links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IP addresses and  subnets </a:t>
            </a:r>
            <a:r>
              <a:rPr lang="en-US" sz="7200" u="sng" dirty="0">
                <a:hlinkClick r:id="rId2"/>
              </a:rPr>
              <a:t>http://www.youtube.com/watch?v=ZTJIkjgyuZE&amp;list=PLE9F3F05C381ED8E8&amp;feature=plcp</a:t>
            </a:r>
            <a:r>
              <a:rPr lang="en-US" sz="7200" dirty="0"/>
              <a:t> </a:t>
            </a:r>
            <a:endParaRPr lang="en-US" sz="7200" dirty="0" smtClean="0"/>
          </a:p>
          <a:p>
            <a:endParaRPr lang="sv-SE" sz="7200" dirty="0"/>
          </a:p>
          <a:p>
            <a:r>
              <a:rPr lang="en-US" sz="7200" dirty="0" smtClean="0"/>
              <a:t>How </a:t>
            </a:r>
            <a:r>
              <a:rPr lang="en-US" sz="7200" dirty="0" smtClean="0"/>
              <a:t>does PGP choose its routes </a:t>
            </a:r>
            <a:r>
              <a:rPr lang="en-US" sz="7200" u="sng" dirty="0" smtClean="0">
                <a:hlinkClick r:id="rId3"/>
              </a:rPr>
              <a:t>http://www.youtube.com/watch?v=RGe0qt9Wz4U&amp;feature=plcp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b="1" dirty="0" smtClean="0"/>
              <a:t>Some taste of layer 2: no worries if not all details fall in place, need the </a:t>
            </a:r>
            <a:r>
              <a:rPr lang="en-US" sz="7200" b="1" dirty="0" smtClean="0"/>
              <a:t>lectures </a:t>
            </a:r>
            <a:r>
              <a:rPr lang="en-US" sz="7200" b="1" dirty="0" smtClean="0"/>
              <a:t>also to grasp them</a:t>
            </a:r>
            <a:r>
              <a:rPr lang="en-US" sz="7200" b="1" dirty="0" smtClean="0"/>
              <a:t>.</a:t>
            </a:r>
            <a:endParaRPr lang="sv-SE" sz="7200" b="1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Hubs, switches, routers </a:t>
            </a:r>
            <a:r>
              <a:rPr lang="en-US" sz="7200" u="sng" dirty="0" smtClean="0">
                <a:hlinkClick r:id="rId4"/>
              </a:rPr>
              <a:t>http://www.youtube.com/watch?v=reXS_e3fTAk&amp;feature=related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What is a broadcast + MAC address  </a:t>
            </a:r>
            <a:r>
              <a:rPr lang="en-US" sz="7200" u="sng" dirty="0" smtClean="0">
                <a:hlinkClick r:id="rId5"/>
              </a:rPr>
              <a:t>http://www.youtube.com/watch?v=BmZNcjLtmwo&amp;feature=plcp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Broadcast domains: </a:t>
            </a:r>
            <a:r>
              <a:rPr lang="en-US" sz="7200" u="sng" dirty="0" smtClean="0">
                <a:hlinkClick r:id="rId6"/>
              </a:rPr>
              <a:t>http://www.youtube.com/watch?v=EhJO1TCQX5I&amp;feature=plcp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75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4624"/>
            <a:ext cx="4690864" cy="648072"/>
          </a:xfrm>
        </p:spPr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E305A6B3-77C0-4425-AD44-F48ACE199D6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layer service models: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pitchFamily="34" charset="0"/>
              </a:rPr>
              <a:t>Network</a:t>
            </a:r>
          </a:p>
          <a:p>
            <a:pPr algn="r"/>
            <a:r>
              <a:rPr lang="en-US" sz="2000">
                <a:latin typeface="Arial" pitchFamily="34" charset="0"/>
              </a:rPr>
              <a:t>Architecture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Internet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Service</a:t>
            </a:r>
          </a:p>
          <a:p>
            <a:r>
              <a:rPr lang="en-US" sz="2000">
                <a:latin typeface="Arial" pitchFamily="34" charset="0"/>
              </a:rPr>
              <a:t>Model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best effort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CBR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VBR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ABR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UBR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Bandwidth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none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constant</a:t>
            </a:r>
          </a:p>
          <a:p>
            <a:r>
              <a:rPr lang="en-US" sz="2000">
                <a:latin typeface="Arial" pitchFamily="34" charset="0"/>
              </a:rPr>
              <a:t>rate</a:t>
            </a:r>
          </a:p>
          <a:p>
            <a:r>
              <a:rPr lang="en-US" sz="2000">
                <a:latin typeface="Arial" pitchFamily="34" charset="0"/>
              </a:rPr>
              <a:t>guaranteed</a:t>
            </a:r>
          </a:p>
          <a:p>
            <a:r>
              <a:rPr lang="en-US" sz="2000">
                <a:latin typeface="Arial" pitchFamily="34" charset="0"/>
              </a:rPr>
              <a:t>rate</a:t>
            </a:r>
          </a:p>
          <a:p>
            <a:r>
              <a:rPr lang="en-US" sz="2000">
                <a:latin typeface="Arial" pitchFamily="34" charset="0"/>
              </a:rPr>
              <a:t>guaranteed </a:t>
            </a:r>
          </a:p>
          <a:p>
            <a:r>
              <a:rPr lang="en-US" sz="2000">
                <a:latin typeface="Arial" pitchFamily="34" charset="0"/>
              </a:rPr>
              <a:t>minimum</a:t>
            </a:r>
          </a:p>
          <a:p>
            <a:r>
              <a:rPr lang="en-US" sz="2000">
                <a:latin typeface="Arial" pitchFamily="34" charset="0"/>
              </a:rPr>
              <a:t>none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7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Loss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2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Order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Timing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feedback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 (inferred</a:t>
            </a:r>
          </a:p>
          <a:p>
            <a:r>
              <a:rPr lang="en-US" sz="2000">
                <a:latin typeface="Arial" pitchFamily="34" charset="0"/>
              </a:rPr>
              <a:t>via loss)</a:t>
            </a: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Guarantees 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447675" y="5457825"/>
            <a:ext cx="7781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Internet model being </a:t>
            </a:r>
            <a:r>
              <a:rPr lang="en-US" sz="2000" dirty="0" err="1"/>
              <a:t>extented</a:t>
            </a:r>
            <a:r>
              <a:rPr lang="en-US" sz="2000" dirty="0"/>
              <a:t>: </a:t>
            </a:r>
            <a:r>
              <a:rPr lang="en-US" sz="2000" dirty="0" err="1"/>
              <a:t>Intserv</a:t>
            </a:r>
            <a:r>
              <a:rPr lang="en-US" sz="2000" dirty="0"/>
              <a:t>, </a:t>
            </a:r>
            <a:r>
              <a:rPr lang="en-US" sz="2000" dirty="0" err="1"/>
              <a:t>Diffserv</a:t>
            </a:r>
            <a:endParaRPr lang="en-US" sz="20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(will study these later on)</a:t>
            </a:r>
          </a:p>
        </p:txBody>
      </p:sp>
    </p:spTree>
    <p:extLst>
      <p:ext uri="{BB962C8B-B14F-4D97-AF65-F5344CB8AC3E}">
        <p14:creationId xmlns:p14="http://schemas.microsoft.com/office/powerpoint/2010/main" val="29465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FC6D1E7B-A249-4B17-B773-9290AE6777DF}" type="slidenum">
              <a:rPr lang="en-US">
                <a:latin typeface="Tahoma" pitchFamily="34" charset="0"/>
              </a:rPr>
              <a:pPr/>
              <a:t>55</a:t>
            </a:fld>
            <a:endParaRPr lang="en-US">
              <a:latin typeface="Tahoma" pitchFamily="34" charset="0"/>
            </a:endParaRPr>
          </a:p>
        </p:txBody>
      </p:sp>
      <p:pic>
        <p:nvPicPr>
          <p:cNvPr id="1434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VC implementation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path</a:t>
            </a:r>
            <a:r>
              <a:rPr lang="en-US"/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VC numbers</a:t>
            </a:r>
            <a:r>
              <a:rPr lang="en-US"/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entries in forwarding tables</a:t>
            </a:r>
            <a:r>
              <a:rPr lang="en-US"/>
              <a:t> in routers along path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packet belonging to VC carries VC number (rather than dest address)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VC number can be changed on each link.</a:t>
            </a:r>
          </a:p>
          <a:p>
            <a:pPr marL="914400" lvl="1" indent="-457200">
              <a:buFont typeface="Wingdings" charset="0"/>
              <a:buChar char="§"/>
              <a:defRPr/>
            </a:pPr>
            <a:r>
              <a:rPr lang="en-US"/>
              <a:t>new VC number comes from 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410918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C8A2C35F-1640-4B2D-A79E-6041CF14221A}" type="slidenum">
              <a:rPr lang="en-US">
                <a:latin typeface="Tahoma" pitchFamily="34" charset="0"/>
              </a:rPr>
              <a:pPr/>
              <a:t>56</a:t>
            </a:fld>
            <a:endParaRPr lang="en-US">
              <a:latin typeface="Tahoma" pitchFamily="34" charset="0"/>
            </a:endParaRPr>
          </a:p>
        </p:txBody>
      </p:sp>
      <p:pic>
        <p:nvPicPr>
          <p:cNvPr id="32772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ea typeface="ＭＳ Ｐゴシック" pitchFamily="34" charset="-128"/>
              </a:rPr>
              <a:t>Input port queuing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19455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fabric slower than input ports combined -&gt; </a:t>
            </a:r>
            <a:r>
              <a:rPr lang="en-US" sz="2400" dirty="0" err="1" smtClean="0">
                <a:ea typeface="ＭＳ Ｐゴシック" pitchFamily="34" charset="-128"/>
              </a:rPr>
              <a:t>queueing</a:t>
            </a:r>
            <a:r>
              <a:rPr lang="en-US" sz="2400" dirty="0" smtClean="0">
                <a:ea typeface="ＭＳ Ｐゴシック" pitchFamily="34" charset="-128"/>
              </a:rPr>
              <a:t> may occur at input queues </a:t>
            </a:r>
          </a:p>
          <a:p>
            <a:pPr lvl="1"/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delay and loss due to input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Head-of-the-Line (HOL) blocking:</a:t>
            </a:r>
            <a:r>
              <a:rPr lang="en-US" sz="2400" dirty="0" smtClean="0">
                <a:ea typeface="ＭＳ Ｐゴシック" pitchFamily="34" charset="-128"/>
              </a:rPr>
              <a:t> queued datagram at front of queue prevents others in queue from moving forward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32820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21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32840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1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2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22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32837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8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9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23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4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5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6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7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8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2829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32834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5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6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2830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32831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2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3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776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3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Gill Sans MT" pitchFamily="34" charset="0"/>
              </a:rPr>
              <a:t>output port contention:</a:t>
            </a:r>
          </a:p>
          <a:p>
            <a:pPr algn="ctr"/>
            <a:r>
              <a:rPr lang="en-US">
                <a:latin typeface="Gill Sans MT" pitchFamily="34" charset="0"/>
              </a:rPr>
              <a:t>only one red datagram can be transferred.</a:t>
            </a:r>
            <a:br>
              <a:rPr lang="en-US">
                <a:latin typeface="Gill Sans MT" pitchFamily="34" charset="0"/>
              </a:rPr>
            </a:br>
            <a:r>
              <a:rPr lang="en-US" i="1"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32784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switch</a:t>
            </a:r>
          </a:p>
          <a:p>
            <a:r>
              <a:rPr lang="en-US" sz="1600"/>
              <a:t>fabric</a:t>
            </a:r>
          </a:p>
        </p:txBody>
      </p:sp>
      <p:sp>
        <p:nvSpPr>
          <p:cNvPr id="32785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32787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32797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98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2817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8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9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2814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5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6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0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1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2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5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2806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2811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2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3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2807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2808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09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0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2788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Gill Sans MT" pitchFamily="34" charset="0"/>
                </a:rPr>
                <a:t>one packet time later: green packet experiences HOL blocking</a:t>
              </a:r>
              <a:endParaRPr lang="en-US" i="1">
                <a:latin typeface="Gill Sans MT" pitchFamily="34" charset="0"/>
              </a:endParaRPr>
            </a:p>
          </p:txBody>
        </p:sp>
        <p:sp>
          <p:nvSpPr>
            <p:cNvPr id="32789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2790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4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131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A0026DFD-F5DC-4473-B1F4-F89F758F131A}" type="slidenum">
              <a:rPr lang="en-US">
                <a:latin typeface="Tahoma" pitchFamily="34" charset="0"/>
              </a:rPr>
              <a:pPr/>
              <a:t>57</a:t>
            </a:fld>
            <a:endParaRPr lang="en-US">
              <a:latin typeface="Tahoma" pitchFamily="34" charset="0"/>
            </a:endParaRPr>
          </a:p>
        </p:txBody>
      </p:sp>
      <p:pic>
        <p:nvPicPr>
          <p:cNvPr id="30724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Output port queueing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buffering when arrival rate via switch exceeds output line speed</a:t>
            </a:r>
          </a:p>
          <a:p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(delay) and loss due to output port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30727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30728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30774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75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94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5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6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76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91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2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77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78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79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0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1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2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83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88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9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90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84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85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6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7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30751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52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71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3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3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68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70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54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5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6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7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8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9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60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65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6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61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62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3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0730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6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7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/>
                <a:t>at </a:t>
              </a:r>
              <a:r>
                <a:rPr lang="en-US" i="1" dirty="0"/>
                <a:t>t,</a:t>
              </a:r>
              <a:r>
                <a:rPr lang="en-US" dirty="0"/>
                <a:t> packets </a:t>
              </a:r>
              <a:r>
                <a:rPr lang="en-US" dirty="0" smtClean="0"/>
                <a:t>move</a:t>
              </a:r>
              <a:endParaRPr lang="en-US" dirty="0"/>
            </a:p>
            <a:p>
              <a:pPr algn="ctr"/>
              <a:r>
                <a:rPr lang="en-US" dirty="0"/>
                <a:t>from input to output</a:t>
              </a:r>
              <a:endParaRPr lang="en-US" i="1" dirty="0"/>
            </a:p>
          </p:txBody>
        </p:sp>
        <p:sp>
          <p:nvSpPr>
            <p:cNvPr id="30738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one packet time later</a:t>
              </a:r>
              <a:endParaRPr lang="en-US" i="1"/>
            </a:p>
          </p:txBody>
        </p:sp>
        <p:sp>
          <p:nvSpPr>
            <p:cNvPr id="30739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0740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0741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7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8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9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9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contemporary</a:t>
            </a:r>
            <a:r>
              <a:rPr lang="sv-SE" dirty="0" smtClean="0"/>
              <a:t> routers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2971376A-6F60-4934-813B-1607C3449CD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62" y="1460035"/>
            <a:ext cx="3863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Cisco </a:t>
            </a:r>
            <a:r>
              <a:rPr lang="en-US" b="1" dirty="0"/>
              <a:t>Catalyst 3750E</a:t>
            </a:r>
          </a:p>
          <a:p>
            <a:r>
              <a:rPr lang="en-US" dirty="0" smtClean="0"/>
              <a:t>Stackable (can combine units)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Gbit</a:t>
            </a:r>
            <a:r>
              <a:rPr lang="en-US" dirty="0" smtClean="0"/>
              <a:t>/s</a:t>
            </a:r>
            <a:r>
              <a:rPr lang="en-US" dirty="0"/>
              <a:t> </a:t>
            </a:r>
            <a:r>
              <a:rPr lang="en-US" dirty="0" smtClean="0"/>
              <a:t>ports</a:t>
            </a:r>
            <a:br>
              <a:rPr lang="en-US" dirty="0" smtClean="0"/>
            </a:br>
            <a:r>
              <a:rPr lang="en-US" dirty="0" smtClean="0"/>
              <a:t>64 </a:t>
            </a:r>
            <a:r>
              <a:rPr lang="en-US" dirty="0" err="1" smtClean="0"/>
              <a:t>Gbit</a:t>
            </a:r>
            <a:r>
              <a:rPr lang="en-US" dirty="0" smtClean="0"/>
              <a:t>/s bandwidth</a:t>
            </a:r>
          </a:p>
          <a:p>
            <a:r>
              <a:rPr lang="en-US" dirty="0" smtClean="0"/>
              <a:t>13 </a:t>
            </a:r>
            <a:r>
              <a:rPr lang="en-US" dirty="0" err="1" smtClean="0"/>
              <a:t>Mpps</a:t>
            </a:r>
            <a:r>
              <a:rPr lang="en-US" dirty="0" smtClean="0"/>
              <a:t> (packets per second)</a:t>
            </a:r>
          </a:p>
          <a:p>
            <a:r>
              <a:rPr lang="en-US" dirty="0" smtClean="0"/>
              <a:t>12,000 address entries</a:t>
            </a:r>
          </a:p>
          <a:p>
            <a:endParaRPr lang="en-US" dirty="0" smtClean="0"/>
          </a:p>
          <a:p>
            <a:r>
              <a:rPr lang="sv-SE" dirty="0" smtClean="0"/>
              <a:t>Price: from 100 </a:t>
            </a:r>
            <a:r>
              <a:rPr lang="sv-SE" dirty="0" err="1" smtClean="0"/>
              <a:t>kSEK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07" y="1460035"/>
            <a:ext cx="4215200" cy="21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44780" y="4488112"/>
            <a:ext cx="5049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HP </a:t>
            </a:r>
            <a:r>
              <a:rPr lang="en-US" b="1" dirty="0" err="1"/>
              <a:t>ProCurve</a:t>
            </a:r>
            <a:r>
              <a:rPr lang="en-US" b="1" dirty="0"/>
              <a:t> 6600-24G-4XG Switch</a:t>
            </a:r>
          </a:p>
          <a:p>
            <a:r>
              <a:rPr lang="en-US" dirty="0" smtClean="0"/>
              <a:t>1 </a:t>
            </a:r>
            <a:r>
              <a:rPr lang="en-US" dirty="0" err="1"/>
              <a:t>Gbit</a:t>
            </a:r>
            <a:r>
              <a:rPr lang="en-US" dirty="0"/>
              <a:t>/s, </a:t>
            </a:r>
            <a:r>
              <a:rPr lang="en-US" dirty="0" smtClean="0"/>
              <a:t>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75 </a:t>
            </a:r>
            <a:r>
              <a:rPr lang="sv-SE" dirty="0" err="1" smtClean="0"/>
              <a:t>Mpps</a:t>
            </a:r>
            <a:r>
              <a:rPr lang="sv-SE" dirty="0" smtClean="0"/>
              <a:t> (64-byte packets)</a:t>
            </a:r>
            <a:endParaRPr lang="en-US" dirty="0"/>
          </a:p>
          <a:p>
            <a:r>
              <a:rPr lang="en-US" dirty="0" smtClean="0"/>
              <a:t>Latency</a:t>
            </a:r>
            <a:r>
              <a:rPr lang="en-US" dirty="0"/>
              <a:t>: &lt; 2.4 µs (FIFO 64-byte packets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10,000 entries</a:t>
            </a:r>
            <a:endParaRPr lang="en-US" dirty="0"/>
          </a:p>
          <a:p>
            <a:endParaRPr lang="sv-SE" dirty="0"/>
          </a:p>
          <a:p>
            <a:r>
              <a:rPr lang="sv-SE" dirty="0" smtClean="0"/>
              <a:t>Price approx. 50 </a:t>
            </a:r>
            <a:r>
              <a:rPr lang="sv-SE" dirty="0" err="1" smtClean="0"/>
              <a:t>kSEK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1" y="4645025"/>
            <a:ext cx="3695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7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84DAA07-CC6B-4B95-9DDB-0A97C228CA1E}" type="slidenum">
              <a:rPr lang="en-US">
                <a:latin typeface="Tahoma" pitchFamily="34" charset="0"/>
              </a:rPr>
              <a:pPr/>
              <a:t>59</a:t>
            </a:fld>
            <a:endParaRPr lang="en-US">
              <a:latin typeface="Tahoma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9"/>
            <a:ext cx="6824663" cy="447736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DHCP client-server scenario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813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223.1.1.0/24</a:t>
            </a:r>
          </a:p>
        </p:txBody>
      </p:sp>
      <p:sp>
        <p:nvSpPr>
          <p:cNvPr id="4813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223.1.2.0/24</a:t>
            </a:r>
          </a:p>
        </p:txBody>
      </p:sp>
      <p:sp>
        <p:nvSpPr>
          <p:cNvPr id="4813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223.1.3.0/24</a:t>
            </a:r>
          </a:p>
        </p:txBody>
      </p:sp>
      <p:sp>
        <p:nvSpPr>
          <p:cNvPr id="4813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223.1.1.1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223.1.1.3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223.1.1.4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223.1.2.9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5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5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223.1.3.1</a:t>
            </a:r>
            <a:endParaRPr lang="en-US" sz="1400">
              <a:latin typeface="Comic Sans MS" pitchFamily="66" charset="0"/>
            </a:endParaRPr>
          </a:p>
        </p:txBody>
      </p:sp>
      <p:grpSp>
        <p:nvGrpSpPr>
          <p:cNvPr id="4815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48256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7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5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48254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5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48252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3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48250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1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48248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9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48246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7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48244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5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482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8239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8242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3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6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6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6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7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223.1.3.27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223.1.2.1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817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/>
              <a:t>arriving </a:t>
            </a: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client</a:t>
            </a:r>
            <a:r>
              <a:rPr 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sz="2000" i="1"/>
              <a:t>network</a:t>
            </a:r>
          </a:p>
        </p:txBody>
      </p:sp>
      <p:grpSp>
        <p:nvGrpSpPr>
          <p:cNvPr id="4817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48204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06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09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8234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5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0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11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8232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3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2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13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14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8230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1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5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16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8228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29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7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18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1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3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4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5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8226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7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817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48180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48182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3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8184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5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6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7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8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9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0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191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48198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99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0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1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2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3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192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3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4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5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6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7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81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17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87D7E4-A3AC-4750-8EFF-913D1667C4FE}" type="slidenum">
              <a:rPr lang="en-US" smtClean="0">
                <a:latin typeface="Tahoma" pitchFamily="34" charset="0"/>
              </a:rPr>
              <a:pPr/>
              <a:t>6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cs typeface="+mj-cs"/>
              </a:rPr>
              <a:t>Connection, connection-less service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1877"/>
            <a:ext cx="8229600" cy="52894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datagram </a:t>
            </a:r>
            <a:r>
              <a:rPr lang="en-US" dirty="0">
                <a:cs typeface="+mn-cs"/>
              </a:rPr>
              <a:t>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connectionless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service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+mn-cs"/>
              </a:rPr>
              <a:t>classic Internet model</a:t>
            </a:r>
            <a:endParaRPr lang="en-US" dirty="0">
              <a:cs typeface="+mn-cs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virtual-circuit</a:t>
            </a:r>
            <a:r>
              <a:rPr lang="en-US" dirty="0">
                <a:cs typeface="+mn-cs"/>
              </a:rPr>
              <a:t> network </a:t>
            </a:r>
            <a:r>
              <a:rPr lang="en-US" dirty="0" smtClean="0">
                <a:cs typeface="+mn-cs"/>
              </a:rPr>
              <a:t>can provide </a:t>
            </a:r>
            <a:r>
              <a:rPr lang="en-US" dirty="0">
                <a:cs typeface="+mn-cs"/>
              </a:rPr>
              <a:t>network-layer </a:t>
            </a:r>
            <a:r>
              <a:rPr lang="en-US" i="1" dirty="0" smtClean="0">
                <a:solidFill>
                  <a:srgbClr val="000099"/>
                </a:solidFill>
                <a:cs typeface="+mn-cs"/>
              </a:rPr>
              <a:t>connection-oriented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service </a:t>
            </a:r>
            <a:endParaRPr lang="en-US" dirty="0" smtClean="0">
              <a:cs typeface="+mn-cs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+mn-cs"/>
              </a:rPr>
              <a:t>not present in Internet but efforts to simulate </a:t>
            </a:r>
            <a:r>
              <a:rPr lang="en-US" dirty="0" err="1" smtClean="0">
                <a:cs typeface="+mn-cs"/>
              </a:rPr>
              <a:t>behaviour</a:t>
            </a:r>
            <a:r>
              <a:rPr lang="en-US" dirty="0"/>
              <a:t> </a:t>
            </a:r>
            <a:r>
              <a:rPr lang="en-US" dirty="0" smtClean="0"/>
              <a:t>are being made</a:t>
            </a:r>
            <a:endParaRPr lang="en-US" dirty="0" smtClean="0">
              <a:cs typeface="+mn-cs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+mn-cs"/>
              </a:rPr>
              <a:t>analogous to TCP/UDP </a:t>
            </a:r>
            <a:r>
              <a:rPr lang="en-US" dirty="0" smtClean="0">
                <a:cs typeface="+mn-cs"/>
              </a:rPr>
              <a:t>connection-oriented </a:t>
            </a:r>
            <a:r>
              <a:rPr lang="en-US" dirty="0">
                <a:cs typeface="+mn-cs"/>
              </a:rPr>
              <a:t>/ connectionless transport-layer services, </a:t>
            </a:r>
            <a:r>
              <a:rPr lang="en-US" b="1" dirty="0">
                <a:solidFill>
                  <a:srgbClr val="C00000"/>
                </a:solidFill>
                <a:cs typeface="+mn-cs"/>
              </a:rPr>
              <a:t>but</a:t>
            </a:r>
            <a:r>
              <a:rPr lang="en-US" dirty="0">
                <a:cs typeface="+mn-cs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service: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host-to-host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i="1" dirty="0" smtClean="0">
                <a:solidFill>
                  <a:srgbClr val="CC0000"/>
                </a:solidFill>
              </a:rPr>
              <a:t>implementation</a:t>
            </a:r>
            <a:r>
              <a:rPr lang="en-US" sz="2800" i="1" dirty="0">
                <a:solidFill>
                  <a:srgbClr val="CC0000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network core</a:t>
            </a:r>
          </a:p>
        </p:txBody>
      </p:sp>
    </p:spTree>
    <p:extLst>
      <p:ext uri="{BB962C8B-B14F-4D97-AF65-F5344CB8AC3E}">
        <p14:creationId xmlns:p14="http://schemas.microsoft.com/office/powerpoint/2010/main" val="23246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ADBF965-E19F-455B-8DEE-4E904A539050}" type="slidenum">
              <a:rPr lang="en-US">
                <a:latin typeface="Tahoma" pitchFamily="34" charset="0"/>
              </a:rPr>
              <a:pPr/>
              <a:t>60</a:t>
            </a:fld>
            <a:endParaRPr lang="en-US">
              <a:latin typeface="Tahoma" pitchFamily="34" charset="0"/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 client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49229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b="1"/>
                <a:t>DHCP discover</a:t>
              </a: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49230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 err="1"/>
                <a:t>src</a:t>
              </a:r>
              <a:r>
                <a:rPr lang="en-US" sz="1200" dirty="0"/>
                <a:t> : 0.0.0.0, 68     </a:t>
              </a:r>
            </a:p>
            <a:p>
              <a:r>
                <a:rPr lang="en-US" sz="1200" dirty="0" err="1"/>
                <a:t>dest</a:t>
              </a:r>
              <a:r>
                <a:rPr lang="en-US" sz="1200" dirty="0"/>
                <a:t>.: 255.255.255.255,67</a:t>
              </a:r>
            </a:p>
            <a:p>
              <a:r>
                <a:rPr lang="en-US" sz="1200" dirty="0" err="1"/>
                <a:t>yiaddr</a:t>
              </a:r>
              <a:r>
                <a:rPr lang="en-US" sz="1200" dirty="0"/>
                <a:t>:    </a:t>
              </a:r>
              <a:r>
                <a:rPr lang="en-US" sz="1200" dirty="0" smtClean="0"/>
                <a:t>0.0.0.0  </a:t>
              </a:r>
              <a:r>
                <a:rPr lang="en-US" sz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(your IP </a:t>
              </a:r>
              <a:r>
                <a:rPr lang="en-US" sz="12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addr</a:t>
              </a:r>
              <a:r>
                <a:rPr lang="en-US" sz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  <a:endPara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1200" dirty="0"/>
                <a:t>transaction ID: 654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49162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offer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4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654</a:t>
            </a:r>
          </a:p>
          <a:p>
            <a:r>
              <a:rPr lang="en-US" sz="1200"/>
              <a:t>lifetime: 3600 secs</a:t>
            </a:r>
            <a:endParaRPr lang="en-US" sz="800">
              <a:latin typeface="Comic Sans MS" pitchFamily="66" charset="0"/>
            </a:endParaRPr>
          </a:p>
        </p:txBody>
      </p:sp>
      <p:sp>
        <p:nvSpPr>
          <p:cNvPr id="49165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request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7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 0.0.0.0, 68     </a:t>
            </a:r>
          </a:p>
          <a:p>
            <a:r>
              <a:rPr lang="en-US" sz="1200"/>
              <a:t>dest::  255.255.255.255, 67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8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ACK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70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 sz="1000">
              <a:latin typeface="Comic Sans MS" pitchFamily="66" charset="0"/>
            </a:endParaRPr>
          </a:p>
        </p:txBody>
      </p:sp>
      <p:grpSp>
        <p:nvGrpSpPr>
          <p:cNvPr id="49171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49207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8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9209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0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16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9223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8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17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2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49175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0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205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6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1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2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203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4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3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5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201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2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6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87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199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0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8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9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9197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5476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6800" y="4101586"/>
            <a:ext cx="225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Q:Why a </a:t>
            </a:r>
            <a:r>
              <a:rPr lang="sv-SE" dirty="0" err="1" smtClean="0"/>
              <a:t>request</a:t>
            </a:r>
            <a:r>
              <a:rPr lang="sv-SE" dirty="0" smtClean="0"/>
              <a:t> </a:t>
            </a:r>
            <a:r>
              <a:rPr lang="sv-SE" dirty="0" err="1" smtClean="0"/>
              <a:t>msg</a:t>
            </a:r>
            <a:r>
              <a:rPr lang="sv-SE" dirty="0" smtClean="0"/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64462" y="4827542"/>
            <a:ext cx="225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Several</a:t>
            </a:r>
            <a:r>
              <a:rPr lang="sv-SE" dirty="0" smtClean="0"/>
              <a:t> DHCP servers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answer</a:t>
            </a:r>
            <a:r>
              <a:rPr lang="sv-SE" dirty="0" smtClean="0"/>
              <a:t> and offer </a:t>
            </a:r>
            <a:r>
              <a:rPr lang="sv-SE" dirty="0" err="1" smtClean="0"/>
              <a:t>addresses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65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4-</a:t>
            </a:r>
            <a:fld id="{7ACFC6F1-E18B-4BAB-B8D7-1DCE1924AF1B}" type="slidenum">
              <a:rPr lang="en-US" altLang="sv-SE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sv-SE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sv-SE" sz="3600" smtClean="0"/>
              <a:t>Hierarchical Addressing: Route Aggregation</a:t>
            </a:r>
            <a:endParaRPr lang="en-US" altLang="sv-SE" sz="4400" smtClean="0"/>
          </a:p>
        </p:txBody>
      </p:sp>
      <p:sp>
        <p:nvSpPr>
          <p:cNvPr id="41989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3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2209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“</a:t>
            </a:r>
            <a:r>
              <a:rPr lang="en-US" altLang="sv-SE" sz="1400" b="1"/>
              <a:t>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200.23.16.0/20”</a:t>
            </a:r>
          </a:p>
        </p:txBody>
      </p:sp>
      <p:grpSp>
        <p:nvGrpSpPr>
          <p:cNvPr id="41995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42029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30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200.23.16.0/23</a:t>
              </a:r>
              <a:endParaRPr lang="en-US" altLang="sv-SE" sz="1800"/>
            </a:p>
          </p:txBody>
        </p:sp>
      </p:grpSp>
      <p:grpSp>
        <p:nvGrpSpPr>
          <p:cNvPr id="41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4202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200.23.18.0/23</a:t>
              </a:r>
              <a:endParaRPr lang="en-US" altLang="sv-SE" sz="1800"/>
            </a:p>
          </p:txBody>
        </p:sp>
      </p:grpSp>
      <p:grpSp>
        <p:nvGrpSpPr>
          <p:cNvPr id="41997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42025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6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200.23.30.0/23</a:t>
              </a:r>
              <a:endParaRPr lang="en-US" altLang="sv-SE" sz="1800"/>
            </a:p>
          </p:txBody>
        </p:sp>
      </p:grp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3933825" y="39719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/>
              <a:t>ISP #1</a:t>
            </a:r>
          </a:p>
        </p:txBody>
      </p:sp>
      <p:sp>
        <p:nvSpPr>
          <p:cNvPr id="41999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0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0</a:t>
            </a:r>
          </a:p>
        </p:txBody>
      </p:sp>
      <p:sp>
        <p:nvSpPr>
          <p:cNvPr id="42001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7</a:t>
            </a:r>
          </a:p>
        </p:txBody>
      </p:sp>
      <p:sp>
        <p:nvSpPr>
          <p:cNvPr id="42002" name="Text Box 22"/>
          <p:cNvSpPr txBox="1">
            <a:spLocks noChangeArrowheads="1"/>
          </p:cNvSpPr>
          <p:nvPr/>
        </p:nvSpPr>
        <p:spPr bwMode="auto">
          <a:xfrm>
            <a:off x="7407275" y="42957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/>
              <a:t>Internet</a:t>
            </a:r>
          </a:p>
        </p:txBody>
      </p:sp>
      <p:sp>
        <p:nvSpPr>
          <p:cNvPr id="42003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1</a:t>
            </a:r>
          </a:p>
        </p:txBody>
      </p:sp>
      <p:sp>
        <p:nvSpPr>
          <p:cNvPr id="42004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5" name="Text Box 25"/>
          <p:cNvSpPr txBox="1">
            <a:spLocks noChangeArrowheads="1"/>
          </p:cNvSpPr>
          <p:nvPr/>
        </p:nvSpPr>
        <p:spPr bwMode="auto">
          <a:xfrm>
            <a:off x="3816350" y="52292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/>
              <a:t>ISP #2</a:t>
            </a:r>
          </a:p>
        </p:txBody>
      </p:sp>
      <p:sp>
        <p:nvSpPr>
          <p:cNvPr id="42006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7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8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9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0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798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 b="1"/>
              <a:t>199.31.0.0/16”</a:t>
            </a:r>
          </a:p>
        </p:txBody>
      </p:sp>
      <p:grpSp>
        <p:nvGrpSpPr>
          <p:cNvPr id="42011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42023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4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200.23.20.0/23</a:t>
              </a:r>
              <a:endParaRPr lang="en-US" altLang="sv-SE" sz="1800"/>
            </a:p>
          </p:txBody>
        </p:sp>
      </p:grpSp>
      <p:sp>
        <p:nvSpPr>
          <p:cNvPr id="42012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2</a:t>
            </a:r>
          </a:p>
        </p:txBody>
      </p:sp>
      <p:grpSp>
        <p:nvGrpSpPr>
          <p:cNvPr id="42013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42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42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42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grpSp>
        <p:nvGrpSpPr>
          <p:cNvPr id="42014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42017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42018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42019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sp>
        <p:nvSpPr>
          <p:cNvPr id="42015" name="Text Box 43"/>
          <p:cNvSpPr txBox="1">
            <a:spLocks noChangeArrowheads="1"/>
          </p:cNvSpPr>
          <p:nvPr/>
        </p:nvSpPr>
        <p:spPr bwMode="auto">
          <a:xfrm>
            <a:off x="227013" y="1427163"/>
            <a:ext cx="86598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q"/>
            </a:pPr>
            <a:r>
              <a:rPr lang="en-US" altLang="sv-SE" sz="1800"/>
              <a:t> Hierarchical addressing allows efficient advertisement of routing information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endParaRPr lang="en-US" altLang="sv-SE" sz="1800"/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q"/>
            </a:pPr>
            <a:r>
              <a:rPr lang="en-US" altLang="sv-SE" sz="1800"/>
              <a:t> The “outside” does not need to know about subnets.</a:t>
            </a:r>
          </a:p>
        </p:txBody>
      </p:sp>
      <p:sp>
        <p:nvSpPr>
          <p:cNvPr id="42016" name="Line 44"/>
          <p:cNvSpPr>
            <a:spLocks noChangeShapeType="1"/>
          </p:cNvSpPr>
          <p:nvPr/>
        </p:nvSpPr>
        <p:spPr bwMode="auto">
          <a:xfrm>
            <a:off x="2935288" y="4197350"/>
            <a:ext cx="622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00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D474FB0-B2AF-411B-A409-04C518171610}" type="slidenum">
              <a:rPr lang="en-US">
                <a:latin typeface="Tahoma" pitchFamily="34" charset="0"/>
              </a:rPr>
              <a:pPr/>
              <a:t>62</a:t>
            </a:fld>
            <a:endParaRPr lang="en-US">
              <a:latin typeface="Tahoma" pitchFamily="34" charset="0"/>
            </a:endParaRPr>
          </a:p>
        </p:txBody>
      </p:sp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4243773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4250123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sz="200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otherwise  </a:t>
            </a:r>
            <a:r>
              <a:rPr lang="en-US"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DA: 11001000  00010111  00011000  10101010 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DA: 11001000  00010111  00010110  10100001 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latin typeface="Gill Sans MT" pitchFamily="34" charset="0"/>
              </a:rPr>
              <a:t>when looking for forwarding table entry for given destination address, use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sz="2800" dirty="0">
                <a:latin typeface="Gill Sans MT" pitchFamily="34" charset="0"/>
              </a:rPr>
              <a:t> address prefix that matches destination </a:t>
            </a:r>
            <a:r>
              <a:rPr lang="en-US" sz="2800" dirty="0" smtClean="0">
                <a:latin typeface="Gill Sans MT" pitchFamily="34" charset="0"/>
              </a:rPr>
              <a:t>address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58799" y="1036638"/>
            <a:ext cx="38766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longest prefix matching</a:t>
            </a:r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9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0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1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Link interface</a:t>
            </a:r>
          </a:p>
          <a:p>
            <a:pPr>
              <a:lnSpc>
                <a:spcPct val="150000"/>
              </a:lnSpc>
            </a:pPr>
            <a:r>
              <a:rPr lang="en-US"/>
              <a:t>0</a:t>
            </a:r>
          </a:p>
          <a:p>
            <a:pPr>
              <a:lnSpc>
                <a:spcPct val="150000"/>
              </a:lnSpc>
            </a:pPr>
            <a:r>
              <a:rPr lang="en-US"/>
              <a:t>1</a:t>
            </a:r>
          </a:p>
          <a:p>
            <a:pPr>
              <a:lnSpc>
                <a:spcPct val="150000"/>
              </a:lnSpc>
            </a:pPr>
            <a:r>
              <a:rPr lang="en-US"/>
              <a:t>2</a:t>
            </a:r>
          </a:p>
          <a:p>
            <a:pPr>
              <a:lnSpc>
                <a:spcPct val="150000"/>
              </a:lnSpc>
            </a:pPr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05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7B097A-8152-408C-9702-94C06D723BF1}" type="slidenum">
              <a:rPr lang="en-US" smtClean="0">
                <a:latin typeface="Tahoma" pitchFamily="34" charset="0"/>
              </a:rPr>
              <a:pPr/>
              <a:t>63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motivation:</a:t>
            </a:r>
            <a:r>
              <a:rPr lang="en-US" smtClean="0">
                <a:ea typeface="ＭＳ Ｐゴシック" pitchFamily="34" charset="-128"/>
              </a:rPr>
              <a:t> local network uses just one IP address as far as outside world is concerned: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range of addresses not needed from ISP:  just one IP address for all devices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can change addresses of devices in local network without notifying outside world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can change ISP without changing addresses of devices in local network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59398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7540155-B6A9-45A6-97C4-EE789238BACF}" type="slidenum">
              <a:rPr lang="en-US">
                <a:latin typeface="Tahoma" pitchFamily="34" charset="0"/>
              </a:rPr>
              <a:pPr/>
              <a:t>64</a:t>
            </a:fld>
            <a:endParaRPr lang="en-US">
              <a:latin typeface="Tahoma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 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implementation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NAT router must: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outgoing datagrams: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replace</a:t>
            </a:r>
            <a:r>
              <a:rPr lang="en-US" dirty="0" smtClean="0">
                <a:ea typeface="ＭＳ Ｐゴシック" pitchFamily="34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>. . . remote clients/servers will respond using (NAT IP address, new port #) as destination </a:t>
            </a:r>
            <a:r>
              <a:rPr lang="en-US" sz="2400" dirty="0" err="1" smtClean="0">
                <a:latin typeface="Gill Sans MT" pitchFamily="34" charset="0"/>
                <a:ea typeface="ＭＳ Ｐゴシック" pitchFamily="34" charset="-128"/>
              </a:rPr>
              <a:t>addr</a:t>
            </a:r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/>
            </a:r>
            <a:br>
              <a:rPr lang="en-US" sz="2400" dirty="0" smtClean="0">
                <a:latin typeface="Gill Sans MT" pitchFamily="34" charset="0"/>
                <a:ea typeface="ＭＳ Ｐゴシック" pitchFamily="34" charset="-128"/>
              </a:rPr>
            </a:br>
            <a:endParaRPr lang="en-US" sz="2400" dirty="0" smtClean="0">
              <a:latin typeface="Gill Sans MT" pitchFamily="34" charset="0"/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remember (in NAT translation table)</a:t>
            </a:r>
            <a:r>
              <a:rPr 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every (source IP address, port #)  to (NAT IP address, new port #) translation pair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incoming datagrams: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replace</a:t>
            </a:r>
            <a:r>
              <a:rPr lang="en-US" dirty="0" smtClean="0">
                <a:ea typeface="ＭＳ Ｐゴシック" pitchFamily="34" charset="-128"/>
              </a:rPr>
              <a:t> (NAT IP address, new port #) in </a:t>
            </a:r>
            <a:r>
              <a:rPr lang="en-US" dirty="0" err="1" smtClean="0">
                <a:ea typeface="ＭＳ Ｐゴシック" pitchFamily="34" charset="-128"/>
              </a:rPr>
              <a:t>dest</a:t>
            </a:r>
            <a:r>
              <a:rPr lang="en-US" dirty="0" smtClean="0">
                <a:ea typeface="ＭＳ Ｐゴシック" pitchFamily="34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042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C38D6F-96A9-46E0-87CE-B845265E7651}" type="slidenum">
              <a:rPr lang="en-US" smtClean="0">
                <a:latin typeface="Tahoma" pitchFamily="34" charset="0"/>
              </a:rPr>
              <a:pPr/>
              <a:t>65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191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 traversal problem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583" y="1347787"/>
            <a:ext cx="5159580" cy="5159375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client wants to connect to server with address 10.0.0.1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server address 10.0.0.1 local to LAN (client can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t use it as destination </a:t>
            </a:r>
            <a:r>
              <a:rPr lang="en-US" altLang="ja-JP" sz="2000" dirty="0" err="1" smtClean="0">
                <a:ea typeface="ＭＳ Ｐゴシック" pitchFamily="34" charset="-128"/>
              </a:rPr>
              <a:t>addr</a:t>
            </a:r>
            <a:r>
              <a:rPr lang="en-US" altLang="ja-JP" sz="2000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only one externally visible address: 138.76.29.7</a:t>
            </a:r>
          </a:p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solution1:</a:t>
            </a:r>
            <a:r>
              <a:rPr lang="en-US" sz="2400" dirty="0" smtClean="0">
                <a:ea typeface="ＭＳ Ｐゴシック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e.g., (123.76.29.7, port 2500) always forwarded to 10.0.0.1 port 25000</a:t>
            </a:r>
          </a:p>
          <a:p>
            <a:r>
              <a:rPr lang="en-US" sz="2200" i="1" dirty="0" smtClean="0">
                <a:solidFill>
                  <a:srgbClr val="C00000"/>
                </a:solidFill>
                <a:ea typeface="ＭＳ Ｐゴシック" pitchFamily="34" charset="-128"/>
              </a:rPr>
              <a:t>Solution 2</a:t>
            </a:r>
            <a:r>
              <a:rPr lang="en-US" sz="2200" i="1" dirty="0" smtClean="0">
                <a:ea typeface="ＭＳ Ｐゴシック" pitchFamily="34" charset="-128"/>
              </a:rPr>
              <a:t>:</a:t>
            </a:r>
            <a:r>
              <a:rPr lang="en-US" sz="2200" dirty="0" smtClean="0">
                <a:ea typeface="ＭＳ Ｐゴシック" pitchFamily="34" charset="-128"/>
              </a:rPr>
              <a:t> automate the above through a protocol (universal plug-and-play)</a:t>
            </a:r>
          </a:p>
          <a:p>
            <a:r>
              <a:rPr lang="en-US" sz="2200" i="1" dirty="0" smtClean="0">
                <a:solidFill>
                  <a:srgbClr val="C00000"/>
                </a:solidFill>
                <a:ea typeface="ＭＳ Ｐゴシック" pitchFamily="34" charset="-128"/>
              </a:rPr>
              <a:t>Solution 3</a:t>
            </a:r>
            <a:r>
              <a:rPr lang="en-US" sz="2200" dirty="0" smtClean="0">
                <a:ea typeface="ＭＳ Ｐゴシック" pitchFamily="34" charset="-128"/>
              </a:rPr>
              <a:t>: through a proxy/relay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(will discuss in connection to p2p applications)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3495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3499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3503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350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5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client</a:t>
            </a:r>
          </a:p>
        </p:txBody>
      </p:sp>
      <p:sp>
        <p:nvSpPr>
          <p:cNvPr id="63506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3507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08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6355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pitchFamily="34" charset="0"/>
              </a:endParaRPr>
            </a:p>
          </p:txBody>
        </p:sp>
        <p:sp>
          <p:nvSpPr>
            <p:cNvPr id="6355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pitchFamily="34" charset="0"/>
              </a:endParaRPr>
            </a:p>
          </p:txBody>
        </p:sp>
        <p:sp>
          <p:nvSpPr>
            <p:cNvPr id="6355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pitchFamily="34" charset="0"/>
              </a:endParaRPr>
            </a:p>
          </p:txBody>
        </p:sp>
        <p:grpSp>
          <p:nvGrpSpPr>
            <p:cNvPr id="63556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559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0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57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9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63551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2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0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63549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0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1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63547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48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3512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13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63515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0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2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4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5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4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6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7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353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4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3C44E68-A305-48D4-886E-393099059D59}" type="slidenum">
              <a:rPr lang="en-US">
                <a:latin typeface="Tahoma" pitchFamily="34" charset="0"/>
              </a:rPr>
              <a:pPr/>
              <a:t>66</a:t>
            </a:fld>
            <a:endParaRPr lang="en-US">
              <a:latin typeface="Tahoma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0335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 traversal problem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solution 2:</a:t>
            </a:r>
            <a:r>
              <a:rPr lang="en-US" sz="2400" dirty="0" smtClean="0">
                <a:ea typeface="ＭＳ Ｐゴシック" pitchFamily="34" charset="-128"/>
              </a:rPr>
              <a:t> Universal Plug and Play (UPnP) Internet Gateway Device (IGD) Protocol.  Allows </a:t>
            </a:r>
            <a:r>
              <a:rPr lang="en-US" sz="2400" dirty="0" err="1" smtClean="0">
                <a:ea typeface="ＭＳ Ｐゴシック" pitchFamily="34" charset="-128"/>
              </a:rPr>
              <a:t>NATed</a:t>
            </a:r>
            <a:r>
              <a:rPr lang="en-US" sz="2400" dirty="0" smtClean="0">
                <a:ea typeface="ＭＳ Ｐゴシック" pitchFamily="34" charset="-128"/>
              </a:rPr>
              <a:t> host to:</a:t>
            </a:r>
          </a:p>
          <a:p>
            <a:pPr lvl="1">
              <a:spcBef>
                <a:spcPct val="0"/>
              </a:spcBef>
              <a:buSzPct val="65000"/>
              <a:buFont typeface="Wingdings" pitchFamily="2" charset="2"/>
              <a:buChar char="v"/>
            </a:pPr>
            <a:r>
              <a:rPr lang="en-US" dirty="0" smtClean="0">
                <a:ea typeface="ＭＳ Ｐゴシック" pitchFamily="34" charset="-128"/>
              </a:rPr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pitchFamily="2" charset="2"/>
              <a:buChar char="v"/>
            </a:pPr>
            <a:r>
              <a:rPr lang="en-US" dirty="0" smtClean="0">
                <a:ea typeface="ＭＳ Ｐゴシック" pitchFamily="34" charset="-128"/>
              </a:rPr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i.e., automate static NAT port map configuration</a:t>
            </a:r>
          </a:p>
        </p:txBody>
      </p:sp>
      <p:grpSp>
        <p:nvGrpSpPr>
          <p:cNvPr id="64518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64556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58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10.0.0.1</a:t>
              </a:r>
            </a:p>
          </p:txBody>
        </p:sp>
        <p:sp>
          <p:nvSpPr>
            <p:cNvPr id="64559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</a:pPr>
              <a:r>
                <a:rPr lang="en-US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4560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561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6457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pitchFamily="34" charset="0"/>
                </a:endParaRPr>
              </a:p>
            </p:txBody>
          </p:sp>
          <p:sp>
            <p:nvSpPr>
              <p:cNvPr id="6457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pitchFamily="34" charset="0"/>
                </a:endParaRPr>
              </a:p>
            </p:txBody>
          </p:sp>
          <p:sp>
            <p:nvSpPr>
              <p:cNvPr id="6457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pitchFamily="34" charset="0"/>
                </a:endParaRPr>
              </a:p>
            </p:txBody>
          </p:sp>
          <p:grpSp>
            <p:nvGrpSpPr>
              <p:cNvPr id="64574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4577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8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575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6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62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64569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70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563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64567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68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4564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5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23 h 742"/>
                <a:gd name="T2" fmla="*/ 398 w 735"/>
                <a:gd name="T3" fmla="*/ 397 h 742"/>
                <a:gd name="T4" fmla="*/ 416 w 735"/>
                <a:gd name="T5" fmla="*/ 166 h 742"/>
                <a:gd name="T6" fmla="*/ 452 w 735"/>
                <a:gd name="T7" fmla="*/ 25 h 742"/>
                <a:gd name="T8" fmla="*/ 735 w 735"/>
                <a:gd name="T9" fmla="*/ 19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742"/>
                <a:gd name="T17" fmla="*/ 735 w 735"/>
                <a:gd name="T18" fmla="*/ 742 h 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66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IGD</a:t>
              </a:r>
            </a:p>
          </p:txBody>
        </p:sp>
      </p:grpSp>
      <p:sp>
        <p:nvSpPr>
          <p:cNvPr id="64520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22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64524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9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4554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0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1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4552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2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4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550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5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36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4548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7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5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4546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7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03132-0D59-4A43-A787-5356C8A00874}" type="slidenum">
              <a:rPr lang="en-US" smtClean="0"/>
              <a:pPr/>
              <a:t>67</a:t>
            </a:fld>
            <a:endParaRPr lang="en-US" dirty="0" smtClean="0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82613"/>
          </a:xfrm>
        </p:spPr>
        <p:txBody>
          <a:bodyPr/>
          <a:lstStyle/>
          <a:p>
            <a:r>
              <a:rPr lang="en-US" dirty="0" smtClean="0"/>
              <a:t>NAT traversal problem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 dirty="0" smtClean="0"/>
              <a:t>solution 3 (application): relaying (used in Skype)</a:t>
            </a:r>
          </a:p>
          <a:p>
            <a:pPr lvl="1"/>
            <a:r>
              <a:rPr lang="en-US" dirty="0" err="1" smtClean="0"/>
              <a:t>NATed</a:t>
            </a:r>
            <a:r>
              <a:rPr lang="en-US" dirty="0" smtClean="0"/>
              <a:t> server establishes connection to relay</a:t>
            </a:r>
          </a:p>
          <a:p>
            <a:pPr lvl="1"/>
            <a:r>
              <a:rPr lang="en-US" dirty="0" smtClean="0"/>
              <a:t>External client connects to relay</a:t>
            </a:r>
          </a:p>
          <a:p>
            <a:pPr lvl="1"/>
            <a:r>
              <a:rPr lang="en-US" dirty="0" smtClean="0"/>
              <a:t>relay bridges packets between two connections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14346" name="Freeform 4"/>
          <p:cNvSpPr>
            <a:spLocks/>
          </p:cNvSpPr>
          <p:nvPr/>
        </p:nvSpPr>
        <p:spPr bwMode="auto">
          <a:xfrm>
            <a:off x="6699250" y="3778250"/>
            <a:ext cx="1676400" cy="2487613"/>
          </a:xfrm>
          <a:custGeom>
            <a:avLst/>
            <a:gdLst>
              <a:gd name="T0" fmla="*/ 274696210 w 1056"/>
              <a:gd name="T1" fmla="*/ 1703626230 h 1567"/>
              <a:gd name="T2" fmla="*/ 1507053138 w 1056"/>
              <a:gd name="T3" fmla="*/ 1630542104 h 1567"/>
              <a:gd name="T4" fmla="*/ 1343242263 w 1056"/>
              <a:gd name="T5" fmla="*/ 1547376163 h 1567"/>
              <a:gd name="T6" fmla="*/ 1426408175 w 1056"/>
              <a:gd name="T7" fmla="*/ 425907351 h 1567"/>
              <a:gd name="T8" fmla="*/ 2003523292 w 1056"/>
              <a:gd name="T9" fmla="*/ 95765952 h 1567"/>
              <a:gd name="T10" fmla="*/ 2147483647 w 1056"/>
              <a:gd name="T11" fmla="*/ 226814137 h 1567"/>
              <a:gd name="T12" fmla="*/ 2147483647 w 1056"/>
              <a:gd name="T13" fmla="*/ 1459171498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1498 h 1567"/>
              <a:gd name="T24" fmla="*/ 274696210 w 1056"/>
              <a:gd name="T25" fmla="*/ 170362623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7735888" y="473075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6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473075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7707313" y="549592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7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3" y="549592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7"/>
          <p:cNvSpPr>
            <a:spLocks noChangeShapeType="1"/>
          </p:cNvSpPr>
          <p:nvPr/>
        </p:nvSpPr>
        <p:spPr bwMode="auto">
          <a:xfrm flipV="1">
            <a:off x="6767513" y="4945063"/>
            <a:ext cx="1073150" cy="2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48" name="Line 8"/>
          <p:cNvSpPr>
            <a:spLocks noChangeShapeType="1"/>
          </p:cNvSpPr>
          <p:nvPr/>
        </p:nvSpPr>
        <p:spPr bwMode="auto">
          <a:xfrm flipH="1">
            <a:off x="7607300" y="421005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49" name="Line 9"/>
          <p:cNvSpPr>
            <a:spLocks noChangeShapeType="1"/>
          </p:cNvSpPr>
          <p:nvPr/>
        </p:nvSpPr>
        <p:spPr bwMode="auto">
          <a:xfrm>
            <a:off x="7612063" y="420528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0" name="Line 10"/>
          <p:cNvSpPr>
            <a:spLocks noChangeShapeType="1"/>
          </p:cNvSpPr>
          <p:nvPr/>
        </p:nvSpPr>
        <p:spPr bwMode="auto">
          <a:xfrm flipV="1">
            <a:off x="7618413" y="571023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1" name="Text Box 11"/>
          <p:cNvSpPr txBox="1">
            <a:spLocks noChangeArrowheads="1"/>
          </p:cNvSpPr>
          <p:nvPr/>
        </p:nvSpPr>
        <p:spPr bwMode="auto">
          <a:xfrm>
            <a:off x="7545388" y="43275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4352" name="Line 12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3" name="Text Box 13"/>
          <p:cNvSpPr txBox="1">
            <a:spLocks noChangeArrowheads="1"/>
          </p:cNvSpPr>
          <p:nvPr/>
        </p:nvSpPr>
        <p:spPr bwMode="auto">
          <a:xfrm>
            <a:off x="6149975" y="5114925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14354" name="Text Box 14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14355" name="Line 15"/>
          <p:cNvSpPr>
            <a:spLocks noChangeShapeType="1"/>
          </p:cNvSpPr>
          <p:nvPr/>
        </p:nvSpPr>
        <p:spPr bwMode="auto">
          <a:xfrm>
            <a:off x="5929313" y="5014913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4356" name="Group 16"/>
          <p:cNvGrpSpPr>
            <a:grpSpLocks/>
          </p:cNvGrpSpPr>
          <p:nvPr/>
        </p:nvGrpSpPr>
        <p:grpSpPr bwMode="auto">
          <a:xfrm>
            <a:off x="6246813" y="4826000"/>
            <a:ext cx="555625" cy="307975"/>
            <a:chOff x="3600" y="219"/>
            <a:chExt cx="360" cy="175"/>
          </a:xfrm>
        </p:grpSpPr>
        <p:sp>
          <p:nvSpPr>
            <p:cNvPr id="14376" name="Oval 1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7" name="Line 1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8" name="Line 1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9" name="Rectangle 2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4380" name="Oval 2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81" name="Group 2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86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7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382" name="Group 2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8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40" name="Object 30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31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aphicFrame>
        <p:nvGraphicFramePr>
          <p:cNvPr id="14341" name="Object 32"/>
          <p:cNvGraphicFramePr>
            <a:graphicFrameLocks noChangeAspect="1"/>
          </p:cNvGraphicFramePr>
          <p:nvPr/>
        </p:nvGraphicFramePr>
        <p:xfrm>
          <a:off x="7626350" y="3941763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9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3941763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8" name="Picture 33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2863" y="3625850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9" name="Group 34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14368" name="AutoShape 3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9" name="Rectangle 3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Rectangle 3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1" name="AutoShape 3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2" name="Line 3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3" name="Line 4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4" name="Rectangle 4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5" name="Rectangle 4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4360" name="Picture 43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44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29" name="Freeform 45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153728656 h 655"/>
              <a:gd name="T2" fmla="*/ 2147483647 w 1597"/>
              <a:gd name="T3" fmla="*/ 196572069 h 655"/>
              <a:gd name="T4" fmla="*/ 2147483647 w 1597"/>
              <a:gd name="T5" fmla="*/ 1338201430 h 655"/>
              <a:gd name="T6" fmla="*/ 2147483647 w 1597"/>
              <a:gd name="T7" fmla="*/ 1441528541 h 655"/>
              <a:gd name="T8" fmla="*/ 0 w 1597"/>
              <a:gd name="T9" fmla="*/ 90725572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221231" name="Text Box 47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221232" name="Freeform 48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768648357 h 322"/>
              <a:gd name="T2" fmla="*/ 2147483647 w 1763"/>
              <a:gd name="T3" fmla="*/ 768648357 h 322"/>
              <a:gd name="T4" fmla="*/ 2147483647 w 1763"/>
              <a:gd name="T5" fmla="*/ 506550619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3" name="Freeform 49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667839710 h 265"/>
              <a:gd name="T2" fmla="*/ 264615273 w 227"/>
              <a:gd name="T3" fmla="*/ 7559666 h 265"/>
              <a:gd name="T4" fmla="*/ 572073926 w 227"/>
              <a:gd name="T5" fmla="*/ 622476972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4" name="Text Box 50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27394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9" grpId="0" animBg="1"/>
      <p:bldP spid="221230" grpId="0"/>
      <p:bldP spid="221231" grpId="0"/>
      <p:bldP spid="221232" grpId="0" animBg="1"/>
      <p:bldP spid="221233" grpId="0" animBg="1"/>
      <p:bldP spid="2212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D2F9109-9889-4F9D-9A36-182803446FE9}" type="slidenum">
              <a:rPr lang="en-US" smtClean="0">
                <a:latin typeface="Tahoma" pitchFamily="34" charset="0"/>
              </a:rPr>
              <a:pPr/>
              <a:t>68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581179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 fragmentation, reassembly</a:t>
            </a:r>
            <a:endParaRPr lang="en-US" sz="4800" dirty="0" smtClean="0">
              <a:ea typeface="ＭＳ Ｐゴシック" pitchFamily="34" charset="-128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385" y="1013135"/>
            <a:ext cx="3810000" cy="50942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network links have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MTU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 smtClean="0">
                <a:ea typeface="ＭＳ Ｐゴシック" pitchFamily="34" charset="-128"/>
              </a:rPr>
              <a:t>max.transfer</a:t>
            </a:r>
            <a:r>
              <a:rPr lang="en-US" sz="2400" dirty="0" smtClean="0">
                <a:ea typeface="ＭＳ Ｐゴシック" pitchFamily="34" charset="-128"/>
              </a:rPr>
              <a:t> size) - largest possible link-level frame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different link types, different MTUs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large IP datagram divided (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fragmented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) within net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one datagram becomes several datagrams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reassembled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only at final destination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IP header bits to identify + order related fragments</a:t>
            </a:r>
          </a:p>
        </p:txBody>
      </p:sp>
      <p:sp>
        <p:nvSpPr>
          <p:cNvPr id="36870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36995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6997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8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96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i="1">
                <a:solidFill>
                  <a:srgbClr val="CC0000"/>
                </a:solidFill>
              </a:rPr>
              <a:t>fragmentation:</a:t>
            </a:r>
            <a:r>
              <a:rPr lang="en-US" sz="1600"/>
              <a:t> 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in:</a:t>
            </a:r>
            <a:r>
              <a:rPr lang="en-US" sz="1600"/>
              <a:t> one large datagram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out:</a:t>
            </a:r>
            <a:r>
              <a:rPr lang="en-US" sz="1600"/>
              <a:t> 3 smaller datagrams</a:t>
            </a:r>
            <a:endParaRPr lang="en-US"/>
          </a:p>
        </p:txBody>
      </p:sp>
      <p:sp>
        <p:nvSpPr>
          <p:cNvPr id="36884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36983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6993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4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4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6991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2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5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6989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0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86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7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8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36977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36979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6981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2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980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78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i="1">
                  <a:solidFill>
                    <a:srgbClr val="CC0000"/>
                  </a:solidFill>
                </a:rPr>
                <a:t>reassembly</a:t>
              </a:r>
              <a:endParaRPr lang="en-US" i="1">
                <a:solidFill>
                  <a:srgbClr val="CC0000"/>
                </a:solidFill>
              </a:endParaRPr>
            </a:p>
          </p:txBody>
        </p:sp>
      </p:grpSp>
      <p:grpSp>
        <p:nvGrpSpPr>
          <p:cNvPr id="36888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6967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0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75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6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71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/>
                <a:t>…</a:t>
              </a:r>
            </a:p>
          </p:txBody>
        </p:sp>
        <p:grpSp>
          <p:nvGrpSpPr>
            <p:cNvPr id="36972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73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4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6889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3695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62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65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63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0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3695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54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57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8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5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1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369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46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9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7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2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3693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38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1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2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9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36923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6933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4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4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6931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2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5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6929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0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26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4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369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8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21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9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5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369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0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13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1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6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6897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0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05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6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01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/>
                <a:t>…</a:t>
              </a:r>
            </a:p>
          </p:txBody>
        </p:sp>
        <p:grpSp>
          <p:nvGrpSpPr>
            <p:cNvPr id="36902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03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4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2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E11812E-C810-485A-B7AA-75DDC1995840}" type="slidenum">
              <a:rPr lang="en-US" smtClean="0">
                <a:latin typeface="Tahoma" pitchFamily="34" charset="0"/>
              </a:rPr>
              <a:pPr/>
              <a:t>69</a:t>
            </a:fld>
            <a:endParaRPr lang="en-US" dirty="0">
              <a:latin typeface="Tahoma" pitchFamily="34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7944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945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37947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37948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37949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length</a:t>
              </a:r>
            </a:p>
            <a:p>
              <a:r>
                <a:rPr lang="en-US" dirty="0"/>
                <a:t>=4000</a:t>
              </a:r>
            </a:p>
          </p:txBody>
        </p:sp>
        <p:sp>
          <p:nvSpPr>
            <p:cNvPr id="37950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37901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7932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33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35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=0</a:t>
                </a:r>
              </a:p>
            </p:txBody>
          </p:sp>
          <p:sp>
            <p:nvSpPr>
              <p:cNvPr id="37936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=1</a:t>
                </a:r>
              </a:p>
            </p:txBody>
          </p:sp>
          <p:sp>
            <p:nvSpPr>
              <p:cNvPr id="37937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length</a:t>
                </a:r>
              </a:p>
              <a:p>
                <a:r>
                  <a:rPr lang="en-US"/>
                  <a:t>=1500</a:t>
                </a:r>
              </a:p>
            </p:txBody>
          </p:sp>
          <p:sp>
            <p:nvSpPr>
              <p:cNvPr id="37938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9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0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1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2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3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2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7920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21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23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=185</a:t>
                </a:r>
              </a:p>
            </p:txBody>
          </p:sp>
          <p:sp>
            <p:nvSpPr>
              <p:cNvPr id="37924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=1</a:t>
                </a:r>
              </a:p>
            </p:txBody>
          </p:sp>
          <p:sp>
            <p:nvSpPr>
              <p:cNvPr id="37925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length</a:t>
                </a:r>
              </a:p>
              <a:p>
                <a:r>
                  <a:rPr lang="en-US"/>
                  <a:t>=1500</a:t>
                </a:r>
              </a:p>
            </p:txBody>
          </p:sp>
          <p:sp>
            <p:nvSpPr>
              <p:cNvPr id="37926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3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7908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09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11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=370</a:t>
                </a:r>
              </a:p>
            </p:txBody>
          </p:sp>
          <p:sp>
            <p:nvSpPr>
              <p:cNvPr id="37912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=0</a:t>
                </a:r>
              </a:p>
            </p:txBody>
          </p:sp>
          <p:sp>
            <p:nvSpPr>
              <p:cNvPr id="37913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/>
                  <a:t>length</a:t>
                </a:r>
              </a:p>
              <a:p>
                <a:r>
                  <a:rPr lang="en-US" dirty="0"/>
                  <a:t>=</a:t>
                </a:r>
                <a:r>
                  <a:rPr lang="en-US" dirty="0" smtClean="0"/>
                  <a:t>1040</a:t>
                </a:r>
                <a:endParaRPr lang="en-US" dirty="0"/>
              </a:p>
            </p:txBody>
          </p:sp>
          <p:sp>
            <p:nvSpPr>
              <p:cNvPr id="37914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04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7894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1480 bytes in </a:t>
            </a:r>
            <a:br>
              <a:rPr lang="en-US"/>
            </a:br>
            <a:r>
              <a:rPr lang="en-US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offset =</a:t>
            </a:r>
          </a:p>
          <a:p>
            <a:r>
              <a:rPr lang="en-US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5810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 fragmentation, reassembly</a:t>
            </a:r>
          </a:p>
        </p:txBody>
      </p:sp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0D416E-DB74-4197-96A0-9BD0994F6985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Virtual circuits: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1126555"/>
            <a:ext cx="8789987" cy="22304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“source-to-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path behaves almost like telephone circuit”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call setup, teardown for each call </a:t>
            </a:r>
            <a:r>
              <a:rPr lang="en-US" sz="2000" i="1" dirty="0" smtClean="0"/>
              <a:t>before</a:t>
            </a:r>
            <a:r>
              <a:rPr lang="en-US" sz="2000" dirty="0" smtClean="0"/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signaling protocols to setup, maintain,  teardown VC (ATM, frame-relay, X.25; not in IP)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each packet carries VC identifier (not destination host)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every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router maintains “state” for </a:t>
            </a:r>
            <a:r>
              <a:rPr lang="en-US" sz="2000" dirty="0" smtClean="0">
                <a:solidFill>
                  <a:srgbClr val="FF0000"/>
                </a:solidFill>
              </a:rPr>
              <a:t>each</a:t>
            </a:r>
            <a:r>
              <a:rPr lang="en-US" sz="2000" dirty="0" smtClean="0"/>
              <a:t> passing connection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resources (bandwidth, buffers) may be </a:t>
            </a:r>
            <a:r>
              <a:rPr lang="en-US" sz="2000" i="1" dirty="0" smtClean="0"/>
              <a:t>allocated </a:t>
            </a:r>
            <a:r>
              <a:rPr lang="en-US" sz="2000" dirty="0" smtClean="0"/>
              <a:t>to </a:t>
            </a:r>
            <a:r>
              <a:rPr lang="en-US" sz="2000" dirty="0"/>
              <a:t>VC (dedicated resources = predictable service)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1800" dirty="0" smtClean="0"/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15120940 w 1794"/>
              <a:gd name="T1" fmla="*/ 1217234342 h 933"/>
              <a:gd name="T2" fmla="*/ 272176900 w 1794"/>
              <a:gd name="T3" fmla="*/ 315018648 h 933"/>
              <a:gd name="T4" fmla="*/ 1408768151 w 1794"/>
              <a:gd name="T5" fmla="*/ 252015573 h 933"/>
              <a:gd name="T6" fmla="*/ 2147483647 w 1794"/>
              <a:gd name="T7" fmla="*/ 73083719 h 933"/>
              <a:gd name="T8" fmla="*/ 2147483647 w 1794"/>
              <a:gd name="T9" fmla="*/ 693041958 h 933"/>
              <a:gd name="T10" fmla="*/ 2147483647 w 1794"/>
              <a:gd name="T11" fmla="*/ 2084167970 h 933"/>
              <a:gd name="T12" fmla="*/ 2147483647 w 1794"/>
              <a:gd name="T13" fmla="*/ 2147483647 h 933"/>
              <a:gd name="T14" fmla="*/ 2116931468 w 1794"/>
              <a:gd name="T15" fmla="*/ 2147483647 h 933"/>
              <a:gd name="T16" fmla="*/ 1043344800 w 1794"/>
              <a:gd name="T17" fmla="*/ 2147483647 h 933"/>
              <a:gd name="T18" fmla="*/ 360383139 w 1794"/>
              <a:gd name="T19" fmla="*/ 2096769537 h 933"/>
              <a:gd name="T20" fmla="*/ 15120940 w 1794"/>
              <a:gd name="T21" fmla="*/ 121723434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7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8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468749107 h 186"/>
              <a:gd name="T2" fmla="*/ 86189352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9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2209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0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1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2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213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14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9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0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1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15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6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7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8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0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2196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7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8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200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01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6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7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8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02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3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1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218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8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88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89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2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2170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1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2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3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74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75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0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1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76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7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8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9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3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2157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8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9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0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61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62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7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8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9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3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4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5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6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4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214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4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4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5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205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0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35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36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140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2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3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66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801409578 w 318"/>
              <a:gd name="T3" fmla="*/ 48891035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7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786981320 w 294"/>
              <a:gd name="T3" fmla="*/ 32588224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8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352474233 h 174"/>
              <a:gd name="T2" fmla="*/ 10455049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9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16128001 h 500"/>
              <a:gd name="T2" fmla="*/ 36093764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0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1466431257 w 370"/>
              <a:gd name="T1" fmla="*/ 173971858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1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96171868 w 176"/>
              <a:gd name="T1" fmla="*/ 435073225 h 412"/>
              <a:gd name="T2" fmla="*/ 213125027 w 176"/>
              <a:gd name="T3" fmla="*/ 439339083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72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2050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0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6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27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8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9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0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131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2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3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4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73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7561263 w 3342"/>
              <a:gd name="T3" fmla="*/ 589716838 h 543"/>
              <a:gd name="T4" fmla="*/ 2147483647 w 3342"/>
              <a:gd name="T5" fmla="*/ 589716838 h 543"/>
              <a:gd name="T6" fmla="*/ 2147483647 w 3342"/>
              <a:gd name="T7" fmla="*/ 1368446213 h 543"/>
              <a:gd name="T8" fmla="*/ 2147483647 w 3342"/>
              <a:gd name="T9" fmla="*/ 1368446213 h 543"/>
              <a:gd name="T10" fmla="*/ 2147483647 w 3342"/>
              <a:gd name="T11" fmla="*/ 756047172 h 543"/>
              <a:gd name="T12" fmla="*/ 2147483647 w 3342"/>
              <a:gd name="T13" fmla="*/ 771168112 h 543"/>
              <a:gd name="T14" fmla="*/ 2147483647 w 3342"/>
              <a:gd name="T15" fmla="*/ 3024189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30241877 h 708"/>
              <a:gd name="T2" fmla="*/ 0 w 3186"/>
              <a:gd name="T3" fmla="*/ 960178803 h 708"/>
              <a:gd name="T4" fmla="*/ 2147483647 w 3186"/>
              <a:gd name="T5" fmla="*/ 967740063 h 708"/>
              <a:gd name="T6" fmla="*/ 2147483647 w 3186"/>
              <a:gd name="T7" fmla="*/ 1784270803 h 708"/>
              <a:gd name="T8" fmla="*/ 2147483647 w 3186"/>
              <a:gd name="T9" fmla="*/ 1784270803 h 708"/>
              <a:gd name="T10" fmla="*/ 2147483647 w 3186"/>
              <a:gd name="T11" fmla="*/ 1199594358 h 708"/>
              <a:gd name="T12" fmla="*/ 2147483647 w 3186"/>
              <a:gd name="T13" fmla="*/ 1184473426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45362812 h 846"/>
              <a:gd name="T2" fmla="*/ 0 w 3084"/>
              <a:gd name="T3" fmla="*/ 1338203773 h 846"/>
              <a:gd name="T4" fmla="*/ 2132052306 w 3084"/>
              <a:gd name="T5" fmla="*/ 1345763446 h 846"/>
              <a:gd name="T6" fmla="*/ 2147483647 w 3084"/>
              <a:gd name="T7" fmla="*/ 2132052366 h 846"/>
              <a:gd name="T8" fmla="*/ 2147483647 w 3084"/>
              <a:gd name="T9" fmla="*/ 2124492693 h 846"/>
              <a:gd name="T10" fmla="*/ 2147483647 w 3084"/>
              <a:gd name="T11" fmla="*/ 1595259637 h 846"/>
              <a:gd name="T12" fmla="*/ 2147483647 w 3084"/>
              <a:gd name="T13" fmla="*/ 159525963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2084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2113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4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5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6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17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18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23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4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5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1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5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2100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1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2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3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04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05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1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11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12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06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0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08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09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6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2087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88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89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0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091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9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09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8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9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9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094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5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6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18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00" y="1916832"/>
            <a:ext cx="8132928" cy="1143000"/>
          </a:xfrm>
        </p:spPr>
        <p:txBody>
          <a:bodyPr/>
          <a:lstStyle/>
          <a:p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1F6B2-A4FD-4DA8-B604-3F0991B469F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44296-C2A3-4140-A422-318114C967B4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596901"/>
          </a:xfrm>
        </p:spPr>
        <p:txBody>
          <a:bodyPr/>
          <a:lstStyle/>
          <a:p>
            <a:pPr algn="ctr"/>
            <a:r>
              <a:rPr lang="en-US" sz="3200" dirty="0" smtClean="0"/>
              <a:t>Getting a datagram from source to </a:t>
            </a:r>
            <a:r>
              <a:rPr lang="en-US" sz="3200" dirty="0" err="1" smtClean="0"/>
              <a:t>dest</a:t>
            </a:r>
            <a:r>
              <a:rPr lang="en-US" sz="3200" dirty="0" smtClean="0"/>
              <a:t>.</a:t>
            </a:r>
            <a:endParaRPr lang="en-US" dirty="0" smtClean="0"/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14575"/>
            <a:ext cx="3695700" cy="5238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IP datagram:</a:t>
            </a:r>
            <a:r>
              <a:rPr lang="en-US" sz="2400" smtClean="0"/>
              <a:t> </a:t>
            </a:r>
          </a:p>
        </p:txBody>
      </p:sp>
      <p:grpSp>
        <p:nvGrpSpPr>
          <p:cNvPr id="15373" name="Group 4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5396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7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8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2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0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9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0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1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2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3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2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3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5404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5436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7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8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9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440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5441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7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8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5442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4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4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5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5405" name="Text Box 30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5406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7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5408" name="Text Box 33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5409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5410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1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5412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5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3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3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6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4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4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5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6" name="Text Box 43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5417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8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5419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0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1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2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7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5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6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23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5424" name="Text Box 53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5425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6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5427" name="Group 56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5434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5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8" name="Group 59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5432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3" name="Text Box 61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9" name="Group 62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5430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1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374" name="Group 65"/>
          <p:cNvGrpSpPr>
            <a:grpSpLocks/>
          </p:cNvGrpSpPr>
          <p:nvPr/>
        </p:nvGrpSpPr>
        <p:grpSpPr bwMode="auto">
          <a:xfrm>
            <a:off x="469900" y="2870200"/>
            <a:ext cx="3673475" cy="660400"/>
            <a:chOff x="404" y="2612"/>
            <a:chExt cx="2314" cy="416"/>
          </a:xfrm>
        </p:grpSpPr>
        <p:sp>
          <p:nvSpPr>
            <p:cNvPr id="15386" name="Rectangle 66"/>
            <p:cNvSpPr>
              <a:spLocks noChangeArrowheads="1"/>
            </p:cNvSpPr>
            <p:nvPr/>
          </p:nvSpPr>
          <p:spPr bwMode="auto">
            <a:xfrm>
              <a:off x="456" y="2646"/>
              <a:ext cx="2262" cy="31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5387" name="Group 67"/>
            <p:cNvGrpSpPr>
              <a:grpSpLocks/>
            </p:cNvGrpSpPr>
            <p:nvPr/>
          </p:nvGrpSpPr>
          <p:grpSpPr bwMode="auto">
            <a:xfrm>
              <a:off x="404" y="2612"/>
              <a:ext cx="2266" cy="416"/>
              <a:chOff x="1034" y="1406"/>
              <a:chExt cx="2266" cy="416"/>
            </a:xfrm>
          </p:grpSpPr>
          <p:sp>
            <p:nvSpPr>
              <p:cNvPr id="15388" name="Rectangle 68"/>
              <p:cNvSpPr>
                <a:spLocks noChangeArrowheads="1"/>
              </p:cNvSpPr>
              <p:nvPr/>
            </p:nvSpPr>
            <p:spPr bwMode="auto">
              <a:xfrm>
                <a:off x="1038" y="1470"/>
                <a:ext cx="2262" cy="3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89" name="Text Box 69"/>
              <p:cNvSpPr txBox="1">
                <a:spLocks noChangeArrowheads="1"/>
              </p:cNvSpPr>
              <p:nvPr/>
            </p:nvSpPr>
            <p:spPr bwMode="auto">
              <a:xfrm>
                <a:off x="1034" y="1418"/>
                <a:ext cx="5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misc</a:t>
                </a:r>
              </a:p>
              <a:p>
                <a:pPr algn="ctr"/>
                <a:r>
                  <a:rPr lang="en-US"/>
                  <a:t>fields</a:t>
                </a:r>
              </a:p>
            </p:txBody>
          </p:sp>
          <p:sp>
            <p:nvSpPr>
              <p:cNvPr id="15390" name="Line 70"/>
              <p:cNvSpPr>
                <a:spLocks noChangeShapeType="1"/>
              </p:cNvSpPr>
              <p:nvPr/>
            </p:nvSpPr>
            <p:spPr bwMode="auto">
              <a:xfrm>
                <a:off x="1518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1" name="Text Box 71"/>
              <p:cNvSpPr txBox="1">
                <a:spLocks noChangeArrowheads="1"/>
              </p:cNvSpPr>
              <p:nvPr/>
            </p:nvSpPr>
            <p:spPr bwMode="auto">
              <a:xfrm>
                <a:off x="1513" y="1406"/>
                <a:ext cx="6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source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/>
              </a:p>
            </p:txBody>
          </p:sp>
          <p:sp>
            <p:nvSpPr>
              <p:cNvPr id="15392" name="Text Box 72"/>
              <p:cNvSpPr txBox="1">
                <a:spLocks noChangeArrowheads="1"/>
              </p:cNvSpPr>
              <p:nvPr/>
            </p:nvSpPr>
            <p:spPr bwMode="auto">
              <a:xfrm>
                <a:off x="2089" y="1418"/>
                <a:ext cx="6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dest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/>
              </a:p>
            </p:txBody>
          </p:sp>
          <p:sp>
            <p:nvSpPr>
              <p:cNvPr id="15393" name="Line 73"/>
              <p:cNvSpPr>
                <a:spLocks noChangeShapeType="1"/>
              </p:cNvSpPr>
              <p:nvPr/>
            </p:nvSpPr>
            <p:spPr bwMode="auto">
              <a:xfrm>
                <a:off x="2124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4" name="Line 74"/>
              <p:cNvSpPr>
                <a:spLocks noChangeShapeType="1"/>
              </p:cNvSpPr>
              <p:nvPr/>
            </p:nvSpPr>
            <p:spPr bwMode="auto">
              <a:xfrm>
                <a:off x="2712" y="1482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5" name="Text Box 75"/>
              <p:cNvSpPr txBox="1">
                <a:spLocks noChangeArrowheads="1"/>
              </p:cNvSpPr>
              <p:nvPr/>
            </p:nvSpPr>
            <p:spPr bwMode="auto">
              <a:xfrm>
                <a:off x="2781" y="1514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data</a:t>
                </a:r>
              </a:p>
            </p:txBody>
          </p:sp>
        </p:grpSp>
      </p:grpSp>
      <p:sp>
        <p:nvSpPr>
          <p:cNvPr id="15375" name="Rectangle 76"/>
          <p:cNvSpPr>
            <a:spLocks noChangeArrowheads="1"/>
          </p:cNvSpPr>
          <p:nvPr/>
        </p:nvSpPr>
        <p:spPr bwMode="auto">
          <a:xfrm>
            <a:off x="514350" y="3619500"/>
            <a:ext cx="3695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remains unchanged, as it travels source to destination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addr fields of interest here</a:t>
            </a:r>
            <a:endParaRPr lang="en-US" sz="24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 </a:t>
            </a:r>
          </a:p>
        </p:txBody>
      </p:sp>
      <p:grpSp>
        <p:nvGrpSpPr>
          <p:cNvPr id="15376" name="Group 77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5379" name="Text Box 78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5380" name="Text Box 79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5381" name="Text Box 80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5382" name="Text Box 81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5383" name="Line 82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4" name="Line 83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5" name="Line 84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377" name="Freeform 85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Rectangle 86"/>
          <p:cNvSpPr>
            <a:spLocks noChangeArrowheads="1"/>
          </p:cNvSpPr>
          <p:nvPr/>
        </p:nvSpPr>
        <p:spPr bwMode="auto">
          <a:xfrm>
            <a:off x="3665538" y="1123950"/>
            <a:ext cx="475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forwarding </a:t>
            </a:r>
            <a:r>
              <a:rPr lang="en-US" sz="2400" dirty="0">
                <a:solidFill>
                  <a:schemeClr val="accent2"/>
                </a:solidFill>
              </a:rPr>
              <a:t>table in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2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3A92D-EE70-4D9A-866B-42577B3A8873}" type="slidenum">
              <a:rPr lang="en-US" smtClean="0"/>
              <a:pPr/>
              <a:t>72</a:t>
            </a:fld>
            <a:endParaRPr lang="en-US" dirty="0" smtClean="0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511175"/>
          </a:xfrm>
        </p:spPr>
        <p:txBody>
          <a:bodyPr/>
          <a:lstStyle/>
          <a:p>
            <a:pPr algn="ctr"/>
            <a:r>
              <a:rPr lang="en-US" sz="3200" dirty="0" smtClean="0"/>
              <a:t>Getting a datagram from source to </a:t>
            </a:r>
            <a:r>
              <a:rPr lang="en-US" sz="3200" dirty="0" err="1" smtClean="0"/>
              <a:t>dest</a:t>
            </a:r>
            <a:r>
              <a:rPr lang="en-US" sz="3200" dirty="0" smtClean="0"/>
              <a:t>.</a:t>
            </a:r>
            <a:endParaRPr lang="en-US" dirty="0" smtClean="0"/>
          </a:p>
        </p:txBody>
      </p:sp>
      <p:grpSp>
        <p:nvGrpSpPr>
          <p:cNvPr id="16396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641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6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4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6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2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645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46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646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6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6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642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642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642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642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643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643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9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90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8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643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643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91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9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00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644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644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6447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645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8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645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9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645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397" name="Rectangle 64"/>
          <p:cNvSpPr>
            <a:spLocks noChangeArrowheads="1"/>
          </p:cNvSpPr>
          <p:nvPr/>
        </p:nvSpPr>
        <p:spPr bwMode="auto">
          <a:xfrm>
            <a:off x="371475" y="2305050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net. address of B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find B is on </a:t>
            </a:r>
            <a:r>
              <a:rPr lang="en-US" sz="2000">
                <a:solidFill>
                  <a:srgbClr val="FF0000"/>
                </a:solidFill>
              </a:rPr>
              <a:t>same net</a:t>
            </a:r>
            <a:r>
              <a:rPr lang="en-US" sz="2000"/>
              <a:t>. as A </a:t>
            </a:r>
            <a:r>
              <a:rPr lang="en-US" sz="1600"/>
              <a:t>(</a:t>
            </a:r>
            <a:r>
              <a:rPr lang="en-US"/>
              <a:t>B and A are directly connected)</a:t>
            </a:r>
            <a:endParaRPr lang="en-US" sz="16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will send datagram directly to B (inside link-layer frame)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20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 </a:t>
            </a:r>
          </a:p>
        </p:txBody>
      </p:sp>
      <p:grpSp>
        <p:nvGrpSpPr>
          <p:cNvPr id="16398" name="Group 65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6409" name="Text Box 66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6410" name="Text Box 67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6411" name="Text Box 68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6412" name="Text Box 69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6413" name="Line 70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4" name="Line 71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5" name="Line 72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399" name="Freeform 73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0" name="Rectangle 74"/>
          <p:cNvSpPr>
            <a:spLocks noChangeArrowheads="1"/>
          </p:cNvSpPr>
          <p:nvPr/>
        </p:nvSpPr>
        <p:spPr bwMode="auto">
          <a:xfrm>
            <a:off x="542925" y="152400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1" name="Rectangle 75"/>
          <p:cNvSpPr>
            <a:spLocks noChangeArrowheads="1"/>
          </p:cNvSpPr>
          <p:nvPr/>
        </p:nvSpPr>
        <p:spPr bwMode="auto">
          <a:xfrm>
            <a:off x="466725" y="159067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2" name="Text Box 76"/>
          <p:cNvSpPr txBox="1">
            <a:spLocks noChangeArrowheads="1"/>
          </p:cNvSpPr>
          <p:nvPr/>
        </p:nvSpPr>
        <p:spPr bwMode="auto">
          <a:xfrm>
            <a:off x="460375" y="150812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6403" name="Line 77"/>
          <p:cNvSpPr>
            <a:spLocks noChangeShapeType="1"/>
          </p:cNvSpPr>
          <p:nvPr/>
        </p:nvSpPr>
        <p:spPr bwMode="auto">
          <a:xfrm>
            <a:off x="12287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4" name="Text Box 78"/>
          <p:cNvSpPr txBox="1">
            <a:spLocks noChangeArrowheads="1"/>
          </p:cNvSpPr>
          <p:nvPr/>
        </p:nvSpPr>
        <p:spPr bwMode="auto">
          <a:xfrm>
            <a:off x="1196975" y="167005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6405" name="Text Box 79"/>
          <p:cNvSpPr txBox="1">
            <a:spLocks noChangeArrowheads="1"/>
          </p:cNvSpPr>
          <p:nvPr/>
        </p:nvSpPr>
        <p:spPr bwMode="auto">
          <a:xfrm>
            <a:off x="2197100" y="1670050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223.1.1.3</a:t>
            </a:r>
            <a:endParaRPr lang="en-US"/>
          </a:p>
        </p:txBody>
      </p:sp>
      <p:sp>
        <p:nvSpPr>
          <p:cNvPr id="16406" name="Line 80"/>
          <p:cNvSpPr>
            <a:spLocks noChangeShapeType="1"/>
          </p:cNvSpPr>
          <p:nvPr/>
        </p:nvSpPr>
        <p:spPr bwMode="auto">
          <a:xfrm>
            <a:off x="22193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Line 81"/>
          <p:cNvSpPr>
            <a:spLocks noChangeShapeType="1"/>
          </p:cNvSpPr>
          <p:nvPr/>
        </p:nvSpPr>
        <p:spPr bwMode="auto">
          <a:xfrm>
            <a:off x="3238500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8" name="Text Box 82"/>
          <p:cNvSpPr txBox="1">
            <a:spLocks noChangeArrowheads="1"/>
          </p:cNvSpPr>
          <p:nvPr/>
        </p:nvSpPr>
        <p:spPr bwMode="auto">
          <a:xfrm>
            <a:off x="3233738" y="166052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910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286E4-844A-412E-AE44-FD9709E03E7E}" type="slidenum">
              <a:rPr lang="en-US" smtClean="0"/>
              <a:pPr/>
              <a:t>73</a:t>
            </a:fld>
            <a:endParaRPr lang="en-US" dirty="0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650875"/>
          </a:xfrm>
        </p:spPr>
        <p:txBody>
          <a:bodyPr/>
          <a:lstStyle/>
          <a:p>
            <a:pPr algn="ctr"/>
            <a:r>
              <a:rPr lang="en-US" sz="3200" dirty="0" smtClean="0"/>
              <a:t>Getting a datagram from source to </a:t>
            </a:r>
            <a:r>
              <a:rPr lang="en-US" sz="3200" dirty="0" err="1" smtClean="0"/>
              <a:t>dest</a:t>
            </a:r>
            <a:r>
              <a:rPr lang="en-US" sz="3200" dirty="0" smtClean="0"/>
              <a:t>.</a:t>
            </a:r>
            <a:endParaRPr lang="en-US" dirty="0" smtClean="0"/>
          </a:p>
        </p:txBody>
      </p:sp>
      <p:grpSp>
        <p:nvGrpSpPr>
          <p:cNvPr id="17420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7440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1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2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0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18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3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4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5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6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1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1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0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48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748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48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748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49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91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92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86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48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88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89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7449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7450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1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7452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7453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7454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5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7456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3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1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7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4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2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8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9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0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7461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2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7463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4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5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6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5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3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4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7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7468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7469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70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7471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7478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9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2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7476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7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3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7474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5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7421" name="Group 64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7433" name="Text Box 65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7434" name="Text Box 66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7435" name="Text Box 67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7436" name="Text Box 68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7437" name="Line 69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8" name="Line 70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9" name="Line 71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7422" name="Freeform 72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3" name="Rectangle 73"/>
          <p:cNvSpPr>
            <a:spLocks noChangeArrowheads="1"/>
          </p:cNvSpPr>
          <p:nvPr/>
        </p:nvSpPr>
        <p:spPr bwMode="auto">
          <a:xfrm>
            <a:off x="409575" y="2286000"/>
            <a:ext cx="4067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Starting at A, dest. E: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 on </a:t>
            </a:r>
            <a:r>
              <a:rPr lang="en-US" sz="2000" i="1">
                <a:solidFill>
                  <a:srgbClr val="FF0000"/>
                </a:solidFill>
              </a:rPr>
              <a:t>different</a:t>
            </a:r>
            <a:r>
              <a:rPr lang="en-US" sz="2000">
                <a:solidFill>
                  <a:srgbClr val="FF0000"/>
                </a:solidFill>
              </a:rPr>
              <a:t> network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routing table: next hop router to E is 223.1.1.4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is asked to send datagram to router 223.1.1.4 (inside link-layer frame)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arrives at 223.1.1.4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continued…..</a:t>
            </a:r>
          </a:p>
        </p:txBody>
      </p:sp>
      <p:sp>
        <p:nvSpPr>
          <p:cNvPr id="17424" name="Rectangle 74"/>
          <p:cNvSpPr>
            <a:spLocks noChangeArrowheads="1"/>
          </p:cNvSpPr>
          <p:nvPr/>
        </p:nvSpPr>
        <p:spPr bwMode="auto">
          <a:xfrm>
            <a:off x="561975" y="150495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5" name="Rectangle 75"/>
          <p:cNvSpPr>
            <a:spLocks noChangeArrowheads="1"/>
          </p:cNvSpPr>
          <p:nvPr/>
        </p:nvSpPr>
        <p:spPr bwMode="auto">
          <a:xfrm>
            <a:off x="485775" y="157162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6" name="Text Box 76"/>
          <p:cNvSpPr txBox="1">
            <a:spLocks noChangeArrowheads="1"/>
          </p:cNvSpPr>
          <p:nvPr/>
        </p:nvSpPr>
        <p:spPr bwMode="auto">
          <a:xfrm>
            <a:off x="479425" y="14890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7427" name="Line 77"/>
          <p:cNvSpPr>
            <a:spLocks noChangeShapeType="1"/>
          </p:cNvSpPr>
          <p:nvPr/>
        </p:nvSpPr>
        <p:spPr bwMode="auto">
          <a:xfrm>
            <a:off x="12477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8" name="Text Box 78"/>
          <p:cNvSpPr txBox="1">
            <a:spLocks noChangeArrowheads="1"/>
          </p:cNvSpPr>
          <p:nvPr/>
        </p:nvSpPr>
        <p:spPr bwMode="auto">
          <a:xfrm>
            <a:off x="1216025" y="16510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7429" name="Text Box 79"/>
          <p:cNvSpPr txBox="1">
            <a:spLocks noChangeArrowheads="1"/>
          </p:cNvSpPr>
          <p:nvPr/>
        </p:nvSpPr>
        <p:spPr bwMode="auto">
          <a:xfrm>
            <a:off x="2198688" y="16510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/>
          </a:p>
        </p:txBody>
      </p:sp>
      <p:sp>
        <p:nvSpPr>
          <p:cNvPr id="17430" name="Line 80"/>
          <p:cNvSpPr>
            <a:spLocks noChangeShapeType="1"/>
          </p:cNvSpPr>
          <p:nvPr/>
        </p:nvSpPr>
        <p:spPr bwMode="auto">
          <a:xfrm>
            <a:off x="22383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31" name="Line 81"/>
          <p:cNvSpPr>
            <a:spLocks noChangeShapeType="1"/>
          </p:cNvSpPr>
          <p:nvPr/>
        </p:nvSpPr>
        <p:spPr bwMode="auto">
          <a:xfrm>
            <a:off x="3286125" y="1571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32" name="Text Box 82"/>
          <p:cNvSpPr txBox="1">
            <a:spLocks noChangeArrowheads="1"/>
          </p:cNvSpPr>
          <p:nvPr/>
        </p:nvSpPr>
        <p:spPr bwMode="auto">
          <a:xfrm>
            <a:off x="3348038" y="164147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993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413D9-4EFE-4631-9E24-3FE6270E4CD2}" type="slidenum">
              <a:rPr lang="en-US" smtClean="0"/>
              <a:pPr/>
              <a:t>74</a:t>
            </a:fld>
            <a:endParaRPr lang="en-US" dirty="0" smtClean="0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639763"/>
          </a:xfrm>
        </p:spPr>
        <p:txBody>
          <a:bodyPr/>
          <a:lstStyle/>
          <a:p>
            <a:pPr algn="ctr"/>
            <a:r>
              <a:rPr lang="en-US" sz="3200" dirty="0" smtClean="0"/>
              <a:t>Getting a datagram from source to </a:t>
            </a:r>
            <a:r>
              <a:rPr lang="en-US" sz="3200" dirty="0" err="1" smtClean="0"/>
              <a:t>dest</a:t>
            </a:r>
            <a:r>
              <a:rPr lang="en-US" sz="3200" dirty="0" smtClean="0"/>
              <a:t>.</a:t>
            </a:r>
          </a:p>
        </p:txBody>
      </p:sp>
      <p:grpSp>
        <p:nvGrpSpPr>
          <p:cNvPr id="18444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846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4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5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4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847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850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851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851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1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51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1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847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847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847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847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848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848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7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8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848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848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9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7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849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849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8497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850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8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850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9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850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445" name="Freeform 64"/>
          <p:cNvSpPr>
            <a:spLocks/>
          </p:cNvSpPr>
          <p:nvPr/>
        </p:nvSpPr>
        <p:spPr bwMode="auto">
          <a:xfrm>
            <a:off x="6848475" y="2905125"/>
            <a:ext cx="238125" cy="1476375"/>
          </a:xfrm>
          <a:custGeom>
            <a:avLst/>
            <a:gdLst>
              <a:gd name="T0" fmla="*/ 317539658 w 150"/>
              <a:gd name="T1" fmla="*/ 0 h 720"/>
              <a:gd name="T2" fmla="*/ 0 w 150"/>
              <a:gd name="T3" fmla="*/ 2147483647 h 720"/>
              <a:gd name="T4" fmla="*/ 0 60000 65536"/>
              <a:gd name="T5" fmla="*/ 0 60000 65536"/>
              <a:gd name="T6" fmla="*/ 0 w 150"/>
              <a:gd name="T7" fmla="*/ 0 h 720"/>
              <a:gd name="T8" fmla="*/ 150 w 15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720">
                <a:moveTo>
                  <a:pt x="126" y="0"/>
                </a:moveTo>
                <a:cubicBezTo>
                  <a:pt x="150" y="210"/>
                  <a:pt x="138" y="450"/>
                  <a:pt x="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6" name="Rectangle 65"/>
          <p:cNvSpPr>
            <a:spLocks noChangeArrowheads="1"/>
          </p:cNvSpPr>
          <p:nvPr/>
        </p:nvSpPr>
        <p:spPr bwMode="auto">
          <a:xfrm>
            <a:off x="323850" y="2286000"/>
            <a:ext cx="4152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Arriving at 223.1.4, destined for 223.1.2.2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 on </a:t>
            </a:r>
            <a:r>
              <a:rPr lang="en-US" sz="2000" i="1"/>
              <a:t>same </a:t>
            </a:r>
            <a:r>
              <a:rPr lang="en-US" sz="2000"/>
              <a:t>network as router’s interface 223.1.2.9</a:t>
            </a:r>
            <a:r>
              <a:rPr lang="en-US" sz="24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router, E directly attached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sends datagram to 223.1.2.2 (inside link-layer frame) via interface 223.1.2.9</a:t>
            </a:r>
            <a:r>
              <a:rPr lang="en-US" sz="2400"/>
              <a:t> 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arrives at 223.1.2.2</a:t>
            </a:r>
            <a:r>
              <a:rPr lang="en-US" sz="2000">
                <a:solidFill>
                  <a:srgbClr val="FF0000"/>
                </a:solidFill>
              </a:rPr>
              <a:t>!!!</a:t>
            </a:r>
            <a:r>
              <a:rPr lang="en-US" sz="2000"/>
              <a:t> (hooray!)</a:t>
            </a:r>
          </a:p>
        </p:txBody>
      </p:sp>
      <p:sp>
        <p:nvSpPr>
          <p:cNvPr id="18447" name="Rectangle 66"/>
          <p:cNvSpPr>
            <a:spLocks noChangeArrowheads="1"/>
          </p:cNvSpPr>
          <p:nvPr/>
        </p:nvSpPr>
        <p:spPr bwMode="auto">
          <a:xfrm>
            <a:off x="561975" y="150495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8" name="Rectangle 67"/>
          <p:cNvSpPr>
            <a:spLocks noChangeArrowheads="1"/>
          </p:cNvSpPr>
          <p:nvPr/>
        </p:nvSpPr>
        <p:spPr bwMode="auto">
          <a:xfrm>
            <a:off x="485775" y="157162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9" name="Text Box 68"/>
          <p:cNvSpPr txBox="1">
            <a:spLocks noChangeArrowheads="1"/>
          </p:cNvSpPr>
          <p:nvPr/>
        </p:nvSpPr>
        <p:spPr bwMode="auto">
          <a:xfrm>
            <a:off x="479425" y="14890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8450" name="Line 69"/>
          <p:cNvSpPr>
            <a:spLocks noChangeShapeType="1"/>
          </p:cNvSpPr>
          <p:nvPr/>
        </p:nvSpPr>
        <p:spPr bwMode="auto">
          <a:xfrm>
            <a:off x="12477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1" name="Text Box 70"/>
          <p:cNvSpPr txBox="1">
            <a:spLocks noChangeArrowheads="1"/>
          </p:cNvSpPr>
          <p:nvPr/>
        </p:nvSpPr>
        <p:spPr bwMode="auto">
          <a:xfrm>
            <a:off x="1216025" y="16510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8452" name="Text Box 71"/>
          <p:cNvSpPr txBox="1">
            <a:spLocks noChangeArrowheads="1"/>
          </p:cNvSpPr>
          <p:nvPr/>
        </p:nvSpPr>
        <p:spPr bwMode="auto">
          <a:xfrm>
            <a:off x="2198688" y="16510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/>
          </a:p>
        </p:txBody>
      </p:sp>
      <p:sp>
        <p:nvSpPr>
          <p:cNvPr id="18453" name="Line 72"/>
          <p:cNvSpPr>
            <a:spLocks noChangeShapeType="1"/>
          </p:cNvSpPr>
          <p:nvPr/>
        </p:nvSpPr>
        <p:spPr bwMode="auto">
          <a:xfrm>
            <a:off x="22383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4" name="Line 73"/>
          <p:cNvSpPr>
            <a:spLocks noChangeShapeType="1"/>
          </p:cNvSpPr>
          <p:nvPr/>
        </p:nvSpPr>
        <p:spPr bwMode="auto">
          <a:xfrm>
            <a:off x="3286125" y="1571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5" name="Text Box 74"/>
          <p:cNvSpPr txBox="1">
            <a:spLocks noChangeArrowheads="1"/>
          </p:cNvSpPr>
          <p:nvPr/>
        </p:nvSpPr>
        <p:spPr bwMode="auto">
          <a:xfrm>
            <a:off x="3348038" y="164147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grpSp>
        <p:nvGrpSpPr>
          <p:cNvPr id="18456" name="Group 75"/>
          <p:cNvGrpSpPr>
            <a:grpSpLocks/>
          </p:cNvGrpSpPr>
          <p:nvPr/>
        </p:nvGrpSpPr>
        <p:grpSpPr bwMode="auto">
          <a:xfrm>
            <a:off x="4775200" y="1249363"/>
            <a:ext cx="4089400" cy="1711325"/>
            <a:chOff x="3242" y="751"/>
            <a:chExt cx="2576" cy="1078"/>
          </a:xfrm>
        </p:grpSpPr>
        <p:sp>
          <p:nvSpPr>
            <p:cNvPr id="18457" name="Text Box 76"/>
            <p:cNvSpPr txBox="1">
              <a:spLocks noChangeArrowheads="1"/>
            </p:cNvSpPr>
            <p:nvPr/>
          </p:nvSpPr>
          <p:spPr bwMode="auto">
            <a:xfrm>
              <a:off x="3242" y="931"/>
              <a:ext cx="2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  network   router  Nhops  interface</a:t>
              </a:r>
            </a:p>
          </p:txBody>
        </p:sp>
        <p:sp>
          <p:nvSpPr>
            <p:cNvPr id="18458" name="Text Box 77"/>
            <p:cNvSpPr txBox="1">
              <a:spLocks noChangeArrowheads="1"/>
            </p:cNvSpPr>
            <p:nvPr/>
          </p:nvSpPr>
          <p:spPr bwMode="auto">
            <a:xfrm>
              <a:off x="3266" y="1183"/>
              <a:ext cx="2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-          1       </a:t>
              </a:r>
              <a:r>
                <a:rPr lang="en-US" sz="1600">
                  <a:latin typeface="Arial" pitchFamily="34" charset="0"/>
                </a:rPr>
                <a:t>223.1.1.4</a:t>
              </a:r>
              <a:r>
                <a:rPr lang="en-US" sz="2000">
                  <a:latin typeface="Arial" pitchFamily="34" charset="0"/>
                </a:rPr>
                <a:t> </a:t>
              </a:r>
            </a:p>
          </p:txBody>
        </p:sp>
        <p:sp>
          <p:nvSpPr>
            <p:cNvPr id="18459" name="Text Box 78"/>
            <p:cNvSpPr txBox="1">
              <a:spLocks noChangeArrowheads="1"/>
            </p:cNvSpPr>
            <p:nvPr/>
          </p:nvSpPr>
          <p:spPr bwMode="auto">
            <a:xfrm>
              <a:off x="3272" y="1369"/>
              <a:ext cx="24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   -          1       </a:t>
              </a:r>
              <a:r>
                <a:rPr lang="en-US" sz="1600">
                  <a:latin typeface="Arial" pitchFamily="34" charset="0"/>
                </a:rPr>
                <a:t>223.1.2.9</a:t>
              </a:r>
            </a:p>
          </p:txBody>
        </p:sp>
        <p:sp>
          <p:nvSpPr>
            <p:cNvPr id="18460" name="Text Box 79"/>
            <p:cNvSpPr txBox="1">
              <a:spLocks noChangeArrowheads="1"/>
            </p:cNvSpPr>
            <p:nvPr/>
          </p:nvSpPr>
          <p:spPr bwMode="auto">
            <a:xfrm>
              <a:off x="3278" y="1579"/>
              <a:ext cx="2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   -          1       </a:t>
              </a:r>
              <a:r>
                <a:rPr lang="en-US" sz="1600">
                  <a:latin typeface="Arial" pitchFamily="34" charset="0"/>
                </a:rPr>
                <a:t>223.1.3.27</a:t>
              </a:r>
            </a:p>
          </p:txBody>
        </p:sp>
        <p:sp>
          <p:nvSpPr>
            <p:cNvPr id="18461" name="Line 80"/>
            <p:cNvSpPr>
              <a:spLocks noChangeShapeType="1"/>
            </p:cNvSpPr>
            <p:nvPr/>
          </p:nvSpPr>
          <p:spPr bwMode="auto">
            <a:xfrm flipV="1">
              <a:off x="3300" y="1170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2" name="Line 81"/>
            <p:cNvSpPr>
              <a:spLocks noChangeShapeType="1"/>
            </p:cNvSpPr>
            <p:nvPr/>
          </p:nvSpPr>
          <p:spPr bwMode="auto">
            <a:xfrm>
              <a:off x="4026" y="102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3" name="Line 82"/>
            <p:cNvSpPr>
              <a:spLocks noChangeShapeType="1"/>
            </p:cNvSpPr>
            <p:nvPr/>
          </p:nvSpPr>
          <p:spPr bwMode="auto">
            <a:xfrm>
              <a:off x="4566" y="105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4" name="Text Box 83"/>
            <p:cNvSpPr txBox="1">
              <a:spLocks noChangeArrowheads="1"/>
            </p:cNvSpPr>
            <p:nvPr/>
          </p:nvSpPr>
          <p:spPr bwMode="auto">
            <a:xfrm>
              <a:off x="3248" y="751"/>
              <a:ext cx="12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    Dest.      next</a:t>
              </a:r>
            </a:p>
          </p:txBody>
        </p:sp>
        <p:sp>
          <p:nvSpPr>
            <p:cNvPr id="18465" name="Line 84"/>
            <p:cNvSpPr>
              <a:spLocks noChangeShapeType="1"/>
            </p:cNvSpPr>
            <p:nvPr/>
          </p:nvSpPr>
          <p:spPr bwMode="auto">
            <a:xfrm>
              <a:off x="5088" y="1032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152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3DD9D5-6F8F-4946-996F-709DE3A24C89}" type="slidenum">
              <a:rPr lang="en-US" smtClean="0">
                <a:latin typeface="Tahoma" pitchFamily="34" charset="0"/>
              </a:rPr>
              <a:pPr/>
              <a:t>8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44624"/>
            <a:ext cx="7772400" cy="1003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cs typeface="+mj-cs"/>
              </a:rPr>
              <a:t>VC forwarding table</a:t>
            </a:r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7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8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5379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15380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15381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</a:p>
        </p:txBody>
      </p:sp>
      <p:sp>
        <p:nvSpPr>
          <p:cNvPr id="15382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</a:t>
            </a:r>
          </a:p>
        </p:txBody>
      </p:sp>
      <p:sp>
        <p:nvSpPr>
          <p:cNvPr id="15383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3</a:t>
            </a:r>
          </a:p>
        </p:txBody>
      </p:sp>
      <p:sp>
        <p:nvSpPr>
          <p:cNvPr id="15384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15385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6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/>
              <a:t>interface</a:t>
            </a:r>
          </a:p>
          <a:p>
            <a:pPr>
              <a:lnSpc>
                <a:spcPct val="85000"/>
              </a:lnSpc>
            </a:pPr>
            <a:r>
              <a:rPr lang="en-US"/>
              <a:t>number</a:t>
            </a:r>
          </a:p>
        </p:txBody>
      </p:sp>
      <p:sp>
        <p:nvSpPr>
          <p:cNvPr id="15387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8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Incoming interface    Incoming VC #     Outgoing interface    Outgoing VC #</a:t>
            </a:r>
          </a:p>
        </p:txBody>
      </p:sp>
      <p:sp>
        <p:nvSpPr>
          <p:cNvPr id="15389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0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1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2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1                          12                               3                          22</a:t>
            </a:r>
          </a:p>
          <a:p>
            <a:r>
              <a:rPr lang="en-US"/>
              <a:t>2                          63                               1                          18 </a:t>
            </a:r>
          </a:p>
          <a:p>
            <a:r>
              <a:rPr lang="en-US"/>
              <a:t>3                           7                                2                          17</a:t>
            </a:r>
          </a:p>
          <a:p>
            <a:r>
              <a:rPr lang="en-US"/>
              <a:t>1                          97                               3                           87</a:t>
            </a:r>
          </a:p>
          <a:p>
            <a:r>
              <a:rPr lang="en-US"/>
              <a:t>…                          …                                …                            …</a:t>
            </a:r>
          </a:p>
        </p:txBody>
      </p:sp>
      <p:sp>
        <p:nvSpPr>
          <p:cNvPr id="15393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5394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forwarding table in</a:t>
            </a:r>
          </a:p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northwest router:</a:t>
            </a:r>
          </a:p>
        </p:txBody>
      </p:sp>
      <p:sp>
        <p:nvSpPr>
          <p:cNvPr id="15395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761099" cy="52322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VC routers </a:t>
            </a:r>
            <a:r>
              <a:rPr lang="en-US" sz="2800" i="1" dirty="0" smtClean="0">
                <a:solidFill>
                  <a:srgbClr val="CC0000"/>
                </a:solidFill>
                <a:latin typeface="Gill Sans MT" pitchFamily="34" charset="0"/>
              </a:rPr>
              <a:t>must maintain </a:t>
            </a: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connection </a:t>
            </a:r>
            <a:r>
              <a:rPr lang="en-US" sz="2800" b="1" i="1" dirty="0">
                <a:solidFill>
                  <a:srgbClr val="CC0000"/>
                </a:solidFill>
                <a:latin typeface="Gill Sans MT" pitchFamily="34" charset="0"/>
              </a:rPr>
              <a:t>state</a:t>
            </a: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 information!</a:t>
            </a:r>
          </a:p>
        </p:txBody>
      </p:sp>
      <p:sp>
        <p:nvSpPr>
          <p:cNvPr id="15396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397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15437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8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98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15435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6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99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1542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30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33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1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0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1541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22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25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1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154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14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17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5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2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154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06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09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7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73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C9EA1B-E5EE-4298-AAB9-4B8CAD37C291}" type="slidenum">
              <a:rPr lang="en-US" smtClean="0">
                <a:latin typeface="Tahoma" pitchFamily="34" charset="0"/>
              </a:rPr>
              <a:pPr/>
              <a:t>9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6632"/>
            <a:ext cx="7772400" cy="8985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Datagram networks </a:t>
            </a:r>
            <a:r>
              <a:rPr lang="en-US" sz="3100" dirty="0" smtClean="0">
                <a:ea typeface="ＭＳ Ｐゴシック" pitchFamily="34" charset="-128"/>
              </a:rPr>
              <a:t>(the Internet model)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no call setup at network layer</a:t>
            </a:r>
          </a:p>
          <a:p>
            <a:r>
              <a:rPr lang="en-US" smtClean="0">
                <a:ea typeface="ＭＳ Ｐゴシック" pitchFamily="34" charset="-128"/>
              </a:rPr>
              <a:t>routers: no state about end-to-end connections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network-level concept of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connection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1. send datagrams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7416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17521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522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17531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2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523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5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</a:p>
          </p:txBody>
        </p:sp>
        <p:sp>
          <p:nvSpPr>
            <p:cNvPr id="17527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28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29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30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17509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0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</a:p>
          </p:txBody>
        </p:sp>
        <p:sp>
          <p:nvSpPr>
            <p:cNvPr id="17514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5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6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7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518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17519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7418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9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17482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1750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504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507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05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3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1749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96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9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97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4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1748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88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1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9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20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9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174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77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80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8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0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174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9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72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0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1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174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1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64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2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2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17434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7455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5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7452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6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7449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7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7446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8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7443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9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7440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2. receive datagrams</a:t>
            </a:r>
            <a:endParaRPr lang="en-US" sz="24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14123</TotalTime>
  <Words>4779</Words>
  <Application>Microsoft Office PowerPoint</Application>
  <PresentationFormat>On-screen Show (4:3)</PresentationFormat>
  <Paragraphs>1460</Paragraphs>
  <Slides>74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MS PGothic</vt:lpstr>
      <vt:lpstr>MS PGothic</vt:lpstr>
      <vt:lpstr>Arial</vt:lpstr>
      <vt:lpstr>Calibri</vt:lpstr>
      <vt:lpstr>Comic Sans MS</vt:lpstr>
      <vt:lpstr>Courier New</vt:lpstr>
      <vt:lpstr>Gill Sans MT</vt:lpstr>
      <vt:lpstr>Helvetica</vt:lpstr>
      <vt:lpstr>Tahoma</vt:lpstr>
      <vt:lpstr>Times</vt:lpstr>
      <vt:lpstr>Times New Roman</vt:lpstr>
      <vt:lpstr>Wingdings</vt:lpstr>
      <vt:lpstr>ZapfDingbats</vt:lpstr>
      <vt:lpstr>Office Theme</vt:lpstr>
      <vt:lpstr>Clip</vt:lpstr>
      <vt:lpstr>Course on Computer Communication and Networks   Lecture 6  Network Layer,  Chapter 4; Part A (7/e Ch4)</vt:lpstr>
      <vt:lpstr>Network layer</vt:lpstr>
      <vt:lpstr>PowerPoint Presentation</vt:lpstr>
      <vt:lpstr>Roadmap Network Layer</vt:lpstr>
      <vt:lpstr>Network service model</vt:lpstr>
      <vt:lpstr>Connection, connection-less service</vt:lpstr>
      <vt:lpstr>Virtual circuits: </vt:lpstr>
      <vt:lpstr>VC forwarding table</vt:lpstr>
      <vt:lpstr>Datagram networks (the Internet model)</vt:lpstr>
      <vt:lpstr>Datagram forwarding  table</vt:lpstr>
      <vt:lpstr>Datagram or VC network: why?</vt:lpstr>
      <vt:lpstr>Roadmap Network Layer</vt:lpstr>
      <vt:lpstr>PowerPoint Presentation</vt:lpstr>
      <vt:lpstr>PowerPoint Presentation</vt:lpstr>
      <vt:lpstr>Roadmap Network Layer</vt:lpstr>
      <vt:lpstr>Router architecture overview</vt:lpstr>
      <vt:lpstr>Input port functions</vt:lpstr>
      <vt:lpstr>Switching fabrics</vt:lpstr>
      <vt:lpstr>Switching via memory</vt:lpstr>
      <vt:lpstr>Switching via a bus</vt:lpstr>
      <vt:lpstr>Switching Via an Interconnection Network</vt:lpstr>
      <vt:lpstr>Output ports</vt:lpstr>
      <vt:lpstr>Roadmap Network Layer</vt:lpstr>
      <vt:lpstr>The Internet network layer</vt:lpstr>
      <vt:lpstr>IPv4 datagram format</vt:lpstr>
      <vt:lpstr>Roadmap Network Layer</vt:lpstr>
      <vt:lpstr>IP addressing: introduction</vt:lpstr>
      <vt:lpstr>Subnets</vt:lpstr>
      <vt:lpstr>Subnets</vt:lpstr>
      <vt:lpstr>IP addressing: CIDR</vt:lpstr>
      <vt:lpstr>Subnets, masks, calculations </vt:lpstr>
      <vt:lpstr>CIDR Address Masks</vt:lpstr>
      <vt:lpstr>Classless Address: example</vt:lpstr>
      <vt:lpstr>Roadmap Network Layer</vt:lpstr>
      <vt:lpstr>IP addresses: how to get one  (for an end-host)?</vt:lpstr>
      <vt:lpstr>DHCP: more than an IP address</vt:lpstr>
      <vt:lpstr>IP addresses: how to get one (net-part)?</vt:lpstr>
      <vt:lpstr>IP Addressing: the last word...</vt:lpstr>
      <vt:lpstr>Roadmap Network Layer</vt:lpstr>
      <vt:lpstr>(Well, it was not really the last word…) NAT: network address translation  </vt:lpstr>
      <vt:lpstr>NAT: network address translation</vt:lpstr>
      <vt:lpstr>NAT: network address translation</vt:lpstr>
      <vt:lpstr>Roadmap Network Layer</vt:lpstr>
      <vt:lpstr>IPv6: motivation</vt:lpstr>
      <vt:lpstr>IPv6 datagram format</vt:lpstr>
      <vt:lpstr>Transition from IPv4 to IPv6</vt:lpstr>
      <vt:lpstr>Tunneling  (6in4 – static tunnel)</vt:lpstr>
      <vt:lpstr>IPv6: adoption</vt:lpstr>
      <vt:lpstr>Roadmap Network Layer</vt:lpstr>
      <vt:lpstr>Reading instructions Network Layer  (incl. Next lecture)</vt:lpstr>
      <vt:lpstr>Review questions for this part</vt:lpstr>
      <vt:lpstr>Some complementary material /video-links</vt:lpstr>
      <vt:lpstr>Extra slides</vt:lpstr>
      <vt:lpstr>Network layer service models:</vt:lpstr>
      <vt:lpstr>VC implementation</vt:lpstr>
      <vt:lpstr>Input port queuing</vt:lpstr>
      <vt:lpstr>Output port queueing</vt:lpstr>
      <vt:lpstr>Example contemporary routers</vt:lpstr>
      <vt:lpstr>DHCP client-server scenario</vt:lpstr>
      <vt:lpstr>DHCP client-server scenario</vt:lpstr>
      <vt:lpstr>Hierarchical Addressing: Route Aggregation</vt:lpstr>
      <vt:lpstr>Longest prefix matching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IP fragmentation, reassembly</vt:lpstr>
      <vt:lpstr>IP fragmentation, reassembly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576</cp:revision>
  <dcterms:created xsi:type="dcterms:W3CDTF">2012-10-29T16:37:44Z</dcterms:created>
  <dcterms:modified xsi:type="dcterms:W3CDTF">2017-01-29T20:58:19Z</dcterms:modified>
</cp:coreProperties>
</file>