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7"/>
  </p:notesMasterIdLst>
  <p:sldIdLst>
    <p:sldId id="558" r:id="rId2"/>
    <p:sldId id="618" r:id="rId3"/>
    <p:sldId id="564" r:id="rId4"/>
    <p:sldId id="565" r:id="rId5"/>
    <p:sldId id="640" r:id="rId6"/>
    <p:sldId id="567" r:id="rId7"/>
    <p:sldId id="568" r:id="rId8"/>
    <p:sldId id="621" r:id="rId9"/>
    <p:sldId id="622" r:id="rId10"/>
    <p:sldId id="623" r:id="rId11"/>
    <p:sldId id="634" r:id="rId12"/>
    <p:sldId id="630" r:id="rId13"/>
    <p:sldId id="626" r:id="rId14"/>
    <p:sldId id="628" r:id="rId15"/>
    <p:sldId id="638" r:id="rId16"/>
    <p:sldId id="570" r:id="rId17"/>
    <p:sldId id="571" r:id="rId18"/>
    <p:sldId id="574" r:id="rId19"/>
    <p:sldId id="575" r:id="rId20"/>
    <p:sldId id="635" r:id="rId21"/>
    <p:sldId id="577" r:id="rId22"/>
    <p:sldId id="578" r:id="rId23"/>
    <p:sldId id="619" r:id="rId24"/>
    <p:sldId id="642" r:id="rId25"/>
    <p:sldId id="636" r:id="rId26"/>
    <p:sldId id="590" r:id="rId27"/>
    <p:sldId id="631" r:id="rId28"/>
    <p:sldId id="591" r:id="rId29"/>
    <p:sldId id="641" r:id="rId30"/>
    <p:sldId id="593" r:id="rId31"/>
    <p:sldId id="594" r:id="rId32"/>
    <p:sldId id="595" r:id="rId33"/>
    <p:sldId id="639" r:id="rId34"/>
    <p:sldId id="597" r:id="rId35"/>
    <p:sldId id="599" r:id="rId36"/>
    <p:sldId id="601" r:id="rId37"/>
    <p:sldId id="602" r:id="rId38"/>
    <p:sldId id="603" r:id="rId39"/>
    <p:sldId id="633" r:id="rId40"/>
    <p:sldId id="598" r:id="rId41"/>
    <p:sldId id="610" r:id="rId42"/>
    <p:sldId id="637" r:id="rId43"/>
    <p:sldId id="604" r:id="rId44"/>
    <p:sldId id="605" r:id="rId45"/>
    <p:sldId id="606" r:id="rId46"/>
    <p:sldId id="607" r:id="rId47"/>
    <p:sldId id="608" r:id="rId48"/>
    <p:sldId id="609" r:id="rId49"/>
    <p:sldId id="611" r:id="rId50"/>
    <p:sldId id="612" r:id="rId51"/>
    <p:sldId id="613" r:id="rId52"/>
    <p:sldId id="614" r:id="rId53"/>
    <p:sldId id="615" r:id="rId54"/>
    <p:sldId id="616" r:id="rId55"/>
    <p:sldId id="617" r:id="rId56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4" autoAdjust="0"/>
    <p:restoredTop sz="67010" autoAdjust="0"/>
  </p:normalViewPr>
  <p:slideViewPr>
    <p:cSldViewPr>
      <p:cViewPr varScale="1">
        <p:scale>
          <a:sx n="52" d="100"/>
          <a:sy n="52" d="100"/>
        </p:scale>
        <p:origin x="20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768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Relationship Id="rId5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2017-01-24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87898" indent="-303038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12152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97012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181873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666733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151594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636455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4121315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E157C36-5AFF-4B82-A4F8-37F4DEA6271F}" type="slidenum">
              <a:rPr lang="en-US" sz="1300">
                <a:latin typeface="Times New Roman" pitchFamily="18" charset="0"/>
              </a:rPr>
              <a:pPr>
                <a:defRPr/>
              </a:pPr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4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3 - Transport  layer</a:t>
            </a: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64847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</a:p>
          <a:p>
            <a:r>
              <a:rPr lang="en-US" dirty="0" smtClean="0"/>
              <a:t>RFC</a:t>
            </a:r>
            <a:r>
              <a:rPr lang="en-US" baseline="0" dirty="0" smtClean="0"/>
              <a:t> 2581 obsolete…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3 - Transport  layer</a:t>
            </a: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01671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baseline="0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E4BD-9E40-4F30-BABB-77B20E3CB7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Transport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part2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video/default.aspx?id=104005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5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3; Transport </a:t>
            </a:r>
            <a:r>
              <a:rPr lang="sv-SE" dirty="0" err="1" smtClean="0"/>
              <a:t>Layer</a:t>
            </a:r>
            <a:r>
              <a:rPr lang="sv-SE" dirty="0" smtClean="0"/>
              <a:t>, Part </a:t>
            </a:r>
            <a:r>
              <a:rPr lang="sv-SE" dirty="0"/>
              <a:t>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3-</a:t>
            </a:r>
            <a:fld id="{9266D468-069C-4A46-8B94-F7A02175AB2D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From RFC 1122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81088"/>
            <a:ext cx="7772400" cy="4937125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TCP SHOULD implement a delayed ACK, but an ACK should not be excessively delayed</a:t>
            </a:r>
            <a:r>
              <a:rPr lang="en-US" sz="1600" dirty="0"/>
              <a:t>; in particular, the delay MUST be less than 0.5 seconds, and in a stream of full-sized segments there SHOULD be an ACK for at least every second segment.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A delayed ACK gives the application an opportunity to update the window and perhaps </a:t>
            </a:r>
            <a:r>
              <a:rPr lang="en-US" sz="1600" b="1" dirty="0"/>
              <a:t>to send an immediate response</a:t>
            </a:r>
            <a:r>
              <a:rPr lang="en-US" sz="1600" dirty="0"/>
              <a:t>. In particular, </a:t>
            </a:r>
            <a:r>
              <a:rPr lang="en-US" sz="1600" dirty="0">
                <a:solidFill>
                  <a:srgbClr val="FF0000"/>
                </a:solidFill>
              </a:rPr>
              <a:t>in the case of character-mode remote login, a delayed ACK can reduce the number of segments sent by the server by a factor of 3</a:t>
            </a:r>
            <a:r>
              <a:rPr lang="en-US" sz="1600" dirty="0"/>
              <a:t> (ACK, window update, and echo character all combined in one segment).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In addition, on some large multi-user hosts, a delayed ACK can substantially reduce protocol processing overhead by reducing the total number of packets to be processed.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However, </a:t>
            </a:r>
            <a:r>
              <a:rPr lang="en-US" sz="1600" dirty="0">
                <a:solidFill>
                  <a:srgbClr val="FF0000"/>
                </a:solidFill>
              </a:rPr>
              <a:t>excessive delays on ACK's can disturb the round-trip timing and packet "clocking" algorithms</a:t>
            </a:r>
            <a:r>
              <a:rPr lang="en-US" sz="1600" dirty="0"/>
              <a:t>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We also emphasize that this is a SHOULD, meaning that </a:t>
            </a:r>
            <a:r>
              <a:rPr lang="en-US" sz="1600" dirty="0">
                <a:solidFill>
                  <a:schemeClr val="accent2"/>
                </a:solidFill>
              </a:rPr>
              <a:t>an </a:t>
            </a:r>
            <a:r>
              <a:rPr lang="en-US" sz="1600" dirty="0" err="1">
                <a:solidFill>
                  <a:schemeClr val="accent2"/>
                </a:solidFill>
              </a:rPr>
              <a:t>implementor</a:t>
            </a:r>
            <a:r>
              <a:rPr lang="en-US" sz="1600" dirty="0">
                <a:solidFill>
                  <a:schemeClr val="accent2"/>
                </a:solidFill>
              </a:rPr>
              <a:t> should indeed only deviate from this requirement after careful consideration of the implications. </a:t>
            </a:r>
          </a:p>
        </p:txBody>
      </p:sp>
    </p:spTree>
    <p:extLst>
      <p:ext uri="{BB962C8B-B14F-4D97-AF65-F5344CB8AC3E}">
        <p14:creationId xmlns:p14="http://schemas.microsoft.com/office/powerpoint/2010/main" val="181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/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379759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54796" y="1670050"/>
            <a:ext cx="5981700" cy="4497388"/>
            <a:chOff x="1091" y="1052"/>
            <a:chExt cx="3768" cy="2833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59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30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31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56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32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733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53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45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42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5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6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7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62" name="Group 59"/>
          <p:cNvGrpSpPr>
            <a:grpSpLocks/>
          </p:cNvGrpSpPr>
          <p:nvPr/>
        </p:nvGrpSpPr>
        <p:grpSpPr bwMode="auto">
          <a:xfrm>
            <a:off x="3438971" y="1427163"/>
            <a:ext cx="1344612" cy="1512887"/>
            <a:chOff x="188" y="1425"/>
            <a:chExt cx="847" cy="953"/>
          </a:xfrm>
        </p:grpSpPr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3361183" y="3154363"/>
            <a:ext cx="1344613" cy="1512887"/>
            <a:chOff x="188" y="1425"/>
            <a:chExt cx="847" cy="953"/>
          </a:xfrm>
        </p:grpSpPr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8" name="Group 75"/>
          <p:cNvGrpSpPr>
            <a:grpSpLocks/>
          </p:cNvGrpSpPr>
          <p:nvPr/>
        </p:nvGrpSpPr>
        <p:grpSpPr bwMode="auto">
          <a:xfrm>
            <a:off x="5778946" y="4418013"/>
            <a:ext cx="1344612" cy="1512887"/>
            <a:chOff x="188" y="1425"/>
            <a:chExt cx="847" cy="953"/>
          </a:xfrm>
        </p:grpSpPr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6" name="Group 83"/>
          <p:cNvGrpSpPr>
            <a:grpSpLocks/>
          </p:cNvGrpSpPr>
          <p:nvPr/>
        </p:nvGrpSpPr>
        <p:grpSpPr bwMode="auto">
          <a:xfrm>
            <a:off x="7561708" y="4411663"/>
            <a:ext cx="1344613" cy="1512887"/>
            <a:chOff x="188" y="1425"/>
            <a:chExt cx="847" cy="953"/>
          </a:xfrm>
        </p:grpSpPr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9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6610796" y="2884488"/>
            <a:ext cx="1320800" cy="963612"/>
            <a:chOff x="4369" y="791"/>
            <a:chExt cx="832" cy="607"/>
          </a:xfrm>
        </p:grpSpPr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0" name="Line 97"/>
          <p:cNvSpPr>
            <a:spLocks noChangeShapeType="1"/>
          </p:cNvSpPr>
          <p:nvPr/>
        </p:nvSpPr>
        <p:spPr bwMode="auto">
          <a:xfrm>
            <a:off x="4262883" y="1638300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>
            <a:off x="7488683" y="3048000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 flipV="1">
            <a:off x="6872733" y="3016250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>
            <a:off x="6866383" y="303530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>
            <a:off x="7488683" y="576580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 flipV="1">
            <a:off x="8276083" y="4606925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 flipV="1">
            <a:off x="4294633" y="268287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" name="Line 104"/>
          <p:cNvSpPr>
            <a:spLocks noChangeShapeType="1"/>
          </p:cNvSpPr>
          <p:nvPr/>
        </p:nvSpPr>
        <p:spPr bwMode="auto">
          <a:xfrm>
            <a:off x="5669408" y="2698750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7933182" y="4554219"/>
            <a:ext cx="1103314" cy="385763"/>
            <a:chOff x="4712" y="2088"/>
            <a:chExt cx="695" cy="243"/>
          </a:xfrm>
        </p:grpSpPr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segment</a:t>
              </a:r>
              <a:endParaRPr lang="en-US" dirty="0"/>
            </a:p>
          </p:txBody>
        </p:sp>
      </p:grpSp>
      <p:grpSp>
        <p:nvGrpSpPr>
          <p:cNvPr id="111" name="Group 108"/>
          <p:cNvGrpSpPr>
            <a:grpSpLocks/>
          </p:cNvGrpSpPr>
          <p:nvPr/>
        </p:nvGrpSpPr>
        <p:grpSpPr bwMode="auto">
          <a:xfrm>
            <a:off x="3929519" y="1678256"/>
            <a:ext cx="1081089" cy="381000"/>
            <a:chOff x="4710" y="2088"/>
            <a:chExt cx="681" cy="240"/>
          </a:xfrm>
        </p:grpSpPr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" name="Text Box 110"/>
            <p:cNvSpPr txBox="1">
              <a:spLocks noChangeArrowheads="1"/>
            </p:cNvSpPr>
            <p:nvPr/>
          </p:nvSpPr>
          <p:spPr bwMode="auto">
            <a:xfrm>
              <a:off x="4710" y="2088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segment</a:t>
              </a:r>
              <a:endParaRPr lang="en-US" dirty="0"/>
            </a:p>
          </p:txBody>
        </p:sp>
      </p:grpSp>
      <p:sp>
        <p:nvSpPr>
          <p:cNvPr id="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</a:rPr>
              <a:t>Q:</a:t>
            </a:r>
            <a:r>
              <a:rPr lang="en-US" dirty="0">
                <a:ea typeface="ＭＳ Ｐゴシック" charset="0"/>
              </a:rPr>
              <a:t> how to set TCP timeout value</a:t>
            </a:r>
            <a:r>
              <a:rPr lang="en-US" dirty="0" smtClean="0">
                <a:ea typeface="ＭＳ Ｐゴシック" charset="0"/>
              </a:rPr>
              <a:t>?</a:t>
            </a:r>
            <a:endParaRPr lang="en-US" sz="4800" dirty="0">
              <a:ea typeface="ＭＳ Ｐゴシック" charset="0"/>
              <a:cs typeface="+mj-cs"/>
            </a:endParaRPr>
          </a:p>
        </p:txBody>
      </p:sp>
      <p:sp>
        <p:nvSpPr>
          <p:cNvPr id="115" name="Rectangle 1027"/>
          <p:cNvSpPr txBox="1">
            <a:spLocks noChangeArrowheads="1"/>
          </p:cNvSpPr>
          <p:nvPr/>
        </p:nvSpPr>
        <p:spPr bwMode="auto">
          <a:xfrm>
            <a:off x="106776" y="1638300"/>
            <a:ext cx="3082676" cy="3697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longer than end-to-end RTT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but that varies!!!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dirty="0" smtClean="0">
                <a:ea typeface="ＭＳ Ｐゴシック" charset="0"/>
              </a:rPr>
              <a:t>too short </a:t>
            </a:r>
            <a:r>
              <a:rPr lang="en-US" dirty="0" smtClean="0">
                <a:ea typeface="ＭＳ Ｐゴシック" charset="0"/>
              </a:rPr>
              <a:t>timeout</a:t>
            </a:r>
            <a:r>
              <a:rPr lang="en-US" i="1" dirty="0" smtClean="0">
                <a:ea typeface="ＭＳ Ｐゴシック" charset="0"/>
              </a:rPr>
              <a:t>:</a:t>
            </a:r>
            <a:r>
              <a:rPr lang="en-US" dirty="0" smtClean="0">
                <a:ea typeface="ＭＳ Ｐゴシック" charset="0"/>
              </a:rPr>
              <a:t> premature, unnecessary retransmissions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dirty="0" smtClean="0">
                <a:ea typeface="ＭＳ Ｐゴシック" charset="0"/>
              </a:rPr>
              <a:t>too long:</a:t>
            </a:r>
            <a:r>
              <a:rPr lang="en-US" dirty="0" smtClean="0">
                <a:ea typeface="ＭＳ Ｐゴシック" charset="0"/>
              </a:rPr>
              <a:t> slow reaction to loss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597352"/>
            <a:ext cx="730424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6329CBC-19FB-4710-9A89-D6545E117C12}" type="slidenum">
              <a:rPr lang="en-US" sz="1200" smtClean="0"/>
              <a:pPr>
                <a:defRPr/>
              </a:pPr>
              <a:t>13</a:t>
            </a:fld>
            <a:endParaRPr lang="en-US" sz="1200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75152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Courier New" charset="0"/>
              </a:rPr>
              <a:t>EstimatedRTT</a:t>
            </a:r>
            <a:r>
              <a:rPr lang="en-US" sz="2000" b="1" dirty="0" smtClean="0">
                <a:latin typeface="Courier New" charset="0"/>
              </a:rPr>
              <a:t> = (1-</a:t>
            </a:r>
            <a:r>
              <a:rPr lang="en-US" sz="2000" b="1" dirty="0" smtClean="0">
                <a:latin typeface="Courier New" charset="0"/>
                <a:sym typeface="Symbol" charset="0"/>
              </a:rPr>
              <a:t></a:t>
            </a:r>
            <a:r>
              <a:rPr lang="en-US" sz="2000" b="1" dirty="0" smtClean="0">
                <a:latin typeface="Courier New" charset="0"/>
              </a:rPr>
              <a:t>)*</a:t>
            </a:r>
            <a:r>
              <a:rPr lang="en-US" sz="2000" b="1" dirty="0" err="1" smtClean="0">
                <a:latin typeface="Courier New" charset="0"/>
              </a:rPr>
              <a:t>EstimatedRTT</a:t>
            </a:r>
            <a:r>
              <a:rPr lang="en-US" sz="2000" b="1" dirty="0" smtClean="0">
                <a:latin typeface="Courier New" charset="0"/>
              </a:rPr>
              <a:t> +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</a:t>
            </a:r>
            <a:r>
              <a:rPr lang="en-US" sz="2000" b="1" dirty="0" smtClean="0">
                <a:latin typeface="Courier New" charset="0"/>
              </a:rPr>
              <a:t>*</a:t>
            </a:r>
            <a:r>
              <a:rPr lang="en-US" sz="2000" b="1" dirty="0" err="1" smtClean="0">
                <a:latin typeface="Courier New" charset="0"/>
              </a:rPr>
              <a:t>SampleRTT</a:t>
            </a:r>
            <a:endParaRPr lang="en-US" sz="2000" b="1" dirty="0" smtClean="0">
              <a:latin typeface="Courier New" charset="0"/>
            </a:endParaRPr>
          </a:p>
        </p:txBody>
      </p:sp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60334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round trip time, </a:t>
            </a:r>
            <a:r>
              <a:rPr lang="en-US" dirty="0" smtClean="0">
                <a:ea typeface="ＭＳ Ｐゴシック" charset="0"/>
                <a:cs typeface="+mj-cs"/>
              </a:rPr>
              <a:t>timeout </a:t>
            </a:r>
            <a:r>
              <a:rPr lang="en-US" dirty="0" smtClean="0">
                <a:ea typeface="ＭＳ Ｐゴシック" charset="0"/>
              </a:rPr>
              <a:t>estimation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323528" y="1426014"/>
            <a:ext cx="7067550" cy="1161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exponential weighted moving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average: influence </a:t>
            </a:r>
            <a:r>
              <a:rPr lang="en-US" sz="2400" dirty="0">
                <a:latin typeface="Gill Sans MT" charset="0"/>
                <a:ea typeface="ＭＳ Ｐゴシック" charset="0"/>
              </a:rPr>
              <a:t>of past sample decreases exponentially fast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1521" y="4313486"/>
            <a:ext cx="5976664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err="1" smtClean="0">
                <a:latin typeface="Courier New" charset="0"/>
              </a:rPr>
              <a:t>DevRTT</a:t>
            </a:r>
            <a:r>
              <a:rPr lang="en-US" sz="2000" b="1" dirty="0" smtClean="0">
                <a:latin typeface="Courier New" charset="0"/>
              </a:rPr>
              <a:t> = (1-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</a:t>
            </a:r>
            <a:r>
              <a:rPr lang="en-US" sz="2000" b="1" dirty="0" smtClean="0">
                <a:latin typeface="Courier New" charset="0"/>
              </a:rPr>
              <a:t>)*</a:t>
            </a:r>
            <a:r>
              <a:rPr lang="en-US" sz="2000" b="1" dirty="0" err="1" smtClean="0">
                <a:latin typeface="Courier New" charset="0"/>
              </a:rPr>
              <a:t>DevRTT</a:t>
            </a:r>
            <a:r>
              <a:rPr lang="en-US" sz="2000" b="1" dirty="0" smtClean="0">
                <a:latin typeface="Courier New" charset="0"/>
              </a:rPr>
              <a:t> +</a:t>
            </a:r>
          </a:p>
          <a:p>
            <a:pPr algn="l">
              <a:defRPr/>
            </a:pPr>
            <a:r>
              <a:rPr lang="en-US" sz="2000" b="1" dirty="0" smtClean="0">
                <a:latin typeface="Courier New" charset="0"/>
              </a:rPr>
              <a:t>           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</a:t>
            </a:r>
            <a:r>
              <a:rPr lang="en-US" sz="2000" b="1" dirty="0" smtClean="0">
                <a:latin typeface="Courier New" charset="0"/>
              </a:rPr>
              <a:t>*|</a:t>
            </a:r>
            <a:r>
              <a:rPr lang="en-US" sz="2000" b="1" dirty="0" err="1" smtClean="0">
                <a:latin typeface="Courier New" charset="0"/>
              </a:rPr>
              <a:t>SampleRTT-EstimatedRTT</a:t>
            </a:r>
            <a:r>
              <a:rPr lang="en-US" sz="2000" b="1" dirty="0" smtClean="0">
                <a:latin typeface="Courier New" charset="0"/>
              </a:rPr>
              <a:t>|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267744" y="5085184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smtClean="0">
                <a:latin typeface="Courier New" charset="0"/>
              </a:rPr>
              <a:t>(typically,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 = 0.25)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5150" y="5509865"/>
            <a:ext cx="7918450" cy="1233488"/>
            <a:chOff x="565150" y="4368800"/>
            <a:chExt cx="7918450" cy="1233488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65150" y="4368800"/>
              <a:ext cx="7918450" cy="5265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defRPr/>
              </a:pPr>
              <a:r>
                <a:rPr lang="en-US" sz="2400" b="1" dirty="0" err="1">
                  <a:latin typeface="Courier New" charset="0"/>
                  <a:ea typeface="ＭＳ Ｐゴシック" charset="0"/>
                </a:rPr>
                <a:t>TimeoutInterval</a:t>
              </a:r>
              <a:r>
                <a:rPr lang="en-US" sz="2400" b="1" dirty="0">
                  <a:latin typeface="Courier New" charset="0"/>
                  <a:ea typeface="ＭＳ Ｐゴシック" charset="0"/>
                </a:rPr>
                <a:t> = </a:t>
              </a:r>
              <a:r>
                <a:rPr lang="en-US" sz="2400" b="1" dirty="0" err="1">
                  <a:latin typeface="Courier New" charset="0"/>
                  <a:ea typeface="ＭＳ Ｐゴシック" charset="0"/>
                </a:rPr>
                <a:t>EstimatedRTT</a:t>
              </a:r>
              <a:r>
                <a:rPr lang="en-US" sz="2400" b="1" dirty="0">
                  <a:latin typeface="Courier New" charset="0"/>
                  <a:ea typeface="ＭＳ Ｐゴシック" charset="0"/>
                </a:rPr>
                <a:t> + 4*</a:t>
              </a:r>
              <a:r>
                <a:rPr lang="en-US" sz="2400" b="1" dirty="0" err="1">
                  <a:latin typeface="Courier New" charset="0"/>
                  <a:ea typeface="ＭＳ Ｐゴシック" charset="0"/>
                </a:rPr>
                <a:t>DevRTT</a:t>
              </a:r>
              <a:endParaRPr lang="en-US" sz="2400" b="1" dirty="0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6442075" y="5141913"/>
              <a:ext cx="191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ja-JP" altLang="en-US" sz="2000" smtClean="0">
                  <a:solidFill>
                    <a:srgbClr val="000099"/>
                  </a:solidFill>
                </a:rPr>
                <a:t>“</a:t>
              </a:r>
              <a:r>
                <a:rPr lang="en-US" altLang="ja-JP" sz="2000" smtClean="0">
                  <a:solidFill>
                    <a:srgbClr val="000099"/>
                  </a:solidFill>
                </a:rPr>
                <a:t>safety margin</a:t>
              </a:r>
              <a:r>
                <a:rPr lang="ja-JP" altLang="en-US" sz="2000" smtClean="0">
                  <a:solidFill>
                    <a:srgbClr val="000099"/>
                  </a:solidFill>
                </a:rPr>
                <a:t>”</a:t>
              </a:r>
              <a:endParaRPr lang="en-US" sz="2000" smtClean="0">
                <a:solidFill>
                  <a:srgbClr val="000099"/>
                </a:solidFill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4806950" y="476250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7378700" y="476885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pic>
          <p:nvPicPr>
            <p:cNvPr id="26" name="Picture 20" descr="alarm_clock_ring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163" y="4773613"/>
              <a:ext cx="7524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72000" y="1656701"/>
            <a:ext cx="4687155" cy="3068443"/>
            <a:chOff x="1447135" y="2611595"/>
            <a:chExt cx="6272213" cy="4292600"/>
          </a:xfrm>
        </p:grpSpPr>
        <p:pic>
          <p:nvPicPr>
            <p:cNvPr id="5633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35" y="2611595"/>
              <a:ext cx="6272213" cy="4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 Box 18"/>
            <p:cNvSpPr txBox="1">
              <a:spLocks noChangeArrowheads="1"/>
            </p:cNvSpPr>
            <p:nvPr/>
          </p:nvSpPr>
          <p:spPr bwMode="auto">
            <a:xfrm rot="10800000">
              <a:off x="1531938" y="3535363"/>
              <a:ext cx="428625" cy="1747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RTT (milliseconds)</a:t>
              </a:r>
            </a:p>
          </p:txBody>
        </p:sp>
        <p:sp>
          <p:nvSpPr>
            <p:cNvPr id="63498" name="Text Box 19"/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RTT: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gaia.cs.umass.edu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to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fantasia.eurecom.fr</a:t>
              </a:r>
            </a:p>
          </p:txBody>
        </p:sp>
        <p:sp>
          <p:nvSpPr>
            <p:cNvPr id="63499" name="Text Box 20"/>
            <p:cNvSpPr txBox="1">
              <a:spLocks noChangeArrowheads="1"/>
            </p:cNvSpPr>
            <p:nvPr/>
          </p:nvSpPr>
          <p:spPr bwMode="auto">
            <a:xfrm>
              <a:off x="6221413" y="523081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sampleRTT</a:t>
              </a:r>
            </a:p>
          </p:txBody>
        </p:sp>
        <p:sp>
          <p:nvSpPr>
            <p:cNvPr id="63500" name="Text Box 21"/>
            <p:cNvSpPr txBox="1">
              <a:spLocks noChangeArrowheads="1"/>
            </p:cNvSpPr>
            <p:nvPr/>
          </p:nvSpPr>
          <p:spPr bwMode="auto">
            <a:xfrm>
              <a:off x="6215063" y="5548313"/>
              <a:ext cx="1431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EstimatedRTT</a:t>
              </a:r>
            </a:p>
          </p:txBody>
        </p:sp>
        <p:sp>
          <p:nvSpPr>
            <p:cNvPr id="63501" name="AutoShape 22"/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2" name="AutoShape 23"/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3" name="Rectangle 24"/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4437063" y="6465888"/>
              <a:ext cx="836613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4041775" y="6386513"/>
              <a:ext cx="1512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 (seconds)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3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 smtClean="0"/>
              <a:t>3b-</a:t>
            </a:r>
            <a:fld id="{7F3FB5D8-AC0C-4FE5-835F-69B6D961E38C}" type="slidenum">
              <a:rPr lang="en-US" sz="1200" smtClean="0"/>
              <a:pPr>
                <a:defRPr/>
              </a:pPr>
              <a:t>14</a:t>
            </a:fld>
            <a:endParaRPr lang="en-US" sz="1200" dirty="0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8202613" cy="61604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fast </a:t>
            </a:r>
            <a:r>
              <a:rPr lang="en-US" dirty="0" smtClean="0">
                <a:ea typeface="ＭＳ Ｐゴシック" charset="0"/>
                <a:cs typeface="+mj-cs"/>
              </a:rPr>
              <a:t>retransmit (RFC 5681)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779" y="1027320"/>
            <a:ext cx="3810000" cy="21856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time-out </a:t>
            </a:r>
            <a:r>
              <a:rPr lang="en-US" dirty="0" smtClean="0">
                <a:ea typeface="ＭＳ Ｐゴシック" charset="0"/>
              </a:rPr>
              <a:t>can be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long: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long delay before resending lost </a:t>
            </a:r>
            <a:r>
              <a:rPr lang="en-US" dirty="0" smtClean="0">
                <a:ea typeface="ＭＳ Ｐゴシック" charset="0"/>
              </a:rPr>
              <a:t>packet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IMPROVEMENT: detect </a:t>
            </a:r>
            <a:r>
              <a:rPr lang="en-US" dirty="0">
                <a:ea typeface="ＭＳ Ｐゴシック" charset="0"/>
                <a:cs typeface="+mn-cs"/>
              </a:rPr>
              <a:t>lost segments via duplicate </a:t>
            </a:r>
            <a:r>
              <a:rPr lang="en-US" dirty="0" smtClean="0">
                <a:ea typeface="ＭＳ Ｐゴシック" charset="0"/>
                <a:cs typeface="+mn-cs"/>
              </a:rPr>
              <a:t>ACKs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700014" y="3684113"/>
            <a:ext cx="3212542" cy="269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000" dirty="0">
                <a:latin typeface="Gill Sans MT" pitchFamily="34" charset="0"/>
              </a:rPr>
              <a:t>if sender receives 3 </a:t>
            </a:r>
            <a:r>
              <a:rPr lang="en-US" sz="2000" dirty="0" smtClean="0">
                <a:latin typeface="Gill Sans MT" pitchFamily="34" charset="0"/>
              </a:rPr>
              <a:t>duplicate ACKs for </a:t>
            </a:r>
            <a:r>
              <a:rPr lang="en-US" sz="2000" dirty="0">
                <a:latin typeface="Gill Sans MT" pitchFamily="34" charset="0"/>
              </a:rPr>
              <a:t>same </a:t>
            </a:r>
            <a:r>
              <a:rPr lang="en-US" sz="2000" dirty="0" smtClean="0">
                <a:latin typeface="Gill Sans MT" pitchFamily="34" charset="0"/>
              </a:rPr>
              <a:t>data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Gill Sans MT" pitchFamily="34" charset="0"/>
              </a:rPr>
              <a:t>resend </a:t>
            </a:r>
            <a:r>
              <a:rPr lang="en-US" altLang="ja-JP" sz="2000" dirty="0" err="1">
                <a:latin typeface="Gill Sans MT" pitchFamily="34" charset="0"/>
              </a:rPr>
              <a:t>unacked</a:t>
            </a:r>
            <a:r>
              <a:rPr lang="en-US" altLang="ja-JP" sz="2000" dirty="0">
                <a:latin typeface="Gill Sans MT" pitchFamily="34" charset="0"/>
              </a:rPr>
              <a:t> segment with smallest </a:t>
            </a:r>
            <a:r>
              <a:rPr lang="en-US" altLang="ja-JP" sz="2000" dirty="0" err="1">
                <a:latin typeface="Gill Sans MT" pitchFamily="34" charset="0"/>
              </a:rPr>
              <a:t>seq</a:t>
            </a:r>
            <a:r>
              <a:rPr lang="en-US" altLang="ja-JP" sz="2000" dirty="0">
                <a:latin typeface="Gill Sans MT" pitchFamily="34" charset="0"/>
              </a:rPr>
              <a:t> #</a:t>
            </a:r>
          </a:p>
          <a:p>
            <a:pPr marL="463550" lvl="1" indent="-238125"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likely that </a:t>
            </a:r>
            <a:r>
              <a:rPr lang="en-US" dirty="0" err="1">
                <a:latin typeface="Gill Sans MT" pitchFamily="34" charset="0"/>
              </a:rPr>
              <a:t>unacked</a:t>
            </a:r>
            <a:r>
              <a:rPr lang="en-US" dirty="0">
                <a:latin typeface="Gill Sans MT" pitchFamily="34" charset="0"/>
              </a:rPr>
              <a:t> segment lost, so don</a:t>
            </a:r>
            <a:r>
              <a:rPr lang="ja-JP" altLang="en-US" dirty="0">
                <a:latin typeface="Gill Sans MT" pitchFamily="34" charset="0"/>
              </a:rPr>
              <a:t>’</a:t>
            </a:r>
            <a:r>
              <a:rPr lang="en-US" altLang="ja-JP" dirty="0">
                <a:latin typeface="Gill Sans MT" pitchFamily="34" charset="0"/>
              </a:rPr>
              <a:t>t wait for timeout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623814" y="3455513"/>
            <a:ext cx="3509962" cy="2875789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755576" y="3220563"/>
            <a:ext cx="235160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851920" y="5386195"/>
            <a:ext cx="2082800" cy="1009759"/>
          </a:xfrm>
          <a:prstGeom prst="wedgeRoundRectCallout">
            <a:avLst>
              <a:gd name="adj1" fmla="val -103525"/>
              <a:gd name="adj2" fmla="val -179736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Implicit NAK!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Q: Why need at least 3?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6048251" y="22168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48251" y="2445469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6045076" y="1912069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8562851" y="1988269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6011738" y="2859806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048251" y="26740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048251" y="31312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048251" y="29026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013326" y="3283669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6048251" y="3512269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1476" y="2612156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073651" y="4524293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8089776" y="1037356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5756151" y="1054819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6195888" y="2137494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6149851" y="3386856"/>
            <a:ext cx="949325" cy="304800"/>
            <a:chOff x="4215" y="2253"/>
            <a:chExt cx="598" cy="192"/>
          </a:xfrm>
        </p:grpSpPr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5664076" y="2189881"/>
            <a:ext cx="396875" cy="3524250"/>
            <a:chOff x="397" y="868"/>
            <a:chExt cx="250" cy="2220"/>
          </a:xfrm>
        </p:grpSpPr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33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V="1">
                <a:off x="3130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>
                <a:off x="3100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6160963" y="3698006"/>
            <a:ext cx="949325" cy="304800"/>
            <a:chOff x="35" y="1825"/>
            <a:chExt cx="598" cy="192"/>
          </a:xfrm>
        </p:grpSpPr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42" name="Group 72"/>
          <p:cNvGrpSpPr>
            <a:grpSpLocks/>
          </p:cNvGrpSpPr>
          <p:nvPr/>
        </p:nvGrpSpPr>
        <p:grpSpPr bwMode="auto">
          <a:xfrm>
            <a:off x="6146676" y="4028206"/>
            <a:ext cx="949325" cy="304800"/>
            <a:chOff x="35" y="1825"/>
            <a:chExt cx="598" cy="192"/>
          </a:xfrm>
        </p:grpSpPr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48" name="Rectangle 84"/>
          <p:cNvSpPr>
            <a:spLocks noChangeArrowheads="1"/>
          </p:cNvSpPr>
          <p:nvPr/>
        </p:nvSpPr>
        <p:spPr bwMode="auto">
          <a:xfrm>
            <a:off x="6264151" y="2459756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6172076" y="2404194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6226051" y="4510006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6133976" y="445444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grpSp>
        <p:nvGrpSpPr>
          <p:cNvPr id="52" name="Group 93"/>
          <p:cNvGrpSpPr>
            <a:grpSpLocks/>
          </p:cNvGrpSpPr>
          <p:nvPr/>
        </p:nvGrpSpPr>
        <p:grpSpPr bwMode="auto">
          <a:xfrm>
            <a:off x="5665663" y="1294531"/>
            <a:ext cx="630238" cy="533400"/>
            <a:chOff x="-44" y="1473"/>
            <a:chExt cx="981" cy="1105"/>
          </a:xfrm>
        </p:grpSpPr>
        <p:pic>
          <p:nvPicPr>
            <p:cNvPr id="5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" name="Group 96"/>
          <p:cNvGrpSpPr>
            <a:grpSpLocks/>
          </p:cNvGrpSpPr>
          <p:nvPr/>
        </p:nvGrpSpPr>
        <p:grpSpPr bwMode="auto">
          <a:xfrm flipH="1">
            <a:off x="8243763" y="1321519"/>
            <a:ext cx="654050" cy="579437"/>
            <a:chOff x="-44" y="1473"/>
            <a:chExt cx="981" cy="1105"/>
          </a:xfrm>
        </p:grpSpPr>
        <p:pic>
          <p:nvPicPr>
            <p:cNvPr id="5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4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7" grpId="0" animBg="1"/>
      <p:bldP spid="48" grpId="0" animBg="1"/>
      <p:bldP spid="49" grpId="0"/>
      <p:bldP spid="50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412242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BFE6DCB-5079-43AF-B5C3-3F5B7B130227}" type="slidenum">
              <a:rPr lang="en-US" sz="1200" smtClean="0"/>
              <a:pPr>
                <a:defRPr/>
              </a:pPr>
              <a:t>16</a:t>
            </a:fld>
            <a:endParaRPr lang="en-US" sz="1200" smtClean="0"/>
          </a:p>
        </p:txBody>
      </p:sp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6397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Connection Management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280" y="1169003"/>
            <a:ext cx="8335963" cy="10852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before exchanging data, sender/receiver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handshake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: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agree to establish connection +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smtClean="0"/>
              <a:t>connection state: ESTAB</a:t>
            </a:r>
          </a:p>
          <a:p>
            <a:pPr algn="l">
              <a:defRPr/>
            </a:pPr>
            <a:r>
              <a:rPr lang="en-US" sz="1400" dirty="0" smtClean="0"/>
              <a:t>connection variables:</a:t>
            </a:r>
          </a:p>
          <a:p>
            <a:pPr lvl="1" algn="l">
              <a:defRPr/>
            </a:pPr>
            <a:r>
              <a:rPr lang="en-US" sz="1400" dirty="0" err="1" smtClean="0"/>
              <a:t>seq</a:t>
            </a:r>
            <a:r>
              <a:rPr lang="en-US" sz="1400" dirty="0" smtClean="0"/>
              <a:t> # client-to-server</a:t>
            </a:r>
          </a:p>
          <a:p>
            <a:pPr lvl="1" algn="l">
              <a:defRPr/>
            </a:pPr>
            <a:r>
              <a:rPr lang="en-US" sz="1400" dirty="0" smtClean="0"/>
              <a:t>         server-to-client</a:t>
            </a:r>
          </a:p>
          <a:p>
            <a:pPr lvl="1" algn="l">
              <a:defRPr/>
            </a:pPr>
            <a:r>
              <a:rPr lang="en-US" sz="1400" b="1" dirty="0" err="1" smtClean="0">
                <a:latin typeface="Courier New" charset="0"/>
              </a:rPr>
              <a:t>rcvBuffer</a:t>
            </a:r>
            <a:r>
              <a:rPr lang="en-US" sz="1400" dirty="0" smtClean="0"/>
              <a:t> size</a:t>
            </a:r>
          </a:p>
          <a:p>
            <a:pPr lvl="1" algn="l">
              <a:defRPr/>
            </a:pPr>
            <a:r>
              <a:rPr lang="en-US" sz="1400" dirty="0" smtClean="0"/>
              <a:t>   at </a:t>
            </a:r>
            <a:r>
              <a:rPr lang="en-US" sz="1400" dirty="0" err="1" smtClean="0"/>
              <a:t>server,client</a:t>
            </a:r>
            <a:r>
              <a:rPr lang="en-US" sz="1400" dirty="0" smtClean="0"/>
              <a:t> </a:t>
            </a:r>
          </a:p>
          <a:p>
            <a:pPr lvl="1" algn="l">
              <a:defRPr/>
            </a:pPr>
            <a:r>
              <a:rPr lang="en-US" sz="1400" dirty="0" smtClean="0"/>
              <a:t>           </a:t>
            </a:r>
          </a:p>
        </p:txBody>
      </p:sp>
      <p:grpSp>
        <p:nvGrpSpPr>
          <p:cNvPr id="69643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connection state: ESTAB</a:t>
            </a:r>
          </a:p>
          <a:p>
            <a:pPr algn="l">
              <a:defRPr/>
            </a:pPr>
            <a:r>
              <a:rPr lang="en-US" sz="1400" smtClean="0"/>
              <a:t>connection Variables:</a:t>
            </a:r>
          </a:p>
          <a:p>
            <a:pPr lvl="1" algn="l">
              <a:defRPr/>
            </a:pPr>
            <a:r>
              <a:rPr lang="en-US" sz="1400" smtClean="0"/>
              <a:t>seq # client-to-server</a:t>
            </a:r>
          </a:p>
          <a:p>
            <a:pPr lvl="1" algn="l">
              <a:defRPr/>
            </a:pPr>
            <a:r>
              <a:rPr lang="en-US" sz="1400" smtClean="0"/>
              <a:t>          server-to-client</a:t>
            </a:r>
          </a:p>
          <a:p>
            <a:pPr lvl="1" algn="l">
              <a:defRPr/>
            </a:pPr>
            <a:r>
              <a:rPr lang="en-US" sz="1400" b="1" smtClean="0">
                <a:latin typeface="Courier New" charset="0"/>
              </a:rPr>
              <a:t>rcvBuffer</a:t>
            </a:r>
            <a:r>
              <a:rPr lang="en-US" sz="1400" smtClean="0"/>
              <a:t> size</a:t>
            </a:r>
          </a:p>
          <a:p>
            <a:pPr lvl="1" algn="l">
              <a:defRPr/>
            </a:pPr>
            <a:r>
              <a:rPr lang="en-US" sz="1400" smtClean="0"/>
              <a:t>   at server,client </a:t>
            </a:r>
          </a:p>
          <a:p>
            <a:pPr lvl="1" algn="l">
              <a:defRPr/>
            </a:pPr>
            <a:r>
              <a:rPr lang="en-US" sz="1400" smtClean="0"/>
              <a:t>           </a:t>
            </a:r>
          </a:p>
        </p:txBody>
      </p:sp>
      <p:grpSp>
        <p:nvGrpSpPr>
          <p:cNvPr id="69655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69665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6969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0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9666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69667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69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2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4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9678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9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1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4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E581A9ED-FBDD-40ED-A2BE-D435C73591AA}" type="slidenum">
              <a:rPr lang="en-US" sz="1200" smtClean="0"/>
              <a:pPr>
                <a:defRPr/>
              </a:pPr>
              <a:t>17</a:t>
            </a:fld>
            <a:endParaRPr lang="en-US" sz="120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07878"/>
            <a:ext cx="9036496" cy="556826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Setting up a connection: TCP </a:t>
            </a:r>
            <a:r>
              <a:rPr lang="en-US" sz="3600" dirty="0">
                <a:ea typeface="ＭＳ Ｐゴシック" charset="0"/>
                <a:cs typeface="+mj-cs"/>
              </a:rPr>
              <a:t>3-way handshake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471097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398072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78" y="1624"/>
              <a:ext cx="9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SYN=1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540947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379397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3067997"/>
            <a:ext cx="4537074" cy="1425575"/>
            <a:chOff x="2060" y="1785"/>
            <a:chExt cx="2858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202" y="2169"/>
              <a:ext cx="1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SYN=1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=y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ACK=1</a:t>
              </a:r>
              <a:r>
                <a:rPr lang="en-US" dirty="0" smtClean="0"/>
                <a:t>; </a:t>
              </a:r>
              <a:r>
                <a:rPr lang="en-US" dirty="0" err="1" smtClean="0"/>
                <a:t>ACKnum</a:t>
              </a:r>
              <a:r>
                <a:rPr lang="en-US" dirty="0" smtClean="0"/>
                <a:t>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42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choose </a:t>
              </a:r>
              <a:r>
                <a:rPr lang="en-US" sz="1400" dirty="0" err="1" smtClean="0"/>
                <a:t>init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seq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num</a:t>
              </a:r>
              <a:r>
                <a:rPr lang="en-US" sz="1400" dirty="0" smtClean="0"/>
                <a:t>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send TCP SYN/ACK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msg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acking</a:t>
              </a:r>
              <a:r>
                <a:rPr lang="en-US" sz="1400" dirty="0" smtClean="0"/>
                <a:t> SYN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Reserve buffer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166547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135" y="2852"/>
              <a:ext cx="14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ACK=1</a:t>
              </a:r>
              <a:r>
                <a:rPr lang="en-US" dirty="0" smtClean="0"/>
                <a:t>, </a:t>
              </a:r>
              <a:r>
                <a:rPr lang="en-US" dirty="0" err="1" smtClean="0"/>
                <a:t>ACKnum</a:t>
              </a:r>
              <a:r>
                <a:rPr lang="en-US" dirty="0" smtClean="0"/>
                <a:t>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received SYN/ACK(x)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send ACK for SYN/ACK;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436172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3096572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491735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693472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72" name="Group 113"/>
          <p:cNvGrpSpPr>
            <a:grpSpLocks/>
          </p:cNvGrpSpPr>
          <p:nvPr/>
        </p:nvGrpSpPr>
        <p:grpSpPr bwMode="auto">
          <a:xfrm>
            <a:off x="309563" y="1747197"/>
            <a:ext cx="8548687" cy="736600"/>
            <a:chOff x="195" y="1002"/>
            <a:chExt cx="5385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grpSp>
          <p:nvGrpSpPr>
            <p:cNvPr id="70677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70711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712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0678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70679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81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2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4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6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9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0690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1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3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4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8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06DD840-AA9F-4DA6-8219-F80E60EE20DC}" type="slidenum">
              <a:rPr lang="en-US" sz="1200" smtClean="0"/>
              <a:pPr>
                <a:defRPr/>
              </a:pPr>
              <a:t>18</a:t>
            </a:fld>
            <a:endParaRPr lang="en-US" sz="1200" smtClean="0"/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1549500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1619350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230537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1570137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338612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521" y="2562"/>
              <a:ext cx="9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FIN=1, </a:t>
              </a:r>
              <a:r>
                <a:rPr lang="en-US" dirty="0" err="1" smtClean="0"/>
                <a:t>seq</a:t>
              </a:r>
              <a:r>
                <a:rPr lang="en-US" dirty="0" smtClean="0"/>
                <a:t>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046637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89" y="2958"/>
              <a:ext cx="14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ACK=1; </a:t>
              </a:r>
              <a:r>
                <a:rPr lang="en-US" dirty="0" err="1" smtClean="0"/>
                <a:t>ACKnum</a:t>
              </a:r>
              <a:r>
                <a:rPr lang="en-US" dirty="0" smtClean="0"/>
                <a:t>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370237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43" y="1875"/>
              <a:ext cx="14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ACK=1; </a:t>
              </a:r>
              <a:r>
                <a:rPr lang="en-US" dirty="0" err="1" smtClean="0"/>
                <a:t>ACKnum</a:t>
              </a:r>
              <a:r>
                <a:rPr lang="en-US" dirty="0" smtClean="0"/>
                <a:t>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2500412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  <p:grpSp>
          <p:nvGrpSpPr>
            <p:cNvPr id="74829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3681512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650876" y="3073502"/>
            <a:ext cx="1268413" cy="1046163"/>
            <a:chOff x="410" y="2271"/>
            <a:chExt cx="799" cy="659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410" y="2717"/>
              <a:ext cx="7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TIME_WAIT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3954562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338" y="3093"/>
              <a:ext cx="815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(typically 30s)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1"/>
            <a:ext cx="7772400" cy="5969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TCP: </a:t>
            </a:r>
            <a:r>
              <a:rPr lang="en-US" sz="4000" dirty="0" smtClean="0">
                <a:ea typeface="ＭＳ Ｐゴシック" charset="0"/>
                <a:cs typeface="+mj-cs"/>
              </a:rPr>
              <a:t>closing </a:t>
            </a:r>
            <a:r>
              <a:rPr lang="en-US" sz="4000" dirty="0">
                <a:ea typeface="ＭＳ Ｐゴシック" charset="0"/>
                <a:cs typeface="+mj-cs"/>
              </a:rPr>
              <a:t>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1514575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1568550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97" y="1493"/>
              <a:ext cx="9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FIN=1, </a:t>
              </a:r>
              <a:r>
                <a:rPr lang="en-US" dirty="0" err="1" smtClean="0"/>
                <a:t>seq</a:t>
              </a:r>
              <a:r>
                <a:rPr lang="en-US" dirty="0" smtClean="0"/>
                <a:t>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836712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854175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236762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2193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grpSp>
        <p:nvGrpSpPr>
          <p:cNvPr id="74775" name="Group 88"/>
          <p:cNvGrpSpPr>
            <a:grpSpLocks/>
          </p:cNvGrpSpPr>
          <p:nvPr/>
        </p:nvGrpSpPr>
        <p:grpSpPr bwMode="auto">
          <a:xfrm>
            <a:off x="3140075" y="911325"/>
            <a:ext cx="642938" cy="600075"/>
            <a:chOff x="-44" y="1473"/>
            <a:chExt cx="981" cy="1105"/>
          </a:xfrm>
        </p:grpSpPr>
        <p:pic>
          <p:nvPicPr>
            <p:cNvPr id="74809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0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76" name="Group 91"/>
          <p:cNvGrpSpPr>
            <a:grpSpLocks/>
          </p:cNvGrpSpPr>
          <p:nvPr/>
        </p:nvGrpSpPr>
        <p:grpSpPr bwMode="auto">
          <a:xfrm>
            <a:off x="5772150" y="914500"/>
            <a:ext cx="336550" cy="512762"/>
            <a:chOff x="4140" y="429"/>
            <a:chExt cx="1425" cy="2396"/>
          </a:xfrm>
        </p:grpSpPr>
        <p:sp>
          <p:nvSpPr>
            <p:cNvPr id="74777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79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2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4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7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788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89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1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2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4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8497" y="4995744"/>
            <a:ext cx="18970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simultaneous </a:t>
            </a:r>
            <a:r>
              <a:rPr lang="en-US" dirty="0" smtClean="0"/>
              <a:t>FINs</a:t>
            </a:r>
          </a:p>
          <a:p>
            <a:r>
              <a:rPr lang="en-US" dirty="0" smtClean="0"/>
              <a:t>can </a:t>
            </a:r>
            <a:r>
              <a:rPr lang="en-US" dirty="0"/>
              <a:t>be handled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5541" y="5770417"/>
            <a:ext cx="4116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RST: alternative way to close connection </a:t>
            </a:r>
            <a:endParaRPr lang="en-US" dirty="0" smtClean="0"/>
          </a:p>
          <a:p>
            <a:r>
              <a:rPr lang="en-US" dirty="0" smtClean="0"/>
              <a:t>immediately</a:t>
            </a:r>
            <a:r>
              <a:rPr lang="en-US" dirty="0"/>
              <a:t>, when </a:t>
            </a:r>
            <a:r>
              <a:rPr lang="en-US" b="1" dirty="0"/>
              <a:t>error </a:t>
            </a:r>
            <a:r>
              <a:rPr lang="en-US" dirty="0"/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3503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3-</a:t>
            </a:r>
            <a:fld id="{9068DEB1-ED96-4EC1-AF24-137033F4D411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09903" y="220362"/>
            <a:ext cx="8565931" cy="7826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TCP – Closing a connection: </a:t>
            </a:r>
            <a:r>
              <a:rPr lang="en-US" sz="3600" dirty="0" smtClean="0"/>
              <a:t>Reset</a:t>
            </a:r>
            <a:endParaRPr lang="en-US" sz="3600" dirty="0"/>
          </a:p>
        </p:txBody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2054696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RST is used to signal an error condition and causes an immediate close of the connection on both sides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RST packets are not supposed to carry data payload, except for an optional human-readable description of what was the reason for dropping this connection. 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Examples: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 TCP data segment when no session exists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Arrival of a segment with incorrect sequence number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Connection attempt to non-existing 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Etc.</a:t>
            </a: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1995488" y="1412776"/>
            <a:ext cx="40560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3409950" y="1771650"/>
            <a:ext cx="542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RST</a:t>
            </a:r>
          </a:p>
        </p:txBody>
      </p:sp>
    </p:spTree>
    <p:extLst>
      <p:ext uri="{BB962C8B-B14F-4D97-AF65-F5344CB8AC3E}">
        <p14:creationId xmlns:p14="http://schemas.microsoft.com/office/powerpoint/2010/main" val="31878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270892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" y="429309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6C79F0A-1863-4A9E-BCCE-8674BA967042}" type="slidenum">
              <a:rPr lang="en-US" sz="1200" smtClean="0"/>
              <a:pPr>
                <a:defRPr/>
              </a:pPr>
              <a:t>21</a:t>
            </a:fld>
            <a:endParaRPr lang="en-US" sz="1200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6566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66569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TCP socket</a:t>
              </a:r>
            </a:p>
            <a:p>
              <a:pPr>
                <a:defRPr/>
              </a:pPr>
              <a:r>
                <a:rPr lang="en-US" smtClean="0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TCP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IP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77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6578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6579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 smtClean="0"/>
              <a:t>application</a:t>
            </a:r>
          </a:p>
          <a:p>
            <a:pPr algn="r">
              <a:defRPr/>
            </a:pPr>
            <a:r>
              <a:rPr lang="en-US" dirty="0"/>
              <a:t>m</a:t>
            </a:r>
            <a:r>
              <a:rPr lang="en-US" dirty="0" smtClean="0"/>
              <a:t>ight remove data from </a:t>
            </a:r>
          </a:p>
          <a:p>
            <a:pPr algn="r">
              <a:defRPr/>
            </a:pPr>
            <a:r>
              <a:rPr lang="en-US" dirty="0" smtClean="0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 smtClean="0"/>
              <a:t>… slower than TCP </a:t>
            </a:r>
          </a:p>
          <a:p>
            <a:pPr algn="r">
              <a:defRPr/>
            </a:pPr>
            <a:r>
              <a:rPr lang="en-US" dirty="0" smtClean="0"/>
              <a:t>is delivering</a:t>
            </a:r>
          </a:p>
          <a:p>
            <a:pPr algn="r">
              <a:defRPr/>
            </a:pPr>
            <a:r>
              <a:rPr lang="en-US" dirty="0" smtClean="0"/>
              <a:t>(i.e. slower than 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defRPr/>
              </a:pPr>
              <a:r>
                <a:rPr lang="en-US" sz="2000" dirty="0" smtClean="0">
                  <a:latin typeface="Gill Sans MT" pitchFamily="34" charset="0"/>
                </a:rPr>
                <a:t>receiver controls sender, so sender won</a:t>
              </a:r>
              <a:r>
                <a:rPr lang="ja-JP" altLang="en-US" sz="2000" dirty="0" smtClean="0">
                  <a:latin typeface="Gill Sans MT" pitchFamily="34" charset="0"/>
                </a:rPr>
                <a:t>’</a:t>
              </a:r>
              <a:r>
                <a:rPr lang="en-US" altLang="ja-JP" sz="2000" dirty="0" smtClean="0">
                  <a:latin typeface="Gill Sans MT" pitchFamily="34" charset="0"/>
                </a:rPr>
                <a:t>t overflow receiver</a:t>
              </a:r>
              <a:r>
                <a:rPr lang="ja-JP" altLang="en-US" sz="2000" dirty="0" smtClean="0">
                  <a:latin typeface="Gill Sans MT" pitchFamily="34" charset="0"/>
                </a:rPr>
                <a:t>’</a:t>
              </a:r>
              <a:r>
                <a:rPr lang="en-US" altLang="ja-JP" sz="2000" dirty="0" smtClean="0">
                  <a:latin typeface="Gill Sans MT" pitchFamily="34" charset="0"/>
                </a:rPr>
                <a:t>s buffer by transmitting too much, too fast</a:t>
              </a:r>
              <a:endParaRPr lang="en-US" sz="1000" dirty="0" smtClean="0">
                <a:latin typeface="Gill Sans MT" pitchFamily="34" charset="0"/>
              </a:endParaRPr>
            </a:p>
          </p:txBody>
        </p:sp>
        <p:grpSp>
          <p:nvGrpSpPr>
            <p:cNvPr id="66601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 smtClean="0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95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66596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7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V="1">
            <a:off x="6383338" y="2771776"/>
            <a:ext cx="1" cy="22844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6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F74CF3E-9C08-46E2-89CB-2E3FB7059055}" type="slidenum">
              <a:rPr lang="en-US" sz="1200" smtClean="0"/>
              <a:pPr>
                <a:defRPr/>
              </a:pPr>
              <a:t>22</a:t>
            </a:fld>
            <a:endParaRPr lang="en-US" sz="1200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grpSp>
        <p:nvGrpSpPr>
          <p:cNvPr id="67590" name="Group 72"/>
          <p:cNvGrpSpPr>
            <a:grpSpLocks/>
          </p:cNvGrpSpPr>
          <p:nvPr/>
        </p:nvGrpSpPr>
        <p:grpSpPr bwMode="auto">
          <a:xfrm>
            <a:off x="5995988" y="841797"/>
            <a:ext cx="2578100" cy="2155825"/>
            <a:chOff x="512" y="1294"/>
            <a:chExt cx="1888" cy="1358"/>
          </a:xfrm>
        </p:grpSpPr>
        <p:grpSp>
          <p:nvGrpSpPr>
            <p:cNvPr id="67604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1986384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1719684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2245147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2576934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1708572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1183109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1187872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1611734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1348209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 smtClean="0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2976984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476672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328123" y="1339107"/>
            <a:ext cx="4378802" cy="41359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receiver </a:t>
            </a:r>
            <a:r>
              <a:rPr lang="ja-JP" altLang="en-US" sz="2400" dirty="0" smtClean="0">
                <a:solidFill>
                  <a:srgbClr val="C00000"/>
                </a:solidFill>
              </a:rPr>
              <a:t>“</a:t>
            </a:r>
            <a:r>
              <a:rPr lang="en-US" altLang="ja-JP" sz="2400" dirty="0" smtClean="0">
                <a:solidFill>
                  <a:srgbClr val="C00000"/>
                </a:solidFill>
              </a:rPr>
              <a:t>advertises</a:t>
            </a:r>
            <a:r>
              <a:rPr lang="ja-JP" altLang="en-US" sz="2400" dirty="0" smtClean="0">
                <a:solidFill>
                  <a:srgbClr val="C00000"/>
                </a:solidFill>
              </a:rPr>
              <a:t>”</a:t>
            </a:r>
            <a:r>
              <a:rPr lang="en-US" altLang="ja-JP" sz="2400" dirty="0" smtClean="0">
                <a:solidFill>
                  <a:srgbClr val="C00000"/>
                </a:solidFill>
              </a:rPr>
              <a:t> free buffer space </a:t>
            </a:r>
            <a:r>
              <a:rPr lang="en-US" altLang="ja-JP" sz="2400" dirty="0" smtClean="0"/>
              <a:t>through </a:t>
            </a:r>
            <a:r>
              <a:rPr lang="en-US" altLang="ja-JP" sz="2400" b="1" dirty="0" err="1" smtClean="0">
                <a:latin typeface="Courier New" pitchFamily="49" charset="0"/>
              </a:rPr>
              <a:t>rwnd</a:t>
            </a:r>
            <a:r>
              <a:rPr lang="en-US" altLang="ja-JP" sz="2400" dirty="0" smtClean="0"/>
              <a:t> value in header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b="1" dirty="0" err="1" smtClean="0">
                <a:latin typeface="Courier New" pitchFamily="49" charset="0"/>
              </a:rPr>
              <a:t>RcvBuffer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dirty="0" smtClean="0"/>
              <a:t>size set via socket options (typical default 4 Kbytes)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OS can </a:t>
            </a:r>
            <a:r>
              <a:rPr lang="en-US" sz="2000" dirty="0" err="1" smtClean="0"/>
              <a:t>autoadjust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RcvBuffer</a:t>
            </a: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100000"/>
              </a:lnSpc>
              <a:defRPr/>
            </a:pPr>
            <a:endParaRPr lang="en-US" sz="2000" dirty="0" smtClean="0"/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sender limits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(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in-flight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) data to receiver’s </a:t>
            </a:r>
            <a:r>
              <a:rPr lang="en-US" altLang="ja-JP" sz="2400" b="1" dirty="0" err="1" smtClean="0">
                <a:latin typeface="Courier New" pitchFamily="49" charset="0"/>
              </a:rPr>
              <a:t>rwnd</a:t>
            </a:r>
            <a:r>
              <a:rPr lang="en-US" altLang="ja-JP" sz="2400" b="1" dirty="0" smtClean="0">
                <a:latin typeface="Courier New" pitchFamily="49" charset="0"/>
              </a:rPr>
              <a:t> </a:t>
            </a:r>
            <a:r>
              <a:rPr lang="en-US" altLang="ja-JP" sz="2400" dirty="0" smtClean="0"/>
              <a:t>value </a:t>
            </a:r>
          </a:p>
          <a:p>
            <a:pPr lvl="1">
              <a:defRPr/>
            </a:pPr>
            <a:r>
              <a:rPr lang="en-US" sz="2000" dirty="0" err="1"/>
              <a:t>s</a:t>
            </a:r>
            <a:r>
              <a:rPr lang="en-US" sz="2000" dirty="0" err="1" smtClean="0"/>
              <a:t>.t.</a:t>
            </a:r>
            <a:r>
              <a:rPr lang="en-US" sz="2000" dirty="0" smtClean="0"/>
              <a:t> receiver’s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3356992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/>
              <a:t>receiver-side buffering</a:t>
            </a:r>
          </a:p>
        </p:txBody>
      </p:sp>
      <p:sp>
        <p:nvSpPr>
          <p:cNvPr id="32" name="Slide Number Placeholder 6"/>
          <p:cNvSpPr txBox="1">
            <a:spLocks/>
          </p:cNvSpPr>
          <p:nvPr/>
        </p:nvSpPr>
        <p:spPr>
          <a:xfrm>
            <a:off x="8316416" y="6518274"/>
            <a:ext cx="730424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58E76C6-8101-43B0-883F-FC71EDDDC0C5}" type="slidenum">
              <a:rPr lang="en-US" sz="1200" smtClean="0"/>
              <a:pPr>
                <a:defRPr/>
              </a:pPr>
              <a:t>22</a:t>
            </a:fld>
            <a:endParaRPr lang="en-US" sz="1200" smtClean="0"/>
          </a:p>
        </p:txBody>
      </p:sp>
      <p:grpSp>
        <p:nvGrpSpPr>
          <p:cNvPr id="33" name="Group 192"/>
          <p:cNvGrpSpPr>
            <a:grpSpLocks/>
          </p:cNvGrpSpPr>
          <p:nvPr/>
        </p:nvGrpSpPr>
        <p:grpSpPr bwMode="auto">
          <a:xfrm>
            <a:off x="6904930" y="5318175"/>
            <a:ext cx="1987550" cy="1041349"/>
            <a:chOff x="3733" y="3291"/>
            <a:chExt cx="1252" cy="715"/>
          </a:xfrm>
        </p:grpSpPr>
        <p:sp>
          <p:nvSpPr>
            <p:cNvPr id="34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5"/>
              <a:chOff x="1976" y="2984"/>
              <a:chExt cx="1252" cy="715"/>
            </a:xfrm>
          </p:grpSpPr>
          <p:sp>
            <p:nvSpPr>
              <p:cNvPr id="38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9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40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41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42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43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44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6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7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8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9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0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solidFill>
                <a:srgbClr val="FFFF00">
                  <a:alpha val="5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 err="1" smtClean="0">
                    <a:latin typeface="Arial" charset="0"/>
                  </a:rPr>
                  <a:t>rwnd</a:t>
                </a:r>
                <a:endParaRPr lang="en-US" sz="1200" dirty="0" smtClean="0">
                  <a:latin typeface="Arial" charset="0"/>
                </a:endParaRPr>
              </a:p>
            </p:txBody>
          </p:sp>
          <p:sp>
            <p:nvSpPr>
              <p:cNvPr id="51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52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" name="Group 195"/>
          <p:cNvGrpSpPr>
            <a:grpSpLocks/>
          </p:cNvGrpSpPr>
          <p:nvPr/>
        </p:nvGrpSpPr>
        <p:grpSpPr bwMode="auto">
          <a:xfrm>
            <a:off x="7468491" y="5849938"/>
            <a:ext cx="358775" cy="304800"/>
            <a:chOff x="5144" y="3677"/>
            <a:chExt cx="226" cy="192"/>
          </a:xfrm>
        </p:grpSpPr>
        <p:sp>
          <p:nvSpPr>
            <p:cNvPr id="55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71" name="Freeform 168"/>
          <p:cNvSpPr>
            <a:spLocks/>
          </p:cNvSpPr>
          <p:nvPr/>
        </p:nvSpPr>
        <p:spPr bwMode="auto">
          <a:xfrm rot="16200000" flipH="1" flipV="1">
            <a:off x="5961793" y="5193296"/>
            <a:ext cx="831852" cy="1112163"/>
          </a:xfrm>
          <a:custGeom>
            <a:avLst/>
            <a:gdLst>
              <a:gd name="T0" fmla="*/ 0 w 107"/>
              <a:gd name="T1" fmla="*/ 0 h 910"/>
              <a:gd name="T2" fmla="*/ 107 w 107"/>
              <a:gd name="T3" fmla="*/ 0 h 910"/>
              <a:gd name="T4" fmla="*/ 107 w 107"/>
              <a:gd name="T5" fmla="*/ 6095 h 9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" h="910">
                <a:moveTo>
                  <a:pt x="0" y="0"/>
                </a:moveTo>
                <a:lnTo>
                  <a:pt x="107" y="0"/>
                </a:lnTo>
                <a:lnTo>
                  <a:pt x="107" y="910"/>
                </a:lnTo>
              </a:path>
            </a:pathLst>
          </a:custGeom>
          <a:noFill/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5365071" y="5549170"/>
            <a:ext cx="1367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/>
              <a:t>To </a:t>
            </a:r>
            <a:r>
              <a:rPr lang="en-US" sz="2000" i="1" dirty="0"/>
              <a:t>s</a:t>
            </a:r>
            <a:r>
              <a:rPr lang="en-US" sz="2000" i="1" dirty="0" smtClean="0"/>
              <a:t>ender </a:t>
            </a:r>
          </a:p>
        </p:txBody>
      </p:sp>
    </p:spTree>
    <p:extLst>
      <p:ext uri="{BB962C8B-B14F-4D97-AF65-F5344CB8AC3E}">
        <p14:creationId xmlns:p14="http://schemas.microsoft.com/office/powerpoint/2010/main" val="30654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768752" cy="764704"/>
          </a:xfrm>
        </p:spPr>
        <p:txBody>
          <a:bodyPr/>
          <a:lstStyle/>
          <a:p>
            <a:r>
              <a:rPr lang="sv-SE" dirty="0" smtClean="0"/>
              <a:t>Q: Is TCP </a:t>
            </a:r>
            <a:r>
              <a:rPr lang="sv-SE" dirty="0" err="1" smtClean="0"/>
              <a:t>stateful</a:t>
            </a:r>
            <a:r>
              <a:rPr lang="sv-SE" dirty="0"/>
              <a:t> </a:t>
            </a:r>
            <a:r>
              <a:rPr lang="sv-SE" dirty="0" smtClean="0"/>
              <a:t>or </a:t>
            </a:r>
            <a:r>
              <a:rPr lang="sv-SE" dirty="0" err="1" smtClean="0"/>
              <a:t>stateless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transport-layer protocols</a:t>
            </a:r>
            <a:endParaRPr lang="en-US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71855"/>
            <a:ext cx="4315326" cy="232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reliable, in-order delivery: </a:t>
            </a:r>
            <a:r>
              <a:rPr lang="en-US" b="1" dirty="0" smtClean="0"/>
              <a:t>TCP</a:t>
            </a:r>
            <a:r>
              <a:rPr lang="en-US" dirty="0" smtClean="0"/>
              <a:t>; also provides</a:t>
            </a:r>
          </a:p>
          <a:p>
            <a:pPr lvl="1"/>
            <a:r>
              <a:rPr lang="en-US" dirty="0"/>
              <a:t>flow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connection setup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congestion control 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8328" y="6467186"/>
            <a:ext cx="73042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6FDFB58-7F91-423C-A4F7-F3B2E41ECEC4}" type="slidenum">
              <a:rPr lang="en-US" smtClean="0"/>
              <a:pPr/>
              <a:t>24</a:t>
            </a:fld>
            <a:endParaRPr lang="en-US" dirty="0" smtClean="0"/>
          </a:p>
        </p:txBody>
      </p:sp>
      <p:grpSp>
        <p:nvGrpSpPr>
          <p:cNvPr id="4100" name="Group 940"/>
          <p:cNvGrpSpPr>
            <a:grpSpLocks/>
          </p:cNvGrpSpPr>
          <p:nvPr/>
        </p:nvGrpSpPr>
        <p:grpSpPr bwMode="auto">
          <a:xfrm>
            <a:off x="5048250" y="1534510"/>
            <a:ext cx="3540125" cy="4719145"/>
            <a:chOff x="3277" y="974"/>
            <a:chExt cx="2230" cy="2863"/>
          </a:xfrm>
        </p:grpSpPr>
        <p:sp>
          <p:nvSpPr>
            <p:cNvPr id="4230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31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32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47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607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48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67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59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4606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68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8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85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588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69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5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7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0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5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1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5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6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2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5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5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5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3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5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4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4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75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5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36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9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0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6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5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8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1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2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7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5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0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23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8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5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12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5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9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5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04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07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0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496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99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1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79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81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80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82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65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67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66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84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63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4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5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61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2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6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59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0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7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57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8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288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89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55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6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90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5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28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0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3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34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35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0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1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391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3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6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8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01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02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8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2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368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9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0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71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2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78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85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79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3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345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6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7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48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9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55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62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56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4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322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3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4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25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6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32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39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3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5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320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1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96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297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8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99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00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14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50129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1108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9838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4737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08" name="Group 737"/>
          <p:cNvGrpSpPr>
            <a:grpSpLocks/>
          </p:cNvGrpSpPr>
          <p:nvPr/>
        </p:nvGrpSpPr>
        <p:grpSpPr bwMode="auto">
          <a:xfrm>
            <a:off x="6943725" y="2426685"/>
            <a:ext cx="382588" cy="171450"/>
            <a:chOff x="3855" y="1486"/>
            <a:chExt cx="241" cy="108"/>
          </a:xfrm>
        </p:grpSpPr>
        <p:sp>
          <p:nvSpPr>
            <p:cNvPr id="422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25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8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09" name="Group 746"/>
          <p:cNvGrpSpPr>
            <a:grpSpLocks/>
          </p:cNvGrpSpPr>
          <p:nvPr/>
        </p:nvGrpSpPr>
        <p:grpSpPr bwMode="auto">
          <a:xfrm>
            <a:off x="6969125" y="2671160"/>
            <a:ext cx="382588" cy="171450"/>
            <a:chOff x="3855" y="1486"/>
            <a:chExt cx="241" cy="108"/>
          </a:xfrm>
        </p:grpSpPr>
        <p:sp>
          <p:nvSpPr>
            <p:cNvPr id="4214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5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6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17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0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0" name="Group 782"/>
          <p:cNvGrpSpPr>
            <a:grpSpLocks/>
          </p:cNvGrpSpPr>
          <p:nvPr/>
        </p:nvGrpSpPr>
        <p:grpSpPr bwMode="auto">
          <a:xfrm>
            <a:off x="6824663" y="3568098"/>
            <a:ext cx="427037" cy="177800"/>
            <a:chOff x="3855" y="1486"/>
            <a:chExt cx="241" cy="108"/>
          </a:xfrm>
        </p:grpSpPr>
        <p:sp>
          <p:nvSpPr>
            <p:cNvPr id="4206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7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8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9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12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1" name="Group 791"/>
          <p:cNvGrpSpPr>
            <a:grpSpLocks/>
          </p:cNvGrpSpPr>
          <p:nvPr/>
        </p:nvGrpSpPr>
        <p:grpSpPr bwMode="auto">
          <a:xfrm>
            <a:off x="7148513" y="3815748"/>
            <a:ext cx="484187" cy="196850"/>
            <a:chOff x="3855" y="1486"/>
            <a:chExt cx="241" cy="108"/>
          </a:xfrm>
        </p:grpSpPr>
        <p:sp>
          <p:nvSpPr>
            <p:cNvPr id="4198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9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0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1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04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8878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13" name="Group 814"/>
          <p:cNvGrpSpPr>
            <a:grpSpLocks/>
          </p:cNvGrpSpPr>
          <p:nvPr/>
        </p:nvGrpSpPr>
        <p:grpSpPr bwMode="auto">
          <a:xfrm>
            <a:off x="6653213" y="4425348"/>
            <a:ext cx="617537" cy="241300"/>
            <a:chOff x="3855" y="1486"/>
            <a:chExt cx="241" cy="108"/>
          </a:xfrm>
        </p:grpSpPr>
        <p:sp>
          <p:nvSpPr>
            <p:cNvPr id="4190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1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2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93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96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4" name="Group 823"/>
          <p:cNvGrpSpPr>
            <a:grpSpLocks/>
          </p:cNvGrpSpPr>
          <p:nvPr/>
        </p:nvGrpSpPr>
        <p:grpSpPr bwMode="auto">
          <a:xfrm>
            <a:off x="7307263" y="4761898"/>
            <a:ext cx="617537" cy="241300"/>
            <a:chOff x="3855" y="1486"/>
            <a:chExt cx="241" cy="108"/>
          </a:xfrm>
        </p:grpSpPr>
        <p:sp>
          <p:nvSpPr>
            <p:cNvPr id="418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85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88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5" name="Group 876"/>
          <p:cNvGrpSpPr>
            <a:grpSpLocks/>
          </p:cNvGrpSpPr>
          <p:nvPr/>
        </p:nvGrpSpPr>
        <p:grpSpPr bwMode="auto">
          <a:xfrm>
            <a:off x="5359400" y="1340835"/>
            <a:ext cx="1057275" cy="957263"/>
            <a:chOff x="-153" y="1680"/>
            <a:chExt cx="666" cy="603"/>
          </a:xfrm>
        </p:grpSpPr>
        <p:grpSp>
          <p:nvGrpSpPr>
            <p:cNvPr id="4173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4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6" name="Group 886"/>
          <p:cNvGrpSpPr>
            <a:grpSpLocks/>
          </p:cNvGrpSpPr>
          <p:nvPr/>
        </p:nvGrpSpPr>
        <p:grpSpPr bwMode="auto">
          <a:xfrm>
            <a:off x="7869238" y="4353910"/>
            <a:ext cx="1057275" cy="957263"/>
            <a:chOff x="-153" y="1680"/>
            <a:chExt cx="666" cy="603"/>
          </a:xfrm>
        </p:grpSpPr>
        <p:grpSp>
          <p:nvGrpSpPr>
            <p:cNvPr id="4164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65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7" name="Group 661"/>
          <p:cNvGrpSpPr>
            <a:grpSpLocks/>
          </p:cNvGrpSpPr>
          <p:nvPr/>
        </p:nvGrpSpPr>
        <p:grpSpPr bwMode="auto">
          <a:xfrm>
            <a:off x="5913438" y="206791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8" name="Group 901"/>
          <p:cNvGrpSpPr>
            <a:grpSpLocks/>
          </p:cNvGrpSpPr>
          <p:nvPr/>
        </p:nvGrpSpPr>
        <p:grpSpPr bwMode="auto">
          <a:xfrm>
            <a:off x="6729413" y="249018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9" name="Group 907"/>
          <p:cNvGrpSpPr>
            <a:grpSpLocks/>
          </p:cNvGrpSpPr>
          <p:nvPr/>
        </p:nvGrpSpPr>
        <p:grpSpPr bwMode="auto">
          <a:xfrm>
            <a:off x="6738938" y="191233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0" name="Group 913"/>
          <p:cNvGrpSpPr>
            <a:grpSpLocks/>
          </p:cNvGrpSpPr>
          <p:nvPr/>
        </p:nvGrpSpPr>
        <p:grpSpPr bwMode="auto">
          <a:xfrm>
            <a:off x="6513513" y="309978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1" name="Group 919"/>
          <p:cNvGrpSpPr>
            <a:grpSpLocks/>
          </p:cNvGrpSpPr>
          <p:nvPr/>
        </p:nvGrpSpPr>
        <p:grpSpPr bwMode="auto">
          <a:xfrm>
            <a:off x="7100888" y="360461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2" name="Group 925"/>
          <p:cNvGrpSpPr>
            <a:grpSpLocks/>
          </p:cNvGrpSpPr>
          <p:nvPr/>
        </p:nvGrpSpPr>
        <p:grpSpPr bwMode="auto">
          <a:xfrm>
            <a:off x="6589713" y="401418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3" name="Group 931"/>
          <p:cNvGrpSpPr>
            <a:grpSpLocks/>
          </p:cNvGrpSpPr>
          <p:nvPr/>
        </p:nvGrpSpPr>
        <p:grpSpPr bwMode="auto">
          <a:xfrm>
            <a:off x="7237413" y="441106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4" name="Group 896"/>
          <p:cNvGrpSpPr>
            <a:grpSpLocks/>
          </p:cNvGrpSpPr>
          <p:nvPr/>
        </p:nvGrpSpPr>
        <p:grpSpPr bwMode="auto">
          <a:xfrm rot="2937887">
            <a:off x="5389563" y="292198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4127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" name="Rectangle 3"/>
          <p:cNvSpPr txBox="1">
            <a:spLocks noChangeArrowheads="1"/>
          </p:cNvSpPr>
          <p:nvPr/>
        </p:nvSpPr>
        <p:spPr bwMode="auto">
          <a:xfrm>
            <a:off x="618380" y="3540012"/>
            <a:ext cx="4315326" cy="1748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unreliable, unordered delivery: </a:t>
            </a:r>
            <a:r>
              <a:rPr lang="en-US" b="1" dirty="0" smtClean="0"/>
              <a:t>UDP</a:t>
            </a:r>
          </a:p>
          <a:p>
            <a:pPr lvl="1"/>
            <a:r>
              <a:rPr lang="en-US" dirty="0" smtClean="0"/>
              <a:t>no-frills extension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best-effort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IP</a:t>
            </a:r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09571" y="5363416"/>
            <a:ext cx="5602037" cy="101791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+mn-lt"/>
              </a:rPr>
              <a:t>Both support addressing (multiplexing)</a:t>
            </a:r>
          </a:p>
          <a:p>
            <a:r>
              <a:rPr lang="en-US" sz="2000" dirty="0" smtClean="0">
                <a:latin typeface="+mn-lt"/>
              </a:rPr>
              <a:t>Transport Layer services </a:t>
            </a:r>
            <a:r>
              <a:rPr lang="en-US" sz="2000" b="1" dirty="0">
                <a:latin typeface="+mn-lt"/>
              </a:rPr>
              <a:t>not </a:t>
            </a:r>
            <a:r>
              <a:rPr lang="en-US" sz="2000" b="1" dirty="0" smtClean="0">
                <a:latin typeface="+mn-lt"/>
              </a:rPr>
              <a:t>available </a:t>
            </a:r>
            <a:r>
              <a:rPr lang="en-US" sz="2000" dirty="0" smtClean="0">
                <a:latin typeface="+mn-lt"/>
              </a:rPr>
              <a:t>in TCP &amp; UDP: 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Delay, bandwidth </a:t>
            </a:r>
            <a:r>
              <a:rPr lang="en-US" sz="2000" dirty="0" smtClean="0">
                <a:latin typeface="+mn-lt"/>
              </a:rPr>
              <a:t>guarantees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508518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4850" y="6525344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2026BFB3-7492-4997-9C2C-5432190C34B4}" type="slidenum">
              <a:rPr lang="en-US" sz="1200" smtClean="0"/>
              <a:pPr>
                <a:defRPr/>
              </a:pPr>
              <a:t>26</a:t>
            </a:fld>
            <a:endParaRPr lang="en-US" sz="1200" dirty="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1265238"/>
            <a:ext cx="7762875" cy="26603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</a:rPr>
              <a:t>congestion</a:t>
            </a:r>
            <a:r>
              <a:rPr lang="en-US" sz="3200" dirty="0" smtClean="0">
                <a:solidFill>
                  <a:srgbClr val="CC0000"/>
                </a:solidFill>
              </a:rPr>
              <a:t>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informally: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many sources sending too much data too fast for </a:t>
            </a:r>
            <a:r>
              <a:rPr lang="en-US" altLang="ja-JP" i="1" dirty="0" smtClean="0">
                <a:solidFill>
                  <a:srgbClr val="000099"/>
                </a:solidFill>
              </a:rPr>
              <a:t>network</a:t>
            </a:r>
            <a:r>
              <a:rPr lang="en-US" altLang="ja-JP" dirty="0" smtClean="0"/>
              <a:t> to handle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defRPr/>
            </a:pPr>
            <a:r>
              <a:rPr lang="en-US" dirty="0" smtClean="0"/>
              <a:t>Manifestations?</a:t>
            </a:r>
            <a:endParaRPr lang="en-US" dirty="0" smtClean="0"/>
          </a:p>
          <a:p>
            <a:pPr lvl="1">
              <a:defRPr/>
            </a:pPr>
            <a:r>
              <a:rPr lang="en-US" sz="2800" dirty="0" smtClean="0"/>
              <a:t>lost packets (buffer overflow at routers) </a:t>
            </a:r>
          </a:p>
          <a:p>
            <a:pPr lvl="1">
              <a:defRPr/>
            </a:pPr>
            <a:r>
              <a:rPr lang="en-US" sz="2800" dirty="0" smtClean="0"/>
              <a:t>long delays (queueing in router buffers)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55629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Principles of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0905"/>
            <a:ext cx="3826396" cy="25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5076056" y="3870905"/>
            <a:ext cx="3960440" cy="25483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68044" y="3892892"/>
            <a:ext cx="4042420" cy="2580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Distinction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flow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and </a:t>
            </a:r>
            <a:r>
              <a:rPr lang="sv-SE" dirty="0" err="1" smtClean="0"/>
              <a:t>congestion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499"/>
            <a:ext cx="5012779" cy="3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805264"/>
            <a:ext cx="2848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733256"/>
            <a:ext cx="36633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551511"/>
            <a:ext cx="144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Fig. A. </a:t>
            </a:r>
            <a:r>
              <a:rPr lang="sv-SE" sz="1200" dirty="0" err="1" smtClean="0"/>
              <a:t>Tanenbaum</a:t>
            </a:r>
            <a:endParaRPr lang="sv-SE" sz="1200" dirty="0" smtClean="0"/>
          </a:p>
          <a:p>
            <a:r>
              <a:rPr lang="sv-SE" sz="1200" dirty="0" smtClean="0"/>
              <a:t>Computer </a:t>
            </a:r>
            <a:r>
              <a:rPr lang="sv-SE" sz="1200" dirty="0" err="1" smtClean="0"/>
              <a:t>Networks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553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5"/>
          <p:cNvSpPr txBox="1">
            <a:spLocks noChangeArrowheads="1"/>
          </p:cNvSpPr>
          <p:nvPr/>
        </p:nvSpPr>
        <p:spPr bwMode="auto">
          <a:xfrm>
            <a:off x="1243770" y="3423763"/>
            <a:ext cx="7072646" cy="8884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</a:rPr>
              <a:t>Recall queueing </a:t>
            </a:r>
            <a:r>
              <a:rPr lang="en-US" sz="2400" dirty="0" err="1" smtClean="0">
                <a:ea typeface="ＭＳ Ｐゴシック" charset="0"/>
              </a:rPr>
              <a:t>behaviour</a:t>
            </a:r>
            <a:r>
              <a:rPr lang="en-US" sz="2400" dirty="0" smtClean="0">
                <a:ea typeface="ＭＳ Ｐゴシック" charset="0"/>
              </a:rPr>
              <a:t> + losses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</a:rPr>
              <a:t>Losses =&gt; retransmissions =&gt; even higher load…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59AC836-FF2D-4951-9A01-2456F3C7E885}" type="slidenum">
              <a:rPr lang="en-US" sz="1200" smtClean="0"/>
              <a:pPr>
                <a:defRPr/>
              </a:pPr>
              <a:t>28</a:t>
            </a:fld>
            <a:endParaRPr lang="en-US" sz="1200" dirty="0" smtClean="0"/>
          </a:p>
        </p:txBody>
      </p:sp>
      <p:sp>
        <p:nvSpPr>
          <p:cNvPr id="77828" name="Freeform 9"/>
          <p:cNvSpPr>
            <a:spLocks/>
          </p:cNvSpPr>
          <p:nvPr/>
        </p:nvSpPr>
        <p:spPr bwMode="auto">
          <a:xfrm flipH="1">
            <a:off x="2861990" y="1167829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9" name="Group 124"/>
          <p:cNvGrpSpPr>
            <a:grpSpLocks/>
          </p:cNvGrpSpPr>
          <p:nvPr/>
        </p:nvGrpSpPr>
        <p:grpSpPr bwMode="auto">
          <a:xfrm>
            <a:off x="2528615" y="1864742"/>
            <a:ext cx="525463" cy="434975"/>
            <a:chOff x="-44" y="1473"/>
            <a:chExt cx="981" cy="1105"/>
          </a:xfrm>
        </p:grpSpPr>
        <p:pic>
          <p:nvPicPr>
            <p:cNvPr id="7800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0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7831" name="Freeform 3"/>
          <p:cNvSpPr>
            <a:spLocks/>
          </p:cNvSpPr>
          <p:nvPr/>
        </p:nvSpPr>
        <p:spPr bwMode="auto">
          <a:xfrm>
            <a:off x="6846615" y="2360042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6"/>
          <p:cNvSpPr>
            <a:spLocks/>
          </p:cNvSpPr>
          <p:nvPr/>
        </p:nvSpPr>
        <p:spPr bwMode="auto">
          <a:xfrm>
            <a:off x="7222853" y="1378967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12"/>
          <p:cNvSpPr>
            <a:spLocks/>
          </p:cNvSpPr>
          <p:nvPr/>
        </p:nvSpPr>
        <p:spPr bwMode="auto">
          <a:xfrm flipH="1">
            <a:off x="1987278" y="2109217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88640"/>
            <a:ext cx="8813800" cy="3600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Causes/costs of </a:t>
            </a:r>
            <a:r>
              <a:rPr lang="en-US" sz="3200" dirty="0" smtClean="0">
                <a:ea typeface="ＭＳ Ｐゴシック" charset="0"/>
                <a:cs typeface="+mj-cs"/>
              </a:rPr>
              <a:t>congestion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324068" y="5961897"/>
            <a:ext cx="3679605" cy="635455"/>
          </a:xfrm>
          <a:noFill/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Ideal per-connection </a:t>
            </a:r>
            <a:r>
              <a:rPr lang="en-US" sz="2000" dirty="0">
                <a:ea typeface="ＭＳ Ｐゴシック" charset="0"/>
                <a:cs typeface="+mn-cs"/>
              </a:rPr>
              <a:t>throughput: </a:t>
            </a:r>
            <a:r>
              <a:rPr lang="en-US" sz="2000" dirty="0" smtClean="0">
                <a:ea typeface="ＭＳ Ｐゴシック" charset="0"/>
                <a:cs typeface="+mn-cs"/>
              </a:rPr>
              <a:t>R/2 (if 2 connections)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77837" name="Oval 18"/>
          <p:cNvSpPr>
            <a:spLocks noChangeArrowheads="1"/>
          </p:cNvSpPr>
          <p:nvPr/>
        </p:nvSpPr>
        <p:spPr bwMode="auto">
          <a:xfrm>
            <a:off x="4265340" y="2607692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9"/>
          <p:cNvSpPr>
            <a:spLocks noChangeShapeType="1"/>
          </p:cNvSpPr>
          <p:nvPr/>
        </p:nvSpPr>
        <p:spPr bwMode="auto">
          <a:xfrm>
            <a:off x="4265340" y="2588642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20"/>
          <p:cNvSpPr>
            <a:spLocks noChangeShapeType="1"/>
          </p:cNvSpPr>
          <p:nvPr/>
        </p:nvSpPr>
        <p:spPr bwMode="auto">
          <a:xfrm>
            <a:off x="5328965" y="2588642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21"/>
          <p:cNvSpPr>
            <a:spLocks noChangeArrowheads="1"/>
          </p:cNvSpPr>
          <p:nvPr/>
        </p:nvSpPr>
        <p:spPr bwMode="auto">
          <a:xfrm>
            <a:off x="4265340" y="2588642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1" name="Rectangle 22"/>
          <p:cNvSpPr>
            <a:spLocks noChangeArrowheads="1"/>
          </p:cNvSpPr>
          <p:nvPr/>
        </p:nvSpPr>
        <p:spPr bwMode="auto">
          <a:xfrm>
            <a:off x="5006703" y="2579117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2" name="Oval 23"/>
          <p:cNvSpPr>
            <a:spLocks noChangeArrowheads="1"/>
          </p:cNvSpPr>
          <p:nvPr/>
        </p:nvSpPr>
        <p:spPr bwMode="auto">
          <a:xfrm>
            <a:off x="4254228" y="2420367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7843" name="Group 24"/>
          <p:cNvGrpSpPr>
            <a:grpSpLocks/>
          </p:cNvGrpSpPr>
          <p:nvPr/>
        </p:nvGrpSpPr>
        <p:grpSpPr bwMode="auto">
          <a:xfrm>
            <a:off x="4511403" y="2479104"/>
            <a:ext cx="527050" cy="160338"/>
            <a:chOff x="2848" y="848"/>
            <a:chExt cx="140" cy="98"/>
          </a:xfrm>
        </p:grpSpPr>
        <p:sp>
          <p:nvSpPr>
            <p:cNvPr id="7799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44" name="Group 28"/>
          <p:cNvGrpSpPr>
            <a:grpSpLocks/>
          </p:cNvGrpSpPr>
          <p:nvPr/>
        </p:nvGrpSpPr>
        <p:grpSpPr bwMode="auto">
          <a:xfrm flipV="1">
            <a:off x="4511403" y="2477517"/>
            <a:ext cx="527050" cy="158750"/>
            <a:chOff x="2848" y="848"/>
            <a:chExt cx="140" cy="98"/>
          </a:xfrm>
        </p:grpSpPr>
        <p:sp>
          <p:nvSpPr>
            <p:cNvPr id="77995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6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7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4143107" y="1698054"/>
            <a:ext cx="1792284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1200" dirty="0">
                <a:ea typeface="ＭＳ Ｐゴシック" charset="0"/>
              </a:rPr>
              <a:t>output link capacity: </a:t>
            </a:r>
            <a:r>
              <a:rPr lang="en-US" sz="1200" dirty="0" smtClean="0">
                <a:ea typeface="ＭＳ Ｐゴシック" charset="0"/>
              </a:rPr>
              <a:t>R</a:t>
            </a:r>
            <a:endParaRPr lang="en-US" sz="1200" dirty="0">
              <a:solidFill>
                <a:schemeClr val="tx2"/>
              </a:solidFill>
              <a:latin typeface="Arial" charset="0"/>
            </a:endParaRPr>
          </a:p>
          <a:p>
            <a:pPr algn="r"/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link buffers</a:t>
            </a:r>
          </a:p>
        </p:txBody>
      </p:sp>
      <p:sp>
        <p:nvSpPr>
          <p:cNvPr id="77846" name="Line 33"/>
          <p:cNvSpPr>
            <a:spLocks noChangeShapeType="1"/>
          </p:cNvSpPr>
          <p:nvPr/>
        </p:nvSpPr>
        <p:spPr bwMode="auto">
          <a:xfrm flipH="1">
            <a:off x="3149328" y="2242567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34"/>
          <p:cNvSpPr>
            <a:spLocks noChangeShapeType="1"/>
          </p:cNvSpPr>
          <p:nvPr/>
        </p:nvSpPr>
        <p:spPr bwMode="auto">
          <a:xfrm flipH="1">
            <a:off x="3635103" y="2242567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48" name="Group 35"/>
          <p:cNvGrpSpPr>
            <a:grpSpLocks/>
          </p:cNvGrpSpPr>
          <p:nvPr/>
        </p:nvGrpSpPr>
        <p:grpSpPr bwMode="auto">
          <a:xfrm>
            <a:off x="3089003" y="1223392"/>
            <a:ext cx="650875" cy="904875"/>
            <a:chOff x="12762" y="10336"/>
            <a:chExt cx="1027" cy="1700"/>
          </a:xfrm>
        </p:grpSpPr>
        <p:sp>
          <p:nvSpPr>
            <p:cNvPr id="77989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0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1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2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3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4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2414315" y="1383729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1684065" y="656654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dirty="0">
                <a:latin typeface="Arial" charset="0"/>
              </a:rPr>
              <a:t>original data: </a:t>
            </a:r>
            <a:r>
              <a:rPr 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 dirty="0">
                <a:solidFill>
                  <a:srgbClr val="CC0000"/>
                </a:solidFill>
                <a:latin typeface="Arial" charset="0"/>
              </a:rPr>
              <a:t> 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7851" name="Line 44"/>
          <p:cNvSpPr>
            <a:spLocks noChangeShapeType="1"/>
          </p:cNvSpPr>
          <p:nvPr/>
        </p:nvSpPr>
        <p:spPr bwMode="auto">
          <a:xfrm flipH="1">
            <a:off x="2711178" y="3099817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2231753" y="2118742"/>
            <a:ext cx="650875" cy="904875"/>
            <a:chOff x="12762" y="10336"/>
            <a:chExt cx="1027" cy="1700"/>
          </a:xfrm>
        </p:grpSpPr>
        <p:sp>
          <p:nvSpPr>
            <p:cNvPr id="77983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4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5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6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7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8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53" name="Text Box 52"/>
          <p:cNvSpPr txBox="1">
            <a:spLocks noChangeArrowheads="1"/>
          </p:cNvSpPr>
          <p:nvPr/>
        </p:nvSpPr>
        <p:spPr bwMode="auto">
          <a:xfrm>
            <a:off x="1331640" y="2933129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4" name="Line 53"/>
          <p:cNvSpPr>
            <a:spLocks noChangeShapeType="1"/>
          </p:cNvSpPr>
          <p:nvPr/>
        </p:nvSpPr>
        <p:spPr bwMode="auto">
          <a:xfrm flipH="1">
            <a:off x="3635103" y="2642617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Line 54"/>
          <p:cNvSpPr>
            <a:spLocks noChangeShapeType="1"/>
          </p:cNvSpPr>
          <p:nvPr/>
        </p:nvSpPr>
        <p:spPr bwMode="auto">
          <a:xfrm flipH="1">
            <a:off x="5254353" y="2642617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Line 55"/>
          <p:cNvSpPr>
            <a:spLocks noChangeShapeType="1"/>
          </p:cNvSpPr>
          <p:nvPr/>
        </p:nvSpPr>
        <p:spPr bwMode="auto">
          <a:xfrm flipH="1">
            <a:off x="5378178" y="2242567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Line 57"/>
          <p:cNvSpPr>
            <a:spLocks noChangeShapeType="1"/>
          </p:cNvSpPr>
          <p:nvPr/>
        </p:nvSpPr>
        <p:spPr bwMode="auto">
          <a:xfrm flipH="1">
            <a:off x="6271940" y="2252092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8" name="Group 58"/>
          <p:cNvGrpSpPr>
            <a:grpSpLocks/>
          </p:cNvGrpSpPr>
          <p:nvPr/>
        </p:nvGrpSpPr>
        <p:grpSpPr bwMode="auto">
          <a:xfrm>
            <a:off x="6584678" y="1328167"/>
            <a:ext cx="650875" cy="904875"/>
            <a:chOff x="12762" y="10336"/>
            <a:chExt cx="1027" cy="1700"/>
          </a:xfrm>
        </p:grpSpPr>
        <p:sp>
          <p:nvSpPr>
            <p:cNvPr id="7797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9" name="Group 65"/>
          <p:cNvGrpSpPr>
            <a:grpSpLocks/>
          </p:cNvGrpSpPr>
          <p:nvPr/>
        </p:nvGrpSpPr>
        <p:grpSpPr bwMode="auto">
          <a:xfrm>
            <a:off x="6203678" y="2345754"/>
            <a:ext cx="650875" cy="906463"/>
            <a:chOff x="12762" y="10336"/>
            <a:chExt cx="1027" cy="1700"/>
          </a:xfrm>
        </p:grpSpPr>
        <p:sp>
          <p:nvSpPr>
            <p:cNvPr id="77971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2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3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4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5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6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0" name="Oval 72"/>
          <p:cNvSpPr>
            <a:spLocks noChangeArrowheads="1"/>
          </p:cNvSpPr>
          <p:nvPr/>
        </p:nvSpPr>
        <p:spPr bwMode="auto">
          <a:xfrm>
            <a:off x="3425553" y="1280542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1" name="Oval 73"/>
          <p:cNvSpPr>
            <a:spLocks noChangeArrowheads="1"/>
          </p:cNvSpPr>
          <p:nvPr/>
        </p:nvSpPr>
        <p:spPr bwMode="auto">
          <a:xfrm>
            <a:off x="2482578" y="2156842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2" name="Line 74"/>
          <p:cNvSpPr>
            <a:spLocks noChangeShapeType="1"/>
          </p:cNvSpPr>
          <p:nvPr/>
        </p:nvSpPr>
        <p:spPr bwMode="auto">
          <a:xfrm>
            <a:off x="3000103" y="1059879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3" name="Text Box 75"/>
          <p:cNvSpPr txBox="1">
            <a:spLocks noChangeArrowheads="1"/>
          </p:cNvSpPr>
          <p:nvPr/>
        </p:nvSpPr>
        <p:spPr bwMode="auto">
          <a:xfrm>
            <a:off x="5457553" y="737617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77864" name="Line 76"/>
          <p:cNvSpPr>
            <a:spLocks noChangeShapeType="1"/>
          </p:cNvSpPr>
          <p:nvPr/>
        </p:nvSpPr>
        <p:spPr bwMode="auto">
          <a:xfrm>
            <a:off x="6302103" y="1147192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5" name="Line 77"/>
          <p:cNvSpPr>
            <a:spLocks noChangeShapeType="1"/>
          </p:cNvSpPr>
          <p:nvPr/>
        </p:nvSpPr>
        <p:spPr bwMode="auto">
          <a:xfrm flipH="1">
            <a:off x="5054328" y="2118742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6" name="Group 78"/>
          <p:cNvGrpSpPr>
            <a:grpSpLocks/>
          </p:cNvGrpSpPr>
          <p:nvPr/>
        </p:nvGrpSpPr>
        <p:grpSpPr bwMode="auto">
          <a:xfrm>
            <a:off x="4625703" y="2509267"/>
            <a:ext cx="673100" cy="266700"/>
            <a:chOff x="10808" y="10250"/>
            <a:chExt cx="1018" cy="403"/>
          </a:xfrm>
        </p:grpSpPr>
        <p:sp>
          <p:nvSpPr>
            <p:cNvPr id="77960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961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1 w 855"/>
                <a:gd name="T3" fmla="*/ 0 h 390"/>
                <a:gd name="T4" fmla="*/ 81 w 855"/>
                <a:gd name="T5" fmla="*/ 291 h 390"/>
                <a:gd name="T6" fmla="*/ 4 w 855"/>
                <a:gd name="T7" fmla="*/ 29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2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3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4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5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6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7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8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9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0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7" name="Freeform 90"/>
          <p:cNvSpPr>
            <a:spLocks/>
          </p:cNvSpPr>
          <p:nvPr/>
        </p:nvSpPr>
        <p:spPr bwMode="auto">
          <a:xfrm>
            <a:off x="2530203" y="2233042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8" name="Freeform 91"/>
          <p:cNvSpPr>
            <a:spLocks/>
          </p:cNvSpPr>
          <p:nvPr/>
        </p:nvSpPr>
        <p:spPr bwMode="auto">
          <a:xfrm>
            <a:off x="3473178" y="1328167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9" name="Group 107"/>
          <p:cNvGrpSpPr>
            <a:grpSpLocks/>
          </p:cNvGrpSpPr>
          <p:nvPr/>
        </p:nvGrpSpPr>
        <p:grpSpPr bwMode="auto">
          <a:xfrm>
            <a:off x="179766" y="4331532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52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1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0" name="Group 120"/>
          <p:cNvGrpSpPr>
            <a:grpSpLocks/>
          </p:cNvGrpSpPr>
          <p:nvPr/>
        </p:nvGrpSpPr>
        <p:grpSpPr bwMode="auto">
          <a:xfrm>
            <a:off x="3739878" y="4661140"/>
            <a:ext cx="1378505" cy="1048342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44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6" y="3102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</a:rPr>
                <a:t>delay</a:t>
              </a:r>
              <a:endParaRPr lang="en-US" sz="2000" baseline="-25000" dirty="0" smtClean="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</p:grpSp>
      <p:grpSp>
        <p:nvGrpSpPr>
          <p:cNvPr id="77872" name="Group 127"/>
          <p:cNvGrpSpPr>
            <a:grpSpLocks/>
          </p:cNvGrpSpPr>
          <p:nvPr/>
        </p:nvGrpSpPr>
        <p:grpSpPr bwMode="auto">
          <a:xfrm>
            <a:off x="7322865" y="1950467"/>
            <a:ext cx="231775" cy="441325"/>
            <a:chOff x="4140" y="429"/>
            <a:chExt cx="1425" cy="2396"/>
          </a:xfrm>
        </p:grpSpPr>
        <p:sp>
          <p:nvSpPr>
            <p:cNvPr id="77909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11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4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6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9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920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21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3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6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3" name="Group 160"/>
          <p:cNvGrpSpPr>
            <a:grpSpLocks/>
          </p:cNvGrpSpPr>
          <p:nvPr/>
        </p:nvGrpSpPr>
        <p:grpSpPr bwMode="auto">
          <a:xfrm>
            <a:off x="1642790" y="2841054"/>
            <a:ext cx="525463" cy="434975"/>
            <a:chOff x="-44" y="1473"/>
            <a:chExt cx="981" cy="1105"/>
          </a:xfrm>
        </p:grpSpPr>
        <p:pic>
          <p:nvPicPr>
            <p:cNvPr id="77907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08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7874" name="Group 163"/>
          <p:cNvGrpSpPr>
            <a:grpSpLocks/>
          </p:cNvGrpSpPr>
          <p:nvPr/>
        </p:nvGrpSpPr>
        <p:grpSpPr bwMode="auto">
          <a:xfrm>
            <a:off x="7005365" y="2915667"/>
            <a:ext cx="231775" cy="441325"/>
            <a:chOff x="4140" y="429"/>
            <a:chExt cx="1425" cy="2396"/>
          </a:xfrm>
        </p:grpSpPr>
        <p:sp>
          <p:nvSpPr>
            <p:cNvPr id="77875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77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0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2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5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886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7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89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0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92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830" y="4362961"/>
            <a:ext cx="3070498" cy="1802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77030" y="5896480"/>
            <a:ext cx="127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reality </a:t>
            </a:r>
            <a:r>
              <a:rPr lang="en-US" dirty="0" smtClean="0">
                <a:ea typeface="ＭＳ Ｐゴシック" charset="0"/>
                <a:sym typeface="Wingdings" panose="05000000000000000000" pitchFamily="2" charset="2"/>
              </a:rPr>
              <a:t>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59AC836-FF2D-4951-9A01-2456F3C7E885}" type="slidenum">
              <a:rPr lang="en-US" sz="1200" smtClean="0"/>
              <a:pPr>
                <a:defRPr/>
              </a:pPr>
              <a:t>29</a:t>
            </a:fld>
            <a:endParaRPr lang="en-US" sz="1200" smtClean="0"/>
          </a:p>
        </p:txBody>
      </p:sp>
      <p:sp>
        <p:nvSpPr>
          <p:cNvPr id="77828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9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7800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0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7831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88640"/>
            <a:ext cx="8813800" cy="3600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Causes/costs of </a:t>
            </a:r>
            <a:r>
              <a:rPr lang="en-US" sz="3200" dirty="0" smtClean="0">
                <a:ea typeface="ＭＳ Ｐゴシック" charset="0"/>
                <a:cs typeface="+mj-cs"/>
              </a:rPr>
              <a:t>congestion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  <a:noFill/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77837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1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2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7843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7799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44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77995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6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7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77846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48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77989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0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1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2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3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4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dirty="0">
                <a:latin typeface="Arial" charset="0"/>
              </a:rPr>
              <a:t>original data: </a:t>
            </a:r>
            <a:r>
              <a:rPr 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 dirty="0">
                <a:solidFill>
                  <a:srgbClr val="CC0000"/>
                </a:solidFill>
                <a:latin typeface="Arial" charset="0"/>
              </a:rPr>
              <a:t> 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7851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77983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4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5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6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7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8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53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4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8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7797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9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77971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2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3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4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5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6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0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1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2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3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77864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5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6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77960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961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1 w 855"/>
                <a:gd name="T3" fmla="*/ 0 h 390"/>
                <a:gd name="T4" fmla="*/ 81 w 855"/>
                <a:gd name="T5" fmla="*/ 291 h 390"/>
                <a:gd name="T6" fmla="*/ 4 w 855"/>
                <a:gd name="T7" fmla="*/ 29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2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3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4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5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6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7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8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9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0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7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8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9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52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1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0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44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6" y="3102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" charset="0"/>
                </a:rPr>
                <a:t>delay</a:t>
              </a:r>
              <a:endParaRPr lang="en-US" sz="2000" baseline="-25000" smtClean="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 smtClean="0">
                  <a:latin typeface="Symbol" charset="0"/>
                </a:rPr>
                <a:t>l</a:t>
              </a:r>
              <a:r>
                <a:rPr lang="en-US" sz="2000" baseline="-25000" dirty="0" err="1" smtClean="0">
                  <a:latin typeface="Arial" charset="0"/>
                </a:rPr>
                <a:t>in</a:t>
              </a:r>
              <a:endParaRPr lang="en-US" sz="2000" baseline="-25000" dirty="0" smtClean="0">
                <a:latin typeface="Arial" charset="0"/>
              </a:endParaRP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 dirty="0" err="1">
                <a:latin typeface="Symbol" charset="0"/>
                <a:ea typeface="ＭＳ Ｐゴシック" charset="0"/>
              </a:rPr>
              <a:t>l</a:t>
            </a:r>
            <a:r>
              <a:rPr lang="en-US" sz="2000" baseline="-25000" dirty="0" err="1">
                <a:latin typeface="Gill Sans MT" charset="0"/>
                <a:ea typeface="ＭＳ Ｐゴシック" charset="0"/>
              </a:rPr>
              <a:t>in</a:t>
            </a:r>
            <a:r>
              <a:rPr lang="en-US" sz="2000" dirty="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77872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77909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11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4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6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9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920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21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3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6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3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77907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08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7874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77875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77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0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2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5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886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7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89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0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92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79" name="Rectangle 15"/>
          <p:cNvSpPr txBox="1">
            <a:spLocks noChangeArrowheads="1"/>
          </p:cNvSpPr>
          <p:nvPr/>
        </p:nvSpPr>
        <p:spPr bwMode="auto">
          <a:xfrm>
            <a:off x="247650" y="1514475"/>
            <a:ext cx="3152775" cy="2141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v"/>
              <a:defRPr/>
            </a:pPr>
            <a:r>
              <a:rPr lang="en-US" sz="2000" smtClean="0">
                <a:ea typeface="ＭＳ Ｐゴシック" charset="0"/>
              </a:rPr>
              <a:t>two senders, two receivers, </a:t>
            </a:r>
            <a:r>
              <a:rPr lang="en-US" sz="2000" u="sng" smtClean="0">
                <a:ea typeface="ＭＳ Ｐゴシック" charset="0"/>
              </a:rPr>
              <a:t>average</a:t>
            </a:r>
            <a:r>
              <a:rPr lang="en-US" sz="2000" smtClean="0">
                <a:ea typeface="ＭＳ Ｐゴシック" charset="0"/>
              </a:rPr>
              <a:t> rate of data is </a:t>
            </a:r>
            <a:r>
              <a:rPr lang="en-US" sz="2000" smtClean="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000" baseline="-25000" smtClean="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sz="2000" smtClean="0">
                <a:ea typeface="ＭＳ Ｐゴシック" charset="0"/>
              </a:rPr>
              <a:t> 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smtClean="0">
                <a:ea typeface="ＭＳ Ｐゴシック" charset="0"/>
              </a:rPr>
              <a:t>one router, infinite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smtClean="0">
                <a:ea typeface="ＭＳ Ｐゴシック" charset="0"/>
              </a:rPr>
              <a:t>output link capacity: R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smtClean="0">
                <a:ea typeface="ＭＳ Ｐゴシック" charset="0"/>
              </a:rPr>
              <a:t>(no retransmission in the “picture” yet)</a:t>
            </a:r>
          </a:p>
          <a:p>
            <a:pPr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C89A809-BE44-4E05-90D9-4F1E38ECD9EC}" type="slidenum">
              <a:rPr lang="en-US" sz="1200" smtClean="0"/>
              <a:pPr>
                <a:defRPr/>
              </a:pPr>
              <a:t>3</a:t>
            </a:fld>
            <a:endParaRPr lang="en-US" sz="1200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4"/>
            <a:ext cx="8243888" cy="6731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Overview  </a:t>
            </a:r>
            <a:r>
              <a:rPr lang="en-US" sz="2400" dirty="0">
                <a:ea typeface="ＭＳ Ｐゴシック" charset="0"/>
                <a:cs typeface="+mj-cs"/>
              </a:rPr>
              <a:t>RFCs: 793,1122,1323, 2018, </a:t>
            </a:r>
            <a:r>
              <a:rPr lang="en-US" sz="2400" dirty="0" smtClean="0">
                <a:ea typeface="ＭＳ Ｐゴシック" charset="0"/>
                <a:cs typeface="+mj-cs"/>
              </a:rPr>
              <a:t>5681</a:t>
            </a:r>
            <a:endParaRPr lang="en-US" sz="4400" dirty="0">
              <a:ea typeface="ＭＳ Ｐゴシック" charset="0"/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908720"/>
            <a:ext cx="3895725" cy="49388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bi-directional data flow in same connection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MSS: maximum segment size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handshaking (exchange of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 err="1">
                <a:ea typeface="ＭＳ Ｐゴシック" charset="0"/>
              </a:rPr>
              <a:t>inits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sender &amp; </a:t>
            </a:r>
            <a:r>
              <a:rPr lang="en-US" dirty="0">
                <a:ea typeface="ＭＳ Ｐゴシック" charset="0"/>
              </a:rPr>
              <a:t>receiver state before data exchange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flow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control: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not </a:t>
            </a:r>
            <a:r>
              <a:rPr lang="en-US" dirty="0" smtClean="0">
                <a:ea typeface="ＭＳ Ｐゴシック" charset="0"/>
              </a:rPr>
              <a:t>overwhelm receiver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c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ongestion control:</a:t>
            </a:r>
            <a:endParaRPr lang="en-US" dirty="0">
              <a:solidFill>
                <a:srgbClr val="CC0000"/>
              </a:solidFill>
              <a:ea typeface="ＭＳ Ｐゴシック" charset="0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</a:t>
            </a:r>
            <a:r>
              <a:rPr lang="en-US" dirty="0" smtClean="0">
                <a:ea typeface="ＭＳ Ｐゴシック" charset="0"/>
              </a:rPr>
              <a:t>not flood network (but still try to maximize throughput)</a:t>
            </a:r>
            <a:endParaRPr lang="en-US" dirty="0">
              <a:ea typeface="ＭＳ Ｐゴシック" charset="0"/>
            </a:endParaRP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372" y="1268760"/>
            <a:ext cx="3981450" cy="309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point-to-point: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one sender, one receiver</a:t>
            </a:r>
            <a:br>
              <a:rPr lang="en-US" sz="1900" dirty="0" smtClean="0"/>
            </a:br>
            <a:r>
              <a:rPr lang="en-US" sz="19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reliable, in-order byte steam</a:t>
            </a:r>
            <a:r>
              <a:rPr lang="en-US" sz="2200" i="1" dirty="0" smtClean="0">
                <a:solidFill>
                  <a:srgbClr val="CC0000"/>
                </a:solidFill>
              </a:rPr>
              <a:t>:</a:t>
            </a:r>
          </a:p>
          <a:p>
            <a:pPr>
              <a:lnSpc>
                <a:spcPct val="100000"/>
              </a:lnSpc>
              <a:defRPr/>
            </a:pPr>
            <a:endParaRPr lang="en-US" sz="2200" dirty="0" smtClean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pipelined: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TCP congestion and flow control set window size</a:t>
            </a:r>
            <a:endParaRPr lang="en-US" sz="1900" i="1" dirty="0" smtClean="0"/>
          </a:p>
          <a:p>
            <a:pPr>
              <a:lnSpc>
                <a:spcPct val="100000"/>
              </a:lnSpc>
              <a:defRPr/>
            </a:pP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93408"/>
              </p:ext>
            </p:extLst>
          </p:nvPr>
        </p:nvGraphicFramePr>
        <p:xfrm>
          <a:off x="-933482" y="5033381"/>
          <a:ext cx="7449698" cy="126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VISIO" r:id="rId4" imgW="6602400" imgH="1122840" progId="Visio.Drawing.5">
                  <p:embed/>
                </p:oleObj>
              </mc:Choice>
              <mc:Fallback>
                <p:oleObj name="VISIO" r:id="rId4" imgW="6602400" imgH="11228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3482" y="5033381"/>
                        <a:ext cx="7449698" cy="126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9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  <p:bldP spid="5837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20D26AF-BA6A-4C8F-935F-CA34E59EA255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 smtClean="0"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9881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smtClean="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9882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1824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latin typeface="Gill Sans MT" pitchFamily="34" charset="0"/>
              </a:rPr>
              <a:t>more work (</a:t>
            </a:r>
            <a:r>
              <a:rPr lang="en-US" sz="2400" dirty="0" err="1">
                <a:latin typeface="Gill Sans MT" pitchFamily="34" charset="0"/>
              </a:rPr>
              <a:t>retrans</a:t>
            </a:r>
            <a:r>
              <a:rPr lang="en-US" sz="2400" dirty="0">
                <a:latin typeface="Gill Sans MT" pitchFamily="34" charset="0"/>
              </a:rPr>
              <a:t>) for given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 err="1">
                <a:latin typeface="Gill Sans MT" pitchFamily="34" charset="0"/>
              </a:rPr>
              <a:t>goodput</a:t>
            </a:r>
            <a:r>
              <a:rPr lang="ja-JP" altLang="en-US" sz="2400" dirty="0" smtClean="0">
                <a:latin typeface="Gill Sans MT" pitchFamily="34" charset="0"/>
              </a:rPr>
              <a:t>” </a:t>
            </a:r>
            <a:r>
              <a:rPr lang="en-US" altLang="ja-JP" sz="2400" dirty="0" smtClean="0">
                <a:latin typeface="Gill Sans MT" pitchFamily="34" charset="0"/>
              </a:rPr>
              <a:t>(application-level throughput)</a:t>
            </a:r>
            <a:endParaRPr lang="en-US" altLang="ja-JP" sz="24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latin typeface="Gill Sans MT" pitchFamily="34" charset="0"/>
              </a:rPr>
              <a:t>unneeded retransmissions: </a:t>
            </a:r>
            <a:r>
              <a:rPr lang="en-US" sz="2400" dirty="0" smtClean="0">
                <a:latin typeface="Gill Sans MT" pitchFamily="34" charset="0"/>
              </a:rPr>
              <a:t>links carry </a:t>
            </a:r>
            <a:r>
              <a:rPr lang="en-US" sz="2400" dirty="0">
                <a:latin typeface="Gill Sans MT" pitchFamily="34" charset="0"/>
              </a:rPr>
              <a:t>multiple copies of </a:t>
            </a:r>
            <a:r>
              <a:rPr lang="en-US" sz="2400" dirty="0" err="1" smtClean="0">
                <a:latin typeface="Gill Sans MT" pitchFamily="34" charset="0"/>
              </a:rPr>
              <a:t>pkt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79886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smtClean="0"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40738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4225" name="Rectangle 273"/>
          <p:cNvSpPr>
            <a:spLocks noChangeArrowheads="1"/>
          </p:cNvSpPr>
          <p:nvPr/>
        </p:nvSpPr>
        <p:spPr bwMode="auto">
          <a:xfrm>
            <a:off x="377825" y="1039812"/>
            <a:ext cx="4310063" cy="2195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 buffers bounded =&gt;: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 </a:t>
            </a:r>
            <a:r>
              <a:rPr lang="en-US" sz="2400" u="sng" dirty="0">
                <a:latin typeface="Gill Sans MT" charset="0"/>
                <a:ea typeface="ＭＳ Ｐゴシック" charset="0"/>
              </a:rPr>
              <a:t>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out, </a:t>
            </a:r>
            <a:r>
              <a:rPr lang="en-US" sz="2400" dirty="0">
                <a:latin typeface="Gill Sans MT" charset="0"/>
                <a:ea typeface="ＭＳ Ｐゴシック" charset="0"/>
              </a:rPr>
              <a:t>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copies</a:t>
            </a: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E580DD3-C4B1-45B6-ADE8-521A44BCFB5B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2"/>
            <a:ext cx="7781925" cy="1726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</a:rPr>
              <a:t>another </a:t>
            </a:r>
            <a:r>
              <a:rPr lang="en-US" altLang="ja-JP" sz="2800" dirty="0" smtClean="0">
                <a:solidFill>
                  <a:srgbClr val="FF0000"/>
                </a:solidFill>
                <a:latin typeface="Gill Sans MT" pitchFamily="34" charset="0"/>
              </a:rPr>
              <a:t>cost </a:t>
            </a:r>
            <a:r>
              <a:rPr lang="en-US" altLang="ja-JP" sz="2800" dirty="0">
                <a:solidFill>
                  <a:srgbClr val="FF0000"/>
                </a:solidFill>
                <a:latin typeface="Gill Sans MT" pitchFamily="34" charset="0"/>
              </a:rPr>
              <a:t>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  <a:r>
              <a:rPr lang="en-US" altLang="ja-JP" sz="2800" dirty="0" smtClean="0">
                <a:latin typeface="Gill Sans MT" pitchFamily="34" charset="0"/>
              </a:rPr>
              <a:t> </a:t>
            </a:r>
            <a:endParaRPr lang="en-US" altLang="ja-JP" sz="28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800" dirty="0">
                <a:latin typeface="Gill Sans MT" pitchFamily="34" charset="0"/>
              </a:rPr>
              <a:t>when </a:t>
            </a:r>
            <a:r>
              <a:rPr lang="en-US" sz="2800" dirty="0" smtClean="0">
                <a:latin typeface="Gill Sans MT" pitchFamily="34" charset="0"/>
              </a:rPr>
              <a:t>packets </a:t>
            </a:r>
            <a:r>
              <a:rPr lang="en-US" sz="2800" dirty="0">
                <a:latin typeface="Gill Sans MT" pitchFamily="34" charset="0"/>
              </a:rPr>
              <a:t>dropped, any 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upstream transmission capacity used for that packet was wasted!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80902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4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81051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52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53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4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5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6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5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6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81045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6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7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7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11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81039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0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1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2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2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81033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34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35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6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3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81011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012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3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4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sv-SE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81015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sv-SE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81016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81017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81030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1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2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8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81027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9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9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81020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021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2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3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4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5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6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914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15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81009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10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80916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17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20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21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22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81006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3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81003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4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80996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97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5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6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29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1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32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33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34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80993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5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35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80990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36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80983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84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37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38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41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42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43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80980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44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8097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45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46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80970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71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47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8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9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50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80968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9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0951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80966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7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0952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80964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5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270875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</a:t>
            </a:r>
            <a:r>
              <a:rPr lang="en-US" sz="3600" dirty="0" smtClean="0">
                <a:ea typeface="ＭＳ Ｐゴシック" charset="0"/>
                <a:cs typeface="+mj-cs"/>
              </a:rPr>
              <a:t>3</a:t>
            </a:r>
            <a:r>
              <a:rPr lang="en-US" dirty="0" smtClean="0">
                <a:ea typeface="ＭＳ Ｐゴシック" charset="0"/>
                <a:cs typeface="+mj-cs"/>
              </a:rPr>
              <a:t>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57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Symbol" charset="0"/>
              </a:rPr>
              <a:t>l</a:t>
            </a:r>
            <a:r>
              <a:rPr lang="en-US" sz="2400" baseline="-25000" smtClean="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2900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>
                <a:latin typeface="Arial" pitchFamily="34" charset="0"/>
              </a:rPr>
              <a:t>in</a:t>
            </a:r>
            <a:r>
              <a:rPr lang="ja-JP" altLang="en-US" sz="2400" baseline="30000" dirty="0" smtClean="0">
                <a:latin typeface="Arial" pitchFamily="34" charset="0"/>
              </a:rPr>
              <a:t>’</a:t>
            </a:r>
            <a:r>
              <a:rPr lang="sv-SE" altLang="ja-JP" sz="2000" baseline="30000" dirty="0" smtClean="0">
                <a:latin typeface="Body"/>
              </a:rPr>
              <a:t>(</a:t>
            </a:r>
            <a:r>
              <a:rPr lang="sv-SE" altLang="ja-JP" sz="2000" baseline="30000" dirty="0" err="1" smtClean="0">
                <a:latin typeface="Body"/>
              </a:rPr>
              <a:t>incl</a:t>
            </a:r>
            <a:r>
              <a:rPr lang="sv-SE" altLang="ja-JP" sz="2000" baseline="30000" dirty="0" smtClean="0">
                <a:latin typeface="Body"/>
              </a:rPr>
              <a:t>.</a:t>
            </a:r>
            <a:r>
              <a:rPr lang="sv-SE" altLang="ja-JP" sz="2000" dirty="0" smtClean="0">
                <a:latin typeface="Body"/>
              </a:rPr>
              <a:t> </a:t>
            </a:r>
            <a:r>
              <a:rPr lang="sv-SE" altLang="ja-JP" sz="2000" dirty="0" err="1" smtClean="0">
                <a:latin typeface="Body"/>
              </a:rPr>
              <a:t>Retransmisions</a:t>
            </a:r>
            <a:r>
              <a:rPr lang="sv-SE" altLang="ja-JP" sz="2000" dirty="0" smtClean="0">
                <a:latin typeface="Body"/>
              </a:rPr>
              <a:t>)</a:t>
            </a:r>
            <a:endParaRPr lang="en-US" sz="2000" baseline="30000" dirty="0" smtClean="0">
              <a:latin typeface="Bod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1775" y="1026197"/>
            <a:ext cx="329565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FF0000"/>
                </a:solidFill>
                <a:latin typeface="Gill Sans MT" pitchFamily="34" charset="0"/>
              </a:rPr>
              <a:t>Consider 4 streams</a:t>
            </a:r>
          </a:p>
        </p:txBody>
      </p:sp>
    </p:spTree>
    <p:extLst>
      <p:ext uri="{BB962C8B-B14F-4D97-AF65-F5344CB8AC3E}">
        <p14:creationId xmlns:p14="http://schemas.microsoft.com/office/powerpoint/2010/main" val="32919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F52354A-6CED-4444-991C-E7E34BED9487}" type="slidenum">
              <a:rPr lang="en-US" sz="1200" smtClean="0"/>
              <a:pPr>
                <a:defRPr/>
              </a:pPr>
              <a:t>32</a:t>
            </a:fld>
            <a:endParaRPr lang="en-US" sz="1200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3050"/>
            <a:ext cx="8308975" cy="6461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Approaches towards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446638"/>
            <a:ext cx="3295650" cy="35906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end-end congestion control: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explicit feedback from network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congestion inferred from end-system observed loss, </a:t>
            </a:r>
            <a:r>
              <a:rPr lang="en-US" sz="2400" dirty="0" smtClean="0">
                <a:ea typeface="ＭＳ Ｐゴシック" charset="0"/>
                <a:cs typeface="+mn-cs"/>
              </a:rPr>
              <a:t>delay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528888"/>
            <a:ext cx="3549650" cy="3536951"/>
          </a:xfrm>
        </p:spPr>
        <p:txBody>
          <a:bodyPr>
            <a:normAutofit fontScale="92500" lnSpcReduction="20000"/>
          </a:bodyPr>
          <a:lstStyle/>
          <a:p>
            <a:pPr marL="282575" indent="-282575"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 marL="282575" indent="-282575"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routers </a:t>
            </a:r>
            <a:r>
              <a:rPr lang="en-US" sz="2400" dirty="0" smtClean="0">
                <a:ea typeface="ＭＳ Ｐゴシック" charset="0"/>
                <a:cs typeface="+mn-cs"/>
              </a:rPr>
              <a:t>collaborate for optimal rates + provide </a:t>
            </a:r>
            <a:r>
              <a:rPr lang="en-US" sz="2400" dirty="0">
                <a:ea typeface="ＭＳ Ｐゴシック" charset="0"/>
                <a:cs typeface="+mn-cs"/>
              </a:rPr>
              <a:t>feedback to </a:t>
            </a:r>
            <a:r>
              <a:rPr lang="en-US" sz="2400" dirty="0" smtClean="0">
                <a:ea typeface="ＭＳ Ｐゴシック" charset="0"/>
                <a:cs typeface="+mn-cs"/>
              </a:rPr>
              <a:t>end-systems </a:t>
            </a:r>
            <a:r>
              <a:rPr lang="en-US" sz="2400" dirty="0" err="1" smtClean="0">
                <a:ea typeface="ＭＳ Ｐゴシック" charset="0"/>
                <a:cs typeface="+mn-cs"/>
              </a:rPr>
              <a:t>eg</a:t>
            </a:r>
            <a:r>
              <a:rPr lang="en-US" sz="2400" dirty="0" smtClean="0">
                <a:ea typeface="ＭＳ Ｐゴシック" charset="0"/>
                <a:cs typeface="+mn-cs"/>
              </a:rPr>
              <a:t>.</a:t>
            </a:r>
            <a:endParaRPr lang="en-US" sz="2400" dirty="0">
              <a:ea typeface="ＭＳ Ｐゴシック" charset="0"/>
              <a:cs typeface="+mn-cs"/>
            </a:endParaRP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 a single bit indicating congestion </a:t>
            </a: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explicit </a:t>
            </a:r>
            <a:r>
              <a:rPr lang="en-US" dirty="0">
                <a:ea typeface="ＭＳ Ｐゴシック" charset="0"/>
              </a:rPr>
              <a:t>rate for sender to send at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251975">
            <a:off x="5143493" y="1481370"/>
            <a:ext cx="2536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Not present in </a:t>
            </a:r>
            <a:r>
              <a:rPr lang="sv-SE" dirty="0" err="1" smtClean="0"/>
              <a:t>Internet’s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layer</a:t>
            </a:r>
            <a:r>
              <a:rPr lang="sv-SE" dirty="0" smtClean="0"/>
              <a:t> </a:t>
            </a:r>
            <a:r>
              <a:rPr lang="sv-SE" dirty="0" err="1" smtClean="0"/>
              <a:t>protocols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 rot="20251734">
            <a:off x="989664" y="1713765"/>
            <a:ext cx="2319225" cy="381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approach 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taken by TCP</a:t>
            </a:r>
          </a:p>
        </p:txBody>
      </p:sp>
    </p:spTree>
    <p:extLst>
      <p:ext uri="{BB962C8B-B14F-4D97-AF65-F5344CB8AC3E}">
        <p14:creationId xmlns:p14="http://schemas.microsoft.com/office/powerpoint/2010/main" val="18956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/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177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6082115" y="1848371"/>
            <a:ext cx="3035300" cy="644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 smtClean="0"/>
              <a:t>3-</a:t>
            </a:r>
            <a:fld id="{A28199E5-9391-4F40-B3A5-9028F7BC68D5}" type="slidenum">
              <a:rPr lang="en-US" sz="1200" smtClean="0"/>
              <a:pPr>
                <a:defRPr/>
              </a:pPr>
              <a:t>34</a:t>
            </a:fld>
            <a:endParaRPr lang="en-US" sz="1200" dirty="0" smtClean="0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6081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>
                <a:ea typeface="ＭＳ Ｐゴシック" charset="0"/>
                <a:cs typeface="+mj-cs"/>
              </a:rPr>
              <a:t>TCP congestion control: </a:t>
            </a:r>
            <a:r>
              <a:rPr lang="en-US" sz="3600" dirty="0" smtClean="0">
                <a:ea typeface="ＭＳ Ｐゴシック" charset="0"/>
                <a:cs typeface="+mj-cs"/>
              </a:rPr>
              <a:t/>
            </a:r>
            <a:br>
              <a:rPr lang="en-US" sz="3600" dirty="0" smtClean="0">
                <a:ea typeface="ＭＳ Ｐゴシック" charset="0"/>
                <a:cs typeface="+mj-cs"/>
              </a:rPr>
            </a:br>
            <a:r>
              <a:rPr lang="en-US" sz="2400" dirty="0" smtClean="0">
                <a:ea typeface="ＭＳ Ｐゴシック" charset="0"/>
                <a:cs typeface="+mj-cs"/>
              </a:rPr>
              <a:t>additive </a:t>
            </a:r>
            <a:r>
              <a:rPr lang="en-US" sz="2400" dirty="0">
                <a:ea typeface="ＭＳ Ｐゴシック" charset="0"/>
                <a:cs typeface="+mj-cs"/>
              </a:rPr>
              <a:t>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251520" y="1128870"/>
            <a:ext cx="7191375" cy="268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342900" lvl="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</a:rPr>
              <a:t>end-end control (no network </a:t>
            </a:r>
            <a:r>
              <a:rPr lang="en-US" sz="1600" kern="0" dirty="0" smtClean="0">
                <a:solidFill>
                  <a:srgbClr val="000000"/>
                </a:solidFill>
              </a:rPr>
              <a:t>assistance), sender </a:t>
            </a:r>
            <a:r>
              <a:rPr lang="en-US" sz="1600" kern="0" dirty="0">
                <a:solidFill>
                  <a:srgbClr val="000000"/>
                </a:solidFill>
              </a:rPr>
              <a:t>limits </a:t>
            </a:r>
            <a:r>
              <a:rPr lang="en-US" sz="1600" kern="0" dirty="0" smtClean="0">
                <a:solidFill>
                  <a:srgbClr val="000000"/>
                </a:solidFill>
              </a:rPr>
              <a:t>transmission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231775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u="sng" kern="0" dirty="0">
                <a:solidFill>
                  <a:srgbClr val="FF0000"/>
                </a:solidFill>
              </a:rPr>
              <a:t>How does  sender perceive congestion?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</a:rPr>
              <a:t>loss </a:t>
            </a:r>
            <a:r>
              <a:rPr lang="en-US" sz="1600" kern="0" dirty="0" smtClean="0">
                <a:solidFill>
                  <a:srgbClr val="000000"/>
                </a:solidFill>
              </a:rPr>
              <a:t>= </a:t>
            </a:r>
            <a:r>
              <a:rPr lang="en-US" sz="1600" kern="0" dirty="0">
                <a:solidFill>
                  <a:srgbClr val="000000"/>
                </a:solidFill>
              </a:rPr>
              <a:t>timeout </a:t>
            </a:r>
            <a:r>
              <a:rPr lang="en-US" sz="1600" i="1" kern="0" dirty="0">
                <a:solidFill>
                  <a:srgbClr val="000000"/>
                </a:solidFill>
              </a:rPr>
              <a:t>or</a:t>
            </a:r>
            <a:r>
              <a:rPr lang="en-US" sz="1600" kern="0" dirty="0">
                <a:solidFill>
                  <a:srgbClr val="000000"/>
                </a:solidFill>
              </a:rPr>
              <a:t> 3 duplicate </a:t>
            </a:r>
            <a:r>
              <a:rPr lang="en-US" sz="1600" kern="0" dirty="0" err="1">
                <a:solidFill>
                  <a:srgbClr val="000000"/>
                </a:solidFill>
              </a:rPr>
              <a:t>acks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</a:rPr>
              <a:t>TCP sender reduces rate (</a:t>
            </a:r>
            <a:r>
              <a:rPr lang="en-US" sz="1600" b="1" kern="0" dirty="0" smtClean="0">
                <a:solidFill>
                  <a:srgbClr val="000000"/>
                </a:solidFill>
              </a:rPr>
              <a:t>Congestion Window</a:t>
            </a:r>
            <a:r>
              <a:rPr lang="en-US" sz="1600" kern="0" dirty="0" smtClean="0">
                <a:solidFill>
                  <a:srgbClr val="000000"/>
                </a:solidFill>
              </a:rPr>
              <a:t>) then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231775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1600" i="1" dirty="0" smtClean="0">
              <a:solidFill>
                <a:srgbClr val="CC0000"/>
              </a:solidFill>
              <a:ea typeface="ＭＳ Ｐゴシック" charset="0"/>
            </a:endParaRPr>
          </a:p>
          <a:p>
            <a:pPr marL="231775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1600" i="1" dirty="0" smtClean="0">
              <a:solidFill>
                <a:srgbClr val="CC0000"/>
              </a:solidFill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A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dditive </a:t>
            </a: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I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ncrease</a:t>
            </a: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1600" dirty="0">
                <a:ea typeface="ＭＳ Ｐゴシック" charset="0"/>
              </a:rPr>
              <a:t> increase  </a:t>
            </a:r>
            <a:r>
              <a:rPr lang="en-US" sz="1600" b="1" dirty="0" err="1">
                <a:ea typeface="ＭＳ Ｐゴシック" charset="0"/>
              </a:rPr>
              <a:t>cwnd</a:t>
            </a:r>
            <a:r>
              <a:rPr lang="en-US" sz="1600" dirty="0">
                <a:ea typeface="ＭＳ Ｐゴシック" charset="0"/>
              </a:rPr>
              <a:t> by 1 MSS every RTT until loss detected</a:t>
            </a:r>
            <a:endParaRPr lang="en-US" sz="1600" i="1" dirty="0"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M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ultiplicative </a:t>
            </a: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1600" i="1" dirty="0" smtClean="0">
                <a:solidFill>
                  <a:srgbClr val="CC0000"/>
                </a:solidFill>
                <a:ea typeface="ＭＳ Ｐゴシック" charset="0"/>
              </a:rPr>
              <a:t>ecrease</a:t>
            </a:r>
            <a:r>
              <a:rPr lang="en-US" sz="1600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1600" dirty="0">
                <a:ea typeface="ＭＳ Ｐゴシック" charset="0"/>
              </a:rPr>
              <a:t> cut </a:t>
            </a:r>
            <a:r>
              <a:rPr lang="en-US" sz="1600" b="1" dirty="0" err="1">
                <a:ea typeface="ＭＳ Ｐゴシック" charset="0"/>
              </a:rPr>
              <a:t>cwnd</a:t>
            </a:r>
            <a:r>
              <a:rPr lang="en-US" sz="1600" b="1" dirty="0">
                <a:ea typeface="ＭＳ Ｐゴシック" charset="0"/>
              </a:rPr>
              <a:t> </a:t>
            </a:r>
            <a:r>
              <a:rPr lang="en-US" sz="1600" dirty="0">
                <a:ea typeface="ＭＳ Ｐゴシック" charset="0"/>
              </a:rPr>
              <a:t>in half after loss </a:t>
            </a:r>
            <a:endParaRPr lang="en-US" sz="1600" dirty="0" smtClean="0"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b="1" dirty="0" smtClean="0">
                <a:latin typeface="+mn-lt"/>
                <a:ea typeface="ＭＳ Ｐゴシック" charset="0"/>
              </a:rPr>
              <a:t>To start with: </a:t>
            </a:r>
            <a:r>
              <a:rPr lang="en-US" b="1" dirty="0" smtClean="0">
                <a:solidFill>
                  <a:srgbClr val="CC0000"/>
                </a:solidFill>
                <a:latin typeface="+mn-lt"/>
                <a:ea typeface="ＭＳ Ｐゴシック" charset="0"/>
              </a:rPr>
              <a:t>slow start </a:t>
            </a:r>
            <a:endParaRPr lang="en-US" b="1" dirty="0">
              <a:solidFill>
                <a:srgbClr val="CC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dirty="0" smtClean="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 dirty="0" smtClean="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 dirty="0" smtClean="0">
                <a:latin typeface="Arial" charset="0"/>
              </a:rPr>
              <a:t>for bandwidth</a:t>
            </a: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3992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40038" y="3622675"/>
            <a:ext cx="5786437" cy="2854325"/>
            <a:chOff x="2840038" y="3622675"/>
            <a:chExt cx="5786437" cy="2854325"/>
          </a:xfrm>
        </p:grpSpPr>
        <p:sp>
          <p:nvSpPr>
            <p:cNvPr id="101384" name="Text Box 12"/>
            <p:cNvSpPr txBox="1">
              <a:spLocks noChangeArrowheads="1"/>
            </p:cNvSpPr>
            <p:nvPr/>
          </p:nvSpPr>
          <p:spPr bwMode="auto">
            <a:xfrm rot="-5400000">
              <a:off x="2074863" y="4784725"/>
              <a:ext cx="2047875" cy="51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smtClean="0">
                  <a:latin typeface="Courier New" charset="0"/>
                </a:rPr>
                <a:t>cwnd:</a:t>
              </a:r>
              <a:r>
                <a:rPr lang="en-US" sz="1400" smtClean="0">
                  <a:latin typeface="Arial" charset="0"/>
                </a:rPr>
                <a:t> TCP sender </a:t>
              </a:r>
            </a:p>
            <a:p>
              <a:pPr>
                <a:defRPr/>
              </a:pPr>
              <a:r>
                <a:rPr lang="en-US" sz="1400" smtClean="0">
                  <a:latin typeface="Arial" charset="0"/>
                </a:rPr>
                <a:t>congestion window size</a:t>
              </a:r>
            </a:p>
          </p:txBody>
        </p:sp>
        <p:sp>
          <p:nvSpPr>
            <p:cNvPr id="101386" name="Line 17"/>
            <p:cNvSpPr>
              <a:spLocks noChangeShapeType="1"/>
            </p:cNvSpPr>
            <p:nvPr/>
          </p:nvSpPr>
          <p:spPr bwMode="auto">
            <a:xfrm>
              <a:off x="3505200" y="6149975"/>
              <a:ext cx="4143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87" name="Line 18"/>
            <p:cNvSpPr>
              <a:spLocks noChangeShapeType="1"/>
            </p:cNvSpPr>
            <p:nvPr/>
          </p:nvSpPr>
          <p:spPr bwMode="auto">
            <a:xfrm>
              <a:off x="3494088" y="3735388"/>
              <a:ext cx="0" cy="2416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93" name="Text Box 32"/>
            <p:cNvSpPr txBox="1">
              <a:spLocks noChangeArrowheads="1"/>
            </p:cNvSpPr>
            <p:nvPr/>
          </p:nvSpPr>
          <p:spPr bwMode="auto">
            <a:xfrm>
              <a:off x="4403725" y="3622675"/>
              <a:ext cx="4222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defRPr/>
              </a:pPr>
              <a:r>
                <a:rPr lang="en-US" dirty="0" smtClean="0"/>
                <a:t>additively increase window size …</a:t>
              </a:r>
            </a:p>
            <a:p>
              <a:pPr algn="l">
                <a:defRPr/>
              </a:pPr>
              <a:r>
                <a:rPr lang="en-US" dirty="0" smtClean="0"/>
                <a:t>…. until loss occurs (then cut window in half)</a:t>
              </a:r>
            </a:p>
          </p:txBody>
        </p:sp>
        <p:sp>
          <p:nvSpPr>
            <p:cNvPr id="101398" name="Text Box 40"/>
            <p:cNvSpPr txBox="1">
              <a:spLocks noChangeArrowheads="1"/>
            </p:cNvSpPr>
            <p:nvPr/>
          </p:nvSpPr>
          <p:spPr bwMode="auto">
            <a:xfrm>
              <a:off x="5072063" y="6140450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</a:t>
              </a:r>
            </a:p>
          </p:txBody>
        </p:sp>
      </p:grp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126565" y="193012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rate</a:t>
            </a:r>
          </a:p>
        </p:txBody>
      </p:sp>
      <p:grpSp>
        <p:nvGrpSpPr>
          <p:cNvPr id="35" name="Group 82"/>
          <p:cNvGrpSpPr>
            <a:grpSpLocks/>
          </p:cNvGrpSpPr>
          <p:nvPr/>
        </p:nvGrpSpPr>
        <p:grpSpPr bwMode="auto">
          <a:xfrm>
            <a:off x="6808489" y="1955526"/>
            <a:ext cx="931863" cy="441325"/>
            <a:chOff x="4214" y="2517"/>
            <a:chExt cx="587" cy="278"/>
          </a:xfrm>
        </p:grpSpPr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</p:grpSp>
      <p:grpSp>
        <p:nvGrpSpPr>
          <p:cNvPr id="38" name="Group 86"/>
          <p:cNvGrpSpPr>
            <a:grpSpLocks/>
          </p:cNvGrpSpPr>
          <p:nvPr/>
        </p:nvGrpSpPr>
        <p:grpSpPr bwMode="auto">
          <a:xfrm>
            <a:off x="7207653" y="1806301"/>
            <a:ext cx="712787" cy="715963"/>
            <a:chOff x="4400" y="2509"/>
            <a:chExt cx="449" cy="451"/>
          </a:xfrm>
        </p:grpSpPr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cwnd</a:t>
              </a:r>
              <a:endParaRPr lang="en-US" sz="1800" dirty="0" smtClean="0"/>
            </a:p>
          </p:txBody>
        </p:sp>
        <p:sp>
          <p:nvSpPr>
            <p:cNvPr id="40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RTT</a:t>
              </a:r>
            </a:p>
          </p:txBody>
        </p:sp>
        <p:sp>
          <p:nvSpPr>
            <p:cNvPr id="41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7925203" y="1965051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bytes/sec</a:t>
            </a:r>
          </a:p>
        </p:txBody>
      </p:sp>
    </p:spTree>
    <p:extLst>
      <p:ext uri="{BB962C8B-B14F-4D97-AF65-F5344CB8AC3E}">
        <p14:creationId xmlns:p14="http://schemas.microsoft.com/office/powerpoint/2010/main" val="38505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1385" grpId="0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  <p:bldP spid="34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0D17B87-E7AE-431A-90AB-92A15E47CD27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68748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16805"/>
            <a:ext cx="4890838" cy="526452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</a:t>
            </a:r>
            <a:r>
              <a:rPr lang="en-US" dirty="0" err="1" smtClean="0">
                <a:ea typeface="ＭＳ Ｐゴシック" charset="0"/>
              </a:rPr>
              <a:t>ack</a:t>
            </a:r>
            <a:r>
              <a:rPr lang="en-US" dirty="0" smtClean="0">
                <a:ea typeface="ＭＳ Ｐゴシック" charset="0"/>
              </a:rPr>
              <a:t> of previous “batch”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</a:t>
            </a:r>
            <a:r>
              <a:rPr lang="en-US" dirty="0" smtClean="0">
                <a:ea typeface="ＭＳ Ｐゴシック" charset="0"/>
              </a:rPr>
              <a:t>received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</a:t>
            </a:r>
            <a:r>
              <a:rPr lang="en-US" dirty="0" smtClean="0">
                <a:ea typeface="ＭＳ Ｐゴシック" charset="0"/>
                <a:cs typeface="+mn-cs"/>
              </a:rPr>
              <a:t>fast</a:t>
            </a:r>
          </a:p>
          <a:p>
            <a:pPr lvl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 smtClean="0">
                <a:ea typeface="ＭＳ Ｐゴシック" charset="0"/>
              </a:rPr>
              <a:t>hen, saw-tooth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one segment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RTT</a:t>
            </a:r>
            <a:endParaRPr lang="en-US" sz="1000" smtClean="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6032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latin typeface="Arial" charset="0"/>
                </a:rPr>
                <a:t>time</a:t>
              </a:r>
              <a:endParaRPr lang="en-US" sz="1000" smtClean="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two segments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four segments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86039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0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2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86076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77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3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86044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46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49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1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4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6055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6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58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61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28" y="1048366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1C768C1-7876-4299-9990-AA79B363113B}" type="slidenum">
              <a:rPr lang="en-US" sz="1200" smtClean="0"/>
              <a:pPr>
                <a:defRPr/>
              </a:pPr>
              <a:t>36</a:t>
            </a:fld>
            <a:endParaRPr lang="en-US" sz="1200" smtClean="0"/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111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Implementation: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variable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(slow start threshold)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on loss event,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 dirty="0" smtClean="0"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</a:rPr>
              <a:t>=</a:t>
            </a:r>
            <a:r>
              <a:rPr lang="en-US" sz="2400" dirty="0" smtClean="0">
                <a:ea typeface="ＭＳ Ｐゴシック" charset="0"/>
                <a:cs typeface="+mn-cs"/>
              </a:rPr>
              <a:t> ½*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 smtClean="0">
                <a:latin typeface="Courier New" charset="0"/>
                <a:ea typeface="ＭＳ Ｐゴシック" charset="0"/>
                <a:cs typeface="+mn-cs"/>
              </a:rPr>
              <a:t> 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71736"/>
            <a:ext cx="8964488" cy="625004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TCP </a:t>
            </a:r>
            <a:r>
              <a:rPr lang="en-US" sz="3600" dirty="0" err="1" smtClean="0">
                <a:ea typeface="ＭＳ Ｐゴシック" charset="0"/>
                <a:cs typeface="+mj-cs"/>
              </a:rPr>
              <a:t>cwnd</a:t>
            </a:r>
            <a:r>
              <a:rPr lang="en-US" sz="3600" dirty="0" smtClean="0">
                <a:ea typeface="ＭＳ Ｐゴシック" charset="0"/>
                <a:cs typeface="+mj-cs"/>
              </a:rPr>
              <a:t>: </a:t>
            </a:r>
            <a:br>
              <a:rPr lang="en-US" sz="3600" dirty="0" smtClean="0">
                <a:ea typeface="ＭＳ Ｐゴシック" charset="0"/>
                <a:cs typeface="+mj-cs"/>
              </a:rPr>
            </a:br>
            <a:r>
              <a:rPr lang="en-US" sz="3200" dirty="0" smtClean="0">
                <a:ea typeface="ＭＳ Ｐゴシック" charset="0"/>
                <a:cs typeface="+mj-cs"/>
              </a:rPr>
              <a:t>from exponential to linear</a:t>
            </a:r>
            <a:r>
              <a:rPr lang="en-US" sz="3200" dirty="0">
                <a:ea typeface="ＭＳ Ｐゴシック" charset="0"/>
                <a:cs typeface="+mj-cs"/>
              </a:rPr>
              <a:t> growth </a:t>
            </a:r>
            <a:r>
              <a:rPr lang="en-US" sz="3200" dirty="0" smtClean="0">
                <a:ea typeface="ＭＳ Ｐゴシック" charset="0"/>
                <a:cs typeface="+mj-cs"/>
              </a:rPr>
              <a:t>+ reacting to loss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0893" y="1058728"/>
            <a:ext cx="312036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Reno: loss </a:t>
            </a:r>
            <a:r>
              <a:rPr lang="en-US" b="1" dirty="0"/>
              <a:t>indicated by </a:t>
            </a:r>
            <a:r>
              <a:rPr lang="en-US" b="1" dirty="0" smtClean="0"/>
              <a:t> timeout or 3 </a:t>
            </a:r>
            <a:r>
              <a:rPr lang="en-US" b="1" dirty="0"/>
              <a:t>duplicate ACKs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 err="1" smtClean="0"/>
              <a:t>cwnd</a:t>
            </a:r>
            <a:r>
              <a:rPr lang="en-US" dirty="0" smtClean="0"/>
              <a:t> </a:t>
            </a:r>
            <a:r>
              <a:rPr lang="en-US" dirty="0"/>
              <a:t>is cut in </a:t>
            </a:r>
            <a:r>
              <a:rPr lang="en-US" dirty="0" smtClean="0"/>
              <a:t>half; then </a:t>
            </a:r>
            <a:r>
              <a:rPr lang="en-US" dirty="0"/>
              <a:t>grows linearly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9298" y="3959841"/>
            <a:ext cx="421196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Non-optimized: loss </a:t>
            </a:r>
            <a:r>
              <a:rPr lang="en-US" b="1" dirty="0"/>
              <a:t>indicated by timeout:</a:t>
            </a:r>
          </a:p>
          <a:p>
            <a:r>
              <a:rPr lang="en-US" dirty="0" err="1"/>
              <a:t>cwnd</a:t>
            </a:r>
            <a:r>
              <a:rPr lang="en-US" dirty="0"/>
              <a:t> set to 1 MSS; </a:t>
            </a:r>
            <a:r>
              <a:rPr lang="en-US" dirty="0" smtClean="0"/>
              <a:t>then window slow start to </a:t>
            </a:r>
            <a:r>
              <a:rPr lang="en-US" dirty="0"/>
              <a:t>threshold, then grows linearly</a:t>
            </a:r>
          </a:p>
        </p:txBody>
      </p:sp>
    </p:spTree>
    <p:extLst>
      <p:ext uri="{BB962C8B-B14F-4D97-AF65-F5344CB8AC3E}">
        <p14:creationId xmlns:p14="http://schemas.microsoft.com/office/powerpoint/2010/main" val="37384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7C8AAFF-F4CF-4F73-8A35-E1CCDA4B1B54}" type="slidenum">
              <a:rPr lang="en-US"/>
              <a:pPr/>
              <a:t>37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82550"/>
            <a:ext cx="7772400" cy="971550"/>
          </a:xfrm>
        </p:spPr>
        <p:txBody>
          <a:bodyPr/>
          <a:lstStyle/>
          <a:p>
            <a:r>
              <a:rPr lang="en-US" sz="3600"/>
              <a:t>Fast recovery (Reno)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91440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916363"/>
            <a:ext cx="878998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553980" y="6137275"/>
            <a:ext cx="2026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Session’s</a:t>
            </a:r>
            <a:r>
              <a:rPr lang="en-US" b="0" dirty="0" smtClean="0"/>
              <a:t> </a:t>
            </a:r>
            <a:r>
              <a:rPr lang="en-US" b="0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8951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4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C819E59-0B2C-49D6-850B-ADE710A183A0}" type="slidenum">
              <a:rPr lang="en-US" sz="1200" smtClean="0"/>
              <a:pPr>
                <a:defRPr/>
              </a:pPr>
              <a:t>38</a:t>
            </a:fld>
            <a:endParaRPr lang="en-US" sz="1200" smtClean="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8514406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89195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 smtClean="0">
                  <a:latin typeface="Symbol" charset="0"/>
                </a:rPr>
                <a:t>L</a:t>
              </a:r>
              <a:endParaRPr lang="en-US" sz="1200" smtClean="0"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92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89175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grpSp>
          <p:nvGrpSpPr>
            <p:cNvPr id="89176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 smtClean="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89177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78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79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89166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sp>
          <p:nvSpPr>
            <p:cNvPr id="89167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68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89156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89157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8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9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89151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89152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89145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46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 smtClean="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grpSp>
            <p:nvGrpSpPr>
              <p:cNvPr id="89148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 smtClean="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89122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89123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9124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89125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27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28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30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89104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89115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5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89111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6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89107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89103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1" y="26292"/>
            <a:ext cx="8827631" cy="761646"/>
          </a:xfrm>
        </p:spPr>
        <p:txBody>
          <a:bodyPr/>
          <a:lstStyle/>
          <a:p>
            <a:r>
              <a:rPr lang="sv-SE" sz="2800" dirty="0" smtClean="0"/>
              <a:t>Q: </a:t>
            </a:r>
            <a:r>
              <a:rPr lang="sv-SE" sz="2800" dirty="0" err="1" smtClean="0"/>
              <a:t>How</a:t>
            </a:r>
            <a:r>
              <a:rPr lang="sv-SE" sz="2800" dirty="0" smtClean="0"/>
              <a:t> </a:t>
            </a:r>
            <a:r>
              <a:rPr lang="sv-SE" sz="2800" dirty="0" err="1" smtClean="0"/>
              <a:t>many</a:t>
            </a:r>
            <a:r>
              <a:rPr lang="sv-SE" sz="2800" dirty="0" smtClean="0"/>
              <a:t> </a:t>
            </a:r>
            <a:r>
              <a:rPr lang="sv-SE" sz="2800" dirty="0" err="1" smtClean="0"/>
              <a:t>windows</a:t>
            </a:r>
            <a:r>
              <a:rPr lang="sv-SE" sz="2800" dirty="0" smtClean="0"/>
              <a:t>  </a:t>
            </a:r>
            <a:r>
              <a:rPr lang="sv-SE" sz="2800" dirty="0" err="1" smtClean="0"/>
              <a:t>does</a:t>
            </a:r>
            <a:r>
              <a:rPr lang="sv-SE" sz="2800" dirty="0" smtClean="0"/>
              <a:t> a </a:t>
            </a:r>
            <a:r>
              <a:rPr lang="sv-SE" sz="2800" dirty="0" err="1" smtClean="0"/>
              <a:t>TCP’s</a:t>
            </a:r>
            <a:r>
              <a:rPr lang="sv-SE" sz="2800" dirty="0" smtClean="0"/>
              <a:t> </a:t>
            </a:r>
            <a:r>
              <a:rPr lang="sv-SE" sz="2800" dirty="0" err="1" smtClean="0"/>
              <a:t>sender</a:t>
            </a:r>
            <a:r>
              <a:rPr lang="sv-SE" sz="2800" dirty="0" smtClean="0"/>
              <a:t> </a:t>
            </a:r>
            <a:r>
              <a:rPr lang="sv-SE" sz="2800" dirty="0" err="1" smtClean="0"/>
              <a:t>maintain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499"/>
            <a:ext cx="5012779" cy="3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805264"/>
            <a:ext cx="2848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733256"/>
            <a:ext cx="36633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Need</a:t>
            </a:r>
            <a:r>
              <a:rPr lang="sv-SE" sz="2400" dirty="0" smtClean="0"/>
              <a:t> for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551511"/>
            <a:ext cx="144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Fig. A. </a:t>
            </a:r>
            <a:r>
              <a:rPr lang="sv-SE" sz="1200" dirty="0" err="1" smtClean="0"/>
              <a:t>Tanenbaum</a:t>
            </a:r>
            <a:endParaRPr lang="sv-SE" sz="1200" dirty="0" smtClean="0"/>
          </a:p>
          <a:p>
            <a:r>
              <a:rPr lang="sv-SE" sz="1200" dirty="0" smtClean="0"/>
              <a:t>Computer </a:t>
            </a:r>
            <a:r>
              <a:rPr lang="sv-SE" sz="1200" dirty="0" err="1" smtClean="0"/>
              <a:t>Networks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658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C1863835-2422-40DE-B3F8-4B0737A7C5F0}" type="slidenum">
              <a:rPr lang="en-US" sz="1200" smtClean="0"/>
              <a:pPr>
                <a:defRPr/>
              </a:pPr>
              <a:t>4</a:t>
            </a:fld>
            <a:endParaRPr lang="en-US" sz="1200" smtClean="0"/>
          </a:p>
        </p:txBody>
      </p:sp>
      <p:pic>
        <p:nvPicPr>
          <p:cNvPr id="52228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segment structure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dest port #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32 bits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sequence number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</a:rPr>
              <a:t>checksum</a:t>
            </a:r>
          </a:p>
        </p:txBody>
      </p:sp>
      <p:sp>
        <p:nvSpPr>
          <p:cNvPr id="52251" name="Rectangle 1"/>
          <p:cNvSpPr>
            <a:spLocks noChangeArrowheads="1"/>
          </p:cNvSpPr>
          <p:nvPr/>
        </p:nvSpPr>
        <p:spPr bwMode="auto">
          <a:xfrm>
            <a:off x="3806825" y="2767013"/>
            <a:ext cx="947738" cy="3825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F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P</a:t>
            </a: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A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U</a:t>
            </a: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len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used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options (variable length)</a:t>
            </a:r>
            <a:endParaRPr lang="en-US" sz="2400" smtClean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514" y="2266395"/>
            <a:ext cx="3705911" cy="662543"/>
            <a:chOff x="329514" y="2266395"/>
            <a:chExt cx="3705911" cy="662543"/>
          </a:xfrm>
        </p:grpSpPr>
        <p:sp>
          <p:nvSpPr>
            <p:cNvPr id="59436" name="Text Box 42"/>
            <p:cNvSpPr txBox="1">
              <a:spLocks noChangeArrowheads="1"/>
            </p:cNvSpPr>
            <p:nvPr/>
          </p:nvSpPr>
          <p:spPr bwMode="auto">
            <a:xfrm>
              <a:off x="329514" y="2266395"/>
              <a:ext cx="2088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</a:rPr>
                <a:t>ACK</a:t>
              </a:r>
              <a:r>
                <a:rPr lang="en-US" sz="1800" dirty="0" smtClean="0">
                  <a:latin typeface="Arial" charset="0"/>
                </a:rPr>
                <a:t>: ACK # valid</a:t>
              </a:r>
              <a:endParaRPr lang="en-US" sz="1000" dirty="0" smtClean="0">
                <a:latin typeface="Arial" charset="0"/>
              </a:endParaRPr>
            </a:p>
          </p:txBody>
        </p:sp>
        <p:sp>
          <p:nvSpPr>
            <p:cNvPr id="59440" name="Line 46"/>
            <p:cNvSpPr>
              <a:spLocks noChangeShapeType="1"/>
            </p:cNvSpPr>
            <p:nvPr/>
          </p:nvSpPr>
          <p:spPr bwMode="auto">
            <a:xfrm>
              <a:off x="2376488" y="2487613"/>
              <a:ext cx="1658937" cy="441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4758" y="1427163"/>
            <a:ext cx="4059580" cy="2041525"/>
            <a:chOff x="164758" y="1427163"/>
            <a:chExt cx="4059580" cy="2041525"/>
          </a:xfrm>
        </p:grpSpPr>
        <p:sp>
          <p:nvSpPr>
            <p:cNvPr id="59435" name="Text Box 41"/>
            <p:cNvSpPr txBox="1">
              <a:spLocks noChangeArrowheads="1"/>
            </p:cNvSpPr>
            <p:nvPr/>
          </p:nvSpPr>
          <p:spPr bwMode="auto">
            <a:xfrm>
              <a:off x="164758" y="1427163"/>
              <a:ext cx="230063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URG: urgent data </a:t>
              </a:r>
            </a:p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(generally not used)</a:t>
              </a:r>
              <a:endParaRPr lang="en-US" sz="1000" dirty="0" smtClean="0">
                <a:latin typeface="Arial" charset="0"/>
              </a:endParaRPr>
            </a:p>
          </p:txBody>
        </p:sp>
        <p:sp>
          <p:nvSpPr>
            <p:cNvPr id="59437" name="Text Box 43"/>
            <p:cNvSpPr txBox="1">
              <a:spLocks noChangeArrowheads="1"/>
            </p:cNvSpPr>
            <p:nvPr/>
          </p:nvSpPr>
          <p:spPr bwMode="auto">
            <a:xfrm>
              <a:off x="169863" y="2827338"/>
              <a:ext cx="22669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PSH: push data now</a:t>
              </a:r>
            </a:p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(generally not used)</a:t>
              </a:r>
            </a:p>
          </p:txBody>
        </p:sp>
        <p:sp>
          <p:nvSpPr>
            <p:cNvPr id="59439" name="Line 45"/>
            <p:cNvSpPr>
              <a:spLocks noChangeShapeType="1"/>
            </p:cNvSpPr>
            <p:nvPr/>
          </p:nvSpPr>
          <p:spPr bwMode="auto">
            <a:xfrm>
              <a:off x="2371725" y="1800225"/>
              <a:ext cx="1495425" cy="10287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441" name="Line 47"/>
            <p:cNvSpPr>
              <a:spLocks noChangeShapeType="1"/>
            </p:cNvSpPr>
            <p:nvPr/>
          </p:nvSpPr>
          <p:spPr bwMode="auto">
            <a:xfrm flipV="1">
              <a:off x="2397125" y="3041650"/>
              <a:ext cx="1827213" cy="244475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4513" y="3105150"/>
            <a:ext cx="4160837" cy="1712913"/>
            <a:chOff x="544513" y="3105150"/>
            <a:chExt cx="4160837" cy="1712913"/>
          </a:xfrm>
        </p:grpSpPr>
        <p:sp>
          <p:nvSpPr>
            <p:cNvPr id="59438" name="Text Box 44"/>
            <p:cNvSpPr txBox="1">
              <a:spLocks noChangeArrowheads="1"/>
            </p:cNvSpPr>
            <p:nvPr/>
          </p:nvSpPr>
          <p:spPr bwMode="auto">
            <a:xfrm>
              <a:off x="544513" y="3627438"/>
              <a:ext cx="191135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</a:rPr>
                <a:t>RST, SYN, FIN</a:t>
              </a:r>
              <a:r>
                <a:rPr lang="en-US" sz="1800" dirty="0" smtClean="0">
                  <a:latin typeface="Arial" charset="0"/>
                </a:rPr>
                <a:t>:</a:t>
              </a: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connection </a:t>
              </a:r>
              <a:r>
                <a:rPr lang="en-US" sz="1800" dirty="0" err="1" smtClean="0">
                  <a:latin typeface="Arial" charset="0"/>
                </a:rPr>
                <a:t>estab</a:t>
              </a:r>
              <a:endParaRPr lang="en-US" sz="1800" dirty="0" smtClean="0">
                <a:latin typeface="Arial" charset="0"/>
              </a:endParaRP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(setup, teardown</a:t>
              </a: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commands)</a:t>
              </a:r>
            </a:p>
          </p:txBody>
        </p:sp>
        <p:sp>
          <p:nvSpPr>
            <p:cNvPr id="52275" name="Freeform 48"/>
            <p:cNvSpPr>
              <a:spLocks/>
            </p:cNvSpPr>
            <p:nvPr/>
          </p:nvSpPr>
          <p:spPr bwMode="auto">
            <a:xfrm>
              <a:off x="2390775" y="3105150"/>
              <a:ext cx="2314575" cy="704850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 dirty="0" smtClean="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 dirty="0" smtClean="0">
                <a:latin typeface="Arial" charset="0"/>
              </a:rPr>
              <a:t>(as in UDP)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86550" y="3008313"/>
            <a:ext cx="2258015" cy="1200329"/>
            <a:chOff x="6686550" y="3008313"/>
            <a:chExt cx="2258015" cy="1200329"/>
          </a:xfrm>
        </p:grpSpPr>
        <p:sp>
          <p:nvSpPr>
            <p:cNvPr id="59443" name="Text Box 49"/>
            <p:cNvSpPr txBox="1">
              <a:spLocks noChangeArrowheads="1"/>
            </p:cNvSpPr>
            <p:nvPr/>
          </p:nvSpPr>
          <p:spPr bwMode="auto">
            <a:xfrm>
              <a:off x="7439025" y="3008313"/>
              <a:ext cx="150554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 smtClean="0">
                  <a:latin typeface="Arial" charset="0"/>
                </a:rPr>
                <a:t># bytes </a:t>
              </a:r>
            </a:p>
            <a:p>
              <a:pPr algn="l">
                <a:defRPr/>
              </a:pPr>
              <a:r>
                <a:rPr lang="en-US" sz="1800" dirty="0" err="1" smtClean="0">
                  <a:latin typeface="Arial" charset="0"/>
                </a:rPr>
                <a:t>rcvr</a:t>
              </a:r>
              <a:r>
                <a:rPr lang="en-US" sz="1800" dirty="0" smtClean="0">
                  <a:latin typeface="Arial" charset="0"/>
                </a:rPr>
                <a:t> willing</a:t>
              </a:r>
            </a:p>
            <a:p>
              <a:pPr algn="l">
                <a:defRPr/>
              </a:pPr>
              <a:r>
                <a:rPr lang="en-US" sz="1800" dirty="0" smtClean="0">
                  <a:latin typeface="Arial" charset="0"/>
                </a:rPr>
                <a:t>to buffer</a:t>
              </a:r>
              <a:br>
                <a:rPr lang="en-US" sz="1800" dirty="0" smtClean="0">
                  <a:latin typeface="Arial" charset="0"/>
                </a:rPr>
              </a:br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(flow control)</a:t>
              </a:r>
            </a:p>
          </p:txBody>
        </p:sp>
        <p:sp>
          <p:nvSpPr>
            <p:cNvPr id="59447" name="Line 53"/>
            <p:cNvSpPr>
              <a:spLocks noChangeShapeType="1"/>
            </p:cNvSpPr>
            <p:nvPr/>
          </p:nvSpPr>
          <p:spPr bwMode="auto">
            <a:xfrm flipH="1" flipV="1">
              <a:off x="6686550" y="3019425"/>
              <a:ext cx="809625" cy="4667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08288" y="4111625"/>
            <a:ext cx="3954462" cy="232251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(variable length)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source port #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4A68589-F785-4CA5-BC6A-514702843390}" type="slidenum">
              <a:rPr lang="en-US" sz="1200" smtClean="0"/>
              <a:pPr>
                <a:defRPr/>
              </a:pPr>
              <a:t>40</a:t>
            </a:fld>
            <a:endParaRPr lang="en-US" sz="1200" dirty="0" smtClean="0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1775"/>
            <a:ext cx="8964488" cy="76993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charset="0"/>
                <a:cs typeface="+mj-cs"/>
              </a:rPr>
              <a:t>TCP combined flow-ctrl, congestion ctrl windows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922" y="3859423"/>
            <a:ext cx="8263706" cy="23937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sender limits transmission</a:t>
            </a:r>
            <a:r>
              <a:rPr lang="en-US" dirty="0" smtClean="0">
                <a:ea typeface="ＭＳ Ｐゴシック" charset="0"/>
                <a:cs typeface="+mn-cs"/>
              </a:rPr>
              <a:t>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dirty="0">
                <a:ea typeface="ＭＳ Ｐゴシック" charset="0"/>
                <a:cs typeface="+mn-cs"/>
              </a:rPr>
              <a:t> is dynamic, function of perceived network </a:t>
            </a:r>
            <a:r>
              <a:rPr lang="en-US" dirty="0" smtClean="0">
                <a:ea typeface="ＭＳ Ｐゴシック" charset="0"/>
                <a:cs typeface="+mn-cs"/>
              </a:rPr>
              <a:t>congestion, </a:t>
            </a:r>
            <a:endParaRPr lang="en-US" b="1" dirty="0">
              <a:solidFill>
                <a:prstClr val="black"/>
              </a:solidFill>
              <a:latin typeface="Courier New" charset="0"/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ourier New" charset="0"/>
                <a:ea typeface="ＭＳ Ｐゴシック" charset="0"/>
              </a:rPr>
              <a:t>rwnd</a:t>
            </a:r>
            <a:r>
              <a:rPr lang="en-US" b="1" dirty="0" smtClean="0">
                <a:solidFill>
                  <a:prstClr val="black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dymanically</a:t>
            </a:r>
            <a:r>
              <a:rPr lang="en-US" dirty="0" smtClean="0">
                <a:ea typeface="ＭＳ Ｐゴシック" charset="0"/>
                <a:cs typeface="+mn-cs"/>
              </a:rPr>
              <a:t> limited by receiver’s buffer space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1"/>
            <a:ext cx="3810000" cy="17270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send min {</a:t>
            </a:r>
            <a:r>
              <a:rPr lang="en-US" sz="2400" dirty="0" err="1" smtClean="0">
                <a:ea typeface="ＭＳ Ｐゴシック" charset="0"/>
                <a:cs typeface="+mn-cs"/>
              </a:rPr>
              <a:t>cwnd</a:t>
            </a:r>
            <a:r>
              <a:rPr lang="en-US" sz="2400" dirty="0" smtClean="0">
                <a:ea typeface="ＭＳ Ｐゴシック" charset="0"/>
                <a:cs typeface="+mn-cs"/>
              </a:rPr>
              <a:t>, </a:t>
            </a:r>
            <a:r>
              <a:rPr lang="en-US" sz="2400" dirty="0" err="1" smtClean="0">
                <a:ea typeface="ＭＳ Ｐゴシック" charset="0"/>
              </a:rPr>
              <a:t>rwnd</a:t>
            </a:r>
            <a:r>
              <a:rPr lang="en-US" sz="2400" dirty="0" smtClean="0">
                <a:ea typeface="ＭＳ Ｐゴシック" charset="0"/>
                <a:cs typeface="+mn-cs"/>
              </a:rPr>
              <a:t>}  </a:t>
            </a:r>
            <a:r>
              <a:rPr lang="en-US" sz="2400" dirty="0">
                <a:ea typeface="ＭＳ Ｐゴシック" charset="0"/>
                <a:cs typeface="+mn-cs"/>
              </a:rPr>
              <a:t>bytes, </a:t>
            </a:r>
            <a:r>
              <a:rPr lang="en-US" sz="2400" dirty="0" smtClean="0">
                <a:ea typeface="ＭＳ Ｐゴシック" charset="0"/>
                <a:cs typeface="+mn-cs"/>
              </a:rPr>
              <a:t>wait </a:t>
            </a:r>
            <a:r>
              <a:rPr lang="en-US" sz="2400" dirty="0">
                <a:ea typeface="ＭＳ Ｐゴシック" charset="0"/>
                <a:cs typeface="+mn-cs"/>
              </a:rPr>
              <a:t>for ACKS, then send more 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1691680" y="1268760"/>
            <a:ext cx="3322637" cy="724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latin typeface="Tahoma" charset="0"/>
                <a:ea typeface="ＭＳ Ｐゴシック" charset="0"/>
              </a:rPr>
              <a:t>Min{</a:t>
            </a:r>
            <a:r>
              <a:rPr lang="en-US" sz="1200" dirty="0" err="1">
                <a:latin typeface="Tahoma" charset="0"/>
                <a:ea typeface="ＭＳ Ｐゴシック" charset="0"/>
              </a:rPr>
              <a:t>cwnd</a:t>
            </a:r>
            <a:r>
              <a:rPr lang="en-US" sz="1200" dirty="0">
                <a:latin typeface="Tahoma" charset="0"/>
                <a:ea typeface="ＭＳ Ｐゴシック" charset="0"/>
              </a:rPr>
              <a:t>, </a:t>
            </a:r>
            <a:r>
              <a:rPr lang="en-US" sz="1200" dirty="0" err="1" smtClean="0">
                <a:latin typeface="Tahoma" charset="0"/>
                <a:ea typeface="ＭＳ Ｐゴシック" charset="0"/>
              </a:rPr>
              <a:t>rwnd</a:t>
            </a:r>
            <a:r>
              <a:rPr lang="en-US" sz="1200" dirty="0" smtClean="0">
                <a:latin typeface="Tahoma" charset="0"/>
                <a:ea typeface="ＭＳ Ｐゴシック" charset="0"/>
              </a:rPr>
              <a:t>}</a:t>
            </a:r>
            <a:endParaRPr lang="en-US" sz="1200" dirty="0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5038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sent, not-yet ACKed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(</a:t>
            </a:r>
            <a:r>
              <a:rPr lang="ja-JP" altLang="en-US" sz="1400" smtClean="0"/>
              <a:t>“</a:t>
            </a:r>
            <a:r>
              <a:rPr lang="en-US" altLang="ja-JP" sz="1400" smtClean="0"/>
              <a:t>in-flight</a:t>
            </a:r>
            <a:r>
              <a:rPr lang="ja-JP" altLang="en-US" sz="1400" smtClean="0"/>
              <a:t>”</a:t>
            </a:r>
            <a:r>
              <a:rPr lang="en-US" altLang="ja-JP" sz="1400" smtClean="0"/>
              <a:t>)</a:t>
            </a:r>
            <a:endParaRPr lang="en-US" sz="1400" smtClean="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 sent</a:t>
            </a:r>
          </a:p>
        </p:txBody>
      </p:sp>
      <p:grpSp>
        <p:nvGrpSpPr>
          <p:cNvPr id="85044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45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6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8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46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err="1" smtClean="0">
                <a:latin typeface="Courier New" charset="0"/>
              </a:rPr>
              <a:t>LastByteSent</a:t>
            </a:r>
            <a:r>
              <a:rPr lang="en-US" sz="1800" b="1" dirty="0" smtClean="0">
                <a:latin typeface="Courier New" charset="0"/>
              </a:rPr>
              <a:t>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smtClean="0">
                <a:latin typeface="Courier New" charset="0"/>
              </a:rPr>
              <a:t>	</a:t>
            </a:r>
            <a:r>
              <a:rPr lang="en-US" sz="1800" b="1" dirty="0" err="1" smtClean="0">
                <a:latin typeface="Courier New" charset="0"/>
              </a:rPr>
              <a:t>LastByteAcked</a:t>
            </a:r>
            <a:endParaRPr lang="en-US" sz="1800" dirty="0" smtClean="0">
              <a:latin typeface="Courier New" charset="0"/>
            </a:endParaRPr>
          </a:p>
        </p:txBody>
      </p:sp>
      <p:grpSp>
        <p:nvGrpSpPr>
          <p:cNvPr id="85048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2252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latin typeface="Courier New" charset="0"/>
              </a:rPr>
              <a:t>Min{</a:t>
            </a:r>
            <a:r>
              <a:rPr lang="en-US" sz="1800" b="1" dirty="0" err="1" smtClean="0">
                <a:latin typeface="Courier New" charset="0"/>
              </a:rPr>
              <a:t>cwnd</a:t>
            </a:r>
            <a:r>
              <a:rPr lang="en-US" sz="1800" b="1" dirty="0" smtClean="0">
                <a:latin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</a:rPr>
              <a:t>rwnd</a:t>
            </a:r>
            <a:r>
              <a:rPr lang="en-US" sz="1800" b="1" dirty="0" smtClean="0">
                <a:latin typeface="Courier New" charset="0"/>
              </a:rPr>
              <a:t>}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5547270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986929" y="1251992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 dirty="0" smtClean="0"/>
              <a:t>sender sequence number space </a:t>
            </a:r>
          </a:p>
        </p:txBody>
      </p:sp>
    </p:spTree>
    <p:extLst>
      <p:ext uri="{BB962C8B-B14F-4D97-AF65-F5344CB8AC3E}">
        <p14:creationId xmlns:p14="http://schemas.microsoft.com/office/powerpoint/2010/main" val="11292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B8BD0CF-63E6-405E-B205-4CB5FC383F49}" type="slidenum">
              <a:rPr lang="en-US" sz="1200" smtClean="0"/>
              <a:pPr>
                <a:defRPr/>
              </a:pPr>
              <a:t>41</a:t>
            </a:fld>
            <a:endParaRPr lang="en-US" sz="1200" smtClean="0"/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2165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9219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96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9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0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92166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9218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88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1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2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145350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capacity R</a:t>
            </a:r>
          </a:p>
        </p:txBody>
      </p:sp>
      <p:sp>
        <p:nvSpPr>
          <p:cNvPr id="92173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175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8431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Fairness</a:t>
            </a:r>
          </a:p>
        </p:txBody>
      </p:sp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2</a:t>
            </a:r>
          </a:p>
        </p:txBody>
      </p:sp>
      <p:grpSp>
        <p:nvGrpSpPr>
          <p:cNvPr id="92179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92183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4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180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92181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2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869160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9FBCC22-F5C2-424E-8E6F-61C92C40444C}" type="slidenum">
              <a:rPr lang="en-US" sz="1200" smtClean="0"/>
              <a:pPr>
                <a:defRPr/>
              </a:pPr>
              <a:t>43</a:t>
            </a:fld>
            <a:endParaRPr lang="en-US" sz="1200" smtClean="0"/>
          </a:p>
        </p:txBody>
      </p:sp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-133404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45954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 smtClean="0">
                <a:ea typeface="ＭＳ Ｐゴシック" charset="0"/>
              </a:rPr>
              <a:t>Addressing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 smtClean="0">
                <a:ea typeface="ＭＳ Ｐゴシック" charset="0"/>
              </a:rPr>
              <a:t>reliable </a:t>
            </a:r>
            <a:r>
              <a:rPr lang="en-US" sz="2800" dirty="0">
                <a:ea typeface="ＭＳ Ｐゴシック" charset="0"/>
              </a:rPr>
              <a:t>data transfer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flow control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congestion control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UDP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95925" y="2389188"/>
            <a:ext cx="3333750" cy="245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next: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leaving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edge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(application, transport layers)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into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core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lnSpc>
                <a:spcPct val="11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90" y="1600200"/>
            <a:ext cx="9002110" cy="4648200"/>
          </a:xfrm>
        </p:spPr>
        <p:txBody>
          <a:bodyPr/>
          <a:lstStyle/>
          <a:p>
            <a:r>
              <a:rPr lang="sv-SE" sz="2400" dirty="0" err="1" smtClean="0"/>
              <a:t>Describe</a:t>
            </a:r>
            <a:r>
              <a:rPr lang="sv-SE" sz="2400" dirty="0" smtClean="0"/>
              <a:t>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 smtClean="0"/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</a:t>
            </a:r>
            <a:r>
              <a:rPr lang="sv-SE" sz="2400" dirty="0" err="1" smtClean="0"/>
              <a:t>TCp</a:t>
            </a:r>
            <a:r>
              <a:rPr lang="sv-SE" sz="2400" dirty="0" smtClean="0"/>
              <a:t> do fast </a:t>
            </a:r>
            <a:r>
              <a:rPr lang="sv-SE" sz="2400" dirty="0" err="1" smtClean="0"/>
              <a:t>retransmit</a:t>
            </a:r>
            <a:r>
              <a:rPr lang="sv-SE" sz="2400" dirty="0" smtClean="0"/>
              <a:t> </a:t>
            </a:r>
            <a:r>
              <a:rPr lang="sv-SE" sz="2400" dirty="0" err="1" smtClean="0"/>
              <a:t>upon</a:t>
            </a:r>
            <a:r>
              <a:rPr lang="sv-SE" sz="2400" dirty="0" smtClean="0"/>
              <a:t> a 3rd ack and not a 2nd?</a:t>
            </a:r>
          </a:p>
          <a:p>
            <a:r>
              <a:rPr lang="sv-SE" sz="2400" dirty="0" err="1" smtClean="0"/>
              <a:t>Describe</a:t>
            </a:r>
            <a:r>
              <a:rPr lang="sv-SE" sz="2400" dirty="0" smtClean="0"/>
              <a:t>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r>
              <a:rPr lang="sv-SE" sz="2400" dirty="0" smtClean="0"/>
              <a:t>: </a:t>
            </a:r>
            <a:r>
              <a:rPr lang="sv-SE" sz="2400" dirty="0" err="1" smtClean="0"/>
              <a:t>principle</a:t>
            </a:r>
            <a:r>
              <a:rPr lang="sv-SE" sz="2400" dirty="0" smtClean="0"/>
              <a:t>, </a:t>
            </a:r>
            <a:r>
              <a:rPr lang="sv-SE" sz="2400" dirty="0" err="1" smtClean="0"/>
              <a:t>method</a:t>
            </a:r>
            <a:r>
              <a:rPr lang="sv-SE" sz="2400" dirty="0" smtClean="0"/>
              <a:t> for </a:t>
            </a:r>
            <a:r>
              <a:rPr lang="sv-SE" sz="2400" dirty="0" err="1" smtClean="0"/>
              <a:t>detection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, </a:t>
            </a:r>
            <a:r>
              <a:rPr lang="sv-SE" sz="2400" dirty="0" err="1" smtClean="0"/>
              <a:t>reaction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Can</a:t>
            </a:r>
            <a:r>
              <a:rPr lang="sv-SE" sz="2400" dirty="0" smtClean="0"/>
              <a:t> a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session </a:t>
            </a:r>
            <a:r>
              <a:rPr lang="sv-SE" sz="2400" dirty="0" err="1" smtClean="0"/>
              <a:t>sending</a:t>
            </a:r>
            <a:r>
              <a:rPr lang="sv-SE" sz="2400" dirty="0" smtClean="0"/>
              <a:t> rate </a:t>
            </a:r>
            <a:r>
              <a:rPr lang="sv-SE" sz="2400" dirty="0" err="1" smtClean="0"/>
              <a:t>increase</a:t>
            </a:r>
            <a:r>
              <a:rPr lang="sv-SE" sz="2400" dirty="0" smtClean="0"/>
              <a:t> </a:t>
            </a:r>
            <a:r>
              <a:rPr lang="sv-SE" sz="2400" dirty="0" err="1" smtClean="0"/>
              <a:t>indefinitely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TCP </a:t>
            </a:r>
            <a:r>
              <a:rPr lang="sv-SE" sz="2400" dirty="0" err="1" smtClean="0"/>
              <a:t>need</a:t>
            </a:r>
            <a:r>
              <a:rPr lang="sv-SE" sz="2400" dirty="0" smtClean="0"/>
              <a:t> </a:t>
            </a:r>
            <a:r>
              <a:rPr lang="sv-SE" sz="2400" dirty="0" err="1" smtClean="0"/>
              <a:t>connection</a:t>
            </a:r>
            <a:r>
              <a:rPr lang="sv-SE" sz="2400" dirty="0" smtClean="0"/>
              <a:t> management?</a:t>
            </a:r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TCP </a:t>
            </a:r>
            <a:r>
              <a:rPr lang="sv-SE" sz="2400" dirty="0" err="1" smtClean="0"/>
              <a:t>use</a:t>
            </a:r>
            <a:r>
              <a:rPr lang="sv-SE" sz="2400" dirty="0" smtClean="0"/>
              <a:t> </a:t>
            </a:r>
            <a:r>
              <a:rPr lang="sv-SE" sz="2400" dirty="0" err="1" smtClean="0"/>
              <a:t>handshaking</a:t>
            </a:r>
            <a:r>
              <a:rPr lang="sv-SE" sz="2400" dirty="0" smtClean="0"/>
              <a:t> in the start and the end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connection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Can</a:t>
            </a:r>
            <a:r>
              <a:rPr lang="sv-SE" sz="2400" dirty="0" smtClean="0"/>
              <a:t> an </a:t>
            </a:r>
            <a:r>
              <a:rPr lang="sv-SE" sz="2400" dirty="0" err="1" smtClean="0"/>
              <a:t>application</a:t>
            </a:r>
            <a:r>
              <a:rPr lang="sv-SE" sz="2400" dirty="0" smtClean="0"/>
              <a:t> </a:t>
            </a:r>
            <a:r>
              <a:rPr lang="sv-SE" sz="2400" dirty="0" err="1" smtClean="0"/>
              <a:t>have</a:t>
            </a:r>
            <a:r>
              <a:rPr lang="sv-SE" sz="2400" dirty="0" smtClean="0"/>
              <a:t> </a:t>
            </a:r>
            <a:r>
              <a:rPr lang="sv-SE" sz="2400" dirty="0" err="1" smtClean="0"/>
              <a:t>reliable</a:t>
            </a:r>
            <a:r>
              <a:rPr lang="sv-SE" sz="2400" dirty="0" smtClean="0"/>
              <a:t> data transfer </a:t>
            </a:r>
            <a:r>
              <a:rPr lang="sv-SE" sz="2400" dirty="0" err="1" smtClean="0"/>
              <a:t>if</a:t>
            </a:r>
            <a:r>
              <a:rPr lang="sv-SE" sz="2400" dirty="0" smtClean="0"/>
              <a:t> it </a:t>
            </a:r>
            <a:r>
              <a:rPr lang="sv-SE" sz="2400" dirty="0" err="1" smtClean="0"/>
              <a:t>uses</a:t>
            </a:r>
            <a:r>
              <a:rPr lang="sv-SE" sz="2400" dirty="0" smtClean="0"/>
              <a:t> UDP? </a:t>
            </a:r>
            <a:r>
              <a:rPr lang="sv-SE" sz="2400" dirty="0" err="1" smtClean="0"/>
              <a:t>How</a:t>
            </a:r>
            <a:r>
              <a:rPr lang="sv-SE" sz="2400" dirty="0" smtClean="0"/>
              <a:t> or </a:t>
            </a:r>
            <a:r>
              <a:rPr lang="sv-SE" sz="2400" dirty="0" err="1" smtClean="0"/>
              <a:t>why</a:t>
            </a:r>
            <a:r>
              <a:rPr lang="sv-SE" sz="2400" dirty="0" smtClean="0"/>
              <a:t> not?</a:t>
            </a:r>
            <a:endParaRPr lang="sv-SE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 lnSpcReduction="100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/>
              <a:t> 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  <a:endParaRPr lang="sv-SE" dirty="0" smtClean="0"/>
          </a:p>
          <a:p>
            <a:pPr lvl="1"/>
            <a:r>
              <a:rPr lang="sv-SE" sz="1800" dirty="0"/>
              <a:t>Eddie Kohler, Mark </a:t>
            </a:r>
            <a:r>
              <a:rPr lang="sv-SE" sz="1800" dirty="0" err="1"/>
              <a:t>Handley</a:t>
            </a:r>
            <a:r>
              <a:rPr lang="sv-SE" sz="1800" dirty="0"/>
              <a:t>, and Sally Floyd. 2006. Designing DCCP: </a:t>
            </a:r>
            <a:r>
              <a:rPr lang="sv-SE" sz="1800" dirty="0" err="1"/>
              <a:t>congestion</a:t>
            </a:r>
            <a:r>
              <a:rPr lang="sv-SE" sz="1800" dirty="0"/>
              <a:t> </a:t>
            </a:r>
            <a:r>
              <a:rPr lang="sv-SE" sz="1800" dirty="0" err="1"/>
              <a:t>control</a:t>
            </a:r>
            <a:r>
              <a:rPr lang="sv-SE" sz="1800" dirty="0"/>
              <a:t> </a:t>
            </a:r>
            <a:r>
              <a:rPr lang="sv-SE" sz="1800" dirty="0" err="1"/>
              <a:t>without</a:t>
            </a:r>
            <a:r>
              <a:rPr lang="sv-SE" sz="1800" dirty="0"/>
              <a:t> </a:t>
            </a:r>
            <a:r>
              <a:rPr lang="sv-SE" sz="1800" dirty="0" err="1"/>
              <a:t>reliability</a:t>
            </a:r>
            <a:r>
              <a:rPr lang="sv-SE" sz="1800" dirty="0"/>
              <a:t>. </a:t>
            </a:r>
            <a:r>
              <a:rPr lang="sv-SE" sz="1800" i="1" dirty="0"/>
              <a:t>SIGCOMM </a:t>
            </a:r>
            <a:r>
              <a:rPr lang="sv-SE" sz="1800" i="1" dirty="0" err="1"/>
              <a:t>Comput</a:t>
            </a:r>
            <a:r>
              <a:rPr lang="sv-SE" sz="1800" i="1" dirty="0"/>
              <a:t>. </a:t>
            </a:r>
            <a:r>
              <a:rPr lang="sv-SE" sz="1800" i="1" dirty="0" err="1"/>
              <a:t>Commun</a:t>
            </a:r>
            <a:r>
              <a:rPr lang="sv-SE" sz="1800" i="1" dirty="0"/>
              <a:t>. Rev.</a:t>
            </a:r>
            <a:r>
              <a:rPr lang="sv-SE" sz="1800" dirty="0"/>
              <a:t> 36, 4 (August 2006), 27-38. DOI=10.1145/1151659.1159918 http://doi.acm.org/10.1145/1151659.1159918 </a:t>
            </a:r>
            <a:endParaRPr lang="sv-SE" dirty="0"/>
          </a:p>
          <a:p>
            <a:pPr lvl="1"/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research.microsoft.com/apps/video/default.aspx?id=104005</a:t>
            </a:r>
            <a:endParaRPr lang="sv-SE" dirty="0" smtClean="0"/>
          </a:p>
          <a:p>
            <a:pPr lvl="1"/>
            <a:r>
              <a:rPr lang="sv-SE" dirty="0" err="1" smtClean="0"/>
              <a:t>Exercise</a:t>
            </a:r>
            <a:r>
              <a:rPr lang="sv-SE" dirty="0" smtClean="0"/>
              <a:t>/</a:t>
            </a:r>
            <a:r>
              <a:rPr lang="sv-SE" dirty="0" err="1" smtClean="0"/>
              <a:t>throughput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TCP in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slides</a:t>
            </a:r>
            <a:r>
              <a:rPr lang="sv-SE" dirty="0" smtClean="0"/>
              <a:t> </a:t>
            </a:r>
          </a:p>
          <a:p>
            <a:pPr lvl="1"/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698320"/>
              </p:ext>
            </p:extLst>
          </p:nvPr>
        </p:nvGraphicFramePr>
        <p:xfrm>
          <a:off x="891985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8531246-D27A-4563-9EF3-E1271832A2D6}" type="slidenum">
              <a:rPr lang="en-US" sz="1200" smtClean="0"/>
              <a:pPr>
                <a:defRPr/>
              </a:pPr>
              <a:t>47</a:t>
            </a:fld>
            <a:endParaRPr lang="en-US" sz="1200" smtClean="0"/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5969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avg. TCP throughput as function of window size, RTT?</a:t>
            </a:r>
          </a:p>
          <a:p>
            <a:pPr lvl="1">
              <a:defRPr/>
            </a:pPr>
            <a:r>
              <a:rPr lang="en-US" sz="2400" dirty="0" smtClean="0"/>
              <a:t>ignore slow start, assume always data to send</a:t>
            </a:r>
          </a:p>
          <a:p>
            <a:pPr>
              <a:defRPr/>
            </a:pPr>
            <a:r>
              <a:rPr lang="en-US" sz="2800" dirty="0" smtClean="0"/>
              <a:t>W: window size </a:t>
            </a:r>
            <a:r>
              <a:rPr lang="en-US" sz="1600" dirty="0" smtClean="0"/>
              <a:t>(measured in bytes)</a:t>
            </a:r>
            <a:r>
              <a:rPr lang="en-US" sz="2800" dirty="0" smtClean="0"/>
              <a:t> where loss occurs</a:t>
            </a:r>
          </a:p>
          <a:p>
            <a:pPr lvl="1">
              <a:defRPr/>
            </a:pPr>
            <a:r>
              <a:rPr lang="en-US" sz="2400" dirty="0" smtClean="0"/>
              <a:t>avg. window size (# in-flight bytes) is ¾ W</a:t>
            </a:r>
          </a:p>
          <a:p>
            <a:pPr lvl="1">
              <a:defRPr/>
            </a:pPr>
            <a:r>
              <a:rPr lang="en-US" sz="2400" dirty="0" smtClean="0"/>
              <a:t>avg. </a:t>
            </a:r>
            <a:r>
              <a:rPr lang="en-US" sz="2400" dirty="0" err="1" smtClean="0"/>
              <a:t>trhoughput</a:t>
            </a:r>
            <a:r>
              <a:rPr lang="en-US" sz="2400" dirty="0" smtClean="0"/>
              <a:t> is 3/4W per RTT</a:t>
            </a:r>
          </a:p>
        </p:txBody>
      </p:sp>
      <p:grpSp>
        <p:nvGrpSpPr>
          <p:cNvPr id="90119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90130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W/2</a:t>
              </a:r>
            </a:p>
          </p:txBody>
        </p:sp>
      </p:grpSp>
      <p:grpSp>
        <p:nvGrpSpPr>
          <p:cNvPr id="90120" name="Group 45"/>
          <p:cNvGrpSpPr>
            <a:grpSpLocks/>
          </p:cNvGrpSpPr>
          <p:nvPr/>
        </p:nvGrpSpPr>
        <p:grpSpPr bwMode="auto">
          <a:xfrm>
            <a:off x="2536825" y="3744903"/>
            <a:ext cx="3992563" cy="620712"/>
            <a:chOff x="1598" y="2139"/>
            <a:chExt cx="2515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598" y="2219"/>
              <a:ext cx="15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avg</a:t>
              </a:r>
              <a:r>
                <a:rPr lang="en-US" sz="1800" dirty="0" smtClean="0"/>
                <a:t> TCP </a:t>
              </a:r>
              <a:r>
                <a:rPr lang="en-US" sz="1800" dirty="0" err="1" smtClean="0"/>
                <a:t>trhoughput</a:t>
              </a:r>
              <a:r>
                <a:rPr lang="en-US" sz="1800" dirty="0" smtClean="0"/>
                <a:t> = </a:t>
              </a:r>
            </a:p>
          </p:txBody>
        </p:sp>
        <p:grpSp>
          <p:nvGrpSpPr>
            <p:cNvPr id="90122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bytes/sec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322B8BF4-09F6-4334-A80B-1AE878178FC6}" type="slidenum">
              <a:rPr lang="en-US" sz="1200" smtClean="0"/>
              <a:pPr>
                <a:defRPr/>
              </a:pPr>
              <a:t>48</a:t>
            </a:fld>
            <a:endParaRPr lang="en-US" sz="1200" smtClean="0"/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TCP Futures: TCP over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long, fat pipes</a:t>
            </a:r>
            <a:r>
              <a:rPr lang="ja-JP" altLang="en-US" sz="3200" dirty="0" smtClean="0"/>
              <a:t>”</a:t>
            </a:r>
            <a:endParaRPr lang="en-US" sz="3200" dirty="0" smtClean="0"/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example: 1500 byte segments, 100ms RTT, want 10 </a:t>
            </a:r>
            <a:r>
              <a:rPr lang="en-US" sz="2800" dirty="0" err="1" smtClean="0"/>
              <a:t>Gbps</a:t>
            </a:r>
            <a:r>
              <a:rPr lang="en-US" sz="2800" dirty="0" smtClean="0"/>
              <a:t> throughput</a:t>
            </a:r>
          </a:p>
          <a:p>
            <a:pPr>
              <a:defRPr/>
            </a:pPr>
            <a:r>
              <a:rPr lang="en-US" sz="2800" dirty="0" smtClean="0"/>
              <a:t>requires W = 83,333 in-flight segments</a:t>
            </a:r>
          </a:p>
          <a:p>
            <a:pPr>
              <a:defRPr/>
            </a:pPr>
            <a:r>
              <a:rPr lang="en-US" sz="2800" dirty="0" smtClean="0"/>
              <a:t>throughput in terms of segment loss probability, L </a:t>
            </a:r>
            <a:r>
              <a:rPr lang="en-US" sz="2000" dirty="0" smtClean="0"/>
              <a:t>[Mathis 1997]: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 smtClean="0">
                <a:ea typeface="MS Mincho" pitchFamily="49" charset="-128"/>
              </a:rPr>
              <a:t>to achieve 10 </a:t>
            </a:r>
            <a:r>
              <a:rPr lang="en-US" sz="2400" dirty="0" err="1" smtClean="0">
                <a:ea typeface="MS Mincho" pitchFamily="49" charset="-128"/>
              </a:rPr>
              <a:t>Gbps</a:t>
            </a:r>
            <a:r>
              <a:rPr lang="en-US" sz="2400" dirty="0" smtClean="0">
                <a:ea typeface="MS Mincho" pitchFamily="49" charset="-128"/>
              </a:rPr>
              <a:t> throughput, need a loss rate of </a:t>
            </a:r>
            <a:r>
              <a:rPr lang="en-US" sz="2400" dirty="0" smtClean="0"/>
              <a:t>L = 2</a:t>
            </a:r>
            <a:r>
              <a:rPr lang="el-GR" sz="2400" dirty="0" smtClean="0"/>
              <a:t>·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-10  </a:t>
            </a:r>
            <a:r>
              <a:rPr lang="en-US" sz="2400" i="1" dirty="0" smtClean="0">
                <a:solidFill>
                  <a:srgbClr val="FF0000"/>
                </a:solidFill>
              </a:rPr>
              <a:t> – a very small loss rate!</a:t>
            </a:r>
          </a:p>
          <a:p>
            <a:pPr>
              <a:defRPr/>
            </a:pPr>
            <a:r>
              <a:rPr lang="en-US" sz="2800" dirty="0" smtClean="0"/>
              <a:t>new versions of TCP for high-speed</a:t>
            </a:r>
            <a:endParaRPr lang="en-US" sz="2800" baseline="30000" dirty="0" smtClean="0"/>
          </a:p>
          <a:p>
            <a:pPr>
              <a:defRPr/>
            </a:pPr>
            <a:endParaRPr lang="en-US" sz="2800" dirty="0" smtClean="0"/>
          </a:p>
        </p:txBody>
      </p:sp>
      <p:grpSp>
        <p:nvGrpSpPr>
          <p:cNvPr id="91143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1.22</a:t>
              </a:r>
            </a:p>
          </p:txBody>
        </p:sp>
        <p:grpSp>
          <p:nvGrpSpPr>
            <p:cNvPr id="91146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 smtClean="0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RTT</a:t>
                </a:r>
              </a:p>
            </p:txBody>
          </p:sp>
          <p:sp>
            <p:nvSpPr>
              <p:cNvPr id="91151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1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598E6CEB-7E2E-4BE6-B545-7E88787FA0D1}" type="slidenum">
              <a:rPr lang="en-US" sz="1200" smtClean="0"/>
              <a:pPr>
                <a:defRPr/>
              </a:pPr>
              <a:t>49</a:t>
            </a:fld>
            <a:endParaRPr lang="en-US" sz="1200" smtClean="0"/>
          </a:p>
        </p:txBody>
      </p:sp>
      <p:pic>
        <p:nvPicPr>
          <p:cNvPr id="93188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additive increase gives slope of 1, as throughout increases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equal bandwidth share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1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2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" y="335699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8033E98-1FDF-4877-9FB3-396581C96C54}" type="slidenum">
              <a:rPr lang="en-US" sz="1200" smtClean="0"/>
              <a:pPr>
                <a:defRPr/>
              </a:pPr>
              <a:t>50</a:t>
            </a:fld>
            <a:endParaRPr lang="en-US" sz="1200" smtClean="0"/>
          </a:p>
        </p:txBody>
      </p:sp>
      <p:pic>
        <p:nvPicPr>
          <p:cNvPr id="9421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8963" y="1206500"/>
            <a:ext cx="457835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sz="2000">
              <a:ea typeface="ＭＳ Ｐゴシック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781556F4-1FB7-4643-82BB-9241FA3404D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TCP delay modeling (slow start</a:t>
            </a:r>
            <a:r>
              <a:rPr lang="en-US" dirty="0"/>
              <a:t> </a:t>
            </a:r>
            <a:r>
              <a:rPr lang="en-US" dirty="0" smtClean="0"/>
              <a:t>– related)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481138"/>
            <a:ext cx="42608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How long does it take to receive an object from a Web server after sending a request? </a:t>
            </a:r>
          </a:p>
          <a:p>
            <a:r>
              <a:rPr lang="en-US" sz="2000" smtClean="0"/>
              <a:t>TCP connection establishment</a:t>
            </a:r>
          </a:p>
          <a:p>
            <a:r>
              <a:rPr lang="en-US" sz="2000" smtClean="0"/>
              <a:t>data transfer delay</a:t>
            </a:r>
            <a:endParaRPr lang="en-US" sz="2400" smtClean="0"/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5240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Notation, assumptions:</a:t>
            </a:r>
          </a:p>
          <a:p>
            <a:r>
              <a:rPr lang="en-US" sz="2000" dirty="0" smtClean="0"/>
              <a:t>Assume one link between client and server of rate R</a:t>
            </a:r>
          </a:p>
          <a:p>
            <a:r>
              <a:rPr lang="en-US" sz="2000" dirty="0" smtClean="0"/>
              <a:t>Assume: fixed congestion window, W segments</a:t>
            </a:r>
          </a:p>
          <a:p>
            <a:r>
              <a:rPr lang="en-US" sz="2000" dirty="0" smtClean="0"/>
              <a:t>S: MSS (bits)</a:t>
            </a:r>
          </a:p>
          <a:p>
            <a:r>
              <a:rPr lang="en-US" sz="2000" dirty="0" smtClean="0"/>
              <a:t>O: object size (bits)</a:t>
            </a:r>
          </a:p>
          <a:p>
            <a:r>
              <a:rPr lang="en-US" sz="2000" dirty="0" smtClean="0"/>
              <a:t>no retransmissions (no loss, no corruption)</a:t>
            </a:r>
          </a:p>
          <a:p>
            <a:r>
              <a:rPr lang="en-US" sz="2000" dirty="0" smtClean="0"/>
              <a:t>Receiver has unbounded buffer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9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1BD0A4C0-5686-4235-AABF-520B0EA64CD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TCP delay Modeling: simplified, fixed window</a:t>
            </a:r>
          </a:p>
        </p:txBody>
      </p:sp>
      <p:pic>
        <p:nvPicPr>
          <p:cNvPr id="53253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481138"/>
            <a:ext cx="4105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1646238"/>
            <a:ext cx="44196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3988" y="4976813"/>
            <a:ext cx="414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Case 1: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&gt; RTT + S/R: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ACK for first segment in window returns before window’s worth of </a:t>
            </a:r>
            <a:r>
              <a:rPr lang="en-US" sz="2000" dirty="0" smtClean="0">
                <a:latin typeface="Comic Sans MS" pitchFamily="66" charset="0"/>
              </a:rPr>
              <a:t>data </a:t>
            </a:r>
            <a:r>
              <a:rPr lang="en-US" sz="2000" dirty="0" err="1" smtClean="0">
                <a:latin typeface="Comic Sans MS" pitchFamily="66" charset="0"/>
              </a:rPr>
              <a:t>nsent</a:t>
            </a:r>
            <a:endParaRPr lang="en-US" sz="2000" dirty="0"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delay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= 2RTT + O/R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484688" y="4793317"/>
            <a:ext cx="44561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Case 2: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&lt; RTT + S/R: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wait for ACK after sending window’s worth of data sent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delay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= 2RTT + O/R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+ (K-1)[S/R + RTT - WS/R]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367463" y="1176338"/>
            <a:ext cx="139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K:= O/WS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22264"/>
              </p:ext>
            </p:extLst>
          </p:nvPr>
        </p:nvGraphicFramePr>
        <p:xfrm>
          <a:off x="3395553" y="6369267"/>
          <a:ext cx="4116388" cy="193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quation" r:id="rId5" imgW="2768600" imgH="1308100" progId="Equation.3">
                  <p:embed/>
                </p:oleObj>
              </mc:Choice>
              <mc:Fallback>
                <p:oleObj name="Equation" r:id="rId5" imgW="2768600" imgH="1308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553" y="6369267"/>
                        <a:ext cx="4116388" cy="19341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E2DC744A-7B10-4D67-A744-3082F1E81C1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7770813" cy="990600"/>
          </a:xfrm>
        </p:spPr>
        <p:txBody>
          <a:bodyPr/>
          <a:lstStyle/>
          <a:p>
            <a:r>
              <a:rPr lang="en-US" sz="2800" dirty="0" smtClean="0"/>
              <a:t>TCP Delay Modeling: Slow Start </a:t>
            </a:r>
            <a:endParaRPr lang="en-US" dirty="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74639"/>
              </p:ext>
            </p:extLst>
          </p:nvPr>
        </p:nvGraphicFramePr>
        <p:xfrm>
          <a:off x="2895600" y="722578"/>
          <a:ext cx="62484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" name="VISIO" r:id="rId3" imgW="8266320" imgH="7030800" progId="Visio.Drawing.5">
                  <p:embed/>
                </p:oleObj>
              </mc:Choice>
              <mc:Fallback>
                <p:oleObj name="VISIO" r:id="rId3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22578"/>
                        <a:ext cx="62484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19746" y="5117770"/>
            <a:ext cx="51710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u="sng" dirty="0">
                <a:solidFill>
                  <a:srgbClr val="FF0000"/>
                </a:solidFill>
                <a:latin typeface="Comic Sans MS" pitchFamily="66" charset="0"/>
              </a:rPr>
              <a:t>Example:</a:t>
            </a: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O/S  = 15 segments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K = 4 windows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Q = 2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Server 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idles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P = </a:t>
            </a:r>
            <a:r>
              <a:rPr lang="en-US" sz="1800" dirty="0" smtClean="0">
                <a:latin typeface="Comic Sans MS" pitchFamily="66" charset="0"/>
              </a:rPr>
              <a:t>min{K-1,Q</a:t>
            </a:r>
            <a:r>
              <a:rPr lang="en-US" sz="1800" dirty="0">
                <a:latin typeface="Comic Sans MS" pitchFamily="66" charset="0"/>
              </a:rPr>
              <a:t>} = </a:t>
            </a:r>
            <a:r>
              <a:rPr lang="en-US" sz="1800" dirty="0" smtClean="0">
                <a:latin typeface="Comic Sans MS" pitchFamily="66" charset="0"/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times</a:t>
            </a:r>
            <a:endParaRPr lang="en-US" sz="1800" dirty="0"/>
          </a:p>
          <a:p>
            <a:pPr algn="l">
              <a:buFontTx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algn="l"/>
            <a:endParaRPr lang="en-US" sz="1800" dirty="0">
              <a:latin typeface="Comic Sans MS" pitchFamily="66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90499" y="914400"/>
            <a:ext cx="36247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Delay components:</a:t>
            </a:r>
            <a:endParaRPr lang="en-US" sz="2000" dirty="0"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2 RTT for connection </a:t>
            </a:r>
            <a:r>
              <a:rPr lang="en-US" sz="1800" dirty="0" err="1">
                <a:latin typeface="Comic Sans MS" pitchFamily="66" charset="0"/>
              </a:rPr>
              <a:t>estab</a:t>
            </a:r>
            <a:r>
              <a:rPr lang="en-US" sz="1800" dirty="0">
                <a:latin typeface="Comic Sans MS" pitchFamily="66" charset="0"/>
              </a:rPr>
              <a:t> and request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O/R to transmit object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time server idles due to slow start</a:t>
            </a:r>
          </a:p>
          <a:p>
            <a:pPr algn="l">
              <a:buFontTx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Server idles: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P =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min{K-1,Q} times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499" y="3670843"/>
            <a:ext cx="34999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Comic Sans MS" pitchFamily="66" charset="0"/>
              </a:rPr>
              <a:t>where </a:t>
            </a:r>
          </a:p>
          <a:p>
            <a:pPr algn="l">
              <a:buFontTx/>
              <a:buChar char="-"/>
            </a:pPr>
            <a:r>
              <a:rPr lang="en-US" sz="1800" dirty="0">
                <a:latin typeface="Comic Sans MS" pitchFamily="66" charset="0"/>
              </a:rPr>
              <a:t> Q  = #</a:t>
            </a:r>
            <a:r>
              <a:rPr lang="en-US" sz="1800" dirty="0" smtClean="0">
                <a:latin typeface="Comic Sans MS" pitchFamily="66" charset="0"/>
              </a:rPr>
              <a:t>times server stalls </a:t>
            </a:r>
            <a:r>
              <a:rPr lang="en-US" sz="1800" dirty="0">
                <a:latin typeface="Comic Sans MS" pitchFamily="66" charset="0"/>
              </a:rPr>
              <a:t>until cong. window </a:t>
            </a:r>
            <a:r>
              <a:rPr lang="en-US" sz="1800" dirty="0" smtClean="0">
                <a:latin typeface="Comic Sans MS" pitchFamily="66" charset="0"/>
              </a:rPr>
              <a:t>is  larger </a:t>
            </a:r>
            <a:r>
              <a:rPr lang="en-US" sz="1800" dirty="0">
                <a:latin typeface="Comic Sans MS" pitchFamily="66" charset="0"/>
              </a:rPr>
              <a:t>than a “full-utilization” window (if the object were of unbounded size).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- </a:t>
            </a:r>
            <a:r>
              <a:rPr lang="en-US" sz="1800" dirty="0">
                <a:latin typeface="Comic Sans MS" pitchFamily="66" charset="0"/>
              </a:rPr>
              <a:t>K = #</a:t>
            </a:r>
            <a:r>
              <a:rPr lang="en-US" sz="1800" dirty="0" smtClean="0">
                <a:latin typeface="Comic Sans MS" pitchFamily="66" charset="0"/>
              </a:rPr>
              <a:t>(incremental-sized</a:t>
            </a:r>
            <a:r>
              <a:rPr lang="en-US" sz="1800" dirty="0">
                <a:latin typeface="Comic Sans MS" pitchFamily="66" charset="0"/>
              </a:rPr>
              <a:t>) congestion-windows that “cover” the object.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21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908541D9-E6F5-4546-9D75-3B8438A97D2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TCP Delay Modeling (slow start - 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9075" y="4419600"/>
          <a:ext cx="411638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7" name="Equation" r:id="rId3" imgW="2768400" imgH="1307880" progId="Equation.3">
                  <p:embed/>
                </p:oleObj>
              </mc:Choice>
              <mc:Fallback>
                <p:oleObj name="Equation" r:id="rId3" imgW="27684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419600"/>
                        <a:ext cx="4116388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34938" y="3048000"/>
          <a:ext cx="4638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8" name="Equation" r:id="rId5" imgW="3276360" imgH="469800" progId="Equation.3">
                  <p:embed/>
                </p:oleObj>
              </mc:Choice>
              <mc:Fallback>
                <p:oleObj name="Equation" r:id="rId5" imgW="327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3048000"/>
                        <a:ext cx="46386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04788" y="989013"/>
          <a:ext cx="505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9" name="Equation" r:id="rId7" imgW="3504960" imgH="609480" progId="Equation.3">
                  <p:embed/>
                </p:oleObj>
              </mc:Choice>
              <mc:Fallback>
                <p:oleObj name="Equation" r:id="rId7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989013"/>
                        <a:ext cx="5054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74638" y="2224088"/>
          <a:ext cx="3651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0" name="Equation" r:id="rId9" imgW="2539800" imgH="393480" progId="Equation.3">
                  <p:embed/>
                </p:oleObj>
              </mc:Choice>
              <mc:Fallback>
                <p:oleObj name="Equation" r:id="rId9" imgW="253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224088"/>
                        <a:ext cx="3651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4114800" y="1981200"/>
          <a:ext cx="5214938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1" name="VISIO" r:id="rId11" imgW="8266320" imgH="7030800" progId="Visio.Drawing.5">
                  <p:embed/>
                </p:oleObj>
              </mc:Choice>
              <mc:Fallback>
                <p:oleObj name="VISIO" r:id="rId11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81200"/>
                        <a:ext cx="5214938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4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43C07F59-9B9F-4D04-B53B-0B19DD2EBCF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69213" cy="838200"/>
          </a:xfrm>
        </p:spPr>
        <p:txBody>
          <a:bodyPr/>
          <a:lstStyle/>
          <a:p>
            <a:r>
              <a:rPr lang="en-US" sz="3600" dirty="0" smtClean="0"/>
              <a:t>TCP Delay Modeling </a:t>
            </a:r>
            <a:endParaRPr lang="en-US" dirty="0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000250" y="2274888"/>
          <a:ext cx="4230688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Equation" r:id="rId4" imgW="2425680" imgH="1752480" progId="Equation.3">
                  <p:embed/>
                </p:oleObj>
              </mc:Choice>
              <mc:Fallback>
                <p:oleObj name="Equation" r:id="rId4" imgW="242568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274888"/>
                        <a:ext cx="4230688" cy="305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706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Calculation of Q, number  of idles for infinite-size object,</a:t>
            </a:r>
          </a:p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is similar.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581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Recall K = number of windows that cover object</a:t>
            </a:r>
          </a:p>
          <a:p>
            <a:pPr algn="l"/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How do we calculate K ?</a:t>
            </a:r>
          </a:p>
        </p:txBody>
      </p:sp>
    </p:spTree>
    <p:extLst>
      <p:ext uri="{BB962C8B-B14F-4D97-AF65-F5344CB8AC3E}">
        <p14:creationId xmlns:p14="http://schemas.microsoft.com/office/powerpoint/2010/main" val="6243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58E76C6-8101-43B0-883F-FC71EDDDC0C5}" type="slidenum">
              <a:rPr lang="en-US" sz="1200" smtClean="0"/>
              <a:pPr>
                <a:defRPr/>
              </a:pPr>
              <a:t>6</a:t>
            </a:fld>
            <a:endParaRPr lang="en-US" sz="1200" smtClean="0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4"/>
            <a:ext cx="7772400" cy="6651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2060848"/>
            <a:ext cx="3927475" cy="3473450"/>
          </a:xfrm>
        </p:spPr>
        <p:txBody>
          <a:bodyPr>
            <a:normAutofit/>
          </a:bodyPr>
          <a:lstStyle/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sequence numbers:</a:t>
            </a:r>
            <a:endParaRPr lang="en-US" sz="2400" dirty="0" smtClean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number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of first byte in segment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data</a:t>
            </a:r>
            <a:endParaRPr lang="en-US" altLang="ja-JP" sz="2000" dirty="0" smtClean="0"/>
          </a:p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acknowledgements:</a:t>
            </a:r>
            <a:endParaRPr lang="en-US" sz="2400" dirty="0" smtClean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err="1" smtClean="0"/>
              <a:t>seq</a:t>
            </a:r>
            <a:r>
              <a:rPr lang="en-US" dirty="0" smtClean="0"/>
              <a:t> # of next byte expected from other side</a:t>
            </a: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b="1" dirty="0" smtClean="0"/>
              <a:t>cumulative ACK</a:t>
            </a:r>
          </a:p>
          <a:p>
            <a:pPr marL="512763" lvl="1" indent="-163513">
              <a:lnSpc>
                <a:spcPct val="110000"/>
              </a:lnSpc>
              <a:defRPr/>
            </a:pPr>
            <a:endParaRPr lang="en-US" dirty="0" smtClean="0"/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1"/>
            <a:ext cx="2897187" cy="2543176"/>
            <a:chOff x="3599" y="2404"/>
            <a:chExt cx="1825" cy="1602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38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5"/>
              <a:chOff x="1976" y="2984"/>
              <a:chExt cx="1252" cy="715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incoming segment to sender</a:t>
              </a:r>
            </a:p>
          </p:txBody>
        </p:sp>
        <p:sp>
          <p:nvSpPr>
            <p:cNvPr id="53340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6095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sent, not-yet ACKed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(</a:t>
            </a:r>
            <a:r>
              <a:rPr lang="ja-JP" altLang="en-US" sz="1400" smtClean="0"/>
              <a:t>“</a:t>
            </a:r>
            <a:r>
              <a:rPr lang="en-US" altLang="ja-JP" sz="1400" smtClean="0"/>
              <a:t>in-flight</a:t>
            </a:r>
            <a:r>
              <a:rPr lang="ja-JP" altLang="en-US" sz="1400" smtClean="0"/>
              <a:t>”</a:t>
            </a:r>
            <a:r>
              <a:rPr lang="en-US" altLang="ja-JP" sz="1400" smtClean="0"/>
              <a:t>)</a:t>
            </a:r>
            <a:endParaRPr lang="en-US" sz="1400" smtClean="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smtClean="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 smtClean="0"/>
              <a:t> N</a:t>
            </a:r>
          </a:p>
        </p:txBody>
      </p:sp>
      <p:grpSp>
        <p:nvGrpSpPr>
          <p:cNvPr id="53307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3308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 smtClean="0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12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5"/>
              <a:chOff x="1976" y="2984"/>
              <a:chExt cx="1252" cy="715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 err="1" smtClean="0">
                    <a:latin typeface="Arial" charset="0"/>
                  </a:rPr>
                  <a:t>rwnd</a:t>
                </a:r>
                <a:endParaRPr lang="en-US" sz="1200" dirty="0" smtClean="0">
                  <a:latin typeface="Arial" charset="0"/>
                </a:endParaRP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outgoing segment from sender</a:t>
              </a:r>
            </a:p>
          </p:txBody>
        </p:sp>
        <p:sp>
          <p:nvSpPr>
            <p:cNvPr id="53314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54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74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745F417-87D8-498F-A847-74AC421E46F5}" type="slidenum">
              <a:rPr lang="en-US" sz="1200" smtClean="0"/>
              <a:pPr>
                <a:defRPr/>
              </a:pPr>
              <a:t>7</a:t>
            </a:fld>
            <a:endParaRPr lang="en-US" sz="1200" smtClean="0"/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1466067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1480355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</a:t>
            </a:r>
            <a:r>
              <a:rPr lang="en-US" sz="4000" dirty="0">
                <a:ea typeface="ＭＳ Ｐゴシック" charset="0"/>
                <a:cs typeface="+mj-cs"/>
              </a:rPr>
              <a:t>ACK</a:t>
            </a:r>
            <a:r>
              <a:rPr lang="en-US" dirty="0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670730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mtClean="0"/>
              <a:t>User</a:t>
            </a:r>
          </a:p>
          <a:p>
            <a:pPr algn="r">
              <a:lnSpc>
                <a:spcPct val="90000"/>
              </a:lnSpc>
              <a:defRPr/>
            </a:pPr>
            <a:r>
              <a:rPr lang="en-US" smtClean="0"/>
              <a:t>types</a:t>
            </a:r>
          </a:p>
          <a:p>
            <a:pPr algn="r">
              <a:lnSpc>
                <a:spcPct val="90000"/>
              </a:lnSpc>
              <a:defRPr/>
            </a:pPr>
            <a:r>
              <a:rPr lang="ja-JP" altLang="en-US" smtClean="0"/>
              <a:t>‘</a:t>
            </a:r>
            <a:r>
              <a:rPr lang="en-US" altLang="ja-JP" smtClean="0"/>
              <a:t>C</a:t>
            </a:r>
            <a:r>
              <a:rPr lang="ja-JP" altLang="en-US" smtClean="0"/>
              <a:t>’</a:t>
            </a:r>
            <a:endParaRPr lang="en-US" sz="1000" smtClean="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35496" y="4304535"/>
            <a:ext cx="146867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dirty="0" smtClean="0"/>
              <a:t>host ACKs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 smtClean="0"/>
              <a:t>receipt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 smtClean="0"/>
              <a:t>of echoed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endParaRPr lang="en-US" sz="1000" dirty="0" smtClean="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4080680" y="3097128"/>
            <a:ext cx="14610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host ACKs receipt of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r>
              <a:rPr lang="en-US" altLang="ja-JP" dirty="0" smtClean="0"/>
              <a:t>, echoes </a:t>
            </a:r>
            <a:r>
              <a:rPr lang="en-US" dirty="0" smtClean="0"/>
              <a:t>back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endParaRPr lang="en-US" dirty="0" smtClean="0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1470830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1664505" y="5291138"/>
            <a:ext cx="3309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Simple example scenario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Based on telnet </a:t>
            </a:r>
            <a:r>
              <a:rPr lang="en-US" sz="1800" dirty="0" err="1" smtClean="0">
                <a:solidFill>
                  <a:srgbClr val="000099"/>
                </a:solidFill>
              </a:rPr>
              <a:t>msg</a:t>
            </a:r>
            <a:r>
              <a:rPr lang="en-US" sz="1800" dirty="0" smtClean="0">
                <a:solidFill>
                  <a:srgbClr val="000099"/>
                </a:solidFill>
              </a:rPr>
              <a:t> exchange</a:t>
            </a:r>
            <a:endParaRPr lang="en-US" sz="1000" dirty="0" smtClean="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655230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1085067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2293155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1585130" y="2859088"/>
            <a:ext cx="242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smtClean="0"/>
              <a:t>Seq=42, ACK=79, data = </a:t>
            </a:r>
            <a:r>
              <a:rPr lang="ja-JP" altLang="en-US" sz="1400" smtClean="0"/>
              <a:t>‘</a:t>
            </a:r>
            <a:r>
              <a:rPr lang="en-US" altLang="ja-JP" sz="1400" smtClean="0"/>
              <a:t>C</a:t>
            </a:r>
            <a:r>
              <a:rPr lang="ja-JP" altLang="en-US" sz="1400" smtClean="0"/>
              <a:t>’</a:t>
            </a:r>
            <a:endParaRPr lang="en-US" sz="1400" smtClean="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2328080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1588305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pitchFamily="34" charset="0"/>
              </a:rPr>
              <a:t>Seq=79, ACK=43, data = </a:t>
            </a:r>
            <a:r>
              <a:rPr lang="ja-JP" altLang="en-US" sz="1400" smtClean="0">
                <a:latin typeface="Arial" pitchFamily="34" charset="0"/>
              </a:rPr>
              <a:t>‘</a:t>
            </a:r>
            <a:r>
              <a:rPr lang="en-US" altLang="ja-JP" sz="1400" smtClean="0">
                <a:latin typeface="Arial" pitchFamily="34" charset="0"/>
              </a:rPr>
              <a:t>C</a:t>
            </a:r>
            <a:r>
              <a:rPr lang="ja-JP" altLang="en-US" sz="1400" smtClean="0">
                <a:latin typeface="Arial" pitchFamily="34" charset="0"/>
              </a:rPr>
              <a:t>’</a:t>
            </a:r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2394755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2074080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>
                <a:latin typeface="Arial" charset="0"/>
              </a:rPr>
              <a:t>Seq=43, ACK=80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1458130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4120367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4295" name="Group 27"/>
          <p:cNvGrpSpPr>
            <a:grpSpLocks/>
          </p:cNvGrpSpPr>
          <p:nvPr/>
        </p:nvGrpSpPr>
        <p:grpSpPr bwMode="auto">
          <a:xfrm>
            <a:off x="950130" y="1652588"/>
            <a:ext cx="755650" cy="782637"/>
            <a:chOff x="-44" y="1473"/>
            <a:chExt cx="981" cy="1105"/>
          </a:xfrm>
        </p:grpSpPr>
        <p:pic>
          <p:nvPicPr>
            <p:cNvPr id="54299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296" name="Group 30"/>
          <p:cNvGrpSpPr>
            <a:grpSpLocks/>
          </p:cNvGrpSpPr>
          <p:nvPr/>
        </p:nvGrpSpPr>
        <p:grpSpPr bwMode="auto">
          <a:xfrm flipH="1">
            <a:off x="3812392" y="1692275"/>
            <a:ext cx="788988" cy="862013"/>
            <a:chOff x="-44" y="1473"/>
            <a:chExt cx="981" cy="1105"/>
          </a:xfrm>
        </p:grpSpPr>
        <p:pic>
          <p:nvPicPr>
            <p:cNvPr id="54297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28" y="1336556"/>
            <a:ext cx="3201661" cy="434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168531" y="971940"/>
            <a:ext cx="419332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Always </a:t>
            </a:r>
            <a:r>
              <a:rPr lang="en-US" sz="1800" dirty="0" err="1" smtClean="0">
                <a:solidFill>
                  <a:srgbClr val="000099"/>
                </a:solidFill>
              </a:rPr>
              <a:t>ack</a:t>
            </a:r>
            <a:r>
              <a:rPr lang="en-US" sz="1800" dirty="0" smtClean="0">
                <a:solidFill>
                  <a:srgbClr val="000099"/>
                </a:solidFill>
              </a:rPr>
              <a:t> next in-order expected byte</a:t>
            </a:r>
            <a:endParaRPr lang="en-US" sz="1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63BA8B6-B47E-4130-8F4C-B3DDDD6F1993}" type="slidenum">
              <a:rPr lang="en-US" sz="1200" smtClean="0"/>
              <a:pPr>
                <a:defRPr/>
              </a:pPr>
              <a:t>8</a:t>
            </a:fld>
            <a:endParaRPr lang="en-US" sz="1200" smtClean="0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82600" y="116632"/>
            <a:ext cx="7772400" cy="52657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TCP: </a:t>
            </a:r>
            <a:r>
              <a:rPr lang="en-US" sz="3200" dirty="0" smtClean="0">
                <a:ea typeface="ＭＳ Ｐゴシック" charset="0"/>
              </a:rPr>
              <a:t/>
            </a:r>
            <a:br>
              <a:rPr lang="en-US" sz="3200" dirty="0" smtClean="0">
                <a:ea typeface="ＭＳ Ｐゴシック" charset="0"/>
              </a:rPr>
            </a:br>
            <a:r>
              <a:rPr lang="en-US" sz="3200" dirty="0" smtClean="0">
                <a:ea typeface="ＭＳ Ｐゴシック" charset="0"/>
              </a:rPr>
              <a:t>cumulative </a:t>
            </a:r>
            <a:r>
              <a:rPr lang="en-US" sz="3200" dirty="0" err="1" smtClean="0">
                <a:ea typeface="ＭＳ Ｐゴシック" charset="0"/>
              </a:rPr>
              <a:t>Ack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</a:rPr>
              <a:t>- retransmission </a:t>
            </a:r>
            <a:r>
              <a:rPr lang="en-US" sz="3200" dirty="0">
                <a:ea typeface="ＭＳ Ｐゴシック" charset="0"/>
              </a:rPr>
              <a:t>scenarios</a:t>
            </a:r>
            <a:endParaRPr lang="en-US" sz="2800" dirty="0">
              <a:ea typeface="ＭＳ Ｐゴシック" charset="0"/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869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Cumulative ACK </a:t>
            </a:r>
            <a:endParaRPr lang="en-US" sz="1000" dirty="0" smtClean="0"/>
          </a:p>
        </p:txBody>
      </p: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2646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(Premature) timeout</a:t>
            </a:r>
            <a:endParaRPr lang="en-US" sz="1000" dirty="0" smtClean="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59426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Seq=92,  8</a:t>
            </a:r>
          </a:p>
          <a:p>
            <a:pPr algn="l">
              <a:defRPr/>
            </a:pPr>
            <a:r>
              <a:rPr lang="en-US" sz="1400" smtClean="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ACK=120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59435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6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4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4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7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9439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SendBase=92</a:t>
            </a:r>
          </a:p>
        </p:txBody>
      </p:sp>
      <p:grpSp>
        <p:nvGrpSpPr>
          <p:cNvPr id="59445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59455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6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46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59453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4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87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90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Seq=120,  15 bytes of data</a:t>
            </a:r>
          </a:p>
        </p:txBody>
      </p:sp>
      <p:sp>
        <p:nvSpPr>
          <p:cNvPr id="94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5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101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2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 flipV="1">
                <a:off x="3130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00" y="1753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3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104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107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08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109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111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112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4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11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404407CA-51CD-46D6-8277-F035B3AC21F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5030"/>
            <a:ext cx="8362950" cy="659674"/>
          </a:xfrm>
        </p:spPr>
        <p:txBody>
          <a:bodyPr/>
          <a:lstStyle/>
          <a:p>
            <a:r>
              <a:rPr lang="en-US" sz="3600" dirty="0" smtClean="0"/>
              <a:t>TCP ACK generation</a:t>
            </a:r>
            <a:r>
              <a:rPr lang="en-US" u="none" dirty="0" smtClean="0"/>
              <a:t> </a:t>
            </a:r>
            <a:r>
              <a:rPr lang="en-US" sz="2400" u="none" dirty="0" smtClean="0"/>
              <a:t>[RFC 1122, RFC 5681]</a:t>
            </a:r>
            <a:endParaRPr lang="en-US" dirty="0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3944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Event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in-order segment </a:t>
            </a:r>
            <a:r>
              <a:rPr lang="en-US" sz="1800" dirty="0">
                <a:latin typeface="Arial" pitchFamily="34" charset="0"/>
              </a:rPr>
              <a:t>arrival, </a:t>
            </a:r>
          </a:p>
          <a:p>
            <a:pPr algn="l"/>
            <a:r>
              <a:rPr lang="en-US" sz="1800" dirty="0">
                <a:latin typeface="Arial" pitchFamily="34" charset="0"/>
              </a:rPr>
              <a:t>no gaps,</a:t>
            </a:r>
          </a:p>
          <a:p>
            <a:pPr algn="l"/>
            <a:r>
              <a:rPr lang="en-US" sz="1800" dirty="0">
                <a:latin typeface="Arial" pitchFamily="34" charset="0"/>
              </a:rPr>
              <a:t>everything else already </a:t>
            </a:r>
            <a:r>
              <a:rPr lang="en-US" sz="1800" dirty="0" err="1">
                <a:latin typeface="Arial" pitchFamily="34" charset="0"/>
              </a:rPr>
              <a:t>ACKed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in-order segment </a:t>
            </a:r>
            <a:r>
              <a:rPr lang="en-US" sz="1800" dirty="0">
                <a:latin typeface="Arial" pitchFamily="34" charset="0"/>
              </a:rPr>
              <a:t>arrival, </a:t>
            </a:r>
          </a:p>
          <a:p>
            <a:pPr algn="l"/>
            <a:r>
              <a:rPr lang="en-US" sz="1800" dirty="0">
                <a:latin typeface="Arial" pitchFamily="34" charset="0"/>
              </a:rPr>
              <a:t>no gaps,</a:t>
            </a:r>
          </a:p>
          <a:p>
            <a:pPr algn="l"/>
            <a:r>
              <a:rPr lang="en-US" sz="1800" dirty="0">
                <a:latin typeface="Arial" pitchFamily="34" charset="0"/>
              </a:rPr>
              <a:t>one delayed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ACK pending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out-of-order segment</a:t>
            </a:r>
            <a:r>
              <a:rPr lang="en-US" sz="1800" dirty="0">
                <a:latin typeface="Arial" pitchFamily="34" charset="0"/>
              </a:rPr>
              <a:t> arrival</a:t>
            </a:r>
          </a:p>
          <a:p>
            <a:pPr algn="l"/>
            <a:r>
              <a:rPr lang="en-US" sz="1800" dirty="0">
                <a:latin typeface="Arial" pitchFamily="34" charset="0"/>
              </a:rPr>
              <a:t>higher-than-expect seq. #</a:t>
            </a:r>
          </a:p>
          <a:p>
            <a:pPr algn="l"/>
            <a:r>
              <a:rPr lang="en-US" sz="1800" dirty="0">
                <a:latin typeface="Arial" pitchFamily="34" charset="0"/>
              </a:rPr>
              <a:t>gap detected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14735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TCP Receiver action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Arial" pitchFamily="34" charset="0"/>
              </a:rPr>
              <a:t>D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</a:rPr>
              <a:t>elayed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</a:rPr>
              <a:t>ACK</a:t>
            </a:r>
            <a:r>
              <a:rPr lang="en-US" sz="1800" dirty="0">
                <a:latin typeface="Arial" pitchFamily="34" charset="0"/>
              </a:rPr>
              <a:t>. Wait </a:t>
            </a:r>
            <a:r>
              <a:rPr lang="en-US" dirty="0" smtClean="0">
                <a:latin typeface="Arial" pitchFamily="34" charset="0"/>
              </a:rPr>
              <a:t>max </a:t>
            </a:r>
            <a:r>
              <a:rPr lang="en-US" sz="1800" dirty="0" smtClean="0">
                <a:latin typeface="Arial" pitchFamily="34" charset="0"/>
              </a:rPr>
              <a:t>500ms</a:t>
            </a:r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for next </a:t>
            </a:r>
            <a:r>
              <a:rPr lang="en-US" sz="1800" dirty="0" smtClean="0">
                <a:latin typeface="Arial" pitchFamily="34" charset="0"/>
              </a:rPr>
              <a:t>segment then </a:t>
            </a:r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send </a:t>
            </a:r>
            <a:r>
              <a:rPr lang="en-US" sz="1800" dirty="0" smtClean="0">
                <a:latin typeface="Arial" pitchFamily="34" charset="0"/>
              </a:rPr>
              <a:t>ACK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immediately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>
                <a:latin typeface="Arial" pitchFamily="34" charset="0"/>
              </a:rPr>
              <a:t> single</a:t>
            </a:r>
          </a:p>
          <a:p>
            <a:pPr algn="l"/>
            <a:r>
              <a:rPr lang="en-US" sz="1800" dirty="0">
                <a:latin typeface="Arial" pitchFamily="34" charset="0"/>
              </a:rPr>
              <a:t>cumulative ACK 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(duplicate) </a:t>
            </a:r>
            <a:r>
              <a:rPr lang="en-US" sz="1800" dirty="0">
                <a:latin typeface="Arial" pitchFamily="34" charset="0"/>
              </a:rPr>
              <a:t>ACK, indicating seq. #</a:t>
            </a:r>
          </a:p>
          <a:p>
            <a:pPr algn="l"/>
            <a:r>
              <a:rPr lang="en-US" sz="1800" dirty="0">
                <a:latin typeface="Arial" pitchFamily="34" charset="0"/>
              </a:rPr>
              <a:t>of next expected </a:t>
            </a:r>
            <a:r>
              <a:rPr lang="en-US" sz="1800" dirty="0" smtClean="0">
                <a:latin typeface="Arial" pitchFamily="34" charset="0"/>
              </a:rPr>
              <a:t>byte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3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4324350" y="1704976"/>
            <a:ext cx="31626" cy="3714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6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13087</TotalTime>
  <Words>3565</Words>
  <Application>Microsoft Office PowerPoint</Application>
  <PresentationFormat>On-screen Show (4:3)</PresentationFormat>
  <Paragraphs>973</Paragraphs>
  <Slides>55</Slides>
  <Notes>12</Notes>
  <HiddenSlides>9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MS Mincho</vt:lpstr>
      <vt:lpstr>MS PGothic</vt:lpstr>
      <vt:lpstr>MS PGothic</vt:lpstr>
      <vt:lpstr>Arial</vt:lpstr>
      <vt:lpstr>Arial Narrow</vt:lpstr>
      <vt:lpstr>Body</vt:lpstr>
      <vt:lpstr>Calibri</vt:lpstr>
      <vt:lpstr>Comic Sans MS</vt:lpstr>
      <vt:lpstr>Courier New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Office Theme</vt:lpstr>
      <vt:lpstr>VISIO</vt:lpstr>
      <vt:lpstr>ClipArt</vt:lpstr>
      <vt:lpstr>Equation</vt:lpstr>
      <vt:lpstr>Course on Computer Communication and Networks   Lecture 5  Chapter 3; Transport Layer, Part B</vt:lpstr>
      <vt:lpstr>Roadmap Transport Layer</vt:lpstr>
      <vt:lpstr>TCP: Overview  RFCs: 793,1122,1323, 2018, 5681</vt:lpstr>
      <vt:lpstr>TCP segment structure</vt:lpstr>
      <vt:lpstr>Roadmap Transport Layer</vt:lpstr>
      <vt:lpstr>TCP seq. numbers, ACKs</vt:lpstr>
      <vt:lpstr>TCP seq. numbers, ACKs</vt:lpstr>
      <vt:lpstr>TCP:  cumulative Ack - retransmission scenarios</vt:lpstr>
      <vt:lpstr>TCP ACK generation [RFC 1122, RFC 5681]</vt:lpstr>
      <vt:lpstr>From RFC 1122</vt:lpstr>
      <vt:lpstr>Roadmap Transport Layer</vt:lpstr>
      <vt:lpstr>Q: how to set TCP timeout value?</vt:lpstr>
      <vt:lpstr>TCP round trip time, timeout estimation</vt:lpstr>
      <vt:lpstr>TCP fast retransmit (RFC 5681)</vt:lpstr>
      <vt:lpstr>Roadmap Transport Layer</vt:lpstr>
      <vt:lpstr>Connection Management</vt:lpstr>
      <vt:lpstr>Setting up a connection: TCP 3-way handshake</vt:lpstr>
      <vt:lpstr>TCP: closing a connection</vt:lpstr>
      <vt:lpstr>TCP – Closing a connection: Reset</vt:lpstr>
      <vt:lpstr>Roadmap Transport Layer</vt:lpstr>
      <vt:lpstr>TCP flow control</vt:lpstr>
      <vt:lpstr>TCP flow control</vt:lpstr>
      <vt:lpstr>Q: Is TCP stateful or stateless?</vt:lpstr>
      <vt:lpstr>Internet transport-layer protocols</vt:lpstr>
      <vt:lpstr>Roadmap Transport Layer</vt:lpstr>
      <vt:lpstr>Principles of congestion control</vt:lpstr>
      <vt:lpstr>Distinction between flow control and congestion control</vt:lpstr>
      <vt:lpstr>Causes/costs of congestion</vt:lpstr>
      <vt:lpstr>Causes/costs of congestion</vt:lpstr>
      <vt:lpstr>Causes/costs of congestion: scenario 2 </vt:lpstr>
      <vt:lpstr>Causes/costs of congestion: scenario 3 </vt:lpstr>
      <vt:lpstr>Approaches towards congestion control</vt:lpstr>
      <vt:lpstr>Roadmap Transport Layer</vt:lpstr>
      <vt:lpstr>TCP congestion control:  additive increase multiplicative decrease</vt:lpstr>
      <vt:lpstr>TCP Slow Start </vt:lpstr>
      <vt:lpstr>TCP cwnd:  from exponential to linear growth + reacting to loss</vt:lpstr>
      <vt:lpstr>Fast recovery (Reno)</vt:lpstr>
      <vt:lpstr>Summary: TCP Congestion Control</vt:lpstr>
      <vt:lpstr>Q: How many windows  does a TCP’s sender maintain?</vt:lpstr>
      <vt:lpstr>TCP combined flow-ctrl, congestion ctrl windows</vt:lpstr>
      <vt:lpstr>TCP Fairness</vt:lpstr>
      <vt:lpstr>Roadmap Transport Layer</vt:lpstr>
      <vt:lpstr>Chapter 3: summary</vt:lpstr>
      <vt:lpstr>Some review questions on this part</vt:lpstr>
      <vt:lpstr>Reading instructions chapter 3</vt:lpstr>
      <vt:lpstr>Extra slides, for further study</vt:lpstr>
      <vt:lpstr>TCP throughput</vt:lpstr>
      <vt:lpstr>TCP Futures: TCP over “long, fat pipes”</vt:lpstr>
      <vt:lpstr>Why is TCP fair?</vt:lpstr>
      <vt:lpstr>Fairness (more)</vt:lpstr>
      <vt:lpstr>TCP delay modeling (slow start – related)</vt:lpstr>
      <vt:lpstr>TCP delay Modeling: simplified, fixed window</vt:lpstr>
      <vt:lpstr>TCP Delay Modeling: Slow Start </vt:lpstr>
      <vt:lpstr>TCP Delay Modeling (slow start - cont)</vt:lpstr>
      <vt:lpstr>TCP Delay Modeling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517</cp:revision>
  <dcterms:created xsi:type="dcterms:W3CDTF">2012-10-29T16:37:44Z</dcterms:created>
  <dcterms:modified xsi:type="dcterms:W3CDTF">2017-01-24T22:14:47Z</dcterms:modified>
</cp:coreProperties>
</file>