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sldIdLst>
    <p:sldId id="558" r:id="rId2"/>
    <p:sldId id="561" r:id="rId3"/>
    <p:sldId id="562" r:id="rId4"/>
    <p:sldId id="563" r:id="rId5"/>
    <p:sldId id="559" r:id="rId6"/>
    <p:sldId id="564" r:id="rId7"/>
    <p:sldId id="565" r:id="rId8"/>
    <p:sldId id="613" r:id="rId9"/>
    <p:sldId id="567" r:id="rId10"/>
    <p:sldId id="568" r:id="rId11"/>
    <p:sldId id="569" r:id="rId12"/>
    <p:sldId id="570" r:id="rId13"/>
    <p:sldId id="618" r:id="rId14"/>
    <p:sldId id="572" r:id="rId15"/>
    <p:sldId id="573" r:id="rId16"/>
    <p:sldId id="574" r:id="rId17"/>
    <p:sldId id="619" r:id="rId18"/>
    <p:sldId id="576" r:id="rId19"/>
    <p:sldId id="577" r:id="rId20"/>
    <p:sldId id="614" r:id="rId21"/>
    <p:sldId id="615" r:id="rId22"/>
    <p:sldId id="61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627" r:id="rId35"/>
    <p:sldId id="589" r:id="rId36"/>
    <p:sldId id="590" r:id="rId37"/>
    <p:sldId id="591" r:id="rId38"/>
    <p:sldId id="592" r:id="rId39"/>
    <p:sldId id="621" r:id="rId40"/>
    <p:sldId id="593" r:id="rId41"/>
    <p:sldId id="624" r:id="rId42"/>
    <p:sldId id="616" r:id="rId43"/>
    <p:sldId id="595" r:id="rId44"/>
    <p:sldId id="596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23" r:id="rId54"/>
    <p:sldId id="606" r:id="rId55"/>
    <p:sldId id="622" r:id="rId56"/>
    <p:sldId id="620" r:id="rId57"/>
    <p:sldId id="608" r:id="rId58"/>
    <p:sldId id="609" r:id="rId59"/>
    <p:sldId id="610" r:id="rId60"/>
    <p:sldId id="611" r:id="rId61"/>
    <p:sldId id="612" r:id="rId62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9" autoAdjust="0"/>
    <p:restoredTop sz="94718" autoAdjust="0"/>
  </p:normalViewPr>
  <p:slideViewPr>
    <p:cSldViewPr>
      <p:cViewPr varScale="1">
        <p:scale>
          <a:sx n="86" d="100"/>
          <a:sy n="86" d="100"/>
        </p:scale>
        <p:origin x="127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2017-01-20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74A50-03D6-4F81-96E6-C0963F02150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Kurose and Ross forgot to say anything about wrapping the carry and adding it to low order bit</a:t>
            </a:r>
          </a:p>
        </p:txBody>
      </p:sp>
    </p:spTree>
    <p:extLst>
      <p:ext uri="{BB962C8B-B14F-4D97-AF65-F5344CB8AC3E}">
        <p14:creationId xmlns:p14="http://schemas.microsoft.com/office/powerpoint/2010/main" val="405663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93D5-4692-4550-8F52-A74959CB9C43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391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447E4BD-9E40-4F30-BABB-77B20E3C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Transport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layer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part1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25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4 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3; Transport </a:t>
            </a:r>
            <a:r>
              <a:rPr lang="sv-SE" dirty="0" err="1" smtClean="0"/>
              <a:t>Layer</a:t>
            </a:r>
            <a:r>
              <a:rPr lang="sv-SE" dirty="0" smtClean="0"/>
              <a:t>, Part </a:t>
            </a:r>
            <a:r>
              <a:rPr lang="sv-SE" dirty="0"/>
              <a:t>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969114" y="2677292"/>
            <a:ext cx="3458195" cy="1285103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A4E3B967-02A6-49A3-99B5-5519BBB0C250}" type="slidenum">
              <a:rPr lang="en-US" sz="1200" smtClean="0"/>
              <a:pPr>
                <a:defRPr/>
              </a:pPr>
              <a:t>10</a:t>
            </a:fld>
            <a:endParaRPr lang="en-US" sz="1200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058"/>
            <a:ext cx="8964488" cy="761646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Connection-oriented (TCP) </a:t>
            </a:r>
            <a:r>
              <a:rPr lang="en-US" dirty="0" smtClean="0">
                <a:ea typeface="ＭＳ Ｐゴシック" charset="0"/>
              </a:rPr>
              <a:t>addressing/</a:t>
            </a:r>
            <a:r>
              <a:rPr lang="en-US" dirty="0" err="1" smtClean="0">
                <a:ea typeface="ＭＳ Ｐゴシック" charset="0"/>
              </a:rPr>
              <a:t>demux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40768"/>
            <a:ext cx="3962400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TCP socket identified by 4-tuple: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source IP address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source port number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>
                <a:solidFill>
                  <a:srgbClr val="CC0000"/>
                </a:solidFill>
                <a:ea typeface="ＭＳ Ｐゴシック" charset="0"/>
              </a:rPr>
              <a:t>dest</a:t>
            </a: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 IP address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>
                <a:solidFill>
                  <a:srgbClr val="CC0000"/>
                </a:solidFill>
                <a:ea typeface="ＭＳ Ｐゴシック" charset="0"/>
              </a:rPr>
              <a:t>dest</a:t>
            </a: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 port number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>
                <a:ea typeface="ＭＳ Ｐゴシック" charset="0"/>
                <a:cs typeface="+mn-cs"/>
              </a:rPr>
              <a:t>demux</a:t>
            </a:r>
            <a:r>
              <a:rPr lang="en-US" dirty="0">
                <a:ea typeface="ＭＳ Ｐゴシック" charset="0"/>
                <a:cs typeface="+mn-cs"/>
              </a:rPr>
              <a:t>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196752"/>
            <a:ext cx="4114800" cy="50769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server host may support many simultaneous TCP sockets: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one socket per connection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each </a:t>
            </a:r>
            <a:r>
              <a:rPr lang="en-US" dirty="0">
                <a:ea typeface="ＭＳ Ｐゴシック" charset="0"/>
              </a:rPr>
              <a:t>socket identified by its own </a:t>
            </a:r>
            <a:r>
              <a:rPr lang="en-US" dirty="0" smtClean="0">
                <a:ea typeface="ＭＳ Ｐゴシック" charset="0"/>
              </a:rPr>
              <a:t>4-tuple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ea typeface="ＭＳ Ｐゴシック" charset="0"/>
                <a:cs typeface="+mn-cs"/>
              </a:rPr>
              <a:t>E.g. web </a:t>
            </a:r>
            <a:r>
              <a:rPr lang="en-US" i="1" dirty="0">
                <a:ea typeface="ＭＳ Ｐゴシック" charset="0"/>
                <a:cs typeface="+mn-cs"/>
              </a:rPr>
              <a:t>servers have different sockets for each connecting </a:t>
            </a:r>
            <a:r>
              <a:rPr lang="en-US" i="1" dirty="0" smtClean="0">
                <a:ea typeface="ＭＳ Ｐゴシック" charset="0"/>
                <a:cs typeface="+mn-cs"/>
              </a:rPr>
              <a:t>client</a:t>
            </a:r>
            <a:endParaRPr lang="en-US" i="1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1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ED1564EB-4D56-484B-BA31-050E7CFB7C4C}" type="slidenum">
              <a:rPr lang="en-US" sz="1200" smtClean="0"/>
              <a:pPr>
                <a:defRPr/>
              </a:pPr>
              <a:t>11</a:t>
            </a:fld>
            <a:endParaRPr lang="en-US" sz="1200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636687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TCP: </a:t>
            </a:r>
            <a:r>
              <a:rPr lang="en-US" sz="4000" dirty="0">
                <a:ea typeface="ＭＳ Ｐゴシック" charset="0"/>
                <a:cs typeface="+mj-cs"/>
              </a:rPr>
              <a:t>example</a:t>
            </a:r>
          </a:p>
        </p:txBody>
      </p:sp>
      <p:sp>
        <p:nvSpPr>
          <p:cNvPr id="11270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73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74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1276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1280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1281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1282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3451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2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3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4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1288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3339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1292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93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94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1295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1296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1297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1298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47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11300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1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3448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9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0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11302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3445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6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7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1335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1335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1335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307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5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310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3441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2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3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4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59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360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11313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437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8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9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0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314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3433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4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5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6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3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4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5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6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319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3429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0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1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2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320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342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11322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3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4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325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3422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3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4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11326" name="Group 151"/>
          <p:cNvGrpSpPr>
            <a:grpSpLocks/>
          </p:cNvGrpSpPr>
          <p:nvPr/>
        </p:nvGrpSpPr>
        <p:grpSpPr bwMode="auto">
          <a:xfrm>
            <a:off x="5307013" y="5503316"/>
            <a:ext cx="2063750" cy="661988"/>
            <a:chOff x="2741" y="3750"/>
            <a:chExt cx="1300" cy="417"/>
          </a:xfrm>
        </p:grpSpPr>
        <p:sp>
          <p:nvSpPr>
            <p:cNvPr id="13419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0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1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5949280"/>
            <a:ext cx="4859338" cy="581025"/>
          </a:xfrm>
          <a:prstGeom prst="rect">
            <a:avLst/>
          </a:prstGeom>
          <a:solidFill>
            <a:srgbClr val="FFFF00">
              <a:alpha val="6700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three segments, all destined to IP address: B,</a:t>
            </a:r>
          </a:p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dest</a:t>
            </a:r>
            <a:r>
              <a:rPr lang="en-US" dirty="0" smtClean="0">
                <a:solidFill>
                  <a:srgbClr val="CC0000"/>
                </a:solidFill>
              </a:rPr>
              <a:t> port: 80 are </a:t>
            </a:r>
            <a:r>
              <a:rPr lang="en-US" dirty="0" err="1" smtClean="0">
                <a:solidFill>
                  <a:srgbClr val="CC0000"/>
                </a:solidFill>
              </a:rPr>
              <a:t>demultiplexed</a:t>
            </a:r>
            <a:r>
              <a:rPr lang="en-US" dirty="0" smtClean="0">
                <a:solidFill>
                  <a:srgbClr val="CC0000"/>
                </a:solidFill>
              </a:rPr>
              <a:t> to </a:t>
            </a:r>
            <a:r>
              <a:rPr lang="en-US" i="1" dirty="0" smtClean="0">
                <a:solidFill>
                  <a:srgbClr val="CC0000"/>
                </a:solidFill>
              </a:rPr>
              <a:t>different </a:t>
            </a:r>
            <a:r>
              <a:rPr lang="en-US" dirty="0" smtClean="0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79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grpSp>
        <p:nvGrpSpPr>
          <p:cNvPr id="11332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11339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1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344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17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8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3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346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415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6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5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396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349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413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4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50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51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411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2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400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6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6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7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8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9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10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333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11337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8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34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11335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6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7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FB66CFC1-147B-4651-BF2C-2E8EDFEC7A9F}" type="slidenum">
              <a:rPr lang="en-US" sz="1200" smtClean="0"/>
              <a:pPr>
                <a:defRPr/>
              </a:pPr>
              <a:t>12</a:t>
            </a:fld>
            <a:endParaRPr lang="en-US" sz="1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636687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TCP </a:t>
            </a:r>
            <a:r>
              <a:rPr lang="en-US" sz="4000" dirty="0" err="1" smtClean="0">
                <a:ea typeface="ＭＳ Ｐゴシック" charset="0"/>
                <a:cs typeface="+mj-cs"/>
              </a:rPr>
              <a:t>demux</a:t>
            </a:r>
            <a:r>
              <a:rPr lang="en-US" sz="4000" dirty="0">
                <a:ea typeface="ＭＳ Ｐゴシック" charset="0"/>
                <a:cs typeface="+mj-cs"/>
              </a:rPr>
              <a:t>: </a:t>
            </a:r>
            <a:r>
              <a:rPr lang="en-US" sz="4000" dirty="0" smtClean="0">
                <a:ea typeface="ＭＳ Ｐゴシック" charset="0"/>
                <a:cs typeface="+mj-cs"/>
              </a:rPr>
              <a:t>Threaded web server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12293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29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29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229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230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230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4471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2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3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4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230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0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1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231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231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231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15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16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2317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2318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2319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2320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69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12322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3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446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12324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4465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6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7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14373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14374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14375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sp>
        <p:nvSpPr>
          <p:cNvPr id="14376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77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330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79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0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33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4461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2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3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4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34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4457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8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9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0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35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453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4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5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6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84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5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6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7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40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4449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0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1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2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41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4445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6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7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8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90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12343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44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45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2346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4442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3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4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12347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4439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0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1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14396" name="Oval 30"/>
          <p:cNvSpPr>
            <a:spLocks noChangeArrowheads="1"/>
          </p:cNvSpPr>
          <p:nvPr/>
        </p:nvSpPr>
        <p:spPr bwMode="auto">
          <a:xfrm>
            <a:off x="3497263" y="2054010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4397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14398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52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12389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0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53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12387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88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54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12355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57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360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433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4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09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362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431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2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1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12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365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29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0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366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67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427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28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6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69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72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2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3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4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25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6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4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68760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2" y="227687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6048672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ransport layer services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Addressing, multiplexing/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/>
              <a:t>Connectionless, unreliable transport: UDP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of reliable data transfer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lecture: connection-oriented transport: TCP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98E1A8D1-171D-436E-86A0-8DA39CF7CE9E}" type="slidenum">
              <a:rPr lang="en-US" sz="1200" smtClean="0"/>
              <a:pPr>
                <a:defRPr/>
              </a:pPr>
              <a:t>14</a:t>
            </a:fld>
            <a:endParaRPr lang="en-US" sz="1200" dirty="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UDP: User Datagram Protocol </a:t>
            </a:r>
            <a:r>
              <a:rPr lang="en-US" sz="2800" dirty="0">
                <a:ea typeface="ＭＳ Ｐゴシック" charset="0"/>
                <a:cs typeface="+mj-cs"/>
              </a:rPr>
              <a:t>[RFC 768]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122" y="1271588"/>
            <a:ext cx="3810000" cy="446752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ja-JP" altLang="en-US" sz="2400" dirty="0" smtClean="0"/>
              <a:t>“</a:t>
            </a:r>
            <a:r>
              <a:rPr lang="en-US" altLang="ja-JP" sz="2400" dirty="0" smtClean="0"/>
              <a:t>best effort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service, UDP segments may be:</a:t>
            </a:r>
          </a:p>
          <a:p>
            <a:pPr lvl="1">
              <a:defRPr/>
            </a:pPr>
            <a:r>
              <a:rPr lang="en-US" dirty="0" smtClean="0"/>
              <a:t>lost</a:t>
            </a:r>
          </a:p>
          <a:p>
            <a:pPr lvl="1">
              <a:defRPr/>
            </a:pPr>
            <a:r>
              <a:rPr lang="en-US" dirty="0" smtClean="0"/>
              <a:t>delivered out-of-order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sz="2400" i="1" dirty="0" smtClean="0">
                <a:solidFill>
                  <a:srgbClr val="CC0000"/>
                </a:solidFill>
              </a:rPr>
              <a:t>connectionless:</a:t>
            </a:r>
            <a:endParaRPr lang="en-US" dirty="0" smtClean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dirty="0" smtClean="0"/>
              <a:t>no handshaking between UDP sender, receiver</a:t>
            </a:r>
          </a:p>
          <a:p>
            <a:pPr lvl="1">
              <a:defRPr/>
            </a:pPr>
            <a:r>
              <a:rPr lang="en-US" dirty="0" smtClean="0"/>
              <a:t>each UDP segment handled independently of others</a:t>
            </a:r>
          </a:p>
        </p:txBody>
      </p:sp>
    </p:spTree>
    <p:extLst>
      <p:ext uri="{BB962C8B-B14F-4D97-AF65-F5344CB8AC3E}">
        <p14:creationId xmlns:p14="http://schemas.microsoft.com/office/powerpoint/2010/main" val="7490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0542A592-EB45-40B6-A1BA-7988245890EA}" type="slidenum">
              <a:rPr lang="en-US" sz="1200" smtClean="0"/>
              <a:pPr>
                <a:defRPr/>
              </a:pPr>
              <a:t>15</a:t>
            </a:fld>
            <a:endParaRPr lang="en-US" sz="1200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08481"/>
            <a:ext cx="8343900" cy="7016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UDP: </a:t>
            </a:r>
            <a:r>
              <a:rPr lang="en-US" sz="4000" dirty="0" smtClean="0">
                <a:ea typeface="ＭＳ Ｐゴシック" charset="0"/>
                <a:cs typeface="+mj-cs"/>
              </a:rPr>
              <a:t>segment header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source port #</a:t>
            </a:r>
            <a:endParaRPr lang="en-US" sz="2400" smtClean="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dest port #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32 bits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application</a:t>
            </a:r>
          </a:p>
          <a:p>
            <a:pPr>
              <a:defRPr/>
            </a:pPr>
            <a:r>
              <a:rPr lang="en-US" sz="2000" smtClean="0"/>
              <a:t>data </a:t>
            </a:r>
          </a:p>
          <a:p>
            <a:pPr>
              <a:defRPr/>
            </a:pPr>
            <a:r>
              <a:rPr lang="en-US" sz="2000" smtClean="0"/>
              <a:t>(payload)</a:t>
            </a:r>
            <a:endParaRPr lang="en-US" sz="2400" smtClean="0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1010380" y="5222875"/>
            <a:ext cx="2652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UDP datagram format</a:t>
            </a:r>
            <a:endParaRPr lang="en-US" sz="2400" dirty="0" smtClean="0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length</a:t>
            </a:r>
            <a:endParaRPr lang="en-US" sz="2400" smtClean="0"/>
          </a:p>
        </p:txBody>
      </p:sp>
      <p:sp>
        <p:nvSpPr>
          <p:cNvPr id="17428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checksum</a:t>
            </a:r>
            <a:endParaRPr lang="en-US" sz="2400" smtClean="0"/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smtClean="0"/>
              <a:t>length, in bytes of UDP datagra</a:t>
            </a:r>
            <a:r>
              <a:rPr lang="en-US" sz="1800" dirty="0"/>
              <a:t>m</a:t>
            </a:r>
            <a:r>
              <a:rPr lang="en-US" sz="1800" dirty="0" smtClean="0"/>
              <a:t>, including header</a:t>
            </a:r>
            <a:endParaRPr lang="en-US" sz="2400" dirty="0" smtClean="0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1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Must do the addressing job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no </a:t>
            </a:r>
            <a:r>
              <a:rPr lang="en-US" sz="2400" dirty="0">
                <a:ea typeface="ＭＳ Ｐゴシック" charset="0"/>
                <a:cs typeface="+mn-cs"/>
              </a:rPr>
              <a:t>connection establishment (which </a:t>
            </a:r>
            <a:r>
              <a:rPr lang="en-US" sz="2400" dirty="0" smtClean="0">
                <a:ea typeface="ＭＳ Ｐゴシック" charset="0"/>
                <a:cs typeface="+mn-cs"/>
              </a:rPr>
              <a:t>could </a:t>
            </a:r>
            <a:r>
              <a:rPr lang="en-US" sz="2400" dirty="0">
                <a:ea typeface="ＭＳ Ｐゴシック" charset="0"/>
                <a:cs typeface="+mn-cs"/>
              </a:rPr>
              <a:t>add delay)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simple: no connection state at sender, receiver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small header size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congestion control: UDP can blast away </a:t>
            </a:r>
            <a:r>
              <a:rPr lang="en-US" sz="2400" dirty="0" smtClean="0">
                <a:ea typeface="ＭＳ Ｐゴシック" charset="0"/>
                <a:cs typeface="+mn-cs"/>
              </a:rPr>
              <a:t>segments </a:t>
            </a:r>
            <a:r>
              <a:rPr lang="en-US" sz="2400" dirty="0" smtClean="0">
                <a:ea typeface="ＭＳ Ｐゴシック" charset="0"/>
              </a:rPr>
              <a:t>faster (than TCP)</a:t>
            </a: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4827372" y="2676140"/>
            <a:ext cx="3492844" cy="437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 dirty="0" smtClean="0">
              <a:latin typeface="Gill Sans M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6216" y="476672"/>
            <a:ext cx="2448272" cy="1637371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UDP use: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Gill Sans MT" charset="0"/>
                <a:ea typeface="ＭＳ Ｐゴシック" charset="0"/>
              </a:rPr>
              <a:t>DNS</a:t>
            </a:r>
            <a:endParaRPr lang="en-US" sz="2000" dirty="0"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Gill Sans MT" charset="0"/>
                <a:ea typeface="ＭＳ Ｐゴシック" charset="0"/>
              </a:rPr>
              <a:t>SNMP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Gill Sans MT" charset="0"/>
                <a:ea typeface="ＭＳ Ｐゴシック" charset="0"/>
              </a:rPr>
              <a:t>More discussion  later…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2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5762D-94E0-4838-B745-2CE2748CB73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4" y="228600"/>
            <a:ext cx="8875986" cy="685800"/>
          </a:xfrm>
        </p:spPr>
        <p:txBody>
          <a:bodyPr/>
          <a:lstStyle/>
          <a:p>
            <a:r>
              <a:rPr lang="en-US" altLang="en-US" sz="3600" dirty="0" smtClean="0"/>
              <a:t>UDP </a:t>
            </a:r>
            <a:r>
              <a:rPr lang="en-US" altLang="en-US" sz="3600" dirty="0"/>
              <a:t>Checksum[RFC 1071]: </a:t>
            </a:r>
            <a:r>
              <a:rPr lang="en-US" altLang="en-US" sz="3600" dirty="0" smtClean="0"/>
              <a:t>check bit flips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905000" y="3967163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1  1  1  0  0  1  1  0  0  1  1  0  0  1  1  0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altLang="en-US" sz="2000" b="1" dirty="0"/>
          </a:p>
          <a:p>
            <a:pPr algn="l"/>
            <a:r>
              <a:rPr lang="en-US" altLang="en-US" sz="2000" b="1" dirty="0"/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altLang="en-US" sz="2000" b="1" dirty="0"/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1  0  1  1  1  0  1  1  1  0  1  1  1  1  0  0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0  1  0  0  0  1  0  0  0  1  0  0  0  0  1  1</a:t>
            </a:r>
            <a:endParaRPr lang="en-US" altLang="en-US" b="1" dirty="0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 flipH="1">
            <a:off x="1828800" y="48085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1905000" y="49847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304800" y="4814888"/>
            <a:ext cx="1525588" cy="706437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Wraparound:</a:t>
            </a:r>
          </a:p>
          <a:p>
            <a:pPr algn="l"/>
            <a:r>
              <a:rPr lang="en-US" altLang="en-US" sz="2000"/>
              <a:t>Add to final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1214438" y="5548313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sum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531813" y="5900738"/>
            <a:ext cx="1319212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checksum</a:t>
            </a:r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 flipH="1">
            <a:off x="1828800" y="55276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84" name="Freeform 11"/>
          <p:cNvSpPr>
            <a:spLocks/>
          </p:cNvSpPr>
          <p:nvPr/>
        </p:nvSpPr>
        <p:spPr bwMode="auto">
          <a:xfrm>
            <a:off x="2066925" y="5291138"/>
            <a:ext cx="5027558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58 h 58"/>
              <a:gd name="T4" fmla="*/ 3788 w 3788"/>
              <a:gd name="T5" fmla="*/ 58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536" y="869429"/>
            <a:ext cx="3657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u="sng" kern="0" dirty="0">
                <a:solidFill>
                  <a:srgbClr val="FF0000"/>
                </a:solidFill>
                <a:latin typeface="+mn-lt"/>
              </a:rPr>
              <a:t>Sender:</a:t>
            </a:r>
            <a:endParaRPr lang="en-US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treat segment contents as sequence of 16-bit integers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checksum: addition (1’s complement sum) of segment contents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sender puts checksum value into UDP checksum field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4648200" y="908720"/>
            <a:ext cx="4057650" cy="325755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sz="2000" u="sng" kern="0" dirty="0">
                <a:solidFill>
                  <a:srgbClr val="FF0000"/>
                </a:solidFill>
                <a:latin typeface="+mn-lt"/>
              </a:rPr>
              <a:t>Receiver:</a:t>
            </a:r>
            <a:endParaRPr lang="en-US" sz="2000" kern="0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1800" kern="0" dirty="0">
                <a:latin typeface="+mn-lt"/>
              </a:rPr>
              <a:t>compute checksum of received segment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1800" kern="0" dirty="0">
                <a:latin typeface="+mn-lt"/>
              </a:rPr>
              <a:t>check if computed checksum equals checksum field value: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1800" kern="0" dirty="0">
                <a:latin typeface="+mn-lt"/>
              </a:rPr>
              <a:t>NO - error detected (</a:t>
            </a:r>
            <a:r>
              <a:rPr lang="en-US" sz="1800" i="1" kern="0" dirty="0">
                <a:latin typeface="+mn-lt"/>
              </a:rPr>
              <a:t>report error to app or discard</a:t>
            </a:r>
            <a:r>
              <a:rPr lang="en-US" sz="1800" kern="0" dirty="0">
                <a:latin typeface="+mn-lt"/>
              </a:rPr>
              <a:t>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1800" kern="0" dirty="0">
                <a:latin typeface="+mn-lt"/>
              </a:rPr>
              <a:t>YES - no error detected.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i="1" kern="0" dirty="0">
                <a:solidFill>
                  <a:srgbClr val="FF0000"/>
                </a:solidFill>
                <a:latin typeface="+mn-lt"/>
              </a:rPr>
              <a:t>But maybe </a:t>
            </a:r>
            <a:r>
              <a:rPr lang="en-US" sz="1600" i="1" kern="0" dirty="0" smtClean="0">
                <a:solidFill>
                  <a:srgbClr val="FF0000"/>
                </a:solidFill>
                <a:latin typeface="+mn-lt"/>
              </a:rPr>
              <a:t>(rarely</a:t>
            </a:r>
            <a:r>
              <a:rPr lang="en-US" sz="1600" i="1" kern="0" dirty="0">
                <a:solidFill>
                  <a:srgbClr val="FF0000"/>
                </a:solidFill>
                <a:latin typeface="+mn-lt"/>
              </a:rPr>
              <a:t>)  errors </a:t>
            </a:r>
            <a:r>
              <a:rPr lang="en-US" sz="1600" i="1" kern="0" dirty="0" err="1">
                <a:solidFill>
                  <a:srgbClr val="FF0000"/>
                </a:solidFill>
                <a:latin typeface="+mn-lt"/>
              </a:rPr>
              <a:t>nonethless</a:t>
            </a:r>
            <a:r>
              <a:rPr lang="en-US" sz="1600" i="1" kern="0" dirty="0">
                <a:solidFill>
                  <a:srgbClr val="FF0000"/>
                </a:solidFill>
                <a:latin typeface="+mn-lt"/>
              </a:rPr>
              <a:t>?</a:t>
            </a:r>
            <a:r>
              <a:rPr lang="en-US" sz="1600" kern="0" dirty="0">
                <a:latin typeface="+mn-lt"/>
              </a:rPr>
              <a:t> More later ….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76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68760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" y="26369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6048672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ransport layer services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Addressing, multiplexing/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Connectionless, unreliable transport: UDP</a:t>
            </a:r>
          </a:p>
          <a:p>
            <a:r>
              <a:rPr lang="en-US" sz="2400" dirty="0" smtClean="0"/>
              <a:t>principles of reliable data transfer</a:t>
            </a:r>
          </a:p>
          <a:p>
            <a:endParaRPr lang="en-US" sz="2400" dirty="0" smtClean="0"/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lecture: connection-oriented transport: TCP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281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75499DD3-49C4-449A-9798-AD19C737F2E4}" type="slidenum">
              <a:rPr lang="en-US" sz="1200" smtClean="0"/>
              <a:pPr>
                <a:defRPr/>
              </a:pPr>
              <a:t>18</a:t>
            </a:fld>
            <a:endParaRPr lang="en-US" sz="120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805264"/>
            <a:ext cx="7781925" cy="7029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>
                <a:ea typeface="ＭＳ Ｐゴシック" charset="0"/>
                <a:cs typeface="+mn-cs"/>
              </a:rPr>
              <a:t>characteristics of unreliable channel will determine complexity of reliable data transfer protocol (</a:t>
            </a:r>
            <a:r>
              <a:rPr lang="en-US" sz="2400" dirty="0" err="1">
                <a:ea typeface="ＭＳ Ｐゴシック" charset="0"/>
                <a:cs typeface="+mn-cs"/>
              </a:rPr>
              <a:t>rdt</a:t>
            </a:r>
            <a:r>
              <a:rPr lang="en-US" sz="2400" dirty="0">
                <a:ea typeface="ＭＳ Ｐゴシック" charset="0"/>
                <a:cs typeface="+mn-cs"/>
              </a:rPr>
              <a:t>)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235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427168" cy="5948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t</a:t>
            </a:r>
            <a:r>
              <a:rPr lang="en-US" dirty="0" smtClean="0">
                <a:ea typeface="ＭＳ Ｐゴシック" charset="0"/>
              </a:rPr>
              <a:t>op-10 </a:t>
            </a:r>
            <a:r>
              <a:rPr lang="en-US" dirty="0">
                <a:ea typeface="ＭＳ Ｐゴシック" charset="0"/>
              </a:rPr>
              <a:t>list of important networking topics</a:t>
            </a:r>
            <a:r>
              <a:rPr lang="en-US" dirty="0" smtClean="0">
                <a:ea typeface="ＭＳ Ｐゴシック" charset="0"/>
              </a:rPr>
              <a:t>!</a:t>
            </a:r>
            <a:endParaRPr lang="en-US" dirty="0">
              <a:ea typeface="ＭＳ Ｐゴシック" charset="0"/>
            </a:endParaRPr>
          </a:p>
        </p:txBody>
      </p:sp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4" y="95250"/>
            <a:ext cx="8536375" cy="74146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Principles of reliable data transfer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0" y="2174720"/>
            <a:ext cx="32575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84" y="3012920"/>
            <a:ext cx="4476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9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18E4FC8D-1CDB-4687-A0E7-505EC7C8BDA0}" type="slidenum">
              <a:rPr lang="en-US" sz="1200" smtClean="0"/>
              <a:pPr>
                <a:defRPr/>
              </a:pPr>
              <a:t>19</a:t>
            </a:fld>
            <a:endParaRPr lang="en-US" sz="1200" dirty="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290381" y="116632"/>
            <a:ext cx="8782051" cy="6381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Reliable data </a:t>
            </a:r>
            <a:r>
              <a:rPr lang="en-US" sz="3600" dirty="0" smtClean="0">
                <a:ea typeface="ＭＳ Ｐゴシック" charset="0"/>
                <a:cs typeface="+mj-cs"/>
              </a:rPr>
              <a:t>transfer (RDT): </a:t>
            </a:r>
            <a:r>
              <a:rPr lang="en-US" sz="3600" dirty="0">
                <a:ea typeface="ＭＳ Ｐゴシック" charset="0"/>
                <a:cs typeface="+mj-cs"/>
              </a:rPr>
              <a:t>getting started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20486" name="Picture 3" descr="rdt_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4601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rdt_send():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from above, (e.g., by app.). Passed data to </a:t>
              </a:r>
            </a:p>
            <a:p>
              <a:pPr>
                <a:defRPr/>
              </a:pPr>
              <a:r>
                <a:rPr lang="en-US" sz="1800" smtClean="0"/>
                <a:t>deliver to receiver upper layer</a:t>
              </a:r>
              <a:endParaRPr lang="en-US" sz="2400" smtClean="0"/>
            </a:p>
          </p:txBody>
        </p:sp>
        <p:grpSp>
          <p:nvGrpSpPr>
            <p:cNvPr id="20506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4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by rdt,</a:t>
              </a:r>
            </a:p>
            <a:p>
              <a:pPr>
                <a:defRPr/>
              </a:pPr>
              <a:r>
                <a:rPr lang="en-US" sz="1800" smtClean="0"/>
                <a:t>to transfer packet over </a:t>
              </a:r>
            </a:p>
            <a:p>
              <a:pPr>
                <a:defRPr/>
              </a:pPr>
              <a:r>
                <a:rPr lang="en-US" sz="1800" smtClean="0"/>
                <a:t>unreliable channel to receiver</a:t>
              </a:r>
              <a:endParaRPr lang="en-US" sz="2400" smtClean="0"/>
            </a:p>
          </p:txBody>
        </p:sp>
        <p:grpSp>
          <p:nvGrpSpPr>
            <p:cNvPr id="20502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4599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0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rdt_rcv():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when packet arrives on rcv-side of channel</a:t>
              </a:r>
              <a:endParaRPr lang="en-US" sz="2400" smtClean="0"/>
            </a:p>
          </p:txBody>
        </p:sp>
        <p:grpSp>
          <p:nvGrpSpPr>
            <p:cNvPr id="20498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4589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deliver_data():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by </a:t>
              </a:r>
              <a:r>
                <a:rPr lang="en-US" sz="1800" b="1" smtClean="0"/>
                <a:t>rdt</a:t>
              </a:r>
              <a:r>
                <a:rPr lang="en-US" sz="1800" smtClean="0"/>
                <a:t> to deliver data to upper</a:t>
              </a:r>
              <a:endParaRPr lang="en-US" sz="2400" smtClean="0"/>
            </a:p>
          </p:txBody>
        </p:sp>
        <p:grpSp>
          <p:nvGrpSpPr>
            <p:cNvPr id="20494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4591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2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56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 services and protocols</a:t>
            </a:r>
            <a:endParaRPr lang="en-US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96752"/>
            <a:ext cx="3810000" cy="50528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provide logical communication to app processes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transport protocols run in end systems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send side: breaks app messages </a:t>
            </a:r>
            <a:r>
              <a:rPr lang="en-US" dirty="0" smtClean="0"/>
              <a:t>into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segments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passes to  </a:t>
            </a:r>
            <a:r>
              <a:rPr lang="en-US" dirty="0" smtClean="0">
                <a:solidFill>
                  <a:srgbClr val="C00000"/>
                </a:solidFill>
              </a:rPr>
              <a:t>network </a:t>
            </a:r>
            <a:r>
              <a:rPr lang="en-US" dirty="0" smtClean="0">
                <a:solidFill>
                  <a:srgbClr val="C00000"/>
                </a:solidFill>
              </a:rPr>
              <a:t>layer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rcv</a:t>
            </a:r>
            <a:r>
              <a:rPr lang="en-US" dirty="0" smtClean="0"/>
              <a:t> side: </a:t>
            </a:r>
            <a:r>
              <a:rPr lang="en-US" dirty="0" smtClean="0">
                <a:solidFill>
                  <a:srgbClr val="C00000"/>
                </a:solidFill>
              </a:rPr>
              <a:t>reassembles</a:t>
            </a:r>
            <a:r>
              <a:rPr lang="en-US" dirty="0" smtClean="0"/>
              <a:t> segments into messages, </a:t>
            </a:r>
            <a:r>
              <a:rPr lang="en-US" dirty="0" smtClean="0">
                <a:solidFill>
                  <a:srgbClr val="C00000"/>
                </a:solidFill>
              </a:rPr>
              <a:t>passes to app layer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transport protocols available to apps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Internet: TCP and UDP</a:t>
            </a:r>
            <a:endParaRPr lang="en-US" dirty="0"/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992DEDEF-40C0-4BF5-AD20-5D8244C3E57E}" type="slidenum">
              <a:rPr lang="en-US" smtClean="0"/>
              <a:pPr/>
              <a:t>2</a:t>
            </a:fld>
            <a:endParaRPr lang="en-US" dirty="0" smtClean="0"/>
          </a:p>
        </p:txBody>
      </p:sp>
      <p:grpSp>
        <p:nvGrpSpPr>
          <p:cNvPr id="3076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3105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948 w 1036"/>
                <a:gd name="T1" fmla="*/ 11 h 675"/>
                <a:gd name="T2" fmla="*/ 571 w 1036"/>
                <a:gd name="T3" fmla="*/ 53 h 675"/>
                <a:gd name="T4" fmla="*/ 302 w 1036"/>
                <a:gd name="T5" fmla="*/ 129 h 675"/>
                <a:gd name="T6" fmla="*/ 224 w 1036"/>
                <a:gd name="T7" fmla="*/ 229 h 675"/>
                <a:gd name="T8" fmla="*/ 31 w 1036"/>
                <a:gd name="T9" fmla="*/ 297 h 675"/>
                <a:gd name="T10" fmla="*/ 25 w 1036"/>
                <a:gd name="T11" fmla="*/ 459 h 675"/>
                <a:gd name="T12" fmla="*/ 193 w 1036"/>
                <a:gd name="T13" fmla="*/ 489 h 675"/>
                <a:gd name="T14" fmla="*/ 672 w 1036"/>
                <a:gd name="T15" fmla="*/ 489 h 675"/>
                <a:gd name="T16" fmla="*/ 874 w 1036"/>
                <a:gd name="T17" fmla="*/ 555 h 675"/>
                <a:gd name="T18" fmla="*/ 1100 w 1036"/>
                <a:gd name="T19" fmla="*/ 657 h 675"/>
                <a:gd name="T20" fmla="*/ 1274 w 1036"/>
                <a:gd name="T21" fmla="*/ 661 h 675"/>
                <a:gd name="T22" fmla="*/ 1393 w 1036"/>
                <a:gd name="T23" fmla="*/ 603 h 675"/>
                <a:gd name="T24" fmla="*/ 1453 w 1036"/>
                <a:gd name="T25" fmla="*/ 445 h 675"/>
                <a:gd name="T26" fmla="*/ 1491 w 1036"/>
                <a:gd name="T27" fmla="*/ 291 h 675"/>
                <a:gd name="T28" fmla="*/ 1495 w 1036"/>
                <a:gd name="T29" fmla="*/ 107 h 675"/>
                <a:gd name="T30" fmla="*/ 1368 w 1036"/>
                <a:gd name="T31" fmla="*/ 17 h 675"/>
                <a:gd name="T32" fmla="*/ 1135 w 1036"/>
                <a:gd name="T33" fmla="*/ 3 h 675"/>
                <a:gd name="T34" fmla="*/ 9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6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107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3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4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5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6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7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8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9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0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1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2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3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4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5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22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3482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23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57 w 765"/>
                <a:gd name="T1" fmla="*/ 207 h 459"/>
                <a:gd name="T2" fmla="*/ 3427 w 765"/>
                <a:gd name="T3" fmla="*/ 1471 h 459"/>
                <a:gd name="T4" fmla="*/ 1146 w 765"/>
                <a:gd name="T5" fmla="*/ 2093 h 459"/>
                <a:gd name="T6" fmla="*/ 164 w 765"/>
                <a:gd name="T7" fmla="*/ 7053 h 459"/>
                <a:gd name="T8" fmla="*/ 2144 w 765"/>
                <a:gd name="T9" fmla="*/ 9319 h 459"/>
                <a:gd name="T10" fmla="*/ 4121 w 765"/>
                <a:gd name="T11" fmla="*/ 8933 h 459"/>
                <a:gd name="T12" fmla="*/ 6957 w 765"/>
                <a:gd name="T13" fmla="*/ 9319 h 459"/>
                <a:gd name="T14" fmla="*/ 8325 w 765"/>
                <a:gd name="T15" fmla="*/ 9103 h 459"/>
                <a:gd name="T16" fmla="*/ 8961 w 765"/>
                <a:gd name="T17" fmla="*/ 7810 h 459"/>
                <a:gd name="T18" fmla="*/ 8945 w 765"/>
                <a:gd name="T19" fmla="*/ 3315 h 459"/>
                <a:gd name="T20" fmla="*/ 7894 w 765"/>
                <a:gd name="T21" fmla="*/ 723 h 459"/>
                <a:gd name="T22" fmla="*/ 5057 w 765"/>
                <a:gd name="T23" fmla="*/ 20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0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1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2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3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4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5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6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7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8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9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0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1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2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3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4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5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42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3465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6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7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8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9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0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1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2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3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4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5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6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7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8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9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04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3481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43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457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58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59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60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3463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4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85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86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4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34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51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54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5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77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5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34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43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46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8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9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6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34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35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38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9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0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1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7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34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27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30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1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52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53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8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34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19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22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44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5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3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50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34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11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14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1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4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03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06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2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33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95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98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3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33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87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90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4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33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79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82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5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336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6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7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71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74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96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7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6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3354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356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355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57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3340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342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341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59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3338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9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60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3336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7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61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3334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5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62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3332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3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163" name="Picture 1107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64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3330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31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65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3298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00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303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3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28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305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1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0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31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308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9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309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10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7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5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12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15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1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2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3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44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5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66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3266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68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271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21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6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273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9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99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276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7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277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78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5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03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80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83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9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0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1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12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3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67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3243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4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45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46" name="Picture 1181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47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53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260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1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2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3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54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8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3220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21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22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23" name="Picture 1205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24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0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237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8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0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1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31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9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3197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98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99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00" name="Picture 1229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01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07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214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7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8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9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08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0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3195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96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71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3172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3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4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75" name="Picture 125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2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189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4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83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3096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22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3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4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5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126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7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8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097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3083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09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0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1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2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113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4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5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084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4116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17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chemeClr val="bg1"/>
                  </a:solidFill>
                </a:rPr>
                <a:t>logical end-end transport</a:t>
              </a:r>
              <a:endParaRPr lang="en-US" dirty="0" smtClean="0"/>
            </a:p>
          </p:txBody>
        </p:sp>
        <p:sp>
          <p:nvSpPr>
            <p:cNvPr id="3094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2295" y="1146980"/>
            <a:ext cx="1590536" cy="9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19256" cy="1296144"/>
          </a:xfrm>
        </p:spPr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0"/>
              </a:rPr>
              <a:t>Is it possible to  </a:t>
            </a:r>
            <a:r>
              <a:rPr lang="en-US" dirty="0">
                <a:latin typeface="Gill Sans MT" charset="0"/>
                <a:ea typeface="ＭＳ Ｐゴシック" charset="0"/>
              </a:rPr>
              <a:t>have reliable transfer over UDP? 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0"/>
              </a:rPr>
              <a:t>reliable </a:t>
            </a:r>
            <a:r>
              <a:rPr lang="en-US" dirty="0">
                <a:latin typeface="Gill Sans MT" charset="0"/>
                <a:ea typeface="ＭＳ Ｐゴシック" charset="0"/>
              </a:rPr>
              <a:t>transfer over UDP? 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sz="half" idx="1"/>
          </p:nvPr>
        </p:nvSpPr>
        <p:spPr bwMode="auto">
          <a:xfrm>
            <a:off x="1259632" y="1268761"/>
            <a:ext cx="6192688" cy="3024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</a:rPr>
              <a:t>add </a:t>
            </a:r>
            <a:r>
              <a:rPr lang="en-US" dirty="0">
                <a:latin typeface="Gill Sans MT" charset="0"/>
                <a:ea typeface="ＭＳ Ｐゴシック" charset="0"/>
              </a:rPr>
              <a:t>reliability at application layer</a:t>
            </a:r>
          </a:p>
          <a:p>
            <a:pPr lvl="1" indent="-342900">
              <a:lnSpc>
                <a:spcPct val="85000"/>
              </a:lnSpc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</a:rPr>
              <a:t>application-specific error </a:t>
            </a:r>
            <a:r>
              <a:rPr lang="en-US" dirty="0" smtClean="0">
                <a:latin typeface="Gill Sans MT" charset="0"/>
                <a:ea typeface="ＭＳ Ｐゴシック" charset="0"/>
              </a:rPr>
              <a:t>recovery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</a:rPr>
              <a:t>But best to: not “reinvent “TCP on top of UDP </a:t>
            </a:r>
          </a:p>
          <a:p>
            <a:pPr lvl="1" indent="-342900">
              <a:lnSpc>
                <a:spcPct val="85000"/>
              </a:lnSpc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</a:rPr>
              <a:t>i.e.. if you need TCP, use TCP </a:t>
            </a:r>
            <a:r>
              <a:rPr lang="en-US" dirty="0" smtClean="0">
                <a:latin typeface="Gill Sans MT" charset="0"/>
                <a:ea typeface="ＭＳ Ｐゴシック" charset="0"/>
                <a:sym typeface="Wingdings" panose="05000000000000000000" pitchFamily="2" charset="2"/>
              </a:rPr>
              <a:t></a:t>
            </a:r>
            <a:endParaRPr lang="en-US" dirty="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RDT: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3" y="3861048"/>
            <a:ext cx="7688008" cy="259228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 </a:t>
            </a:r>
            <a:r>
              <a:rPr lang="sv-SE" dirty="0" err="1" smtClean="0"/>
              <a:t>sends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page at a </a:t>
            </a:r>
            <a:r>
              <a:rPr lang="sv-SE" dirty="0" err="1" smtClean="0"/>
              <a:t>time</a:t>
            </a:r>
            <a:r>
              <a:rPr lang="sv-SE" dirty="0" smtClean="0"/>
              <a:t>; </a:t>
            </a:r>
          </a:p>
          <a:p>
            <a:pPr marL="0" indent="0">
              <a:buNone/>
            </a:pPr>
            <a:r>
              <a:rPr lang="sv-SE" dirty="0" err="1" smtClean="0"/>
              <a:t>How</a:t>
            </a:r>
            <a:r>
              <a:rPr lang="sv-SE" dirty="0" smtClean="0"/>
              <a:t> do A &amp; B  do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job</a:t>
            </a:r>
            <a:r>
              <a:rPr lang="sv-SE" dirty="0" smtClean="0"/>
              <a:t>  </a:t>
            </a:r>
            <a:r>
              <a:rPr lang="sv-SE" dirty="0" err="1" smtClean="0"/>
              <a:t>if</a:t>
            </a:r>
            <a:r>
              <a:rPr lang="sv-SE" dirty="0" smtClean="0"/>
              <a:t> MMS </a:t>
            </a:r>
            <a:r>
              <a:rPr lang="sv-SE" dirty="0" err="1" smtClean="0"/>
              <a:t>connection</a:t>
            </a:r>
            <a:r>
              <a:rPr lang="sv-SE" dirty="0" smtClean="0"/>
              <a:t>…</a:t>
            </a:r>
          </a:p>
          <a:p>
            <a:r>
              <a:rPr lang="sv-SE" dirty="0" smtClean="0"/>
              <a:t>…is </a:t>
            </a:r>
            <a:r>
              <a:rPr lang="sv-SE" dirty="0" err="1" smtClean="0"/>
              <a:t>reliable</a:t>
            </a:r>
            <a:r>
              <a:rPr lang="sv-SE" dirty="0" smtClean="0"/>
              <a:t>?</a:t>
            </a:r>
          </a:p>
          <a:p>
            <a:r>
              <a:rPr lang="sv-SE" dirty="0" smtClean="0"/>
              <a:t>…</a:t>
            </a:r>
            <a:r>
              <a:rPr lang="sv-SE" dirty="0" err="1" smtClean="0"/>
              <a:t>might</a:t>
            </a:r>
            <a:r>
              <a:rPr lang="sv-SE" dirty="0" smtClean="0"/>
              <a:t> </a:t>
            </a:r>
            <a:r>
              <a:rPr lang="sv-SE" dirty="0" err="1" smtClean="0"/>
              <a:t>introduce</a:t>
            </a:r>
            <a:r>
              <a:rPr lang="sv-SE" dirty="0" smtClean="0"/>
              <a:t> </a:t>
            </a:r>
            <a:r>
              <a:rPr lang="sv-SE" dirty="0" err="1" smtClean="0"/>
              <a:t>errors</a:t>
            </a:r>
            <a:r>
              <a:rPr lang="sv-SE" dirty="0" smtClean="0"/>
              <a:t>?</a:t>
            </a:r>
          </a:p>
          <a:p>
            <a:r>
              <a:rPr lang="sv-SE" dirty="0" smtClean="0"/>
              <a:t>…</a:t>
            </a:r>
            <a:r>
              <a:rPr lang="sv-SE" dirty="0" err="1" smtClean="0"/>
              <a:t>might</a:t>
            </a:r>
            <a:r>
              <a:rPr lang="sv-SE" dirty="0" smtClean="0"/>
              <a:t> </a:t>
            </a:r>
            <a:r>
              <a:rPr lang="sv-SE" dirty="0" err="1" smtClean="0"/>
              <a:t>lose</a:t>
            </a:r>
            <a:r>
              <a:rPr lang="sv-SE" dirty="0" smtClean="0"/>
              <a:t> MMSs?</a:t>
            </a:r>
          </a:p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811425"/>
            <a:ext cx="32403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3068960"/>
            <a:ext cx="32403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82863" y="1772816"/>
            <a:ext cx="35390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95483" y="3068961"/>
            <a:ext cx="331380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3070" y="849486"/>
            <a:ext cx="249581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smtClean="0"/>
              <a:t>S </a:t>
            </a:r>
            <a:r>
              <a:rPr lang="sv-SE" b="1" dirty="0" err="1" smtClean="0"/>
              <a:t>application</a:t>
            </a:r>
            <a:r>
              <a:rPr lang="sv-SE" b="1" dirty="0" smtClean="0"/>
              <a:t>:  </a:t>
            </a:r>
            <a:r>
              <a:rPr lang="sv-SE" b="1" dirty="0" err="1" smtClean="0"/>
              <a:t>Author</a:t>
            </a:r>
            <a:endParaRPr lang="sv-SE" b="1" dirty="0" smtClean="0"/>
          </a:p>
          <a:p>
            <a:r>
              <a:rPr lang="sv-SE" b="1" dirty="0" err="1" smtClean="0"/>
              <a:t>Writes</a:t>
            </a:r>
            <a:r>
              <a:rPr lang="sv-SE" b="1" dirty="0" smtClean="0"/>
              <a:t> and </a:t>
            </a:r>
            <a:r>
              <a:rPr lang="sv-SE" b="1" dirty="0" err="1" smtClean="0"/>
              <a:t>Sends</a:t>
            </a:r>
            <a:r>
              <a:rPr lang="sv-SE" b="1" dirty="0" smtClean="0"/>
              <a:t> pages</a:t>
            </a:r>
            <a:endParaRPr lang="sv-S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2863" y="1001885"/>
            <a:ext cx="35390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/>
              <a:t>R</a:t>
            </a:r>
            <a:r>
              <a:rPr lang="sv-SE" b="1" dirty="0" smtClean="0"/>
              <a:t> </a:t>
            </a:r>
            <a:r>
              <a:rPr lang="sv-SE" b="1" dirty="0" err="1" smtClean="0"/>
              <a:t>application</a:t>
            </a:r>
            <a:r>
              <a:rPr lang="sv-SE" b="1" dirty="0" smtClean="0"/>
              <a:t>:  </a:t>
            </a:r>
            <a:r>
              <a:rPr lang="sv-SE" b="1" dirty="0" err="1" smtClean="0"/>
              <a:t>publisher</a:t>
            </a:r>
            <a:endParaRPr lang="sv-SE" b="1" dirty="0" smtClean="0"/>
          </a:p>
          <a:p>
            <a:r>
              <a:rPr lang="sv-SE" b="1" dirty="0" err="1" smtClean="0"/>
              <a:t>Receives</a:t>
            </a:r>
            <a:r>
              <a:rPr lang="sv-SE" b="1" dirty="0" smtClean="0"/>
              <a:t> &amp; </a:t>
            </a:r>
            <a:r>
              <a:rPr lang="sv-SE" b="1" dirty="0" err="1" smtClean="0"/>
              <a:t>publishes</a:t>
            </a:r>
            <a:r>
              <a:rPr lang="sv-SE" b="1" dirty="0" smtClean="0"/>
              <a:t> </a:t>
            </a:r>
            <a:r>
              <a:rPr lang="sv-SE" b="1" dirty="0" err="1" smtClean="0"/>
              <a:t>written</a:t>
            </a:r>
            <a:r>
              <a:rPr lang="sv-SE" b="1" dirty="0" smtClean="0"/>
              <a:t> pages</a:t>
            </a:r>
            <a:endParaRPr lang="sv-SE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0103" y="1988840"/>
            <a:ext cx="369658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smtClean="0"/>
              <a:t>S transport: </a:t>
            </a:r>
            <a:r>
              <a:rPr lang="sv-SE" b="1" dirty="0" err="1" smtClean="0"/>
              <a:t>secretary</a:t>
            </a:r>
            <a:r>
              <a:rPr lang="sv-SE" b="1" dirty="0" smtClean="0"/>
              <a:t> Alice </a:t>
            </a:r>
          </a:p>
          <a:p>
            <a:r>
              <a:rPr lang="sv-SE" b="1" dirty="0" smtClean="0"/>
              <a:t>Must </a:t>
            </a:r>
            <a:r>
              <a:rPr lang="sv-SE" b="1" dirty="0" err="1" smtClean="0"/>
              <a:t>send</a:t>
            </a:r>
            <a:r>
              <a:rPr lang="sv-SE" b="1" dirty="0" smtClean="0"/>
              <a:t> pages on </a:t>
            </a:r>
            <a:r>
              <a:rPr lang="sv-SE" b="1" dirty="0" err="1" smtClean="0"/>
              <a:t>behalf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author</a:t>
            </a:r>
            <a:endParaRPr lang="sv-SE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9159" y="1988840"/>
            <a:ext cx="347922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smtClean="0"/>
              <a:t>S transport: </a:t>
            </a:r>
            <a:r>
              <a:rPr lang="sv-SE" b="1" dirty="0" err="1" smtClean="0"/>
              <a:t>secretary</a:t>
            </a:r>
            <a:r>
              <a:rPr lang="sv-SE" b="1" dirty="0" smtClean="0"/>
              <a:t> Bob</a:t>
            </a:r>
          </a:p>
          <a:p>
            <a:r>
              <a:rPr lang="sv-SE" b="1" dirty="0" err="1" smtClean="0"/>
              <a:t>Receives</a:t>
            </a:r>
            <a:r>
              <a:rPr lang="sv-SE" b="1" dirty="0" smtClean="0"/>
              <a:t>  pages; </a:t>
            </a:r>
          </a:p>
          <a:p>
            <a:r>
              <a:rPr lang="sv-SE" b="1" dirty="0" smtClean="0"/>
              <a:t>Must pass on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publisher</a:t>
            </a:r>
            <a:r>
              <a:rPr lang="sv-SE" b="1" dirty="0" smtClean="0"/>
              <a:t> in-order</a:t>
            </a:r>
            <a:endParaRPr lang="sv-SE" b="1" dirty="0"/>
          </a:p>
        </p:txBody>
      </p:sp>
      <p:pic>
        <p:nvPicPr>
          <p:cNvPr id="26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8" y="1772816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11" y="177281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24"/>
          <p:cNvSpPr>
            <a:spLocks/>
          </p:cNvSpPr>
          <p:nvPr/>
        </p:nvSpPr>
        <p:spPr bwMode="auto">
          <a:xfrm>
            <a:off x="1309905" y="1001885"/>
            <a:ext cx="5828865" cy="2486363"/>
          </a:xfrm>
          <a:custGeom>
            <a:avLst/>
            <a:gdLst>
              <a:gd name="T0" fmla="*/ 0 w 4572"/>
              <a:gd name="T1" fmla="*/ 2147483647 h 1752"/>
              <a:gd name="T2" fmla="*/ 0 w 4572"/>
              <a:gd name="T3" fmla="*/ 2147483647 h 1752"/>
              <a:gd name="T4" fmla="*/ 2147483647 w 4572"/>
              <a:gd name="T5" fmla="*/ 2147483647 h 1752"/>
              <a:gd name="T6" fmla="*/ 2147483647 w 4572"/>
              <a:gd name="T7" fmla="*/ 0 h 1752"/>
              <a:gd name="T8" fmla="*/ 0 60000 65536"/>
              <a:gd name="T9" fmla="*/ 0 60000 65536"/>
              <a:gd name="T10" fmla="*/ 0 60000 65536"/>
              <a:gd name="T11" fmla="*/ 0 60000 65536"/>
              <a:gd name="T12" fmla="*/ 0 w 4572"/>
              <a:gd name="T13" fmla="*/ 0 h 1752"/>
              <a:gd name="T14" fmla="*/ 4572 w 4572"/>
              <a:gd name="T15" fmla="*/ 1752 h 1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" h="1752">
                <a:moveTo>
                  <a:pt x="0" y="264"/>
                </a:moveTo>
                <a:lnTo>
                  <a:pt x="0" y="1752"/>
                </a:lnTo>
                <a:lnTo>
                  <a:pt x="4572" y="1746"/>
                </a:lnTo>
                <a:lnTo>
                  <a:pt x="457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Box 29"/>
          <p:cNvSpPr txBox="1"/>
          <p:nvPr/>
        </p:nvSpPr>
        <p:spPr>
          <a:xfrm>
            <a:off x="2123728" y="3303582"/>
            <a:ext cx="4704814" cy="369332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Bidirectional</a:t>
            </a:r>
            <a:r>
              <a:rPr lang="sv-SE" b="1" dirty="0" smtClean="0"/>
              <a:t> </a:t>
            </a:r>
            <a:r>
              <a:rPr lang="sv-SE" b="1" dirty="0" smtClean="0"/>
              <a:t>1-page-at-a-time-MMS </a:t>
            </a:r>
            <a:r>
              <a:rPr lang="sv-SE" b="1" dirty="0" err="1" smtClean="0"/>
              <a:t>connection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671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6142651-8EF0-4EAA-9235-8F2AD083F44C}" type="slidenum">
              <a:rPr lang="en-US" sz="1200" smtClean="0"/>
              <a:pPr>
                <a:defRPr/>
              </a:pPr>
              <a:t>23</a:t>
            </a:fld>
            <a:endParaRPr lang="en-US" sz="120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C0000"/>
                </a:solidFill>
              </a:rPr>
              <a:t>we</a:t>
            </a:r>
            <a:r>
              <a:rPr lang="ja-JP" altLang="en-US" dirty="0" smtClean="0">
                <a:solidFill>
                  <a:srgbClr val="CC0000"/>
                </a:solidFill>
              </a:rPr>
              <a:t>’</a:t>
            </a:r>
            <a:r>
              <a:rPr lang="en-US" altLang="ja-JP" dirty="0" err="1" smtClean="0">
                <a:solidFill>
                  <a:srgbClr val="CC0000"/>
                </a:solidFill>
              </a:rPr>
              <a:t>ll</a:t>
            </a:r>
            <a:r>
              <a:rPr lang="en-US" altLang="ja-JP" dirty="0" smtClean="0">
                <a:solidFill>
                  <a:srgbClr val="CC0000"/>
                </a:solidFill>
              </a:rPr>
              <a:t>:</a:t>
            </a:r>
          </a:p>
          <a:p>
            <a:pPr>
              <a:defRPr/>
            </a:pPr>
            <a:r>
              <a:rPr lang="en-US" dirty="0" smtClean="0"/>
              <a:t>incrementally develop sender, receiver sides of </a:t>
            </a:r>
            <a:r>
              <a:rPr lang="en-US" u="sng" dirty="0" smtClean="0">
                <a:solidFill>
                  <a:srgbClr val="CC0000"/>
                </a:solidFill>
              </a:rPr>
              <a:t>r</a:t>
            </a:r>
            <a:r>
              <a:rPr lang="en-US" dirty="0" smtClean="0"/>
              <a:t>eliable </a:t>
            </a:r>
            <a:r>
              <a:rPr lang="en-US" u="sng" dirty="0" smtClean="0">
                <a:solidFill>
                  <a:srgbClr val="CC0000"/>
                </a:solidFill>
              </a:rPr>
              <a:t>d</a:t>
            </a:r>
            <a:r>
              <a:rPr lang="en-US" dirty="0" smtClean="0"/>
              <a:t>ata </a:t>
            </a:r>
            <a:r>
              <a:rPr lang="en-US" u="sng" dirty="0" smtClean="0">
                <a:solidFill>
                  <a:srgbClr val="CC0000"/>
                </a:solidFill>
              </a:rPr>
              <a:t>t</a:t>
            </a:r>
            <a:r>
              <a:rPr lang="en-US" dirty="0" smtClean="0"/>
              <a:t>ransfer protocol (</a:t>
            </a:r>
            <a:r>
              <a:rPr lang="en-US" dirty="0" err="1" smtClean="0"/>
              <a:t>rdt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consider only unidirectional data transfer</a:t>
            </a:r>
          </a:p>
          <a:p>
            <a:pPr lvl="1">
              <a:defRPr/>
            </a:pPr>
            <a:r>
              <a:rPr lang="en-US" dirty="0" smtClean="0"/>
              <a:t>but control info will flow on both directions!</a:t>
            </a:r>
          </a:p>
          <a:p>
            <a:pPr>
              <a:defRPr/>
            </a:pPr>
            <a:r>
              <a:rPr lang="en-US" dirty="0" smtClean="0"/>
              <a:t>use </a:t>
            </a:r>
            <a:r>
              <a:rPr lang="en-US" b="1" dirty="0" smtClean="0"/>
              <a:t>finite state machines (FSM) </a:t>
            </a:r>
            <a:r>
              <a:rPr lang="en-US" dirty="0" smtClean="0"/>
              <a:t> to specify sender, receiver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state</a:t>
            </a:r>
          </a:p>
          <a:p>
            <a:pPr>
              <a:defRPr/>
            </a:pPr>
            <a:r>
              <a:rPr lang="en-US" sz="2000" smtClean="0"/>
              <a:t>1</a:t>
            </a: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state</a:t>
            </a:r>
          </a:p>
          <a:p>
            <a:pPr>
              <a:defRPr/>
            </a:pPr>
            <a:r>
              <a:rPr lang="en-US" sz="2000" smtClean="0"/>
              <a:t>2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event causing state transition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actions taken on state transition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1800">
                <a:solidFill>
                  <a:srgbClr val="CC0000"/>
                </a:solidFill>
              </a:rPr>
              <a:t>state:</a:t>
            </a:r>
            <a:r>
              <a:rPr lang="en-US" sz="1800"/>
              <a:t> when in this </a:t>
            </a:r>
            <a:r>
              <a:rPr lang="ja-JP" altLang="en-US" sz="1800"/>
              <a:t>“</a:t>
            </a:r>
            <a:r>
              <a:rPr lang="en-US" altLang="ja-JP" sz="1800"/>
              <a:t>state</a:t>
            </a:r>
            <a:r>
              <a:rPr lang="ja-JP" altLang="en-US" sz="1800"/>
              <a:t>”</a:t>
            </a:r>
            <a:r>
              <a:rPr lang="en-US" altLang="ja-JP" sz="1800"/>
              <a:t> next state uniquely determined by next event</a:t>
            </a:r>
            <a:endParaRPr lang="en-US" sz="1800"/>
          </a:p>
        </p:txBody>
      </p:sp>
      <p:sp>
        <p:nvSpPr>
          <p:cNvPr id="21520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event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20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actions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705644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Reliable data transfer: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711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2AC0339-EDD6-4AAF-AF2C-47159810C062}" type="slidenum">
              <a:rPr lang="en-US" sz="1200" smtClean="0"/>
              <a:pPr>
                <a:defRPr/>
              </a:pPr>
              <a:t>24</a:t>
            </a:fld>
            <a:endParaRPr lang="en-US" sz="120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647799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rdt1.0: </a:t>
            </a:r>
            <a:r>
              <a:rPr lang="en-US" sz="3200" dirty="0">
                <a:ea typeface="ＭＳ Ｐゴシック" charset="0"/>
                <a:cs typeface="+mj-cs"/>
              </a:rPr>
              <a:t>reliable transfer </a:t>
            </a:r>
            <a:r>
              <a:rPr lang="en-US" sz="3200" dirty="0" smtClean="0">
                <a:ea typeface="ＭＳ Ｐゴシック" charset="0"/>
                <a:cs typeface="+mj-cs"/>
              </a:rPr>
              <a:t>&amp; </a:t>
            </a:r>
            <a:r>
              <a:rPr lang="en-US" sz="3200" dirty="0">
                <a:ea typeface="ＭＳ Ｐゴシック" charset="0"/>
                <a:cs typeface="+mj-cs"/>
              </a:rPr>
              <a:t>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underlying channel perfectly reliable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no bit errors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no loss of packets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separate FSMs for sender, receiver: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sender sends data into underlying channel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receiver reads data from underlying channel</a:t>
            </a:r>
          </a:p>
        </p:txBody>
      </p:sp>
      <p:sp>
        <p:nvSpPr>
          <p:cNvPr id="22534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6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packet = make_pkt(data)</a:t>
            </a:r>
          </a:p>
          <a:p>
            <a:pPr algn="l"/>
            <a:r>
              <a:rPr lang="en-US">
                <a:latin typeface="Arial" charset="0"/>
              </a:rPr>
              <a:t>udt_send(packet)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8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9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 (packet,data)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2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43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4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sv-SE">
              <a:latin typeface="Times New Roman" pitchFamily="18" charset="0"/>
            </a:endParaRPr>
          </a:p>
        </p:txBody>
      </p:sp>
      <p:sp>
        <p:nvSpPr>
          <p:cNvPr id="22546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rdt_rcv(packet)</a:t>
            </a:r>
          </a:p>
        </p:txBody>
      </p:sp>
      <p:sp>
        <p:nvSpPr>
          <p:cNvPr id="26645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6646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3768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E365159-E3E2-4469-B31D-807BDD3C3340}" type="slidenum">
              <a:rPr lang="en-US" sz="1200" smtClean="0"/>
              <a:pPr>
                <a:defRPr/>
              </a:pPr>
              <a:t>25</a:t>
            </a:fld>
            <a:endParaRPr lang="en-US" sz="120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737400"/>
          </a:xfrm>
        </p:spPr>
        <p:txBody>
          <a:bodyPr>
            <a:normAutofit fontScale="92500"/>
          </a:bodyPr>
          <a:lstStyle/>
          <a:p>
            <a:pPr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checksum to detect bit </a:t>
            </a:r>
            <a:r>
              <a:rPr lang="en-US" dirty="0" smtClean="0">
                <a:ea typeface="ＭＳ Ｐゴシック" charset="0"/>
              </a:rPr>
              <a:t>errors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how </a:t>
            </a:r>
            <a:r>
              <a:rPr lang="en-US" dirty="0">
                <a:ea typeface="ＭＳ Ｐゴシック" charset="0"/>
                <a:cs typeface="+mn-cs"/>
              </a:rPr>
              <a:t>to recover from errors:</a:t>
            </a:r>
          </a:p>
          <a:p>
            <a:pPr lvl="1">
              <a:spcBef>
                <a:spcPct val="450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 dirty="0">
                <a:ea typeface="ＭＳ Ｐゴシック" charset="0"/>
              </a:rPr>
              <a:t> receiver explicitly tells sender that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received OK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 dirty="0">
                <a:ea typeface="ＭＳ Ｐゴシック" charset="0"/>
              </a:rPr>
              <a:t> receiver explicitly tells sender that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had errors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sender retransmits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on receipt of </a:t>
            </a:r>
            <a:r>
              <a:rPr lang="en-US" dirty="0" smtClean="0">
                <a:ea typeface="ＭＳ Ｐゴシック" charset="0"/>
              </a:rPr>
              <a:t>NAK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new mechanisms in 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 dirty="0">
                <a:ea typeface="ＭＳ Ｐゴシック" charset="0"/>
                <a:cs typeface="+mn-cs"/>
              </a:rPr>
              <a:t> (beyond 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 dirty="0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feedback: control </a:t>
            </a:r>
            <a:r>
              <a:rPr lang="en-US" dirty="0" err="1">
                <a:ea typeface="ＭＳ Ｐゴシック" charset="0"/>
              </a:rPr>
              <a:t>msgs</a:t>
            </a:r>
            <a:r>
              <a:rPr lang="en-US" dirty="0">
                <a:ea typeface="ＭＳ Ｐゴシック" charset="0"/>
              </a:rPr>
              <a:t> (ACK,NAK)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7080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rdt2.0: channel with bit errors</a:t>
            </a:r>
          </a:p>
        </p:txBody>
      </p:sp>
    </p:spTree>
    <p:extLst>
      <p:ext uri="{BB962C8B-B14F-4D97-AF65-F5344CB8AC3E}">
        <p14:creationId xmlns:p14="http://schemas.microsoft.com/office/powerpoint/2010/main" val="24040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4226B34-1B1D-40B3-A023-985C8F09B901}" type="slidenum">
              <a:rPr lang="en-US" sz="1200" smtClean="0"/>
              <a:pPr>
                <a:defRPr/>
              </a:pPr>
              <a:t>26</a:t>
            </a:fld>
            <a:endParaRPr lang="en-US" sz="120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1288"/>
            <a:ext cx="8784976" cy="7143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rdt2.0: </a:t>
            </a:r>
            <a:r>
              <a:rPr lang="en-US" sz="4000" dirty="0" smtClean="0">
                <a:ea typeface="ＭＳ Ｐゴシック" charset="0"/>
                <a:cs typeface="+mj-cs"/>
              </a:rPr>
              <a:t>FSM specification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4582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7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95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96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97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461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461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461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4610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611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01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24608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609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call from below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4602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receiver</a:t>
            </a:r>
          </a:p>
        </p:txBody>
      </p:sp>
      <p:sp>
        <p:nvSpPr>
          <p:cNvPr id="24605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727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0938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5BA11963-BAA6-469E-A3D8-6B8C83A2E94B}" type="slidenum">
              <a:rPr lang="en-US" sz="1200" smtClean="0"/>
              <a:pPr>
                <a:defRPr/>
              </a:pPr>
              <a:t>27</a:t>
            </a:fld>
            <a:endParaRPr lang="en-US" sz="12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operation with no errors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25606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snkpkt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9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1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2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6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9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20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21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5649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5650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5651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5647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648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5623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625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26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25645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25643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5629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5641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5639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58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7886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5" grpId="0" animBg="1"/>
      <p:bldP spid="288809" grpId="0" animBg="1"/>
      <p:bldP spid="288811" grpId="0" animBg="1"/>
      <p:bldP spid="288815" grpId="0" animBg="1"/>
      <p:bldP spid="2888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C36DAD3-0C38-4430-9887-DD4C4902EFB7}" type="slidenum">
              <a:rPr lang="en-US" sz="1200" smtClean="0"/>
              <a:pPr>
                <a:defRPr/>
              </a:pPr>
              <a:t>28</a:t>
            </a:fld>
            <a:endParaRPr lang="en-US" sz="1200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error scenario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26629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snkpkt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5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9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42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43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44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667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667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667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5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667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676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6646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8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49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26673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26671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6652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6669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6667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38441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9" grpId="0" animBg="1"/>
      <p:bldP spid="289833" grpId="0" animBg="1"/>
      <p:bldP spid="289835" grpId="0" animBg="1"/>
      <p:bldP spid="289839" grpId="0" animBg="1"/>
      <p:bldP spid="289839" grpId="1" animBg="1"/>
      <p:bldP spid="289841" grpId="0" animBg="1"/>
      <p:bldP spid="2898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E0ADA39-F796-4157-A397-EBBC57FBB9CD}" type="slidenum">
              <a:rPr lang="en-US" sz="1200" smtClean="0"/>
              <a:pPr>
                <a:defRPr/>
              </a:pPr>
              <a:t>29</a:t>
            </a:fld>
            <a:endParaRPr lang="en-US" sz="120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9"/>
            <a:ext cx="7772400" cy="650974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rdt2.0 has </a:t>
            </a:r>
            <a:r>
              <a:rPr lang="en-US" dirty="0" smtClean="0">
                <a:ea typeface="ＭＳ Ｐゴシック" charset="0"/>
                <a:cs typeface="+mj-cs"/>
              </a:rPr>
              <a:t>an issue ….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46512" cy="28559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C0000"/>
                </a:solidFill>
              </a:rPr>
              <a:t>what happens if ACK/NAK corrupted?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sender uncertain </a:t>
            </a:r>
            <a:r>
              <a:rPr lang="en-US" altLang="ja-JP" sz="2400" dirty="0" smtClean="0"/>
              <a:t>what happened at receiver!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/>
              <a:t>Can </a:t>
            </a:r>
            <a:r>
              <a:rPr lang="en-US" altLang="ja-JP" sz="2400" b="1" dirty="0" smtClean="0"/>
              <a:t>retransmit : BUT WATCH: possible duplicates!</a:t>
            </a:r>
            <a:endParaRPr lang="en-US" altLang="ja-JP" b="1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844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</a:rPr>
              <a:t>handling duplicates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en-US" sz="2400" dirty="0" smtClean="0"/>
              <a:t>sender retransmits current </a:t>
            </a:r>
            <a:r>
              <a:rPr lang="en-US" sz="2400" dirty="0" err="1" smtClean="0"/>
              <a:t>pkt</a:t>
            </a:r>
            <a:r>
              <a:rPr lang="en-US" sz="2400" dirty="0" smtClean="0"/>
              <a:t> if hears nothing</a:t>
            </a:r>
          </a:p>
          <a:p>
            <a:pPr>
              <a:defRPr/>
            </a:pPr>
            <a:r>
              <a:rPr lang="en-US" sz="2400" dirty="0" smtClean="0"/>
              <a:t>sender adds </a:t>
            </a:r>
            <a:r>
              <a:rPr lang="en-US" sz="2400" i="1" dirty="0" smtClean="0">
                <a:solidFill>
                  <a:srgbClr val="000099"/>
                </a:solidFill>
              </a:rPr>
              <a:t>sequence number</a:t>
            </a:r>
            <a:r>
              <a:rPr lang="en-US" sz="2400" dirty="0" smtClean="0"/>
              <a:t> to each </a:t>
            </a:r>
            <a:r>
              <a:rPr lang="en-US" sz="2400" dirty="0" err="1" smtClean="0"/>
              <a:t>pkt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receiver discards (</a:t>
            </a:r>
            <a:r>
              <a:rPr lang="en-US" sz="2400" dirty="0" err="1" smtClean="0"/>
              <a:t>doesn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t deliver up) duplicate </a:t>
            </a:r>
            <a:r>
              <a:rPr lang="en-US" altLang="ja-JP" sz="2400" dirty="0" err="1" smtClean="0"/>
              <a:t>pkt</a:t>
            </a:r>
            <a:endParaRPr lang="en-US" sz="2400" dirty="0" smtClean="0"/>
          </a:p>
        </p:txBody>
      </p:sp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CC0000"/>
                  </a:solidFill>
                  <a:latin typeface="Gill Sans MT" charset="0"/>
                </a:rPr>
                <a:t>stop and wait</a:t>
              </a:r>
            </a:p>
          </p:txBody>
        </p:sp>
        <p:sp>
          <p:nvSpPr>
            <p:cNvPr id="32780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sender sends one packet,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then waits for receiver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4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animBg="1"/>
      <p:bldP spid="3471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transport-layer protocols</a:t>
            </a:r>
            <a:endParaRPr lang="en-US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71855"/>
            <a:ext cx="4315326" cy="232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reliable, in-order delivery: </a:t>
            </a:r>
            <a:r>
              <a:rPr lang="en-US" b="1" dirty="0" smtClean="0"/>
              <a:t>TCP</a:t>
            </a:r>
            <a:r>
              <a:rPr lang="en-US" dirty="0" smtClean="0"/>
              <a:t>; also provides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flow control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congestion control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connection setup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3222" y="5540709"/>
            <a:ext cx="730424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86FDFB58-7F91-423C-A4F7-F3B2E41ECEC4}" type="slidenum">
              <a:rPr lang="en-US" smtClean="0"/>
              <a:pPr/>
              <a:t>3</a:t>
            </a:fld>
            <a:endParaRPr lang="en-US" dirty="0" smtClean="0"/>
          </a:p>
        </p:txBody>
      </p:sp>
      <p:grpSp>
        <p:nvGrpSpPr>
          <p:cNvPr id="4100" name="Group 940"/>
          <p:cNvGrpSpPr>
            <a:grpSpLocks/>
          </p:cNvGrpSpPr>
          <p:nvPr/>
        </p:nvGrpSpPr>
        <p:grpSpPr bwMode="auto">
          <a:xfrm>
            <a:off x="5048250" y="1534510"/>
            <a:ext cx="3540125" cy="4719145"/>
            <a:chOff x="3277" y="974"/>
            <a:chExt cx="2230" cy="2863"/>
          </a:xfrm>
        </p:grpSpPr>
        <p:sp>
          <p:nvSpPr>
            <p:cNvPr id="4230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948 w 1036"/>
                <a:gd name="T1" fmla="*/ 11 h 675"/>
                <a:gd name="T2" fmla="*/ 571 w 1036"/>
                <a:gd name="T3" fmla="*/ 53 h 675"/>
                <a:gd name="T4" fmla="*/ 302 w 1036"/>
                <a:gd name="T5" fmla="*/ 129 h 675"/>
                <a:gd name="T6" fmla="*/ 224 w 1036"/>
                <a:gd name="T7" fmla="*/ 229 h 675"/>
                <a:gd name="T8" fmla="*/ 31 w 1036"/>
                <a:gd name="T9" fmla="*/ 297 h 675"/>
                <a:gd name="T10" fmla="*/ 25 w 1036"/>
                <a:gd name="T11" fmla="*/ 459 h 675"/>
                <a:gd name="T12" fmla="*/ 193 w 1036"/>
                <a:gd name="T13" fmla="*/ 489 h 675"/>
                <a:gd name="T14" fmla="*/ 672 w 1036"/>
                <a:gd name="T15" fmla="*/ 489 h 675"/>
                <a:gd name="T16" fmla="*/ 874 w 1036"/>
                <a:gd name="T17" fmla="*/ 555 h 675"/>
                <a:gd name="T18" fmla="*/ 1100 w 1036"/>
                <a:gd name="T19" fmla="*/ 657 h 675"/>
                <a:gd name="T20" fmla="*/ 1274 w 1036"/>
                <a:gd name="T21" fmla="*/ 661 h 675"/>
                <a:gd name="T22" fmla="*/ 1393 w 1036"/>
                <a:gd name="T23" fmla="*/ 603 h 675"/>
                <a:gd name="T24" fmla="*/ 1453 w 1036"/>
                <a:gd name="T25" fmla="*/ 445 h 675"/>
                <a:gd name="T26" fmla="*/ 1491 w 1036"/>
                <a:gd name="T27" fmla="*/ 291 h 675"/>
                <a:gd name="T28" fmla="*/ 1495 w 1036"/>
                <a:gd name="T29" fmla="*/ 107 h 675"/>
                <a:gd name="T30" fmla="*/ 1368 w 1036"/>
                <a:gd name="T31" fmla="*/ 17 h 675"/>
                <a:gd name="T32" fmla="*/ 1135 w 1036"/>
                <a:gd name="T33" fmla="*/ 3 h 675"/>
                <a:gd name="T34" fmla="*/ 9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31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232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47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607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8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48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57 w 765"/>
                <a:gd name="T1" fmla="*/ 207 h 459"/>
                <a:gd name="T2" fmla="*/ 3427 w 765"/>
                <a:gd name="T3" fmla="*/ 1471 h 459"/>
                <a:gd name="T4" fmla="*/ 1146 w 765"/>
                <a:gd name="T5" fmla="*/ 2093 h 459"/>
                <a:gd name="T6" fmla="*/ 164 w 765"/>
                <a:gd name="T7" fmla="*/ 7053 h 459"/>
                <a:gd name="T8" fmla="*/ 2144 w 765"/>
                <a:gd name="T9" fmla="*/ 9319 h 459"/>
                <a:gd name="T10" fmla="*/ 4121 w 765"/>
                <a:gd name="T11" fmla="*/ 8933 h 459"/>
                <a:gd name="T12" fmla="*/ 6957 w 765"/>
                <a:gd name="T13" fmla="*/ 9319 h 459"/>
                <a:gd name="T14" fmla="*/ 8325 w 765"/>
                <a:gd name="T15" fmla="*/ 9103 h 459"/>
                <a:gd name="T16" fmla="*/ 8961 w 765"/>
                <a:gd name="T17" fmla="*/ 7810 h 459"/>
                <a:gd name="T18" fmla="*/ 8945 w 765"/>
                <a:gd name="T19" fmla="*/ 3315 h 459"/>
                <a:gd name="T20" fmla="*/ 7894 w 765"/>
                <a:gd name="T21" fmla="*/ 723 h 459"/>
                <a:gd name="T22" fmla="*/ 5057 w 765"/>
                <a:gd name="T23" fmla="*/ 20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67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4590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1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2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3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4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5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6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7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8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9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0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1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2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3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4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4606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68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82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83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84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85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588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9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69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5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76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79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0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0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56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6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6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68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71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2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1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55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60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63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4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2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5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52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55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6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3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5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44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47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8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75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5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36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39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0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6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5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28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31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2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7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5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20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23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4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8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5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12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15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6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9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5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04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07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8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80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4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4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4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496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99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0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81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479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81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2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3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4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5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6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7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8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9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0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1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2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80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82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465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67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8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9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0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1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2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3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4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7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8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66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84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463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4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5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461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2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6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459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0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7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457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58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288" name="Picture 115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89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455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6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90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423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5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28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30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33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34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35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0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2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91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391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3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396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398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01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02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3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8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0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92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368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9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0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71" name="Picture 1227" descr="scree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2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78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85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6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7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8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9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0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79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3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345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6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47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48" name="Picture 1251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49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55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62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4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5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6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7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56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4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322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3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4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25" name="Picture 1275" descr="screen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6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32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39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0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1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2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3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4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33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5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320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1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96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297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8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99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00" name="Picture 1302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1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7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14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6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7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8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9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8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50129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1108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9838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4737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108" name="Group 737"/>
          <p:cNvGrpSpPr>
            <a:grpSpLocks/>
          </p:cNvGrpSpPr>
          <p:nvPr/>
        </p:nvGrpSpPr>
        <p:grpSpPr bwMode="auto">
          <a:xfrm>
            <a:off x="6943725" y="2426685"/>
            <a:ext cx="382588" cy="171450"/>
            <a:chOff x="3855" y="1486"/>
            <a:chExt cx="241" cy="108"/>
          </a:xfrm>
        </p:grpSpPr>
        <p:sp>
          <p:nvSpPr>
            <p:cNvPr id="4222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23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24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25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28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09" name="Group 746"/>
          <p:cNvGrpSpPr>
            <a:grpSpLocks/>
          </p:cNvGrpSpPr>
          <p:nvPr/>
        </p:nvGrpSpPr>
        <p:grpSpPr bwMode="auto">
          <a:xfrm>
            <a:off x="6969125" y="2671160"/>
            <a:ext cx="382588" cy="171450"/>
            <a:chOff x="3855" y="1486"/>
            <a:chExt cx="241" cy="108"/>
          </a:xfrm>
        </p:grpSpPr>
        <p:sp>
          <p:nvSpPr>
            <p:cNvPr id="4214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15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16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17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20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0" name="Group 782"/>
          <p:cNvGrpSpPr>
            <a:grpSpLocks/>
          </p:cNvGrpSpPr>
          <p:nvPr/>
        </p:nvGrpSpPr>
        <p:grpSpPr bwMode="auto">
          <a:xfrm>
            <a:off x="6824663" y="3568098"/>
            <a:ext cx="427037" cy="177800"/>
            <a:chOff x="3855" y="1486"/>
            <a:chExt cx="241" cy="108"/>
          </a:xfrm>
        </p:grpSpPr>
        <p:sp>
          <p:nvSpPr>
            <p:cNvPr id="4206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7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8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09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12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1" name="Group 791"/>
          <p:cNvGrpSpPr>
            <a:grpSpLocks/>
          </p:cNvGrpSpPr>
          <p:nvPr/>
        </p:nvGrpSpPr>
        <p:grpSpPr bwMode="auto">
          <a:xfrm>
            <a:off x="7148513" y="3815748"/>
            <a:ext cx="484187" cy="196850"/>
            <a:chOff x="3855" y="1486"/>
            <a:chExt cx="241" cy="108"/>
          </a:xfrm>
        </p:grpSpPr>
        <p:sp>
          <p:nvSpPr>
            <p:cNvPr id="4198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9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0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01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04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8878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113" name="Group 814"/>
          <p:cNvGrpSpPr>
            <a:grpSpLocks/>
          </p:cNvGrpSpPr>
          <p:nvPr/>
        </p:nvGrpSpPr>
        <p:grpSpPr bwMode="auto">
          <a:xfrm>
            <a:off x="6653213" y="4425348"/>
            <a:ext cx="617537" cy="241300"/>
            <a:chOff x="3855" y="1486"/>
            <a:chExt cx="241" cy="108"/>
          </a:xfrm>
        </p:grpSpPr>
        <p:sp>
          <p:nvSpPr>
            <p:cNvPr id="4190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1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2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93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196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4" name="Group 823"/>
          <p:cNvGrpSpPr>
            <a:grpSpLocks/>
          </p:cNvGrpSpPr>
          <p:nvPr/>
        </p:nvGrpSpPr>
        <p:grpSpPr bwMode="auto">
          <a:xfrm>
            <a:off x="7307263" y="4761898"/>
            <a:ext cx="617537" cy="241300"/>
            <a:chOff x="3855" y="1486"/>
            <a:chExt cx="241" cy="108"/>
          </a:xfrm>
        </p:grpSpPr>
        <p:sp>
          <p:nvSpPr>
            <p:cNvPr id="4182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83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84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85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188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5" name="Group 876"/>
          <p:cNvGrpSpPr>
            <a:grpSpLocks/>
          </p:cNvGrpSpPr>
          <p:nvPr/>
        </p:nvGrpSpPr>
        <p:grpSpPr bwMode="auto">
          <a:xfrm>
            <a:off x="5359400" y="1340835"/>
            <a:ext cx="1057275" cy="957263"/>
            <a:chOff x="-153" y="1680"/>
            <a:chExt cx="666" cy="603"/>
          </a:xfrm>
        </p:grpSpPr>
        <p:grpSp>
          <p:nvGrpSpPr>
            <p:cNvPr id="4173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6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4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6" name="Group 886"/>
          <p:cNvGrpSpPr>
            <a:grpSpLocks/>
          </p:cNvGrpSpPr>
          <p:nvPr/>
        </p:nvGrpSpPr>
        <p:grpSpPr bwMode="auto">
          <a:xfrm>
            <a:off x="7869238" y="4353910"/>
            <a:ext cx="1057275" cy="957263"/>
            <a:chOff x="-153" y="1680"/>
            <a:chExt cx="666" cy="603"/>
          </a:xfrm>
        </p:grpSpPr>
        <p:grpSp>
          <p:nvGrpSpPr>
            <p:cNvPr id="4164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7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65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7" name="Group 661"/>
          <p:cNvGrpSpPr>
            <a:grpSpLocks/>
          </p:cNvGrpSpPr>
          <p:nvPr/>
        </p:nvGrpSpPr>
        <p:grpSpPr bwMode="auto">
          <a:xfrm>
            <a:off x="5913438" y="206791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9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8" name="Group 901"/>
          <p:cNvGrpSpPr>
            <a:grpSpLocks/>
          </p:cNvGrpSpPr>
          <p:nvPr/>
        </p:nvGrpSpPr>
        <p:grpSpPr bwMode="auto">
          <a:xfrm>
            <a:off x="6729413" y="249018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4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9" name="Group 907"/>
          <p:cNvGrpSpPr>
            <a:grpSpLocks/>
          </p:cNvGrpSpPr>
          <p:nvPr/>
        </p:nvGrpSpPr>
        <p:grpSpPr bwMode="auto">
          <a:xfrm>
            <a:off x="6738938" y="191233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9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0" name="Group 913"/>
          <p:cNvGrpSpPr>
            <a:grpSpLocks/>
          </p:cNvGrpSpPr>
          <p:nvPr/>
        </p:nvGrpSpPr>
        <p:grpSpPr bwMode="auto">
          <a:xfrm>
            <a:off x="6513513" y="309978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4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1" name="Group 919"/>
          <p:cNvGrpSpPr>
            <a:grpSpLocks/>
          </p:cNvGrpSpPr>
          <p:nvPr/>
        </p:nvGrpSpPr>
        <p:grpSpPr bwMode="auto">
          <a:xfrm>
            <a:off x="7100888" y="360461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9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2" name="Group 925"/>
          <p:cNvGrpSpPr>
            <a:grpSpLocks/>
          </p:cNvGrpSpPr>
          <p:nvPr/>
        </p:nvGrpSpPr>
        <p:grpSpPr bwMode="auto">
          <a:xfrm>
            <a:off x="6589713" y="401418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4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3" name="Group 931"/>
          <p:cNvGrpSpPr>
            <a:grpSpLocks/>
          </p:cNvGrpSpPr>
          <p:nvPr/>
        </p:nvGrpSpPr>
        <p:grpSpPr bwMode="auto">
          <a:xfrm>
            <a:off x="7237413" y="441106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9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4" name="Group 896"/>
          <p:cNvGrpSpPr>
            <a:grpSpLocks/>
          </p:cNvGrpSpPr>
          <p:nvPr/>
        </p:nvGrpSpPr>
        <p:grpSpPr bwMode="auto">
          <a:xfrm rot="2937887">
            <a:off x="5389563" y="292198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4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chemeClr val="bg1"/>
                  </a:solidFill>
                </a:rPr>
                <a:t>logical end-end transport</a:t>
              </a:r>
              <a:endParaRPr lang="en-US" smtClean="0"/>
            </a:p>
          </p:txBody>
        </p:sp>
        <p:sp>
          <p:nvSpPr>
            <p:cNvPr id="4127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" name="Rectangle 3"/>
          <p:cNvSpPr txBox="1">
            <a:spLocks noChangeArrowheads="1"/>
          </p:cNvSpPr>
          <p:nvPr/>
        </p:nvSpPr>
        <p:spPr bwMode="auto">
          <a:xfrm>
            <a:off x="618380" y="3540012"/>
            <a:ext cx="4315326" cy="1748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unreliable, unordered delivery: </a:t>
            </a:r>
            <a:r>
              <a:rPr lang="en-US" b="1" dirty="0" smtClean="0"/>
              <a:t>UDP</a:t>
            </a:r>
          </a:p>
          <a:p>
            <a:pPr lvl="1"/>
            <a:r>
              <a:rPr lang="en-US" dirty="0" smtClean="0"/>
              <a:t>no-frills extension of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best-effort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IP</a:t>
            </a:r>
          </a:p>
        </p:txBody>
      </p:sp>
      <p:sp>
        <p:nvSpPr>
          <p:cNvPr id="614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09571" y="5363416"/>
            <a:ext cx="5602037" cy="1017912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+mn-lt"/>
              </a:rPr>
              <a:t>Both support addressing (multiplexing</a:t>
            </a:r>
            <a:r>
              <a:rPr lang="en-US" sz="2000" dirty="0" smtClean="0">
                <a:latin typeface="+mn-lt"/>
              </a:rPr>
              <a:t>), of course!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Transport Layer services </a:t>
            </a:r>
            <a:r>
              <a:rPr lang="en-US" sz="2000" b="1" dirty="0">
                <a:latin typeface="+mn-lt"/>
              </a:rPr>
              <a:t>not </a:t>
            </a:r>
            <a:r>
              <a:rPr lang="en-US" sz="2000" b="1" dirty="0" smtClean="0">
                <a:latin typeface="+mn-lt"/>
              </a:rPr>
              <a:t>available </a:t>
            </a:r>
            <a:r>
              <a:rPr lang="en-US" sz="2000" dirty="0" smtClean="0">
                <a:latin typeface="+mn-lt"/>
              </a:rPr>
              <a:t>in TCP &amp; UDP: 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Delay/bandwidth guarantees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7735939" y="1369411"/>
            <a:ext cx="1300557" cy="400050"/>
          </a:xfrm>
          <a:prstGeom prst="wedgeRectCallout">
            <a:avLst>
              <a:gd name="adj1" fmla="val -76352"/>
              <a:gd name="adj2" fmla="val 13844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rgbClr val="C00000"/>
                </a:solidFill>
              </a:rPr>
              <a:t>Recall</a:t>
            </a:r>
            <a:r>
              <a:rPr lang="sv-SE" sz="1200" dirty="0">
                <a:solidFill>
                  <a:srgbClr val="C00000"/>
                </a:solidFill>
              </a:rPr>
              <a:t>: best-</a:t>
            </a:r>
            <a:r>
              <a:rPr lang="sv-SE" sz="1200" dirty="0" err="1">
                <a:solidFill>
                  <a:srgbClr val="C00000"/>
                </a:solidFill>
              </a:rPr>
              <a:t>effort</a:t>
            </a:r>
            <a:r>
              <a:rPr lang="sv-SE" sz="1200" dirty="0">
                <a:solidFill>
                  <a:srgbClr val="C00000"/>
                </a:solidFill>
              </a:rPr>
              <a:t> </a:t>
            </a:r>
            <a:r>
              <a:rPr lang="sv-SE" sz="1200" dirty="0" err="1">
                <a:solidFill>
                  <a:srgbClr val="C00000"/>
                </a:solidFill>
              </a:rPr>
              <a:t>datagram</a:t>
            </a:r>
            <a:r>
              <a:rPr lang="sv-SE" sz="1200" dirty="0">
                <a:solidFill>
                  <a:srgbClr val="C00000"/>
                </a:solidFill>
              </a:rPr>
              <a:t> service </a:t>
            </a:r>
          </a:p>
        </p:txBody>
      </p:sp>
    </p:spTree>
    <p:extLst>
      <p:ext uri="{BB962C8B-B14F-4D97-AF65-F5344CB8AC3E}">
        <p14:creationId xmlns:p14="http://schemas.microsoft.com/office/powerpoint/2010/main" val="28374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79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1ED8332-9C97-4BAD-93E0-F020B0D15A68}" type="slidenum">
              <a:rPr lang="en-US" sz="1200" smtClean="0"/>
              <a:pPr>
                <a:defRPr/>
              </a:pPr>
              <a:t>30</a:t>
            </a:fld>
            <a:endParaRPr lang="en-US" sz="1200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6635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rdt2.1: sender, handles garbled ACK/NAKs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28678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Wait for call 0 from above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make_pkt(0, 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5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28712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3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 or NAK 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8686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 </a:t>
            </a:r>
          </a:p>
          <a:p>
            <a:pPr algn="l"/>
            <a:r>
              <a:rPr lang="en-US">
                <a:latin typeface="Arial" charset="0"/>
              </a:rPr>
              <a:t>( corrupt(rcvpkt) ||</a:t>
            </a:r>
          </a:p>
          <a:p>
            <a:pPr algn="l"/>
            <a:r>
              <a:rPr lang="en-US">
                <a:latin typeface="Arial" charset="0"/>
              </a:rPr>
              <a:t>isNAK(rcvpkt)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make_pkt(1, 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95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  </a:t>
            </a:r>
          </a:p>
          <a:p>
            <a:pPr algn="l"/>
            <a:r>
              <a:rPr lang="en-US">
                <a:latin typeface="Arial" charset="0"/>
              </a:rPr>
              <a:t>&amp;&amp; notcorrupt(rcvpkt) </a:t>
            </a:r>
          </a:p>
          <a:p>
            <a:pPr algn="l"/>
            <a:r>
              <a:rPr lang="en-US">
                <a:latin typeface="Arial" charset="0"/>
              </a:rPr>
              <a:t>&amp;&amp; isACK(rcvpkt) </a:t>
            </a:r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00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 </a:t>
            </a:r>
          </a:p>
          <a:p>
            <a:pPr algn="l"/>
            <a:r>
              <a:rPr lang="en-US">
                <a:latin typeface="Arial" charset="0"/>
              </a:rPr>
              <a:t>( corrupt(rcvpkt) ||</a:t>
            </a:r>
          </a:p>
          <a:p>
            <a:pPr algn="l"/>
            <a:r>
              <a:rPr lang="en-US">
                <a:latin typeface="Arial" charset="0"/>
              </a:rPr>
              <a:t>isNAK(rcvpkt)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  </a:t>
            </a:r>
          </a:p>
          <a:p>
            <a:pPr algn="l"/>
            <a:r>
              <a:rPr lang="en-US">
                <a:latin typeface="Arial" charset="0"/>
              </a:rPr>
              <a:t>&amp;&amp; notcorrupt(rcvpkt) </a:t>
            </a:r>
          </a:p>
          <a:p>
            <a:pPr algn="l"/>
            <a:r>
              <a:rPr lang="en-US">
                <a:latin typeface="Arial" charset="0"/>
              </a:rPr>
              <a:t>&amp;&amp; isACK(rcvpkt)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4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28710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1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</a:t>
              </a:r>
            </a:p>
            <a:p>
              <a:r>
                <a:rPr lang="en-US" sz="1400">
                  <a:latin typeface="Arial" charset="0"/>
                </a:rPr>
                <a:t> 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28705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28708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9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 or NAK 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4429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44FAFDD-16EF-4688-9184-E133BEA3B9BE}" type="slidenum">
              <a:rPr lang="en-US" sz="1200" smtClean="0"/>
              <a:pPr>
                <a:defRPr/>
              </a:pPr>
              <a:t>31</a:t>
            </a:fld>
            <a:endParaRPr lang="en-US" sz="1200" smtClean="0"/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29731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32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0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has_seq0(rcvpkt)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has_seq1(rcvpkt)</a:t>
            </a:r>
            <a:r>
              <a:rPr lang="en-US">
                <a:latin typeface="Arial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29710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29729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30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1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711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has_seq0(rcvpkt)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3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5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9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has_seq1(rcvpkt)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29720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22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24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25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27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rdt2.1: receiver, handles garbled </a:t>
            </a:r>
            <a:r>
              <a:rPr lang="en-US" sz="2800" dirty="0">
                <a:ea typeface="ＭＳ Ｐゴシック" charset="0"/>
                <a:cs typeface="+mj-cs"/>
              </a:rPr>
              <a:t>ACK/NAKs</a:t>
            </a:r>
            <a:endParaRPr lang="en-US" sz="3200" dirty="0"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62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1E8737C-9A03-44A6-8F80-157356774DAE}" type="slidenum">
              <a:rPr lang="en-US" sz="1200" smtClean="0"/>
              <a:pPr>
                <a:defRPr/>
              </a:pPr>
              <a:t>32</a:t>
            </a:fld>
            <a:endParaRPr lang="en-US" sz="120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3016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rdt2.1: discussion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sender: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err="1" smtClean="0"/>
              <a:t>seq</a:t>
            </a:r>
            <a:r>
              <a:rPr lang="en-US" dirty="0" smtClean="0"/>
              <a:t> # added to </a:t>
            </a:r>
            <a:r>
              <a:rPr lang="en-US" dirty="0" err="1" smtClean="0"/>
              <a:t>pkt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two seq. #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(0,1) will suffice.  Why?</a:t>
            </a:r>
          </a:p>
          <a:p>
            <a:pPr>
              <a:defRPr/>
            </a:pPr>
            <a:r>
              <a:rPr lang="en-US" dirty="0" smtClean="0"/>
              <a:t>must check if received ACK/NAK corrupted </a:t>
            </a:r>
          </a:p>
          <a:p>
            <a:pPr>
              <a:defRPr/>
            </a:pPr>
            <a:r>
              <a:rPr lang="en-US" dirty="0" smtClean="0"/>
              <a:t>twice as many states</a:t>
            </a:r>
          </a:p>
          <a:p>
            <a:pPr lvl="1">
              <a:defRPr/>
            </a:pPr>
            <a:r>
              <a:rPr lang="en-US" dirty="0" smtClean="0"/>
              <a:t>state must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remember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whether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expected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pkt</a:t>
            </a:r>
            <a:r>
              <a:rPr lang="en-US" altLang="ja-JP" dirty="0" smtClean="0"/>
              <a:t> should have </a:t>
            </a:r>
            <a:r>
              <a:rPr lang="en-US" altLang="ja-JP" dirty="0" err="1" smtClean="0"/>
              <a:t>seq</a:t>
            </a:r>
            <a:r>
              <a:rPr lang="en-US" altLang="ja-JP" dirty="0" smtClean="0"/>
              <a:t> #  0 or 1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ea typeface="ＭＳ Ｐゴシック" charset="0"/>
                <a:cs typeface="+mn-cs"/>
              </a:rPr>
              <a:t>receiver:</a:t>
            </a:r>
            <a:endParaRPr lang="en-US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must check if received packet is duplicate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state indicates whether 0 or 1 is expected pkt seq #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note: receiver can </a:t>
            </a:r>
            <a:r>
              <a:rPr lang="en-US" i="1">
                <a:ea typeface="ＭＳ Ｐゴシック" charset="0"/>
                <a:cs typeface="+mn-cs"/>
              </a:rPr>
              <a:t>not</a:t>
            </a:r>
            <a:r>
              <a:rPr lang="en-US">
                <a:ea typeface="ＭＳ Ｐゴシック" charset="0"/>
                <a:cs typeface="+mn-cs"/>
              </a:rPr>
              <a:t> know if its last ACK/NAK received OK at sender</a:t>
            </a:r>
          </a:p>
        </p:txBody>
      </p:sp>
    </p:spTree>
    <p:extLst>
      <p:ext uri="{BB962C8B-B14F-4D97-AF65-F5344CB8AC3E}">
        <p14:creationId xmlns:p14="http://schemas.microsoft.com/office/powerpoint/2010/main" val="32572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F694E06-02DD-4D56-9A29-373E8E3CC97D}" type="slidenum">
              <a:rPr lang="en-US" sz="1200" smtClean="0"/>
              <a:pPr>
                <a:defRPr/>
              </a:pPr>
              <a:t>33</a:t>
            </a:fld>
            <a:endParaRPr lang="en-US" sz="120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9"/>
            <a:ext cx="7772400" cy="6921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rdt2.2: a NAK-free protocol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same functionality as rdt2.1, using ACKs only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instead of NAK, receiver sends ACK for last </a:t>
            </a:r>
            <a:r>
              <a:rPr lang="en-US" dirty="0" err="1">
                <a:ea typeface="ＭＳ Ｐゴシック" charset="0"/>
                <a:cs typeface="+mn-cs"/>
              </a:rPr>
              <a:t>pkt</a:t>
            </a:r>
            <a:r>
              <a:rPr lang="en-US" dirty="0">
                <a:ea typeface="ＭＳ Ｐゴシック" charset="0"/>
                <a:cs typeface="+mn-cs"/>
              </a:rPr>
              <a:t> received OK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receiver must </a:t>
            </a:r>
            <a:r>
              <a:rPr lang="en-US" i="1" dirty="0">
                <a:ea typeface="ＭＳ Ｐゴシック" charset="0"/>
              </a:rPr>
              <a:t>explicitly</a:t>
            </a:r>
            <a:r>
              <a:rPr lang="en-US" dirty="0">
                <a:ea typeface="ＭＳ Ｐゴシック" charset="0"/>
              </a:rPr>
              <a:t> include </a:t>
            </a:r>
            <a:r>
              <a:rPr lang="en-US" dirty="0" err="1">
                <a:ea typeface="ＭＳ Ｐゴシック" charset="0"/>
              </a:rPr>
              <a:t>seq</a:t>
            </a:r>
            <a:r>
              <a:rPr lang="en-US" dirty="0">
                <a:ea typeface="ＭＳ Ｐゴシック" charset="0"/>
              </a:rPr>
              <a:t> # of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being </a:t>
            </a:r>
            <a:r>
              <a:rPr lang="en-US" dirty="0" err="1">
                <a:ea typeface="ＭＳ Ｐゴシック" charset="0"/>
              </a:rPr>
              <a:t>ACKed</a:t>
            </a:r>
            <a:r>
              <a:rPr lang="en-US" dirty="0">
                <a:ea typeface="ＭＳ Ｐゴシック" charset="0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duplicate ACK at sender results in same action as NAK: </a:t>
            </a:r>
            <a:r>
              <a:rPr lang="en-US" i="1" dirty="0">
                <a:ea typeface="ＭＳ Ｐゴシック" charset="0"/>
                <a:cs typeface="+mn-cs"/>
              </a:rPr>
              <a:t>retransmit current </a:t>
            </a:r>
            <a:r>
              <a:rPr lang="en-US" i="1" dirty="0" err="1">
                <a:ea typeface="ＭＳ Ｐゴシック" charset="0"/>
                <a:cs typeface="+mn-cs"/>
              </a:rPr>
              <a:t>pkt</a:t>
            </a: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8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Recall</a:t>
            </a:r>
            <a:r>
              <a:rPr lang="sv-SE" dirty="0" smtClean="0"/>
              <a:t>: RDT </a:t>
            </a:r>
            <a:br>
              <a:rPr lang="sv-SE" dirty="0" smtClean="0"/>
            </a:br>
            <a:r>
              <a:rPr lang="sv-SE" sz="2800" dirty="0" smtClean="0"/>
              <a:t>(</a:t>
            </a:r>
            <a:r>
              <a:rPr lang="sv-SE" sz="2800" dirty="0" err="1" smtClean="0"/>
              <a:t>Reliable</a:t>
            </a:r>
            <a:r>
              <a:rPr lang="sv-SE" sz="2800" dirty="0" smtClean="0"/>
              <a:t> Data Transfer, </a:t>
            </a:r>
            <a:r>
              <a:rPr lang="sv-SE" sz="2800" dirty="0" err="1" smtClean="0"/>
              <a:t>aka</a:t>
            </a:r>
            <a:r>
              <a:rPr lang="sv-SE" sz="2800" dirty="0" smtClean="0"/>
              <a:t> </a:t>
            </a:r>
            <a:r>
              <a:rPr lang="sv-SE" sz="2800" dirty="0" err="1" smtClean="0"/>
              <a:t>error</a:t>
            </a:r>
            <a:r>
              <a:rPr lang="sv-SE" sz="2800" dirty="0" smtClean="0"/>
              <a:t> </a:t>
            </a:r>
            <a:r>
              <a:rPr lang="sv-SE" sz="2800" dirty="0" err="1" smtClean="0"/>
              <a:t>control</a:t>
            </a:r>
            <a:r>
              <a:rPr lang="sv-SE" sz="2800" dirty="0" smtClean="0"/>
              <a:t>)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3" y="3648984"/>
            <a:ext cx="7688008" cy="290103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 </a:t>
            </a:r>
            <a:r>
              <a:rPr lang="sv-SE" dirty="0" err="1" smtClean="0"/>
              <a:t>sends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page at a </a:t>
            </a:r>
            <a:r>
              <a:rPr lang="sv-SE" dirty="0" err="1" smtClean="0"/>
              <a:t>time</a:t>
            </a:r>
            <a:r>
              <a:rPr lang="sv-SE" dirty="0" smtClean="0"/>
              <a:t>; </a:t>
            </a:r>
          </a:p>
          <a:p>
            <a:pPr marL="0" indent="0">
              <a:buNone/>
            </a:pPr>
            <a:r>
              <a:rPr lang="sv-SE" dirty="0" err="1" smtClean="0"/>
              <a:t>How</a:t>
            </a:r>
            <a:r>
              <a:rPr lang="sv-SE" dirty="0" smtClean="0"/>
              <a:t> do A &amp; B  do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job</a:t>
            </a:r>
            <a:r>
              <a:rPr lang="sv-SE" dirty="0" smtClean="0"/>
              <a:t>  </a:t>
            </a:r>
            <a:r>
              <a:rPr lang="sv-SE" dirty="0" err="1" smtClean="0"/>
              <a:t>if</a:t>
            </a:r>
            <a:r>
              <a:rPr lang="sv-SE" dirty="0" smtClean="0"/>
              <a:t> MMS </a:t>
            </a:r>
            <a:r>
              <a:rPr lang="sv-SE" dirty="0" err="1" smtClean="0"/>
              <a:t>connection</a:t>
            </a:r>
            <a:r>
              <a:rPr lang="sv-SE" dirty="0" smtClean="0"/>
              <a:t>…</a:t>
            </a:r>
          </a:p>
          <a:p>
            <a:r>
              <a:rPr lang="sv-SE" dirty="0" smtClean="0"/>
              <a:t>…is </a:t>
            </a:r>
            <a:r>
              <a:rPr lang="sv-SE" dirty="0" err="1" smtClean="0"/>
              <a:t>reliable</a:t>
            </a:r>
            <a:r>
              <a:rPr lang="sv-SE" dirty="0" smtClean="0"/>
              <a:t>?</a:t>
            </a:r>
          </a:p>
          <a:p>
            <a:r>
              <a:rPr lang="sv-SE" dirty="0" smtClean="0"/>
              <a:t>…</a:t>
            </a:r>
            <a:r>
              <a:rPr lang="sv-SE" dirty="0" err="1" smtClean="0"/>
              <a:t>might</a:t>
            </a:r>
            <a:r>
              <a:rPr lang="sv-SE" dirty="0" smtClean="0"/>
              <a:t> </a:t>
            </a:r>
            <a:r>
              <a:rPr lang="sv-SE" dirty="0" err="1" smtClean="0"/>
              <a:t>introduce</a:t>
            </a:r>
            <a:r>
              <a:rPr lang="sv-SE" dirty="0" smtClean="0"/>
              <a:t> </a:t>
            </a:r>
            <a:r>
              <a:rPr lang="sv-SE" dirty="0" err="1" smtClean="0"/>
              <a:t>errors</a:t>
            </a:r>
            <a:r>
              <a:rPr lang="sv-SE" dirty="0" smtClean="0"/>
              <a:t>?</a:t>
            </a:r>
          </a:p>
          <a:p>
            <a:r>
              <a:rPr lang="sv-SE" dirty="0" smtClean="0"/>
              <a:t>…</a:t>
            </a:r>
            <a:r>
              <a:rPr lang="sv-SE" dirty="0" err="1" smtClean="0"/>
              <a:t>might</a:t>
            </a:r>
            <a:r>
              <a:rPr lang="sv-SE" dirty="0" smtClean="0"/>
              <a:t> </a:t>
            </a:r>
            <a:r>
              <a:rPr lang="sv-SE" dirty="0" err="1" smtClean="0"/>
              <a:t>lose</a:t>
            </a:r>
            <a:r>
              <a:rPr lang="sv-SE" dirty="0" smtClean="0"/>
              <a:t> MMSs</a:t>
            </a:r>
            <a:r>
              <a:rPr lang="sv-SE" dirty="0" smtClean="0"/>
              <a:t>? </a:t>
            </a:r>
          </a:p>
          <a:p>
            <a:pPr lvl="1"/>
            <a:r>
              <a:rPr lang="sv-SE" dirty="0" smtClean="0">
                <a:solidFill>
                  <a:srgbClr val="C00000"/>
                </a:solidFill>
              </a:rPr>
              <a:t>(</a:t>
            </a:r>
            <a:r>
              <a:rPr lang="sv-SE" dirty="0" err="1" smtClean="0">
                <a:solidFill>
                  <a:srgbClr val="C00000"/>
                </a:solidFill>
              </a:rPr>
              <a:t>lost</a:t>
            </a:r>
            <a:r>
              <a:rPr lang="sv-SE" dirty="0" smtClean="0">
                <a:solidFill>
                  <a:srgbClr val="C00000"/>
                </a:solidFill>
              </a:rPr>
              <a:t> vs </a:t>
            </a:r>
            <a:r>
              <a:rPr lang="sv-SE" dirty="0" err="1" smtClean="0">
                <a:solidFill>
                  <a:srgbClr val="C00000"/>
                </a:solidFill>
              </a:rPr>
              <a:t>too</a:t>
            </a:r>
            <a:r>
              <a:rPr lang="sv-SE" dirty="0" smtClean="0">
                <a:solidFill>
                  <a:srgbClr val="C00000"/>
                </a:solidFill>
              </a:rPr>
              <a:t> late MMS?)</a:t>
            </a:r>
            <a:endParaRPr lang="sv-SE" dirty="0" smtClean="0">
              <a:solidFill>
                <a:srgbClr val="C00000"/>
              </a:solidFill>
            </a:endParaRPr>
          </a:p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811425"/>
            <a:ext cx="32403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3068960"/>
            <a:ext cx="32403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82863" y="1772816"/>
            <a:ext cx="35390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95483" y="3068961"/>
            <a:ext cx="331380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3070" y="849486"/>
            <a:ext cx="249581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smtClean="0"/>
              <a:t>S </a:t>
            </a:r>
            <a:r>
              <a:rPr lang="sv-SE" b="1" dirty="0" err="1" smtClean="0"/>
              <a:t>application</a:t>
            </a:r>
            <a:r>
              <a:rPr lang="sv-SE" b="1" dirty="0" smtClean="0"/>
              <a:t>:  </a:t>
            </a:r>
            <a:r>
              <a:rPr lang="sv-SE" b="1" dirty="0" err="1" smtClean="0"/>
              <a:t>Author</a:t>
            </a:r>
            <a:endParaRPr lang="sv-SE" b="1" dirty="0" smtClean="0"/>
          </a:p>
          <a:p>
            <a:r>
              <a:rPr lang="sv-SE" b="1" dirty="0" err="1" smtClean="0"/>
              <a:t>Writes</a:t>
            </a:r>
            <a:r>
              <a:rPr lang="sv-SE" b="1" dirty="0" smtClean="0"/>
              <a:t> and </a:t>
            </a:r>
            <a:r>
              <a:rPr lang="sv-SE" b="1" dirty="0" err="1" smtClean="0"/>
              <a:t>Sends</a:t>
            </a:r>
            <a:r>
              <a:rPr lang="sv-SE" b="1" dirty="0" smtClean="0"/>
              <a:t> pages</a:t>
            </a:r>
            <a:endParaRPr lang="sv-S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2863" y="1001885"/>
            <a:ext cx="35390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/>
              <a:t>R</a:t>
            </a:r>
            <a:r>
              <a:rPr lang="sv-SE" b="1" dirty="0" smtClean="0"/>
              <a:t> </a:t>
            </a:r>
            <a:r>
              <a:rPr lang="sv-SE" b="1" dirty="0" err="1" smtClean="0"/>
              <a:t>application</a:t>
            </a:r>
            <a:r>
              <a:rPr lang="sv-SE" b="1" dirty="0" smtClean="0"/>
              <a:t>:  </a:t>
            </a:r>
            <a:r>
              <a:rPr lang="sv-SE" b="1" dirty="0" err="1" smtClean="0"/>
              <a:t>publisher</a:t>
            </a:r>
            <a:endParaRPr lang="sv-SE" b="1" dirty="0" smtClean="0"/>
          </a:p>
          <a:p>
            <a:r>
              <a:rPr lang="sv-SE" b="1" dirty="0" err="1" smtClean="0"/>
              <a:t>Receives</a:t>
            </a:r>
            <a:r>
              <a:rPr lang="sv-SE" b="1" dirty="0" smtClean="0"/>
              <a:t> &amp; </a:t>
            </a:r>
            <a:r>
              <a:rPr lang="sv-SE" b="1" dirty="0" err="1" smtClean="0"/>
              <a:t>publishes</a:t>
            </a:r>
            <a:r>
              <a:rPr lang="sv-SE" b="1" dirty="0" smtClean="0"/>
              <a:t> </a:t>
            </a:r>
            <a:r>
              <a:rPr lang="sv-SE" b="1" dirty="0" err="1" smtClean="0"/>
              <a:t>written</a:t>
            </a:r>
            <a:r>
              <a:rPr lang="sv-SE" b="1" dirty="0" smtClean="0"/>
              <a:t> pages</a:t>
            </a:r>
            <a:endParaRPr lang="sv-SE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0103" y="1988840"/>
            <a:ext cx="369658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smtClean="0"/>
              <a:t>S transport: </a:t>
            </a:r>
            <a:r>
              <a:rPr lang="sv-SE" b="1" dirty="0" err="1" smtClean="0"/>
              <a:t>secretary</a:t>
            </a:r>
            <a:r>
              <a:rPr lang="sv-SE" b="1" dirty="0" smtClean="0"/>
              <a:t> Alice </a:t>
            </a:r>
          </a:p>
          <a:p>
            <a:r>
              <a:rPr lang="sv-SE" b="1" dirty="0" smtClean="0"/>
              <a:t>Must </a:t>
            </a:r>
            <a:r>
              <a:rPr lang="sv-SE" b="1" dirty="0" err="1" smtClean="0"/>
              <a:t>send</a:t>
            </a:r>
            <a:r>
              <a:rPr lang="sv-SE" b="1" dirty="0" smtClean="0"/>
              <a:t> pages on </a:t>
            </a:r>
            <a:r>
              <a:rPr lang="sv-SE" b="1" dirty="0" err="1" smtClean="0"/>
              <a:t>behalf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author</a:t>
            </a:r>
            <a:endParaRPr lang="sv-SE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9159" y="1988840"/>
            <a:ext cx="347922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smtClean="0"/>
              <a:t>S transport: </a:t>
            </a:r>
            <a:r>
              <a:rPr lang="sv-SE" b="1" dirty="0" err="1" smtClean="0"/>
              <a:t>secretary</a:t>
            </a:r>
            <a:r>
              <a:rPr lang="sv-SE" b="1" dirty="0" smtClean="0"/>
              <a:t> Bob</a:t>
            </a:r>
          </a:p>
          <a:p>
            <a:r>
              <a:rPr lang="sv-SE" b="1" dirty="0" err="1" smtClean="0"/>
              <a:t>Receives</a:t>
            </a:r>
            <a:r>
              <a:rPr lang="sv-SE" b="1" dirty="0" smtClean="0"/>
              <a:t>  pages; </a:t>
            </a:r>
          </a:p>
          <a:p>
            <a:r>
              <a:rPr lang="sv-SE" b="1" dirty="0" smtClean="0"/>
              <a:t>Must pass on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publisher</a:t>
            </a:r>
            <a:r>
              <a:rPr lang="sv-SE" b="1" dirty="0" smtClean="0"/>
              <a:t> in-order</a:t>
            </a:r>
            <a:endParaRPr lang="sv-SE" b="1" dirty="0"/>
          </a:p>
        </p:txBody>
      </p:sp>
      <p:pic>
        <p:nvPicPr>
          <p:cNvPr id="26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8" y="1772816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11" y="177281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24"/>
          <p:cNvSpPr>
            <a:spLocks/>
          </p:cNvSpPr>
          <p:nvPr/>
        </p:nvSpPr>
        <p:spPr bwMode="auto">
          <a:xfrm>
            <a:off x="1309905" y="1001885"/>
            <a:ext cx="5828865" cy="2486363"/>
          </a:xfrm>
          <a:custGeom>
            <a:avLst/>
            <a:gdLst>
              <a:gd name="T0" fmla="*/ 0 w 4572"/>
              <a:gd name="T1" fmla="*/ 2147483647 h 1752"/>
              <a:gd name="T2" fmla="*/ 0 w 4572"/>
              <a:gd name="T3" fmla="*/ 2147483647 h 1752"/>
              <a:gd name="T4" fmla="*/ 2147483647 w 4572"/>
              <a:gd name="T5" fmla="*/ 2147483647 h 1752"/>
              <a:gd name="T6" fmla="*/ 2147483647 w 4572"/>
              <a:gd name="T7" fmla="*/ 0 h 1752"/>
              <a:gd name="T8" fmla="*/ 0 60000 65536"/>
              <a:gd name="T9" fmla="*/ 0 60000 65536"/>
              <a:gd name="T10" fmla="*/ 0 60000 65536"/>
              <a:gd name="T11" fmla="*/ 0 60000 65536"/>
              <a:gd name="T12" fmla="*/ 0 w 4572"/>
              <a:gd name="T13" fmla="*/ 0 h 1752"/>
              <a:gd name="T14" fmla="*/ 4572 w 4572"/>
              <a:gd name="T15" fmla="*/ 1752 h 1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" h="1752">
                <a:moveTo>
                  <a:pt x="0" y="264"/>
                </a:moveTo>
                <a:lnTo>
                  <a:pt x="0" y="1752"/>
                </a:lnTo>
                <a:lnTo>
                  <a:pt x="4572" y="1746"/>
                </a:lnTo>
                <a:lnTo>
                  <a:pt x="457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Box 29"/>
          <p:cNvSpPr txBox="1"/>
          <p:nvPr/>
        </p:nvSpPr>
        <p:spPr>
          <a:xfrm>
            <a:off x="2123728" y="3303582"/>
            <a:ext cx="4704814" cy="369332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Bidirectional</a:t>
            </a:r>
            <a:r>
              <a:rPr lang="sv-SE" b="1" dirty="0" smtClean="0"/>
              <a:t> </a:t>
            </a:r>
            <a:r>
              <a:rPr lang="sv-SE" b="1" dirty="0" smtClean="0"/>
              <a:t>1-page-at-a-time-MMS </a:t>
            </a:r>
            <a:r>
              <a:rPr lang="sv-SE" b="1" dirty="0" err="1" smtClean="0"/>
              <a:t>connection</a:t>
            </a:r>
            <a:endParaRPr lang="sv-SE" b="1" dirty="0"/>
          </a:p>
        </p:txBody>
      </p:sp>
      <p:sp>
        <p:nvSpPr>
          <p:cNvPr id="4" name="Oval 3"/>
          <p:cNvSpPr/>
          <p:nvPr/>
        </p:nvSpPr>
        <p:spPr>
          <a:xfrm>
            <a:off x="971600" y="5661249"/>
            <a:ext cx="6048671" cy="10495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9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24BC0DA-8AF5-48C6-960F-0C07763888CC}" type="slidenum">
              <a:rPr lang="en-US" sz="1200" smtClean="0"/>
              <a:pPr>
                <a:defRPr/>
              </a:pPr>
              <a:t>35</a:t>
            </a:fld>
            <a:endParaRPr lang="en-US" sz="1200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6"/>
            <a:ext cx="7772400" cy="6604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rdt3.0: channels with errors </a:t>
            </a:r>
            <a:r>
              <a:rPr lang="en-US" sz="3600" i="1">
                <a:ea typeface="ＭＳ Ｐゴシック" charset="0"/>
                <a:cs typeface="+mj-cs"/>
              </a:rPr>
              <a:t>and</a:t>
            </a:r>
            <a:r>
              <a:rPr lang="en-US" sz="3600">
                <a:ea typeface="ＭＳ Ｐゴシック" charset="0"/>
                <a:cs typeface="+mj-cs"/>
              </a:rPr>
              <a:t> loss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52737"/>
            <a:ext cx="8424936" cy="1440159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rgbClr val="CC0000"/>
                </a:solidFill>
              </a:rPr>
              <a:t>We saw: how </a:t>
            </a:r>
            <a:r>
              <a:rPr lang="en-US" sz="2400" u="sng" dirty="0" err="1" smtClean="0">
                <a:solidFill>
                  <a:srgbClr val="CC0000"/>
                </a:solidFill>
              </a:rPr>
              <a:t>ack+retransmit</a:t>
            </a:r>
            <a:r>
              <a:rPr lang="en-US" sz="2400" u="sng" dirty="0" smtClean="0">
                <a:solidFill>
                  <a:srgbClr val="CC0000"/>
                </a:solidFill>
              </a:rPr>
              <a:t> can solve problems with errors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400" u="sng" dirty="0">
                <a:solidFill>
                  <a:srgbClr val="CC0000"/>
                </a:solidFill>
              </a:rPr>
              <a:t>N</a:t>
            </a:r>
            <a:r>
              <a:rPr lang="en-US" sz="2400" u="sng" dirty="0" smtClean="0">
                <a:solidFill>
                  <a:srgbClr val="CC0000"/>
                </a:solidFill>
              </a:rPr>
              <a:t>ew assumption:</a:t>
            </a:r>
            <a:r>
              <a:rPr lang="en-US" sz="2400" dirty="0" smtClean="0"/>
              <a:t> underlying channel can also </a:t>
            </a:r>
            <a:r>
              <a:rPr lang="en-US" sz="2400" b="1" dirty="0" smtClean="0"/>
              <a:t>lose packets </a:t>
            </a:r>
            <a:r>
              <a:rPr lang="en-US" sz="2400" dirty="0" smtClean="0"/>
              <a:t>(data, ACKs)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2666157"/>
            <a:ext cx="4320480" cy="3643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approach:</a:t>
            </a:r>
            <a:r>
              <a:rPr lang="en-US" dirty="0" smtClean="0"/>
              <a:t> sender waits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reasonable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amount of time for ACK 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retransmits if no ACK received in this time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requires countdown timer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if </a:t>
            </a:r>
            <a:r>
              <a:rPr lang="en-US" sz="2400" dirty="0" err="1" smtClean="0"/>
              <a:t>pkt</a:t>
            </a:r>
            <a:r>
              <a:rPr lang="en-US" sz="2400" dirty="0" smtClean="0"/>
              <a:t> (or ACK) just delayed (not lost):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Must handle duplicates -&gt;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884174" y="2942704"/>
            <a:ext cx="3810000" cy="284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</a:rPr>
              <a:t>handling duplicates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en-US" sz="2400" dirty="0" smtClean="0"/>
              <a:t>sender adds </a:t>
            </a:r>
            <a:r>
              <a:rPr lang="en-US" sz="2400" i="1" dirty="0" smtClean="0">
                <a:solidFill>
                  <a:srgbClr val="000099"/>
                </a:solidFill>
              </a:rPr>
              <a:t>sequence number</a:t>
            </a:r>
            <a:r>
              <a:rPr lang="en-US" sz="2400" dirty="0" smtClean="0"/>
              <a:t> to each </a:t>
            </a:r>
            <a:r>
              <a:rPr lang="en-US" sz="2400" dirty="0" err="1" smtClean="0"/>
              <a:t>pkt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receiver discards (</a:t>
            </a:r>
            <a:r>
              <a:rPr lang="en-US" sz="2400" dirty="0" err="1" smtClean="0"/>
              <a:t>doesn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t deliver up) duplicate </a:t>
            </a:r>
            <a:r>
              <a:rPr lang="en-US" altLang="ja-JP" sz="2400" dirty="0" err="1" smtClean="0"/>
              <a:t>pkt</a:t>
            </a:r>
            <a:endParaRPr lang="en-US" altLang="ja-JP" sz="2400" dirty="0" smtClean="0"/>
          </a:p>
          <a:p>
            <a:pPr>
              <a:defRPr/>
            </a:pPr>
            <a:r>
              <a:rPr lang="en-US" sz="2400" dirty="0" smtClean="0"/>
              <a:t>For </a:t>
            </a:r>
            <a:r>
              <a:rPr lang="en-US" sz="2400" dirty="0" err="1" smtClean="0"/>
              <a:t>stop&amp;wait</a:t>
            </a:r>
            <a:r>
              <a:rPr lang="en-US" sz="2400" dirty="0" smtClean="0"/>
              <a:t> 0-1 enough for sequence </a:t>
            </a:r>
            <a:r>
              <a:rPr lang="en-US" sz="2400" dirty="0" err="1" smtClean="0"/>
              <a:t>nr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0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uiExpand="1" build="p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084B938-3924-484A-98F1-FBD5D477E2FF}" type="slidenum">
              <a:rPr lang="en-US" sz="1200" smtClean="0"/>
              <a:pPr>
                <a:defRPr/>
              </a:pPr>
              <a:t>36</a:t>
            </a:fld>
            <a:endParaRPr lang="en-US" sz="120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635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rdt3.0 sender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make_pkt(0,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79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1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33849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50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02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isACK(rcvpkt,1)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33847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48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07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make_pkt(1,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11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12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isACK(rcvpkt,0)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14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isACK(rcvpkt,0)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16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isACK(rcvpkt,1)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18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1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3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8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33832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33845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46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call 0from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33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34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33843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44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35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0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3837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3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3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9984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9985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000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8A94FD7-9CAA-4576-818E-9601A3E89657}" type="slidenum">
              <a:rPr lang="en-US" sz="1200" smtClean="0"/>
              <a:pPr>
                <a:defRPr/>
              </a:pPr>
              <a:t>37</a:t>
            </a:fld>
            <a:endParaRPr lang="en-US" sz="1200" smtClean="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0975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1040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41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1038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9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1036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7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1034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5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1032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3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1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(a) no loss</a:t>
            </a:r>
          </a:p>
        </p:txBody>
      </p:sp>
      <p:sp>
        <p:nvSpPr>
          <p:cNvPr id="40984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0995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1028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9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1026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7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1024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5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1022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3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1020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1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</a:rPr>
                <a:t>ack0</a:t>
              </a:r>
            </a:p>
          </p:txBody>
        </p:sp>
      </p:grpSp>
      <p:sp>
        <p:nvSpPr>
          <p:cNvPr id="41002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1016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7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41018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019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dirty="0" smtClean="0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1013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4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5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1011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2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34865" name="Picture 87" descr="alarm_clock_ring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0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rdt3.0 in action</a:t>
            </a:r>
          </a:p>
        </p:txBody>
      </p:sp>
      <p:pic>
        <p:nvPicPr>
          <p:cNvPr id="34864" name="Picture 9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32A7C2A5-E62F-4E88-9F69-17DA1440B277}" type="slidenum">
              <a:rPr lang="en-US" sz="1200" smtClean="0"/>
              <a:pPr>
                <a:defRPr/>
              </a:pPr>
              <a:t>38</a:t>
            </a:fld>
            <a:endParaRPr lang="en-US" sz="1200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in action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35845" name="Picture 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2103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4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1994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1995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2005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2101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2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2099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0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2097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8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2095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6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2093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4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12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2089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0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91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92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2086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7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8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2084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5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35938" name="Picture 78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3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2080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1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2021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2022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42027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2078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9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2076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7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31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2073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4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5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2071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2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35925" name="Picture 130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0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2066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67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68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69817" name="Group 153"/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2038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send ack1</a:t>
              </a:r>
            </a:p>
          </p:txBody>
        </p:sp>
        <p:sp>
          <p:nvSpPr>
            <p:cNvPr id="42039" name="Text Box 96"/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send pkt0</a:t>
              </a:r>
            </a:p>
          </p:txBody>
        </p:sp>
        <p:sp>
          <p:nvSpPr>
            <p:cNvPr id="42040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rcv ack1</a:t>
              </a:r>
            </a:p>
          </p:txBody>
        </p:sp>
        <p:grpSp>
          <p:nvGrpSpPr>
            <p:cNvPr id="35897" name="Group 148"/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2064" name="Line 105"/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5" name="Text Box 106"/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35898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2062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3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35899" name="Group 113"/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2060" name="Line 114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1" name="Text Box 115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35900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2058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pkt0</a:t>
                </a:r>
              </a:p>
            </p:txBody>
          </p:sp>
          <p:sp>
            <p:nvSpPr>
              <p:cNvPr id="42059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ack1</a:t>
                </a:r>
              </a:p>
            </p:txBody>
          </p:sp>
        </p:grpSp>
        <p:grpSp>
          <p:nvGrpSpPr>
            <p:cNvPr id="35901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2056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7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35902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2054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pkt0</a:t>
                </a:r>
              </a:p>
            </p:txBody>
          </p:sp>
          <p:sp>
            <p:nvSpPr>
              <p:cNvPr id="42055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ack0</a:t>
                </a:r>
              </a:p>
            </p:txBody>
          </p:sp>
        </p:grpSp>
        <p:grpSp>
          <p:nvGrpSpPr>
            <p:cNvPr id="35903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2052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3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35904" name="Group 152"/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2049" name="Text Box 91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pkt0</a:t>
                </a:r>
              </a:p>
            </p:txBody>
          </p:sp>
          <p:sp>
            <p:nvSpPr>
              <p:cNvPr id="42050" name="Text Box 94"/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ack0</a:t>
                </a:r>
              </a:p>
            </p:txBody>
          </p:sp>
          <p:sp>
            <p:nvSpPr>
              <p:cNvPr id="42051" name="Text Box 151"/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/>
                  <a:t>(detect duplicate)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9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68760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2" y="306896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6048672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ransport layer services in Internet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Addressing, multiplexing/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Connectionless, unreliable transport: UDP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of reliable data transfer</a:t>
            </a:r>
          </a:p>
          <a:p>
            <a:pPr lvl="1"/>
            <a:r>
              <a:rPr lang="en-US" dirty="0" smtClean="0"/>
              <a:t>Efficiency perspective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lecture: connection-oriented transport: TCP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759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04056"/>
            <a:ext cx="8219256" cy="548680"/>
          </a:xfrm>
        </p:spPr>
        <p:txBody>
          <a:bodyPr/>
          <a:lstStyle/>
          <a:p>
            <a:r>
              <a:rPr lang="en-US" dirty="0" smtClean="0"/>
              <a:t>Transport Layer: </a:t>
            </a:r>
            <a:r>
              <a:rPr lang="en-US" dirty="0" smtClean="0">
                <a:solidFill>
                  <a:srgbClr val="FF0000"/>
                </a:solidFill>
              </a:rPr>
              <a:t>Learning goals: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371600"/>
            <a:ext cx="8422456" cy="3065512"/>
          </a:xfrm>
        </p:spPr>
        <p:txBody>
          <a:bodyPr/>
          <a:lstStyle/>
          <a:p>
            <a:r>
              <a:rPr lang="en-US" sz="2000" dirty="0" smtClean="0"/>
              <a:t>understand principles behind transport layer services:</a:t>
            </a:r>
          </a:p>
          <a:p>
            <a:pPr lvl="1"/>
            <a:r>
              <a:rPr lang="en-US" sz="1800" dirty="0" smtClean="0"/>
              <a:t>Addressing, multiplexing/</a:t>
            </a:r>
            <a:r>
              <a:rPr lang="en-US" sz="1800" dirty="0" err="1" smtClean="0"/>
              <a:t>demultiplexing</a:t>
            </a:r>
            <a:endParaRPr lang="en-US" sz="1800" dirty="0" smtClean="0"/>
          </a:p>
          <a:p>
            <a:pPr lvl="1"/>
            <a:r>
              <a:rPr lang="en-US" sz="1800" dirty="0" smtClean="0"/>
              <a:t>reliable data transfer</a:t>
            </a:r>
          </a:p>
          <a:p>
            <a:pPr lvl="1"/>
            <a:r>
              <a:rPr lang="en-US" sz="1800" dirty="0" smtClean="0"/>
              <a:t>flow control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congestion control (not </a:t>
            </a:r>
            <a:r>
              <a:rPr lang="en-US" sz="1800" dirty="0" smtClean="0"/>
              <a:t>reall</a:t>
            </a:r>
            <a:r>
              <a:rPr lang="en-US" sz="1800" dirty="0" smtClean="0"/>
              <a:t>y </a:t>
            </a:r>
            <a:r>
              <a:rPr lang="en-US" sz="1800" dirty="0" smtClean="0"/>
              <a:t>a Transport-layer issue --</a:t>
            </a:r>
            <a:r>
              <a:rPr lang="en-US" sz="1800" i="1" dirty="0" smtClean="0"/>
              <a:t>some study </a:t>
            </a:r>
            <a:r>
              <a:rPr lang="en-US" sz="1800" i="1" dirty="0" smtClean="0"/>
              <a:t>in connection to transport layer</a:t>
            </a:r>
            <a:r>
              <a:rPr lang="en-US" sz="1800" i="1" dirty="0" smtClean="0"/>
              <a:t>; </a:t>
            </a:r>
            <a:r>
              <a:rPr lang="en-US" sz="1800" i="1" dirty="0" smtClean="0"/>
              <a:t>more in connection with </a:t>
            </a:r>
            <a:r>
              <a:rPr lang="en-US" sz="1800" i="1" dirty="0" err="1" smtClean="0"/>
              <a:t>RealTime</a:t>
            </a:r>
            <a:r>
              <a:rPr lang="en-US" sz="1800" i="1" dirty="0" smtClean="0"/>
              <a:t> traffic</a:t>
            </a:r>
            <a:r>
              <a:rPr lang="en-US" sz="1800" dirty="0" smtClean="0"/>
              <a:t>)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instantiation and implementation in the Internet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032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D4BBA87-FCA8-4B23-9084-C8F884814926}" type="slidenum">
              <a:rPr lang="en-US" sz="1200" smtClean="0"/>
              <a:pPr>
                <a:defRPr/>
              </a:pPr>
              <a:t>40</a:t>
            </a:fld>
            <a:endParaRPr lang="en-US" sz="1200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Performance of </a:t>
            </a:r>
            <a:r>
              <a:rPr lang="en-US" sz="4000" dirty="0" smtClean="0">
                <a:ea typeface="ＭＳ Ｐゴシック" charset="0"/>
                <a:cs typeface="+mj-cs"/>
              </a:rPr>
              <a:t>rdt3.0 (</a:t>
            </a:r>
            <a:r>
              <a:rPr lang="en-US" sz="4000" dirty="0" err="1" smtClean="0">
                <a:ea typeface="ＭＳ Ｐゴシック" charset="0"/>
                <a:cs typeface="+mj-cs"/>
              </a:rPr>
              <a:t>stop&amp;wait</a:t>
            </a:r>
            <a:r>
              <a:rPr lang="en-US" sz="4000" dirty="0" smtClean="0">
                <a:ea typeface="ＭＳ Ｐゴシック" charset="0"/>
                <a:cs typeface="+mj-cs"/>
              </a:rPr>
              <a:t>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rdt3.0 is correct, but performance stinks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e.g.: 1 </a:t>
            </a:r>
            <a:r>
              <a:rPr lang="en-US" dirty="0" err="1">
                <a:ea typeface="ＭＳ Ｐゴシック" charset="0"/>
                <a:cs typeface="+mn-cs"/>
              </a:rPr>
              <a:t>Gbps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dirty="0" smtClean="0">
                <a:ea typeface="ＭＳ Ｐゴシック" charset="0"/>
              </a:rPr>
              <a:t>channel</a:t>
            </a:r>
            <a:r>
              <a:rPr lang="en-US" dirty="0" smtClean="0">
                <a:ea typeface="ＭＳ Ｐゴシック" charset="0"/>
                <a:cs typeface="+mn-cs"/>
              </a:rPr>
              <a:t>, </a:t>
            </a:r>
            <a:r>
              <a:rPr lang="en-US" dirty="0">
                <a:ea typeface="ＭＳ Ｐゴシック" charset="0"/>
                <a:cs typeface="+mn-cs"/>
              </a:rPr>
              <a:t>15 </a:t>
            </a:r>
            <a:r>
              <a:rPr lang="en-US" dirty="0" err="1">
                <a:ea typeface="ＭＳ Ｐゴシック" charset="0"/>
                <a:cs typeface="+mn-cs"/>
              </a:rPr>
              <a:t>ms</a:t>
            </a:r>
            <a:r>
              <a:rPr lang="en-US" dirty="0">
                <a:ea typeface="ＭＳ Ｐゴシック" charset="0"/>
                <a:cs typeface="+mn-cs"/>
              </a:rPr>
              <a:t> prop. delay, 8000 </a:t>
            </a:r>
            <a:r>
              <a:rPr lang="en-US" dirty="0" smtClean="0">
                <a:ea typeface="ＭＳ Ｐゴシック" charset="0"/>
                <a:cs typeface="+mn-cs"/>
              </a:rPr>
              <a:t>(1KB) bit </a:t>
            </a:r>
            <a:r>
              <a:rPr lang="en-US" dirty="0">
                <a:ea typeface="ＭＳ Ｐゴシック" charset="0"/>
                <a:cs typeface="+mn-cs"/>
              </a:rPr>
              <a:t>packet: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grpSp>
        <p:nvGrpSpPr>
          <p:cNvPr id="36874" name="Group 24"/>
          <p:cNvGrpSpPr>
            <a:grpSpLocks/>
          </p:cNvGrpSpPr>
          <p:nvPr/>
        </p:nvGrpSpPr>
        <p:grpSpPr bwMode="auto">
          <a:xfrm>
            <a:off x="1789113" y="2438400"/>
            <a:ext cx="5903912" cy="812800"/>
            <a:chOff x="137" y="1675"/>
            <a:chExt cx="3719" cy="512"/>
          </a:xfrm>
        </p:grpSpPr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137" y="1795"/>
              <a:ext cx="7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smtClean="0">
                  <a:latin typeface="Arial" charset="0"/>
                </a:rPr>
                <a:t>D</a:t>
              </a:r>
              <a:r>
                <a:rPr lang="en-US" sz="2400" i="1" baseline="-25000" smtClean="0">
                  <a:latin typeface="Arial" charset="0"/>
                </a:rPr>
                <a:t>trans</a:t>
              </a:r>
              <a:r>
                <a:rPr lang="en-US" sz="2400" i="1" smtClean="0">
                  <a:latin typeface="Arial" charset="0"/>
                </a:rPr>
                <a:t> =</a:t>
              </a:r>
            </a:p>
          </p:txBody>
        </p:sp>
        <p:grpSp>
          <p:nvGrpSpPr>
            <p:cNvPr id="36876" name="Group 14"/>
            <p:cNvGrpSpPr>
              <a:grpSpLocks/>
            </p:cNvGrpSpPr>
            <p:nvPr/>
          </p:nvGrpSpPr>
          <p:grpSpPr bwMode="auto">
            <a:xfrm>
              <a:off x="827" y="1677"/>
              <a:ext cx="255" cy="496"/>
              <a:chOff x="155" y="2937"/>
              <a:chExt cx="255" cy="496"/>
            </a:xfrm>
          </p:grpSpPr>
          <p:sp>
            <p:nvSpPr>
              <p:cNvPr id="43029" name="Text Box 11"/>
              <p:cNvSpPr txBox="1">
                <a:spLocks noChangeArrowheads="1"/>
              </p:cNvSpPr>
              <p:nvPr/>
            </p:nvSpPr>
            <p:spPr bwMode="auto">
              <a:xfrm>
                <a:off x="176" y="293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/>
                  <a:t>L</a:t>
                </a:r>
              </a:p>
            </p:txBody>
          </p:sp>
          <p:sp>
            <p:nvSpPr>
              <p:cNvPr id="43030" name="Text Box 12"/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latin typeface="Arial" charset="0"/>
                  </a:rPr>
                  <a:t>R</a:t>
                </a:r>
              </a:p>
            </p:txBody>
          </p:sp>
          <p:sp>
            <p:nvSpPr>
              <p:cNvPr id="43031" name="Line 13"/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6877" name="Group 19"/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43025" name="Text Box 6"/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smtClean="0">
                    <a:latin typeface="Comic Sans MS" charset="0"/>
                  </a:rPr>
                  <a:t> </a:t>
                </a:r>
                <a:endParaRPr lang="en-US" sz="2400" smtClean="0">
                  <a:latin typeface="Times New Roman" charset="0"/>
                </a:endParaRPr>
              </a:p>
            </p:txBody>
          </p:sp>
          <p:sp>
            <p:nvSpPr>
              <p:cNvPr id="43026" name="Text Box 16"/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latin typeface="Arial" charset="0"/>
                  </a:rPr>
                  <a:t>8000 bits</a:t>
                </a:r>
              </a:p>
            </p:txBody>
          </p:sp>
          <p:sp>
            <p:nvSpPr>
              <p:cNvPr id="43027" name="Text Box 17"/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/>
                  <a:t>10</a:t>
                </a:r>
                <a:r>
                  <a:rPr lang="en-US" sz="2400" i="1" baseline="30000" smtClean="0"/>
                  <a:t>9 </a:t>
                </a:r>
                <a:r>
                  <a:rPr lang="en-US" sz="2400" i="1" smtClean="0"/>
                  <a:t>bits/sec</a:t>
                </a:r>
              </a:p>
            </p:txBody>
          </p:sp>
          <p:sp>
            <p:nvSpPr>
              <p:cNvPr id="43028" name="Line 18"/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3022" name="Text Box 20"/>
            <p:cNvSpPr txBox="1">
              <a:spLocks noChangeArrowheads="1"/>
            </p:cNvSpPr>
            <p:nvPr/>
          </p:nvSpPr>
          <p:spPr bwMode="auto">
            <a:xfrm>
              <a:off x="1093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=</a:t>
              </a:r>
            </a:p>
          </p:txBody>
        </p:sp>
        <p:sp>
          <p:nvSpPr>
            <p:cNvPr id="43023" name="Text Box 22"/>
            <p:cNvSpPr txBox="1">
              <a:spLocks noChangeArrowheads="1"/>
            </p:cNvSpPr>
            <p:nvPr/>
          </p:nvSpPr>
          <p:spPr bwMode="auto">
            <a:xfrm>
              <a:off x="2509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=</a:t>
              </a:r>
            </a:p>
          </p:txBody>
        </p:sp>
        <p:sp>
          <p:nvSpPr>
            <p:cNvPr id="43024" name="Text Box 23"/>
            <p:cNvSpPr txBox="1">
              <a:spLocks noChangeArrowheads="1"/>
            </p:cNvSpPr>
            <p:nvPr/>
          </p:nvSpPr>
          <p:spPr bwMode="auto">
            <a:xfrm>
              <a:off x="2715" y="1777"/>
              <a:ext cx="11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dirty="0" smtClean="0">
                  <a:latin typeface="Arial" charset="0"/>
                </a:rPr>
                <a:t>8 </a:t>
              </a:r>
              <a:r>
                <a:rPr lang="en-US" sz="2400" i="1" dirty="0" err="1" smtClean="0">
                  <a:latin typeface="Arial" charset="0"/>
                </a:rPr>
                <a:t>microsecs</a:t>
              </a:r>
              <a:endParaRPr lang="en-US" sz="2400" i="1" dirty="0" smtClean="0">
                <a:latin typeface="Arial" charset="0"/>
              </a:endParaRPr>
            </a:p>
          </p:txBody>
        </p:sp>
      </p:grp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3557588" y="3831357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3546475" y="3612282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773738" y="3624982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017838" y="3275732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195888" y="3275732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570288" y="3826594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3575050" y="5937969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3575050" y="4994994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3552825" y="3825007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3408363" y="3825007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H="1">
            <a:off x="3408363" y="4066307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H="1">
            <a:off x="3419475" y="5925269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2755900" y="4798144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solidFill>
                  <a:srgbClr val="CC0000"/>
                </a:solidFill>
                <a:latin typeface="Arial" charset="0"/>
              </a:rPr>
              <a:t>RTT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443288" y="5106119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V="1">
            <a:off x="3448050" y="4088532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H="1">
            <a:off x="5761038" y="4739407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5842000" y="4563194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>
            <a:off x="5784850" y="4988644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5848350" y="4815607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825500" y="5598244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t = RTT + L / R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5" name="Freeform 25"/>
          <p:cNvSpPr>
            <a:spLocks/>
          </p:cNvSpPr>
          <p:nvPr/>
        </p:nvSpPr>
        <p:spPr bwMode="auto">
          <a:xfrm>
            <a:off x="3570288" y="5933207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3563938" y="5925269"/>
            <a:ext cx="1281112" cy="534988"/>
            <a:chOff x="12315" y="13225"/>
            <a:chExt cx="2775" cy="913"/>
          </a:xfrm>
        </p:grpSpPr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Line 29"/>
          <p:cNvSpPr>
            <a:spLocks noChangeShapeType="1"/>
          </p:cNvSpPr>
          <p:nvPr/>
        </p:nvSpPr>
        <p:spPr bwMode="auto">
          <a:xfrm>
            <a:off x="3563938" y="6166569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>
            <a:off x="3887788" y="6290394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4D4BBA87-FCA8-4B23-9084-C8F884814926}" type="slidenum">
              <a:rPr lang="en-US" sz="1200" smtClean="0"/>
              <a:pPr>
                <a:defRPr/>
              </a:pPr>
              <a:t>41</a:t>
            </a:fld>
            <a:endParaRPr lang="en-US" sz="1200" dirty="0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Performance of </a:t>
            </a:r>
            <a:r>
              <a:rPr lang="en-US" sz="4000" dirty="0" smtClean="0">
                <a:ea typeface="ＭＳ Ｐゴシック" charset="0"/>
                <a:cs typeface="+mj-cs"/>
              </a:rPr>
              <a:t>rdt3.0 (</a:t>
            </a:r>
            <a:r>
              <a:rPr lang="en-US" sz="4000" dirty="0" err="1" smtClean="0">
                <a:ea typeface="ＭＳ Ｐゴシック" charset="0"/>
                <a:cs typeface="+mj-cs"/>
              </a:rPr>
              <a:t>cont</a:t>
            </a:r>
            <a:r>
              <a:rPr lang="en-US" sz="4000" dirty="0" smtClean="0">
                <a:ea typeface="ＭＳ Ｐゴシック" charset="0"/>
                <a:cs typeface="+mj-cs"/>
              </a:rPr>
              <a:t>)</a:t>
            </a:r>
            <a:endParaRPr lang="en-US" dirty="0">
              <a:ea typeface="ＭＳ Ｐゴシック" charset="0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043" y="1484784"/>
            <a:ext cx="8611585" cy="1550988"/>
            <a:chOff x="294290" y="3352800"/>
            <a:chExt cx="8611585" cy="1550988"/>
          </a:xfrm>
        </p:grpSpPr>
        <p:sp>
          <p:nvSpPr>
            <p:cNvPr id="2" name="Rectangle 1"/>
            <p:cNvSpPr/>
            <p:nvPr/>
          </p:nvSpPr>
          <p:spPr bwMode="auto">
            <a:xfrm>
              <a:off x="619125" y="3352800"/>
              <a:ext cx="8199054" cy="1492469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014" name="Rectangle 4"/>
            <p:cNvSpPr>
              <a:spLocks noChangeArrowheads="1"/>
            </p:cNvSpPr>
            <p:nvPr/>
          </p:nvSpPr>
          <p:spPr bwMode="auto">
            <a:xfrm>
              <a:off x="294290" y="3513138"/>
              <a:ext cx="861158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88975" lvl="1" indent="-231775" algn="l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/>
              </a:pPr>
              <a:r>
                <a:rPr lang="en-US" sz="2400" i="1" dirty="0" smtClean="0">
                  <a:solidFill>
                    <a:srgbClr val="CC0000"/>
                  </a:solidFill>
                  <a:latin typeface="Gill Sans MT" pitchFamily="34" charset="0"/>
                </a:rPr>
                <a:t>Utilization</a:t>
              </a:r>
              <a:r>
                <a:rPr lang="en-US" sz="2400" dirty="0" smtClean="0">
                  <a:latin typeface="Gill Sans MT" pitchFamily="34" charset="0"/>
                </a:rPr>
                <a:t> (fraction </a:t>
              </a:r>
              <a:r>
                <a:rPr lang="en-US" sz="2400" dirty="0">
                  <a:latin typeface="Gill Sans MT" pitchFamily="34" charset="0"/>
                </a:rPr>
                <a:t>of time sender busy </a:t>
              </a:r>
              <a:r>
                <a:rPr lang="en-US" sz="2400" dirty="0" smtClean="0">
                  <a:latin typeface="Gill Sans MT" pitchFamily="34" charset="0"/>
                </a:rPr>
                <a:t>sending, or fraction of utilized bandwidth ):</a:t>
              </a:r>
              <a:endParaRPr lang="en-US" sz="2400" dirty="0">
                <a:latin typeface="Gill Sans MT" pitchFamily="34" charset="0"/>
              </a:endParaRPr>
            </a:p>
          </p:txBody>
        </p:sp>
        <p:graphicFrame>
          <p:nvGraphicFramePr>
            <p:cNvPr id="36871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1690688" y="3970338"/>
            <a:ext cx="6748462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4" name="Picture" r:id="rId3" imgW="3581400" imgH="495300" progId="Word.Picture.8">
                    <p:embed/>
                  </p:oleObj>
                </mc:Choice>
                <mc:Fallback>
                  <p:oleObj name="Picture" r:id="rId3" imgW="3581400" imgH="4953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0688" y="3970338"/>
                          <a:ext cx="6748462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379472" y="3434453"/>
            <a:ext cx="2837446" cy="24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dirty="0" err="1" smtClean="0">
                <a:latin typeface="Gill Sans MT" charset="0"/>
                <a:ea typeface="ＭＳ Ｐゴシック" charset="0"/>
              </a:rPr>
              <a:t>Ie</a:t>
            </a:r>
            <a:r>
              <a:rPr lang="en-US" sz="200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dirty="0" smtClean="0">
                <a:latin typeface="Gill Sans MT" charset="0"/>
                <a:ea typeface="ＭＳ Ｐゴシック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approx. 300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kbps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effective throughput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over a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1 </a:t>
            </a:r>
            <a:r>
              <a:rPr lang="en-US" sz="2000" dirty="0" err="1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Gbps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channel</a:t>
            </a:r>
            <a:endParaRPr lang="en-US" sz="2000" dirty="0">
              <a:solidFill>
                <a:srgbClr val="C00000"/>
              </a:solidFill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network protocol limits use of physical resources!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573644"/>
            <a:ext cx="5935621" cy="26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19256" cy="10801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 dirty="0" smtClean="0"/>
              <a:t>Is RDT </a:t>
            </a:r>
            <a:r>
              <a:rPr lang="sv-SE" dirty="0" err="1" smtClean="0"/>
              <a:t>necessarily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slow</a:t>
            </a:r>
            <a:r>
              <a:rPr lang="sv-SE" dirty="0"/>
              <a:t>/</a:t>
            </a:r>
            <a:r>
              <a:rPr lang="sv-SE" dirty="0" err="1" smtClean="0"/>
              <a:t>inefficient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2B77E94-00F1-4E48-A135-47B3C94399B2}" type="slidenum">
              <a:rPr lang="en-US" sz="1200" smtClean="0"/>
              <a:pPr>
                <a:defRPr/>
              </a:pPr>
              <a:t>43</a:t>
            </a:fld>
            <a:endParaRPr lang="en-US" sz="120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Pipelined protocols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462" y="980728"/>
            <a:ext cx="7591425" cy="1800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C0000"/>
                </a:solidFill>
              </a:rPr>
              <a:t>pipelining:</a:t>
            </a:r>
            <a:r>
              <a:rPr lang="en-US" dirty="0" smtClean="0"/>
              <a:t> sender allows multiple,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in-flight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, yet-to-be-acknowledged </a:t>
            </a:r>
            <a:r>
              <a:rPr lang="en-US" altLang="ja-JP" dirty="0" err="1" smtClean="0"/>
              <a:t>pkts</a:t>
            </a:r>
            <a:endParaRPr lang="en-US" altLang="ja-JP" dirty="0" smtClean="0"/>
          </a:p>
          <a:p>
            <a:pPr lvl="1">
              <a:defRPr/>
            </a:pPr>
            <a:r>
              <a:rPr lang="en-US" dirty="0" smtClean="0"/>
              <a:t>range of sequence numbers must be increased</a:t>
            </a:r>
          </a:p>
          <a:p>
            <a:pPr lvl="1">
              <a:defRPr/>
            </a:pPr>
            <a:r>
              <a:rPr lang="en-US" dirty="0" smtClean="0"/>
              <a:t>buffering at sender and/or receiver</a:t>
            </a:r>
          </a:p>
        </p:txBody>
      </p:sp>
      <p:pic>
        <p:nvPicPr>
          <p:cNvPr id="38920" name="Picture 5" descr="rdt_pipeline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1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45138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95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38996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7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8922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7 w 117"/>
              <a:gd name="T1" fmla="*/ 2147483647 h 272"/>
              <a:gd name="T2" fmla="*/ 2147483647 w 117"/>
              <a:gd name="T3" fmla="*/ 2147483647 h 272"/>
              <a:gd name="T4" fmla="*/ 2147483647 w 117"/>
              <a:gd name="T5" fmla="*/ 2147483647 h 272"/>
              <a:gd name="T6" fmla="*/ 0 w 117"/>
              <a:gd name="T7" fmla="*/ 2147483647 h 272"/>
              <a:gd name="T8" fmla="*/ 2147483647 w 117"/>
              <a:gd name="T9" fmla="*/ 2147483647 h 272"/>
              <a:gd name="T10" fmla="*/ 2147483647 w 117"/>
              <a:gd name="T11" fmla="*/ 2147483647 h 272"/>
              <a:gd name="T12" fmla="*/ 2147483647 w 117"/>
              <a:gd name="T13" fmla="*/ 0 h 272"/>
              <a:gd name="T14" fmla="*/ 2147483647 w 117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923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45134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91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38992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3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8924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38958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60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3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32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3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08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5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30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1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0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11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8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8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9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8969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70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6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7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72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75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1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2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3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124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5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8925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38926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28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1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00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01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6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3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098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9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8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79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6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096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7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8937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38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094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5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83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40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43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89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0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1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092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3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43BD1E52-1AFD-44C2-AA07-3FAF8EB2D6DE}" type="slidenum">
              <a:rPr lang="en-US" sz="1200" smtClean="0"/>
              <a:pPr>
                <a:defRPr/>
              </a:pPr>
              <a:t>44</a:t>
            </a:fld>
            <a:endParaRPr lang="en-US" sz="1200" dirty="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Pipelining: increased utilization</a:t>
            </a:r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first packet bit transmitted, t = 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44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47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48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RTT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54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last bit transmitted, t = L / 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57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59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t = RTT + L / 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62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39991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93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96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7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94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3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6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67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39984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86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89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0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87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68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39977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79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82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3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80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9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bit of 2</a:t>
            </a:r>
            <a:r>
              <a:rPr lang="en-US" baseline="30000">
                <a:latin typeface="Arial" charset="0"/>
              </a:rPr>
              <a:t>nd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71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bit of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118" name="Text Box 57"/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Arial" charset="0"/>
              </a:rPr>
              <a:t> utilization by a factor of 3!</a:t>
            </a:r>
          </a:p>
        </p:txBody>
      </p:sp>
      <p:sp>
        <p:nvSpPr>
          <p:cNvPr id="46119" name="Line 58"/>
          <p:cNvSpPr>
            <a:spLocks noChangeShapeType="1"/>
          </p:cNvSpPr>
          <p:nvPr/>
        </p:nvSpPr>
        <p:spPr bwMode="auto">
          <a:xfrm flipH="1">
            <a:off x="3326468" y="4821238"/>
            <a:ext cx="3185455" cy="4079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39976" name="Object 61"/>
          <p:cNvGraphicFramePr>
            <a:graphicFrameLocks noChangeAspect="1"/>
          </p:cNvGraphicFramePr>
          <p:nvPr/>
        </p:nvGraphicFramePr>
        <p:xfrm>
          <a:off x="1555750" y="5087938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3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087938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3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FC9B27A-0818-42F8-8E87-3156B4685FA1}" type="slidenum">
              <a:rPr lang="en-US" sz="1200" smtClean="0"/>
              <a:pPr>
                <a:defRPr/>
              </a:pPr>
              <a:t>45</a:t>
            </a:fld>
            <a:endParaRPr lang="en-US" sz="120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07963"/>
            <a:ext cx="8610601" cy="556741"/>
          </a:xfrm>
        </p:spPr>
        <p:txBody>
          <a:bodyPr/>
          <a:lstStyle/>
          <a:p>
            <a:pPr>
              <a:defRPr/>
            </a:pPr>
            <a:r>
              <a:rPr lang="en-US" sz="3500" dirty="0">
                <a:ea typeface="ＭＳ Ｐゴシック" charset="0"/>
                <a:cs typeface="+mj-cs"/>
              </a:rPr>
              <a:t>Pipelined protocols</a:t>
            </a:r>
            <a:r>
              <a:rPr lang="en-US" sz="3500" dirty="0" smtClean="0">
                <a:ea typeface="ＭＳ Ｐゴシック" charset="0"/>
                <a:cs typeface="+mj-cs"/>
              </a:rPr>
              <a:t>: </a:t>
            </a:r>
            <a:r>
              <a:rPr lang="en-US" sz="3500" dirty="0" err="1" smtClean="0">
                <a:ea typeface="ＭＳ Ｐゴシック" charset="0"/>
                <a:cs typeface="+mj-cs"/>
              </a:rPr>
              <a:t>ack</a:t>
            </a:r>
            <a:r>
              <a:rPr lang="en-US" sz="3500" dirty="0" smtClean="0">
                <a:ea typeface="ＭＳ Ｐゴシック" charset="0"/>
                <a:cs typeface="+mj-cs"/>
              </a:rPr>
              <a:t>-based error control</a:t>
            </a:r>
            <a:endParaRPr lang="en-US" sz="3500" dirty="0">
              <a:ea typeface="ＭＳ Ｐゴシック" charset="0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27584" y="1260513"/>
            <a:ext cx="7344816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if data is lost, two generic forms of pipelined protocols: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go-Back-n, selective repeat</a:t>
            </a:r>
            <a:endParaRPr lang="en-US" i="1" dirty="0">
              <a:solidFill>
                <a:srgbClr val="CC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4821BB7E-D182-48A9-86D5-35165B7856BD}" type="slidenum">
              <a:rPr lang="en-US" sz="1200" smtClean="0"/>
              <a:pPr>
                <a:defRPr/>
              </a:pPr>
              <a:t>46</a:t>
            </a:fld>
            <a:endParaRPr lang="en-US" sz="1200" dirty="0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61230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Go-Back-n: </a:t>
            </a:r>
            <a:r>
              <a:rPr lang="en-US" dirty="0">
                <a:ea typeface="ＭＳ Ｐゴシック" charset="0"/>
                <a:cs typeface="+mj-cs"/>
              </a:rPr>
              <a:t>sender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602382"/>
          </a:xfrm>
        </p:spPr>
        <p:txBody>
          <a:bodyPr/>
          <a:lstStyle/>
          <a:p>
            <a:pPr>
              <a:defRPr/>
            </a:pPr>
            <a:r>
              <a:rPr lang="ja-JP" altLang="en-US" sz="2400" dirty="0" smtClean="0"/>
              <a:t>“</a:t>
            </a:r>
            <a:r>
              <a:rPr lang="en-US" altLang="ja-JP" sz="2400" dirty="0" smtClean="0"/>
              <a:t>window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of up to N, consecutive </a:t>
            </a:r>
            <a:r>
              <a:rPr lang="en-US" altLang="ja-JP" sz="2400" dirty="0" err="1" smtClean="0"/>
              <a:t>unack</a:t>
            </a:r>
            <a:r>
              <a:rPr lang="ja-JP" altLang="en-US" sz="2400" dirty="0" smtClean="0"/>
              <a:t>’</a:t>
            </a:r>
            <a:r>
              <a:rPr lang="en-US" altLang="ja-JP" sz="2400" dirty="0" err="1" smtClean="0"/>
              <a:t>ed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pkts</a:t>
            </a:r>
            <a:r>
              <a:rPr lang="en-US" altLang="ja-JP" sz="2400" dirty="0" smtClean="0"/>
              <a:t> allowed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41990" name="Picture 4" descr="gbn_seq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476250" y="4149724"/>
            <a:ext cx="8324850" cy="22316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itchFamily="34" charset="0"/>
              </a:rPr>
              <a:t>ACK(n): ACKs all </a:t>
            </a:r>
            <a:r>
              <a:rPr lang="en-US" sz="2400" dirty="0" err="1">
                <a:latin typeface="Gill Sans MT" pitchFamily="34" charset="0"/>
              </a:rPr>
              <a:t>pkts</a:t>
            </a:r>
            <a:r>
              <a:rPr lang="en-US" sz="2400" dirty="0">
                <a:latin typeface="Gill Sans MT" pitchFamily="34" charset="0"/>
              </a:rPr>
              <a:t> up to, including </a:t>
            </a:r>
            <a:r>
              <a:rPr lang="en-US" sz="2400" dirty="0" err="1">
                <a:latin typeface="Gill Sans MT" pitchFamily="34" charset="0"/>
              </a:rPr>
              <a:t>seq</a:t>
            </a:r>
            <a:r>
              <a:rPr lang="en-US" sz="2400" dirty="0">
                <a:latin typeface="Gill Sans MT" pitchFamily="34" charset="0"/>
              </a:rPr>
              <a:t> # n - </a:t>
            </a:r>
            <a:r>
              <a:rPr lang="ja-JP" altLang="en-US" sz="2400" i="1" dirty="0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400" i="1" dirty="0">
                <a:solidFill>
                  <a:srgbClr val="CC0000"/>
                </a:solidFill>
                <a:latin typeface="Gill Sans MT" pitchFamily="34" charset="0"/>
              </a:rPr>
              <a:t>cumulative ACK</a:t>
            </a:r>
            <a:r>
              <a:rPr lang="ja-JP" altLang="en-US" sz="2400" i="1" dirty="0">
                <a:solidFill>
                  <a:srgbClr val="CC0000"/>
                </a:solidFill>
                <a:latin typeface="Gill Sans MT" pitchFamily="34" charset="0"/>
              </a:rPr>
              <a:t>”</a:t>
            </a:r>
            <a:endParaRPr lang="en-US" altLang="ja-JP" sz="2400" i="1" dirty="0">
              <a:solidFill>
                <a:srgbClr val="CC0000"/>
              </a:solidFill>
              <a:latin typeface="Gill Sans MT" pitchFamily="34" charset="0"/>
            </a:endParaRPr>
          </a:p>
          <a:p>
            <a:pPr marL="800100" lvl="1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itchFamily="34" charset="0"/>
              </a:rPr>
              <a:t>may receive duplicate ACKs (see receiver)</a:t>
            </a:r>
            <a:endParaRPr lang="en-US" sz="2000" dirty="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itchFamily="34" charset="0"/>
              </a:rPr>
              <a:t>timer for oldest in-flight </a:t>
            </a:r>
            <a:r>
              <a:rPr lang="en-US" sz="2400" dirty="0" err="1">
                <a:latin typeface="Gill Sans MT" pitchFamily="34" charset="0"/>
              </a:rPr>
              <a:t>pkt</a:t>
            </a:r>
            <a:endParaRPr lang="en-US" sz="2400" dirty="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i="1" dirty="0" smtClean="0">
                <a:latin typeface="Gill Sans MT" pitchFamily="34" charset="0"/>
              </a:rPr>
              <a:t>timeout(n):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>
                <a:latin typeface="Gill Sans MT" pitchFamily="34" charset="0"/>
              </a:rPr>
              <a:t>retransmit packet n</a:t>
            </a:r>
            <a:r>
              <a:rPr lang="en-US" sz="2400" dirty="0" smtClean="0">
                <a:latin typeface="Gill Sans MT" pitchFamily="34" charset="0"/>
              </a:rPr>
              <a:t> and </a:t>
            </a:r>
            <a:r>
              <a:rPr lang="en-US" sz="2400" dirty="0">
                <a:latin typeface="Gill Sans MT" pitchFamily="34" charset="0"/>
              </a:rPr>
              <a:t>all higher </a:t>
            </a:r>
            <a:r>
              <a:rPr lang="en-US" sz="2400" dirty="0" err="1">
                <a:latin typeface="Gill Sans MT" pitchFamily="34" charset="0"/>
              </a:rPr>
              <a:t>seq</a:t>
            </a:r>
            <a:r>
              <a:rPr lang="en-US" sz="2400" dirty="0">
                <a:latin typeface="Gill Sans MT" pitchFamily="34" charset="0"/>
              </a:rPr>
              <a:t> # </a:t>
            </a:r>
            <a:r>
              <a:rPr lang="en-US" sz="2400" dirty="0" err="1">
                <a:latin typeface="Gill Sans MT" pitchFamily="34" charset="0"/>
              </a:rPr>
              <a:t>pkts</a:t>
            </a:r>
            <a:r>
              <a:rPr lang="en-US" sz="2400" dirty="0">
                <a:latin typeface="Gill Sans MT" pitchFamily="34" charset="0"/>
              </a:rPr>
              <a:t> in </a:t>
            </a:r>
            <a:r>
              <a:rPr lang="en-US" sz="2400" dirty="0" smtClean="0">
                <a:latin typeface="Gill Sans MT" pitchFamily="34" charset="0"/>
              </a:rPr>
              <a:t>window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C11BC6AA-3812-4092-8063-5528A9BFA384}" type="slidenum">
              <a:rPr lang="en-US" sz="1200" smtClean="0"/>
              <a:pPr>
                <a:defRPr/>
              </a:pPr>
              <a:t>47</a:t>
            </a:fld>
            <a:endParaRPr lang="en-US" sz="1200" dirty="0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ea typeface="ＭＳ Ｐゴシック" charset="0"/>
                <a:cs typeface="+mj-cs"/>
              </a:rPr>
              <a:t>GBn</a:t>
            </a:r>
            <a:r>
              <a:rPr lang="en-US" sz="4000" dirty="0" smtClean="0">
                <a:ea typeface="ＭＳ Ｐゴシック" charset="0"/>
                <a:cs typeface="+mj-cs"/>
              </a:rPr>
              <a:t> </a:t>
            </a:r>
            <a:r>
              <a:rPr lang="en-US" sz="4000" dirty="0">
                <a:ea typeface="ＭＳ Ｐゴシック" charset="0"/>
                <a:cs typeface="+mj-cs"/>
              </a:rPr>
              <a:t>in action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send  pkt0</a:t>
            </a:r>
          </a:p>
          <a:p>
            <a:pPr algn="r">
              <a:defRPr/>
            </a:pPr>
            <a:r>
              <a:rPr lang="en-US" sz="1800" smtClean="0"/>
              <a:t>send  pkt1</a:t>
            </a:r>
          </a:p>
          <a:p>
            <a:pPr algn="r">
              <a:defRPr/>
            </a:pPr>
            <a:r>
              <a:rPr lang="en-US" sz="1800" smtClean="0"/>
              <a:t>send  pkt2</a:t>
            </a:r>
          </a:p>
          <a:p>
            <a:pPr algn="r">
              <a:defRPr/>
            </a:pPr>
            <a:r>
              <a:rPr lang="en-US" sz="1800" smtClean="0"/>
              <a:t>send  pkt3</a:t>
            </a:r>
          </a:p>
          <a:p>
            <a:pPr algn="r">
              <a:defRPr/>
            </a:pPr>
            <a:r>
              <a:rPr lang="en-US" sz="1800" smtClean="0"/>
              <a:t>(wait)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09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pkt0, send ack0</a:t>
            </a:r>
          </a:p>
          <a:p>
            <a:pPr algn="l">
              <a:defRPr/>
            </a:pPr>
            <a:r>
              <a:rPr lang="en-US" sz="1800" smtClean="0"/>
              <a:t>receive pkt1, send ack1</a:t>
            </a:r>
          </a:p>
          <a:p>
            <a:pPr algn="l">
              <a:defRPr/>
            </a:pPr>
            <a:r>
              <a:rPr lang="en-US" sz="1800" smtClean="0"/>
              <a:t> </a:t>
            </a:r>
          </a:p>
          <a:p>
            <a:pPr algn="l">
              <a:defRPr/>
            </a:pPr>
            <a:r>
              <a:rPr lang="en-US" sz="1800" smtClean="0"/>
              <a:t>receive pkt3,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10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ack0, send pkt4</a:t>
            </a:r>
          </a:p>
          <a:p>
            <a:pPr algn="r"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ack1, send pkt5</a:t>
            </a:r>
          </a:p>
          <a:p>
            <a:pPr algn="r">
              <a:defRPr/>
            </a:pPr>
            <a:endParaRPr lang="en-US" sz="1800" dirty="0" smtClean="0"/>
          </a:p>
        </p:txBody>
      </p:sp>
      <p:pic>
        <p:nvPicPr>
          <p:cNvPr id="43019" name="Picture 34" descr="alarm_clock_ring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 smtClean="0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pkt5</a:t>
            </a:r>
          </a:p>
        </p:txBody>
      </p:sp>
      <p:sp>
        <p:nvSpPr>
          <p:cNvPr id="51214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5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6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7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2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4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3033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51271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2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3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1226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7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8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9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30" name="Text Box 41"/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pkt4,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31" name="Text Box 42"/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pkt5,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32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pkt2, deliver, send ack2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pkt3, deliver, send ack3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pkt4, deliver, send ack4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pkt5, deliver, send ack5</a:t>
            </a:r>
          </a:p>
        </p:txBody>
      </p:sp>
      <p:sp>
        <p:nvSpPr>
          <p:cNvPr id="51233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ignore duplicate ACK</a:t>
            </a:r>
          </a:p>
        </p:txBody>
      </p:sp>
      <p:grpSp>
        <p:nvGrpSpPr>
          <p:cNvPr id="43042" name="Group 65"/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51269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1235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 smtClean="0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43044" name="Group 67"/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51267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8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3045" name="Group 70"/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5126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3046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51263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4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1239" name="Rectangle 79"/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0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0 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 smtClean="0">
                <a:latin typeface="Arial" charset="0"/>
              </a:rPr>
              <a:t> 5 6 7 8 </a:t>
            </a:r>
          </a:p>
        </p:txBody>
      </p:sp>
      <p:grpSp>
        <p:nvGrpSpPr>
          <p:cNvPr id="43049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51261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2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0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51259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0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1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51257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8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2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51255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6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3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51253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4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sp>
        <p:nvSpPr>
          <p:cNvPr id="51247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8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9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0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1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2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0FE3F3CB-7089-40EA-BCB5-C94F0D4F658A}" type="slidenum">
              <a:rPr lang="en-US" sz="1200" smtClean="0"/>
              <a:pPr>
                <a:defRPr/>
              </a:pPr>
              <a:t>48</a:t>
            </a:fld>
            <a:endParaRPr lang="en-US" sz="1200" dirty="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Selective repeat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273453"/>
            <a:ext cx="7562850" cy="294763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receiver </a:t>
            </a:r>
            <a:r>
              <a:rPr lang="en-US" i="1" dirty="0" smtClean="0"/>
              <a:t>individually</a:t>
            </a:r>
            <a:r>
              <a:rPr lang="en-US" dirty="0" smtClean="0"/>
              <a:t> acknowledges received </a:t>
            </a:r>
            <a:r>
              <a:rPr lang="en-US" dirty="0" err="1" smtClean="0"/>
              <a:t>pkts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buffers </a:t>
            </a:r>
            <a:r>
              <a:rPr lang="en-US" dirty="0" err="1" smtClean="0"/>
              <a:t>pkts</a:t>
            </a:r>
            <a:r>
              <a:rPr lang="en-US" dirty="0" smtClean="0"/>
              <a:t> for eventual in-order delivery to upper layer</a:t>
            </a:r>
          </a:p>
          <a:p>
            <a:pPr>
              <a:defRPr/>
            </a:pPr>
            <a:r>
              <a:rPr lang="en-US" dirty="0" smtClean="0"/>
              <a:t>sender only resends </a:t>
            </a:r>
            <a:r>
              <a:rPr lang="en-US" dirty="0" err="1" smtClean="0"/>
              <a:t>pkts</a:t>
            </a:r>
            <a:r>
              <a:rPr lang="en-US" dirty="0" smtClean="0"/>
              <a:t> for which ACK not received</a:t>
            </a:r>
          </a:p>
          <a:p>
            <a:pPr lvl="1">
              <a:defRPr/>
            </a:pPr>
            <a:r>
              <a:rPr lang="en-US" dirty="0" smtClean="0"/>
              <a:t>sender timer for each </a:t>
            </a:r>
            <a:r>
              <a:rPr lang="en-US" dirty="0" err="1" smtClean="0"/>
              <a:t>unACKed</a:t>
            </a:r>
            <a:r>
              <a:rPr lang="en-US" dirty="0" smtClean="0"/>
              <a:t> </a:t>
            </a:r>
            <a:r>
              <a:rPr lang="en-US" dirty="0" err="1" smtClean="0"/>
              <a:t>pkt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89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0EDF304-3315-4089-A97C-793841917AE5}" type="slidenum">
              <a:rPr lang="en-US" sz="1200" smtClean="0"/>
              <a:pPr>
                <a:defRPr/>
              </a:pPr>
              <a:t>49</a:t>
            </a:fld>
            <a:endParaRPr lang="en-US" sz="1200" dirty="0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65414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Selective repeat: sender, receiver windows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pic>
        <p:nvPicPr>
          <p:cNvPr id="45061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68760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1777095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6048672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ransport layer services in Internet</a:t>
            </a:r>
          </a:p>
          <a:p>
            <a:r>
              <a:rPr lang="en-US" sz="2400" dirty="0" smtClean="0"/>
              <a:t>Addressing, multiplexing/</a:t>
            </a:r>
            <a:r>
              <a:rPr lang="en-US" sz="2400" dirty="0" err="1" smtClean="0"/>
              <a:t>demultiplexing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Connectionless, unreliable transport: UDP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of reliable data transfer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lecture: connection-oriented transport: TCP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13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D3304E6-E889-4622-9E7A-4AC32FBD5C91}" type="slidenum">
              <a:rPr lang="en-US" sz="1200" smtClean="0"/>
              <a:pPr>
                <a:defRPr/>
              </a:pPr>
              <a:t>50</a:t>
            </a:fld>
            <a:endParaRPr lang="en-US" sz="1200" dirty="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Selective repeat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11710"/>
            <a:ext cx="3810000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data from above: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if next available </a:t>
            </a:r>
            <a:r>
              <a:rPr lang="en-US" sz="2400" dirty="0" err="1">
                <a:ea typeface="ＭＳ Ｐゴシック" charset="0"/>
                <a:cs typeface="+mn-cs"/>
              </a:rPr>
              <a:t>seq</a:t>
            </a:r>
            <a:r>
              <a:rPr lang="en-US" sz="2400" dirty="0">
                <a:ea typeface="ＭＳ Ｐゴシック" charset="0"/>
                <a:cs typeface="+mn-cs"/>
              </a:rPr>
              <a:t> # in window, send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timeout(n):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resend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r>
              <a:rPr lang="en-US" sz="2400" dirty="0">
                <a:ea typeface="ＭＳ Ｐゴシック" charset="0"/>
                <a:cs typeface="+mn-cs"/>
              </a:rPr>
              <a:t> n,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  <a:cs typeface="+mn-cs"/>
              </a:rPr>
              <a:t>ACK(n)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dirty="0">
                <a:ea typeface="ＭＳ Ｐゴシック" charset="0"/>
                <a:cs typeface="+mn-cs"/>
              </a:rPr>
              <a:t>in </a:t>
            </a:r>
            <a:r>
              <a:rPr lang="en-US" sz="1800" dirty="0">
                <a:ea typeface="ＭＳ Ｐゴシック" charset="0"/>
                <a:cs typeface="+mn-cs"/>
              </a:rPr>
              <a:t>[</a:t>
            </a:r>
            <a:r>
              <a:rPr lang="en-US" sz="1800" dirty="0" err="1">
                <a:ea typeface="ＭＳ Ｐゴシック" charset="0"/>
                <a:cs typeface="+mn-cs"/>
              </a:rPr>
              <a:t>sendbase,sendbase+N</a:t>
            </a:r>
            <a:r>
              <a:rPr lang="en-US" sz="1800" dirty="0">
                <a:ea typeface="ＭＳ Ｐゴシック" charset="0"/>
                <a:cs typeface="+mn-cs"/>
              </a:rPr>
              <a:t>]:</a:t>
            </a: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mark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r>
              <a:rPr lang="en-US" sz="2400" dirty="0">
                <a:ea typeface="ＭＳ Ｐゴシック" charset="0"/>
                <a:cs typeface="+mn-cs"/>
              </a:rPr>
              <a:t> n as received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if n smallest </a:t>
            </a:r>
            <a:r>
              <a:rPr lang="en-US" sz="2400" dirty="0" err="1">
                <a:ea typeface="ＭＳ Ｐゴシック" charset="0"/>
                <a:cs typeface="+mn-cs"/>
              </a:rPr>
              <a:t>unACKed</a:t>
            </a:r>
            <a:r>
              <a:rPr lang="en-US" sz="2400" dirty="0">
                <a:ea typeface="ＭＳ Ｐゴシック" charset="0"/>
                <a:cs typeface="+mn-cs"/>
              </a:rPr>
              <a:t>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r>
              <a:rPr lang="en-US" sz="2400" dirty="0">
                <a:ea typeface="ＭＳ Ｐゴシック" charset="0"/>
                <a:cs typeface="+mn-cs"/>
              </a:rPr>
              <a:t>, advance window base to next </a:t>
            </a:r>
            <a:r>
              <a:rPr lang="en-US" sz="2400" dirty="0" err="1">
                <a:ea typeface="ＭＳ Ｐゴシック" charset="0"/>
                <a:cs typeface="+mn-cs"/>
              </a:rPr>
              <a:t>unACKed</a:t>
            </a:r>
            <a:r>
              <a:rPr lang="en-US" sz="2400" dirty="0">
                <a:ea typeface="ＭＳ Ｐゴシック" charset="0"/>
                <a:cs typeface="+mn-cs"/>
              </a:rPr>
              <a:t> </a:t>
            </a:r>
            <a:r>
              <a:rPr lang="en-US" sz="2400" dirty="0" err="1">
                <a:ea typeface="ＭＳ Ｐゴシック" charset="0"/>
                <a:cs typeface="+mn-cs"/>
              </a:rPr>
              <a:t>seq</a:t>
            </a:r>
            <a:r>
              <a:rPr lang="en-US" sz="2400" dirty="0">
                <a:ea typeface="ＭＳ Ｐゴシック" charset="0"/>
                <a:cs typeface="+mn-cs"/>
              </a:rPr>
              <a:t> # 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495300" y="145732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6088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54286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7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000099"/>
                  </a:solidFill>
                  <a:latin typeface="Gill Sans MT" charset="0"/>
                </a:rPr>
                <a:t>sender</a:t>
              </a:r>
            </a:p>
          </p:txBody>
        </p:sp>
      </p:grp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5000625" y="1569999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, rcvbase+N-1]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 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out-of-order: buffer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in-order: deliver (also deliver buffered, in-order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pkts</a:t>
            </a:r>
            <a:r>
              <a:rPr lang="en-US" sz="2400" dirty="0">
                <a:latin typeface="Gill Sans MT" charset="0"/>
                <a:ea typeface="ＭＳ Ｐゴシック" charset="0"/>
              </a:rPr>
              <a:t>), advance window to next not-yet-received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</a:t>
            </a: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[rcvbase-N,rcvbase-1]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otherwise: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ignore 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6091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000099"/>
                  </a:solidFill>
                  <a:latin typeface="Gill Sans MT" charset="0"/>
                </a:rPr>
                <a:t>receiver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85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9509ECB-7818-46DA-AE7C-9117D86CED28}" type="slidenum">
              <a:rPr lang="en-US" sz="1200" smtClean="0"/>
              <a:pPr>
                <a:defRPr/>
              </a:pPr>
              <a:t>51</a:t>
            </a:fld>
            <a:endParaRPr lang="en-US" sz="1200" smtClean="0"/>
          </a:p>
        </p:txBody>
      </p:sp>
      <p:pic>
        <p:nvPicPr>
          <p:cNvPr id="47108" name="Picture 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 in action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send  pkt0</a:t>
            </a:r>
          </a:p>
          <a:p>
            <a:pPr algn="r">
              <a:defRPr/>
            </a:pPr>
            <a:r>
              <a:rPr lang="en-US" sz="1800" smtClean="0"/>
              <a:t>send  pkt1</a:t>
            </a:r>
          </a:p>
          <a:p>
            <a:pPr algn="r">
              <a:defRPr/>
            </a:pPr>
            <a:r>
              <a:rPr lang="en-US" sz="1800" smtClean="0"/>
              <a:t>send  pkt2</a:t>
            </a:r>
          </a:p>
          <a:p>
            <a:pPr algn="r">
              <a:defRPr/>
            </a:pPr>
            <a:r>
              <a:rPr lang="en-US" sz="1800" smtClean="0"/>
              <a:t>send  pkt3</a:t>
            </a:r>
          </a:p>
          <a:p>
            <a:pPr algn="r">
              <a:defRPr/>
            </a:pPr>
            <a:r>
              <a:rPr lang="en-US" sz="1800" smtClean="0"/>
              <a:t>(wait)</a:t>
            </a: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pkt0, send ack0</a:t>
            </a:r>
          </a:p>
          <a:p>
            <a:pPr algn="l">
              <a:defRPr/>
            </a:pPr>
            <a:r>
              <a:rPr lang="en-US" sz="1800" smtClean="0"/>
              <a:t>receive pkt1, send ack1</a:t>
            </a:r>
          </a:p>
          <a:p>
            <a:pPr algn="l">
              <a:defRPr/>
            </a:pPr>
            <a:r>
              <a:rPr lang="en-US" sz="1800" smtClean="0"/>
              <a:t> </a:t>
            </a:r>
          </a:p>
          <a:p>
            <a:pPr algn="l">
              <a:defRPr/>
            </a:pPr>
            <a:r>
              <a:rPr lang="en-US" sz="1800" smtClean="0"/>
              <a:t>receive pkt3, buffer, </a:t>
            </a:r>
          </a:p>
          <a:p>
            <a:pPr algn="l">
              <a:defRPr/>
            </a:pPr>
            <a:r>
              <a:rPr lang="en-US" sz="1800" smtClean="0"/>
              <a:t>           send ack3</a:t>
            </a: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rcv ack0, send pkt4</a:t>
            </a:r>
          </a:p>
          <a:p>
            <a:pPr algn="r">
              <a:defRPr/>
            </a:pPr>
            <a:r>
              <a:rPr lang="en-US" sz="1800" smtClean="0"/>
              <a:t>rcv ack1, send pkt5</a:t>
            </a:r>
          </a:p>
          <a:p>
            <a:pPr algn="r">
              <a:defRPr/>
            </a:pPr>
            <a:endParaRPr lang="en-US" sz="1800" smtClean="0"/>
          </a:p>
        </p:txBody>
      </p:sp>
      <p:pic>
        <p:nvPicPr>
          <p:cNvPr id="47116" name="Picture 10" descr="alarm_clock_r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 smtClean="0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pkt2</a:t>
            </a:r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2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3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6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7130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55365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6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7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5323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4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pkt4, buffer, </a:t>
            </a:r>
          </a:p>
          <a:p>
            <a:pPr algn="l">
              <a:defRPr/>
            </a:pPr>
            <a:r>
              <a:rPr lang="en-US" sz="1800" smtClean="0"/>
              <a:t>           send ack4</a:t>
            </a:r>
          </a:p>
        </p:txBody>
      </p:sp>
      <p:sp>
        <p:nvSpPr>
          <p:cNvPr id="55325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pkt5, buffer, </a:t>
            </a:r>
          </a:p>
          <a:p>
            <a:pPr algn="l">
              <a:defRPr/>
            </a:pPr>
            <a:r>
              <a:rPr lang="en-US" sz="1800" smtClean="0"/>
              <a:t>           send ack5</a:t>
            </a:r>
          </a:p>
        </p:txBody>
      </p:sp>
      <p:sp>
        <p:nvSpPr>
          <p:cNvPr id="55326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pkt2; deliver pkt2,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pkt3, pkt4, pkt5; send ack2</a:t>
            </a:r>
          </a:p>
        </p:txBody>
      </p:sp>
      <p:sp>
        <p:nvSpPr>
          <p:cNvPr id="55327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record ack3 arrived</a:t>
            </a:r>
          </a:p>
        </p:txBody>
      </p:sp>
      <p:grpSp>
        <p:nvGrpSpPr>
          <p:cNvPr id="47136" name="Group 37"/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55363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4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5329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 smtClean="0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47139" name="Group 42"/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55361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2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7140" name="Group 45"/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55359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0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7141" name="Group 48"/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55357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8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5334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35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0 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 smtClean="0">
                <a:latin typeface="Arial" charset="0"/>
              </a:rPr>
              <a:t> 5 6 7 8 </a:t>
            </a:r>
          </a:p>
        </p:txBody>
      </p:sp>
      <p:grpSp>
        <p:nvGrpSpPr>
          <p:cNvPr id="47144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55355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6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5" name="Group 56"/>
          <p:cNvGrpSpPr>
            <a:grpSpLocks/>
          </p:cNvGrpSpPr>
          <p:nvPr/>
        </p:nvGrpSpPr>
        <p:grpSpPr bwMode="auto">
          <a:xfrm>
            <a:off x="200025" y="4002091"/>
            <a:ext cx="1512888" cy="304800"/>
            <a:chOff x="112" y="1657"/>
            <a:chExt cx="953" cy="192"/>
          </a:xfrm>
        </p:grpSpPr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338" y="168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4" name="Text Box 58"/>
            <p:cNvSpPr txBox="1">
              <a:spLocks noChangeArrowheads="1"/>
            </p:cNvSpPr>
            <p:nvPr/>
          </p:nvSpPr>
          <p:spPr bwMode="auto">
            <a:xfrm>
              <a:off x="112" y="1657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4 5</a:t>
              </a:r>
              <a:r>
                <a:rPr lang="en-US" sz="1400" dirty="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6" name="Group 59"/>
          <p:cNvGrpSpPr>
            <a:grpSpLocks/>
          </p:cNvGrpSpPr>
          <p:nvPr/>
        </p:nvGrpSpPr>
        <p:grpSpPr bwMode="auto">
          <a:xfrm>
            <a:off x="207963" y="5054947"/>
            <a:ext cx="1512887" cy="304800"/>
            <a:chOff x="112" y="2105"/>
            <a:chExt cx="953" cy="192"/>
          </a:xfrm>
        </p:grpSpPr>
        <p:sp>
          <p:nvSpPr>
            <p:cNvPr id="55351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2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4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5</a:t>
              </a:r>
              <a:r>
                <a:rPr lang="en-US" sz="1400" dirty="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7" name="Group 62"/>
          <p:cNvGrpSpPr>
            <a:grpSpLocks/>
          </p:cNvGrpSpPr>
          <p:nvPr/>
        </p:nvGrpSpPr>
        <p:grpSpPr bwMode="auto">
          <a:xfrm>
            <a:off x="204788" y="5318472"/>
            <a:ext cx="1512887" cy="304800"/>
            <a:chOff x="112" y="2105"/>
            <a:chExt cx="953" cy="192"/>
          </a:xfrm>
        </p:grpSpPr>
        <p:sp>
          <p:nvSpPr>
            <p:cNvPr id="55349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0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4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5</a:t>
              </a:r>
              <a:r>
                <a:rPr lang="en-US" sz="1400" dirty="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8" name="Group 65"/>
          <p:cNvGrpSpPr>
            <a:grpSpLocks/>
          </p:cNvGrpSpPr>
          <p:nvPr/>
        </p:nvGrpSpPr>
        <p:grpSpPr bwMode="auto">
          <a:xfrm>
            <a:off x="201613" y="5559772"/>
            <a:ext cx="1512887" cy="304800"/>
            <a:chOff x="112" y="2105"/>
            <a:chExt cx="953" cy="192"/>
          </a:xfrm>
        </p:grpSpPr>
        <p:sp>
          <p:nvSpPr>
            <p:cNvPr id="55347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48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3 4 5 </a:t>
              </a:r>
              <a:r>
                <a:rPr lang="en-US" sz="1400" dirty="0" smtClean="0">
                  <a:latin typeface="Arial" charset="0"/>
                </a:rPr>
                <a:t>6 7 8 </a:t>
              </a:r>
            </a:p>
          </p:txBody>
        </p:sp>
      </p:grpSp>
      <p:sp>
        <p:nvSpPr>
          <p:cNvPr id="55341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2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3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record ack4 arrived</a:t>
            </a:r>
          </a:p>
        </p:txBody>
      </p:sp>
      <p:sp>
        <p:nvSpPr>
          <p:cNvPr id="55344" name="Text Box 91"/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record ack5 arrived</a:t>
            </a:r>
          </a:p>
        </p:txBody>
      </p:sp>
      <p:sp>
        <p:nvSpPr>
          <p:cNvPr id="55345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6" name="Text Box 93"/>
          <p:cNvSpPr txBox="1">
            <a:spLocks noChangeArrowheads="1"/>
          </p:cNvSpPr>
          <p:nvPr/>
        </p:nvSpPr>
        <p:spPr bwMode="auto">
          <a:xfrm>
            <a:off x="2384425" y="6044778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Q: what happens when ack2 arrives?</a:t>
            </a:r>
          </a:p>
        </p:txBody>
      </p:sp>
    </p:spTree>
    <p:extLst>
      <p:ext uri="{BB962C8B-B14F-4D97-AF65-F5344CB8AC3E}">
        <p14:creationId xmlns:p14="http://schemas.microsoft.com/office/powerpoint/2010/main" val="41436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9BC794C5-0DE0-42B3-89CA-542BB820CF65}" type="slidenum">
              <a:rPr lang="en-US" sz="1200" smtClean="0"/>
              <a:pPr>
                <a:defRPr/>
              </a:pPr>
              <a:t>52</a:t>
            </a:fld>
            <a:endParaRPr lang="en-US" sz="1200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4160" y="-134252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Sequence numbers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124743"/>
            <a:ext cx="3276600" cy="446643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example: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err="1" smtClean="0"/>
              <a:t>seq</a:t>
            </a:r>
            <a:r>
              <a:rPr lang="en-US" sz="2400" dirty="0" smtClean="0"/>
              <a:t> #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s: 0, 1, 2, 3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window size=3</a:t>
            </a:r>
            <a:endParaRPr lang="en-US" dirty="0" smtClean="0"/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receiver window</a:t>
            </a:r>
          </a:p>
          <a:p>
            <a:pPr algn="l">
              <a:defRPr/>
            </a:pPr>
            <a:r>
              <a:rPr lang="en-US" sz="1400" smtClean="0"/>
              <a:t>(after receipt)</a:t>
            </a:r>
          </a:p>
        </p:txBody>
      </p: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sender window</a:t>
            </a:r>
          </a:p>
          <a:p>
            <a:pPr algn="l">
              <a:defRPr/>
            </a:pPr>
            <a:r>
              <a:rPr lang="en-US" sz="1400" smtClean="0"/>
              <a:t>(after receipt)</a:t>
            </a:r>
          </a:p>
        </p:txBody>
      </p:sp>
      <p:sp>
        <p:nvSpPr>
          <p:cNvPr id="56328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329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48182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6408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9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83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6406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7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84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6404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5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77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8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9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0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81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pkt1</a:t>
              </a:r>
            </a:p>
          </p:txBody>
        </p:sp>
        <p:sp>
          <p:nvSpPr>
            <p:cNvPr id="56382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pkt2</a:t>
              </a:r>
            </a:p>
          </p:txBody>
        </p:sp>
        <p:grpSp>
          <p:nvGrpSpPr>
            <p:cNvPr id="48191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6402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3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84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5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86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timeout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retransmit pkt0</a:t>
              </a:r>
            </a:p>
          </p:txBody>
        </p:sp>
        <p:sp>
          <p:nvSpPr>
            <p:cNvPr id="56387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8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 smtClean="0">
                  <a:latin typeface="Arial" charset="0"/>
                </a:rPr>
                <a:t> 0 1 2</a:t>
              </a:r>
            </a:p>
          </p:txBody>
        </p:sp>
        <p:sp>
          <p:nvSpPr>
            <p:cNvPr id="56389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0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91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2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0 1 2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 smtClean="0">
                  <a:latin typeface="Arial" charset="0"/>
                </a:rPr>
                <a:t> 2</a:t>
              </a:r>
            </a:p>
          </p:txBody>
        </p:sp>
        <p:sp>
          <p:nvSpPr>
            <p:cNvPr id="56393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4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5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6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7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8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9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400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401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(b) oops!</a:t>
              </a:r>
            </a:p>
          </p:txBody>
        </p:sp>
      </p:grpSp>
      <p:grpSp>
        <p:nvGrpSpPr>
          <p:cNvPr id="48139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48146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3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47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6370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1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48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6368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9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41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2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3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4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45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pkt1</a:t>
              </a:r>
            </a:p>
          </p:txBody>
        </p:sp>
        <p:sp>
          <p:nvSpPr>
            <p:cNvPr id="56346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pkt2</a:t>
              </a:r>
            </a:p>
          </p:txBody>
        </p:sp>
        <p:sp>
          <p:nvSpPr>
            <p:cNvPr id="56347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8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sz="1200" smtClean="0">
                  <a:latin typeface="Arial" charset="0"/>
                </a:rPr>
                <a:t>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49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0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51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2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 smtClean="0">
                  <a:latin typeface="Arial" charset="0"/>
                </a:rPr>
                <a:t> 0 1 2</a:t>
              </a:r>
            </a:p>
          </p:txBody>
        </p:sp>
        <p:sp>
          <p:nvSpPr>
            <p:cNvPr id="56353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4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55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6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0 1 2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 smtClean="0">
                  <a:latin typeface="Arial" charset="0"/>
                </a:rPr>
                <a:t> 2</a:t>
              </a:r>
            </a:p>
          </p:txBody>
        </p:sp>
        <p:sp>
          <p:nvSpPr>
            <p:cNvPr id="56357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8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9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60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361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62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8171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6366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7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0 </a:t>
                </a: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sz="1200" smtClean="0">
                    <a:latin typeface="Arial" charset="0"/>
                  </a:rPr>
                  <a:t> </a:t>
                </a: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sz="1200" smtClean="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56364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pkt3</a:t>
              </a:r>
            </a:p>
          </p:txBody>
        </p:sp>
        <p:sp>
          <p:nvSpPr>
            <p:cNvPr id="56365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48144" name="Picture 5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5" name="Picture 111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i="1" smtClean="0"/>
              <a:t>receiver can</a:t>
            </a:r>
            <a:r>
              <a:rPr lang="ja-JP" altLang="en-US" i="1" smtClean="0"/>
              <a:t>’</a:t>
            </a:r>
            <a:r>
              <a:rPr lang="en-US" altLang="ja-JP" i="1" smtClean="0"/>
              <a:t>t see sender side.</a:t>
            </a:r>
          </a:p>
          <a:p>
            <a:pPr>
              <a:defRPr/>
            </a:pPr>
            <a:r>
              <a:rPr lang="en-US" i="1" smtClean="0"/>
              <a:t>receiver behavior identical in both cases!</a:t>
            </a:r>
          </a:p>
          <a:p>
            <a:pPr>
              <a:defRPr/>
            </a:pPr>
            <a:r>
              <a:rPr lang="en-US" i="1" smtClean="0">
                <a:solidFill>
                  <a:srgbClr val="CC0000"/>
                </a:solidFill>
              </a:rPr>
              <a:t>something</a:t>
            </a:r>
            <a:r>
              <a:rPr lang="ja-JP" altLang="en-US" i="1" smtClean="0">
                <a:solidFill>
                  <a:srgbClr val="CC0000"/>
                </a:solidFill>
              </a:rPr>
              <a:t>’</a:t>
            </a:r>
            <a:r>
              <a:rPr lang="en-US" altLang="ja-JP" i="1" smtClean="0">
                <a:solidFill>
                  <a:srgbClr val="CC0000"/>
                </a:solidFill>
              </a:rPr>
              <a:t>s (very) wrong!</a:t>
            </a:r>
            <a:endParaRPr lang="en-US" i="1" smtClean="0">
              <a:solidFill>
                <a:srgbClr val="CC0000"/>
              </a:solidFill>
            </a:endParaRPr>
          </a:p>
        </p:txBody>
      </p:sp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546100" y="2732088"/>
            <a:ext cx="3276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 smtClean="0">
                <a:latin typeface="Gill Sans MT" charset="0"/>
                <a:ea typeface="ＭＳ Ｐゴシック" charset="0"/>
              </a:rPr>
              <a:t>duplicate </a:t>
            </a:r>
            <a:r>
              <a:rPr lang="en-US" sz="2400" dirty="0">
                <a:latin typeface="Gill Sans MT" charset="0"/>
                <a:ea typeface="ＭＳ Ｐゴシック" charset="0"/>
              </a:rPr>
              <a:t>data accepted as new in (b)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 dirty="0">
                <a:latin typeface="Gill Sans MT" charset="0"/>
                <a:ea typeface="ＭＳ Ｐゴシック" charset="0"/>
              </a:rPr>
              <a:t> what relationship between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seq</a:t>
            </a:r>
            <a:r>
              <a:rPr lang="en-US" sz="2400" dirty="0">
                <a:latin typeface="Gill Sans MT" charset="0"/>
                <a:ea typeface="ＭＳ Ｐゴシック" charset="0"/>
              </a:rPr>
              <a:t> # size and window size to avoid problem in (b)?</a:t>
            </a:r>
          </a:p>
        </p:txBody>
      </p:sp>
    </p:spTree>
    <p:extLst>
      <p:ext uri="{BB962C8B-B14F-4D97-AF65-F5344CB8AC3E}">
        <p14:creationId xmlns:p14="http://schemas.microsoft.com/office/powerpoint/2010/main" val="31483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2008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do </a:t>
            </a:r>
            <a:r>
              <a:rPr lang="sv-SE" dirty="0" err="1" smtClean="0"/>
              <a:t>Ack’s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r>
              <a:rPr lang="sv-SE" dirty="0" smtClean="0"/>
              <a:t> </a:t>
            </a:r>
            <a:r>
              <a:rPr lang="sv-SE" dirty="0" err="1"/>
              <a:t>b</a:t>
            </a:r>
            <a:r>
              <a:rPr lang="sv-SE" dirty="0" err="1" smtClean="0"/>
              <a:t>esides</a:t>
            </a:r>
            <a:r>
              <a:rPr lang="sv-SE" dirty="0" smtClean="0"/>
              <a:t> </a:t>
            </a:r>
            <a:r>
              <a:rPr lang="sv-SE" dirty="0" err="1" smtClean="0"/>
              <a:t>reliability</a:t>
            </a:r>
            <a:r>
              <a:rPr lang="sv-SE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2924944"/>
            <a:ext cx="5141951" cy="3374666"/>
          </a:xfrm>
        </p:spPr>
        <p:txBody>
          <a:bodyPr/>
          <a:lstStyle/>
          <a:p>
            <a:pPr marL="0" indent="0">
              <a:buNone/>
            </a:pPr>
            <a:r>
              <a:rPr lang="sv-SE" b="1" dirty="0" err="1" smtClean="0"/>
              <a:t>Flow</a:t>
            </a:r>
            <a:r>
              <a:rPr lang="sv-SE" b="1" dirty="0" smtClean="0"/>
              <a:t> </a:t>
            </a:r>
            <a:r>
              <a:rPr lang="sv-SE" b="1" dirty="0" err="1" smtClean="0"/>
              <a:t>control</a:t>
            </a:r>
            <a:r>
              <a:rPr lang="sv-SE" dirty="0" smtClean="0"/>
              <a:t>: receiver </a:t>
            </a:r>
            <a:r>
              <a:rPr lang="sv-SE" dirty="0" err="1" smtClean="0"/>
              <a:t>can</a:t>
            </a:r>
            <a:r>
              <a:rPr lang="sv-SE" dirty="0" smtClean="0"/>
              <a:t> ack </a:t>
            </a:r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receiving</a:t>
            </a:r>
            <a:r>
              <a:rPr lang="sv-SE" dirty="0" smtClean="0"/>
              <a:t> </a:t>
            </a:r>
            <a:r>
              <a:rPr lang="sv-SE" dirty="0" err="1" smtClean="0"/>
              <a:t>capacity</a:t>
            </a:r>
            <a:r>
              <a:rPr lang="sv-SE" dirty="0" smtClean="0"/>
              <a:t> i.e. </a:t>
            </a:r>
            <a:r>
              <a:rPr lang="sv-SE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</a:t>
            </a:r>
            <a:r>
              <a:rPr lang="sv-SE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swamping</a:t>
            </a:r>
            <a:r>
              <a:rPr lang="sv-SE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receiver</a:t>
            </a:r>
          </a:p>
          <a:p>
            <a:pPr marL="0" indent="0">
              <a:buNone/>
            </a:pPr>
            <a:endParaRPr lang="sv-SE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b="1" dirty="0" err="1"/>
              <a:t>Flow</a:t>
            </a:r>
            <a:r>
              <a:rPr lang="sv-SE" b="1" dirty="0"/>
              <a:t> </a:t>
            </a:r>
            <a:r>
              <a:rPr lang="sv-SE" b="1" dirty="0" err="1"/>
              <a:t>control</a:t>
            </a:r>
            <a:r>
              <a:rPr lang="sv-SE" b="1" dirty="0"/>
              <a:t>:</a:t>
            </a:r>
            <a:r>
              <a:rPr lang="sv-SE" dirty="0"/>
              <a:t> Sender/receiver </a:t>
            </a:r>
            <a:r>
              <a:rPr lang="sv-SE" dirty="0" smtClean="0"/>
              <a:t>problem:  </a:t>
            </a:r>
            <a:r>
              <a:rPr lang="sv-SE" dirty="0"/>
              <a:t>S </a:t>
            </a:r>
            <a:r>
              <a:rPr lang="sv-SE" dirty="0" err="1"/>
              <a:t>cares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not </a:t>
            </a:r>
            <a:r>
              <a:rPr lang="sv-SE" dirty="0" err="1"/>
              <a:t>overwhelm</a:t>
            </a:r>
            <a:r>
              <a:rPr lang="sv-SE" dirty="0"/>
              <a:t> R</a:t>
            </a:r>
          </a:p>
          <a:p>
            <a:pPr marL="0" indent="0">
              <a:buNone/>
            </a:pPr>
            <a:endParaRPr lang="sv-SE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76118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5346973" y="4586226"/>
            <a:ext cx="3168352" cy="17133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527143" y="4376118"/>
            <a:ext cx="3600400" cy="172819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73E-78E6-40D9-917E-B8851EA7A60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85725" y="134144"/>
            <a:ext cx="8229600" cy="6305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dirty="0" err="1" smtClean="0"/>
              <a:t>Question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26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597630A7-96EF-4784-B7D5-0CA204394C27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568952" cy="576064"/>
          </a:xfrm>
        </p:spPr>
        <p:txBody>
          <a:bodyPr/>
          <a:lstStyle/>
          <a:p>
            <a:r>
              <a:rPr lang="en-US" sz="2800" dirty="0" err="1" smtClean="0"/>
              <a:t>Ack</a:t>
            </a:r>
            <a:r>
              <a:rPr lang="en-US" sz="2800" dirty="0" smtClean="0"/>
              <a:t>-based pipelining =&gt; flow control at the same time!!!</a:t>
            </a:r>
          </a:p>
        </p:txBody>
      </p:sp>
      <p:sp>
        <p:nvSpPr>
          <p:cNvPr id="2054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first packet bit transmitted, t = 0</a:t>
            </a:r>
            <a:endParaRPr lang="en-US" sz="1600"/>
          </a:p>
        </p:txBody>
      </p:sp>
      <p:sp>
        <p:nvSpPr>
          <p:cNvPr id="2056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57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sender</a:t>
            </a:r>
            <a:endParaRPr lang="en-US" sz="1600"/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receiver</a:t>
            </a:r>
            <a:endParaRPr lang="en-US" sz="1600"/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2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5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RTT </a:t>
            </a:r>
            <a:endParaRPr lang="en-US" sz="1600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67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68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last bit transmitted, t = L / R</a:t>
            </a:r>
            <a:endParaRPr lang="en-US" sz="1600"/>
          </a:p>
        </p:txBody>
      </p:sp>
      <p:sp>
        <p:nvSpPr>
          <p:cNvPr id="2069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0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first packet bit arrives</a:t>
            </a:r>
            <a:endParaRPr lang="en-US" sz="1600"/>
          </a:p>
        </p:txBody>
      </p:sp>
      <p:sp>
        <p:nvSpPr>
          <p:cNvPr id="2071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2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packet bit arrives, send ACK</a:t>
            </a:r>
            <a:endParaRPr lang="en-US" sz="1600"/>
          </a:p>
        </p:txBody>
      </p:sp>
      <p:sp>
        <p:nvSpPr>
          <p:cNvPr id="2073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sz="1600">
                <a:latin typeface="Arial" pitchFamily="34" charset="0"/>
              </a:rPr>
              <a:t>packet, t = RTT + L / R</a:t>
            </a:r>
            <a:endParaRPr lang="en-US" sz="1600"/>
          </a:p>
        </p:txBody>
      </p:sp>
      <p:grpSp>
        <p:nvGrpSpPr>
          <p:cNvPr id="2074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2102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3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04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7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8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105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6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75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6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7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8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079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2095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6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7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0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1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98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9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80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2088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9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0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093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4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91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2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81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bit of 2</a:t>
            </a:r>
            <a:r>
              <a:rPr lang="en-US" sz="1600" baseline="30000">
                <a:latin typeface="Arial" pitchFamily="34" charset="0"/>
              </a:rPr>
              <a:t>nd</a:t>
            </a:r>
            <a:r>
              <a:rPr lang="en-US" sz="1600">
                <a:latin typeface="Arial" pitchFamily="34" charset="0"/>
              </a:rPr>
              <a:t> packet arrives, send ACK</a:t>
            </a:r>
            <a:endParaRPr lang="en-US" sz="1600"/>
          </a:p>
        </p:txBody>
      </p:sp>
      <p:sp>
        <p:nvSpPr>
          <p:cNvPr id="2083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4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5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bit of 3</a:t>
            </a:r>
            <a:r>
              <a:rPr lang="en-US" sz="1600" baseline="30000">
                <a:latin typeface="Arial" pitchFamily="34" charset="0"/>
              </a:rPr>
              <a:t>rd</a:t>
            </a:r>
            <a:r>
              <a:rPr lang="en-US" sz="1600">
                <a:latin typeface="Arial" pitchFamily="34" charset="0"/>
              </a:rPr>
              <a:t> packet arrives, send ACK</a:t>
            </a:r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34501" y="5528560"/>
            <a:ext cx="8682826" cy="461665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Flow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control</a:t>
            </a:r>
            <a:r>
              <a:rPr lang="sv-SE" sz="2400" b="1" dirty="0"/>
              <a:t>:</a:t>
            </a:r>
            <a:r>
              <a:rPr lang="sv-SE" sz="2400" dirty="0" smtClean="0"/>
              <a:t> Sender/receiver problem;  S </a:t>
            </a:r>
            <a:r>
              <a:rPr lang="sv-SE" sz="2400" dirty="0" err="1" smtClean="0"/>
              <a:t>cares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not </a:t>
            </a:r>
            <a:r>
              <a:rPr lang="sv-SE" sz="2400" dirty="0" err="1" smtClean="0"/>
              <a:t>overwhelm</a:t>
            </a:r>
            <a:r>
              <a:rPr lang="sv-SE" sz="2400" dirty="0" smtClean="0"/>
              <a:t> 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243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5212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sv-SE" dirty="0" smtClean="0"/>
              <a:t>Is </a:t>
            </a:r>
            <a:r>
              <a:rPr lang="sv-SE" u="sng" dirty="0" err="1" smtClean="0"/>
              <a:t>congestion</a:t>
            </a:r>
            <a:r>
              <a:rPr lang="sv-SE" u="sng" dirty="0" smtClean="0"/>
              <a:t> </a:t>
            </a:r>
            <a:r>
              <a:rPr lang="sv-SE" u="sng" dirty="0" err="1" smtClean="0"/>
              <a:t>control</a:t>
            </a:r>
            <a:r>
              <a:rPr lang="sv-SE" u="sng" dirty="0" smtClean="0"/>
              <a:t> </a:t>
            </a:r>
            <a:r>
              <a:rPr lang="sv-SE" dirty="0" smtClean="0"/>
              <a:t>the same as</a:t>
            </a:r>
            <a:r>
              <a:rPr lang="sv-SE" u="sng" dirty="0" smtClean="0"/>
              <a:t> </a:t>
            </a:r>
            <a:r>
              <a:rPr lang="sv-SE" u="sng" dirty="0" err="1" smtClean="0"/>
              <a:t>flow</a:t>
            </a:r>
            <a:r>
              <a:rPr lang="sv-SE" u="sng" dirty="0" smtClean="0"/>
              <a:t> </a:t>
            </a:r>
            <a:r>
              <a:rPr lang="sv-SE" u="sng" dirty="0" err="1" smtClean="0"/>
              <a:t>control</a:t>
            </a:r>
            <a:r>
              <a:rPr lang="sv-SE" dirty="0" smtClean="0"/>
              <a:t>?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3888432" cy="3671813"/>
          </a:xfrm>
        </p:spPr>
        <p:txBody>
          <a:bodyPr/>
          <a:lstStyle/>
          <a:p>
            <a:r>
              <a:rPr lang="sv-SE" sz="2400" dirty="0" smtClean="0"/>
              <a:t>No! </a:t>
            </a:r>
          </a:p>
          <a:p>
            <a:r>
              <a:rPr lang="sv-SE" sz="2400" dirty="0" err="1" smtClean="0"/>
              <a:t>Congestion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r>
              <a:rPr lang="sv-SE" sz="2400" dirty="0"/>
              <a:t> </a:t>
            </a:r>
            <a:r>
              <a:rPr lang="sv-SE" sz="2400" dirty="0" smtClean="0"/>
              <a:t>=  </a:t>
            </a:r>
            <a:r>
              <a:rPr lang="sv-SE" sz="2000" b="1" i="1" u="sng" dirty="0" err="1" smtClean="0">
                <a:solidFill>
                  <a:srgbClr val="C00000"/>
                </a:solidFill>
              </a:rPr>
              <a:t>Avoid</a:t>
            </a:r>
            <a:r>
              <a:rPr lang="sv-SE" sz="2000" b="1" i="1" u="sng" dirty="0" smtClean="0">
                <a:solidFill>
                  <a:srgbClr val="C00000"/>
                </a:solidFill>
              </a:rPr>
              <a:t> </a:t>
            </a:r>
            <a:r>
              <a:rPr lang="sv-SE" sz="2000" b="1" i="1" u="sng" dirty="0" err="1" smtClean="0">
                <a:solidFill>
                  <a:srgbClr val="C00000"/>
                </a:solidFill>
              </a:rPr>
              <a:t>congesting</a:t>
            </a:r>
            <a:r>
              <a:rPr lang="sv-SE" sz="2000" b="1" i="1" u="sng" dirty="0" smtClean="0">
                <a:solidFill>
                  <a:srgbClr val="C00000"/>
                </a:solidFill>
              </a:rPr>
              <a:t> the </a:t>
            </a:r>
            <a:r>
              <a:rPr lang="sv-SE" sz="2000" b="1" i="1" u="sng" dirty="0" err="1" smtClean="0">
                <a:solidFill>
                  <a:srgbClr val="C00000"/>
                </a:solidFill>
              </a:rPr>
              <a:t>network</a:t>
            </a:r>
            <a:endParaRPr lang="sv-SE" sz="2000" b="1" i="1" u="sng" dirty="0">
              <a:solidFill>
                <a:srgbClr val="C00000"/>
              </a:solidFill>
            </a:endParaRPr>
          </a:p>
          <a:p>
            <a:endParaRPr lang="sv-SE" sz="2000" b="1" i="1" u="sng" dirty="0" smtClean="0">
              <a:solidFill>
                <a:srgbClr val="C00000"/>
              </a:solidFill>
            </a:endParaRPr>
          </a:p>
          <a:p>
            <a:r>
              <a:rPr lang="sv-SE" sz="2000" b="1" dirty="0" err="1" smtClean="0"/>
              <a:t>Congestion</a:t>
            </a:r>
            <a:r>
              <a:rPr lang="sv-SE" sz="2000" b="1" dirty="0" smtClean="0"/>
              <a:t> is </a:t>
            </a:r>
            <a:r>
              <a:rPr lang="sv-SE" sz="2000" b="1" dirty="0" err="1" smtClean="0"/>
              <a:t>network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issue</a:t>
            </a:r>
            <a:r>
              <a:rPr lang="sv-SE" sz="2000" b="1" dirty="0" smtClean="0"/>
              <a:t> </a:t>
            </a:r>
            <a:r>
              <a:rPr lang="sv-SE" sz="2000" dirty="0" smtClean="0"/>
              <a:t>(in </a:t>
            </a:r>
            <a:r>
              <a:rPr lang="sv-SE" sz="2000" dirty="0" err="1" smtClean="0"/>
              <a:t>contrast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b="1" dirty="0" err="1" smtClean="0"/>
              <a:t>flow-control</a:t>
            </a:r>
            <a:r>
              <a:rPr lang="sv-SE" sz="2000" b="1" dirty="0" smtClean="0"/>
              <a:t>, </a:t>
            </a:r>
            <a:r>
              <a:rPr lang="sv-SE" sz="2000" b="1" dirty="0" err="1" smtClean="0"/>
              <a:t>which</a:t>
            </a:r>
            <a:r>
              <a:rPr lang="sv-SE" sz="2000" b="1" dirty="0" smtClean="0"/>
              <a:t> is </a:t>
            </a:r>
            <a:r>
              <a:rPr lang="sv-SE" sz="2000" b="1" dirty="0" err="1" smtClean="0"/>
              <a:t>sender</a:t>
            </a:r>
            <a:r>
              <a:rPr lang="sv-SE" sz="2000" b="1" dirty="0" smtClean="0"/>
              <a:t>-receiver  </a:t>
            </a:r>
            <a:r>
              <a:rPr lang="sv-SE" sz="2000" dirty="0" err="1" smtClean="0"/>
              <a:t>issue</a:t>
            </a:r>
            <a:r>
              <a:rPr lang="sv-SE" sz="2000" dirty="0" smtClean="0"/>
              <a:t>)</a:t>
            </a:r>
          </a:p>
          <a:p>
            <a:endParaRPr lang="sv-SE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923928" y="2924944"/>
            <a:ext cx="4978524" cy="3384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79912" y="2780928"/>
            <a:ext cx="5122540" cy="34563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73E-78E6-40D9-917E-B8851EA7A60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81763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30517"/>
            <a:ext cx="8229600" cy="7200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dirty="0" err="1" smtClean="0"/>
              <a:t>Question</a:t>
            </a:r>
            <a:r>
              <a:rPr lang="sv-S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91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306412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299695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6048672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ransport layer services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Addressing, multiplexing/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Connectionless, unreliable transport: UDP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principles of reliable data transfer</a:t>
            </a:r>
          </a:p>
          <a:p>
            <a:endParaRPr lang="en-US" sz="2400" dirty="0" smtClean="0"/>
          </a:p>
          <a:p>
            <a:r>
              <a:rPr lang="en-US" sz="2400" i="1" dirty="0" smtClean="0"/>
              <a:t>Next lecture: connection-oriented transport: TCP</a:t>
            </a:r>
          </a:p>
          <a:p>
            <a:pPr lvl="1"/>
            <a:r>
              <a:rPr lang="en-US" i="1" dirty="0" smtClean="0"/>
              <a:t>reliable transfer</a:t>
            </a:r>
          </a:p>
          <a:p>
            <a:pPr lvl="1"/>
            <a:r>
              <a:rPr lang="en-US" i="1" dirty="0" smtClean="0"/>
              <a:t>flow control</a:t>
            </a:r>
          </a:p>
          <a:p>
            <a:pPr lvl="1"/>
            <a:r>
              <a:rPr lang="en-US" i="1" dirty="0" smtClean="0"/>
              <a:t>connection management</a:t>
            </a:r>
            <a:endParaRPr lang="en-US" sz="2000" i="1" dirty="0" smtClean="0"/>
          </a:p>
          <a:p>
            <a:pPr lvl="1"/>
            <a:r>
              <a:rPr lang="en-US" i="1" dirty="0" smtClean="0"/>
              <a:t>TCP congestion control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281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</a:t>
            </a:r>
            <a:r>
              <a:rPr lang="sv-SE" dirty="0" err="1" smtClean="0"/>
              <a:t>chapter</a:t>
            </a:r>
            <a:r>
              <a:rPr lang="sv-SE" dirty="0" smtClean="0"/>
              <a:t> 3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8610601" cy="4648200"/>
          </a:xfrm>
        </p:spPr>
        <p:txBody>
          <a:bodyPr>
            <a:normAutofit fontScale="55000" lnSpcReduction="20000"/>
          </a:bodyPr>
          <a:lstStyle/>
          <a:p>
            <a:r>
              <a:rPr lang="sv-SE" b="1" dirty="0" err="1"/>
              <a:t>K</a:t>
            </a:r>
            <a:r>
              <a:rPr lang="sv-SE" b="1" dirty="0" err="1" smtClean="0"/>
              <a:t>uroseRoss</a:t>
            </a:r>
            <a:r>
              <a:rPr lang="sv-SE" b="1" dirty="0" smtClean="0"/>
              <a:t> </a:t>
            </a:r>
            <a:r>
              <a:rPr lang="sv-SE" b="1" dirty="0" err="1" smtClean="0"/>
              <a:t>book</a:t>
            </a:r>
            <a:endParaRPr lang="sv-SE" b="1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b="1" dirty="0" smtClean="0"/>
          </a:p>
          <a:p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resources</a:t>
            </a:r>
            <a:r>
              <a:rPr lang="sv-SE" b="1" dirty="0" smtClean="0"/>
              <a:t> (</a:t>
            </a:r>
            <a:r>
              <a:rPr lang="sv-SE" b="1" dirty="0" err="1" smtClean="0"/>
              <a:t>further</a:t>
            </a:r>
            <a:r>
              <a:rPr lang="sv-SE" b="1" dirty="0" smtClean="0"/>
              <a:t>, </a:t>
            </a:r>
            <a:r>
              <a:rPr lang="sv-SE" b="1" dirty="0" err="1" smtClean="0"/>
              <a:t>optional</a:t>
            </a:r>
            <a:r>
              <a:rPr lang="sv-SE" b="1" dirty="0" smtClean="0"/>
              <a:t> </a:t>
            </a:r>
            <a:r>
              <a:rPr lang="sv-SE" b="1" dirty="0" err="1" smtClean="0"/>
              <a:t>study</a:t>
            </a:r>
            <a:r>
              <a:rPr lang="sv-SE" b="1" dirty="0" smtClean="0"/>
              <a:t>)</a:t>
            </a:r>
          </a:p>
          <a:p>
            <a:endParaRPr lang="sv-SE" dirty="0" smtClean="0"/>
          </a:p>
          <a:p>
            <a:pPr lvl="1"/>
            <a:r>
              <a:rPr lang="en-US" dirty="0" err="1"/>
              <a:t>Lakshman</a:t>
            </a:r>
            <a:r>
              <a:rPr lang="en-US" dirty="0"/>
              <a:t>, T. V., </a:t>
            </a:r>
            <a:r>
              <a:rPr lang="en-US" dirty="0" err="1"/>
              <a:t>Upamanyu</a:t>
            </a:r>
            <a:r>
              <a:rPr lang="en-US" dirty="0"/>
              <a:t> </a:t>
            </a:r>
            <a:r>
              <a:rPr lang="en-US" dirty="0" err="1"/>
              <a:t>Madhow</a:t>
            </a:r>
            <a:r>
              <a:rPr lang="en-US" dirty="0"/>
              <a:t>, and Bernhard </a:t>
            </a:r>
            <a:r>
              <a:rPr lang="en-US" dirty="0" err="1"/>
              <a:t>Suter</a:t>
            </a:r>
            <a:r>
              <a:rPr lang="en-US" dirty="0"/>
              <a:t>. "Window-based error recovery and flow control with a slow acknowledgement channel: a study of TCP/IP performance." INFOCOM'97. Sixteenth Annual Joint Conference of the IEEE Computer and Communications Societies. Proceedings IEEE. Vol. 3. IEEE, 1997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Rizzo, Luigi. "Effective erasure codes for reliable computer communication protocols." ACM SIGCOMM Computer Communication Review 27.2 (1997): 24-36.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Agarwal</a:t>
            </a:r>
            <a:r>
              <a:rPr lang="en-US" dirty="0"/>
              <a:t> and M. </a:t>
            </a:r>
            <a:r>
              <a:rPr lang="en-US" dirty="0" err="1"/>
              <a:t>Charikar</a:t>
            </a:r>
            <a:r>
              <a:rPr lang="en-US" dirty="0"/>
              <a:t>, “On the advantage of network coding </a:t>
            </a:r>
            <a:r>
              <a:rPr lang="en-US" dirty="0" smtClean="0"/>
              <a:t>for improving </a:t>
            </a:r>
            <a:r>
              <a:rPr lang="en-US" dirty="0"/>
              <a:t>network throughput,” in Proceedings of the IEEE </a:t>
            </a:r>
            <a:r>
              <a:rPr lang="en-US" dirty="0" smtClean="0"/>
              <a:t>Information Theory </a:t>
            </a:r>
            <a:r>
              <a:rPr lang="en-US" dirty="0"/>
              <a:t>Workshop, Oct. </a:t>
            </a:r>
            <a:r>
              <a:rPr lang="en-US" dirty="0" smtClean="0"/>
              <a:t>2004</a:t>
            </a:r>
          </a:p>
          <a:p>
            <a:pPr lvl="1"/>
            <a:r>
              <a:rPr lang="en-US" dirty="0"/>
              <a:t>Harvey, N. J., Kleinberg, R., &amp; Lehman, A. R. (2006). On the capacity of information networks. IEEE/ACM Transactions on Networking (TON), 14(SI), 2345-2364.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624581"/>
              </p:ext>
            </p:extLst>
          </p:nvPr>
        </p:nvGraphicFramePr>
        <p:xfrm>
          <a:off x="891985" y="2063228"/>
          <a:ext cx="5562601" cy="1079574"/>
        </p:xfrm>
        <a:graphic>
          <a:graphicData uri="http://schemas.openxmlformats.org/drawingml/2006/table">
            <a:tbl>
              <a:tblPr/>
              <a:tblGrid>
                <a:gridCol w="3504439"/>
                <a:gridCol w="2058162"/>
              </a:tblGrid>
              <a:tr h="539787">
                <a:tc>
                  <a:txBody>
                    <a:bodyPr/>
                    <a:lstStyle/>
                    <a:p>
                      <a:r>
                        <a:rPr lang="sv-SE" sz="1800" b="1" dirty="0" err="1">
                          <a:effectLst/>
                        </a:rPr>
                        <a:t>Careful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effectLst/>
                        </a:rPr>
                        <a:t>Quick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39787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 </a:t>
                      </a:r>
                      <a:r>
                        <a:rPr lang="sv-SE" sz="1800" dirty="0">
                          <a:effectLst/>
                        </a:rPr>
                        <a:t>3.1, 3.2, 3.4-3.7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3.3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Transport</a:t>
            </a:r>
            <a:r>
              <a:rPr lang="en-US" sz="1400" smtClean="0"/>
              <a:t> </a:t>
            </a:r>
            <a:r>
              <a:rPr lang="en-US" smtClean="0"/>
              <a:t>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12FCA8EF-88B6-4E38-9B27-576EE51ADF2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on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7822324" cy="4648200"/>
          </a:xfrm>
        </p:spPr>
        <p:txBody>
          <a:bodyPr/>
          <a:lstStyle/>
          <a:p>
            <a:r>
              <a:rPr lang="sv-SE" sz="2400" dirty="0" err="1" smtClean="0"/>
              <a:t>Why</a:t>
            </a:r>
            <a:r>
              <a:rPr lang="sv-SE" sz="2400" dirty="0" smtClean="0"/>
              <a:t> do </a:t>
            </a:r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need</a:t>
            </a:r>
            <a:r>
              <a:rPr lang="sv-SE" sz="2400" dirty="0" smtClean="0"/>
              <a:t> an extra </a:t>
            </a:r>
            <a:r>
              <a:rPr lang="sv-SE" sz="2400" dirty="0" err="1" smtClean="0"/>
              <a:t>protocol</a:t>
            </a:r>
            <a:r>
              <a:rPr lang="sv-SE" sz="2400" dirty="0" smtClean="0"/>
              <a:t>, i.e. UDP,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deliver</a:t>
            </a:r>
            <a:r>
              <a:rPr lang="sv-SE" sz="2400" dirty="0" smtClean="0"/>
              <a:t> the </a:t>
            </a:r>
            <a:r>
              <a:rPr lang="sv-SE" sz="2400" dirty="0" err="1" smtClean="0"/>
              <a:t>datagram</a:t>
            </a:r>
            <a:r>
              <a:rPr lang="sv-SE" sz="2400" dirty="0" smtClean="0"/>
              <a:t> service </a:t>
            </a:r>
            <a:r>
              <a:rPr lang="sv-SE" sz="2400" dirty="0" err="1" smtClean="0"/>
              <a:t>of</a:t>
            </a:r>
            <a:r>
              <a:rPr lang="sv-SE" sz="2400" dirty="0" smtClean="0"/>
              <a:t> Internets IP </a:t>
            </a:r>
            <a:r>
              <a:rPr lang="sv-SE" sz="2400" dirty="0" err="1" smtClean="0"/>
              <a:t>to</a:t>
            </a:r>
            <a:r>
              <a:rPr lang="sv-SE" sz="2400" dirty="0" smtClean="0"/>
              <a:t> the </a:t>
            </a:r>
            <a:r>
              <a:rPr lang="sv-SE" sz="2400" dirty="0" err="1" smtClean="0"/>
              <a:t>applications</a:t>
            </a:r>
            <a:r>
              <a:rPr lang="sv-SE" sz="2400" dirty="0" smtClean="0"/>
              <a:t>?</a:t>
            </a:r>
          </a:p>
          <a:p>
            <a:r>
              <a:rPr lang="sv-SE" sz="2400" dirty="0" smtClean="0"/>
              <a:t>Draw space-</a:t>
            </a:r>
            <a:r>
              <a:rPr lang="sv-SE" sz="2400" dirty="0" err="1" smtClean="0"/>
              <a:t>time</a:t>
            </a:r>
            <a:r>
              <a:rPr lang="sv-SE" sz="2400" dirty="0" smtClean="0"/>
              <a:t> diagrams  </a:t>
            </a:r>
            <a:r>
              <a:rPr lang="sv-SE" sz="2400" dirty="0" err="1" smtClean="0"/>
              <a:t>without</a:t>
            </a:r>
            <a:r>
              <a:rPr lang="sv-SE" sz="2400" dirty="0" smtClean="0"/>
              <a:t> </a:t>
            </a:r>
            <a:r>
              <a:rPr lang="sv-SE" sz="2400" dirty="0" err="1" smtClean="0"/>
              <a:t>errors</a:t>
            </a:r>
            <a:r>
              <a:rPr lang="sv-SE" sz="2400" dirty="0" smtClean="0"/>
              <a:t> and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errors</a:t>
            </a:r>
            <a:r>
              <a:rPr lang="sv-SE" sz="2400" dirty="0" smtClean="0"/>
              <a:t>, for the </a:t>
            </a:r>
            <a:r>
              <a:rPr lang="sv-SE" sz="2400" dirty="0" err="1" smtClean="0"/>
              <a:t>following</a:t>
            </a:r>
            <a:r>
              <a:rPr lang="sv-SE" sz="2400" dirty="0" smtClean="0"/>
              <a:t>, for a pair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sender-receive</a:t>
            </a:r>
            <a:r>
              <a:rPr lang="sv-SE" sz="2400" dirty="0" smtClean="0"/>
              <a:t> S-R: (</a:t>
            </a:r>
            <a:r>
              <a:rPr lang="sv-SE" sz="2400" dirty="0" err="1" smtClean="0"/>
              <a:t>assume</a:t>
            </a:r>
            <a:r>
              <a:rPr lang="sv-SE" sz="2400" dirty="0" smtClean="0"/>
              <a:t> </a:t>
            </a:r>
            <a:r>
              <a:rPr lang="sv-SE" sz="2400" dirty="0" err="1" smtClean="0"/>
              <a:t>only</a:t>
            </a:r>
            <a:r>
              <a:rPr lang="sv-SE" sz="2400" dirty="0" smtClean="0"/>
              <a:t> 1 </a:t>
            </a:r>
            <a:r>
              <a:rPr lang="sv-SE" sz="2400" dirty="0" err="1" smtClean="0"/>
              <a:t>link</a:t>
            </a:r>
            <a:r>
              <a:rPr lang="sv-SE" sz="2400" dirty="0" smtClean="0"/>
              <a:t> </a:t>
            </a:r>
            <a:r>
              <a:rPr lang="sv-SE" sz="2400" dirty="0" err="1" smtClean="0"/>
              <a:t>between</a:t>
            </a:r>
            <a:r>
              <a:rPr lang="sv-SE" sz="2400" dirty="0" smtClean="0"/>
              <a:t> </a:t>
            </a:r>
            <a:r>
              <a:rPr lang="sv-SE" sz="2400" dirty="0" err="1" smtClean="0"/>
              <a:t>them</a:t>
            </a:r>
            <a:r>
              <a:rPr lang="sv-SE" sz="2400" dirty="0" smtClean="0"/>
              <a:t>)</a:t>
            </a:r>
          </a:p>
          <a:p>
            <a:pPr lvl="1"/>
            <a:r>
              <a:rPr lang="sv-SE" sz="2000" dirty="0" smtClean="0"/>
              <a:t>Stop-and-</a:t>
            </a:r>
            <a:r>
              <a:rPr lang="sv-SE" sz="2000" dirty="0" err="1" smtClean="0"/>
              <a:t>wait</a:t>
            </a:r>
            <a:r>
              <a:rPr lang="sv-SE" sz="2000" dirty="0"/>
              <a:t>:</a:t>
            </a:r>
            <a:r>
              <a:rPr lang="sv-SE" sz="2000" dirty="0" smtClean="0"/>
              <a:t> transmission </a:t>
            </a:r>
            <a:r>
              <a:rPr lang="sv-SE" sz="2000" dirty="0" err="1" smtClean="0"/>
              <a:t>delay</a:t>
            </a:r>
            <a:r>
              <a:rPr lang="sv-SE" sz="2000" dirty="0" smtClean="0"/>
              <a:t> &lt; </a:t>
            </a:r>
            <a:r>
              <a:rPr lang="sv-SE" sz="2000" dirty="0" err="1" smtClean="0"/>
              <a:t>propagation</a:t>
            </a:r>
            <a:r>
              <a:rPr lang="sv-SE" sz="2000" dirty="0" smtClean="0"/>
              <a:t> </a:t>
            </a:r>
            <a:r>
              <a:rPr lang="sv-SE" sz="2000" dirty="0" err="1" smtClean="0"/>
              <a:t>delay</a:t>
            </a:r>
            <a:r>
              <a:rPr lang="sv-SE" sz="2000" dirty="0" smtClean="0"/>
              <a:t> and </a:t>
            </a:r>
            <a:r>
              <a:rPr lang="sv-SE" sz="2000" dirty="0"/>
              <a:t>transmission </a:t>
            </a:r>
            <a:r>
              <a:rPr lang="sv-SE" sz="2000" dirty="0" err="1"/>
              <a:t>delay</a:t>
            </a:r>
            <a:r>
              <a:rPr lang="sv-SE" sz="2000" dirty="0"/>
              <a:t> </a:t>
            </a:r>
            <a:r>
              <a:rPr lang="sv-SE" sz="2000" dirty="0" smtClean="0"/>
              <a:t>&gt; </a:t>
            </a:r>
            <a:r>
              <a:rPr lang="sv-SE" sz="2000" dirty="0" err="1"/>
              <a:t>propagation</a:t>
            </a:r>
            <a:r>
              <a:rPr lang="sv-SE" sz="2000" dirty="0"/>
              <a:t> </a:t>
            </a:r>
            <a:r>
              <a:rPr lang="sv-SE" sz="2000" dirty="0" err="1"/>
              <a:t>delay</a:t>
            </a:r>
            <a:endParaRPr lang="sv-SE" sz="2000" dirty="0" smtClean="0"/>
          </a:p>
          <a:p>
            <a:pPr lvl="1"/>
            <a:r>
              <a:rPr lang="sv-SE" sz="2000" dirty="0" err="1" smtClean="0"/>
              <a:t>Sliding</a:t>
            </a:r>
            <a:r>
              <a:rPr lang="sv-SE" sz="2000" dirty="0" smtClean="0"/>
              <a:t> </a:t>
            </a:r>
            <a:r>
              <a:rPr lang="sv-SE" sz="2000" dirty="0" err="1" smtClean="0"/>
              <a:t>window</a:t>
            </a:r>
            <a:r>
              <a:rPr lang="sv-SE" sz="2000" dirty="0" smtClean="0"/>
              <a:t> </a:t>
            </a:r>
            <a:r>
              <a:rPr lang="sv-SE" sz="2000" dirty="0" err="1" smtClean="0"/>
              <a:t>aka</a:t>
            </a:r>
            <a:r>
              <a:rPr lang="sv-SE" sz="2000" dirty="0" smtClean="0"/>
              <a:t> </a:t>
            </a:r>
            <a:r>
              <a:rPr lang="sv-SE" sz="2000" dirty="0" err="1" smtClean="0"/>
              <a:t>pipelined</a:t>
            </a:r>
            <a:r>
              <a:rPr lang="sv-SE" sz="2000" dirty="0" smtClean="0"/>
              <a:t> </a:t>
            </a:r>
            <a:r>
              <a:rPr lang="sv-SE" sz="2000" dirty="0" err="1" smtClean="0"/>
              <a:t>protocol</a:t>
            </a:r>
            <a:r>
              <a:rPr lang="sv-SE" sz="2000" dirty="0" smtClean="0"/>
              <a:t>, </a:t>
            </a:r>
            <a:r>
              <a:rPr lang="sv-SE" sz="2000" dirty="0" err="1" smtClean="0"/>
              <a:t>with</a:t>
            </a:r>
            <a:r>
              <a:rPr lang="sv-SE" sz="2000" dirty="0" smtClean="0"/>
              <a:t>  </a:t>
            </a:r>
            <a:r>
              <a:rPr lang="sv-SE" sz="2000" dirty="0" err="1" smtClean="0"/>
              <a:t>window’s</a:t>
            </a:r>
            <a:r>
              <a:rPr lang="sv-SE" sz="2000" dirty="0" smtClean="0"/>
              <a:t> transmission </a:t>
            </a:r>
            <a:r>
              <a:rPr lang="sv-SE" sz="2000" dirty="0" err="1"/>
              <a:t>delay</a:t>
            </a:r>
            <a:r>
              <a:rPr lang="sv-SE" sz="2000" dirty="0"/>
              <a:t> &lt; </a:t>
            </a:r>
            <a:r>
              <a:rPr lang="sv-SE" sz="2000" dirty="0" err="1"/>
              <a:t>propagation</a:t>
            </a:r>
            <a:r>
              <a:rPr lang="sv-SE" sz="2000" dirty="0"/>
              <a:t> </a:t>
            </a:r>
            <a:r>
              <a:rPr lang="sv-SE" sz="2000" dirty="0" err="1"/>
              <a:t>delay</a:t>
            </a:r>
            <a:r>
              <a:rPr lang="sv-SE" sz="2000" dirty="0"/>
              <a:t> and </a:t>
            </a:r>
            <a:r>
              <a:rPr lang="sv-SE" sz="2000" dirty="0" err="1" smtClean="0"/>
              <a:t>window’s</a:t>
            </a:r>
            <a:r>
              <a:rPr lang="sv-SE" sz="2000" dirty="0" smtClean="0"/>
              <a:t> transmission </a:t>
            </a:r>
            <a:r>
              <a:rPr lang="sv-SE" sz="2000" dirty="0" err="1"/>
              <a:t>delay</a:t>
            </a:r>
            <a:r>
              <a:rPr lang="sv-SE" sz="2000" dirty="0"/>
              <a:t> &gt; </a:t>
            </a:r>
            <a:r>
              <a:rPr lang="sv-SE" sz="2000" dirty="0" err="1"/>
              <a:t>propagation</a:t>
            </a:r>
            <a:r>
              <a:rPr lang="sv-SE" sz="2000" dirty="0"/>
              <a:t> </a:t>
            </a:r>
            <a:r>
              <a:rPr lang="sv-SE" sz="2000" dirty="0" err="1" smtClean="0"/>
              <a:t>delay</a:t>
            </a:r>
            <a:r>
              <a:rPr lang="sv-SE" sz="2000" dirty="0" smtClean="0"/>
              <a:t>; </a:t>
            </a:r>
            <a:r>
              <a:rPr lang="sv-SE" sz="2000" dirty="0" err="1" smtClean="0"/>
              <a:t>illustrate</a:t>
            </a:r>
            <a:r>
              <a:rPr lang="sv-SE" sz="2000" dirty="0" smtClean="0"/>
              <a:t> </a:t>
            </a:r>
            <a:r>
              <a:rPr lang="sv-SE" sz="2000" dirty="0" err="1" smtClean="0"/>
              <a:t>both</a:t>
            </a:r>
            <a:r>
              <a:rPr lang="sv-SE" sz="2000" dirty="0" smtClean="0"/>
              <a:t> go-back-n and </a:t>
            </a:r>
            <a:r>
              <a:rPr lang="sv-SE" sz="2000" dirty="0" err="1" smtClean="0"/>
              <a:t>selective</a:t>
            </a:r>
            <a:r>
              <a:rPr lang="sv-SE" sz="2000" dirty="0" smtClean="0"/>
              <a:t> </a:t>
            </a:r>
            <a:r>
              <a:rPr lang="sv-SE" sz="2000" dirty="0" err="1" smtClean="0"/>
              <a:t>repeat</a:t>
            </a:r>
            <a:r>
              <a:rPr lang="sv-SE" sz="2000" dirty="0" smtClean="0"/>
              <a:t> </a:t>
            </a:r>
            <a:r>
              <a:rPr lang="sv-SE" sz="2000" dirty="0" err="1" smtClean="0"/>
              <a:t>when</a:t>
            </a:r>
            <a:r>
              <a:rPr lang="sv-SE" sz="2000" dirty="0" smtClean="0"/>
              <a:t> </a:t>
            </a:r>
            <a:r>
              <a:rPr lang="sv-SE" sz="2000" dirty="0" err="1" smtClean="0"/>
              <a:t>there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errors</a:t>
            </a:r>
            <a:endParaRPr lang="sv-SE" sz="2000" dirty="0" smtClean="0"/>
          </a:p>
          <a:p>
            <a:pPr lvl="1"/>
            <a:r>
              <a:rPr lang="sv-SE" sz="2000" dirty="0" smtClean="0"/>
              <a:t>Show 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compute</a:t>
            </a:r>
            <a:r>
              <a:rPr lang="sv-SE" sz="2000" dirty="0" smtClean="0"/>
              <a:t> the </a:t>
            </a:r>
            <a:r>
              <a:rPr lang="sv-SE" sz="2000" dirty="0" err="1" smtClean="0"/>
              <a:t>effective</a:t>
            </a:r>
            <a:r>
              <a:rPr lang="sv-SE" sz="2000" dirty="0" smtClean="0"/>
              <a:t> </a:t>
            </a:r>
            <a:r>
              <a:rPr lang="sv-SE" sz="2000" dirty="0" err="1" smtClean="0"/>
              <a:t>throughput</a:t>
            </a:r>
            <a:r>
              <a:rPr lang="sv-SE" sz="2000" dirty="0" smtClean="0"/>
              <a:t>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S-R in the </a:t>
            </a:r>
            <a:r>
              <a:rPr lang="sv-SE" sz="2000" dirty="0" err="1" smtClean="0"/>
              <a:t>above</a:t>
            </a:r>
            <a:r>
              <a:rPr lang="sv-SE" sz="2000" dirty="0" smtClean="0"/>
              <a:t> </a:t>
            </a:r>
            <a:r>
              <a:rPr lang="sv-SE" sz="2000" dirty="0" err="1" smtClean="0"/>
              <a:t>cases</a:t>
            </a:r>
            <a:r>
              <a:rPr lang="sv-SE" sz="2000" dirty="0" smtClean="0"/>
              <a:t>, </a:t>
            </a:r>
            <a:r>
              <a:rPr lang="sv-SE" sz="2000" dirty="0" err="1" smtClean="0"/>
              <a:t>when</a:t>
            </a:r>
            <a:r>
              <a:rPr lang="sv-SE" sz="2000" dirty="0" smtClean="0"/>
              <a:t> </a:t>
            </a:r>
            <a:r>
              <a:rPr lang="sv-SE" sz="2000" dirty="0" err="1" smtClean="0"/>
              <a:t>there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no </a:t>
            </a:r>
            <a:r>
              <a:rPr lang="sv-SE" sz="2000" dirty="0" err="1" smtClean="0"/>
              <a:t>errors</a:t>
            </a:r>
            <a:endParaRPr lang="sv-SE" sz="2000" dirty="0"/>
          </a:p>
          <a:p>
            <a:pPr lvl="1"/>
            <a:endParaRPr lang="sv-SE" dirty="0" smtClean="0"/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3a-</a:t>
            </a:r>
            <a:fld id="{EB2AC88E-12D1-4E0B-B9FD-67681EB235A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r>
              <a:rPr lang="sv-SE" dirty="0" err="1" smtClean="0"/>
              <a:t>cont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245476"/>
            <a:ext cx="7664669" cy="5002924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the </a:t>
            </a:r>
            <a:r>
              <a:rPr lang="sv-SE" dirty="0" err="1" smtClean="0"/>
              <a:t>goals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reliable</a:t>
            </a:r>
            <a:r>
              <a:rPr lang="sv-SE" dirty="0" smtClean="0"/>
              <a:t> data transfer?</a:t>
            </a:r>
          </a:p>
          <a:p>
            <a:r>
              <a:rPr lang="sv-SE" dirty="0" err="1" smtClean="0"/>
              <a:t>Reliable</a:t>
            </a:r>
            <a:r>
              <a:rPr lang="sv-SE" dirty="0" smtClean="0"/>
              <a:t> data transfer: show </a:t>
            </a:r>
            <a:r>
              <a:rPr lang="sv-SE" dirty="0" err="1" smtClean="0"/>
              <a:t>why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sequence</a:t>
            </a:r>
            <a:r>
              <a:rPr lang="sv-SE" dirty="0" smtClean="0"/>
              <a:t> </a:t>
            </a:r>
            <a:r>
              <a:rPr lang="sv-SE" dirty="0" err="1" smtClean="0"/>
              <a:t>numbers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the </a:t>
            </a:r>
            <a:r>
              <a:rPr lang="sv-SE" dirty="0" err="1" smtClean="0"/>
              <a:t>sender</a:t>
            </a:r>
            <a:r>
              <a:rPr lang="sv-SE" dirty="0" smtClean="0"/>
              <a:t>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retransmit</a:t>
            </a:r>
            <a:r>
              <a:rPr lang="sv-SE" dirty="0" smtClean="0"/>
              <a:t> </a:t>
            </a:r>
            <a:r>
              <a:rPr lang="sv-SE" dirty="0" err="1" smtClean="0"/>
              <a:t>due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timeouts. </a:t>
            </a:r>
          </a:p>
          <a:p>
            <a:r>
              <a:rPr lang="sv-SE" dirty="0" smtClean="0"/>
              <a:t>Show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wraparound</a:t>
            </a:r>
            <a:r>
              <a:rPr lang="sv-SE" dirty="0" smtClean="0"/>
              <a:t> in a </a:t>
            </a:r>
            <a:r>
              <a:rPr lang="sv-SE" dirty="0" err="1" smtClean="0"/>
              <a:t>reliable</a:t>
            </a:r>
            <a:r>
              <a:rPr lang="sv-SE" dirty="0" smtClean="0"/>
              <a:t> data transfer session </a:t>
            </a:r>
            <a:r>
              <a:rPr lang="sv-SE" dirty="0" err="1" smtClean="0"/>
              <a:t>if</a:t>
            </a:r>
            <a:r>
              <a:rPr lang="sv-SE" dirty="0" smtClean="0"/>
              <a:t> the </a:t>
            </a:r>
            <a:r>
              <a:rPr lang="sv-SE" dirty="0" err="1" smtClean="0"/>
              <a:t>sequence-numbers</a:t>
            </a:r>
            <a:r>
              <a:rPr lang="sv-SE" dirty="0" smtClean="0"/>
              <a:t> </a:t>
            </a:r>
            <a:r>
              <a:rPr lang="sv-SE" dirty="0" err="1" smtClean="0"/>
              <a:t>range</a:t>
            </a:r>
            <a:r>
              <a:rPr lang="sv-SE" dirty="0" smtClean="0"/>
              <a:t> is not </a:t>
            </a:r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Describe</a:t>
            </a:r>
            <a:r>
              <a:rPr lang="sv-SE" dirty="0" smtClean="0"/>
              <a:t> the go-back-N and </a:t>
            </a:r>
            <a:r>
              <a:rPr lang="sv-SE" dirty="0" err="1" smtClean="0"/>
              <a:t>selective</a:t>
            </a:r>
            <a:r>
              <a:rPr lang="sv-SE" dirty="0" smtClean="0"/>
              <a:t> </a:t>
            </a:r>
            <a:r>
              <a:rPr lang="sv-SE" dirty="0" err="1" smtClean="0"/>
              <a:t>repeat</a:t>
            </a:r>
            <a:r>
              <a:rPr lang="sv-SE" dirty="0" smtClean="0"/>
              <a:t> </a:t>
            </a:r>
            <a:r>
              <a:rPr lang="sv-SE" dirty="0" err="1" smtClean="0"/>
              <a:t>methods</a:t>
            </a:r>
            <a:r>
              <a:rPr lang="sv-SE" dirty="0" smtClean="0"/>
              <a:t> for </a:t>
            </a:r>
            <a:r>
              <a:rPr lang="sv-SE" dirty="0" err="1" smtClean="0"/>
              <a:t>reliable</a:t>
            </a:r>
            <a:r>
              <a:rPr lang="sv-SE" dirty="0" smtClean="0"/>
              <a:t> data transfer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3a-</a:t>
            </a:r>
            <a:fld id="{EB2AC88E-12D1-4E0B-B9FD-67681EB235A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DFE07B-519F-4347-90DC-2F11241EA70C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9904"/>
          </a:xfrm>
        </p:spPr>
        <p:txBody>
          <a:bodyPr/>
          <a:lstStyle/>
          <a:p>
            <a:r>
              <a:rPr lang="en-US" sz="2800" dirty="0" smtClean="0"/>
              <a:t>Addressing: Multiplexing/</a:t>
            </a:r>
            <a:r>
              <a:rPr lang="en-US" sz="2800" dirty="0" err="1" smtClean="0"/>
              <a:t>demultiplexing</a:t>
            </a:r>
            <a:endParaRPr lang="en-US" sz="2800" dirty="0" smtClean="0"/>
          </a:p>
        </p:txBody>
      </p:sp>
      <p:grpSp>
        <p:nvGrpSpPr>
          <p:cNvPr id="19461" name="Group 3"/>
          <p:cNvGrpSpPr>
            <a:grpSpLocks/>
          </p:cNvGrpSpPr>
          <p:nvPr/>
        </p:nvGrpSpPr>
        <p:grpSpPr bwMode="auto">
          <a:xfrm>
            <a:off x="685800" y="3068960"/>
            <a:ext cx="7931150" cy="2935288"/>
            <a:chOff x="355" y="2243"/>
            <a:chExt cx="4996" cy="1849"/>
          </a:xfrm>
        </p:grpSpPr>
        <p:grpSp>
          <p:nvGrpSpPr>
            <p:cNvPr id="19478" name="Group 4"/>
            <p:cNvGrpSpPr>
              <a:grpSpLocks/>
            </p:cNvGrpSpPr>
            <p:nvPr/>
          </p:nvGrpSpPr>
          <p:grpSpPr bwMode="auto">
            <a:xfrm>
              <a:off x="355" y="2293"/>
              <a:ext cx="1261" cy="1500"/>
              <a:chOff x="608" y="2454"/>
              <a:chExt cx="1261" cy="1500"/>
            </a:xfrm>
          </p:grpSpPr>
          <p:sp>
            <p:nvSpPr>
              <p:cNvPr id="19515" name="Rectangle 5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application</a:t>
                </a:r>
              </a:p>
            </p:txBody>
          </p:sp>
          <p:sp>
            <p:nvSpPr>
              <p:cNvPr id="19516" name="Rectangle 6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transport</a:t>
                </a:r>
              </a:p>
            </p:txBody>
          </p:sp>
          <p:sp>
            <p:nvSpPr>
              <p:cNvPr id="19517" name="Rectangle 7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network</a:t>
                </a:r>
              </a:p>
            </p:txBody>
          </p:sp>
          <p:sp>
            <p:nvSpPr>
              <p:cNvPr id="19518" name="Rectangle 8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link</a:t>
                </a:r>
              </a:p>
            </p:txBody>
          </p:sp>
          <p:sp>
            <p:nvSpPr>
              <p:cNvPr id="19519" name="Rectangle 9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physical</a:t>
                </a:r>
              </a:p>
            </p:txBody>
          </p:sp>
        </p:grpSp>
        <p:grpSp>
          <p:nvGrpSpPr>
            <p:cNvPr id="19479" name="Group 10"/>
            <p:cNvGrpSpPr>
              <a:grpSpLocks/>
            </p:cNvGrpSpPr>
            <p:nvPr/>
          </p:nvGrpSpPr>
          <p:grpSpPr bwMode="auto">
            <a:xfrm>
              <a:off x="2014" y="2318"/>
              <a:ext cx="377" cy="315"/>
              <a:chOff x="2614" y="2862"/>
              <a:chExt cx="377" cy="315"/>
            </a:xfrm>
          </p:grpSpPr>
          <p:sp>
            <p:nvSpPr>
              <p:cNvPr id="19513" name="Rectangle 11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4" name="Oval 12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P1</a:t>
                </a:r>
              </a:p>
            </p:txBody>
          </p:sp>
        </p:grpSp>
        <p:grpSp>
          <p:nvGrpSpPr>
            <p:cNvPr id="19480" name="Group 13"/>
            <p:cNvGrpSpPr>
              <a:grpSpLocks/>
            </p:cNvGrpSpPr>
            <p:nvPr/>
          </p:nvGrpSpPr>
          <p:grpSpPr bwMode="auto">
            <a:xfrm>
              <a:off x="4090" y="2243"/>
              <a:ext cx="1261" cy="1500"/>
              <a:chOff x="608" y="2454"/>
              <a:chExt cx="1261" cy="1500"/>
            </a:xfrm>
          </p:grpSpPr>
          <p:sp>
            <p:nvSpPr>
              <p:cNvPr id="19508" name="Rectangle 14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application</a:t>
                </a:r>
              </a:p>
            </p:txBody>
          </p:sp>
          <p:sp>
            <p:nvSpPr>
              <p:cNvPr id="19509" name="Rectangle 15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transport</a:t>
                </a:r>
              </a:p>
            </p:txBody>
          </p:sp>
          <p:sp>
            <p:nvSpPr>
              <p:cNvPr id="19510" name="Rectangle 16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network</a:t>
                </a:r>
              </a:p>
            </p:txBody>
          </p:sp>
          <p:sp>
            <p:nvSpPr>
              <p:cNvPr id="19511" name="Rectangle 17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link</a:t>
                </a:r>
              </a:p>
            </p:txBody>
          </p:sp>
          <p:sp>
            <p:nvSpPr>
              <p:cNvPr id="19512" name="Rectangle 18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physical</a:t>
                </a:r>
              </a:p>
            </p:txBody>
          </p:sp>
        </p:grpSp>
        <p:grpSp>
          <p:nvGrpSpPr>
            <p:cNvPr id="19481" name="Group 19"/>
            <p:cNvGrpSpPr>
              <a:grpSpLocks/>
            </p:cNvGrpSpPr>
            <p:nvPr/>
          </p:nvGrpSpPr>
          <p:grpSpPr bwMode="auto">
            <a:xfrm>
              <a:off x="1994" y="2293"/>
              <a:ext cx="1723" cy="1500"/>
              <a:chOff x="608" y="2454"/>
              <a:chExt cx="1261" cy="1500"/>
            </a:xfrm>
          </p:grpSpPr>
          <p:sp>
            <p:nvSpPr>
              <p:cNvPr id="19503" name="Rectangle 20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application</a:t>
                </a:r>
              </a:p>
            </p:txBody>
          </p:sp>
          <p:sp>
            <p:nvSpPr>
              <p:cNvPr id="19504" name="Rectangle 21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transport</a:t>
                </a:r>
              </a:p>
            </p:txBody>
          </p:sp>
          <p:sp>
            <p:nvSpPr>
              <p:cNvPr id="19505" name="Rectangle 22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network</a:t>
                </a:r>
              </a:p>
            </p:txBody>
          </p:sp>
          <p:sp>
            <p:nvSpPr>
              <p:cNvPr id="19506" name="Rectangle 23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link</a:t>
                </a:r>
              </a:p>
            </p:txBody>
          </p:sp>
          <p:sp>
            <p:nvSpPr>
              <p:cNvPr id="19507" name="Rectangle 24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physical</a:t>
                </a:r>
              </a:p>
            </p:txBody>
          </p:sp>
        </p:grpSp>
        <p:grpSp>
          <p:nvGrpSpPr>
            <p:cNvPr id="19482" name="Group 25"/>
            <p:cNvGrpSpPr>
              <a:grpSpLocks/>
            </p:cNvGrpSpPr>
            <p:nvPr/>
          </p:nvGrpSpPr>
          <p:grpSpPr bwMode="auto">
            <a:xfrm>
              <a:off x="3271" y="2322"/>
              <a:ext cx="377" cy="315"/>
              <a:chOff x="2614" y="2862"/>
              <a:chExt cx="377" cy="315"/>
            </a:xfrm>
          </p:grpSpPr>
          <p:sp>
            <p:nvSpPr>
              <p:cNvPr id="19501" name="Rectangle 26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2" name="Oval 27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P2</a:t>
                </a:r>
              </a:p>
            </p:txBody>
          </p:sp>
        </p:grpSp>
        <p:grpSp>
          <p:nvGrpSpPr>
            <p:cNvPr id="19483" name="Group 28"/>
            <p:cNvGrpSpPr>
              <a:grpSpLocks/>
            </p:cNvGrpSpPr>
            <p:nvPr/>
          </p:nvGrpSpPr>
          <p:grpSpPr bwMode="auto">
            <a:xfrm>
              <a:off x="1148" y="2337"/>
              <a:ext cx="377" cy="315"/>
              <a:chOff x="2614" y="2862"/>
              <a:chExt cx="377" cy="315"/>
            </a:xfrm>
          </p:grpSpPr>
          <p:sp>
            <p:nvSpPr>
              <p:cNvPr id="19499" name="Rectangle 2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0" name="Oval 3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P3</a:t>
                </a:r>
              </a:p>
            </p:txBody>
          </p:sp>
        </p:grpSp>
        <p:grpSp>
          <p:nvGrpSpPr>
            <p:cNvPr id="19484" name="Group 31"/>
            <p:cNvGrpSpPr>
              <a:grpSpLocks/>
            </p:cNvGrpSpPr>
            <p:nvPr/>
          </p:nvGrpSpPr>
          <p:grpSpPr bwMode="auto">
            <a:xfrm>
              <a:off x="4155" y="2283"/>
              <a:ext cx="377" cy="315"/>
              <a:chOff x="2614" y="2862"/>
              <a:chExt cx="377" cy="315"/>
            </a:xfrm>
          </p:grpSpPr>
          <p:sp>
            <p:nvSpPr>
              <p:cNvPr id="19497" name="Rectangle 3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8" name="Oval 3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P4</a:t>
                </a:r>
              </a:p>
            </p:txBody>
          </p:sp>
        </p:grpSp>
        <p:grpSp>
          <p:nvGrpSpPr>
            <p:cNvPr id="19485" name="Group 34"/>
            <p:cNvGrpSpPr>
              <a:grpSpLocks/>
            </p:cNvGrpSpPr>
            <p:nvPr/>
          </p:nvGrpSpPr>
          <p:grpSpPr bwMode="auto">
            <a:xfrm>
              <a:off x="2053" y="2341"/>
              <a:ext cx="377" cy="315"/>
              <a:chOff x="2614" y="2862"/>
              <a:chExt cx="377" cy="315"/>
            </a:xfrm>
          </p:grpSpPr>
          <p:sp>
            <p:nvSpPr>
              <p:cNvPr id="19495" name="Rectangle 35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6" name="Oval 36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P1</a:t>
                </a:r>
              </a:p>
            </p:txBody>
          </p:sp>
        </p:grpSp>
        <p:sp>
          <p:nvSpPr>
            <p:cNvPr id="19486" name="Text Box 37"/>
            <p:cNvSpPr txBox="1">
              <a:spLocks noChangeArrowheads="1"/>
            </p:cNvSpPr>
            <p:nvPr/>
          </p:nvSpPr>
          <p:spPr bwMode="auto">
            <a:xfrm>
              <a:off x="672" y="3842"/>
              <a:ext cx="5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host 1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9487" name="Text Box 38"/>
            <p:cNvSpPr txBox="1">
              <a:spLocks noChangeArrowheads="1"/>
            </p:cNvSpPr>
            <p:nvPr/>
          </p:nvSpPr>
          <p:spPr bwMode="auto">
            <a:xfrm>
              <a:off x="2566" y="383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host 2</a:t>
              </a:r>
              <a:endParaRPr 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9488" name="Text Box 39"/>
            <p:cNvSpPr txBox="1">
              <a:spLocks noChangeArrowheads="1"/>
            </p:cNvSpPr>
            <p:nvPr/>
          </p:nvSpPr>
          <p:spPr bwMode="auto">
            <a:xfrm>
              <a:off x="4474" y="3757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host 3</a:t>
              </a:r>
            </a:p>
          </p:txBody>
        </p:sp>
        <p:sp>
          <p:nvSpPr>
            <p:cNvPr id="19489" name="Line 40"/>
            <p:cNvSpPr>
              <a:spLocks noChangeShapeType="1"/>
            </p:cNvSpPr>
            <p:nvPr/>
          </p:nvSpPr>
          <p:spPr bwMode="auto">
            <a:xfrm>
              <a:off x="1344" y="2592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0" name="Line 41"/>
            <p:cNvSpPr>
              <a:spLocks noChangeShapeType="1"/>
            </p:cNvSpPr>
            <p:nvPr/>
          </p:nvSpPr>
          <p:spPr bwMode="auto">
            <a:xfrm flipV="1">
              <a:off x="2208" y="2544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1" name="Line 42"/>
            <p:cNvSpPr>
              <a:spLocks noChangeShapeType="1"/>
            </p:cNvSpPr>
            <p:nvPr/>
          </p:nvSpPr>
          <p:spPr bwMode="auto">
            <a:xfrm>
              <a:off x="1344" y="3648"/>
              <a:ext cx="8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2" name="Line 43"/>
            <p:cNvSpPr>
              <a:spLocks noChangeShapeType="1"/>
            </p:cNvSpPr>
            <p:nvPr/>
          </p:nvSpPr>
          <p:spPr bwMode="auto">
            <a:xfrm>
              <a:off x="4320" y="2496"/>
              <a:ext cx="0" cy="1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3" name="Line 44"/>
            <p:cNvSpPr>
              <a:spLocks noChangeShapeType="1"/>
            </p:cNvSpPr>
            <p:nvPr/>
          </p:nvSpPr>
          <p:spPr bwMode="auto">
            <a:xfrm flipV="1">
              <a:off x="3456" y="2544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4" name="Line 45"/>
            <p:cNvSpPr>
              <a:spLocks noChangeShapeType="1"/>
            </p:cNvSpPr>
            <p:nvPr/>
          </p:nvSpPr>
          <p:spPr bwMode="auto">
            <a:xfrm>
              <a:off x="3456" y="3648"/>
              <a:ext cx="8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9462" name="Rectangle 46"/>
          <p:cNvSpPr>
            <a:spLocks noChangeArrowheads="1"/>
          </p:cNvSpPr>
          <p:nvPr/>
        </p:nvSpPr>
        <p:spPr bwMode="auto">
          <a:xfrm>
            <a:off x="457200" y="2895600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463" name="Oval 47"/>
          <p:cNvSpPr>
            <a:spLocks noChangeArrowheads="1"/>
          </p:cNvSpPr>
          <p:nvPr/>
        </p:nvSpPr>
        <p:spPr bwMode="auto">
          <a:xfrm>
            <a:off x="2590800" y="28194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600">
              <a:latin typeface="Comic Sans MS" pitchFamily="66" charset="0"/>
            </a:endParaRPr>
          </a:p>
        </p:txBody>
      </p:sp>
      <p:sp>
        <p:nvSpPr>
          <p:cNvPr id="19464" name="Text Box 48"/>
          <p:cNvSpPr txBox="1">
            <a:spLocks noChangeArrowheads="1"/>
          </p:cNvSpPr>
          <p:nvPr/>
        </p:nvSpPr>
        <p:spPr bwMode="auto">
          <a:xfrm>
            <a:off x="3276600" y="2819400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= process</a:t>
            </a:r>
          </a:p>
        </p:txBody>
      </p:sp>
      <p:sp>
        <p:nvSpPr>
          <p:cNvPr id="19465" name="Text Box 49"/>
          <p:cNvSpPr txBox="1">
            <a:spLocks noChangeArrowheads="1"/>
          </p:cNvSpPr>
          <p:nvPr/>
        </p:nvSpPr>
        <p:spPr bwMode="auto">
          <a:xfrm>
            <a:off x="1143000" y="281940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= socket</a:t>
            </a:r>
          </a:p>
        </p:txBody>
      </p:sp>
      <p:sp>
        <p:nvSpPr>
          <p:cNvPr id="19466" name="Text Box 50"/>
          <p:cNvSpPr txBox="1">
            <a:spLocks noChangeArrowheads="1"/>
          </p:cNvSpPr>
          <p:nvPr/>
        </p:nvSpPr>
        <p:spPr bwMode="auto">
          <a:xfrm>
            <a:off x="444500" y="1589088"/>
            <a:ext cx="17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sv-SE" sz="1600">
              <a:latin typeface="Comic Sans MS" pitchFamily="66" charset="0"/>
            </a:endParaRPr>
          </a:p>
        </p:txBody>
      </p:sp>
      <p:sp>
        <p:nvSpPr>
          <p:cNvPr id="19467" name="Text Box 51"/>
          <p:cNvSpPr txBox="1">
            <a:spLocks noChangeArrowheads="1"/>
          </p:cNvSpPr>
          <p:nvPr/>
        </p:nvSpPr>
        <p:spPr bwMode="auto">
          <a:xfrm>
            <a:off x="468313" y="1366838"/>
            <a:ext cx="17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sv-SE"/>
          </a:p>
        </p:txBody>
      </p:sp>
      <p:sp>
        <p:nvSpPr>
          <p:cNvPr id="19468" name="Rectangle 52"/>
          <p:cNvSpPr>
            <a:spLocks noChangeArrowheads="1"/>
          </p:cNvSpPr>
          <p:nvPr/>
        </p:nvSpPr>
        <p:spPr bwMode="auto">
          <a:xfrm>
            <a:off x="444500" y="1524000"/>
            <a:ext cx="3808413" cy="1066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dirty="0">
                <a:latin typeface="Comic Sans MS" pitchFamily="66" charset="0"/>
              </a:rPr>
              <a:t>delivering received segments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to correct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socket</a:t>
            </a:r>
          </a:p>
        </p:txBody>
      </p:sp>
      <p:grpSp>
        <p:nvGrpSpPr>
          <p:cNvPr id="19469" name="Group 53"/>
          <p:cNvGrpSpPr>
            <a:grpSpLocks/>
          </p:cNvGrpSpPr>
          <p:nvPr/>
        </p:nvGrpSpPr>
        <p:grpSpPr bwMode="auto">
          <a:xfrm>
            <a:off x="533400" y="1295400"/>
            <a:ext cx="3382963" cy="396875"/>
            <a:chOff x="1080" y="3713"/>
            <a:chExt cx="1712" cy="250"/>
          </a:xfrm>
        </p:grpSpPr>
        <p:sp>
          <p:nvSpPr>
            <p:cNvPr id="19476" name="Rectangle 54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7" name="Text Box 55"/>
            <p:cNvSpPr txBox="1">
              <a:spLocks noChangeArrowheads="1"/>
            </p:cNvSpPr>
            <p:nvPr/>
          </p:nvSpPr>
          <p:spPr bwMode="auto">
            <a:xfrm>
              <a:off x="1080" y="3713"/>
              <a:ext cx="171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err="1">
                  <a:solidFill>
                    <a:srgbClr val="FF0000"/>
                  </a:solidFill>
                  <a:latin typeface="Comic Sans MS" pitchFamily="66" charset="0"/>
                </a:rPr>
                <a:t>Demultiplexing</a:t>
              </a:r>
              <a:r>
                <a:rPr lang="en-US" sz="2000" u="sng" dirty="0">
                  <a:solidFill>
                    <a:srgbClr val="FF0000"/>
                  </a:solidFill>
                  <a:latin typeface="Comic Sans MS" pitchFamily="66" charset="0"/>
                </a:rPr>
                <a:t> at </a:t>
              </a:r>
              <a:r>
                <a:rPr lang="en-US" sz="2000" u="sng" dirty="0" err="1">
                  <a:solidFill>
                    <a:srgbClr val="FF0000"/>
                  </a:solidFill>
                  <a:latin typeface="Comic Sans MS" pitchFamily="66" charset="0"/>
                </a:rPr>
                <a:t>rcv</a:t>
              </a:r>
              <a:r>
                <a:rPr lang="en-US" sz="2000" u="sng" dirty="0">
                  <a:solidFill>
                    <a:srgbClr val="FF0000"/>
                  </a:solidFill>
                  <a:latin typeface="Comic Sans MS" pitchFamily="66" charset="0"/>
                </a:rPr>
                <a:t> host:</a:t>
              </a:r>
            </a:p>
          </p:txBody>
        </p:sp>
      </p:grpSp>
      <p:sp>
        <p:nvSpPr>
          <p:cNvPr id="19470" name="Text Box 56"/>
          <p:cNvSpPr txBox="1">
            <a:spLocks noChangeArrowheads="1"/>
          </p:cNvSpPr>
          <p:nvPr/>
        </p:nvSpPr>
        <p:spPr bwMode="auto">
          <a:xfrm>
            <a:off x="5130800" y="1571625"/>
            <a:ext cx="4002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gathering data, enveloping data </a:t>
            </a:r>
          </a:p>
          <a:p>
            <a:pPr algn="l"/>
            <a:r>
              <a:rPr lang="en-US" sz="2000">
                <a:latin typeface="Comic Sans MS" pitchFamily="66" charset="0"/>
              </a:rPr>
              <a:t>with  header (later used for </a:t>
            </a:r>
          </a:p>
          <a:p>
            <a:pPr algn="l"/>
            <a:r>
              <a:rPr lang="en-US" sz="2000">
                <a:latin typeface="Comic Sans MS" pitchFamily="66" charset="0"/>
              </a:rPr>
              <a:t>demultiplexing)</a:t>
            </a:r>
            <a:endParaRPr lang="en-US"/>
          </a:p>
        </p:txBody>
      </p:sp>
      <p:sp>
        <p:nvSpPr>
          <p:cNvPr id="19471" name="Rectangle 57"/>
          <p:cNvSpPr>
            <a:spLocks noChangeArrowheads="1"/>
          </p:cNvSpPr>
          <p:nvPr/>
        </p:nvSpPr>
        <p:spPr bwMode="auto">
          <a:xfrm>
            <a:off x="5105400" y="1506538"/>
            <a:ext cx="3609975" cy="1419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9472" name="Group 58"/>
          <p:cNvGrpSpPr>
            <a:grpSpLocks/>
          </p:cNvGrpSpPr>
          <p:nvPr/>
        </p:nvGrpSpPr>
        <p:grpSpPr bwMode="auto">
          <a:xfrm>
            <a:off x="5257800" y="1219200"/>
            <a:ext cx="3257550" cy="396875"/>
            <a:chOff x="913" y="3713"/>
            <a:chExt cx="2052" cy="250"/>
          </a:xfrm>
        </p:grpSpPr>
        <p:sp>
          <p:nvSpPr>
            <p:cNvPr id="19474" name="Rectangle 59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5" name="Text Box 60"/>
            <p:cNvSpPr txBox="1">
              <a:spLocks noChangeArrowheads="1"/>
            </p:cNvSpPr>
            <p:nvPr/>
          </p:nvSpPr>
          <p:spPr bwMode="auto">
            <a:xfrm>
              <a:off x="913" y="3713"/>
              <a:ext cx="205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>
                  <a:solidFill>
                    <a:srgbClr val="FF0000"/>
                  </a:solidFill>
                  <a:latin typeface="Comic Sans MS" pitchFamily="66" charset="0"/>
                </a:rPr>
                <a:t>Multiplexing at send host:</a:t>
              </a:r>
              <a:endParaRPr lang="en-US" sz="2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9473" name="Rectangle 61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6021288"/>
            <a:ext cx="8242300" cy="622300"/>
          </a:xfrm>
          <a:solidFill>
            <a:srgbClr val="FFFF00">
              <a:alpha val="32000"/>
            </a:srgbClr>
          </a:solidFill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 smtClean="0"/>
              <a:t>Recall: </a:t>
            </a:r>
            <a:r>
              <a:rPr lang="en-US" sz="1800" i="1" dirty="0" smtClean="0">
                <a:solidFill>
                  <a:srgbClr val="FF0000"/>
                </a:solidFill>
              </a:rPr>
              <a:t>segment</a:t>
            </a:r>
            <a:r>
              <a:rPr lang="en-US" sz="1800" i="1" dirty="0" smtClean="0"/>
              <a:t> </a:t>
            </a:r>
            <a:r>
              <a:rPr lang="en-US" sz="1800" dirty="0" smtClean="0"/>
              <a:t>- unit of data exchanged between transport layer entities </a:t>
            </a: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dirty="0" smtClean="0"/>
              <a:t>aka TPDU: transport protocol data unit</a:t>
            </a:r>
          </a:p>
        </p:txBody>
      </p:sp>
    </p:spTree>
    <p:extLst>
      <p:ext uri="{BB962C8B-B14F-4D97-AF65-F5344CB8AC3E}">
        <p14:creationId xmlns:p14="http://schemas.microsoft.com/office/powerpoint/2010/main" val="25320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,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3a-</a:t>
            </a:r>
            <a:fld id="{EB2AC88E-12D1-4E0B-B9FD-67681EB235A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3a-</a:t>
            </a:r>
            <a:fld id="{743201B7-EF14-427A-9CAD-CDDB257B4B8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 err="1" smtClean="0"/>
              <a:t>Bounding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sequence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numbers</a:t>
            </a:r>
            <a:r>
              <a:rPr lang="sv-SE" sz="2800" b="1" dirty="0" smtClean="0"/>
              <a:t> for stop-and-</a:t>
            </a:r>
            <a:r>
              <a:rPr lang="sv-SE" sz="2800" b="1" dirty="0" err="1" smtClean="0"/>
              <a:t>wait</a:t>
            </a:r>
            <a:r>
              <a:rPr lang="sv-SE" sz="2800" b="1" dirty="0" smtClean="0"/>
              <a:t>…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dirty="0" smtClean="0"/>
              <a:t>… s.t. </a:t>
            </a:r>
            <a:r>
              <a:rPr lang="sv-SE" dirty="0" smtClean="0">
                <a:solidFill>
                  <a:srgbClr val="FF0000"/>
                </a:solidFill>
              </a:rPr>
              <a:t>no wraparound</a:t>
            </a:r>
            <a:r>
              <a:rPr lang="sv-SE" dirty="0" smtClean="0"/>
              <a:t>, i.e. we do not run out of numbers: </a:t>
            </a:r>
            <a:r>
              <a:rPr lang="sv-SE" i="1" dirty="0" smtClean="0"/>
              <a:t>binary value suffices for stop-and-wait: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b="1" dirty="0" err="1" smtClean="0"/>
              <a:t>Proof</a:t>
            </a:r>
            <a:r>
              <a:rPr lang="sv-SE" b="1" dirty="0" smtClean="0"/>
              <a:t> sketch</a:t>
            </a:r>
            <a:r>
              <a:rPr lang="sv-SE" dirty="0" smtClean="0"/>
              <a:t>: assume towards a contradiction that  there is wraparound when we use binary seq. nums.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R expects segment #f, receives segment #(f+2):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R rec. f+2 =&gt; S sent f+2 =&gt; S rec. ack for f+1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=&gt; R ack f+1=&gt; R ack  f =&gt; contradiction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R expects f+2, receives f: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R exp. f+2 =&gt;  R ack f+1 =&gt; S sent f+1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=&gt; S rec. ack for f =&gt; contradiction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7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124F8A40-6EA5-4A13-B274-AC9FCE74CC8C}" type="slidenum">
              <a:rPr lang="en-US" sz="1200" smtClean="0"/>
              <a:pPr>
                <a:defRPr/>
              </a:pPr>
              <a:t>7</a:t>
            </a:fld>
            <a:endParaRPr lang="en-US" sz="1200" dirty="0" smtClean="0"/>
          </a:p>
        </p:txBody>
      </p:sp>
      <p:sp>
        <p:nvSpPr>
          <p:cNvPr id="9221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2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Addressing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8"/>
            <a:ext cx="4438650" cy="43113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Host </a:t>
            </a:r>
            <a:r>
              <a:rPr lang="en-US" dirty="0">
                <a:ea typeface="ＭＳ Ｐゴシック" charset="0"/>
                <a:cs typeface="+mn-cs"/>
              </a:rPr>
              <a:t>receives IP datagrams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datagram has </a:t>
            </a:r>
            <a:r>
              <a:rPr lang="en-US" dirty="0">
                <a:ea typeface="ＭＳ Ｐゴシック" charset="0"/>
              </a:rPr>
              <a:t>source IP address, destination IP address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datagram carries transport-layer </a:t>
            </a:r>
            <a:r>
              <a:rPr lang="en-US" dirty="0">
                <a:ea typeface="ＭＳ Ｐゴシック" charset="0"/>
              </a:rPr>
              <a:t>segment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segment </a:t>
            </a:r>
            <a:r>
              <a:rPr lang="en-US" dirty="0">
                <a:ea typeface="ＭＳ Ｐゴシック" charset="0"/>
              </a:rPr>
              <a:t>has source, destination port number 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Host </a:t>
            </a:r>
            <a:r>
              <a:rPr lang="en-US" dirty="0">
                <a:ea typeface="ＭＳ Ｐゴシック" charset="0"/>
                <a:cs typeface="+mn-cs"/>
              </a:rPr>
              <a:t>uses 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IP addresses &amp; port numbers</a:t>
            </a:r>
            <a:r>
              <a:rPr lang="en-US" dirty="0">
                <a:ea typeface="ＭＳ Ｐゴシック" charset="0"/>
                <a:cs typeface="+mn-cs"/>
              </a:rPr>
              <a:t> to direct segment to appropriate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socket</a:t>
            </a:r>
          </a:p>
        </p:txBody>
      </p:sp>
      <p:sp>
        <p:nvSpPr>
          <p:cNvPr id="9225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source port #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9226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dest port #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9227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0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32 bits</a:t>
            </a:r>
            <a:endParaRPr lang="en-US" sz="2400" smtClean="0"/>
          </a:p>
        </p:txBody>
      </p:sp>
      <p:sp>
        <p:nvSpPr>
          <p:cNvPr id="923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3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application</a:t>
            </a:r>
          </a:p>
          <a:p>
            <a:pPr>
              <a:defRPr/>
            </a:pPr>
            <a:r>
              <a:rPr lang="en-US" sz="2000" smtClean="0"/>
              <a:t>data </a:t>
            </a:r>
          </a:p>
          <a:p>
            <a:pPr>
              <a:defRPr/>
            </a:pPr>
            <a:r>
              <a:rPr lang="en-US" sz="2000" smtClean="0"/>
              <a:t>(payload)</a:t>
            </a:r>
            <a:endParaRPr lang="en-US" sz="2400" smtClean="0"/>
          </a:p>
        </p:txBody>
      </p:sp>
      <p:sp>
        <p:nvSpPr>
          <p:cNvPr id="9234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other header fields</a:t>
            </a:r>
            <a:endParaRPr lang="en-US" sz="2400" smtClean="0"/>
          </a:p>
        </p:txBody>
      </p:sp>
      <p:sp>
        <p:nvSpPr>
          <p:cNvPr id="9235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TCP/UDP segment format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895" y="303054"/>
            <a:ext cx="1822499" cy="109157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995936" y="1009651"/>
            <a:ext cx="928489" cy="1171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642298" y="799244"/>
            <a:ext cx="1612156" cy="27280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933667" y="3203870"/>
            <a:ext cx="3432175" cy="2260009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90F1538D-ADB1-4575-8E4E-DC53EA03A734}" type="slidenum">
              <a:rPr lang="en-US" sz="1200" smtClean="0"/>
              <a:pPr>
                <a:defRPr/>
              </a:pPr>
              <a:t>8</a:t>
            </a:fld>
            <a:endParaRPr lang="en-US" sz="1200" dirty="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38" y="404664"/>
            <a:ext cx="7772400" cy="432048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UDP addressing - </a:t>
            </a:r>
            <a:r>
              <a:rPr lang="en-US" sz="4000" dirty="0" err="1" smtClean="0">
                <a:ea typeface="ＭＳ Ｐゴシック" charset="0"/>
                <a:cs typeface="+mj-cs"/>
              </a:rPr>
              <a:t>demultiplexing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274032" y="2636912"/>
            <a:ext cx="4248752" cy="3232646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latin typeface="+mj-lt"/>
                <a:ea typeface="ＭＳ Ｐゴシック" charset="0"/>
              </a:rPr>
              <a:t>when host receives UDP </a:t>
            </a:r>
            <a:r>
              <a:rPr lang="en-US" dirty="0" smtClean="0">
                <a:latin typeface="+mj-lt"/>
                <a:ea typeface="ＭＳ Ｐゴシック" charset="0"/>
              </a:rPr>
              <a:t>segment:</a:t>
            </a:r>
            <a:endParaRPr lang="en-US" dirty="0">
              <a:latin typeface="+mj-lt"/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directs </a:t>
            </a:r>
            <a:r>
              <a:rPr lang="en-US" dirty="0">
                <a:latin typeface="+mj-lt"/>
                <a:ea typeface="ＭＳ Ｐゴシック" charset="0"/>
              </a:rPr>
              <a:t>UDP </a:t>
            </a:r>
            <a:r>
              <a:rPr lang="en-US" dirty="0" smtClean="0">
                <a:latin typeface="+mj-lt"/>
                <a:ea typeface="ＭＳ Ｐゴシック" charset="0"/>
              </a:rPr>
              <a:t>segment </a:t>
            </a:r>
            <a:r>
              <a:rPr lang="en-US" dirty="0">
                <a:latin typeface="+mj-lt"/>
                <a:ea typeface="ＭＳ Ｐゴシック" charset="0"/>
              </a:rPr>
              <a:t>to socket with that </a:t>
            </a:r>
            <a:r>
              <a:rPr lang="en-US" dirty="0" smtClean="0">
                <a:latin typeface="+mj-lt"/>
                <a:ea typeface="ＭＳ Ｐゴシック" charset="0"/>
              </a:rPr>
              <a:t>port #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066929" y="3127723"/>
            <a:ext cx="34321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IP datagrams with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</a:t>
            </a:r>
            <a:r>
              <a:rPr lang="en-US" sz="2400" i="1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dest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. port #,</a:t>
            </a:r>
            <a:r>
              <a:rPr lang="en-US" sz="2400" dirty="0">
                <a:latin typeface="Gill Sans MT" charset="0"/>
                <a:ea typeface="ＭＳ Ｐゴシック" charset="0"/>
              </a:rPr>
              <a:t> but different source IP addresses and/or source port numbers will be directed </a:t>
            </a:r>
            <a:r>
              <a:rPr lang="en-US" sz="2400" i="1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to the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socket</a:t>
            </a:r>
            <a:endParaRPr lang="en-US" sz="2400" dirty="0">
              <a:latin typeface="Gill Sans MT" charset="0"/>
              <a:ea typeface="ＭＳ Ｐゴシック" charset="0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51977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44008" y="1628800"/>
            <a:ext cx="4713564" cy="149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  <a:defRPr/>
            </a:pPr>
            <a:r>
              <a:rPr lang="en-US" kern="0" dirty="0" smtClean="0">
                <a:latin typeface="+mj-lt"/>
                <a:ea typeface="ＭＳ Ｐゴシック" charset="0"/>
              </a:rPr>
              <a:t> </a:t>
            </a:r>
            <a:r>
              <a:rPr lang="en-US" sz="2000" kern="0" dirty="0" smtClean="0">
                <a:latin typeface="+mj-lt"/>
                <a:ea typeface="ＭＳ Ｐゴシック" charset="0"/>
              </a:rPr>
              <a:t>created socket has host-local port #, </a:t>
            </a:r>
            <a:r>
              <a:rPr lang="en-US" sz="2000" kern="0" dirty="0" err="1" smtClean="0">
                <a:latin typeface="+mj-lt"/>
                <a:ea typeface="ＭＳ Ｐゴシック" charset="0"/>
              </a:rPr>
              <a:t>eg</a:t>
            </a:r>
            <a:r>
              <a:rPr lang="en-US" sz="2000" kern="0" dirty="0" smtClean="0">
                <a:latin typeface="+mj-lt"/>
                <a:ea typeface="ＭＳ Ｐゴシック" charset="0"/>
              </a:rPr>
              <a:t>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1600" b="1" kern="0" dirty="0" smtClean="0">
                <a:latin typeface="Courier New" charset="0"/>
                <a:ea typeface="ＭＳ Ｐゴシック" charset="0"/>
              </a:rPr>
              <a:t>  </a:t>
            </a:r>
            <a:r>
              <a:rPr lang="en-US" sz="1600" b="1" kern="0" dirty="0" err="1" smtClean="0">
                <a:latin typeface="Courier New" charset="0"/>
                <a:ea typeface="ＭＳ Ｐゴシック" charset="0"/>
              </a:rPr>
              <a:t>DatagramSocket</a:t>
            </a:r>
            <a:r>
              <a:rPr lang="en-US" sz="1600" b="1" kern="0" dirty="0" smtClean="0">
                <a:latin typeface="Courier New" charset="0"/>
                <a:ea typeface="ＭＳ Ｐゴシック" charset="0"/>
              </a:rPr>
              <a:t> mySocket1 = new </a:t>
            </a:r>
            <a:r>
              <a:rPr lang="en-US" sz="1600" b="1" kern="0" dirty="0" err="1" smtClean="0">
                <a:latin typeface="Courier New" charset="0"/>
                <a:ea typeface="ＭＳ Ｐゴシック" charset="0"/>
              </a:rPr>
              <a:t>DatagramSocket</a:t>
            </a:r>
            <a:r>
              <a:rPr lang="en-US" sz="1600" b="1" kern="0" dirty="0" smtClean="0">
                <a:latin typeface="Courier New" charset="0"/>
                <a:ea typeface="ＭＳ Ｐゴシック" charset="0"/>
              </a:rPr>
              <a:t>(</a:t>
            </a:r>
            <a:r>
              <a:rPr lang="en-US" sz="1600" b="1" kern="0" dirty="0" smtClean="0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12534</a:t>
            </a:r>
            <a:r>
              <a:rPr lang="en-US" sz="1600" b="1" kern="0" dirty="0" smtClean="0">
                <a:latin typeface="Courier New" charset="0"/>
                <a:ea typeface="ＭＳ Ｐゴシック" charset="0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1200" kern="0" dirty="0">
              <a:latin typeface="Courier Ne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07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A6B40558-62C4-4DD3-BD09-580A2340CF09}" type="slidenum">
              <a:rPr lang="en-US" sz="1200" smtClean="0"/>
              <a:pPr>
                <a:defRPr/>
              </a:pPr>
              <a:t>9</a:t>
            </a:fld>
            <a:endParaRPr lang="en-US" sz="1200" dirty="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6366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UDP : </a:t>
            </a:r>
            <a:r>
              <a:rPr lang="en-US" dirty="0">
                <a:ea typeface="ＭＳ Ｐゴシック" charset="0"/>
                <a:cs typeface="+mj-cs"/>
              </a:rPr>
              <a:t>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870200" y="1320799"/>
            <a:ext cx="3211513" cy="954049"/>
          </a:xfrm>
        </p:spPr>
        <p:txBody>
          <a:bodyPr>
            <a:normAutofit fontScale="77500" lnSpcReduction="20000"/>
          </a:bodyPr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serverSocket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= new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DatagramSocket</a:t>
            </a:r>
            <a:endParaRPr lang="en-US" sz="2000" b="1" dirty="0">
              <a:latin typeface="Courier New" charset="0"/>
              <a:ea typeface="ＭＳ Ｐゴシック" charset="0"/>
              <a:cs typeface="+mn-cs"/>
            </a:endParaRP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(</a:t>
            </a:r>
            <a:r>
              <a:rPr lang="en-US" sz="2000" b="1" dirty="0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6428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173038" indent="-173038">
              <a:buFont typeface="Wingdings" charset="0"/>
              <a:buChar char="v"/>
              <a:defRPr/>
            </a:pPr>
            <a:endParaRPr lang="en-US" sz="4000" dirty="0">
              <a:ea typeface="ＭＳ Ｐゴシック" charset="0"/>
              <a:cs typeface="+mn-cs"/>
            </a:endParaRPr>
          </a:p>
        </p:txBody>
      </p:sp>
      <p:sp>
        <p:nvSpPr>
          <p:cNvPr id="9223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27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233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234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235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1284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11390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1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2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3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242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244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245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246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9247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11386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7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8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9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251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52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53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255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259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260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261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1310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9263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11382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3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4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5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1137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11376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7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8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11373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4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5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11370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1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2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9283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9320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1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84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9318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9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85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9286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88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291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64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5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0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293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62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3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2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3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296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60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1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97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98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8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59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7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00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03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4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5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356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7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22329</TotalTime>
  <Words>4492</Words>
  <Application>Microsoft Office PowerPoint</Application>
  <PresentationFormat>On-screen Show (4:3)</PresentationFormat>
  <Paragraphs>1119</Paragraphs>
  <Slides>61</Slides>
  <Notes>2</Notes>
  <HiddenSlides>6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ＭＳ Ｐゴシック</vt:lpstr>
      <vt:lpstr>ＭＳ Ｐゴシック</vt:lpstr>
      <vt:lpstr>Arial</vt:lpstr>
      <vt:lpstr>Calibri</vt:lpstr>
      <vt:lpstr>Comic Sans MS</vt:lpstr>
      <vt:lpstr>Courier New</vt:lpstr>
      <vt:lpstr>Gill Sans MT</vt:lpstr>
      <vt:lpstr>Helvetica</vt:lpstr>
      <vt:lpstr>Symbol</vt:lpstr>
      <vt:lpstr>Tahoma</vt:lpstr>
      <vt:lpstr>Times New Roman</vt:lpstr>
      <vt:lpstr>Wingdings</vt:lpstr>
      <vt:lpstr>ZapfDingbats</vt:lpstr>
      <vt:lpstr>Office Theme</vt:lpstr>
      <vt:lpstr>Picture</vt:lpstr>
      <vt:lpstr>Course on Computer Communication and Networks   Lecture 4  Chapter 3; Transport Layer, Part A</vt:lpstr>
      <vt:lpstr>Transport services and protocols</vt:lpstr>
      <vt:lpstr>Internet transport-layer protocols</vt:lpstr>
      <vt:lpstr>Transport Layer: Learning goals:  </vt:lpstr>
      <vt:lpstr>Roadmap</vt:lpstr>
      <vt:lpstr>Addressing: Multiplexing/demultiplexing</vt:lpstr>
      <vt:lpstr>Addressing</vt:lpstr>
      <vt:lpstr>UDP addressing - demultiplexing</vt:lpstr>
      <vt:lpstr>UDP : example</vt:lpstr>
      <vt:lpstr>Connection-oriented (TCP) addressing/demux</vt:lpstr>
      <vt:lpstr>TCP: example</vt:lpstr>
      <vt:lpstr>TCP demux: Threaded web server</vt:lpstr>
      <vt:lpstr>Roadmap</vt:lpstr>
      <vt:lpstr>UDP: User Datagram Protocol [RFC 768]</vt:lpstr>
      <vt:lpstr>UDP: segment header</vt:lpstr>
      <vt:lpstr>UDP Checksum[RFC 1071]: check bit flips</vt:lpstr>
      <vt:lpstr>Roadmap</vt:lpstr>
      <vt:lpstr>Principles of reliable data transfer</vt:lpstr>
      <vt:lpstr>Reliable data transfer (RDT): getting started</vt:lpstr>
      <vt:lpstr>Is it possible to  have reliable transfer over UDP? </vt:lpstr>
      <vt:lpstr>reliable transfer over UDP? </vt:lpstr>
      <vt:lpstr>RDT: </vt:lpstr>
      <vt:lpstr>Reliable data transfer: getting started</vt:lpstr>
      <vt:lpstr>rdt1.0: reliable transfer &amp; reliable channel</vt:lpstr>
      <vt:lpstr>rdt2.0: channel with bit errors</vt:lpstr>
      <vt:lpstr>rdt2.0: FSM specification</vt:lpstr>
      <vt:lpstr>rdt2.0: operation with no errors</vt:lpstr>
      <vt:lpstr>rdt2.0: error scenario</vt:lpstr>
      <vt:lpstr>rdt2.0 has an issue ….</vt:lpstr>
      <vt:lpstr>rdt2.1: sender, handles garbled ACK/NAKs</vt:lpstr>
      <vt:lpstr>rdt2.1: receiver, handles garbled ACK/NAKs</vt:lpstr>
      <vt:lpstr>rdt2.1: discussion</vt:lpstr>
      <vt:lpstr>rdt2.2: a NAK-free protocol</vt:lpstr>
      <vt:lpstr>Recall: RDT  (Reliable Data Transfer, aka error control)</vt:lpstr>
      <vt:lpstr>rdt3.0: channels with errors and loss</vt:lpstr>
      <vt:lpstr>rdt3.0 sender</vt:lpstr>
      <vt:lpstr>rdt3.0 in action</vt:lpstr>
      <vt:lpstr>rdt3.0 in action</vt:lpstr>
      <vt:lpstr>Roadmap</vt:lpstr>
      <vt:lpstr>Performance of rdt3.0 (stop&amp;wait)</vt:lpstr>
      <vt:lpstr>Performance of rdt3.0 (cont)</vt:lpstr>
      <vt:lpstr>Is RDT necessarily that slow/inefficient?</vt:lpstr>
      <vt:lpstr>Pipelined protocols</vt:lpstr>
      <vt:lpstr>Pipelining: increased utilization</vt:lpstr>
      <vt:lpstr>Pipelined protocols: ack-based error control</vt:lpstr>
      <vt:lpstr>Go-Back-n: sender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Sequence numbers</vt:lpstr>
      <vt:lpstr>What do Ack’s achieve besides reliability?</vt:lpstr>
      <vt:lpstr>Ack-based pipelining =&gt; flow control at the same time!!!</vt:lpstr>
      <vt:lpstr>Is congestion control the same as flow control? </vt:lpstr>
      <vt:lpstr>Roadmap</vt:lpstr>
      <vt:lpstr>Reading instructions chapter 3</vt:lpstr>
      <vt:lpstr>Some review questions on this part</vt:lpstr>
      <vt:lpstr>Review questions cont.</vt:lpstr>
      <vt:lpstr>Extra slides, for further study</vt:lpstr>
      <vt:lpstr>Bounding sequence numbers for stop-and-wait…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497</cp:revision>
  <cp:lastPrinted>2015-01-28T21:49:37Z</cp:lastPrinted>
  <dcterms:created xsi:type="dcterms:W3CDTF">2012-10-29T16:37:44Z</dcterms:created>
  <dcterms:modified xsi:type="dcterms:W3CDTF">2017-01-22T23:02:16Z</dcterms:modified>
</cp:coreProperties>
</file>