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3"/>
  </p:notesMasterIdLst>
  <p:sldIdLst>
    <p:sldId id="558" r:id="rId2"/>
    <p:sldId id="560" r:id="rId3"/>
    <p:sldId id="561" r:id="rId4"/>
    <p:sldId id="635" r:id="rId5"/>
    <p:sldId id="634" r:id="rId6"/>
    <p:sldId id="559" r:id="rId7"/>
    <p:sldId id="563" r:id="rId8"/>
    <p:sldId id="661" r:id="rId9"/>
    <p:sldId id="665" r:id="rId10"/>
    <p:sldId id="566" r:id="rId11"/>
    <p:sldId id="666" r:id="rId12"/>
    <p:sldId id="654" r:id="rId13"/>
    <p:sldId id="631" r:id="rId14"/>
    <p:sldId id="569" r:id="rId15"/>
    <p:sldId id="572" r:id="rId16"/>
    <p:sldId id="574" r:id="rId17"/>
    <p:sldId id="575" r:id="rId18"/>
    <p:sldId id="638" r:id="rId19"/>
    <p:sldId id="578" r:id="rId20"/>
    <p:sldId id="580" r:id="rId21"/>
    <p:sldId id="660" r:id="rId22"/>
    <p:sldId id="655" r:id="rId23"/>
    <p:sldId id="570" r:id="rId24"/>
    <p:sldId id="640" r:id="rId25"/>
    <p:sldId id="583" r:id="rId26"/>
    <p:sldId id="656" r:id="rId27"/>
    <p:sldId id="585" r:id="rId28"/>
    <p:sldId id="586" r:id="rId29"/>
    <p:sldId id="658" r:id="rId30"/>
    <p:sldId id="643" r:id="rId31"/>
    <p:sldId id="606" r:id="rId32"/>
    <p:sldId id="607" r:id="rId33"/>
    <p:sldId id="610" r:id="rId34"/>
    <p:sldId id="611" r:id="rId35"/>
    <p:sldId id="659" r:id="rId36"/>
    <p:sldId id="644" r:id="rId37"/>
    <p:sldId id="616" r:id="rId38"/>
    <p:sldId id="617" r:id="rId39"/>
    <p:sldId id="618" r:id="rId40"/>
    <p:sldId id="662" r:id="rId41"/>
    <p:sldId id="620" r:id="rId42"/>
    <p:sldId id="663" r:id="rId43"/>
    <p:sldId id="664" r:id="rId44"/>
    <p:sldId id="624" r:id="rId45"/>
    <p:sldId id="625" r:id="rId46"/>
    <p:sldId id="626" r:id="rId47"/>
    <p:sldId id="628" r:id="rId48"/>
    <p:sldId id="629" r:id="rId49"/>
    <p:sldId id="630" r:id="rId50"/>
    <p:sldId id="642" r:id="rId51"/>
    <p:sldId id="637" r:id="rId52"/>
    <p:sldId id="639" r:id="rId53"/>
    <p:sldId id="641" r:id="rId54"/>
    <p:sldId id="647" r:id="rId55"/>
    <p:sldId id="648" r:id="rId56"/>
    <p:sldId id="649" r:id="rId57"/>
    <p:sldId id="650" r:id="rId58"/>
    <p:sldId id="632" r:id="rId59"/>
    <p:sldId id="633" r:id="rId60"/>
    <p:sldId id="652" r:id="rId61"/>
    <p:sldId id="653" r:id="rId62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91" autoAdjust="0"/>
    <p:restoredTop sz="94660"/>
  </p:normalViewPr>
  <p:slideViewPr>
    <p:cSldViewPr>
      <p:cViewPr varScale="1">
        <p:scale>
          <a:sx n="86" d="100"/>
          <a:sy n="86" d="100"/>
        </p:scale>
        <p:origin x="1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0260"/>
    </p:cViewPr>
  </p:sorterViewPr>
  <p:notesViewPr>
    <p:cSldViewPr>
      <p:cViewPr varScale="1">
        <p:scale>
          <a:sx n="64" d="100"/>
          <a:sy n="64" d="100"/>
        </p:scale>
        <p:origin x="-330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E0B65D-E2A4-428D-8837-7136A50B29CB}" type="datetimeFigureOut">
              <a:rPr lang="sv-SE" smtClean="0"/>
              <a:t>2017-01-18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E4B522-25AE-45F1-81B5-F5955C595D7D}" type="slidenum">
              <a:rPr lang="en-US" altLang="zh-CN" sz="1300"/>
              <a:pPr/>
              <a:t>2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29351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F08C4B-558A-4AEA-95E8-E00C6E0C1353}" type="slidenum">
              <a:rPr lang="en-US" altLang="zh-CN" sz="1300">
                <a:ea typeface="ＭＳ Ｐゴシック" pitchFamily="34" charset="-128"/>
              </a:rPr>
              <a:pPr/>
              <a:t>19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996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7FE09F-457D-48D6-9271-A96E5248A16C}" type="slidenum">
              <a:rPr lang="en-US" altLang="zh-CN" sz="1300">
                <a:ea typeface="ＭＳ Ｐゴシック" pitchFamily="34" charset="-128"/>
              </a:rPr>
              <a:pPr/>
              <a:t>20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599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FECFC7-3D80-4DE0-978C-0553558BF338}" type="slidenum">
              <a:rPr lang="en-US" altLang="zh-CN" sz="1300">
                <a:ea typeface="ＭＳ Ｐゴシック" pitchFamily="34" charset="-128"/>
              </a:rPr>
              <a:pPr/>
              <a:t>23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212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1D11B8-9B7F-44E5-8474-351CA8133307}" type="slidenum">
              <a:rPr lang="en-US" altLang="sv-SE" sz="1300">
                <a:latin typeface="Times New Roman" panose="02020603050405020304" pitchFamily="18" charset="0"/>
              </a:rPr>
              <a:pPr/>
              <a:t>24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23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AB645A-A62C-44F1-8B1F-D74F3664FA3A}" type="slidenum">
              <a:rPr lang="en-US" altLang="sv-SE" sz="1300">
                <a:latin typeface="Times New Roman" panose="02020603050405020304" pitchFamily="18" charset="0"/>
              </a:rPr>
              <a:pPr/>
              <a:t>31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28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95B35A-2819-47C2-859E-0579C4BBF7F9}" type="slidenum">
              <a:rPr lang="en-US" altLang="sv-SE" sz="1300">
                <a:latin typeface="Times New Roman" panose="02020603050405020304" pitchFamily="18" charset="0"/>
              </a:rPr>
              <a:pPr/>
              <a:t>32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18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974C5F-1339-435A-8AEA-14C8FC147A00}" type="slidenum">
              <a:rPr lang="en-US" altLang="sv-SE" sz="1300">
                <a:latin typeface="Times New Roman" panose="02020603050405020304" pitchFamily="18" charset="0"/>
              </a:rPr>
              <a:pPr/>
              <a:t>33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6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4A906B-ECEE-4260-B3F7-2FEA7DAF184A}" type="slidenum">
              <a:rPr lang="en-US" altLang="sv-SE" sz="1300">
                <a:latin typeface="Times New Roman" panose="02020603050405020304" pitchFamily="18" charset="0"/>
              </a:rPr>
              <a:pPr/>
              <a:t>34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72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291D07D-3685-48D4-87BE-88BF1B896983}" type="slidenum">
              <a:rPr lang="en-US" altLang="sv-SE" sz="1300">
                <a:latin typeface="Times New Roman" panose="02020603050405020304" pitchFamily="18" charset="0"/>
              </a:rPr>
              <a:pPr/>
              <a:t>38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99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CF8B85-59C0-4CC2-AED8-3373A36FBFFC}" type="slidenum">
              <a:rPr lang="en-US" altLang="sv-SE" sz="1300">
                <a:latin typeface="Times New Roman" panose="02020603050405020304" pitchFamily="18" charset="0"/>
              </a:rPr>
              <a:pPr/>
              <a:t>39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7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DA1B69-7DF0-4C26-A5AE-939C40B320D7}" type="slidenum">
              <a:rPr lang="en-US" altLang="sv-SE" sz="1300">
                <a:latin typeface="Times New Roman" panose="02020603050405020304" pitchFamily="18" charset="0"/>
              </a:rPr>
              <a:pPr/>
              <a:t>4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15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3EE534-2A34-48DF-9AD2-ADF01BC5A5C2}" type="slidenum">
              <a:rPr lang="en-US" altLang="sv-SE" sz="1300">
                <a:latin typeface="Times New Roman" panose="02020603050405020304" pitchFamily="18" charset="0"/>
              </a:rPr>
              <a:pPr/>
              <a:t>40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26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2AF7E0-5CBB-435C-9E5F-2823B2FFE9AE}" type="slidenum">
              <a:rPr lang="en-US" altLang="sv-SE" sz="1300">
                <a:latin typeface="Times New Roman" panose="02020603050405020304" pitchFamily="18" charset="0"/>
              </a:rPr>
              <a:pPr/>
              <a:t>41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54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075CC5-CA30-438B-827B-6CDF2B1736DD}" type="slidenum">
              <a:rPr lang="en-US" altLang="sv-SE" sz="1300">
                <a:latin typeface="Times New Roman" panose="02020603050405020304" pitchFamily="18" charset="0"/>
              </a:rPr>
              <a:pPr/>
              <a:t>42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4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803615-12B3-461F-96E6-6D8B76076022}" type="slidenum">
              <a:rPr lang="en-US" altLang="sv-SE" sz="1300">
                <a:latin typeface="Times New Roman" panose="02020603050405020304" pitchFamily="18" charset="0"/>
              </a:rPr>
              <a:pPr/>
              <a:t>43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3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8459A6-86D9-4BC9-A45A-9076B453D298}" type="slidenum">
              <a:rPr lang="en-US" altLang="sv-SE" sz="1300">
                <a:latin typeface="Times New Roman" panose="02020603050405020304" pitchFamily="18" charset="0"/>
              </a:rPr>
              <a:pPr/>
              <a:t>44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46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0752AD-CD1E-41C6-A634-FBC80C9AD4DE}" type="slidenum">
              <a:rPr lang="en-US" altLang="sv-SE" sz="1300">
                <a:latin typeface="Times New Roman" panose="02020603050405020304" pitchFamily="18" charset="0"/>
              </a:rPr>
              <a:pPr/>
              <a:t>45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83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D09B15-5BAC-42B8-855A-322EAC325966}" type="slidenum">
              <a:rPr lang="en-US" altLang="sv-SE" sz="1300">
                <a:latin typeface="Times New Roman" panose="02020603050405020304" pitchFamily="18" charset="0"/>
              </a:rPr>
              <a:pPr/>
              <a:t>46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89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BBFDEE-D011-4BAA-827A-869E0BE95370}" type="slidenum">
              <a:rPr lang="en-US" altLang="sv-SE" sz="1300">
                <a:latin typeface="Times New Roman" panose="02020603050405020304" pitchFamily="18" charset="0"/>
              </a:rPr>
              <a:pPr/>
              <a:t>47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54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7AB8B1-52B6-4EBA-AA02-83B4B80874FC}" type="slidenum">
              <a:rPr lang="en-US" altLang="zh-CN" sz="1300">
                <a:ea typeface="ＭＳ Ｐゴシック" pitchFamily="34" charset="-128"/>
              </a:rPr>
              <a:pPr/>
              <a:t>54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3476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585AC4-D95D-486D-9A17-122D58A97A3F}" type="slidenum">
              <a:rPr lang="en-US" altLang="zh-CN" sz="1300">
                <a:ea typeface="ＭＳ Ｐゴシック" pitchFamily="34" charset="-128"/>
              </a:rPr>
              <a:pPr/>
              <a:t>55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99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DD701E-7C01-4BFF-BDE4-5DA153B1A57C}" type="slidenum">
              <a:rPr lang="en-US" altLang="sv-SE" sz="1300">
                <a:latin typeface="Times New Roman" panose="02020603050405020304" pitchFamily="18" charset="0"/>
              </a:rPr>
              <a:pPr/>
              <a:t>5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42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5FA89B-EDD3-42B4-AB10-BED36080BCC2}" type="slidenum">
              <a:rPr lang="en-US" altLang="zh-CN" sz="1300">
                <a:ea typeface="ＭＳ Ｐゴシック" pitchFamily="34" charset="-128"/>
              </a:rPr>
              <a:pPr/>
              <a:t>56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561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E3ACF9-5734-4D69-A222-8D3C244D338B}" type="slidenum">
              <a:rPr lang="en-US" altLang="zh-CN" sz="1300">
                <a:ea typeface="ＭＳ Ｐゴシック" pitchFamily="34" charset="-128"/>
              </a:rPr>
              <a:pPr/>
              <a:t>57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45070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FBBDFB-4E77-49A0-8747-64773B06BD66}" type="slidenum">
              <a:rPr lang="en-US" altLang="sv-SE" sz="1300">
                <a:latin typeface="Times New Roman" panose="02020603050405020304" pitchFamily="18" charset="0"/>
              </a:rPr>
              <a:pPr/>
              <a:t>58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86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55B4A4-94F8-4ACC-8C2D-DB68AC12ABFF}" type="slidenum">
              <a:rPr lang="en-US" altLang="sv-SE" sz="1300">
                <a:latin typeface="Times New Roman" panose="02020603050405020304" pitchFamily="18" charset="0"/>
              </a:rPr>
              <a:pPr/>
              <a:t>59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028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183421-036A-4CBE-B965-7D6D13D7DADC}" type="slidenum">
              <a:rPr lang="en-US" altLang="sv-SE" sz="1300">
                <a:latin typeface="Times New Roman" panose="02020603050405020304" pitchFamily="18" charset="0"/>
              </a:rPr>
              <a:pPr/>
              <a:t>60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256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BFCEFA-EA0C-4394-BC11-4062B5B576E9}" type="slidenum">
              <a:rPr lang="en-US" altLang="sv-SE" sz="1300">
                <a:latin typeface="Times New Roman" panose="02020603050405020304" pitchFamily="18" charset="0"/>
              </a:rPr>
              <a:pPr/>
              <a:t>61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6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F8F019-F2B0-42C9-AA3B-ED39F70F132D}" type="slidenum">
              <a:rPr lang="en-US" altLang="sv-SE" sz="1300">
                <a:latin typeface="Times New Roman" panose="02020603050405020304" pitchFamily="18" charset="0"/>
              </a:rPr>
              <a:pPr/>
              <a:t>9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49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37AD0E-EFF2-441B-9E0E-9876B8F776EE}" type="slidenum">
              <a:rPr lang="en-US" altLang="sv-SE" sz="1300">
                <a:latin typeface="Times New Roman" panose="02020603050405020304" pitchFamily="18" charset="0"/>
              </a:rPr>
              <a:pPr/>
              <a:t>11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8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54FE14-A550-452C-A889-BD1934A258DC}" type="slidenum">
              <a:rPr lang="en-US" altLang="sv-SE" sz="1300">
                <a:latin typeface="Times New Roman" panose="02020603050405020304" pitchFamily="18" charset="0"/>
              </a:rPr>
              <a:pPr/>
              <a:t>13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6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C9C6C4D-6D8E-45F2-8FE9-729D4999CA84}" type="slidenum">
              <a:rPr lang="en-US" altLang="zh-CN" sz="1300">
                <a:ea typeface="ＭＳ Ｐゴシック" pitchFamily="34" charset="-128"/>
              </a:rPr>
              <a:pPr/>
              <a:t>14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5398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3A4E9B-85EF-46CB-B710-26C76AC3318F}" type="slidenum">
              <a:rPr lang="en-US" altLang="zh-CN" sz="1300">
                <a:ea typeface="ＭＳ Ｐゴシック" pitchFamily="34" charset="-128"/>
              </a:rPr>
              <a:pPr/>
              <a:t>17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330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1F6A49-2306-4217-B416-211DC55D419F}" type="slidenum">
              <a:rPr lang="en-US" altLang="sv-SE" sz="1300">
                <a:latin typeface="Times New Roman" panose="02020603050405020304" pitchFamily="18" charset="0"/>
              </a:rPr>
              <a:pPr/>
              <a:t>18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8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267745" y="6135107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</a:t>
            </a:r>
            <a:r>
              <a:rPr lang="en-US" sz="1000" b="1" baseline="0" dirty="0" smtClean="0">
                <a:solidFill>
                  <a:srgbClr val="336699"/>
                </a:solidFill>
                <a:latin typeface="Helvetica" pitchFamily="-8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058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C9026-0FDF-4765-800E-BA6E6BE89F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340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012692-A241-4177-B45D-C44F3B7455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56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v-SE"/>
              <a:t>2-</a:t>
            </a:r>
            <a:fld id="{37D579C9-7C85-4830-B364-C07CFBA5A2C2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68725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66EF228-180D-495A-A3D2-BF1CAE9B82F3}" type="datetime1">
              <a:rPr lang="en-US" altLang="sv-SE"/>
              <a:pPr/>
              <a:t>1/18/2017</a:t>
            </a:fld>
            <a:endParaRPr lang="en-US" alt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v-SE"/>
              <a:t>2-</a:t>
            </a:r>
            <a:fld id="{DD90BD27-5A03-4220-B95F-9B9AC7338964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22226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66CE986-100E-49F2-B8DC-F8357EF8DB51}" type="datetime1">
              <a:rPr lang="en-US" altLang="sv-SE"/>
              <a:pPr/>
              <a:t>1/18/2017</a:t>
            </a:fld>
            <a:endParaRPr lang="en-US" alt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v-SE"/>
              <a:t>2-</a:t>
            </a:r>
            <a:fld id="{4D8EA861-BAEC-4BC1-952B-F0B159ADD5BC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06546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36512" y="44624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712"/>
            <a:ext cx="82296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827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23528" y="6559931"/>
            <a:ext cx="846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Papatriantafilou – 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layer</a:t>
            </a:r>
            <a:endParaRPr lang="sv-SE" sz="16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v-S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512" y="8367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6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.wmf"/><Relationship Id="rId22" Type="http://schemas.openxmlformats.org/officeDocument/2006/relationships/oleObject" Target="../embeddings/oleObject15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2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t-servers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</a:t>
            </a:r>
            <a:r>
              <a:rPr lang="sv-SE" dirty="0"/>
              <a:t>3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2: </a:t>
            </a:r>
            <a:r>
              <a:rPr lang="en-US" dirty="0" smtClean="0"/>
              <a:t>Application-layer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EDA344/DIT </a:t>
            </a:r>
            <a:r>
              <a:rPr lang="sv-SE" dirty="0"/>
              <a:t>420, 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4BF7F5F-5DF2-41A6-84F2-91D44003286D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62372" y="45518"/>
            <a:ext cx="8219256" cy="761646"/>
          </a:xfrm>
        </p:spPr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Services </a:t>
            </a:r>
            <a:r>
              <a:rPr lang="en-US" altLang="zh-CN" sz="3200" dirty="0" smtClean="0">
                <a:ea typeface="宋体" charset="-122"/>
              </a:rPr>
              <a:t>to upper layer </a:t>
            </a:r>
            <a:br>
              <a:rPr lang="en-US" altLang="zh-CN" sz="3200" dirty="0" smtClean="0">
                <a:ea typeface="宋体" charset="-122"/>
              </a:rPr>
            </a:br>
            <a:r>
              <a:rPr lang="en-US" altLang="zh-CN" sz="3200" dirty="0" smtClean="0">
                <a:ea typeface="宋体" charset="-122"/>
              </a:rPr>
              <a:t>by </a:t>
            </a:r>
            <a:r>
              <a:rPr lang="en-US" altLang="zh-CN" sz="3200" dirty="0" smtClean="0">
                <a:ea typeface="宋体" charset="-122"/>
              </a:rPr>
              <a:t>Internet transport protocols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9575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400" u="sng" dirty="0" smtClean="0">
                <a:solidFill>
                  <a:srgbClr val="FF0000"/>
                </a:solidFill>
                <a:ea typeface="宋体" charset="-122"/>
              </a:rPr>
              <a:t>TCP service:</a:t>
            </a:r>
            <a:endParaRPr lang="en-US" altLang="zh-CN" sz="2400" dirty="0" smtClean="0"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connection-oriented reliable transport </a:t>
            </a:r>
            <a:r>
              <a:rPr lang="en-US" altLang="zh-CN" sz="2000" dirty="0" smtClean="0">
                <a:ea typeface="宋体" charset="-122"/>
              </a:rPr>
              <a:t>between </a:t>
            </a:r>
            <a:r>
              <a:rPr lang="en-US" altLang="zh-CN" sz="2000" dirty="0">
                <a:ea typeface="宋体" charset="-122"/>
              </a:rPr>
              <a:t>sending and receiving </a:t>
            </a:r>
            <a:r>
              <a:rPr lang="en-US" altLang="zh-CN" sz="2000" dirty="0" smtClean="0">
                <a:ea typeface="宋体" charset="-122"/>
              </a:rPr>
              <a:t>process</a:t>
            </a:r>
          </a:p>
          <a:p>
            <a:pPr lvl="1">
              <a:lnSpc>
                <a:spcPct val="90000"/>
              </a:lnSpc>
            </a:pPr>
            <a:r>
              <a:rPr lang="en-US" altLang="zh-CN" sz="1600" dirty="0">
                <a:ea typeface="宋体" charset="-122"/>
              </a:rPr>
              <a:t>c</a:t>
            </a:r>
            <a:r>
              <a:rPr lang="en-US" altLang="zh-CN" sz="1600" dirty="0" smtClean="0">
                <a:ea typeface="宋体" charset="-122"/>
              </a:rPr>
              <a:t>orrect, in-order delivery of data</a:t>
            </a:r>
          </a:p>
          <a:p>
            <a:pPr lvl="1">
              <a:lnSpc>
                <a:spcPct val="90000"/>
              </a:lnSpc>
            </a:pPr>
            <a:r>
              <a:rPr lang="en-US" altLang="zh-CN" sz="1600" dirty="0" smtClean="0">
                <a:ea typeface="宋体" charset="-122"/>
              </a:rPr>
              <a:t>setup required between client, server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CN" sz="2000" i="1" dirty="0" smtClean="0">
              <a:solidFill>
                <a:schemeClr val="accent2"/>
              </a:solidFill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does </a:t>
            </a:r>
            <a:r>
              <a:rPr lang="en-US" altLang="zh-CN" sz="2000" b="1" i="1" u="sng" dirty="0" smtClean="0">
                <a:solidFill>
                  <a:srgbClr val="C00000"/>
                </a:solidFill>
                <a:ea typeface="宋体" charset="-122"/>
              </a:rPr>
              <a:t>not</a:t>
            </a:r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 provide</a:t>
            </a:r>
            <a:r>
              <a:rPr lang="en-US" altLang="zh-CN" sz="2000" i="1" dirty="0" smtClean="0">
                <a:solidFill>
                  <a:schemeClr val="accent2"/>
                </a:solidFill>
                <a:ea typeface="宋体" charset="-122"/>
              </a:rPr>
              <a:t>:</a:t>
            </a:r>
            <a:r>
              <a:rPr lang="en-US" altLang="zh-CN" sz="2000" dirty="0" smtClean="0">
                <a:ea typeface="宋体" charset="-122"/>
              </a:rPr>
              <a:t> timing,  bandwidth guarantees</a:t>
            </a:r>
            <a:endParaRPr lang="en-US" altLang="zh-CN" sz="2400" dirty="0" smtClean="0">
              <a:ea typeface="宋体" charset="-122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33925" y="1778000"/>
            <a:ext cx="3870523" cy="3237961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u="sng" dirty="0" smtClean="0">
                <a:solidFill>
                  <a:srgbClr val="FF0000"/>
                </a:solidFill>
                <a:ea typeface="宋体" charset="-122"/>
              </a:rPr>
              <a:t>UDP service:</a:t>
            </a:r>
            <a:endParaRPr lang="en-US" altLang="zh-CN" sz="2400" dirty="0" smtClean="0">
              <a:ea typeface="宋体" charset="-122"/>
            </a:endParaRPr>
          </a:p>
          <a:p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connectionless</a:t>
            </a:r>
          </a:p>
          <a:p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Unreliable, “best-effort” transport</a:t>
            </a:r>
            <a:r>
              <a:rPr lang="en-US" altLang="zh-CN" sz="2000" dirty="0" smtClean="0">
                <a:solidFill>
                  <a:srgbClr val="C00000"/>
                </a:solidFill>
                <a:ea typeface="宋体" charset="-122"/>
              </a:rPr>
              <a:t> </a:t>
            </a:r>
            <a:r>
              <a:rPr lang="en-US" altLang="zh-CN" sz="2000" dirty="0" smtClean="0">
                <a:ea typeface="宋体" charset="-122"/>
              </a:rPr>
              <a:t>between sending and receiving process</a:t>
            </a:r>
          </a:p>
          <a:p>
            <a:pPr marL="0" indent="0">
              <a:buNone/>
            </a:pPr>
            <a:endParaRPr lang="en-US" altLang="zh-CN" sz="2000" dirty="0" smtClean="0">
              <a:ea typeface="宋体" charset="-122"/>
            </a:endParaRPr>
          </a:p>
          <a:p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does </a:t>
            </a:r>
            <a:r>
              <a:rPr lang="en-US" altLang="zh-CN" sz="2000" b="1" i="1" u="sng" dirty="0" smtClean="0">
                <a:solidFill>
                  <a:srgbClr val="C00000"/>
                </a:solidFill>
                <a:ea typeface="宋体" charset="-122"/>
              </a:rPr>
              <a:t>not</a:t>
            </a:r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 provide</a:t>
            </a:r>
            <a:r>
              <a:rPr lang="en-US" altLang="zh-CN" sz="2000" dirty="0" smtClean="0">
                <a:ea typeface="宋体" charset="-122"/>
              </a:rPr>
              <a:t>: </a:t>
            </a:r>
            <a:r>
              <a:rPr lang="en-US" altLang="zh-CN" sz="2000" dirty="0" smtClean="0">
                <a:ea typeface="宋体" charset="-122"/>
              </a:rPr>
              <a:t>timing</a:t>
            </a:r>
            <a:r>
              <a:rPr lang="en-US" altLang="zh-CN" sz="2000" dirty="0" smtClean="0">
                <a:ea typeface="宋体" charset="-122"/>
              </a:rPr>
              <a:t>, or bandwidth guarantee </a:t>
            </a:r>
          </a:p>
          <a:p>
            <a:endParaRPr lang="en-US" altLang="zh-CN" sz="2000" dirty="0" smtClean="0">
              <a:ea typeface="宋体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9" y="1547831"/>
            <a:ext cx="690122" cy="690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033" y="1778000"/>
            <a:ext cx="489017" cy="4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 animBg="1"/>
      <p:bldP spid="3891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69BBBC-5922-4AC7-A51A-856D6A20E7C5}" type="slidenum">
              <a:rPr lang="en-US" altLang="sv-SE" sz="1200" smtClean="0">
                <a:latin typeface="Tahoma" panose="020B0604030504040204" pitchFamily="34" charset="0"/>
              </a:rPr>
              <a:pPr/>
              <a:t>11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53195"/>
            <a:ext cx="8747125" cy="838200"/>
          </a:xfrm>
        </p:spPr>
        <p:txBody>
          <a:bodyPr/>
          <a:lstStyle/>
          <a:p>
            <a:r>
              <a:rPr lang="en-US" altLang="sv-SE" sz="3200" smtClean="0">
                <a:ea typeface="ＭＳ Ｐゴシック" panose="020B0600070205080204" pitchFamily="34" charset="-128"/>
              </a:rPr>
              <a:t>Internet apps:  application, transport protocols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215900" y="1773238"/>
            <a:ext cx="28067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b="1"/>
              <a:t>application</a:t>
            </a:r>
            <a:endParaRPr lang="en-US" altLang="sv-SE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sv-SE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remote terminal access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Web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streaming multimedia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sv-SE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Internet telephony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sv-SE" sz="2400">
              <a:latin typeface="Times New Roman" panose="02020603050405020304" pitchFamily="18" charset="0"/>
            </a:endParaRPr>
          </a:p>
        </p:txBody>
      </p:sp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201988" y="1458913"/>
            <a:ext cx="282098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b="1"/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b="1"/>
              <a:t>layer protocol</a:t>
            </a:r>
            <a:endParaRPr lang="en-US" altLang="sv-SE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sv-SE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SMTP [RFC 2821]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Telnet [RFC 854]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HTTP [RFC 2616]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FTP [RFC 959]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HTTP (e.g., YouTube), </a:t>
            </a:r>
            <a:br>
              <a:rPr lang="en-US" altLang="sv-SE"/>
            </a:br>
            <a:r>
              <a:rPr lang="en-US" altLang="sv-SE"/>
              <a:t>RTP [RFC 1889]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SIP, RTP, proprietary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(e.g., Skype)</a:t>
            </a:r>
            <a:endParaRPr lang="en-US" altLang="sv-SE" sz="2400">
              <a:latin typeface="Times New Roman" panose="02020603050405020304" pitchFamily="18" charset="0"/>
            </a:endParaRPr>
          </a:p>
        </p:txBody>
      </p:sp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6030913" y="1477963"/>
            <a:ext cx="262413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b="1"/>
              <a:t>underlying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b="1"/>
              <a:t>transport protocol</a:t>
            </a:r>
            <a:endParaRPr lang="en-US" altLang="sv-SE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sv-SE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TCP or UDP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sv-SE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sv-SE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/>
              <a:t>TCP or UDP</a:t>
            </a:r>
          </a:p>
        </p:txBody>
      </p:sp>
      <p:sp>
        <p:nvSpPr>
          <p:cNvPr id="62472" name="Line 7"/>
          <p:cNvSpPr>
            <a:spLocks noChangeShapeType="1"/>
          </p:cNvSpPr>
          <p:nvPr/>
        </p:nvSpPr>
        <p:spPr bwMode="auto">
          <a:xfrm>
            <a:off x="1071563" y="2152650"/>
            <a:ext cx="7334250" cy="95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73" name="Line 8"/>
          <p:cNvSpPr>
            <a:spLocks noChangeShapeType="1"/>
          </p:cNvSpPr>
          <p:nvPr/>
        </p:nvSpPr>
        <p:spPr bwMode="auto">
          <a:xfrm flipV="1">
            <a:off x="1023938" y="2743200"/>
            <a:ext cx="73247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74" name="Line 9"/>
          <p:cNvSpPr>
            <a:spLocks noChangeShapeType="1"/>
          </p:cNvSpPr>
          <p:nvPr/>
        </p:nvSpPr>
        <p:spPr bwMode="auto">
          <a:xfrm flipV="1">
            <a:off x="1044575" y="3038475"/>
            <a:ext cx="72961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75" name="Line 10"/>
          <p:cNvSpPr>
            <a:spLocks noChangeShapeType="1"/>
          </p:cNvSpPr>
          <p:nvPr/>
        </p:nvSpPr>
        <p:spPr bwMode="auto">
          <a:xfrm flipV="1">
            <a:off x="1042988" y="3333750"/>
            <a:ext cx="7277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76" name="Line 11"/>
          <p:cNvSpPr>
            <a:spLocks noChangeShapeType="1"/>
          </p:cNvSpPr>
          <p:nvPr/>
        </p:nvSpPr>
        <p:spPr bwMode="auto">
          <a:xfrm flipV="1">
            <a:off x="1073150" y="3657600"/>
            <a:ext cx="7258050" cy="9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77" name="Line 12"/>
          <p:cNvSpPr>
            <a:spLocks noChangeShapeType="1"/>
          </p:cNvSpPr>
          <p:nvPr/>
        </p:nvSpPr>
        <p:spPr bwMode="auto">
          <a:xfrm flipV="1">
            <a:off x="1014413" y="4257675"/>
            <a:ext cx="7315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V="1">
            <a:off x="839788" y="4881563"/>
            <a:ext cx="73437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07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7" y="1222576"/>
            <a:ext cx="45719" cy="37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7" y="1680449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2452" y="871377"/>
            <a:ext cx="598554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/>
              <a:t>General description and functionality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Authentication, cookies and related aspects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Caching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proxies</a:t>
            </a:r>
            <a:endParaRPr lang="en-US" altLang="sv-SE" sz="2400" dirty="0">
              <a:solidFill>
                <a:schemeClr val="bg1">
                  <a:lumMod val="65000"/>
                </a:schemeClr>
              </a:solidFill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27163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1003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70F8D0-4732-4C4E-95F9-4A1E26FF13A0}" type="slidenum">
              <a:rPr lang="en-US" altLang="sv-SE" sz="1200" smtClean="0">
                <a:latin typeface="Tahoma" panose="020B0604030504040204" pitchFamily="34" charset="0"/>
              </a:rPr>
              <a:pPr/>
              <a:t>13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01613"/>
            <a:ext cx="7772400" cy="892175"/>
          </a:xfrm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</a:rPr>
              <a:t>Web and HTTP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0488"/>
            <a:ext cx="7772400" cy="31257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sv-SE" i="1" dirty="0" smtClean="0">
                <a:ea typeface="ＭＳ Ｐゴシック" panose="020B0600070205080204" pitchFamily="34" charset="-128"/>
              </a:rPr>
              <a:t>First, some jargon…</a:t>
            </a:r>
          </a:p>
          <a:p>
            <a:r>
              <a:rPr lang="en-US" altLang="sv-SE" sz="24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web page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 consists of </a:t>
            </a:r>
            <a:r>
              <a:rPr lang="en-US" altLang="sv-SE" sz="24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objects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object can be HTML file, JPEG image, Java applet, audio file,…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web page consists of </a:t>
            </a:r>
            <a:r>
              <a:rPr lang="en-US" altLang="sv-SE" sz="24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base HTML-file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 which includes </a:t>
            </a:r>
            <a:r>
              <a:rPr lang="en-US" altLang="sv-SE" sz="24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several referenced objects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each object is addressable by a </a:t>
            </a:r>
            <a:r>
              <a:rPr lang="en-US" altLang="sv-SE" sz="24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URL, 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e.g.,</a:t>
            </a:r>
          </a:p>
          <a:p>
            <a:pPr>
              <a:buFont typeface="Wingdings" panose="05000000000000000000" pitchFamily="2" charset="2"/>
              <a:buNone/>
            </a:pP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100357" name="Group 10"/>
          <p:cNvGrpSpPr>
            <a:grpSpLocks/>
          </p:cNvGrpSpPr>
          <p:nvPr/>
        </p:nvGrpSpPr>
        <p:grpSpPr bwMode="auto">
          <a:xfrm>
            <a:off x="1201738" y="4486275"/>
            <a:ext cx="6835775" cy="1144588"/>
            <a:chOff x="788" y="2955"/>
            <a:chExt cx="4306" cy="721"/>
          </a:xfrm>
        </p:grpSpPr>
        <p:sp>
          <p:nvSpPr>
            <p:cNvPr id="100359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400" dirty="0">
                  <a:latin typeface="Courier New" panose="02070309020205020404" pitchFamily="49" charset="0"/>
                </a:rPr>
                <a:t>www.someschool.edu/someDept/pic.gif</a:t>
              </a:r>
            </a:p>
          </p:txBody>
        </p:sp>
        <p:sp>
          <p:nvSpPr>
            <p:cNvPr id="100360" name="AutoShape 6"/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100361" name="AutoShape 7"/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100362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400"/>
                <a:t>host name</a:t>
              </a:r>
            </a:p>
          </p:txBody>
        </p:sp>
        <p:sp>
          <p:nvSpPr>
            <p:cNvPr id="100363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400"/>
                <a:t>path</a:t>
              </a:r>
              <a:r>
                <a:rPr lang="en-US" altLang="sv-SE" sz="2400">
                  <a:latin typeface="Comic Sans MS" panose="030F0702030302020204" pitchFamily="66" charset="0"/>
                </a:rPr>
                <a:t> </a:t>
              </a:r>
              <a:r>
                <a:rPr lang="en-US" altLang="sv-SE" sz="2400"/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46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270625"/>
            <a:ext cx="58102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A2D7B17-789A-44B4-915F-3F476DEB15EC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2" y="260649"/>
            <a:ext cx="8513763" cy="504056"/>
          </a:xfrm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HTTP: </a:t>
            </a:r>
            <a:r>
              <a:rPr lang="en-US" altLang="zh-CN" dirty="0">
                <a:solidFill>
                  <a:srgbClr val="CC0000"/>
                </a:solidFill>
                <a:ea typeface="ＭＳ Ｐゴシック" pitchFamily="34" charset="-128"/>
              </a:rPr>
              <a:t>hypertext transfer </a:t>
            </a:r>
            <a:r>
              <a:rPr lang="en-US" altLang="zh-CN" dirty="0" smtClean="0">
                <a:solidFill>
                  <a:srgbClr val="CC0000"/>
                </a:solidFill>
                <a:ea typeface="ＭＳ Ｐゴシック" pitchFamily="34" charset="-128"/>
              </a:rPr>
              <a:t>protocol </a:t>
            </a:r>
            <a:r>
              <a:rPr lang="en-US" altLang="zh-CN" dirty="0" smtClean="0">
                <a:ea typeface="ＭＳ Ｐゴシック" pitchFamily="34" charset="-128"/>
              </a:rPr>
              <a:t>overview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8385" y="1051444"/>
            <a:ext cx="4474270" cy="2005682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zh-CN" dirty="0" smtClean="0">
                <a:ea typeface="ＭＳ Ｐゴシック" pitchFamily="34" charset="-128"/>
              </a:rPr>
              <a:t>Web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altLang="zh-CN" sz="2200" i="1" dirty="0" smtClean="0">
                <a:solidFill>
                  <a:srgbClr val="CC0000"/>
                </a:solidFill>
                <a:ea typeface="ＭＳ Ｐゴシック" pitchFamily="34" charset="-128"/>
              </a:rPr>
              <a:t>http client</a:t>
            </a:r>
            <a:r>
              <a:rPr lang="en-US" altLang="zh-CN" sz="2200" i="1" dirty="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en-US" altLang="zh-CN" sz="2200" dirty="0" smtClean="0">
                <a:ea typeface="ＭＳ Ｐゴシック" pitchFamily="34" charset="-128"/>
              </a:rPr>
              <a:t> web browser; requests, receives, </a:t>
            </a:r>
            <a:r>
              <a:rPr lang="en-US" altLang="ja-JP" sz="2200" dirty="0" smtClean="0">
                <a:ea typeface="ＭＳ Ｐゴシック" pitchFamily="34" charset="-128"/>
              </a:rPr>
              <a:t>displays Web objects </a:t>
            </a:r>
          </a:p>
          <a:p>
            <a:pPr>
              <a:lnSpc>
                <a:spcPct val="75000"/>
              </a:lnSpc>
            </a:pPr>
            <a:r>
              <a:rPr lang="en-US" altLang="zh-CN" sz="2200" i="1" dirty="0" smtClean="0">
                <a:solidFill>
                  <a:srgbClr val="CC0000"/>
                </a:solidFill>
                <a:ea typeface="ＭＳ Ｐゴシック" pitchFamily="34" charset="-128"/>
              </a:rPr>
              <a:t>http server:</a:t>
            </a:r>
            <a:r>
              <a:rPr lang="en-US" altLang="zh-CN" sz="2200" dirty="0" smtClean="0">
                <a:ea typeface="ＭＳ Ｐゴシック" pitchFamily="34" charset="-128"/>
              </a:rPr>
              <a:t> Web server sends objects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565650" y="2455863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Firefox browser</a:t>
            </a:r>
            <a:endParaRPr lang="en-US" altLang="zh-CN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7508875" y="3836988"/>
            <a:ext cx="1346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server</a:t>
            </a:r>
            <a:endParaRPr lang="en-US" altLang="zh-CN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84" name="Text Box 23"/>
          <p:cNvSpPr txBox="1">
            <a:spLocks noChangeArrowheads="1"/>
          </p:cNvSpPr>
          <p:nvPr/>
        </p:nvSpPr>
        <p:spPr bwMode="auto">
          <a:xfrm>
            <a:off x="4819650" y="5218113"/>
            <a:ext cx="1525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iphone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Safari browser</a:t>
            </a:r>
            <a:endParaRPr lang="en-US" altLang="zh-CN" sz="2400"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78500" y="2136775"/>
            <a:ext cx="2101850" cy="946150"/>
            <a:chOff x="3640" y="1346"/>
            <a:chExt cx="1324" cy="596"/>
          </a:xfrm>
        </p:grpSpPr>
        <p:sp>
          <p:nvSpPr>
            <p:cNvPr id="24632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3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HTTP request</a:t>
              </a:r>
              <a:endParaRPr lang="en-US" altLang="zh-CN"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889625" y="2344738"/>
            <a:ext cx="1971675" cy="904875"/>
            <a:chOff x="4141" y="394"/>
            <a:chExt cx="1242" cy="570"/>
          </a:xfrm>
        </p:grpSpPr>
        <p:sp>
          <p:nvSpPr>
            <p:cNvPr id="24630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1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HTTP response</a:t>
              </a:r>
              <a:endParaRPr lang="en-US" altLang="zh-CN"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 rot="-3183056">
            <a:off x="5754688" y="3630613"/>
            <a:ext cx="2101850" cy="946150"/>
            <a:chOff x="3640" y="1346"/>
            <a:chExt cx="1324" cy="596"/>
          </a:xfrm>
        </p:grpSpPr>
        <p:sp>
          <p:nvSpPr>
            <p:cNvPr id="24628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29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HTTP request</a:t>
              </a:r>
              <a:endParaRPr lang="en-US" altLang="zh-CN"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-3264937">
            <a:off x="5800725" y="3870325"/>
            <a:ext cx="1971675" cy="904875"/>
            <a:chOff x="4141" y="394"/>
            <a:chExt cx="1242" cy="570"/>
          </a:xfrm>
        </p:grpSpPr>
        <p:sp>
          <p:nvSpPr>
            <p:cNvPr id="24626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27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HTTP response</a:t>
              </a:r>
              <a:endParaRPr lang="en-US" altLang="zh-CN"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pic>
        <p:nvPicPr>
          <p:cNvPr id="24589" name="Picture 43" descr="iphone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86250"/>
            <a:ext cx="3825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0" name="Group 44"/>
          <p:cNvGrpSpPr>
            <a:grpSpLocks/>
          </p:cNvGrpSpPr>
          <p:nvPr/>
        </p:nvGrpSpPr>
        <p:grpSpPr bwMode="auto">
          <a:xfrm>
            <a:off x="4757738" y="1468438"/>
            <a:ext cx="1066800" cy="1079500"/>
            <a:chOff x="-44" y="1473"/>
            <a:chExt cx="981" cy="1105"/>
          </a:xfrm>
        </p:grpSpPr>
        <p:pic>
          <p:nvPicPr>
            <p:cNvPr id="2462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2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24591" name="Group 47"/>
          <p:cNvGrpSpPr>
            <a:grpSpLocks/>
          </p:cNvGrpSpPr>
          <p:nvPr/>
        </p:nvGrpSpPr>
        <p:grpSpPr bwMode="auto">
          <a:xfrm>
            <a:off x="7878763" y="2633663"/>
            <a:ext cx="695325" cy="1282700"/>
            <a:chOff x="4140" y="429"/>
            <a:chExt cx="1425" cy="2396"/>
          </a:xfrm>
        </p:grpSpPr>
        <p:sp>
          <p:nvSpPr>
            <p:cNvPr id="24592" name="Freeform 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593" name="Rectangle 49"/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4594" name="Freeform 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595" name="Freeform 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596" name="Rectangle 52"/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24597" name="Group 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622" name="AutoShape 54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623" name="AutoShape 55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24598" name="Rectangle 56"/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24599" name="Group 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620" name="AutoShape 58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621" name="AutoShape 59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24600" name="Rectangle 60"/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4601" name="Rectangle 61"/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24602" name="Group 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618" name="AutoShape 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619" name="AutoShape 64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24603" name="Freeform 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24604" name="Group 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616" name="AutoShape 6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617" name="AutoShape 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24605" name="Rectangle 69"/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4606" name="Freeform 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607" name="Freeform 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608" name="Oval 72"/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4609" name="Freeform 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610" name="AutoShape 74"/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4611" name="AutoShape 75"/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4612" name="Oval 76"/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4613" name="Oval 77"/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24614" name="Oval 78"/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4615" name="Rectangle 79"/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232286" y="3257746"/>
            <a:ext cx="4479880" cy="30128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i="1" dirty="0" smtClean="0">
                <a:solidFill>
                  <a:srgbClr val="CC0000"/>
                </a:solidFill>
                <a:ea typeface="ＭＳ Ｐゴシック" pitchFamily="34" charset="-128"/>
              </a:rPr>
              <a:t>uses TCP:</a:t>
            </a:r>
          </a:p>
          <a:p>
            <a:r>
              <a:rPr lang="en-US" altLang="zh-CN" sz="2200" dirty="0" smtClean="0">
                <a:ea typeface="ＭＳ Ｐゴシック" pitchFamily="34" charset="-128"/>
              </a:rPr>
              <a:t>client initiates TCP connection to server,  port 80</a:t>
            </a:r>
          </a:p>
          <a:p>
            <a:r>
              <a:rPr lang="en-US" altLang="zh-CN" sz="2200" dirty="0" smtClean="0">
                <a:ea typeface="ＭＳ Ｐゴシック" pitchFamily="34" charset="-128"/>
              </a:rPr>
              <a:t>server accepts TCP connection </a:t>
            </a:r>
          </a:p>
          <a:p>
            <a:r>
              <a:rPr lang="en-US" altLang="zh-CN" sz="2200" dirty="0" smtClean="0">
                <a:ea typeface="ＭＳ Ｐゴシック" pitchFamily="34" charset="-128"/>
              </a:rPr>
              <a:t>HTTP messages (application-layer protocol messages) exchanged </a:t>
            </a:r>
          </a:p>
          <a:p>
            <a:r>
              <a:rPr lang="en-US" altLang="zh-CN" sz="2200" dirty="0" smtClean="0">
                <a:ea typeface="ＭＳ Ｐゴシック" pitchFamily="34" charset="-128"/>
              </a:rPr>
              <a:t>TCP connection closed</a:t>
            </a:r>
          </a:p>
        </p:txBody>
      </p:sp>
    </p:spTree>
    <p:extLst>
      <p:ext uri="{BB962C8B-B14F-4D97-AF65-F5344CB8AC3E}">
        <p14:creationId xmlns:p14="http://schemas.microsoft.com/office/powerpoint/2010/main" val="23695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1B2CEAA6-8847-4F16-AEC5-2FB1AB1BB89F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27652" name="Line 11"/>
          <p:cNvSpPr>
            <a:spLocks noChangeShapeType="1"/>
          </p:cNvSpPr>
          <p:nvPr/>
        </p:nvSpPr>
        <p:spPr bwMode="auto">
          <a:xfrm>
            <a:off x="476250" y="2095500"/>
            <a:ext cx="0" cy="449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7653" name="Rectangle 13"/>
          <p:cNvSpPr>
            <a:spLocks noChangeArrowheads="1"/>
          </p:cNvSpPr>
          <p:nvPr/>
        </p:nvSpPr>
        <p:spPr bwMode="auto">
          <a:xfrm>
            <a:off x="238125" y="6019800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v-SE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507529"/>
          </a:xfrm>
        </p:spPr>
        <p:txBody>
          <a:bodyPr/>
          <a:lstStyle/>
          <a:p>
            <a:r>
              <a:rPr lang="en-US" altLang="zh-CN" sz="3600" dirty="0" smtClean="0">
                <a:ea typeface="宋体" charset="-122"/>
              </a:rPr>
              <a:t>http example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276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125" y="964729"/>
            <a:ext cx="6638131" cy="7889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dirty="0" smtClean="0">
                <a:ea typeface="宋体" charset="-122"/>
              </a:rPr>
              <a:t>user enters URL </a:t>
            </a:r>
          </a:p>
          <a:p>
            <a:pPr>
              <a:buFont typeface="ZapfDingbats" pitchFamily="82" charset="2"/>
              <a:buNone/>
            </a:pPr>
            <a:r>
              <a:rPr lang="en-US" altLang="zh-CN" sz="2400" dirty="0" err="1" smtClean="0">
                <a:ea typeface="宋体" charset="-122"/>
              </a:rPr>
              <a:t>eg</a:t>
            </a:r>
            <a:r>
              <a:rPr lang="en-US" altLang="zh-CN" sz="2400" dirty="0" smtClean="0">
                <a:ea typeface="宋体" charset="-122"/>
              </a:rPr>
              <a:t> </a:t>
            </a:r>
            <a:r>
              <a:rPr lang="en-US" altLang="zh-CN" sz="2000" dirty="0" smtClean="0">
                <a:latin typeface="Arial" charset="0"/>
                <a:ea typeface="宋体" charset="-122"/>
              </a:rPr>
              <a:t>www.someSchool.edu/someDepartment/home.index</a:t>
            </a:r>
            <a:endParaRPr lang="en-US" altLang="zh-CN" sz="2400" dirty="0" smtClean="0">
              <a:ea typeface="宋体" charset="-122"/>
            </a:endParaRPr>
          </a:p>
        </p:txBody>
      </p:sp>
      <p:sp>
        <p:nvSpPr>
          <p:cNvPr id="276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0151" y="1901797"/>
            <a:ext cx="3810000" cy="13335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1a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.</a:t>
            </a:r>
            <a:r>
              <a:rPr lang="en-US" altLang="zh-CN" sz="1800" dirty="0" smtClean="0">
                <a:ea typeface="宋体" charset="-122"/>
              </a:rPr>
              <a:t> </a:t>
            </a:r>
            <a:r>
              <a:rPr lang="en-US" altLang="zh-CN" sz="1800" b="1" dirty="0" smtClean="0">
                <a:ea typeface="宋体" charset="-122"/>
              </a:rPr>
              <a:t>http client </a:t>
            </a:r>
            <a:r>
              <a:rPr lang="en-US" altLang="zh-CN" sz="1800" dirty="0" smtClean="0">
                <a:ea typeface="宋体" charset="-122"/>
              </a:rPr>
              <a:t>initiates TCP connection to http server (process) at </a:t>
            </a:r>
            <a:r>
              <a:rPr lang="en-US" altLang="zh-CN" sz="1800" dirty="0" smtClean="0">
                <a:latin typeface="Arial" charset="0"/>
                <a:ea typeface="宋体" charset="-122"/>
              </a:rPr>
              <a:t>www.someSchool.edu.</a:t>
            </a:r>
            <a:r>
              <a:rPr lang="en-US" altLang="zh-CN" sz="1800" dirty="0" smtClean="0">
                <a:ea typeface="宋体" charset="-122"/>
              </a:rPr>
              <a:t> Port 80 is default for http server.</a:t>
            </a:r>
            <a:endParaRPr lang="en-US" altLang="zh-CN" sz="2000" dirty="0" smtClean="0">
              <a:ea typeface="宋体" charset="-122"/>
            </a:endParaRPr>
          </a:p>
        </p:txBody>
      </p:sp>
      <p:sp>
        <p:nvSpPr>
          <p:cNvPr id="27657" name="Rectangle 5"/>
          <p:cNvSpPr>
            <a:spLocks noChangeArrowheads="1"/>
          </p:cNvSpPr>
          <p:nvPr/>
        </p:nvSpPr>
        <p:spPr bwMode="auto">
          <a:xfrm>
            <a:off x="619125" y="3422677"/>
            <a:ext cx="3810000" cy="919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宋体" charset="-122"/>
              </a:rPr>
              <a:t>2.</a:t>
            </a:r>
            <a:r>
              <a:rPr lang="en-US" altLang="zh-CN" sz="2000" dirty="0">
                <a:latin typeface="+mn-lt"/>
                <a:ea typeface="宋体" charset="-122"/>
              </a:rPr>
              <a:t> </a:t>
            </a:r>
            <a:r>
              <a:rPr lang="en-US" altLang="zh-CN" sz="1800" dirty="0" smtClean="0">
                <a:latin typeface="+mn-lt"/>
                <a:ea typeface="宋体" charset="-122"/>
              </a:rPr>
              <a:t>client </a:t>
            </a:r>
            <a:r>
              <a:rPr lang="en-US" altLang="zh-CN" sz="1800" dirty="0">
                <a:latin typeface="+mn-lt"/>
                <a:ea typeface="宋体" charset="-122"/>
              </a:rPr>
              <a:t>sends http </a:t>
            </a:r>
            <a:r>
              <a:rPr lang="en-US" altLang="zh-CN" sz="1800" i="1" dirty="0">
                <a:solidFill>
                  <a:schemeClr val="accent2"/>
                </a:solidFill>
                <a:latin typeface="+mn-lt"/>
                <a:ea typeface="宋体" charset="-122"/>
              </a:rPr>
              <a:t>request message</a:t>
            </a:r>
            <a:r>
              <a:rPr lang="en-US" altLang="zh-CN" sz="1800" dirty="0">
                <a:latin typeface="+mn-lt"/>
                <a:ea typeface="宋体" charset="-122"/>
              </a:rPr>
              <a:t> (containing URL) into TCP connection socket</a:t>
            </a:r>
          </a:p>
        </p:txBody>
      </p:sp>
      <p:sp>
        <p:nvSpPr>
          <p:cNvPr id="27658" name="Rectangle 6"/>
          <p:cNvSpPr>
            <a:spLocks noChangeArrowheads="1"/>
          </p:cNvSpPr>
          <p:nvPr/>
        </p:nvSpPr>
        <p:spPr bwMode="auto">
          <a:xfrm>
            <a:off x="4991100" y="2133204"/>
            <a:ext cx="4055740" cy="12961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宋体" charset="-122"/>
              </a:rPr>
              <a:t>1b.</a:t>
            </a:r>
            <a:r>
              <a:rPr lang="en-US" altLang="zh-CN" sz="2000" dirty="0">
                <a:latin typeface="+mn-lt"/>
                <a:ea typeface="宋体" charset="-122"/>
              </a:rPr>
              <a:t> </a:t>
            </a:r>
            <a:r>
              <a:rPr lang="en-US" altLang="zh-CN" sz="1800" b="1" dirty="0">
                <a:latin typeface="+mn-lt"/>
                <a:ea typeface="宋体" charset="-122"/>
              </a:rPr>
              <a:t>http server </a:t>
            </a:r>
            <a:r>
              <a:rPr lang="en-US" altLang="zh-CN" sz="1800" dirty="0">
                <a:latin typeface="+mn-lt"/>
                <a:ea typeface="宋体" charset="-122"/>
              </a:rPr>
              <a:t>at host www.someSchool.edu waiting for TCP connection at port 80.  “accepts” connection, notifying client</a:t>
            </a:r>
            <a:endParaRPr lang="en-US" altLang="zh-CN" sz="2000" dirty="0">
              <a:latin typeface="+mn-lt"/>
              <a:ea typeface="宋体" charset="-122"/>
            </a:endParaRPr>
          </a:p>
        </p:txBody>
      </p:sp>
      <p:sp>
        <p:nvSpPr>
          <p:cNvPr id="27659" name="Rectangle 7"/>
          <p:cNvSpPr>
            <a:spLocks noChangeArrowheads="1"/>
          </p:cNvSpPr>
          <p:nvPr/>
        </p:nvSpPr>
        <p:spPr bwMode="auto">
          <a:xfrm>
            <a:off x="4885346" y="3693775"/>
            <a:ext cx="4235388" cy="1171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宋体" charset="-122"/>
              </a:rPr>
              <a:t>3.</a:t>
            </a:r>
            <a:r>
              <a:rPr lang="en-US" altLang="zh-CN" sz="2000" dirty="0">
                <a:latin typeface="+mn-lt"/>
                <a:ea typeface="宋体" charset="-122"/>
              </a:rPr>
              <a:t> </a:t>
            </a:r>
            <a:r>
              <a:rPr lang="en-US" altLang="zh-CN" sz="1800" dirty="0" smtClean="0">
                <a:latin typeface="+mn-lt"/>
                <a:ea typeface="宋体" charset="-122"/>
              </a:rPr>
              <a:t>server </a:t>
            </a:r>
            <a:r>
              <a:rPr lang="en-US" altLang="zh-CN" sz="1800" dirty="0">
                <a:latin typeface="+mn-lt"/>
                <a:ea typeface="宋体" charset="-122"/>
              </a:rPr>
              <a:t>receives </a:t>
            </a:r>
            <a:r>
              <a:rPr lang="en-US" altLang="zh-CN" sz="1800" dirty="0" smtClean="0">
                <a:latin typeface="+mn-lt"/>
                <a:ea typeface="宋体" charset="-122"/>
              </a:rPr>
              <a:t>request, </a:t>
            </a:r>
            <a:r>
              <a:rPr lang="en-US" altLang="zh-CN" sz="1800" dirty="0">
                <a:latin typeface="+mn-lt"/>
                <a:ea typeface="宋体" charset="-122"/>
              </a:rPr>
              <a:t>forms </a:t>
            </a:r>
            <a:r>
              <a:rPr lang="en-US" altLang="zh-CN" sz="1800" i="1" dirty="0">
                <a:solidFill>
                  <a:schemeClr val="accent2"/>
                </a:solidFill>
                <a:latin typeface="+mn-lt"/>
                <a:ea typeface="宋体" charset="-122"/>
              </a:rPr>
              <a:t>response message</a:t>
            </a:r>
            <a:r>
              <a:rPr lang="en-US" altLang="zh-CN" sz="1800" dirty="0">
                <a:latin typeface="+mn-lt"/>
                <a:ea typeface="宋体" charset="-122"/>
              </a:rPr>
              <a:t> </a:t>
            </a:r>
            <a:r>
              <a:rPr lang="en-US" altLang="zh-CN" sz="1800" dirty="0" smtClean="0">
                <a:latin typeface="+mn-lt"/>
                <a:ea typeface="宋体" charset="-122"/>
              </a:rPr>
              <a:t>with requested object (</a:t>
            </a:r>
            <a:r>
              <a:rPr lang="en-US" altLang="zh-CN" sz="1800" dirty="0" err="1" smtClean="0">
                <a:latin typeface="+mn-lt"/>
                <a:ea typeface="宋体" charset="-122"/>
              </a:rPr>
              <a:t>someDepartment</a:t>
            </a:r>
            <a:r>
              <a:rPr lang="en-US" altLang="zh-CN" sz="1800" dirty="0" smtClean="0">
                <a:latin typeface="+mn-lt"/>
                <a:ea typeface="宋体" charset="-122"/>
              </a:rPr>
              <a:t>/</a:t>
            </a:r>
            <a:r>
              <a:rPr lang="en-US" altLang="zh-CN" sz="1800" dirty="0" err="1" smtClean="0">
                <a:latin typeface="+mn-lt"/>
                <a:ea typeface="宋体" charset="-122"/>
              </a:rPr>
              <a:t>home.index</a:t>
            </a:r>
            <a:r>
              <a:rPr lang="en-US" altLang="zh-CN" sz="1800" dirty="0">
                <a:latin typeface="+mn-lt"/>
                <a:ea typeface="宋体" charset="-122"/>
              </a:rPr>
              <a:t>), sends message into socket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048125" y="26479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933825" y="388620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7663" name="Text Box 12"/>
          <p:cNvSpPr txBox="1">
            <a:spLocks noChangeArrowheads="1"/>
          </p:cNvSpPr>
          <p:nvPr/>
        </p:nvSpPr>
        <p:spPr bwMode="auto">
          <a:xfrm>
            <a:off x="12546" y="5819745"/>
            <a:ext cx="663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chemeClr val="accent2"/>
                </a:solidFill>
                <a:latin typeface="+mn-lt"/>
                <a:ea typeface="宋体" charset="-122"/>
              </a:rPr>
              <a:t>time</a:t>
            </a:r>
            <a:endParaRPr lang="en-US" altLang="zh-CN" sz="2000" dirty="0">
              <a:latin typeface="+mn-lt"/>
              <a:ea typeface="宋体" charset="-122"/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4019550" y="316230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7665" name="Text Box 15"/>
          <p:cNvSpPr txBox="1">
            <a:spLocks noChangeArrowheads="1"/>
          </p:cNvSpPr>
          <p:nvPr/>
        </p:nvSpPr>
        <p:spPr bwMode="auto">
          <a:xfrm>
            <a:off x="7148190" y="942974"/>
            <a:ext cx="1898650" cy="915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xtLst/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Arial" charset="0"/>
                <a:ea typeface="宋体" charset="-122"/>
              </a:rPr>
              <a:t>(contains text,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Arial" charset="0"/>
                <a:ea typeface="宋体" charset="-122"/>
              </a:rPr>
              <a:t>references to 10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Arial" charset="0"/>
                <a:ea typeface="宋体" charset="-122"/>
              </a:rPr>
              <a:t>jpeg images)</a:t>
            </a:r>
            <a:endParaRPr lang="en-US" altLang="zh-CN" sz="2400" dirty="0">
              <a:latin typeface="Times New Roman" pitchFamily="18" charset="0"/>
              <a:ea typeface="宋体" charset="-122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633412" y="4548214"/>
            <a:ext cx="3810000" cy="1222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4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.</a:t>
            </a:r>
            <a:r>
              <a:rPr lang="en-US" altLang="zh-CN" sz="1800" dirty="0" smtClean="0">
                <a:ea typeface="宋体" charset="-122"/>
              </a:rPr>
              <a:t> client receives response </a:t>
            </a:r>
            <a:r>
              <a:rPr lang="en-US" altLang="zh-CN" sz="1800" dirty="0" err="1" smtClean="0">
                <a:ea typeface="宋体" charset="-122"/>
              </a:rPr>
              <a:t>msg</a:t>
            </a:r>
            <a:r>
              <a:rPr lang="en-US" altLang="zh-CN" sz="1800" dirty="0" smtClean="0">
                <a:ea typeface="宋体" charset="-122"/>
              </a:rPr>
              <a:t> with file, displays html.  Parsing html file, finds 10 referenced jpeg  objects</a:t>
            </a:r>
            <a:endParaRPr lang="en-US" altLang="zh-CN" sz="2000" dirty="0" smtClean="0">
              <a:ea typeface="宋体" charset="-122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991100" y="5042005"/>
            <a:ext cx="4055740" cy="4333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4a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  <a:ea typeface="宋体" charset="-122"/>
              </a:rPr>
              <a:t>.</a:t>
            </a:r>
            <a:r>
              <a:rPr lang="en-US" altLang="zh-CN" sz="2000" dirty="0" smtClean="0">
                <a:latin typeface="+mn-lt"/>
                <a:ea typeface="宋体" charset="-122"/>
              </a:rPr>
              <a:t> </a:t>
            </a:r>
            <a:r>
              <a:rPr lang="en-US" altLang="zh-CN" sz="1800" dirty="0" smtClean="0">
                <a:latin typeface="+mn-lt"/>
                <a:ea typeface="宋体" charset="-122"/>
              </a:rPr>
              <a:t>server </a:t>
            </a:r>
            <a:r>
              <a:rPr lang="en-US" altLang="zh-CN" sz="1800" dirty="0">
                <a:latin typeface="+mn-lt"/>
                <a:ea typeface="宋体" charset="-122"/>
              </a:rPr>
              <a:t>closes TCP connection. </a:t>
            </a:r>
            <a:endParaRPr lang="en-US" altLang="zh-CN" sz="2000" dirty="0">
              <a:latin typeface="+mn-lt"/>
              <a:ea typeface="宋体" charset="-122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04800" y="7408862"/>
            <a:ext cx="34290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v-SE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3895725" y="4729605"/>
            <a:ext cx="1095375" cy="523875"/>
          </a:xfrm>
          <a:prstGeom prst="line">
            <a:avLst/>
          </a:prstGeom>
          <a:noFill/>
          <a:ln w="168275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40151" y="5880880"/>
            <a:ext cx="3810000" cy="66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宋体" charset="-122"/>
              </a:rPr>
              <a:t>6.</a:t>
            </a:r>
            <a:r>
              <a:rPr lang="en-US" altLang="zh-CN" sz="2000" dirty="0">
                <a:latin typeface="+mn-lt"/>
                <a:ea typeface="宋体" charset="-122"/>
              </a:rPr>
              <a:t> </a:t>
            </a:r>
            <a:r>
              <a:rPr lang="en-US" altLang="zh-CN" sz="1800" dirty="0">
                <a:latin typeface="+mn-lt"/>
                <a:ea typeface="宋体" charset="-122"/>
              </a:rPr>
              <a:t>Steps 1-5 repeated for each of 10 jpeg objects</a:t>
            </a:r>
          </a:p>
        </p:txBody>
      </p:sp>
    </p:spTree>
    <p:extLst>
      <p:ext uri="{BB962C8B-B14F-4D97-AF65-F5344CB8AC3E}">
        <p14:creationId xmlns:p14="http://schemas.microsoft.com/office/powerpoint/2010/main" val="157389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/>
      <p:bldP spid="41993" grpId="0" animBg="1"/>
      <p:bldP spid="41998" grpId="0" animBg="1"/>
      <p:bldP spid="419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2181936-10C3-46EC-93A5-B991673A5DB3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87" y="0"/>
            <a:ext cx="7772400" cy="838200"/>
          </a:xfrm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Non-persistent and persistent http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1" y="940296"/>
            <a:ext cx="4249613" cy="241094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Non-persistent (http1.0)</a:t>
            </a:r>
            <a:endParaRPr lang="en-US" altLang="zh-CN" sz="2000" dirty="0" smtClean="0"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server parses request, responds, closes TCP connection</a:t>
            </a:r>
          </a:p>
          <a:p>
            <a:pPr>
              <a:lnSpc>
                <a:spcPct val="90000"/>
              </a:lnSpc>
            </a:pPr>
            <a:r>
              <a:rPr lang="en-US" altLang="zh-CN" sz="2000" i="1" dirty="0" smtClean="0">
                <a:ea typeface="宋体" charset="-122"/>
              </a:rPr>
              <a:t>non-persistent </a:t>
            </a:r>
            <a:r>
              <a:rPr lang="en-US" altLang="zh-CN" sz="2000" i="1" dirty="0">
                <a:ea typeface="宋体" charset="-122"/>
              </a:rPr>
              <a:t>HTTP response time =  </a:t>
            </a:r>
            <a:r>
              <a:rPr lang="en-US" altLang="zh-CN" sz="2000" i="1" dirty="0" smtClean="0">
                <a:ea typeface="宋体" charset="-122"/>
              </a:rPr>
              <a:t>2RTT</a:t>
            </a:r>
            <a:r>
              <a:rPr lang="en-US" altLang="zh-CN" sz="2000" i="1" dirty="0">
                <a:ea typeface="宋体" charset="-122"/>
              </a:rPr>
              <a:t>+ file transmission  time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new TCP connection for each object </a:t>
            </a:r>
            <a:r>
              <a:rPr lang="en-US" altLang="zh-CN" sz="2000" dirty="0">
                <a:ea typeface="宋体" charset="-122"/>
              </a:rPr>
              <a:t>=&gt; extra overhead per object</a:t>
            </a:r>
          </a:p>
          <a:p>
            <a:pPr>
              <a:lnSpc>
                <a:spcPct val="90000"/>
              </a:lnSpc>
            </a:pPr>
            <a:endParaRPr lang="en-US" altLang="zh-CN" sz="2000" dirty="0" smtClean="0">
              <a:ea typeface="宋体" charset="-122"/>
            </a:endParaRPr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71550"/>
            <a:ext cx="4301655" cy="353757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Persistent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on same TCP connection:</a:t>
            </a:r>
            <a:r>
              <a:rPr lang="en-US" altLang="zh-CN" sz="2000" dirty="0" smtClean="0">
                <a:ea typeface="宋体" charset="-122"/>
              </a:rPr>
              <a:t> server parses request, responds, parses new request,..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Client sends requests for all referenced objects as soon as it receives base HTML; 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Less overhead per object 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solidFill>
                  <a:srgbClr val="C00000"/>
                </a:solidFill>
                <a:ea typeface="宋体" charset="-122"/>
              </a:rPr>
              <a:t>O</a:t>
            </a:r>
            <a:r>
              <a:rPr lang="en-US" altLang="zh-CN" sz="2000" dirty="0" smtClean="0">
                <a:solidFill>
                  <a:srgbClr val="C00000"/>
                </a:solidFill>
                <a:ea typeface="宋体" charset="-122"/>
              </a:rPr>
              <a:t>bjects </a:t>
            </a:r>
            <a:r>
              <a:rPr lang="en-US" altLang="zh-CN" sz="2000" dirty="0" smtClean="0">
                <a:solidFill>
                  <a:srgbClr val="C00000"/>
                </a:solidFill>
                <a:ea typeface="宋体" charset="-122"/>
              </a:rPr>
              <a:t>are fetched </a:t>
            </a:r>
            <a:r>
              <a:rPr lang="en-US" altLang="zh-CN" sz="2000" dirty="0" smtClean="0">
                <a:solidFill>
                  <a:srgbClr val="C00000"/>
                </a:solidFill>
                <a:ea typeface="宋体" charset="-122"/>
              </a:rPr>
              <a:t>sequentially (http 1.1)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altLang="zh-CN" sz="1600" dirty="0" smtClean="0">
                <a:solidFill>
                  <a:srgbClr val="C00000"/>
                </a:solidFill>
                <a:ea typeface="宋体" charset="-122"/>
              </a:rPr>
              <a:t>- update http/2: fetches in priority ordering</a:t>
            </a:r>
            <a:endParaRPr lang="en-US" altLang="zh-CN" sz="1600" dirty="0" smtClean="0">
              <a:solidFill>
                <a:srgbClr val="C00000"/>
              </a:solidFill>
              <a:ea typeface="宋体" charset="-122"/>
            </a:endParaRPr>
          </a:p>
          <a:p>
            <a:pPr>
              <a:lnSpc>
                <a:spcPct val="90000"/>
              </a:lnSpc>
            </a:pPr>
            <a:endParaRPr lang="en-US" altLang="zh-CN" sz="2000" dirty="0" smtClean="0">
              <a:solidFill>
                <a:srgbClr val="C00000"/>
              </a:solidFill>
              <a:ea typeface="宋体" charset="-122"/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zh-CN" sz="2000" dirty="0" smtClean="0">
              <a:ea typeface="宋体" charset="-122"/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zh-CN" sz="2000" dirty="0" smtClean="0">
              <a:ea typeface="宋体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62" y="3608856"/>
            <a:ext cx="2719301" cy="30470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8005" y="5301208"/>
            <a:ext cx="4013623" cy="757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400" dirty="0">
                <a:solidFill>
                  <a:srgbClr val="C00000"/>
                </a:solidFill>
                <a:ea typeface="宋体" charset="-122"/>
              </a:rPr>
              <a:t>With both, browsers can open parallel </a:t>
            </a:r>
            <a:r>
              <a:rPr lang="en-US" altLang="zh-CN" sz="2400" dirty="0" smtClean="0">
                <a:solidFill>
                  <a:srgbClr val="C00000"/>
                </a:solidFill>
                <a:ea typeface="宋体" charset="-122"/>
              </a:rPr>
              <a:t>sessions</a:t>
            </a:r>
            <a:endParaRPr lang="en-US" altLang="zh-CN" sz="2400" dirty="0">
              <a:solidFill>
                <a:srgbClr val="C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82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uiExpand="1" build="p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latin typeface="Tahoma" pitchFamily="34" charset="0"/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3072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F84FDF2-C505-4BD5-8BD9-36741BF3A3B3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5425"/>
            <a:ext cx="7772400" cy="467271"/>
          </a:xfrm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HTTP request message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3503"/>
            <a:ext cx="8229600" cy="1440160"/>
          </a:xfrm>
        </p:spPr>
        <p:txBody>
          <a:bodyPr/>
          <a:lstStyle/>
          <a:p>
            <a:r>
              <a:rPr lang="en-US" altLang="zh-CN" sz="2400" dirty="0" smtClean="0">
                <a:ea typeface="ＭＳ Ｐゴシック" pitchFamily="34" charset="-128"/>
              </a:rPr>
              <a:t>two types of HTTP messages: </a:t>
            </a:r>
            <a:r>
              <a:rPr lang="en-US" altLang="zh-CN" sz="2400" i="1" dirty="0" smtClean="0">
                <a:solidFill>
                  <a:srgbClr val="CC0000"/>
                </a:solidFill>
                <a:ea typeface="ＭＳ Ｐゴシック" pitchFamily="34" charset="-128"/>
              </a:rPr>
              <a:t>request</a:t>
            </a:r>
            <a:r>
              <a:rPr lang="en-US" altLang="zh-CN" sz="2400" dirty="0" smtClean="0">
                <a:solidFill>
                  <a:srgbClr val="CC0000"/>
                </a:solidFill>
                <a:ea typeface="ＭＳ Ｐゴシック" pitchFamily="34" charset="-128"/>
              </a:rPr>
              <a:t>, </a:t>
            </a:r>
            <a:r>
              <a:rPr lang="en-US" altLang="zh-CN" sz="2400" i="1" dirty="0" smtClean="0">
                <a:solidFill>
                  <a:srgbClr val="CC0000"/>
                </a:solidFill>
                <a:ea typeface="ＭＳ Ｐゴシック" pitchFamily="34" charset="-128"/>
              </a:rPr>
              <a:t>response</a:t>
            </a:r>
          </a:p>
          <a:p>
            <a:r>
              <a:rPr lang="en-US" altLang="zh-CN" sz="2400" dirty="0" smtClean="0">
                <a:solidFill>
                  <a:srgbClr val="CC0000"/>
                </a:solidFill>
                <a:ea typeface="ＭＳ Ｐゴシック" pitchFamily="34" charset="-128"/>
              </a:rPr>
              <a:t>HTTP request message:</a:t>
            </a:r>
          </a:p>
          <a:p>
            <a:pPr lvl="1"/>
            <a:r>
              <a:rPr lang="en-US" altLang="zh-CN" sz="2000" dirty="0" smtClean="0">
                <a:ea typeface="ＭＳ Ｐゴシック" pitchFamily="34" charset="-128"/>
              </a:rPr>
              <a:t>ASCII (human-readable format)</a:t>
            </a:r>
            <a:endParaRPr lang="en-US" altLang="zh-CN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222250" y="3036888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request line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(GET, POST,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HEAD commands</a:t>
            </a:r>
            <a:r>
              <a:rPr lang="en-US" altLang="zh-CN" sz="20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)</a:t>
            </a:r>
            <a:endParaRPr lang="en-US" altLang="zh-CN" sz="2400">
              <a:solidFill>
                <a:srgbClr val="000099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>
            <a:off x="1925638" y="3368675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0728" name="Freeform 7"/>
          <p:cNvSpPr>
            <a:spLocks/>
          </p:cNvSpPr>
          <p:nvPr/>
        </p:nvSpPr>
        <p:spPr bwMode="auto">
          <a:xfrm>
            <a:off x="2776538" y="3705225"/>
            <a:ext cx="149225" cy="1957388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1739900" y="4222750"/>
            <a:ext cx="974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 lines</a:t>
            </a:r>
            <a:endParaRPr lang="en-US" altLang="zh-CN" sz="2400">
              <a:solidFill>
                <a:srgbClr val="00009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2309813" y="5789613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88913" y="5121275"/>
            <a:ext cx="2343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carriage return,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line feed at start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of line indicates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end of header lines</a:t>
            </a:r>
            <a:endParaRPr lang="en-US" altLang="zh-CN" sz="2400">
              <a:solidFill>
                <a:srgbClr val="00009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2809875" y="3403600"/>
            <a:ext cx="60547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GET /index.html HTTP/1.1\r\n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Host: www-net.cs.umass.edu\r\n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User-Agent: Firefox/3.6.10\r\n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Accept: text/html,application/xhtml+xml\r\n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Accept-Language: en-us,en;q=0.5\r\n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Accept-Encoding: gzip,deflate\r\n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Accept-Charset: ISO-8859-1,utf-8;q=0.7\r\n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Keep-Alive: 115\r\n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\r\n</a:t>
            </a:r>
          </a:p>
        </p:txBody>
      </p:sp>
      <p:sp>
        <p:nvSpPr>
          <p:cNvPr id="30733" name="Line 17"/>
          <p:cNvSpPr>
            <a:spLocks noChangeShapeType="1"/>
          </p:cNvSpPr>
          <p:nvPr/>
        </p:nvSpPr>
        <p:spPr bwMode="auto">
          <a:xfrm flipH="1">
            <a:off x="6334125" y="2921000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34" name="Text Box 18"/>
          <p:cNvSpPr txBox="1">
            <a:spLocks noChangeArrowheads="1"/>
          </p:cNvSpPr>
          <p:nvPr/>
        </p:nvSpPr>
        <p:spPr bwMode="auto">
          <a:xfrm>
            <a:off x="6384925" y="2633663"/>
            <a:ext cx="241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carriage return character</a:t>
            </a:r>
          </a:p>
        </p:txBody>
      </p:sp>
      <p:sp>
        <p:nvSpPr>
          <p:cNvPr id="30735" name="Text Box 19"/>
          <p:cNvSpPr txBox="1">
            <a:spLocks noChangeArrowheads="1"/>
          </p:cNvSpPr>
          <p:nvPr/>
        </p:nvSpPr>
        <p:spPr bwMode="auto">
          <a:xfrm>
            <a:off x="6537325" y="2930525"/>
            <a:ext cx="1866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line-feed character</a:t>
            </a:r>
          </a:p>
        </p:txBody>
      </p:sp>
      <p:sp>
        <p:nvSpPr>
          <p:cNvPr id="30736" name="Line 20"/>
          <p:cNvSpPr>
            <a:spLocks noChangeShapeType="1"/>
          </p:cNvSpPr>
          <p:nvPr/>
        </p:nvSpPr>
        <p:spPr bwMode="auto">
          <a:xfrm flipH="1">
            <a:off x="6615113" y="3230563"/>
            <a:ext cx="80962" cy="2524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05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latin typeface="Tahoma" panose="020B0604030504040204" pitchFamily="34" charset="0"/>
              </a:rPr>
              <a:t>2-</a:t>
            </a:r>
            <a:fld id="{2F399586-EA4F-451A-8BD9-645737C35CB2}" type="slidenum">
              <a:rPr lang="en-US" altLang="sv-SE" sz="1200">
                <a:latin typeface="Tahoma" panose="020B0604030504040204" pitchFamily="34" charset="0"/>
              </a:rPr>
              <a:pPr/>
              <a:t>18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z="3600" smtClean="0">
                <a:ea typeface="ＭＳ Ｐゴシック" panose="020B0600070205080204" pitchFamily="34" charset="-128"/>
              </a:rPr>
              <a:t>HTTP request message: general format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908720"/>
            <a:ext cx="5012725" cy="2835696"/>
          </a:xfrm>
          <a:prstGeom prst="rect">
            <a:avLst/>
          </a:prstGeom>
        </p:spPr>
      </p:pic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179512" y="3960440"/>
            <a:ext cx="4091880" cy="25578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CC0000"/>
                </a:solidFill>
                <a:ea typeface="ＭＳ Ｐゴシック" pitchFamily="34" charset="-128"/>
              </a:rPr>
              <a:t>HTTP/1.0 (non-persistent)</a:t>
            </a:r>
          </a:p>
          <a:p>
            <a:r>
              <a:rPr lang="en-US" altLang="zh-CN" sz="2400" dirty="0" smtClean="0">
                <a:ea typeface="ＭＳ Ｐゴシック" pitchFamily="34" charset="-128"/>
              </a:rPr>
              <a:t>GET</a:t>
            </a:r>
          </a:p>
          <a:p>
            <a:r>
              <a:rPr lang="en-US" altLang="zh-CN" sz="2400" dirty="0" smtClean="0">
                <a:ea typeface="ＭＳ Ｐゴシック" pitchFamily="34" charset="-128"/>
              </a:rPr>
              <a:t>POST (</a:t>
            </a:r>
            <a:r>
              <a:rPr lang="en-US" altLang="zh-CN" sz="2400" dirty="0" err="1" smtClean="0">
                <a:ea typeface="ＭＳ Ｐゴシック" pitchFamily="34" charset="-128"/>
              </a:rPr>
              <a:t>eg</a:t>
            </a:r>
            <a:r>
              <a:rPr lang="en-US" altLang="zh-CN" sz="2400" dirty="0" smtClean="0">
                <a:ea typeface="ＭＳ Ｐゴシック" pitchFamily="34" charset="-128"/>
              </a:rPr>
              <a:t> data to some input form)</a:t>
            </a:r>
          </a:p>
          <a:p>
            <a:r>
              <a:rPr lang="en-US" altLang="zh-CN" sz="2400" dirty="0" smtClean="0">
                <a:ea typeface="ＭＳ Ｐゴシック" pitchFamily="34" charset="-128"/>
              </a:rPr>
              <a:t>HEAD: asks server to send only header</a:t>
            </a:r>
          </a:p>
        </p:txBody>
      </p:sp>
      <p:sp>
        <p:nvSpPr>
          <p:cNvPr id="75" name="Rectangle 4"/>
          <p:cNvSpPr txBox="1">
            <a:spLocks noChangeArrowheads="1"/>
          </p:cNvSpPr>
          <p:nvPr/>
        </p:nvSpPr>
        <p:spPr>
          <a:xfrm>
            <a:off x="4495800" y="3960439"/>
            <a:ext cx="4396680" cy="25578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CC0000"/>
                </a:solidFill>
                <a:ea typeface="ＭＳ Ｐゴシック" pitchFamily="34" charset="-128"/>
              </a:rPr>
              <a:t>HTTP/1.1 (persistent)</a:t>
            </a:r>
          </a:p>
          <a:p>
            <a:r>
              <a:rPr lang="en-US" altLang="zh-CN" sz="2400" dirty="0" smtClean="0">
                <a:ea typeface="ＭＳ Ｐゴシック" pitchFamily="34" charset="-128"/>
              </a:rPr>
              <a:t>GET, POST, HEAD</a:t>
            </a:r>
          </a:p>
          <a:p>
            <a:r>
              <a:rPr lang="en-US" altLang="zh-CN" sz="2400" dirty="0" smtClean="0">
                <a:ea typeface="ＭＳ Ｐゴシック" pitchFamily="34" charset="-128"/>
              </a:rPr>
              <a:t>PUT: uploads file in body to path specified in URL field</a:t>
            </a:r>
          </a:p>
          <a:p>
            <a:r>
              <a:rPr lang="en-US" altLang="zh-CN" sz="2400" dirty="0" smtClean="0">
                <a:ea typeface="ＭＳ Ｐゴシック" pitchFamily="34" charset="-128"/>
              </a:rPr>
              <a:t>DELETE: deletes file specified in the URL field</a:t>
            </a:r>
          </a:p>
        </p:txBody>
      </p:sp>
    </p:spTree>
    <p:extLst>
      <p:ext uri="{BB962C8B-B14F-4D97-AF65-F5344CB8AC3E}">
        <p14:creationId xmlns:p14="http://schemas.microsoft.com/office/powerpoint/2010/main" val="185517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16416" y="5656485"/>
            <a:ext cx="73042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7F84B12-CFB4-42E7-B0E3-5EE895AA47C1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7772400" cy="736600"/>
          </a:xfrm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HTTP response message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10319" y="993998"/>
            <a:ext cx="1790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status line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(protocol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status code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status phrase)</a:t>
            </a:r>
            <a:endParaRPr lang="en-US" altLang="zh-CN" sz="2400" dirty="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>
            <a:off x="2771800" y="917005"/>
            <a:ext cx="923925" cy="257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3800" name="Freeform 7"/>
          <p:cNvSpPr>
            <a:spLocks/>
          </p:cNvSpPr>
          <p:nvPr/>
        </p:nvSpPr>
        <p:spPr bwMode="auto">
          <a:xfrm>
            <a:off x="2057400" y="1443261"/>
            <a:ext cx="257175" cy="2941638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893763" y="2424336"/>
            <a:ext cx="974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 lines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802" name="Line 9"/>
          <p:cNvSpPr>
            <a:spLocks noChangeShapeType="1"/>
          </p:cNvSpPr>
          <p:nvPr/>
        </p:nvSpPr>
        <p:spPr bwMode="auto">
          <a:xfrm flipV="1">
            <a:off x="1550591" y="4238055"/>
            <a:ext cx="757238" cy="2127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200422" y="4013423"/>
            <a:ext cx="13795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data, e.g.,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requested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HTML file</a:t>
            </a:r>
            <a:endParaRPr lang="en-US" altLang="zh-CN" sz="2400" dirty="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804" name="Rectangle 15"/>
          <p:cNvSpPr>
            <a:spLocks noChangeArrowheads="1"/>
          </p:cNvSpPr>
          <p:nvPr/>
        </p:nvSpPr>
        <p:spPr bwMode="auto">
          <a:xfrm>
            <a:off x="2243138" y="1182911"/>
            <a:ext cx="690086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HTTP/1.1 200 OK\r\n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Date: Sun, 26 Sep 2010 20:09:20 GMT\r\n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Server: Apache/2.0.52 (CentOS)\r\n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Last-Modified: Tue, 30 Oct 2007 17:00:02 GMT\r\n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ETag: "17dc6-a5c-bf716880"\r\n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Accept-Ranges: bytes\r\n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Content-Length: 2652\r\n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Keep-Alive: timeout=10, max=100\r\n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Content-Type: text/html; charset=ISO-8859-1\r\n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\r\n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zh-CN" sz="1800" b="1">
              <a:latin typeface="Courier New" pitchFamily="49" charset="0"/>
              <a:ea typeface="宋体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zh-CN" sz="1800" b="1">
                <a:latin typeface="Courier New" pitchFamily="49" charset="0"/>
                <a:ea typeface="宋体" charset="-122"/>
              </a:rPr>
              <a:t>data data data data data ... </a:t>
            </a:r>
            <a:endParaRPr lang="en-US" altLang="zh-CN" sz="1800" b="1">
              <a:latin typeface="Courier New" pitchFamily="49" charset="0"/>
              <a:ea typeface="宋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77207" y="4580842"/>
            <a:ext cx="7269633" cy="21512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Courier New" pitchFamily="49" charset="0"/>
                <a:ea typeface="宋体" charset="-122"/>
              </a:rPr>
              <a:t>200 OK</a:t>
            </a:r>
            <a:r>
              <a:rPr lang="en-US" altLang="zh-CN" sz="2000" dirty="0" smtClean="0">
                <a:ea typeface="宋体" charset="-122"/>
              </a:rPr>
              <a:t>: </a:t>
            </a:r>
            <a:r>
              <a:rPr lang="en-US" altLang="zh-CN" sz="1800" dirty="0" smtClean="0">
                <a:ea typeface="宋体" charset="-122"/>
              </a:rPr>
              <a:t>request succeeded, requested object  in this </a:t>
            </a:r>
            <a:r>
              <a:rPr lang="en-US" altLang="zh-CN" sz="1800" dirty="0" err="1" smtClean="0">
                <a:ea typeface="宋体" charset="-122"/>
              </a:rPr>
              <a:t>msg</a:t>
            </a:r>
            <a:endParaRPr lang="en-US" altLang="zh-CN" sz="1800" dirty="0" smtClean="0">
              <a:ea typeface="宋体" charset="-122"/>
            </a:endParaRPr>
          </a:p>
          <a:p>
            <a:pPr>
              <a:buFont typeface="ZapfDingbats" pitchFamily="82" charset="2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Courier New" pitchFamily="49" charset="0"/>
                <a:ea typeface="宋体" charset="-122"/>
              </a:rPr>
              <a:t>301 Moved Permanently</a:t>
            </a:r>
            <a:r>
              <a:rPr lang="en-US" altLang="zh-CN" sz="2000" dirty="0" smtClean="0">
                <a:ea typeface="宋体" charset="-122"/>
              </a:rPr>
              <a:t>: </a:t>
            </a:r>
            <a:r>
              <a:rPr lang="en-US" altLang="zh-CN" sz="1800" dirty="0" smtClean="0">
                <a:ea typeface="宋体" charset="-122"/>
              </a:rPr>
              <a:t>requested object moved, new location specified later in this message (Location:)</a:t>
            </a:r>
          </a:p>
          <a:p>
            <a:pPr>
              <a:buFont typeface="ZapfDingbats" pitchFamily="82" charset="2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Courier New" pitchFamily="49" charset="0"/>
                <a:ea typeface="宋体" charset="-122"/>
              </a:rPr>
              <a:t>400 Bad Request: </a:t>
            </a:r>
            <a:r>
              <a:rPr lang="en-US" altLang="zh-CN" sz="1800" dirty="0" smtClean="0">
                <a:ea typeface="宋体" charset="-122"/>
              </a:rPr>
              <a:t>request message not understood </a:t>
            </a:r>
          </a:p>
          <a:p>
            <a:pPr>
              <a:buFont typeface="ZapfDingbats" pitchFamily="82" charset="2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Courier New" pitchFamily="49" charset="0"/>
                <a:ea typeface="宋体" charset="-122"/>
              </a:rPr>
              <a:t>404 Not Found</a:t>
            </a:r>
            <a:r>
              <a:rPr lang="en-US" altLang="zh-CN" sz="2000" dirty="0" smtClean="0">
                <a:ea typeface="宋体" charset="-122"/>
              </a:rPr>
              <a:t>: </a:t>
            </a:r>
            <a:r>
              <a:rPr lang="en-US" altLang="zh-CN" sz="1800" dirty="0" smtClean="0">
                <a:ea typeface="宋体" charset="-122"/>
              </a:rPr>
              <a:t>requested document not found on this server</a:t>
            </a:r>
          </a:p>
          <a:p>
            <a:pPr>
              <a:buFont typeface="ZapfDingbats" pitchFamily="82" charset="2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Courier New" pitchFamily="49" charset="0"/>
                <a:ea typeface="宋体" charset="-122"/>
              </a:rPr>
              <a:t>505 HTTP Version Not Supported</a:t>
            </a:r>
            <a:endParaRPr lang="en-US" altLang="zh-CN" sz="2000" dirty="0" smtClean="0">
              <a:ea typeface="宋体" charset="-122"/>
            </a:endParaRPr>
          </a:p>
        </p:txBody>
      </p:sp>
      <p:sp>
        <p:nvSpPr>
          <p:cNvPr id="2" name="Oval 1"/>
          <p:cNvSpPr/>
          <p:nvPr/>
        </p:nvSpPr>
        <p:spPr>
          <a:xfrm>
            <a:off x="3497091" y="1182911"/>
            <a:ext cx="432048" cy="3000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12921" y="2375346"/>
            <a:ext cx="1609157" cy="2205496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7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EE16CF80-CE10-43FD-90BF-A253106B3BA0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Chapter 2: Application Layer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241744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altLang="zh-CN" sz="2400" u="sng" dirty="0" smtClean="0">
                <a:solidFill>
                  <a:srgbClr val="FF0000"/>
                </a:solidFill>
                <a:ea typeface="宋体" charset="-122"/>
              </a:rPr>
              <a:t>Chapter goals:</a:t>
            </a:r>
            <a:r>
              <a:rPr lang="en-US" altLang="zh-CN" sz="2400" dirty="0" smtClean="0">
                <a:ea typeface="宋体" charset="-12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zh-CN" sz="2400" dirty="0" smtClean="0">
                <a:ea typeface="宋体" charset="-122"/>
              </a:rPr>
              <a:t>conceptual + implementation aspects of network application protocols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>
                <a:ea typeface="宋体" charset="-122"/>
              </a:rPr>
              <a:t>client server paradigm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371600"/>
            <a:ext cx="3667125" cy="241744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altLang="zh-CN" sz="2000" dirty="0" smtClean="0"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3200" dirty="0" smtClean="0">
                <a:ea typeface="宋体" charset="-122"/>
              </a:rPr>
              <a:t>specific protocols: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>
                <a:ea typeface="宋体" charset="-122"/>
              </a:rPr>
              <a:t>http</a:t>
            </a:r>
            <a:r>
              <a:rPr lang="en-US" altLang="zh-CN" dirty="0" smtClean="0">
                <a:ea typeface="宋体" charset="-122"/>
              </a:rPr>
              <a:t>, </a:t>
            </a:r>
            <a:r>
              <a:rPr lang="en-US" altLang="zh-CN" dirty="0" err="1" smtClean="0">
                <a:ea typeface="宋体" charset="-122"/>
              </a:rPr>
              <a:t>smtp</a:t>
            </a:r>
            <a:r>
              <a:rPr lang="en-US" altLang="zh-CN" dirty="0" smtClean="0">
                <a:ea typeface="宋体" charset="-122"/>
              </a:rPr>
              <a:t>, pop, </a:t>
            </a:r>
            <a:r>
              <a:rPr lang="en-US" altLang="zh-CN" dirty="0" err="1" smtClean="0">
                <a:ea typeface="宋体" charset="-122"/>
              </a:rPr>
              <a:t>dns</a:t>
            </a:r>
            <a:r>
              <a:rPr lang="en-US" altLang="zh-CN" dirty="0" smtClean="0">
                <a:ea typeface="宋体" charset="-122"/>
              </a:rPr>
              <a:t>, </a:t>
            </a:r>
            <a:endParaRPr lang="en-US" altLang="zh-CN" dirty="0" smtClean="0"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en-US" altLang="zh-CN" i="1" dirty="0" smtClean="0">
                <a:ea typeface="宋体" charset="-122"/>
              </a:rPr>
              <a:t>p2p </a:t>
            </a:r>
            <a:r>
              <a:rPr lang="en-US" altLang="zh-CN" i="1" dirty="0" smtClean="0">
                <a:ea typeface="宋体" charset="-122"/>
              </a:rPr>
              <a:t>&amp; </a:t>
            </a:r>
            <a:r>
              <a:rPr lang="en-US" altLang="zh-CN" i="1" dirty="0">
                <a:ea typeface="宋体" charset="-122"/>
              </a:rPr>
              <a:t>streaming, </a:t>
            </a:r>
            <a:r>
              <a:rPr lang="en-US" altLang="zh-CN" i="1" dirty="0" smtClean="0">
                <a:ea typeface="宋体" charset="-122"/>
              </a:rPr>
              <a:t>CDN: </a:t>
            </a:r>
            <a:r>
              <a:rPr lang="en-US" altLang="zh-CN" i="1" dirty="0" smtClean="0">
                <a:ea typeface="宋体" charset="-122"/>
              </a:rPr>
              <a:t>later </a:t>
            </a:r>
            <a:r>
              <a:rPr lang="en-US" altLang="zh-CN" i="1" dirty="0" smtClean="0">
                <a:ea typeface="宋体" charset="-122"/>
              </a:rPr>
              <a:t>in the course)</a:t>
            </a:r>
          </a:p>
        </p:txBody>
      </p:sp>
    </p:spTree>
    <p:extLst>
      <p:ext uri="{BB962C8B-B14F-4D97-AF65-F5344CB8AC3E}">
        <p14:creationId xmlns:p14="http://schemas.microsoft.com/office/powerpoint/2010/main" val="21530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896486C5-F7F7-4777-A98D-92EBC8ECEC40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2088"/>
            <a:ext cx="8455025" cy="687387"/>
          </a:xfrm>
        </p:spPr>
        <p:txBody>
          <a:bodyPr/>
          <a:lstStyle/>
          <a:p>
            <a:r>
              <a:rPr lang="en-US" altLang="zh-CN" sz="3600" dirty="0" smtClean="0">
                <a:ea typeface="ＭＳ Ｐゴシック" pitchFamily="34" charset="-128"/>
              </a:rPr>
              <a:t>Trying out HTTP (client side) for yourself</a:t>
            </a:r>
            <a:endParaRPr lang="en-US" altLang="zh-CN" dirty="0" smtClean="0">
              <a:ea typeface="ＭＳ Ｐゴシック" pitchFamily="34" charset="-128"/>
            </a:endParaRP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8766" y="1112395"/>
            <a:ext cx="8096250" cy="466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400" dirty="0" smtClean="0">
                <a:ea typeface="ＭＳ Ｐゴシック" pitchFamily="34" charset="-128"/>
              </a:rPr>
              <a:t>1. Telnet to </a:t>
            </a:r>
            <a:r>
              <a:rPr lang="en-US" altLang="zh-CN" sz="2400" dirty="0">
                <a:ea typeface="ＭＳ Ｐゴシック" pitchFamily="34" charset="-128"/>
              </a:rPr>
              <a:t>a</a:t>
            </a:r>
            <a:r>
              <a:rPr lang="en-US" altLang="zh-CN" sz="2400" dirty="0" smtClean="0">
                <a:ea typeface="ＭＳ Ｐゴシック" pitchFamily="34" charset="-128"/>
              </a:rPr>
              <a:t> Web server:</a:t>
            </a:r>
          </a:p>
          <a:p>
            <a:pPr lvl="2">
              <a:buFontTx/>
              <a:buNone/>
            </a:pPr>
            <a:endParaRPr lang="en-US" altLang="zh-CN" sz="1800" dirty="0" smtClean="0">
              <a:ea typeface="ＭＳ Ｐゴシック" pitchFamily="34" charset="-128"/>
            </a:endParaRP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3981450" y="2155825"/>
            <a:ext cx="4425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opens TCP connection to port 80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(default HTTP server port) at cis.poly.edu.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anything typed in sent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to port 80 at cis.poly.edu</a:t>
            </a:r>
            <a:endParaRPr lang="en-US" altLang="zh-CN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692150" y="2190750"/>
            <a:ext cx="318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telnet cis.poly.edu 80</a:t>
            </a:r>
            <a:endParaRPr lang="en-US" altLang="zh-CN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49" name="Rectangle 7"/>
          <p:cNvSpPr>
            <a:spLocks noChangeArrowheads="1"/>
          </p:cNvSpPr>
          <p:nvPr/>
        </p:nvSpPr>
        <p:spPr bwMode="auto">
          <a:xfrm>
            <a:off x="361950" y="3600450"/>
            <a:ext cx="8096250" cy="466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+mn-lt"/>
                <a:ea typeface="宋体" charset="-122"/>
              </a:rPr>
              <a:t>2. type in a GET HTTP request:</a:t>
            </a:r>
          </a:p>
          <a:p>
            <a:pPr lvl="2" algn="ctr">
              <a:spcBef>
                <a:spcPct val="0"/>
              </a:spcBef>
              <a:buFontTx/>
              <a:buNone/>
            </a:pPr>
            <a:endParaRPr lang="en-US" altLang="zh-CN" sz="1800" dirty="0">
              <a:ea typeface="宋体" charset="-122"/>
            </a:endParaRP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1382713" y="4184650"/>
            <a:ext cx="2914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GET /~ross/ HTTP/1.1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Host: cis.poly.edu</a:t>
            </a:r>
            <a:endParaRPr lang="en-US" altLang="zh-CN" sz="1800" dirty="0">
              <a:solidFill>
                <a:srgbClr val="CC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848225" y="4098925"/>
            <a:ext cx="3092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by typing this in (hit carriage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return twice), you send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this minimal (but complete)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GET request to HTTP server</a:t>
            </a:r>
            <a:endParaRPr lang="en-US" altLang="zh-CN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4029075" y="2162175"/>
            <a:ext cx="247650" cy="1181100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>
            <a:off x="4829175" y="4067175"/>
            <a:ext cx="257175" cy="1190625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61950" y="5429250"/>
            <a:ext cx="8096250" cy="466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/>
          <a:p>
            <a:pPr marL="342900" indent="-342900" algn="l">
              <a:defRPr/>
            </a:pPr>
            <a:r>
              <a:rPr lang="en-US" altLang="zh-CN" sz="2400" dirty="0">
                <a:latin typeface="+mn-lt"/>
              </a:rPr>
              <a:t>3. look at response message sent by HTTP server!</a:t>
            </a:r>
          </a:p>
        </p:txBody>
      </p:sp>
    </p:spTree>
    <p:extLst>
      <p:ext uri="{BB962C8B-B14F-4D97-AF65-F5344CB8AC3E}">
        <p14:creationId xmlns:p14="http://schemas.microsoft.com/office/powerpoint/2010/main" val="22139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58"/>
            <a:ext cx="9144000" cy="761646"/>
          </a:xfrm>
        </p:spPr>
        <p:txBody>
          <a:bodyPr/>
          <a:lstStyle/>
          <a:p>
            <a:r>
              <a:rPr lang="sv-SE" dirty="0" err="1" smtClean="0"/>
              <a:t>Topic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programming</a:t>
            </a:r>
            <a:r>
              <a:rPr lang="sv-SE" dirty="0" smtClean="0"/>
              <a:t> </a:t>
            </a:r>
            <a:r>
              <a:rPr lang="sv-SE" dirty="0" err="1" smtClean="0"/>
              <a:t>assignment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347048" cy="452596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http server</a:t>
            </a:r>
          </a:p>
          <a:p>
            <a:r>
              <a:rPr lang="sv-SE" dirty="0" err="1" smtClean="0"/>
              <a:t>Study</a:t>
            </a:r>
            <a:r>
              <a:rPr lang="sv-SE" dirty="0" smtClean="0"/>
              <a:t> RFC </a:t>
            </a:r>
          </a:p>
          <a:p>
            <a:r>
              <a:rPr lang="sv-SE" dirty="0" err="1" smtClean="0"/>
              <a:t>Work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the </a:t>
            </a:r>
            <a:r>
              <a:rPr lang="sv-SE" dirty="0" err="1" smtClean="0"/>
              <a:t>implemantation</a:t>
            </a:r>
            <a:r>
              <a:rPr lang="sv-SE" dirty="0" smtClean="0"/>
              <a:t> </a:t>
            </a:r>
          </a:p>
          <a:p>
            <a:r>
              <a:rPr lang="sv-SE" dirty="0" smtClean="0"/>
              <a:t>It </a:t>
            </a:r>
            <a:r>
              <a:rPr lang="sv-SE" dirty="0" smtClean="0"/>
              <a:t>is </a:t>
            </a:r>
            <a:r>
              <a:rPr lang="sv-SE" dirty="0" err="1" smtClean="0"/>
              <a:t>optional</a:t>
            </a:r>
            <a:r>
              <a:rPr lang="sv-SE" dirty="0" smtClean="0"/>
              <a:t>,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recommended</a:t>
            </a:r>
            <a:r>
              <a:rPr lang="sv-SE" dirty="0" smtClean="0"/>
              <a:t>!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learn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things</a:t>
            </a:r>
            <a:endParaRPr lang="sv-SE" dirty="0"/>
          </a:p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8" y="2495199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2452" y="871377"/>
            <a:ext cx="598554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/>
              <a:t>General description and functionality</a:t>
            </a:r>
          </a:p>
          <a:p>
            <a:pPr lvl="1"/>
            <a:r>
              <a:rPr lang="en-US" sz="2000" dirty="0"/>
              <a:t>Authentication, cookies and related aspects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Caching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proxies</a:t>
            </a:r>
            <a:endParaRPr lang="en-US" altLang="sv-SE" sz="2400" dirty="0">
              <a:solidFill>
                <a:schemeClr val="bg1">
                  <a:lumMod val="65000"/>
                </a:schemeClr>
              </a:solidFill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29462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6117" y="6408105"/>
            <a:ext cx="681037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1040F52-A7B1-4442-AECD-87CD4AB4E2BA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251519" y="2252030"/>
            <a:ext cx="3838575" cy="2711450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zh-CN" sz="2400">
              <a:ea typeface="宋体" charset="-122"/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3137594" y="2090105"/>
            <a:ext cx="82867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zh-CN" sz="2400">
              <a:ea typeface="宋体" charset="-122"/>
            </a:endParaRPr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428"/>
            <a:ext cx="7772400" cy="417041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34" charset="-128"/>
              </a:rPr>
              <a:t>HTTP </a:t>
            </a:r>
            <a:r>
              <a:rPr lang="en-US" altLang="zh-CN" i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34" charset="-128"/>
              </a:rPr>
              <a:t>is </a:t>
            </a:r>
            <a:r>
              <a:rPr lang="ja-JP" altLang="en-US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“</a:t>
            </a:r>
            <a:r>
              <a:rPr lang="en-US" altLang="ja-JP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stateless</a:t>
            </a:r>
            <a:r>
              <a:rPr lang="ja-JP" altLang="en-US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”</a:t>
            </a:r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56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1519" y="1161691"/>
            <a:ext cx="8368605" cy="53911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zh-CN" i="1" dirty="0" smtClean="0">
                <a:solidFill>
                  <a:srgbClr val="CC0000"/>
                </a:solidFill>
                <a:ea typeface="ＭＳ Ｐゴシック" pitchFamily="34" charset="-128"/>
              </a:rPr>
              <a:t>HTTP </a:t>
            </a:r>
            <a:r>
              <a:rPr lang="en-US" altLang="zh-CN" sz="2400" dirty="0" smtClean="0">
                <a:ea typeface="ＭＳ Ｐゴシック" pitchFamily="34" charset="-128"/>
              </a:rPr>
              <a:t>server maintains no information about past client requests</a:t>
            </a:r>
          </a:p>
        </p:txBody>
      </p:sp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389632" y="2315530"/>
            <a:ext cx="37528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000099"/>
                </a:solidFill>
                <a:latin typeface="Gill Sans MT" pitchFamily="34" charset="0"/>
                <a:ea typeface="宋体" charset="-122"/>
              </a:rPr>
              <a:t>protocols that maintain </a:t>
            </a:r>
            <a:r>
              <a:rPr lang="ja-JP" altLang="en-US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state</a:t>
            </a:r>
            <a:r>
              <a:rPr lang="ja-JP" altLang="en-US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 are complex!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zh-CN" sz="2400" dirty="0">
                <a:latin typeface="Gill Sans MT" pitchFamily="34" charset="0"/>
                <a:ea typeface="宋体" charset="-122"/>
              </a:rPr>
              <a:t>past history (state) must be maintained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zh-CN" sz="2400" dirty="0">
                <a:latin typeface="Gill Sans MT" pitchFamily="34" charset="0"/>
                <a:ea typeface="宋体" charset="-122"/>
              </a:rPr>
              <a:t>if server/client crashes, their views of </a:t>
            </a:r>
            <a:r>
              <a:rPr lang="ja-JP" altLang="en-US" sz="2400" dirty="0"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400" dirty="0">
                <a:latin typeface="Gill Sans MT" pitchFamily="34" charset="0"/>
                <a:ea typeface="ＭＳ Ｐゴシック" pitchFamily="34" charset="-128"/>
              </a:rPr>
              <a:t>state</a:t>
            </a:r>
            <a:r>
              <a:rPr lang="ja-JP" altLang="en-US" sz="2400" dirty="0"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400" dirty="0">
                <a:latin typeface="Gill Sans MT" pitchFamily="34" charset="0"/>
                <a:ea typeface="ＭＳ Ｐゴシック" pitchFamily="34" charset="-128"/>
              </a:rPr>
              <a:t> may be inconsistent, must be reconciled</a:t>
            </a:r>
          </a:p>
          <a:p>
            <a:pPr algn="ctr">
              <a:spcBef>
                <a:spcPct val="0"/>
              </a:spcBef>
              <a:buClrTx/>
              <a:buSzTx/>
            </a:pPr>
            <a:endParaRPr lang="en-US" altLang="zh-CN" sz="2400" dirty="0">
              <a:latin typeface="Gill Sans MT" pitchFamily="34" charset="0"/>
              <a:ea typeface="宋体" charset="-122"/>
            </a:endParaRPr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auto">
          <a:xfrm>
            <a:off x="3147119" y="2012318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aside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435821" y="2469518"/>
            <a:ext cx="3793779" cy="11755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zh-CN" i="1" dirty="0" smtClean="0">
                <a:solidFill>
                  <a:srgbClr val="CC0000"/>
                </a:solidFill>
                <a:ea typeface="ＭＳ Ｐゴシック" pitchFamily="34" charset="-128"/>
              </a:rPr>
              <a:t>Q: how do web applications keep state though?</a:t>
            </a:r>
          </a:p>
        </p:txBody>
      </p:sp>
    </p:spTree>
    <p:extLst>
      <p:ext uri="{BB962C8B-B14F-4D97-AF65-F5344CB8AC3E}">
        <p14:creationId xmlns:p14="http://schemas.microsoft.com/office/powerpoint/2010/main" val="13136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 dirty="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13312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latin typeface="Tahoma" panose="020B0604030504040204" pitchFamily="34" charset="0"/>
              </a:rPr>
              <a:t>2-</a:t>
            </a:r>
            <a:fld id="{14C8CC6B-30A2-455D-907D-BA98624E7A42}" type="slidenum">
              <a:rPr lang="en-US" altLang="sv-SE" sz="1200">
                <a:latin typeface="Tahoma" panose="020B0604030504040204" pitchFamily="34" charset="0"/>
              </a:rPr>
              <a:pPr/>
              <a:t>24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pic>
        <p:nvPicPr>
          <p:cNvPr id="133123" name="Picture 5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88988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3988"/>
            <a:ext cx="7772400" cy="773112"/>
          </a:xfrm>
        </p:spPr>
        <p:txBody>
          <a:bodyPr/>
          <a:lstStyle/>
          <a:p>
            <a:r>
              <a:rPr lang="en-US" altLang="sv-SE" sz="3600" dirty="0" smtClean="0">
                <a:ea typeface="ＭＳ Ｐゴシック" panose="020B0600070205080204" pitchFamily="34" charset="-128"/>
              </a:rPr>
              <a:t>Cookies: keeping </a:t>
            </a:r>
            <a:r>
              <a:rPr lang="ja-JP" altLang="en-US" sz="36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3600" dirty="0" smtClean="0">
                <a:ea typeface="ＭＳ Ｐゴシック" panose="020B0600070205080204" pitchFamily="34" charset="-128"/>
              </a:rPr>
              <a:t>state</a:t>
            </a:r>
            <a:r>
              <a:rPr lang="ja-JP" altLang="en-US" sz="3600" dirty="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3600" dirty="0" smtClean="0">
                <a:ea typeface="ＭＳ Ｐゴシック" panose="020B0600070205080204" pitchFamily="34" charset="-128"/>
              </a:rPr>
              <a:t> 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052513" y="1227138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>
                <a:solidFill>
                  <a:srgbClr val="CC0000"/>
                </a:solidFill>
              </a:rPr>
              <a:t>client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5973763" y="1273175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>
                <a:solidFill>
                  <a:srgbClr val="CC0000"/>
                </a:solidFill>
              </a:rPr>
              <a:t>server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133207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33208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133209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210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usual http response msg</a:t>
                </a:r>
                <a:endParaRPr lang="en-US" altLang="sv-SE" sz="2400"/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6145213"/>
            <a:ext cx="3305175" cy="407987"/>
            <a:chOff x="1392" y="3605"/>
            <a:chExt cx="2082" cy="257"/>
          </a:xfrm>
        </p:grpSpPr>
        <p:sp>
          <p:nvSpPr>
            <p:cNvPr id="133203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33204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133205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206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usual http response msg</a:t>
                </a:r>
                <a:endParaRPr lang="en-US" altLang="sv-SE" sz="2400"/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981075" y="2454275"/>
            <a:ext cx="178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/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0" y="4878388"/>
            <a:ext cx="173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/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028700"/>
            <a:chOff x="1392" y="2261"/>
            <a:chExt cx="3552" cy="648"/>
          </a:xfrm>
        </p:grpSpPr>
        <p:sp>
          <p:nvSpPr>
            <p:cNvPr id="133196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197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b="1"/>
                <a:t>cookie: 1678</a:t>
              </a:r>
            </a:p>
          </p:txBody>
        </p:sp>
        <p:sp>
          <p:nvSpPr>
            <p:cNvPr id="133198" name="Text Box 28"/>
            <p:cNvSpPr txBox="1">
              <a:spLocks noChangeArrowheads="1"/>
            </p:cNvSpPr>
            <p:nvPr/>
          </p:nvSpPr>
          <p:spPr bwMode="auto">
            <a:xfrm>
              <a:off x="3554" y="2332"/>
              <a:ext cx="5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action</a:t>
              </a:r>
            </a:p>
          </p:txBody>
        </p:sp>
        <p:sp>
          <p:nvSpPr>
            <p:cNvPr id="133199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33200" name="Group 83"/>
            <p:cNvGrpSpPr>
              <a:grpSpLocks/>
            </p:cNvGrpSpPr>
            <p:nvPr/>
          </p:nvGrpSpPr>
          <p:grpSpPr bwMode="auto">
            <a:xfrm>
              <a:off x="4306" y="2363"/>
              <a:ext cx="564" cy="231"/>
              <a:chOff x="4306" y="2273"/>
              <a:chExt cx="564" cy="231"/>
            </a:xfrm>
          </p:grpSpPr>
          <p:sp>
            <p:nvSpPr>
              <p:cNvPr id="133201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202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6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access</a:t>
                </a:r>
              </a:p>
            </p:txBody>
          </p:sp>
        </p:grpSp>
      </p:grpSp>
      <p:grpSp>
        <p:nvGrpSpPr>
          <p:cNvPr id="133132" name="Group 81"/>
          <p:cNvGrpSpPr>
            <a:grpSpLocks/>
          </p:cNvGrpSpPr>
          <p:nvPr/>
        </p:nvGrpSpPr>
        <p:grpSpPr bwMode="auto">
          <a:xfrm>
            <a:off x="936625" y="1922463"/>
            <a:ext cx="1068388" cy="565150"/>
            <a:chOff x="476" y="1047"/>
            <a:chExt cx="906" cy="486"/>
          </a:xfrm>
        </p:grpSpPr>
        <p:sp>
          <p:nvSpPr>
            <p:cNvPr id="133194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133195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87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 b="1">
                  <a:solidFill>
                    <a:schemeClr val="bg1"/>
                  </a:solidFill>
                </a:rPr>
                <a:t>ebay 8734</a:t>
              </a: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133187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188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/>
                <a:t>usual http request msg</a:t>
              </a:r>
            </a:p>
          </p:txBody>
        </p:sp>
        <p:sp>
          <p:nvSpPr>
            <p:cNvPr id="133189" name="Text Box 31"/>
            <p:cNvSpPr txBox="1">
              <a:spLocks noChangeArrowheads="1"/>
            </p:cNvSpPr>
            <p:nvPr/>
          </p:nvSpPr>
          <p:spPr bwMode="auto">
            <a:xfrm>
              <a:off x="3341" y="1390"/>
              <a:ext cx="108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1678 for user</a:t>
              </a:r>
            </a:p>
          </p:txBody>
        </p:sp>
        <p:grpSp>
          <p:nvGrpSpPr>
            <p:cNvPr id="13319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133191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192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193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919163" y="2676525"/>
            <a:ext cx="4392612" cy="871538"/>
            <a:chOff x="459" y="1637"/>
            <a:chExt cx="3027" cy="704"/>
          </a:xfrm>
        </p:grpSpPr>
        <p:sp>
          <p:nvSpPr>
            <p:cNvPr id="133182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183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/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b="1"/>
                <a:t>set-cookie: 1678</a:t>
              </a:r>
              <a:r>
                <a:rPr lang="en-US" altLang="sv-SE" b="1">
                  <a:latin typeface="Courier New" panose="02070309020205020404" pitchFamily="49" charset="0"/>
                </a:rPr>
                <a:t> </a:t>
              </a:r>
            </a:p>
          </p:txBody>
        </p:sp>
        <p:grpSp>
          <p:nvGrpSpPr>
            <p:cNvPr id="133184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505"/>
              <a:chOff x="684" y="1746"/>
              <a:chExt cx="1004" cy="505"/>
            </a:xfrm>
          </p:grpSpPr>
          <p:sp>
            <p:nvSpPr>
              <p:cNvPr id="133185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186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400" b="1" dirty="0" err="1">
                    <a:solidFill>
                      <a:schemeClr val="bg1"/>
                    </a:solidFill>
                  </a:rPr>
                  <a:t>ebay</a:t>
                </a:r>
                <a:r>
                  <a:rPr lang="en-US" altLang="sv-SE" sz="1400" b="1" dirty="0">
                    <a:solidFill>
                      <a:schemeClr val="bg1"/>
                    </a:solidFill>
                  </a:rPr>
                  <a:t> 8734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400" b="1" dirty="0">
                    <a:solidFill>
                      <a:schemeClr val="bg1"/>
                    </a:solidFill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603750"/>
            <a:ext cx="5705475" cy="1901825"/>
            <a:chOff x="1374" y="2641"/>
            <a:chExt cx="3594" cy="1198"/>
          </a:xfrm>
        </p:grpSpPr>
        <p:sp>
          <p:nvSpPr>
            <p:cNvPr id="133177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178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b="1"/>
                <a:t>cookie: 1678</a:t>
              </a:r>
            </a:p>
          </p:txBody>
        </p:sp>
        <p:sp>
          <p:nvSpPr>
            <p:cNvPr id="133179" name="Text Box 29"/>
            <p:cNvSpPr txBox="1">
              <a:spLocks noChangeArrowheads="1"/>
            </p:cNvSpPr>
            <p:nvPr/>
          </p:nvSpPr>
          <p:spPr bwMode="auto">
            <a:xfrm>
              <a:off x="3584" y="3262"/>
              <a:ext cx="5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action</a:t>
              </a:r>
            </a:p>
          </p:txBody>
        </p:sp>
        <p:sp>
          <p:nvSpPr>
            <p:cNvPr id="133180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181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6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/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865188" y="5351463"/>
            <a:ext cx="1389062" cy="633412"/>
            <a:chOff x="684" y="1746"/>
            <a:chExt cx="1004" cy="486"/>
          </a:xfrm>
        </p:grpSpPr>
        <p:sp>
          <p:nvSpPr>
            <p:cNvPr id="133175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133176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 b="1">
                  <a:solidFill>
                    <a:schemeClr val="bg1"/>
                  </a:solidFill>
                </a:rPr>
                <a:t>ebay 8734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 b="1">
                  <a:solidFill>
                    <a:schemeClr val="bg1"/>
                  </a:solidFill>
                </a:rPr>
                <a:t>amazon 1678</a:t>
              </a:r>
            </a:p>
          </p:txBody>
        </p:sp>
      </p:grpSp>
      <p:sp>
        <p:nvSpPr>
          <p:cNvPr id="133137" name="Text Box 80"/>
          <p:cNvSpPr txBox="1">
            <a:spLocks noChangeArrowheads="1"/>
          </p:cNvSpPr>
          <p:nvPr/>
        </p:nvSpPr>
        <p:spPr bwMode="auto">
          <a:xfrm>
            <a:off x="7842250" y="2692400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backend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database</a:t>
            </a:r>
          </a:p>
        </p:txBody>
      </p:sp>
      <p:sp>
        <p:nvSpPr>
          <p:cNvPr id="133138" name="AutoShape 327"/>
          <p:cNvSpPr>
            <a:spLocks noChangeArrowheads="1"/>
          </p:cNvSpPr>
          <p:nvPr/>
        </p:nvSpPr>
        <p:spPr bwMode="auto">
          <a:xfrm>
            <a:off x="8112125" y="3313113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33139" name="Group 63"/>
          <p:cNvGrpSpPr>
            <a:grpSpLocks/>
          </p:cNvGrpSpPr>
          <p:nvPr/>
        </p:nvGrpSpPr>
        <p:grpSpPr bwMode="auto">
          <a:xfrm>
            <a:off x="5475288" y="1119188"/>
            <a:ext cx="411162" cy="771525"/>
            <a:chOff x="4140" y="429"/>
            <a:chExt cx="1425" cy="2396"/>
          </a:xfrm>
        </p:grpSpPr>
        <p:sp>
          <p:nvSpPr>
            <p:cNvPr id="133143" name="Freeform 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3144" name="Rectangle 65"/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33145" name="Freeform 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3146" name="Freeform 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3147" name="Rectangle 68"/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33148" name="Group 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3173" name="AutoShape 70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33174" name="AutoShape 71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33149" name="Rectangle 72"/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33150" name="Group 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3171" name="AutoShape 7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33172" name="AutoShape 75"/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33151" name="Rectangle 76"/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33152" name="Rectangle 77"/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33153" name="Group 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3169" name="AutoShape 79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33170" name="AutoShape 8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33154" name="Freeform 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33155" name="Group 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3167" name="AutoShape 83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33168" name="AutoShape 84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33156" name="Rectangle 85"/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33157" name="Freeform 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3158" name="Freeform 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3159" name="Oval 88"/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33160" name="Freeform 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3161" name="AutoShape 9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33162" name="AutoShape 91"/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33163" name="Oval 92"/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33164" name="Oval 93"/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165" name="Oval 94"/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33166" name="Rectangle 95"/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grpSp>
        <p:nvGrpSpPr>
          <p:cNvPr id="133140" name="Group 96"/>
          <p:cNvGrpSpPr>
            <a:grpSpLocks/>
          </p:cNvGrpSpPr>
          <p:nvPr/>
        </p:nvGrpSpPr>
        <p:grpSpPr bwMode="auto">
          <a:xfrm>
            <a:off x="1806575" y="1117600"/>
            <a:ext cx="687388" cy="731838"/>
            <a:chOff x="-44" y="1473"/>
            <a:chExt cx="981" cy="1105"/>
          </a:xfrm>
        </p:grpSpPr>
        <p:pic>
          <p:nvPicPr>
            <p:cNvPr id="133141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42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57021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43D5556-A18E-4946-A813-D5979445E642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Cookies (continued)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77963"/>
            <a:ext cx="3810000" cy="267111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u="sng" dirty="0" smtClean="0">
                <a:solidFill>
                  <a:srgbClr val="FF0000"/>
                </a:solidFill>
                <a:ea typeface="宋体" charset="-122"/>
              </a:rPr>
              <a:t>cookies can bring:</a:t>
            </a:r>
            <a:endParaRPr lang="en-US" altLang="zh-CN" sz="2400" dirty="0" smtClean="0">
              <a:ea typeface="宋体" charset="-122"/>
            </a:endParaRPr>
          </a:p>
          <a:p>
            <a:r>
              <a:rPr lang="en-US" altLang="zh-CN" sz="2400" dirty="0" smtClean="0">
                <a:ea typeface="宋体" charset="-122"/>
              </a:rPr>
              <a:t>authorization</a:t>
            </a:r>
          </a:p>
          <a:p>
            <a:r>
              <a:rPr lang="en-US" altLang="zh-CN" sz="2400" dirty="0" smtClean="0">
                <a:ea typeface="宋体" charset="-122"/>
              </a:rPr>
              <a:t>shopping carts</a:t>
            </a:r>
          </a:p>
          <a:p>
            <a:r>
              <a:rPr lang="en-US" altLang="zh-CN" sz="2400" dirty="0" smtClean="0">
                <a:ea typeface="宋体" charset="-122"/>
              </a:rPr>
              <a:t>recommendations</a:t>
            </a:r>
          </a:p>
          <a:p>
            <a:r>
              <a:rPr lang="en-US" altLang="zh-CN" sz="2400" dirty="0" smtClean="0">
                <a:ea typeface="宋体" charset="-122"/>
              </a:rPr>
              <a:t>user session state</a:t>
            </a: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4911725" y="1411288"/>
            <a:ext cx="3810000" cy="4648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400" u="sng" dirty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</a:rPr>
              <a:t>Cookies and privacy:</a:t>
            </a:r>
            <a:endParaRPr lang="en-US" altLang="zh-CN" sz="2400" dirty="0">
              <a:latin typeface="Calibri" panose="020F0502020204030204" pitchFamily="34" charset="0"/>
              <a:ea typeface="宋体" charset="-122"/>
            </a:endParaRPr>
          </a:p>
          <a:p>
            <a:r>
              <a:rPr lang="en-US" altLang="zh-CN" sz="2400" dirty="0">
                <a:latin typeface="Calibri" panose="020F0502020204030204" pitchFamily="34" charset="0"/>
                <a:ea typeface="宋体" charset="-122"/>
              </a:rPr>
              <a:t>cookies permit sites to learn a lot about you</a:t>
            </a:r>
          </a:p>
          <a:p>
            <a:r>
              <a:rPr lang="en-US" altLang="zh-CN" sz="2400" dirty="0">
                <a:latin typeface="Calibri" panose="020F0502020204030204" pitchFamily="34" charset="0"/>
                <a:ea typeface="宋体" charset="-122"/>
              </a:rPr>
              <a:t>you may supply name and e-mail to sites</a:t>
            </a:r>
          </a:p>
          <a:p>
            <a:r>
              <a:rPr lang="en-US" altLang="zh-CN" sz="2400" dirty="0">
                <a:latin typeface="Calibri" panose="020F0502020204030204" pitchFamily="34" charset="0"/>
                <a:ea typeface="宋体" charset="-122"/>
              </a:rPr>
              <a:t>search engines use  cookies to learn yet more</a:t>
            </a:r>
          </a:p>
          <a:p>
            <a:r>
              <a:rPr lang="en-US" altLang="zh-CN" sz="2400" dirty="0">
                <a:latin typeface="Calibri" panose="020F0502020204030204" pitchFamily="34" charset="0"/>
                <a:ea typeface="宋体" charset="-122"/>
              </a:rPr>
              <a:t>advertising  companies  obtain info across sites</a:t>
            </a: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7321550" y="1177925"/>
            <a:ext cx="73129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chemeClr val="accent2"/>
                </a:solidFill>
                <a:latin typeface="Calibri" panose="020F0502020204030204" pitchFamily="34" charset="0"/>
                <a:ea typeface="宋体" charset="-122"/>
              </a:rPr>
              <a:t>aside</a:t>
            </a:r>
            <a:endParaRPr lang="en-US" altLang="zh-CN" sz="1600" dirty="0">
              <a:latin typeface="Calibri" panose="020F050202020403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45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8" y="271451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2452" y="871377"/>
            <a:ext cx="598554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</a:t>
            </a:r>
            <a:r>
              <a:rPr lang="en-US" altLang="sv-SE" sz="2400" dirty="0">
                <a:ea typeface="ＭＳ Ｐゴシック" panose="020B0600070205080204" pitchFamily="34" charset="-128"/>
              </a:rPr>
              <a:t>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/>
              <a:t>General description and functionality</a:t>
            </a:r>
          </a:p>
          <a:p>
            <a:pPr lvl="1"/>
            <a:r>
              <a:rPr lang="en-US" sz="2000" dirty="0"/>
              <a:t>Authentication, cookies and related aspects</a:t>
            </a:r>
          </a:p>
          <a:p>
            <a:pPr lvl="1"/>
            <a:r>
              <a:rPr lang="en-US" sz="2000" dirty="0"/>
              <a:t>Caching </a:t>
            </a:r>
            <a:r>
              <a:rPr lang="en-US" sz="2000" dirty="0" smtClean="0"/>
              <a:t>and proxies</a:t>
            </a:r>
            <a:endParaRPr lang="en-US" altLang="sv-SE" sz="2400" dirty="0"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SMTP </a:t>
            </a: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7003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2: Application Layer</a:t>
            </a:r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CABD38D-7538-4453-BEE8-29276E593A95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宋体" charset="-122"/>
              </a:rPr>
              <a:t>Web Caches (proxy server)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8450" y="1763713"/>
            <a:ext cx="4000500" cy="2817415"/>
          </a:xfrm>
        </p:spPr>
        <p:txBody>
          <a:bodyPr/>
          <a:lstStyle/>
          <a:p>
            <a:r>
              <a:rPr lang="en-US" altLang="zh-CN" sz="1800" dirty="0" smtClean="0">
                <a:ea typeface="宋体" charset="-122"/>
              </a:rPr>
              <a:t>user configures browser: Web accesses via web cache</a:t>
            </a:r>
          </a:p>
          <a:p>
            <a:r>
              <a:rPr lang="en-US" altLang="zh-CN" sz="1800" dirty="0" smtClean="0">
                <a:ea typeface="宋体" charset="-122"/>
              </a:rPr>
              <a:t>client sends all http requests to  web cache; the cache(proxy) </a:t>
            </a:r>
            <a:r>
              <a:rPr lang="en-US" altLang="zh-CN" sz="1800" dirty="0" smtClean="0">
                <a:ea typeface="宋体" charset="-122"/>
              </a:rPr>
              <a:t>server acts as a usually caches do</a:t>
            </a:r>
            <a:endParaRPr lang="en-US" altLang="zh-CN" sz="1800" dirty="0" smtClean="0">
              <a:ea typeface="宋体" charset="-122"/>
            </a:endParaRPr>
          </a:p>
          <a:p>
            <a:endParaRPr lang="en-US" altLang="zh-CN" sz="1800" dirty="0" smtClean="0">
              <a:solidFill>
                <a:srgbClr val="FF0000"/>
              </a:solidFill>
              <a:ea typeface="宋体" charset="-122"/>
            </a:endParaRPr>
          </a:p>
          <a:p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Hierarchical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, cooperative caching, ICP: Internet Caching Protocol (RFC2187)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600075" y="1174750"/>
            <a:ext cx="7200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400">
                <a:solidFill>
                  <a:srgbClr val="FF0000"/>
                </a:solidFill>
                <a:ea typeface="宋体" charset="-122"/>
              </a:rPr>
              <a:t>Goal:</a:t>
            </a:r>
            <a:r>
              <a:rPr lang="en-US" altLang="zh-CN" sz="2000">
                <a:ea typeface="宋体" charset="-122"/>
              </a:rPr>
              <a:t> satisfy client request without involving origin server</a:t>
            </a:r>
            <a:endParaRPr lang="en-US" altLang="zh-CN" sz="2400">
              <a:ea typeface="宋体" charset="-122"/>
            </a:endParaRP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4203700" y="2955925"/>
          <a:ext cx="5159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2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2955925"/>
                        <a:ext cx="51593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143375" y="3368675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client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4268788" y="4826000"/>
          <a:ext cx="5159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3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4826000"/>
                        <a:ext cx="5159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024563" y="2774950"/>
            <a:ext cx="955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ea typeface="宋体" charset="-122"/>
              </a:rPr>
              <a:t>Proxy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ea typeface="宋体" charset="-122"/>
              </a:rPr>
              <a:t>server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6249988" y="3556000"/>
            <a:ext cx="346075" cy="742950"/>
            <a:chOff x="4180" y="783"/>
            <a:chExt cx="150" cy="307"/>
          </a:xfrm>
        </p:grpSpPr>
        <p:sp>
          <p:nvSpPr>
            <p:cNvPr id="41009" name="AutoShape 1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10" name="Rectangle 1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11" name="Rectangle 1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12" name="AutoShape 1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13" name="Line 1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014" name="Line 1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015" name="Rectangle 1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16" name="Rectangle 1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40972" name="Line 20"/>
          <p:cNvSpPr>
            <a:spLocks noChangeShapeType="1"/>
          </p:cNvSpPr>
          <p:nvPr/>
        </p:nvSpPr>
        <p:spPr bwMode="auto">
          <a:xfrm>
            <a:off x="4765675" y="3144838"/>
            <a:ext cx="1428750" cy="668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0973" name="Line 21"/>
          <p:cNvSpPr>
            <a:spLocks noChangeShapeType="1"/>
          </p:cNvSpPr>
          <p:nvPr/>
        </p:nvSpPr>
        <p:spPr bwMode="auto">
          <a:xfrm flipH="1" flipV="1">
            <a:off x="4803775" y="3284538"/>
            <a:ext cx="1350963" cy="627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0974" name="Line 22"/>
          <p:cNvSpPr>
            <a:spLocks noChangeShapeType="1"/>
          </p:cNvSpPr>
          <p:nvPr/>
        </p:nvSpPr>
        <p:spPr bwMode="auto">
          <a:xfrm flipV="1">
            <a:off x="4759325" y="4095750"/>
            <a:ext cx="1401763" cy="76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0975" name="Line 23"/>
          <p:cNvSpPr>
            <a:spLocks noChangeShapeType="1"/>
          </p:cNvSpPr>
          <p:nvPr/>
        </p:nvSpPr>
        <p:spPr bwMode="auto">
          <a:xfrm flipH="1">
            <a:off x="4810125" y="4183063"/>
            <a:ext cx="140335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0976" name="Text Box 24"/>
          <p:cNvSpPr txBox="1">
            <a:spLocks noChangeArrowheads="1"/>
          </p:cNvSpPr>
          <p:nvPr/>
        </p:nvSpPr>
        <p:spPr bwMode="auto">
          <a:xfrm>
            <a:off x="4298950" y="5284788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client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77" name="Text Box 25"/>
          <p:cNvSpPr txBox="1">
            <a:spLocks noChangeArrowheads="1"/>
          </p:cNvSpPr>
          <p:nvPr/>
        </p:nvSpPr>
        <p:spPr bwMode="auto">
          <a:xfrm rot="1422049">
            <a:off x="4848225" y="3195638"/>
            <a:ext cx="138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宋体" charset="-122"/>
              </a:rPr>
              <a:t>http request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78" name="Text Box 26"/>
          <p:cNvSpPr txBox="1">
            <a:spLocks noChangeArrowheads="1"/>
          </p:cNvSpPr>
          <p:nvPr/>
        </p:nvSpPr>
        <p:spPr bwMode="auto">
          <a:xfrm rot="-1692639">
            <a:off x="4625975" y="4200525"/>
            <a:ext cx="138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宋体" charset="-122"/>
              </a:rPr>
              <a:t>http request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79" name="Text Box 27"/>
          <p:cNvSpPr txBox="1">
            <a:spLocks noChangeArrowheads="1"/>
          </p:cNvSpPr>
          <p:nvPr/>
        </p:nvSpPr>
        <p:spPr bwMode="auto">
          <a:xfrm rot="1411598">
            <a:off x="4664075" y="3562350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宋体" charset="-122"/>
              </a:rPr>
              <a:t>http response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80" name="Text Box 28"/>
          <p:cNvSpPr txBox="1">
            <a:spLocks noChangeArrowheads="1"/>
          </p:cNvSpPr>
          <p:nvPr/>
        </p:nvSpPr>
        <p:spPr bwMode="auto">
          <a:xfrm rot="-1737783">
            <a:off x="4832350" y="4519613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宋体" charset="-122"/>
              </a:rPr>
              <a:t>http response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grpSp>
        <p:nvGrpSpPr>
          <p:cNvPr id="40981" name="Group 30"/>
          <p:cNvGrpSpPr>
            <a:grpSpLocks/>
          </p:cNvGrpSpPr>
          <p:nvPr/>
        </p:nvGrpSpPr>
        <p:grpSpPr bwMode="auto">
          <a:xfrm>
            <a:off x="8174038" y="2765425"/>
            <a:ext cx="346075" cy="742950"/>
            <a:chOff x="4180" y="783"/>
            <a:chExt cx="150" cy="307"/>
          </a:xfrm>
        </p:grpSpPr>
        <p:sp>
          <p:nvSpPr>
            <p:cNvPr id="41001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02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03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04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05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006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007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08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0982" name="Group 39"/>
          <p:cNvGrpSpPr>
            <a:grpSpLocks/>
          </p:cNvGrpSpPr>
          <p:nvPr/>
        </p:nvGrpSpPr>
        <p:grpSpPr bwMode="auto">
          <a:xfrm>
            <a:off x="8174038" y="4670425"/>
            <a:ext cx="346075" cy="742950"/>
            <a:chOff x="4180" y="783"/>
            <a:chExt cx="150" cy="307"/>
          </a:xfrm>
        </p:grpSpPr>
        <p:sp>
          <p:nvSpPr>
            <p:cNvPr id="40993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0994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0995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0996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0997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0998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0999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00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40983" name="Line 48"/>
          <p:cNvSpPr>
            <a:spLocks noChangeShapeType="1"/>
          </p:cNvSpPr>
          <p:nvPr/>
        </p:nvSpPr>
        <p:spPr bwMode="auto">
          <a:xfrm flipV="1">
            <a:off x="6692900" y="3095625"/>
            <a:ext cx="1401763" cy="76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0984" name="Line 49"/>
          <p:cNvSpPr>
            <a:spLocks noChangeShapeType="1"/>
          </p:cNvSpPr>
          <p:nvPr/>
        </p:nvSpPr>
        <p:spPr bwMode="auto">
          <a:xfrm flipH="1">
            <a:off x="6743700" y="3182938"/>
            <a:ext cx="140335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0985" name="Text Box 50"/>
          <p:cNvSpPr txBox="1">
            <a:spLocks noChangeArrowheads="1"/>
          </p:cNvSpPr>
          <p:nvPr/>
        </p:nvSpPr>
        <p:spPr bwMode="auto">
          <a:xfrm rot="-1692639">
            <a:off x="6559550" y="3200400"/>
            <a:ext cx="138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宋体" charset="-122"/>
              </a:rPr>
              <a:t>http request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86" name="Text Box 51"/>
          <p:cNvSpPr txBox="1">
            <a:spLocks noChangeArrowheads="1"/>
          </p:cNvSpPr>
          <p:nvPr/>
        </p:nvSpPr>
        <p:spPr bwMode="auto">
          <a:xfrm rot="-1737783">
            <a:off x="6765925" y="3519488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宋体" charset="-122"/>
              </a:rPr>
              <a:t>http response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87" name="Line 52"/>
          <p:cNvSpPr>
            <a:spLocks noChangeShapeType="1"/>
          </p:cNvSpPr>
          <p:nvPr/>
        </p:nvSpPr>
        <p:spPr bwMode="auto">
          <a:xfrm>
            <a:off x="6651625" y="4259263"/>
            <a:ext cx="1428750" cy="668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0988" name="Line 53"/>
          <p:cNvSpPr>
            <a:spLocks noChangeShapeType="1"/>
          </p:cNvSpPr>
          <p:nvPr/>
        </p:nvSpPr>
        <p:spPr bwMode="auto">
          <a:xfrm flipH="1" flipV="1">
            <a:off x="6689725" y="4398963"/>
            <a:ext cx="1350963" cy="627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0989" name="Text Box 54"/>
          <p:cNvSpPr txBox="1">
            <a:spLocks noChangeArrowheads="1"/>
          </p:cNvSpPr>
          <p:nvPr/>
        </p:nvSpPr>
        <p:spPr bwMode="auto">
          <a:xfrm rot="1422049">
            <a:off x="6734175" y="4310063"/>
            <a:ext cx="138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宋体" charset="-122"/>
              </a:rPr>
              <a:t>http request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90" name="Text Box 55"/>
          <p:cNvSpPr txBox="1">
            <a:spLocks noChangeArrowheads="1"/>
          </p:cNvSpPr>
          <p:nvPr/>
        </p:nvSpPr>
        <p:spPr bwMode="auto">
          <a:xfrm rot="1411598">
            <a:off x="6550025" y="4676775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宋体" charset="-122"/>
              </a:rPr>
              <a:t>http response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91" name="Text Box 56"/>
          <p:cNvSpPr txBox="1">
            <a:spLocks noChangeArrowheads="1"/>
          </p:cNvSpPr>
          <p:nvPr/>
        </p:nvSpPr>
        <p:spPr bwMode="auto">
          <a:xfrm>
            <a:off x="7885113" y="5465763"/>
            <a:ext cx="800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server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92" name="Text Box 57"/>
          <p:cNvSpPr txBox="1">
            <a:spLocks noChangeArrowheads="1"/>
          </p:cNvSpPr>
          <p:nvPr/>
        </p:nvSpPr>
        <p:spPr bwMode="auto">
          <a:xfrm>
            <a:off x="7913688" y="2132013"/>
            <a:ext cx="800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server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7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EDA10E44-81B9-483D-9D08-364866B60520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41988" name="Line 67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宋体" charset="-122"/>
              </a:rPr>
              <a:t>Why Web Caching?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" y="1170137"/>
            <a:ext cx="4537076" cy="4139689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Assume:</a:t>
            </a:r>
            <a:r>
              <a:rPr lang="en-US" altLang="zh-CN" sz="2400" dirty="0" smtClean="0">
                <a:ea typeface="宋体" charset="-122"/>
              </a:rPr>
              <a:t> cache is close to client (e.g., in same network)</a:t>
            </a:r>
          </a:p>
          <a:p>
            <a:r>
              <a:rPr lang="en-US" altLang="zh-CN" sz="2400" dirty="0" smtClean="0">
                <a:ea typeface="宋体" charset="-122"/>
              </a:rPr>
              <a:t>smaller response time</a:t>
            </a:r>
          </a:p>
          <a:p>
            <a:r>
              <a:rPr lang="en-US" altLang="zh-CN" sz="2400" dirty="0" smtClean="0">
                <a:ea typeface="宋体" charset="-122"/>
              </a:rPr>
              <a:t>decrease traffic to distant servers</a:t>
            </a:r>
          </a:p>
          <a:p>
            <a:pPr lvl="1"/>
            <a:r>
              <a:rPr lang="en-US" altLang="zh-CN" sz="2000" dirty="0" smtClean="0">
                <a:ea typeface="宋体" charset="-122"/>
              </a:rPr>
              <a:t>link out of institutional/local ISP network can be bottleneck </a:t>
            </a:r>
          </a:p>
          <a:p>
            <a:r>
              <a:rPr lang="en-US" altLang="zh-CN" sz="2400" dirty="0" smtClean="0">
                <a:ea typeface="宋体" charset="-122"/>
              </a:rPr>
              <a:t>Important for large data applications (e.g. video,…)</a:t>
            </a: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C00000"/>
                </a:solidFill>
                <a:ea typeface="宋体" charset="-122"/>
              </a:rPr>
              <a:t>Performance effect:</a:t>
            </a:r>
          </a:p>
          <a:p>
            <a:pPr lvl="1">
              <a:buFont typeface="ZapfDingbats" pitchFamily="82" charset="2"/>
              <a:buNone/>
            </a:pPr>
            <a:r>
              <a:rPr lang="en-US" altLang="zh-CN" sz="1800" dirty="0" smtClean="0">
                <a:ea typeface="宋体" charset="-122"/>
              </a:rPr>
              <a:t> </a:t>
            </a:r>
          </a:p>
        </p:txBody>
      </p:sp>
      <p:grpSp>
        <p:nvGrpSpPr>
          <p:cNvPr id="41991" name="Group 6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42092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93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94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95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96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97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98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99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1992" name="Group 15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42084" name="AutoShape 1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85" name="Rectangle 1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86" name="Rectangle 1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87" name="AutoShape 1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88" name="Line 2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89" name="Line 2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90" name="Rectangle 2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91" name="Rectangle 2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1993" name="Group 24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42076" name="AutoShape 2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77" name="Rectangle 2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78" name="Rectangle 2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79" name="AutoShape 2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80" name="Line 2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81" name="Line 3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82" name="Rectangle 3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83" name="Rectangle 3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1994" name="Group 33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42068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69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70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71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72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73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74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75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1995" name="Group 42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42060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61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62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63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64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65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66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67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41996" name="Text Box 66"/>
          <p:cNvSpPr txBox="1">
            <a:spLocks noChangeArrowheads="1"/>
          </p:cNvSpPr>
          <p:nvPr/>
        </p:nvSpPr>
        <p:spPr bwMode="auto">
          <a:xfrm>
            <a:off x="7600950" y="1208088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ea typeface="宋体" charset="-122"/>
              </a:rPr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ea typeface="宋体" charset="-122"/>
              </a:rPr>
              <a:t>servers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1997" name="Line 68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1998" name="Line 69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1999" name="Line 70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00" name="Line 71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01" name="Freeform 51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42002" name="Group 52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42047" name="Oval 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48" name="Line 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49" name="Line 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50" name="Rectangle 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51" name="Oval 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2052" name="Group 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05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5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5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42053" name="Group 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054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55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56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42003" name="Text Box 72"/>
          <p:cNvSpPr txBox="1">
            <a:spLocks noChangeArrowheads="1"/>
          </p:cNvSpPr>
          <p:nvPr/>
        </p:nvSpPr>
        <p:spPr bwMode="auto">
          <a:xfrm>
            <a:off x="5595938" y="1998663"/>
            <a:ext cx="1079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 Internet</a:t>
            </a:r>
            <a:endParaRPr lang="en-US" altLang="zh-CN" sz="2400">
              <a:solidFill>
                <a:schemeClr val="accent2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42004" name="Freeform 73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42005" name="Object 74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58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88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6" name="Object 75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59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7" name="Object 76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60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4794250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8" name="Object 77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61" name="Clip" r:id="rId7" imgW="1307263" imgH="1084139" progId="MS_ClipArt_Gallery.2">
                  <p:embed/>
                </p:oleObj>
              </mc:Choice>
              <mc:Fallback>
                <p:oleObj name="Clip" r:id="rId7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9" name="Line 89"/>
          <p:cNvSpPr>
            <a:spLocks noChangeShapeType="1"/>
          </p:cNvSpPr>
          <p:nvPr/>
        </p:nvSpPr>
        <p:spPr bwMode="auto">
          <a:xfrm>
            <a:off x="5172075" y="4605338"/>
            <a:ext cx="220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10" name="Line 90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11" name="Line 91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12" name="Line 92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13" name="Line 93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14" name="Line 94"/>
          <p:cNvSpPr>
            <a:spLocks noChangeShapeType="1"/>
          </p:cNvSpPr>
          <p:nvPr/>
        </p:nvSpPr>
        <p:spPr bwMode="auto">
          <a:xfrm>
            <a:off x="7367588" y="46053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42015" name="Group 88"/>
          <p:cNvGrpSpPr>
            <a:grpSpLocks/>
          </p:cNvGrpSpPr>
          <p:nvPr/>
        </p:nvGrpSpPr>
        <p:grpSpPr bwMode="auto">
          <a:xfrm>
            <a:off x="7142163" y="4689475"/>
            <a:ext cx="347662" cy="695325"/>
            <a:chOff x="4730" y="2897"/>
            <a:chExt cx="219" cy="438"/>
          </a:xfrm>
        </p:grpSpPr>
        <p:sp>
          <p:nvSpPr>
            <p:cNvPr id="42037" name="Freeform 87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2038" name="Group 78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2039" name="AutoShape 7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2040" name="Rectangle 8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2041" name="Rectangle 8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2042" name="AutoShape 8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2043" name="Line 8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44" name="Line 8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45" name="Rectangle 8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2046" name="Rectangle 8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</p:grpSp>
      <p:grpSp>
        <p:nvGrpSpPr>
          <p:cNvPr id="42016" name="Group 95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42024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25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26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27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28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2029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034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35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36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42030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031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32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33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42017" name="Line 109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18" name="Line 110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19" name="Text Box 111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network</a:t>
            </a:r>
            <a:endParaRPr lang="en-US" altLang="zh-CN" sz="2400">
              <a:solidFill>
                <a:schemeClr val="accent2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42020" name="Text Box 112"/>
          <p:cNvSpPr txBox="1">
            <a:spLocks noChangeArrowheads="1"/>
          </p:cNvSpPr>
          <p:nvPr/>
        </p:nvSpPr>
        <p:spPr bwMode="auto">
          <a:xfrm>
            <a:off x="6667500" y="4294188"/>
            <a:ext cx="145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10 Mbps LAN</a:t>
            </a:r>
            <a:endParaRPr lang="en-US" altLang="zh-CN" sz="2400">
              <a:solidFill>
                <a:schemeClr val="accent2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42021" name="Text Box 113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access link</a:t>
            </a:r>
            <a:endParaRPr lang="en-US" altLang="zh-CN" sz="2400">
              <a:solidFill>
                <a:schemeClr val="accent2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42022" name="Text Box 114"/>
          <p:cNvSpPr txBox="1">
            <a:spLocks noChangeArrowheads="1"/>
          </p:cNvSpPr>
          <p:nvPr/>
        </p:nvSpPr>
        <p:spPr bwMode="auto">
          <a:xfrm>
            <a:off x="6877050" y="5370513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ea typeface="宋体" charset="-122"/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ea typeface="宋体" charset="-122"/>
              </a:rPr>
              <a:t>cache</a:t>
            </a:r>
            <a:endParaRPr lang="en-US" altLang="zh-CN" sz="2400">
              <a:solidFill>
                <a:schemeClr val="accent2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42023" name="Text Box 130"/>
          <p:cNvSpPr txBox="1">
            <a:spLocks noChangeArrowheads="1"/>
          </p:cNvSpPr>
          <p:nvPr/>
        </p:nvSpPr>
        <p:spPr bwMode="auto">
          <a:xfrm>
            <a:off x="1910" y="5919416"/>
            <a:ext cx="88709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Font typeface="ZapfDingbats" pitchFamily="82" charset="2"/>
              <a:buNone/>
            </a:pPr>
            <a:r>
              <a:rPr lang="en-US" altLang="zh-CN" sz="2400" i="1" dirty="0">
                <a:latin typeface="Times New Roman" pitchFamily="18" charset="0"/>
                <a:ea typeface="宋体" charset="-122"/>
              </a:rPr>
              <a:t>E(delay)=</a:t>
            </a:r>
            <a:r>
              <a:rPr lang="en-US" altLang="zh-CN" sz="2400" i="1" dirty="0" err="1">
                <a:latin typeface="Times New Roman" pitchFamily="18" charset="0"/>
                <a:ea typeface="宋体" charset="-122"/>
              </a:rPr>
              <a:t>hitRatio</a:t>
            </a:r>
            <a:r>
              <a:rPr lang="en-US" altLang="zh-CN" sz="2400" i="1" dirty="0">
                <a:latin typeface="Times New Roman" pitchFamily="18" charset="0"/>
                <a:ea typeface="宋体" charset="-122"/>
              </a:rPr>
              <a:t>*</a:t>
            </a:r>
            <a:r>
              <a:rPr lang="en-US" altLang="zh-CN" sz="2400" i="1" dirty="0" err="1">
                <a:latin typeface="Times New Roman" pitchFamily="18" charset="0"/>
                <a:ea typeface="宋体" charset="-122"/>
              </a:rPr>
              <a:t>LocalAccDelay</a:t>
            </a:r>
            <a:r>
              <a:rPr lang="en-US" altLang="zh-CN" sz="2400" i="1" dirty="0">
                <a:latin typeface="Times New Roman" pitchFamily="18" charset="0"/>
                <a:ea typeface="宋体" charset="-122"/>
              </a:rPr>
              <a:t> + (1-hitRatio)*</a:t>
            </a:r>
            <a:r>
              <a:rPr lang="en-US" altLang="zh-CN" sz="2400" i="1" dirty="0" err="1">
                <a:latin typeface="Times New Roman" pitchFamily="18" charset="0"/>
                <a:ea typeface="宋体" charset="-122"/>
              </a:rPr>
              <a:t>RemoteAccDelay</a:t>
            </a:r>
            <a:endParaRPr lang="en-US" altLang="zh-CN" sz="2400" i="1" dirty="0"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7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9" y="306896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2452" y="871377"/>
            <a:ext cx="598554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/>
              <a:t>General description and functionality</a:t>
            </a:r>
          </a:p>
          <a:p>
            <a:pPr lvl="1"/>
            <a:r>
              <a:rPr lang="en-US" sz="2000" dirty="0"/>
              <a:t>Authentication, cookies and related aspects</a:t>
            </a:r>
          </a:p>
          <a:p>
            <a:pPr lvl="1"/>
            <a:r>
              <a:rPr lang="en-US" sz="2000" dirty="0"/>
              <a:t>Caching </a:t>
            </a:r>
            <a:r>
              <a:rPr lang="en-US" sz="2000" dirty="0" smtClean="0"/>
              <a:t>and </a:t>
            </a:r>
            <a:r>
              <a:rPr lang="en-US" sz="2000" dirty="0" smtClean="0"/>
              <a:t>proxies</a:t>
            </a:r>
            <a:endParaRPr lang="en-US" altLang="sv-SE" sz="2400" dirty="0"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32447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0009FA7E-E083-414D-AE54-9AE20654E268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608112"/>
          </a:xfrm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Applications and application-layer protocols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1163" y="1124744"/>
            <a:ext cx="4738687" cy="320807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Application: communicating, distributed processes</a:t>
            </a:r>
            <a:endParaRPr lang="en-US" altLang="zh-CN" sz="2000" dirty="0" smtClean="0"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running in network hosts in “user space”</a:t>
            </a:r>
            <a:endParaRPr lang="en-US" altLang="zh-CN" sz="1800" dirty="0" smtClean="0">
              <a:solidFill>
                <a:srgbClr val="FF0000"/>
              </a:solidFill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e.g., email, file transfer, the Web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Application-layer </a:t>
            </a:r>
            <a:r>
              <a:rPr lang="en-US" altLang="zh-CN" sz="1800" b="1" dirty="0" smtClean="0">
                <a:solidFill>
                  <a:srgbClr val="FF0000"/>
                </a:solidFill>
                <a:ea typeface="宋体" charset="-122"/>
              </a:rPr>
              <a:t>protocols</a:t>
            </a:r>
            <a:endParaRPr lang="en-US" altLang="zh-CN" sz="2000" b="1" dirty="0" smtClean="0">
              <a:solidFill>
                <a:srgbClr val="FF0000"/>
              </a:solidFill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Are only one “piece” of an application -others are e.g. </a:t>
            </a:r>
            <a:r>
              <a:rPr lang="en-US" altLang="zh-CN" sz="1800" dirty="0" smtClean="0">
                <a:solidFill>
                  <a:schemeClr val="accent2"/>
                </a:solidFill>
                <a:ea typeface="宋体" charset="-122"/>
              </a:rPr>
              <a:t>user agents</a:t>
            </a:r>
            <a:r>
              <a:rPr lang="en-US" altLang="zh-CN" sz="1800" dirty="0" smtClean="0">
                <a:ea typeface="宋体" charset="-122"/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 smtClean="0">
                <a:ea typeface="宋体" charset="-122"/>
              </a:rPr>
              <a:t>Web: browser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 smtClean="0">
                <a:ea typeface="宋体" charset="-122"/>
              </a:rPr>
              <a:t>E-mail: mail reader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 smtClean="0">
                <a:ea typeface="宋体" charset="-122"/>
              </a:rPr>
              <a:t>streaming audio/video: media player</a:t>
            </a:r>
          </a:p>
        </p:txBody>
      </p:sp>
      <p:grpSp>
        <p:nvGrpSpPr>
          <p:cNvPr id="16390" name="Group 4"/>
          <p:cNvGrpSpPr>
            <a:grpSpLocks/>
          </p:cNvGrpSpPr>
          <p:nvPr/>
        </p:nvGrpSpPr>
        <p:grpSpPr bwMode="auto">
          <a:xfrm>
            <a:off x="4908550" y="1876425"/>
            <a:ext cx="3678238" cy="3670300"/>
            <a:chOff x="3092" y="1182"/>
            <a:chExt cx="2317" cy="2312"/>
          </a:xfrm>
        </p:grpSpPr>
        <p:sp>
          <p:nvSpPr>
            <p:cNvPr id="16418" name="Freeform 5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109 w 1292"/>
                <a:gd name="T1" fmla="*/ 3 h 1255"/>
                <a:gd name="T2" fmla="*/ 16 w 1292"/>
                <a:gd name="T3" fmla="*/ 55 h 1255"/>
                <a:gd name="T4" fmla="*/ 13 w 1292"/>
                <a:gd name="T5" fmla="*/ 184 h 1255"/>
                <a:gd name="T6" fmla="*/ 24 w 1292"/>
                <a:gd name="T7" fmla="*/ 293 h 1255"/>
                <a:gd name="T8" fmla="*/ 112 w 1292"/>
                <a:gd name="T9" fmla="*/ 308 h 1255"/>
                <a:gd name="T10" fmla="*/ 294 w 1292"/>
                <a:gd name="T11" fmla="*/ 398 h 1255"/>
                <a:gd name="T12" fmla="*/ 453 w 1292"/>
                <a:gd name="T13" fmla="*/ 437 h 1255"/>
                <a:gd name="T14" fmla="*/ 545 w 1292"/>
                <a:gd name="T15" fmla="*/ 360 h 1255"/>
                <a:gd name="T16" fmla="*/ 578 w 1292"/>
                <a:gd name="T17" fmla="*/ 157 h 1255"/>
                <a:gd name="T18" fmla="*/ 548 w 1292"/>
                <a:gd name="T19" fmla="*/ 74 h 1255"/>
                <a:gd name="T20" fmla="*/ 340 w 1292"/>
                <a:gd name="T21" fmla="*/ 41 h 1255"/>
                <a:gd name="T22" fmla="*/ 109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19" name="Freeform 6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251 w 1340"/>
                <a:gd name="T1" fmla="*/ 14 h 1191"/>
                <a:gd name="T2" fmla="*/ 37 w 1340"/>
                <a:gd name="T3" fmla="*/ 20 h 1191"/>
                <a:gd name="T4" fmla="*/ 26 w 1340"/>
                <a:gd name="T5" fmla="*/ 142 h 1191"/>
                <a:gd name="T6" fmla="*/ 13 w 1340"/>
                <a:gd name="T7" fmla="*/ 254 h 1191"/>
                <a:gd name="T8" fmla="*/ 51 w 1340"/>
                <a:gd name="T9" fmla="*/ 307 h 1191"/>
                <a:gd name="T10" fmla="*/ 246 w 1340"/>
                <a:gd name="T11" fmla="*/ 308 h 1191"/>
                <a:gd name="T12" fmla="*/ 292 w 1340"/>
                <a:gd name="T13" fmla="*/ 398 h 1191"/>
                <a:gd name="T14" fmla="*/ 563 w 1340"/>
                <a:gd name="T15" fmla="*/ 387 h 1191"/>
                <a:gd name="T16" fmla="*/ 583 w 1340"/>
                <a:gd name="T17" fmla="*/ 202 h 1191"/>
                <a:gd name="T18" fmla="*/ 550 w 1340"/>
                <a:gd name="T19" fmla="*/ 121 h 1191"/>
                <a:gd name="T20" fmla="*/ 347 w 1340"/>
                <a:gd name="T21" fmla="*/ 102 h 1191"/>
                <a:gd name="T22" fmla="*/ 251 w 1340"/>
                <a:gd name="T23" fmla="*/ 14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0" name="Freeform 7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12 w 2135"/>
                <a:gd name="T1" fmla="*/ 230 h 1662"/>
                <a:gd name="T2" fmla="*/ 47 w 2135"/>
                <a:gd name="T3" fmla="*/ 27 h 1662"/>
                <a:gd name="T4" fmla="*/ 300 w 2135"/>
                <a:gd name="T5" fmla="*/ 69 h 1662"/>
                <a:gd name="T6" fmla="*/ 552 w 2135"/>
                <a:gd name="T7" fmla="*/ 35 h 1662"/>
                <a:gd name="T8" fmla="*/ 915 w 2135"/>
                <a:gd name="T9" fmla="*/ 145 h 1662"/>
                <a:gd name="T10" fmla="*/ 921 w 2135"/>
                <a:gd name="T11" fmla="*/ 405 h 1662"/>
                <a:gd name="T12" fmla="*/ 722 w 2135"/>
                <a:gd name="T13" fmla="*/ 567 h 1662"/>
                <a:gd name="T14" fmla="*/ 372 w 2135"/>
                <a:gd name="T15" fmla="*/ 537 h 1662"/>
                <a:gd name="T16" fmla="*/ 230 w 2135"/>
                <a:gd name="T17" fmla="*/ 449 h 1662"/>
                <a:gd name="T18" fmla="*/ 84 w 2135"/>
                <a:gd name="T19" fmla="*/ 378 h 1662"/>
                <a:gd name="T20" fmla="*/ 12 w 2135"/>
                <a:gd name="T21" fmla="*/ 23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21" name="Group 8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16635" name="Object 9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58" name="Clip" r:id="rId3" imgW="1307263" imgH="1084139" progId="MS_ClipArt_Gallery.2">
                      <p:embed/>
                    </p:oleObj>
                  </mc:Choice>
                  <mc:Fallback>
                    <p:oleObj name="Clip" r:id="rId3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636" name="Object 10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59" name="Clip" r:id="rId5" imgW="681706" imgH="480401" progId="MS_ClipArt_Gallery.2">
                      <p:embed/>
                    </p:oleObj>
                  </mc:Choice>
                  <mc:Fallback>
                    <p:oleObj name="Clip" r:id="rId5" imgW="681706" imgH="480401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637" name="Line 11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422" name="Group 12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16632" name="Object 13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60" name="Clip" r:id="rId7" imgW="1307263" imgH="1084139" progId="MS_ClipArt_Gallery.2">
                      <p:embed/>
                    </p:oleObj>
                  </mc:Choice>
                  <mc:Fallback>
                    <p:oleObj name="Clip" r:id="rId7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633" name="Object 14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61" name="Clip" r:id="rId8" imgW="681706" imgH="480401" progId="MS_ClipArt_Gallery.2">
                      <p:embed/>
                    </p:oleObj>
                  </mc:Choice>
                  <mc:Fallback>
                    <p:oleObj name="Clip" r:id="rId8" imgW="681706" imgH="480401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634" name="Line 15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423" name="Group 16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16629" name="Oval 1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30" name="Oval 1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31" name="Oval 1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grpSp>
          <p:nvGrpSpPr>
            <p:cNvPr id="16424" name="Group 20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16621" name="AutoShape 2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22" name="Rectangle 2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23" name="Rectangle 2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24" name="AutoShape 2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25" name="Line 2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626" name="Line 2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627" name="Rectangle 2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28" name="Rectangle 2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grpSp>
          <p:nvGrpSpPr>
            <p:cNvPr id="16425" name="Group 29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16618" name="Oval 30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19" name="Oval 31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20" name="Oval 32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16426" name="Line 33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7" name="Line 34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8" name="Line 35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9" name="Line 36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30" name="Line 37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31" name="Line 38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32" name="Group 39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16610" name="AutoShape 4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11" name="Rectangle 4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12" name="Rectangle 4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13" name="AutoShape 4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14" name="Line 4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615" name="Line 4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616" name="Rectangle 4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17" name="Rectangle 4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grpSp>
          <p:nvGrpSpPr>
            <p:cNvPr id="16433" name="Group 48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16601" name="Object 49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62" name="Clip" r:id="rId9" imgW="1307263" imgH="1084139" progId="MS_ClipArt_Gallery.2">
                      <p:embed/>
                    </p:oleObj>
                  </mc:Choice>
                  <mc:Fallback>
                    <p:oleObj name="Clip" r:id="rId9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602" name="Line 50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graphicFrame>
            <p:nvGraphicFramePr>
              <p:cNvPr id="16603" name="Object 51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63" name="Clip" r:id="rId10" imgW="1307263" imgH="1084139" progId="MS_ClipArt_Gallery.2">
                      <p:embed/>
                    </p:oleObj>
                  </mc:Choice>
                  <mc:Fallback>
                    <p:oleObj name="Clip" r:id="rId10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604" name="Line 52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6605" name="Group 53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16607" name="Oval 54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608" name="Oval 55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609" name="Oval 56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sp>
            <p:nvSpPr>
              <p:cNvPr id="16606" name="Line 57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aphicFrame>
          <p:nvGraphicFramePr>
            <p:cNvPr id="16434" name="Object 58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64" name="Clip" r:id="rId11" imgW="1307263" imgH="1084139" progId="MS_ClipArt_Gallery.2">
                    <p:embed/>
                  </p:oleObj>
                </mc:Choice>
                <mc:Fallback>
                  <p:oleObj name="Clip" r:id="rId11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2837"/>
                          <a:ext cx="263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35" name="Object 59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65" name="Clip" r:id="rId12" imgW="1307263" imgH="1084139" progId="MS_ClipArt_Gallery.2">
                    <p:embed/>
                  </p:oleObj>
                </mc:Choice>
                <mc:Fallback>
                  <p:oleObj name="Clip" r:id="rId12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" y="2830"/>
                          <a:ext cx="26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36" name="Oval 60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437" name="Oval 61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438" name="Oval 62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439" name="Line 63"/>
            <p:cNvSpPr>
              <a:spLocks noChangeShapeType="1"/>
            </p:cNvSpPr>
            <p:nvPr/>
          </p:nvSpPr>
          <p:spPr bwMode="auto">
            <a:xfrm rot="-5400000">
              <a:off x="4097" y="2821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0" name="Line 64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1" name="Line 65"/>
            <p:cNvSpPr>
              <a:spLocks noChangeShapeType="1"/>
            </p:cNvSpPr>
            <p:nvPr/>
          </p:nvSpPr>
          <p:spPr bwMode="auto">
            <a:xfrm rot="16200000" flipV="1">
              <a:off x="3921" y="2602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2" name="Line 66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3" name="Line 67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4" name="Line 68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6445" name="Object 69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66" name="Clip" r:id="rId13" imgW="982811" imgH="1208363" progId="MS_ClipArt_Gallery.2">
                    <p:embed/>
                  </p:oleObj>
                </mc:Choice>
                <mc:Fallback>
                  <p:oleObj name="Clip" r:id="rId13" imgW="982811" imgH="120836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2309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46" name="Object 70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67" name="Clip" r:id="rId15" imgW="982811" imgH="1208363" progId="MS_ClipArt_Gallery.2">
                    <p:embed/>
                  </p:oleObj>
                </mc:Choice>
                <mc:Fallback>
                  <p:oleObj name="Clip" r:id="rId15" imgW="982811" imgH="120836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2360"/>
                          <a:ext cx="128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47" name="Freeform 71"/>
            <p:cNvSpPr>
              <a:spLocks/>
            </p:cNvSpPr>
            <p:nvPr/>
          </p:nvSpPr>
          <p:spPr bwMode="auto">
            <a:xfrm>
              <a:off x="3911" y="2218"/>
              <a:ext cx="853" cy="192"/>
            </a:xfrm>
            <a:custGeom>
              <a:avLst/>
              <a:gdLst>
                <a:gd name="T0" fmla="*/ 0 w 972"/>
                <a:gd name="T1" fmla="*/ 82 h 228"/>
                <a:gd name="T2" fmla="*/ 197 w 972"/>
                <a:gd name="T3" fmla="*/ 3 h 228"/>
                <a:gd name="T4" fmla="*/ 444 w 972"/>
                <a:gd name="T5" fmla="*/ 61 h 228"/>
                <a:gd name="T6" fmla="*/ 0 60000 65536"/>
                <a:gd name="T7" fmla="*/ 0 60000 65536"/>
                <a:gd name="T8" fmla="*/ 0 60000 65536"/>
                <a:gd name="T9" fmla="*/ 0 w 972"/>
                <a:gd name="T10" fmla="*/ 0 h 228"/>
                <a:gd name="T11" fmla="*/ 972 w 97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228">
                  <a:moveTo>
                    <a:pt x="0" y="228"/>
                  </a:moveTo>
                  <a:cubicBezTo>
                    <a:pt x="135" y="123"/>
                    <a:pt x="270" y="18"/>
                    <a:pt x="432" y="9"/>
                  </a:cubicBezTo>
                  <a:cubicBezTo>
                    <a:pt x="594" y="0"/>
                    <a:pt x="783" y="85"/>
                    <a:pt x="972" y="1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48" name="Group 72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16599" name="Object 7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68" name="Clip" r:id="rId16" imgW="826829" imgH="840406" progId="MS_ClipArt_Gallery.2">
                      <p:embed/>
                    </p:oleObj>
                  </mc:Choice>
                  <mc:Fallback>
                    <p:oleObj name="Clip" r:id="rId16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600" name="Object 7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69" name="Clip" r:id="rId18" imgW="1268295" imgH="1199426" progId="MS_ClipArt_Gallery.2">
                      <p:embed/>
                    </p:oleObj>
                  </mc:Choice>
                  <mc:Fallback>
                    <p:oleObj name="Clip" r:id="rId18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449" name="Group 75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16597" name="Object 7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70" name="Clip" r:id="rId20" imgW="826829" imgH="840406" progId="MS_ClipArt_Gallery.2">
                      <p:embed/>
                    </p:oleObj>
                  </mc:Choice>
                  <mc:Fallback>
                    <p:oleObj name="Clip" r:id="rId20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598" name="Object 7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71" name="Clip" r:id="rId21" imgW="1268295" imgH="1199426" progId="MS_ClipArt_Gallery.2">
                      <p:embed/>
                    </p:oleObj>
                  </mc:Choice>
                  <mc:Fallback>
                    <p:oleObj name="Clip" r:id="rId21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450" name="Group 78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16595" name="Object 79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72" name="Clip" r:id="rId22" imgW="826829" imgH="840406" progId="MS_ClipArt_Gallery.2">
                      <p:embed/>
                    </p:oleObj>
                  </mc:Choice>
                  <mc:Fallback>
                    <p:oleObj name="Clip" r:id="rId22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596" name="Rectangle 80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16451" name="Line 81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52" name="Group 82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16587" name="AutoShape 8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88" name="Rectangle 8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89" name="Rectangle 8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90" name="AutoShape 8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91" name="Line 8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92" name="Line 8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93" name="Rectangle 8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94" name="Rectangle 9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grpSp>
          <p:nvGrpSpPr>
            <p:cNvPr id="16453" name="Group 91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16579" name="AutoShape 9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80" name="Rectangle 9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81" name="Rectangle 9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82" name="AutoShape 9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83" name="Line 9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84" name="Line 9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85" name="Rectangle 9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86" name="Rectangle 9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16454" name="Line 100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55" name="Line 101"/>
            <p:cNvSpPr>
              <a:spLocks noChangeShapeType="1"/>
            </p:cNvSpPr>
            <p:nvPr/>
          </p:nvSpPr>
          <p:spPr bwMode="auto">
            <a:xfrm rot="-5400000">
              <a:off x="4935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56" name="Line 102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57" name="Line 103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58" name="Line 104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59" name="Line 105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0" name="Line 106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1" name="Line 107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2" name="Line 108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3" name="Line 109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4" name="Line 110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5" name="Line 111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66" name="Group 112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16566" name="Oval 1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67" name="Line 1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68" name="Line 1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69" name="Rectangle 1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70" name="Oval 1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571" name="Group 1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76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77" name="Line 1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78" name="Line 1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572" name="Group 1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73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74" name="Line 1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75" name="Line 1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6467" name="Group 126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16553" name="Oval 1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54" name="Line 1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5" name="Line 1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6" name="Rectangle 1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57" name="Oval 1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558" name="Group 1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63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64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65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559" name="Group 1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60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61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62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6468" name="Group 140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16540" name="Oval 1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41" name="Line 1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42" name="Line 1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43" name="Rectangle 1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44" name="Oval 1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545" name="Group 1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50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51" name="Line 1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52" name="Line 1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546" name="Group 1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47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48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49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6469" name="Group 154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16527" name="Oval 1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28" name="Line 1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29" name="Line 1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30" name="Rectangle 1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31" name="Oval 1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532" name="Group 1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37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38" name="Line 1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39" name="Line 1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533" name="Group 1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34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35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36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6470" name="Group 168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16514" name="Oval 1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15" name="Line 1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16" name="Line 1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17" name="Rectangle 1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18" name="Oval 1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519" name="Group 1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24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25" name="Line 1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26" name="Line 1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520" name="Group 1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21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22" name="Line 1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23" name="Line 1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6471" name="Group 182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16501" name="Oval 1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02" name="Line 1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3" name="Line 1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4" name="Rectangle 1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05" name="Oval 1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506" name="Group 1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11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12" name="Line 1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13" name="Line 1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507" name="Group 1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08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09" name="Line 1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10" name="Line 1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6472" name="Group 196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16488" name="Oval 1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89" name="Line 1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90" name="Line 1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91" name="Rectangle 2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92" name="Oval 2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493" name="Group 2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498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99" name="Line 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00" name="Line 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494" name="Group 2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495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96" name="Line 2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97" name="Line 2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6473" name="Group 210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16475" name="Oval 2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76" name="Line 2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77" name="Line 2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78" name="Rectangle 2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79" name="Oval 2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480" name="Group 2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485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86" name="Line 2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87" name="Line 2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481" name="Group 2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482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83" name="Line 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84" name="Line 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6474" name="Line 224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145" name="Group 225"/>
          <p:cNvGrpSpPr>
            <a:grpSpLocks/>
          </p:cNvGrpSpPr>
          <p:nvPr/>
        </p:nvGrpSpPr>
        <p:grpSpPr bwMode="auto">
          <a:xfrm>
            <a:off x="4740275" y="1500188"/>
            <a:ext cx="3738563" cy="3830637"/>
            <a:chOff x="2986" y="945"/>
            <a:chExt cx="2355" cy="2413"/>
          </a:xfrm>
        </p:grpSpPr>
        <p:grpSp>
          <p:nvGrpSpPr>
            <p:cNvPr id="16392" name="Group 226"/>
            <p:cNvGrpSpPr>
              <a:grpSpLocks/>
            </p:cNvGrpSpPr>
            <p:nvPr/>
          </p:nvGrpSpPr>
          <p:grpSpPr bwMode="auto">
            <a:xfrm>
              <a:off x="2986" y="945"/>
              <a:ext cx="513" cy="541"/>
              <a:chOff x="2938" y="2925"/>
              <a:chExt cx="513" cy="541"/>
            </a:xfrm>
          </p:grpSpPr>
          <p:sp>
            <p:nvSpPr>
              <p:cNvPr id="16411" name="Rectangle 227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12" name="Rectangle 228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13" name="Rectangle 229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14" name="Text Box 230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schemeClr val="bg1"/>
                    </a:solidFill>
                    <a:ea typeface="宋体" charset="-122"/>
                  </a:rPr>
                  <a:t>application</a:t>
                </a:r>
                <a:endParaRPr lang="en-US" altLang="zh-CN" sz="1000">
                  <a:ea typeface="宋体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physical</a:t>
                </a:r>
                <a:endParaRPr lang="en-US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15" name="Line 231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16" name="Line 232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17" name="Line 233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393" name="Group 234"/>
            <p:cNvGrpSpPr>
              <a:grpSpLocks/>
            </p:cNvGrpSpPr>
            <p:nvPr/>
          </p:nvGrpSpPr>
          <p:grpSpPr bwMode="auto">
            <a:xfrm>
              <a:off x="4828" y="2751"/>
              <a:ext cx="513" cy="541"/>
              <a:chOff x="2938" y="2925"/>
              <a:chExt cx="513" cy="541"/>
            </a:xfrm>
          </p:grpSpPr>
          <p:sp>
            <p:nvSpPr>
              <p:cNvPr id="16404" name="Rectangle 235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05" name="Rectangle 236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06" name="Rectangle 237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07" name="Text Box 238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schemeClr val="bg1"/>
                    </a:solidFill>
                    <a:ea typeface="宋体" charset="-122"/>
                  </a:rPr>
                  <a:t>application</a:t>
                </a:r>
                <a:endParaRPr lang="en-US" altLang="zh-CN" sz="1000">
                  <a:ea typeface="宋体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physical</a:t>
                </a:r>
                <a:endParaRPr lang="en-US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08" name="Line 239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09" name="Line 240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10" name="Line 241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394" name="Group 242"/>
            <p:cNvGrpSpPr>
              <a:grpSpLocks/>
            </p:cNvGrpSpPr>
            <p:nvPr/>
          </p:nvGrpSpPr>
          <p:grpSpPr bwMode="auto">
            <a:xfrm>
              <a:off x="3352" y="2817"/>
              <a:ext cx="513" cy="541"/>
              <a:chOff x="2938" y="2925"/>
              <a:chExt cx="513" cy="541"/>
            </a:xfrm>
          </p:grpSpPr>
          <p:sp>
            <p:nvSpPr>
              <p:cNvPr id="16397" name="Rectangle 243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398" name="Rectangle 244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399" name="Rectangle 245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00" name="Text Box 246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schemeClr val="bg1"/>
                    </a:solidFill>
                    <a:ea typeface="宋体" charset="-122"/>
                  </a:rPr>
                  <a:t>application</a:t>
                </a:r>
                <a:endParaRPr lang="en-US" altLang="zh-CN" sz="1000">
                  <a:ea typeface="宋体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physical</a:t>
                </a:r>
                <a:endParaRPr lang="en-US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01" name="Line 247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02" name="Line 248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03" name="Line 249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6395" name="Line 250"/>
            <p:cNvSpPr>
              <a:spLocks noChangeShapeType="1"/>
            </p:cNvSpPr>
            <p:nvPr/>
          </p:nvSpPr>
          <p:spPr bwMode="auto">
            <a:xfrm>
              <a:off x="3480" y="1020"/>
              <a:ext cx="1380" cy="17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396" name="Line 251"/>
            <p:cNvSpPr>
              <a:spLocks noChangeShapeType="1"/>
            </p:cNvSpPr>
            <p:nvPr/>
          </p:nvSpPr>
          <p:spPr bwMode="auto">
            <a:xfrm flipV="1">
              <a:off x="3846" y="2850"/>
              <a:ext cx="1002" cy="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" name="Rectangle 1"/>
          <p:cNvSpPr/>
          <p:nvPr/>
        </p:nvSpPr>
        <p:spPr>
          <a:xfrm>
            <a:off x="446803" y="5133532"/>
            <a:ext cx="519271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b="1" dirty="0" smtClean="0">
                <a:ea typeface="宋体" charset="-122"/>
              </a:rPr>
              <a:t>App-layer protocols: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ea typeface="宋体" charset="-122"/>
              </a:rPr>
              <a:t>define </a:t>
            </a:r>
            <a:r>
              <a:rPr lang="en-US" altLang="zh-CN" dirty="0">
                <a:ea typeface="宋体" charset="-122"/>
              </a:rPr>
              <a:t>messages exchanged </a:t>
            </a:r>
            <a:r>
              <a:rPr lang="en-US" altLang="zh-CN" dirty="0" smtClean="0">
                <a:ea typeface="宋体" charset="-122"/>
              </a:rPr>
              <a:t>and </a:t>
            </a:r>
            <a:r>
              <a:rPr lang="en-US" altLang="zh-CN" dirty="0">
                <a:ea typeface="宋体" charset="-122"/>
              </a:rPr>
              <a:t>actions taken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ea typeface="宋体" charset="-122"/>
              </a:rPr>
              <a:t>use services </a:t>
            </a:r>
            <a:r>
              <a:rPr lang="en-US" altLang="zh-CN" dirty="0">
                <a:ea typeface="宋体" charset="-122"/>
              </a:rPr>
              <a:t>provided by lower layer protocols</a:t>
            </a:r>
          </a:p>
        </p:txBody>
      </p:sp>
    </p:spTree>
    <p:extLst>
      <p:ext uri="{BB962C8B-B14F-4D97-AF65-F5344CB8AC3E}">
        <p14:creationId xmlns:p14="http://schemas.microsoft.com/office/powerpoint/2010/main" val="113995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ea typeface="SimSun" panose="02010600030101010101" pitchFamily="2" charset="-122"/>
              </a:rPr>
              <a:t>2: Application Layer</a:t>
            </a:r>
            <a:endParaRPr lang="en-US" altLang="zh-CN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22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DCCFA59-BC26-4A5E-AAFD-141C1F7BA25A}" type="slidenum">
              <a:rPr lang="en-US" altLang="zh-CN" sz="140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SimSun" panose="02010600030101010101" pitchFamily="2" charset="-122"/>
              </a:rPr>
              <a:t>Electronic Mail</a:t>
            </a:r>
            <a:endParaRPr lang="en-US" altLang="zh-CN" smtClean="0">
              <a:ea typeface="SimSun" panose="02010600030101010101" pitchFamily="2" charset="-122"/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3705" y="893763"/>
            <a:ext cx="4534495" cy="33559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000" u="sng" dirty="0" smtClean="0">
                <a:solidFill>
                  <a:srgbClr val="FF0000"/>
                </a:solidFill>
                <a:ea typeface="SimSun" panose="02010600030101010101" pitchFamily="2" charset="-122"/>
              </a:rPr>
              <a:t>User Agent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SimSun" panose="02010600030101010101" pitchFamily="2" charset="-122"/>
              </a:rPr>
              <a:t>a.k.a. “mail reader: composing, editing, reading mail messages -e.g., Outlook,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000" u="sng" dirty="0" smtClean="0">
                <a:solidFill>
                  <a:srgbClr val="FF0000"/>
                </a:solidFill>
                <a:ea typeface="SimSun" panose="02010600030101010101" pitchFamily="2" charset="-122"/>
              </a:rPr>
              <a:t>Mail Servers</a:t>
            </a:r>
            <a:r>
              <a:rPr lang="en-US" altLang="zh-CN" sz="2400" dirty="0" smtClean="0"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ea typeface="SimSun" panose="02010600030101010101" pitchFamily="2" charset="-122"/>
              </a:rPr>
              <a:t>SMTP </a:t>
            </a:r>
            <a:r>
              <a:rPr lang="en-US" altLang="zh-CN" sz="2000" dirty="0" smtClean="0">
                <a:solidFill>
                  <a:srgbClr val="FF0000"/>
                </a:solidFill>
                <a:ea typeface="SimSun" panose="02010600030101010101" pitchFamily="2" charset="-122"/>
              </a:rPr>
              <a:t>protocol</a:t>
            </a:r>
            <a:r>
              <a:rPr lang="en-US" altLang="zh-CN" sz="2000" dirty="0" smtClean="0">
                <a:ea typeface="SimSun" panose="02010600030101010101" pitchFamily="2" charset="-122"/>
              </a:rPr>
              <a:t> between mail servers to send email messages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ea typeface="SimSun" panose="02010600030101010101" pitchFamily="2" charset="-122"/>
              </a:rPr>
              <a:t>client: sending mail server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ea typeface="SimSun" panose="02010600030101010101" pitchFamily="2" charset="-122"/>
              </a:rPr>
              <a:t>“server”: receiving mail server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zh-CN" sz="2000" dirty="0" smtClean="0">
              <a:ea typeface="SimSun" panose="02010600030101010101" pitchFamily="2" charset="-122"/>
            </a:endParaRPr>
          </a:p>
        </p:txBody>
      </p:sp>
      <p:sp>
        <p:nvSpPr>
          <p:cNvPr id="52230" name="Rectangle 280"/>
          <p:cNvSpPr>
            <a:spLocks noChangeArrowheads="1"/>
          </p:cNvSpPr>
          <p:nvPr/>
        </p:nvSpPr>
        <p:spPr bwMode="auto">
          <a:xfrm>
            <a:off x="6877050" y="600075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v-SE" altLang="zh-CN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52231" name="Group 279"/>
          <p:cNvGrpSpPr>
            <a:grpSpLocks/>
          </p:cNvGrpSpPr>
          <p:nvPr/>
        </p:nvGrpSpPr>
        <p:grpSpPr bwMode="auto">
          <a:xfrm>
            <a:off x="6953250" y="569913"/>
            <a:ext cx="1736725" cy="955675"/>
            <a:chOff x="4458" y="3335"/>
            <a:chExt cx="1094" cy="602"/>
          </a:xfrm>
        </p:grpSpPr>
        <p:sp>
          <p:nvSpPr>
            <p:cNvPr id="52352" name="Text Box 263"/>
            <p:cNvSpPr txBox="1">
              <a:spLocks noChangeArrowheads="1"/>
            </p:cNvSpPr>
            <p:nvPr/>
          </p:nvSpPr>
          <p:spPr bwMode="auto">
            <a:xfrm>
              <a:off x="4666" y="3725"/>
              <a:ext cx="8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ea typeface="SimSun" panose="02010600030101010101" pitchFamily="2" charset="-122"/>
                </a:rPr>
                <a:t>user mailbox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grpSp>
          <p:nvGrpSpPr>
            <p:cNvPr id="52353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52356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57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58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59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60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61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62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63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52354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52355" name="Text Box 277"/>
            <p:cNvSpPr txBox="1">
              <a:spLocks noChangeArrowheads="1"/>
            </p:cNvSpPr>
            <p:nvPr/>
          </p:nvSpPr>
          <p:spPr bwMode="auto">
            <a:xfrm>
              <a:off x="4560" y="3335"/>
              <a:ext cx="9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ea typeface="SimSun" panose="02010600030101010101" pitchFamily="2" charset="-122"/>
                </a:rPr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ea typeface="SimSun" panose="02010600030101010101" pitchFamily="2" charset="-122"/>
                </a:rPr>
                <a:t>message queue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52232" name="Group 416"/>
          <p:cNvGrpSpPr>
            <a:grpSpLocks/>
          </p:cNvGrpSpPr>
          <p:nvPr/>
        </p:nvGrpSpPr>
        <p:grpSpPr bwMode="auto">
          <a:xfrm>
            <a:off x="4459288" y="1374775"/>
            <a:ext cx="4078287" cy="4827588"/>
            <a:chOff x="2701" y="920"/>
            <a:chExt cx="2569" cy="3041"/>
          </a:xfrm>
        </p:grpSpPr>
        <p:sp>
          <p:nvSpPr>
            <p:cNvPr id="52233" name="Line 417"/>
            <p:cNvSpPr>
              <a:spLocks noChangeShapeType="1"/>
            </p:cNvSpPr>
            <p:nvPr/>
          </p:nvSpPr>
          <p:spPr bwMode="auto">
            <a:xfrm>
              <a:off x="3498" y="1662"/>
              <a:ext cx="708" cy="4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2234" name="Group 418"/>
            <p:cNvGrpSpPr>
              <a:grpSpLocks/>
            </p:cNvGrpSpPr>
            <p:nvPr/>
          </p:nvGrpSpPr>
          <p:grpSpPr bwMode="auto">
            <a:xfrm>
              <a:off x="4375" y="1616"/>
              <a:ext cx="224" cy="588"/>
              <a:chOff x="4180" y="783"/>
              <a:chExt cx="150" cy="307"/>
            </a:xfrm>
          </p:grpSpPr>
          <p:sp>
            <p:nvSpPr>
              <p:cNvPr id="52344" name="AutoShape 41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45" name="Rectangle 42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46" name="Rectangle 42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47" name="AutoShape 42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48" name="Line 42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49" name="Line 42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50" name="Rectangle 42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51" name="Rectangle 42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52235" name="Group 427"/>
            <p:cNvGrpSpPr>
              <a:grpSpLocks/>
            </p:cNvGrpSpPr>
            <p:nvPr/>
          </p:nvGrpSpPr>
          <p:grpSpPr bwMode="auto">
            <a:xfrm>
              <a:off x="4222" y="1901"/>
              <a:ext cx="518" cy="661"/>
              <a:chOff x="4288" y="2627"/>
              <a:chExt cx="518" cy="661"/>
            </a:xfrm>
          </p:grpSpPr>
          <p:sp>
            <p:nvSpPr>
              <p:cNvPr id="52329" name="Rectangle 428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30" name="Text Box 429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>
                    <a:ea typeface="SimSun" panose="02010600030101010101" pitchFamily="2" charset="-122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>
                    <a:ea typeface="SimSun" panose="02010600030101010101" pitchFamily="2" charset="-122"/>
                  </a:rPr>
                  <a:t>server</a:t>
                </a:r>
                <a:endParaRPr lang="en-US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31" name="Rectangle 430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32" name="Line 431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33" name="Line 432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34" name="Line 433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35" name="Line 434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36" name="Line 435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37" name="Line 436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38" name="Line 437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39" name="Rectangle 438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40" name="Rectangle 439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41" name="Rectangle 440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42" name="Rectangle 441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43" name="Rectangle 442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52236" name="Group 443"/>
            <p:cNvGrpSpPr>
              <a:grpSpLocks/>
            </p:cNvGrpSpPr>
            <p:nvPr/>
          </p:nvGrpSpPr>
          <p:grpSpPr bwMode="auto">
            <a:xfrm>
              <a:off x="4679" y="1358"/>
              <a:ext cx="447" cy="443"/>
              <a:chOff x="4337" y="290"/>
              <a:chExt cx="447" cy="443"/>
            </a:xfrm>
          </p:grpSpPr>
          <p:graphicFrame>
            <p:nvGraphicFramePr>
              <p:cNvPr id="52325" name="Object 444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718" name="Clip" r:id="rId3" imgW="1307263" imgH="1084139" progId="MS_ClipArt_Gallery.2">
                      <p:embed/>
                    </p:oleObj>
                  </mc:Choice>
                  <mc:Fallback>
                    <p:oleObj name="Clip" r:id="rId3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326" name="Group 445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327" name="Rectangle 446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28" name="Text Box 447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agent</a:t>
                  </a:r>
                  <a:endParaRPr lang="en-US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  <p:grpSp>
          <p:nvGrpSpPr>
            <p:cNvPr id="52237" name="Group 448"/>
            <p:cNvGrpSpPr>
              <a:grpSpLocks/>
            </p:cNvGrpSpPr>
            <p:nvPr/>
          </p:nvGrpSpPr>
          <p:grpSpPr bwMode="auto">
            <a:xfrm>
              <a:off x="4823" y="1994"/>
              <a:ext cx="447" cy="443"/>
              <a:chOff x="4337" y="290"/>
              <a:chExt cx="447" cy="443"/>
            </a:xfrm>
          </p:grpSpPr>
          <p:graphicFrame>
            <p:nvGraphicFramePr>
              <p:cNvPr id="52321" name="Object 449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719" name="Clip" r:id="rId5" imgW="1307263" imgH="1084139" progId="MS_ClipArt_Gallery.2">
                      <p:embed/>
                    </p:oleObj>
                  </mc:Choice>
                  <mc:Fallback>
                    <p:oleObj name="Clip" r:id="rId5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322" name="Group 450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323" name="Rectangle 451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24" name="Text Box 452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agent</a:t>
                  </a:r>
                  <a:endParaRPr lang="en-US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  <p:grpSp>
          <p:nvGrpSpPr>
            <p:cNvPr id="52238" name="Group 453"/>
            <p:cNvGrpSpPr>
              <a:grpSpLocks/>
            </p:cNvGrpSpPr>
            <p:nvPr/>
          </p:nvGrpSpPr>
          <p:grpSpPr bwMode="auto">
            <a:xfrm>
              <a:off x="4679" y="2654"/>
              <a:ext cx="447" cy="443"/>
              <a:chOff x="4337" y="290"/>
              <a:chExt cx="447" cy="443"/>
            </a:xfrm>
          </p:grpSpPr>
          <p:graphicFrame>
            <p:nvGraphicFramePr>
              <p:cNvPr id="52317" name="Object 454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720" name="Clip" r:id="rId6" imgW="1307263" imgH="1084139" progId="MS_ClipArt_Gallery.2">
                      <p:embed/>
                    </p:oleObj>
                  </mc:Choice>
                  <mc:Fallback>
                    <p:oleObj name="Clip" r:id="rId6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318" name="Group 455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31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20" name="Text Box 457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agent</a:t>
                  </a:r>
                  <a:endParaRPr lang="en-US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  <p:grpSp>
          <p:nvGrpSpPr>
            <p:cNvPr id="52239" name="Group 458"/>
            <p:cNvGrpSpPr>
              <a:grpSpLocks/>
            </p:cNvGrpSpPr>
            <p:nvPr/>
          </p:nvGrpSpPr>
          <p:grpSpPr bwMode="auto">
            <a:xfrm>
              <a:off x="2962" y="2504"/>
              <a:ext cx="518" cy="946"/>
              <a:chOff x="3484" y="2522"/>
              <a:chExt cx="518" cy="946"/>
            </a:xfrm>
          </p:grpSpPr>
          <p:grpSp>
            <p:nvGrpSpPr>
              <p:cNvPr id="52292" name="Group 459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52309" name="AutoShape 460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10" name="Rectangle 461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11" name="Rectangle 462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12" name="AutoShape 463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13" name="Line 464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314" name="Line 465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315" name="Rectangle 466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16" name="Rectangle 467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  <p:grpSp>
            <p:nvGrpSpPr>
              <p:cNvPr id="52293" name="Group 468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52294" name="Rectangle 469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95" name="Text Box 470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server</a:t>
                  </a:r>
                  <a:endParaRPr lang="en-US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96" name="Rectangle 471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97" name="Line 472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98" name="Line 473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99" name="Line 474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300" name="Line 475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301" name="Line 476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302" name="Line 477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303" name="Line 478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304" name="Rectangle 479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05" name="Rectangle 480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06" name="Rectangle 481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07" name="Rectangle 482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08" name="Rectangle 483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  <p:grpSp>
          <p:nvGrpSpPr>
            <p:cNvPr id="52240" name="Group 484"/>
            <p:cNvGrpSpPr>
              <a:grpSpLocks/>
            </p:cNvGrpSpPr>
            <p:nvPr/>
          </p:nvGrpSpPr>
          <p:grpSpPr bwMode="auto">
            <a:xfrm>
              <a:off x="3563" y="3200"/>
              <a:ext cx="447" cy="443"/>
              <a:chOff x="4337" y="290"/>
              <a:chExt cx="447" cy="443"/>
            </a:xfrm>
          </p:grpSpPr>
          <p:graphicFrame>
            <p:nvGraphicFramePr>
              <p:cNvPr id="52288" name="Object 485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721" name="Clip" r:id="rId7" imgW="1307263" imgH="1084139" progId="MS_ClipArt_Gallery.2">
                      <p:embed/>
                    </p:oleObj>
                  </mc:Choice>
                  <mc:Fallback>
                    <p:oleObj name="Clip" r:id="rId7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289" name="Group 486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290" name="Rectangle 487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91" name="Text Box 488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agent</a:t>
                  </a:r>
                  <a:endParaRPr lang="en-US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  <p:grpSp>
          <p:nvGrpSpPr>
            <p:cNvPr id="52241" name="Group 489"/>
            <p:cNvGrpSpPr>
              <a:grpSpLocks/>
            </p:cNvGrpSpPr>
            <p:nvPr/>
          </p:nvGrpSpPr>
          <p:grpSpPr bwMode="auto">
            <a:xfrm>
              <a:off x="3035" y="3518"/>
              <a:ext cx="447" cy="443"/>
              <a:chOff x="4337" y="290"/>
              <a:chExt cx="447" cy="443"/>
            </a:xfrm>
          </p:grpSpPr>
          <p:graphicFrame>
            <p:nvGraphicFramePr>
              <p:cNvPr id="52284" name="Object 490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722" name="Clip" r:id="rId8" imgW="1307263" imgH="1084139" progId="MS_ClipArt_Gallery.2">
                      <p:embed/>
                    </p:oleObj>
                  </mc:Choice>
                  <mc:Fallback>
                    <p:oleObj name="Clip" r:id="rId8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285" name="Group 491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286" name="Rectangle 492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87" name="Text Box 493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agent</a:t>
                  </a:r>
                  <a:endParaRPr lang="en-US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  <p:grpSp>
          <p:nvGrpSpPr>
            <p:cNvPr id="52242" name="Group 494"/>
            <p:cNvGrpSpPr>
              <a:grpSpLocks/>
            </p:cNvGrpSpPr>
            <p:nvPr/>
          </p:nvGrpSpPr>
          <p:grpSpPr bwMode="auto">
            <a:xfrm>
              <a:off x="2962" y="1082"/>
              <a:ext cx="518" cy="946"/>
              <a:chOff x="3484" y="2522"/>
              <a:chExt cx="518" cy="946"/>
            </a:xfrm>
          </p:grpSpPr>
          <p:grpSp>
            <p:nvGrpSpPr>
              <p:cNvPr id="52259" name="Group 495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52276" name="AutoShape 496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77" name="Rectangle 497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78" name="Rectangle 498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79" name="AutoShape 499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80" name="Line 500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81" name="Line 501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82" name="Rectangle 502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83" name="Rectangle 503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  <p:grpSp>
            <p:nvGrpSpPr>
              <p:cNvPr id="52260" name="Group 504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52261" name="Rectangle 505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62" name="Text Box 506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server</a:t>
                  </a:r>
                  <a:endParaRPr lang="en-US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63" name="Rectangle 507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64" name="Line 508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65" name="Line 509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66" name="Line 510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67" name="Line 511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68" name="Line 512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69" name="Line 513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70" name="Line 514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71" name="Rectangle 515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72" name="Rectangle 516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73" name="Rectangle 517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74" name="Rectangle 518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75" name="Rectangle 519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  <p:grpSp>
          <p:nvGrpSpPr>
            <p:cNvPr id="52243" name="Group 520"/>
            <p:cNvGrpSpPr>
              <a:grpSpLocks/>
            </p:cNvGrpSpPr>
            <p:nvPr/>
          </p:nvGrpSpPr>
          <p:grpSpPr bwMode="auto">
            <a:xfrm>
              <a:off x="3431" y="920"/>
              <a:ext cx="447" cy="443"/>
              <a:chOff x="4337" y="290"/>
              <a:chExt cx="447" cy="443"/>
            </a:xfrm>
          </p:grpSpPr>
          <p:graphicFrame>
            <p:nvGraphicFramePr>
              <p:cNvPr id="52255" name="Object 521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723" name="Clip" r:id="rId9" imgW="1307263" imgH="1084139" progId="MS_ClipArt_Gallery.2">
                      <p:embed/>
                    </p:oleObj>
                  </mc:Choice>
                  <mc:Fallback>
                    <p:oleObj name="Clip" r:id="rId9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256" name="Group 522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257" name="Rectangle 523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58" name="Text Box 524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agent</a:t>
                  </a:r>
                  <a:endParaRPr lang="en-US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52244" name="Line 525"/>
            <p:cNvSpPr>
              <a:spLocks noChangeShapeType="1"/>
            </p:cNvSpPr>
            <p:nvPr/>
          </p:nvSpPr>
          <p:spPr bwMode="auto">
            <a:xfrm flipV="1">
              <a:off x="3498" y="2370"/>
              <a:ext cx="708" cy="6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2245" name="Line 526"/>
            <p:cNvSpPr>
              <a:spLocks noChangeShapeType="1"/>
            </p:cNvSpPr>
            <p:nvPr/>
          </p:nvSpPr>
          <p:spPr bwMode="auto">
            <a:xfrm flipH="1" flipV="1">
              <a:off x="3030" y="2040"/>
              <a:ext cx="0" cy="7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2246" name="Group 527"/>
            <p:cNvGrpSpPr>
              <a:grpSpLocks/>
            </p:cNvGrpSpPr>
            <p:nvPr/>
          </p:nvGrpSpPr>
          <p:grpSpPr bwMode="auto">
            <a:xfrm>
              <a:off x="3559" y="2555"/>
              <a:ext cx="650" cy="288"/>
              <a:chOff x="3745" y="2537"/>
              <a:chExt cx="650" cy="288"/>
            </a:xfrm>
          </p:grpSpPr>
          <p:sp>
            <p:nvSpPr>
              <p:cNvPr id="52253" name="Rectangle 528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254" name="Text Box 529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400">
                    <a:solidFill>
                      <a:srgbClr val="FF0000"/>
                    </a:solidFill>
                    <a:ea typeface="SimSun" panose="02010600030101010101" pitchFamily="2" charset="-122"/>
                  </a:rPr>
                  <a:t>SMTP</a:t>
                </a:r>
                <a:endParaRPr lang="en-US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52247" name="Group 530"/>
            <p:cNvGrpSpPr>
              <a:grpSpLocks/>
            </p:cNvGrpSpPr>
            <p:nvPr/>
          </p:nvGrpSpPr>
          <p:grpSpPr bwMode="auto">
            <a:xfrm>
              <a:off x="3535" y="1763"/>
              <a:ext cx="650" cy="288"/>
              <a:chOff x="3745" y="2537"/>
              <a:chExt cx="650" cy="288"/>
            </a:xfrm>
          </p:grpSpPr>
          <p:sp>
            <p:nvSpPr>
              <p:cNvPr id="52251" name="Rectangle 531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252" name="Text Box 532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400">
                    <a:solidFill>
                      <a:srgbClr val="FF0000"/>
                    </a:solidFill>
                    <a:ea typeface="SimSun" panose="02010600030101010101" pitchFamily="2" charset="-122"/>
                  </a:rPr>
                  <a:t>SMTP</a:t>
                </a:r>
                <a:endParaRPr lang="en-US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52248" name="Group 533"/>
            <p:cNvGrpSpPr>
              <a:grpSpLocks/>
            </p:cNvGrpSpPr>
            <p:nvPr/>
          </p:nvGrpSpPr>
          <p:grpSpPr bwMode="auto">
            <a:xfrm>
              <a:off x="2701" y="2213"/>
              <a:ext cx="650" cy="288"/>
              <a:chOff x="3745" y="2537"/>
              <a:chExt cx="650" cy="288"/>
            </a:xfrm>
          </p:grpSpPr>
          <p:sp>
            <p:nvSpPr>
              <p:cNvPr id="52249" name="Rectangle 534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250" name="Text Box 535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400">
                    <a:solidFill>
                      <a:srgbClr val="FF0000"/>
                    </a:solidFill>
                    <a:ea typeface="SimSun" panose="02010600030101010101" pitchFamily="2" charset="-122"/>
                  </a:rPr>
                  <a:t>SMTP</a:t>
                </a:r>
                <a:endParaRPr lang="en-US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85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D3572D57-2499-404E-AED0-A781DBE82657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31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grpSp>
        <p:nvGrpSpPr>
          <p:cNvPr id="25604" name="Group 163"/>
          <p:cNvGrpSpPr>
            <a:grpSpLocks/>
          </p:cNvGrpSpPr>
          <p:nvPr/>
        </p:nvGrpSpPr>
        <p:grpSpPr bwMode="auto">
          <a:xfrm>
            <a:off x="1143000" y="4881563"/>
            <a:ext cx="912813" cy="1054100"/>
            <a:chOff x="3574" y="550"/>
            <a:chExt cx="575" cy="664"/>
          </a:xfrm>
        </p:grpSpPr>
        <p:grpSp>
          <p:nvGrpSpPr>
            <p:cNvPr id="25726" name="Group 164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25729" name="Picture 16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730" name="Freeform 16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25727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728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user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agent</a:t>
              </a:r>
              <a:endParaRPr lang="en-US" altLang="sv-SE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25605" name="Group 130"/>
          <p:cNvGrpSpPr>
            <a:grpSpLocks/>
          </p:cNvGrpSpPr>
          <p:nvPr/>
        </p:nvGrpSpPr>
        <p:grpSpPr bwMode="auto">
          <a:xfrm>
            <a:off x="4852988" y="4613275"/>
            <a:ext cx="511175" cy="693738"/>
            <a:chOff x="4140" y="429"/>
            <a:chExt cx="1425" cy="2396"/>
          </a:xfrm>
        </p:grpSpPr>
        <p:sp>
          <p:nvSpPr>
            <p:cNvPr id="25694" name="Freeform 1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95" name="Rectangle 132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96" name="Freeform 1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97" name="Freeform 1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98" name="Rectangle 135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25699" name="Group 1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724" name="AutoShape 13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5725" name="AutoShape 138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700" name="Rectangle 139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25701" name="Group 1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722" name="AutoShape 14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5723" name="AutoShape 142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702" name="Rectangle 143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703" name="Rectangle 144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25704" name="Group 1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720" name="AutoShape 146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5721" name="AutoShape 14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705" name="Freeform 1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25706" name="Group 1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718" name="AutoShape 15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5719" name="AutoShape 151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707" name="Rectangle 152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708" name="Freeform 1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709" name="Freeform 1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710" name="Oval 155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711" name="Freeform 1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712" name="AutoShape 157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713" name="AutoShape 158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714" name="Oval 159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715" name="Oval 160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16" name="Oval 161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717" name="Rectangle 162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25606" name="Group 97"/>
          <p:cNvGrpSpPr>
            <a:grpSpLocks/>
          </p:cNvGrpSpPr>
          <p:nvPr/>
        </p:nvGrpSpPr>
        <p:grpSpPr bwMode="auto">
          <a:xfrm>
            <a:off x="2674938" y="4668838"/>
            <a:ext cx="511175" cy="693737"/>
            <a:chOff x="4140" y="429"/>
            <a:chExt cx="1425" cy="2396"/>
          </a:xfrm>
        </p:grpSpPr>
        <p:sp>
          <p:nvSpPr>
            <p:cNvPr id="25662" name="Freeform 9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63" name="Rectangle 99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64" name="Freeform 10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65" name="Freeform 10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66" name="Rectangle 102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25667" name="Group 10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92" name="AutoShape 10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5693" name="AutoShape 105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668" name="Rectangle 106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25669" name="Group 10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690" name="AutoShape 108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5691" name="AutoShape 10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670" name="Rectangle 110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71" name="Rectangle 111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25672" name="Group 11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688" name="AutoShape 113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5689" name="AutoShape 11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673" name="Freeform 11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25674" name="Group 11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686" name="AutoShape 117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5687" name="AutoShape 118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675" name="Rectangle 119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76" name="Freeform 12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77" name="Freeform 12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78" name="Oval 122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79" name="Freeform 12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80" name="AutoShape 12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81" name="AutoShape 125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82" name="Oval 126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83" name="Oval 127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84" name="Oval 128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85" name="Rectangle 129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pic>
        <p:nvPicPr>
          <p:cNvPr id="25607" name="Picture 8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801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2225"/>
            <a:ext cx="8235950" cy="1143000"/>
          </a:xfrm>
        </p:spPr>
        <p:txBody>
          <a:bodyPr/>
          <a:lstStyle/>
          <a:p>
            <a:r>
              <a:rPr lang="en-US" altLang="sv-SE" sz="4000" smtClean="0">
                <a:ea typeface="ＭＳ Ｐゴシック" panose="020B0600070205080204" pitchFamily="34" charset="-128"/>
              </a:rPr>
              <a:t>Scenario: Alice sends message to Bob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256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4331" y="1084287"/>
            <a:ext cx="3940175" cy="302400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sz="2200" dirty="0" smtClean="0">
                <a:ea typeface="ＭＳ Ｐゴシック" panose="020B0600070205080204" pitchFamily="34" charset="-128"/>
              </a:rPr>
              <a:t>1) Alice, UA: message </a:t>
            </a:r>
            <a:r>
              <a:rPr lang="ja-JP" altLang="en-US" sz="22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to</a:t>
            </a:r>
            <a:r>
              <a:rPr lang="ja-JP" altLang="en-US" sz="2200" dirty="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 </a:t>
            </a:r>
            <a:r>
              <a:rPr lang="en-US" altLang="ja-JP" sz="22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bob@someschool.edu</a:t>
            </a:r>
          </a:p>
          <a:p>
            <a:pPr>
              <a:buFont typeface="Wingdings" pitchFamily="2" charset="2"/>
              <a:buNone/>
            </a:pPr>
            <a:r>
              <a:rPr lang="en-US" altLang="sv-SE" sz="2200" dirty="0" smtClean="0">
                <a:ea typeface="ＭＳ Ｐゴシック" panose="020B0600070205080204" pitchFamily="34" charset="-128"/>
              </a:rPr>
              <a:t>2) Alice, 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UA: sends message to her mail server’s queue</a:t>
            </a:r>
          </a:p>
          <a:p>
            <a:pPr>
              <a:buFont typeface="Wingdings" pitchFamily="2" charset="2"/>
              <a:buNone/>
            </a:pPr>
            <a:r>
              <a:rPr lang="en-US" altLang="sv-SE" sz="2200" dirty="0" smtClean="0">
                <a:ea typeface="ＭＳ Ｐゴシック" panose="020B0600070205080204" pitchFamily="34" charset="-128"/>
              </a:rPr>
              <a:t>3) Alice,  mail server: TCP connection with Bob</a:t>
            </a:r>
            <a:r>
              <a:rPr lang="ja-JP" altLang="en-US" sz="22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s mail server (acting as a 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client of SMTP)</a:t>
            </a:r>
          </a:p>
        </p:txBody>
      </p:sp>
      <p:sp>
        <p:nvSpPr>
          <p:cNvPr id="2561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6416" y="1124693"/>
            <a:ext cx="3810000" cy="296885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sz="2200" dirty="0" smtClean="0">
                <a:ea typeface="ＭＳ Ｐゴシック" panose="020B0600070205080204" pitchFamily="34" charset="-128"/>
              </a:rPr>
              <a:t>4) Alice’s mail server sends Alice</a:t>
            </a:r>
            <a:r>
              <a:rPr lang="ja-JP" altLang="en-US" sz="22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s message over the TCP connection</a:t>
            </a:r>
          </a:p>
          <a:p>
            <a:pPr>
              <a:buFont typeface="Wingdings" pitchFamily="2" charset="2"/>
              <a:buNone/>
            </a:pPr>
            <a:r>
              <a:rPr lang="en-US" altLang="sv-SE" sz="2200" dirty="0" smtClean="0">
                <a:ea typeface="ＭＳ Ｐゴシック" panose="020B0600070205080204" pitchFamily="34" charset="-128"/>
              </a:rPr>
              <a:t>5) Bob</a:t>
            </a:r>
            <a:r>
              <a:rPr lang="ja-JP" altLang="en-US" sz="22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s mail server places the message in Bob</a:t>
            </a:r>
            <a:r>
              <a:rPr lang="ja-JP" altLang="en-US" sz="22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s mailbox</a:t>
            </a:r>
          </a:p>
          <a:p>
            <a:pPr>
              <a:buFont typeface="Wingdings" pitchFamily="2" charset="2"/>
              <a:buNone/>
            </a:pPr>
            <a:r>
              <a:rPr lang="en-US" altLang="sv-SE" sz="2200" dirty="0" smtClean="0">
                <a:ea typeface="ＭＳ Ｐゴシック" panose="020B0600070205080204" pitchFamily="34" charset="-128"/>
              </a:rPr>
              <a:t>6) Bob invokes his UA to read message</a:t>
            </a:r>
          </a:p>
          <a:p>
            <a:pPr>
              <a:buFont typeface="Wingdings" pitchFamily="2" charset="2"/>
              <a:buNone/>
            </a:pPr>
            <a:endParaRPr lang="en-US" altLang="sv-SE" sz="2200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25611" name="Group 20"/>
          <p:cNvGrpSpPr>
            <a:grpSpLocks/>
          </p:cNvGrpSpPr>
          <p:nvPr/>
        </p:nvGrpSpPr>
        <p:grpSpPr bwMode="auto">
          <a:xfrm>
            <a:off x="2808288" y="4956175"/>
            <a:ext cx="809625" cy="1049338"/>
            <a:chOff x="4296" y="2627"/>
            <a:chExt cx="510" cy="661"/>
          </a:xfrm>
        </p:grpSpPr>
        <p:sp>
          <p:nvSpPr>
            <p:cNvPr id="25647" name="Rectangle 2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48" name="Text Box 22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mail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server</a:t>
              </a:r>
              <a:endParaRPr lang="en-US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49" name="Rectangle 2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50" name="Line 2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1" name="Line 2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2" name="Line 2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3" name="Line 2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4" name="Line 2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5" name="Line 2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6" name="Line 3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7" name="Rectangle 3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58" name="Rectangle 3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59" name="Rectangle 3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60" name="Rectangle 3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61" name="Rectangle 3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</p:grpSp>
      <p:pic>
        <p:nvPicPr>
          <p:cNvPr id="25612" name="Picture 36" descr="Al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5121275"/>
            <a:ext cx="5619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7" descr="Bo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02602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4" name="Group 48"/>
          <p:cNvGrpSpPr>
            <a:grpSpLocks/>
          </p:cNvGrpSpPr>
          <p:nvPr/>
        </p:nvGrpSpPr>
        <p:grpSpPr bwMode="auto">
          <a:xfrm>
            <a:off x="4999038" y="4902200"/>
            <a:ext cx="809625" cy="1049338"/>
            <a:chOff x="4296" y="2627"/>
            <a:chExt cx="510" cy="661"/>
          </a:xfrm>
        </p:grpSpPr>
        <p:sp>
          <p:nvSpPr>
            <p:cNvPr id="25632" name="Rectangle 49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33" name="Text Box 50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mail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server</a:t>
              </a:r>
              <a:endParaRPr lang="en-US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34" name="Rectangle 51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35" name="Line 52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6" name="Line 53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7" name="Line 54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8" name="Line 55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9" name="Line 56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0" name="Line 57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1" name="Line 58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2" name="Rectangle 59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43" name="Rectangle 60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44" name="Rectangle 61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45" name="Rectangle 62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46" name="Rectangle 63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</p:grpSp>
      <p:sp>
        <p:nvSpPr>
          <p:cNvPr id="25615" name="Line 69"/>
          <p:cNvSpPr>
            <a:spLocks noChangeShapeType="1"/>
          </p:cNvSpPr>
          <p:nvPr/>
        </p:nvSpPr>
        <p:spPr bwMode="auto">
          <a:xfrm>
            <a:off x="1928813" y="5494338"/>
            <a:ext cx="892175" cy="146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5616" name="Line 70"/>
          <p:cNvSpPr>
            <a:spLocks noChangeShapeType="1"/>
          </p:cNvSpPr>
          <p:nvPr/>
        </p:nvSpPr>
        <p:spPr bwMode="auto">
          <a:xfrm>
            <a:off x="3614738" y="5629275"/>
            <a:ext cx="1379537" cy="219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5617" name="Line 71"/>
          <p:cNvSpPr>
            <a:spLocks noChangeShapeType="1"/>
          </p:cNvSpPr>
          <p:nvPr/>
        </p:nvSpPr>
        <p:spPr bwMode="auto">
          <a:xfrm flipV="1">
            <a:off x="5845175" y="5408613"/>
            <a:ext cx="1027113" cy="4270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5618" name="Oval 72"/>
          <p:cNvSpPr>
            <a:spLocks noChangeArrowheads="1"/>
          </p:cNvSpPr>
          <p:nvPr/>
        </p:nvSpPr>
        <p:spPr bwMode="auto">
          <a:xfrm>
            <a:off x="1058863" y="49434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latin typeface="Arial" panose="020B0604020202020204" pitchFamily="34" charset="0"/>
              </a:rPr>
              <a:t>1</a:t>
            </a:r>
            <a:endParaRPr lang="en-US" altLang="sv-SE" sz="2400">
              <a:latin typeface="Arial" panose="020B0604020202020204" pitchFamily="34" charset="0"/>
            </a:endParaRPr>
          </a:p>
        </p:txBody>
      </p:sp>
      <p:sp>
        <p:nvSpPr>
          <p:cNvPr id="25619" name="Oval 74"/>
          <p:cNvSpPr>
            <a:spLocks noChangeArrowheads="1"/>
          </p:cNvSpPr>
          <p:nvPr/>
        </p:nvSpPr>
        <p:spPr bwMode="auto">
          <a:xfrm>
            <a:off x="2168525" y="54387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latin typeface="Arial" panose="020B0604020202020204" pitchFamily="34" charset="0"/>
              </a:rPr>
              <a:t>2</a:t>
            </a:r>
            <a:endParaRPr lang="en-US" altLang="sv-SE" sz="2400">
              <a:latin typeface="Arial" panose="020B0604020202020204" pitchFamily="34" charset="0"/>
            </a:endParaRPr>
          </a:p>
        </p:txBody>
      </p:sp>
      <p:sp>
        <p:nvSpPr>
          <p:cNvPr id="25620" name="Oval 75"/>
          <p:cNvSpPr>
            <a:spLocks noChangeArrowheads="1"/>
          </p:cNvSpPr>
          <p:nvPr/>
        </p:nvSpPr>
        <p:spPr bwMode="auto">
          <a:xfrm>
            <a:off x="3040063" y="55181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latin typeface="Arial" panose="020B0604020202020204" pitchFamily="34" charset="0"/>
              </a:rPr>
              <a:t>3</a:t>
            </a:r>
            <a:endParaRPr lang="en-US" altLang="sv-SE" sz="2400">
              <a:latin typeface="Arial" panose="020B0604020202020204" pitchFamily="34" charset="0"/>
            </a:endParaRPr>
          </a:p>
        </p:txBody>
      </p:sp>
      <p:sp>
        <p:nvSpPr>
          <p:cNvPr id="25621" name="Oval 76"/>
          <p:cNvSpPr>
            <a:spLocks noChangeArrowheads="1"/>
          </p:cNvSpPr>
          <p:nvPr/>
        </p:nvSpPr>
        <p:spPr bwMode="auto">
          <a:xfrm>
            <a:off x="4151313" y="56038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latin typeface="Arial" panose="020B0604020202020204" pitchFamily="34" charset="0"/>
              </a:rPr>
              <a:t>4</a:t>
            </a:r>
            <a:endParaRPr lang="en-US" altLang="sv-SE" sz="2400">
              <a:latin typeface="Arial" panose="020B0604020202020204" pitchFamily="34" charset="0"/>
            </a:endParaRPr>
          </a:p>
        </p:txBody>
      </p:sp>
      <p:sp>
        <p:nvSpPr>
          <p:cNvPr id="25622" name="Oval 77"/>
          <p:cNvSpPr>
            <a:spLocks noChangeArrowheads="1"/>
          </p:cNvSpPr>
          <p:nvPr/>
        </p:nvSpPr>
        <p:spPr bwMode="auto">
          <a:xfrm>
            <a:off x="5256213" y="5935663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latin typeface="Arial" panose="020B0604020202020204" pitchFamily="34" charset="0"/>
              </a:rPr>
              <a:t>5</a:t>
            </a:r>
            <a:endParaRPr lang="en-US" altLang="sv-SE" sz="2400">
              <a:latin typeface="Arial" panose="020B0604020202020204" pitchFamily="34" charset="0"/>
            </a:endParaRPr>
          </a:p>
        </p:txBody>
      </p:sp>
      <p:sp>
        <p:nvSpPr>
          <p:cNvPr id="25623" name="Oval 78"/>
          <p:cNvSpPr>
            <a:spLocks noChangeArrowheads="1"/>
          </p:cNvSpPr>
          <p:nvPr/>
        </p:nvSpPr>
        <p:spPr bwMode="auto">
          <a:xfrm>
            <a:off x="6178550" y="55054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latin typeface="Arial" panose="020B0604020202020204" pitchFamily="34" charset="0"/>
              </a:rPr>
              <a:t>6</a:t>
            </a:r>
            <a:endParaRPr lang="en-US" altLang="sv-SE" sz="2400">
              <a:latin typeface="Arial" panose="020B0604020202020204" pitchFamily="34" charset="0"/>
            </a:endParaRPr>
          </a:p>
        </p:txBody>
      </p:sp>
      <p:sp>
        <p:nvSpPr>
          <p:cNvPr id="25624" name="Text Box 95"/>
          <p:cNvSpPr txBox="1">
            <a:spLocks noChangeArrowheads="1"/>
          </p:cNvSpPr>
          <p:nvPr/>
        </p:nvSpPr>
        <p:spPr bwMode="auto">
          <a:xfrm>
            <a:off x="2324100" y="6069013"/>
            <a:ext cx="181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latin typeface="Arial" panose="020B0604020202020204" pitchFamily="34" charset="0"/>
              </a:rPr>
              <a:t>Alice</a:t>
            </a:r>
            <a:r>
              <a:rPr lang="ja-JP" altLang="en-US" sz="1600">
                <a:latin typeface="Arial" panose="020B0604020202020204" pitchFamily="34" charset="0"/>
              </a:rPr>
              <a:t>’</a:t>
            </a:r>
            <a:r>
              <a:rPr lang="en-US" altLang="ja-JP" sz="1600">
                <a:latin typeface="Arial" panose="020B0604020202020204" pitchFamily="34" charset="0"/>
              </a:rPr>
              <a:t>s mail server</a:t>
            </a:r>
            <a:endParaRPr lang="en-US" altLang="sv-SE" sz="1600">
              <a:latin typeface="Arial" panose="020B0604020202020204" pitchFamily="34" charset="0"/>
            </a:endParaRPr>
          </a:p>
        </p:txBody>
      </p:sp>
      <p:sp>
        <p:nvSpPr>
          <p:cNvPr id="25625" name="Text Box 96"/>
          <p:cNvSpPr txBox="1">
            <a:spLocks noChangeArrowheads="1"/>
          </p:cNvSpPr>
          <p:nvPr/>
        </p:nvSpPr>
        <p:spPr bwMode="auto">
          <a:xfrm>
            <a:off x="4598988" y="6132513"/>
            <a:ext cx="1741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latin typeface="Arial" panose="020B0604020202020204" pitchFamily="34" charset="0"/>
              </a:rPr>
              <a:t>Bob</a:t>
            </a:r>
            <a:r>
              <a:rPr lang="ja-JP" altLang="en-US" sz="1600">
                <a:latin typeface="Arial" panose="020B0604020202020204" pitchFamily="34" charset="0"/>
              </a:rPr>
              <a:t>’</a:t>
            </a:r>
            <a:r>
              <a:rPr lang="en-US" altLang="ja-JP" sz="1600">
                <a:latin typeface="Arial" panose="020B0604020202020204" pitchFamily="34" charset="0"/>
              </a:rPr>
              <a:t>s mail server</a:t>
            </a:r>
            <a:endParaRPr lang="en-US" altLang="sv-SE" sz="1600">
              <a:latin typeface="Arial" panose="020B0604020202020204" pitchFamily="34" charset="0"/>
            </a:endParaRPr>
          </a:p>
        </p:txBody>
      </p:sp>
      <p:grpSp>
        <p:nvGrpSpPr>
          <p:cNvPr id="25626" name="Group 169"/>
          <p:cNvGrpSpPr>
            <a:grpSpLocks/>
          </p:cNvGrpSpPr>
          <p:nvPr/>
        </p:nvGrpSpPr>
        <p:grpSpPr bwMode="auto">
          <a:xfrm>
            <a:off x="6672263" y="4808538"/>
            <a:ext cx="912812" cy="1054100"/>
            <a:chOff x="3574" y="550"/>
            <a:chExt cx="575" cy="664"/>
          </a:xfrm>
        </p:grpSpPr>
        <p:grpSp>
          <p:nvGrpSpPr>
            <p:cNvPr id="25627" name="Group 170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25630" name="Picture 1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31" name="Freeform 17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25628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29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user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agent</a:t>
              </a:r>
              <a:endParaRPr lang="en-US" altLang="sv-SE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5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4C35F1BE-0B73-4DD9-858B-80DE7031A96A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32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624"/>
            <a:ext cx="7772400" cy="809451"/>
          </a:xfrm>
        </p:spPr>
        <p:txBody>
          <a:bodyPr/>
          <a:lstStyle/>
          <a:p>
            <a:r>
              <a:rPr lang="en-US" altLang="sv-SE" sz="4000" dirty="0" smtClean="0">
                <a:ea typeface="ＭＳ Ｐゴシック" panose="020B0600070205080204" pitchFamily="34" charset="-128"/>
              </a:rPr>
              <a:t>Sample SMTP interaction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0" y="940594"/>
            <a:ext cx="7668344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b="1" dirty="0">
                <a:latin typeface="Courier New" panose="02070309020205020404" pitchFamily="49" charset="0"/>
              </a:rPr>
              <a:t>    </a:t>
            </a:r>
            <a:r>
              <a:rPr lang="en-US" altLang="sv-SE" sz="1600" b="1" dirty="0" smtClean="0">
                <a:latin typeface="Courier New" panose="02070309020205020404" pitchFamily="49" charset="0"/>
              </a:rPr>
              <a:t>S</a:t>
            </a:r>
            <a:r>
              <a:rPr lang="en-US" altLang="sv-SE" sz="1600" b="1" dirty="0">
                <a:latin typeface="Courier New" panose="02070309020205020404" pitchFamily="49" charset="0"/>
              </a:rPr>
              <a:t>: 220 hamburger.edu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C: HELO crepes.fr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S: 250  Hello crepes.fr, pleased to meet you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C: MAIL FROM: &lt;alice@crepes.fr&gt;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S: 250 alice@crepes.fr... Sender ok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C: RCPT TO: &lt;bob@hamburger.edu&gt;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S: 250 bob@hamburger.edu ... Recipient ok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C: DATA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S: 354 Enter mail, end with "." on a line by itself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C: Do you like ketchup?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C: How about pickles?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C: 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S: 250 Message accepted for delivery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C: QUIT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S: 221 hamburger.edu closing connection</a:t>
            </a:r>
            <a:endParaRPr lang="en-US" altLang="sv-SE" sz="1600" dirty="0">
              <a:latin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92080" y="4664799"/>
            <a:ext cx="4015928" cy="18201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sv-SE" sz="2000" dirty="0" smtClean="0">
                <a:ea typeface="ＭＳ Ｐゴシック" panose="020B0600070205080204" pitchFamily="34" charset="-128"/>
              </a:rPr>
              <a:t>You can try it out through </a:t>
            </a:r>
          </a:p>
          <a:p>
            <a:pPr marL="0" indent="0">
              <a:buNone/>
            </a:pPr>
            <a:r>
              <a:rPr lang="en-US" altLang="sv-SE" sz="2000" b="1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telnet </a:t>
            </a:r>
            <a:r>
              <a:rPr lang="en-US" altLang="sv-SE" sz="2000" b="1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servername</a:t>
            </a:r>
            <a:r>
              <a:rPr lang="en-US" altLang="sv-SE" sz="2000" b="1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 25</a:t>
            </a:r>
            <a:endParaRPr lang="en-US" altLang="sv-SE" sz="2000" dirty="0" smtClean="0">
              <a:ea typeface="ＭＳ Ｐゴシック" panose="020B0600070205080204" pitchFamily="34" charset="-128"/>
            </a:endParaRPr>
          </a:p>
          <a:p>
            <a:r>
              <a:rPr lang="en-US" altLang="sv-SE" sz="2000" dirty="0" smtClean="0">
                <a:ea typeface="ＭＳ Ｐゴシック" panose="020B0600070205080204" pitchFamily="34" charset="-128"/>
              </a:rPr>
              <a:t>see 220 reply from server</a:t>
            </a:r>
          </a:p>
          <a:p>
            <a:r>
              <a:rPr lang="en-US" altLang="sv-SE" sz="2000" dirty="0" smtClean="0">
                <a:ea typeface="ＭＳ Ｐゴシック" panose="020B0600070205080204" pitchFamily="34" charset="-128"/>
              </a:rPr>
              <a:t>enter HELO, MAIL FROM, RCPT TO, DATA, QUIT commands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2168" y="4737795"/>
            <a:ext cx="4607744" cy="1736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sz="2000" dirty="0" smtClean="0">
                <a:ea typeface="ＭＳ Ｐゴシック" panose="020B0600070205080204" pitchFamily="34" charset="-128"/>
              </a:rPr>
              <a:t>SMTP (RFC 2821) uses TCP, port 25</a:t>
            </a:r>
          </a:p>
          <a:p>
            <a:r>
              <a:rPr lang="en-US" altLang="sv-SE" sz="2000" dirty="0" smtClean="0">
                <a:ea typeface="ＭＳ Ｐゴシック" panose="020B0600070205080204" pitchFamily="34" charset="-128"/>
              </a:rPr>
              <a:t>three phases </a:t>
            </a:r>
          </a:p>
          <a:p>
            <a:pPr lvl="1"/>
            <a:r>
              <a:rPr lang="en-US" altLang="sv-SE" sz="1800" dirty="0" smtClean="0">
                <a:ea typeface="ＭＳ Ｐゴシック" panose="020B0600070205080204" pitchFamily="34" charset="-128"/>
              </a:rPr>
              <a:t>handshaking (greeting)</a:t>
            </a:r>
          </a:p>
          <a:p>
            <a:pPr lvl="1"/>
            <a:r>
              <a:rPr lang="en-US" altLang="sv-SE" sz="1800" dirty="0" smtClean="0">
                <a:ea typeface="ＭＳ Ｐゴシック" panose="020B0600070205080204" pitchFamily="34" charset="-128"/>
              </a:rPr>
              <a:t>transfer of messages </a:t>
            </a:r>
          </a:p>
          <a:p>
            <a:pPr lvl="1"/>
            <a:r>
              <a:rPr lang="en-US" altLang="sv-SE" sz="1800" dirty="0" smtClean="0">
                <a:ea typeface="ＭＳ Ｐゴシック" panose="020B0600070205080204" pitchFamily="34" charset="-128"/>
              </a:rPr>
              <a:t>closure</a:t>
            </a:r>
          </a:p>
        </p:txBody>
      </p:sp>
    </p:spTree>
    <p:extLst>
      <p:ext uri="{BB962C8B-B14F-4D97-AF65-F5344CB8AC3E}">
        <p14:creationId xmlns:p14="http://schemas.microsoft.com/office/powerpoint/2010/main" val="25369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9A95C06D-B873-4DDE-8B66-C866A8CC63F3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33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553988" y="23813"/>
            <a:ext cx="7772400" cy="1143000"/>
          </a:xfrm>
        </p:spPr>
        <p:txBody>
          <a:bodyPr/>
          <a:lstStyle/>
          <a:p>
            <a:r>
              <a:rPr lang="en-US" altLang="sv-SE" sz="4000" dirty="0" smtClean="0">
                <a:ea typeface="ＭＳ Ｐゴシック" panose="020B0600070205080204" pitchFamily="34" charset="-128"/>
              </a:rPr>
              <a:t>SMTP &amp; Mail message format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814638"/>
            <a:ext cx="4080520" cy="365283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RFC 822: standard for text message format: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header lines, e.g.,</a:t>
            </a:r>
          </a:p>
          <a:p>
            <a:pPr lvl="1"/>
            <a:r>
              <a:rPr lang="en-US" altLang="sv-SE" sz="2000" dirty="0" smtClean="0">
                <a:ea typeface="ＭＳ Ｐゴシック" panose="020B0600070205080204" pitchFamily="34" charset="-128"/>
              </a:rPr>
              <a:t>To:, From:, Subject: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sv-SE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different</a:t>
            </a:r>
            <a:r>
              <a:rPr lang="en-US" altLang="sv-SE" i="1" dirty="0" smtClean="0">
                <a:solidFill>
                  <a:srgbClr val="66FFCC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sv-SE" i="1" dirty="0" smtClean="0">
                <a:ea typeface="ＭＳ Ｐゴシック" panose="020B0600070205080204" pitchFamily="34" charset="-128"/>
              </a:rPr>
              <a:t>from 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SMTP MAIL FROM, RCPT TO: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commands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Body: the </a:t>
            </a:r>
            <a:r>
              <a:rPr lang="ja-JP" altLang="en-US" sz="24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message</a:t>
            </a:r>
            <a:r>
              <a:rPr lang="ja-JP" altLang="en-US" sz="2400" dirty="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sv-SE" sz="2000" dirty="0" smtClean="0">
                <a:ea typeface="ＭＳ Ｐゴシック" panose="020B0600070205080204" pitchFamily="34" charset="-128"/>
              </a:rPr>
              <a:t>ASCII </a:t>
            </a:r>
            <a:r>
              <a:rPr lang="en-US" altLang="sv-SE" sz="2000" dirty="0" smtClean="0">
                <a:ea typeface="ＭＳ Ｐゴシック" panose="020B0600070205080204" pitchFamily="34" charset="-128"/>
              </a:rPr>
              <a:t>7-bit characters only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4978400" y="1892300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>
                <a:solidFill>
                  <a:schemeClr val="bg1"/>
                </a:solidFill>
                <a:latin typeface="Arial" panose="020B0604020202020204" pitchFamily="34" charset="0"/>
              </a:rPr>
              <a:t>header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978400" y="2705100"/>
            <a:ext cx="28321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>
                <a:solidFill>
                  <a:schemeClr val="bg1"/>
                </a:solidFill>
                <a:latin typeface="Arial" panose="020B0604020202020204" pitchFamily="34" charset="0"/>
              </a:rPr>
              <a:t>body</a:t>
            </a: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4775200" y="1778000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sv-SE" altLang="sv-SE" sz="2400">
              <a:latin typeface="Arial" panose="020B0604020202020204" pitchFamily="34" charset="0"/>
            </a:endParaRPr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 flipV="1">
            <a:off x="2971800" y="3898578"/>
            <a:ext cx="1905000" cy="187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8139113" y="2112963"/>
            <a:ext cx="792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latin typeface="Arial" panose="020B0604020202020204" pitchFamily="34" charset="0"/>
              </a:rPr>
              <a:t>blank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latin typeface="Arial" panose="020B0604020202020204" pitchFamily="34" charset="0"/>
              </a:rPr>
              <a:t>line</a:t>
            </a:r>
          </a:p>
        </p:txBody>
      </p:sp>
      <p:sp>
        <p:nvSpPr>
          <p:cNvPr id="29708" name="Line 14"/>
          <p:cNvSpPr>
            <a:spLocks noChangeShapeType="1"/>
          </p:cNvSpPr>
          <p:nvPr/>
        </p:nvSpPr>
        <p:spPr bwMode="auto">
          <a:xfrm flipH="1">
            <a:off x="7251700" y="2552700"/>
            <a:ext cx="96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flipV="1">
            <a:off x="3009900" y="2159000"/>
            <a:ext cx="1917700" cy="16300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3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3072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78EF4CA2-FBE6-4F78-B5E1-10ECBFC69C74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34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grpSp>
        <p:nvGrpSpPr>
          <p:cNvPr id="30724" name="Group 133"/>
          <p:cNvGrpSpPr>
            <a:grpSpLocks/>
          </p:cNvGrpSpPr>
          <p:nvPr/>
        </p:nvGrpSpPr>
        <p:grpSpPr bwMode="auto">
          <a:xfrm>
            <a:off x="2962275" y="1577975"/>
            <a:ext cx="511175" cy="693738"/>
            <a:chOff x="4140" y="429"/>
            <a:chExt cx="1425" cy="2396"/>
          </a:xfrm>
        </p:grpSpPr>
        <p:sp>
          <p:nvSpPr>
            <p:cNvPr id="30816" name="Freeform 13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817" name="Rectangle 135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18" name="Freeform 13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819" name="Freeform 13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820" name="Rectangle 138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30821" name="Group 13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0846" name="AutoShape 140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0847" name="AutoShape 141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22" name="Rectangle 142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30823" name="Group 14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0844" name="AutoShape 144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0845" name="AutoShape 145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24" name="Rectangle 146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25" name="Rectangle 147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30826" name="Group 14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0842" name="AutoShape 149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0843" name="AutoShape 150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27" name="Freeform 15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30828" name="Group 15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0840" name="AutoShape 153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0841" name="AutoShape 154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29" name="Rectangle 155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30" name="Freeform 15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831" name="Freeform 15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832" name="Oval 158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33" name="Freeform 15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834" name="AutoShape 16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35" name="AutoShape 161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36" name="Oval 162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37" name="Oval 163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38" name="Oval 164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39" name="Rectangle 165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30725" name="Group 100"/>
          <p:cNvGrpSpPr>
            <a:grpSpLocks/>
          </p:cNvGrpSpPr>
          <p:nvPr/>
        </p:nvGrpSpPr>
        <p:grpSpPr bwMode="auto">
          <a:xfrm>
            <a:off x="4648200" y="1587500"/>
            <a:ext cx="511175" cy="693738"/>
            <a:chOff x="4140" y="429"/>
            <a:chExt cx="1425" cy="2396"/>
          </a:xfrm>
        </p:grpSpPr>
        <p:sp>
          <p:nvSpPr>
            <p:cNvPr id="30784" name="Freeform 10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85" name="Rectangle 102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786" name="Freeform 10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87" name="Freeform 10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88" name="Rectangle 105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30789" name="Group 10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0814" name="AutoShape 10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0815" name="AutoShape 108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90" name="Rectangle 109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30791" name="Group 11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0812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0813" name="AutoShape 112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92" name="Rectangle 113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793" name="Rectangle 114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30794" name="Group 11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0810" name="AutoShape 116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0811" name="AutoShape 11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95" name="Freeform 11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30796" name="Group 11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0808" name="AutoShape 12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0809" name="AutoShape 121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97" name="Rectangle 122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798" name="Freeform 12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99" name="Freeform 12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800" name="Oval 125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01" name="Freeform 12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802" name="AutoShape 127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03" name="AutoShape 128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04" name="Oval 129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05" name="Oval 130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06" name="Oval 131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07" name="Rectangle 132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16632"/>
            <a:ext cx="7772400" cy="893762"/>
          </a:xfrm>
        </p:spPr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Mail access protocols</a:t>
            </a:r>
          </a:p>
        </p:txBody>
      </p:sp>
      <p:sp>
        <p:nvSpPr>
          <p:cNvPr id="307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3230563"/>
            <a:ext cx="7462837" cy="2471028"/>
          </a:xfrm>
        </p:spPr>
        <p:txBody>
          <a:bodyPr/>
          <a:lstStyle/>
          <a:p>
            <a:r>
              <a:rPr lang="en-US" altLang="sv-SE" sz="2400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SMTP: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 delivery/storage to receiver</a:t>
            </a:r>
            <a:r>
              <a:rPr lang="ja-JP" altLang="en-US" sz="24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s server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mail access protocol: retrieval from server</a:t>
            </a:r>
          </a:p>
          <a:p>
            <a:pPr lvl="1"/>
            <a:r>
              <a:rPr lang="en-US" altLang="sv-SE" sz="2200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POP: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 Post Office Protocol [RFC 1939]: authorization, download </a:t>
            </a:r>
          </a:p>
          <a:p>
            <a:pPr lvl="1"/>
            <a:r>
              <a:rPr lang="en-US" altLang="sv-SE" sz="2200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IMAP: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 Internet Mail Access Protocol [RFC 1730]: more features, including manipulation of stored </a:t>
            </a:r>
            <a:r>
              <a:rPr lang="en-US" altLang="sv-SE" sz="2200" dirty="0" err="1" smtClean="0">
                <a:ea typeface="ＭＳ Ｐゴシック" panose="020B0600070205080204" pitchFamily="34" charset="-128"/>
              </a:rPr>
              <a:t>msgs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 on server</a:t>
            </a:r>
          </a:p>
        </p:txBody>
      </p:sp>
      <p:grpSp>
        <p:nvGrpSpPr>
          <p:cNvPr id="30729" name="Group 158"/>
          <p:cNvGrpSpPr>
            <a:grpSpLocks/>
          </p:cNvGrpSpPr>
          <p:nvPr/>
        </p:nvGrpSpPr>
        <p:grpSpPr bwMode="auto">
          <a:xfrm>
            <a:off x="2797175" y="1987550"/>
            <a:ext cx="1436688" cy="1131888"/>
            <a:chOff x="1796" y="1206"/>
            <a:chExt cx="905" cy="713"/>
          </a:xfrm>
        </p:grpSpPr>
        <p:sp>
          <p:nvSpPr>
            <p:cNvPr id="30768" name="Text Box 95"/>
            <p:cNvSpPr txBox="1">
              <a:spLocks noChangeArrowheads="1"/>
            </p:cNvSpPr>
            <p:nvPr/>
          </p:nvSpPr>
          <p:spPr bwMode="auto">
            <a:xfrm>
              <a:off x="1796" y="1583"/>
              <a:ext cx="90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sender</a:t>
              </a:r>
              <a:r>
                <a:rPr lang="ja-JP" altLang="en-US" sz="1600">
                  <a:latin typeface="Arial" panose="020B0604020202020204" pitchFamily="34" charset="0"/>
                </a:rPr>
                <a:t>’</a:t>
              </a:r>
              <a:r>
                <a:rPr lang="en-US" altLang="ja-JP" sz="1600">
                  <a:latin typeface="Arial" panose="020B0604020202020204" pitchFamily="34" charset="0"/>
                </a:rPr>
                <a:t>s mail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server</a:t>
              </a:r>
              <a:endParaRPr lang="en-US" altLang="sv-SE" sz="2400">
                <a:latin typeface="Arial" panose="020B0604020202020204" pitchFamily="34" charset="0"/>
              </a:endParaRPr>
            </a:p>
          </p:txBody>
        </p:sp>
        <p:grpSp>
          <p:nvGrpSpPr>
            <p:cNvPr id="30769" name="Group 157"/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30770" name="Rectangle 94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71" name="Rectangle 96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72" name="Line 97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73" name="Line 98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74" name="Line 99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75" name="Line 100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76" name="Line 101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77" name="Line 102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78" name="Line 103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79" name="Rectangle 104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80" name="Rectangle 105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81" name="Rectangle 106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82" name="Rectangle 107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83" name="Rectangle 108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30730" name="Text Box 121"/>
          <p:cNvSpPr txBox="1">
            <a:spLocks noChangeArrowheads="1"/>
          </p:cNvSpPr>
          <p:nvPr/>
        </p:nvSpPr>
        <p:spPr bwMode="auto">
          <a:xfrm>
            <a:off x="2020888" y="1466850"/>
            <a:ext cx="890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C0000"/>
                </a:solidFill>
                <a:latin typeface="Arial" panose="020B0604020202020204" pitchFamily="34" charset="0"/>
              </a:rPr>
              <a:t>SMTP</a:t>
            </a:r>
          </a:p>
        </p:txBody>
      </p:sp>
      <p:sp>
        <p:nvSpPr>
          <p:cNvPr id="30731" name="Rectangle 153"/>
          <p:cNvSpPr>
            <a:spLocks noChangeArrowheads="1"/>
          </p:cNvSpPr>
          <p:nvPr/>
        </p:nvSpPr>
        <p:spPr bwMode="auto">
          <a:xfrm>
            <a:off x="3781425" y="1457325"/>
            <a:ext cx="8572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sv-SE" altLang="sv-SE" sz="2400">
              <a:latin typeface="Comic Sans MS" panose="030F0702030302020204" pitchFamily="66" charset="0"/>
            </a:endParaRPr>
          </a:p>
        </p:txBody>
      </p:sp>
      <p:sp>
        <p:nvSpPr>
          <p:cNvPr id="30732" name="Text Box 154"/>
          <p:cNvSpPr txBox="1">
            <a:spLocks noChangeArrowheads="1"/>
          </p:cNvSpPr>
          <p:nvPr/>
        </p:nvSpPr>
        <p:spPr bwMode="auto">
          <a:xfrm>
            <a:off x="3622675" y="1477963"/>
            <a:ext cx="89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C0000"/>
                </a:solidFill>
                <a:latin typeface="Arial" panose="020B0604020202020204" pitchFamily="34" charset="0"/>
              </a:rPr>
              <a:t>SMTP</a:t>
            </a:r>
          </a:p>
        </p:txBody>
      </p:sp>
      <p:sp>
        <p:nvSpPr>
          <p:cNvPr id="30733" name="Text Box 156"/>
          <p:cNvSpPr txBox="1">
            <a:spLocks noChangeArrowheads="1"/>
          </p:cNvSpPr>
          <p:nvPr/>
        </p:nvSpPr>
        <p:spPr bwMode="auto">
          <a:xfrm>
            <a:off x="5484813" y="1308100"/>
            <a:ext cx="1511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i="1">
                <a:solidFill>
                  <a:srgbClr val="CC0000"/>
                </a:solidFill>
                <a:latin typeface="Arial" panose="020B0604020202020204" pitchFamily="34" charset="0"/>
              </a:rPr>
              <a:t>mail access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i="1">
                <a:solidFill>
                  <a:srgbClr val="CC0000"/>
                </a:solidFill>
                <a:latin typeface="Arial" panose="020B0604020202020204" pitchFamily="34" charset="0"/>
              </a:rPr>
              <a:t>protocol</a:t>
            </a:r>
            <a:endParaRPr lang="en-US" altLang="sv-SE" sz="1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30734" name="Text Box 160"/>
          <p:cNvSpPr txBox="1">
            <a:spLocks noChangeArrowheads="1"/>
          </p:cNvSpPr>
          <p:nvPr/>
        </p:nvSpPr>
        <p:spPr bwMode="auto">
          <a:xfrm>
            <a:off x="4371975" y="2598738"/>
            <a:ext cx="15382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>
                <a:latin typeface="Arial" panose="020B0604020202020204" pitchFamily="34" charset="0"/>
              </a:rPr>
              <a:t>receiver</a:t>
            </a:r>
            <a:r>
              <a:rPr lang="ja-JP" altLang="en-US" sz="1600">
                <a:latin typeface="Arial" panose="020B0604020202020204" pitchFamily="34" charset="0"/>
              </a:rPr>
              <a:t>’</a:t>
            </a:r>
            <a:r>
              <a:rPr lang="en-US" altLang="ja-JP" sz="1600">
                <a:latin typeface="Arial" panose="020B0604020202020204" pitchFamily="34" charset="0"/>
              </a:rPr>
              <a:t>s mail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>
                <a:latin typeface="Arial" panose="020B0604020202020204" pitchFamily="34" charset="0"/>
              </a:rPr>
              <a:t>server</a:t>
            </a:r>
            <a:endParaRPr lang="en-US" altLang="sv-SE" sz="2400">
              <a:latin typeface="Arial" panose="020B0604020202020204" pitchFamily="34" charset="0"/>
            </a:endParaRPr>
          </a:p>
        </p:txBody>
      </p:sp>
      <p:grpSp>
        <p:nvGrpSpPr>
          <p:cNvPr id="30735" name="Group 161"/>
          <p:cNvGrpSpPr>
            <a:grpSpLocks/>
          </p:cNvGrpSpPr>
          <p:nvPr/>
        </p:nvGrpSpPr>
        <p:grpSpPr bwMode="auto">
          <a:xfrm>
            <a:off x="4800600" y="2000250"/>
            <a:ext cx="809625" cy="561975"/>
            <a:chOff x="2070" y="2004"/>
            <a:chExt cx="510" cy="354"/>
          </a:xfrm>
        </p:grpSpPr>
        <p:sp>
          <p:nvSpPr>
            <p:cNvPr id="30754" name="Rectangle 162"/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30755" name="Rectangle 163"/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30756" name="Line 164"/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57" name="Line 165"/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58" name="Line 166"/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59" name="Line 167"/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0" name="Line 168"/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1" name="Line 169"/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2" name="Line 170"/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3" name="Rectangle 171"/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30764" name="Rectangle 172"/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30765" name="Rectangle 173"/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30766" name="Rectangle 174"/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30767" name="Rectangle 175"/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Comic Sans MS" panose="030F0702030302020204" pitchFamily="66" charset="0"/>
              </a:endParaRPr>
            </a:p>
          </p:txBody>
        </p:sp>
      </p:grpSp>
      <p:pic>
        <p:nvPicPr>
          <p:cNvPr id="30736" name="Picture 17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55733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79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157162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8" name="Line 94"/>
          <p:cNvSpPr>
            <a:spLocks noChangeShapeType="1"/>
          </p:cNvSpPr>
          <p:nvPr/>
        </p:nvSpPr>
        <p:spPr bwMode="auto">
          <a:xfrm>
            <a:off x="2003425" y="1905000"/>
            <a:ext cx="9032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39" name="Line 95"/>
          <p:cNvSpPr>
            <a:spLocks noChangeShapeType="1"/>
          </p:cNvSpPr>
          <p:nvPr/>
        </p:nvSpPr>
        <p:spPr bwMode="auto">
          <a:xfrm>
            <a:off x="3633788" y="1901825"/>
            <a:ext cx="90328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40" name="Line 96"/>
          <p:cNvSpPr>
            <a:spLocks noChangeShapeType="1"/>
          </p:cNvSpPr>
          <p:nvPr/>
        </p:nvSpPr>
        <p:spPr bwMode="auto">
          <a:xfrm>
            <a:off x="5253038" y="1898650"/>
            <a:ext cx="1697037" cy="15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41" name="Text Box 156"/>
          <p:cNvSpPr txBox="1">
            <a:spLocks noChangeArrowheads="1"/>
          </p:cNvSpPr>
          <p:nvPr/>
        </p:nvSpPr>
        <p:spPr bwMode="auto">
          <a:xfrm>
            <a:off x="5710238" y="1927225"/>
            <a:ext cx="1311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i="1">
                <a:solidFill>
                  <a:srgbClr val="CC0000"/>
                </a:solidFill>
                <a:latin typeface="Arial" panose="020B0604020202020204" pitchFamily="34" charset="0"/>
              </a:rPr>
              <a:t>(e.g., </a:t>
            </a:r>
            <a:r>
              <a:rPr lang="en-US" altLang="sv-SE" sz="1600" i="1">
                <a:solidFill>
                  <a:srgbClr val="CC0000"/>
                </a:solidFill>
                <a:latin typeface="Arial" panose="020B0604020202020204" pitchFamily="34" charset="0"/>
              </a:rPr>
              <a:t>POP,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>
                <a:solidFill>
                  <a:srgbClr val="CC0000"/>
                </a:solidFill>
                <a:latin typeface="Arial" panose="020B0604020202020204" pitchFamily="34" charset="0"/>
              </a:rPr>
              <a:t>         IMAP</a:t>
            </a:r>
            <a:r>
              <a:rPr lang="en-US" altLang="sv-SE" sz="1800" i="1">
                <a:solidFill>
                  <a:srgbClr val="CC0000"/>
                </a:solidFill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30742" name="Group 166"/>
          <p:cNvGrpSpPr>
            <a:grpSpLocks/>
          </p:cNvGrpSpPr>
          <p:nvPr/>
        </p:nvGrpSpPr>
        <p:grpSpPr bwMode="auto">
          <a:xfrm>
            <a:off x="1066800" y="1419225"/>
            <a:ext cx="912813" cy="1054100"/>
            <a:chOff x="3574" y="550"/>
            <a:chExt cx="575" cy="664"/>
          </a:xfrm>
        </p:grpSpPr>
        <p:grpSp>
          <p:nvGrpSpPr>
            <p:cNvPr id="30749" name="Group 167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30752" name="Picture 1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53" name="Freeform 16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3075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30751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user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agent</a:t>
              </a:r>
              <a:endParaRPr lang="en-US" altLang="sv-SE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30743" name="Group 172"/>
          <p:cNvGrpSpPr>
            <a:grpSpLocks/>
          </p:cNvGrpSpPr>
          <p:nvPr/>
        </p:nvGrpSpPr>
        <p:grpSpPr bwMode="auto">
          <a:xfrm>
            <a:off x="6967538" y="1422400"/>
            <a:ext cx="912812" cy="1054100"/>
            <a:chOff x="3574" y="550"/>
            <a:chExt cx="575" cy="664"/>
          </a:xfrm>
        </p:grpSpPr>
        <p:grpSp>
          <p:nvGrpSpPr>
            <p:cNvPr id="30744" name="Group 173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30747" name="Picture 1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48" name="Freeform 17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3074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30746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user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agent</a:t>
              </a:r>
              <a:endParaRPr lang="en-US" altLang="sv-SE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4" y="3569687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2452" y="871377"/>
            <a:ext cx="598554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/>
              <a:t>General description and functionality</a:t>
            </a:r>
          </a:p>
          <a:p>
            <a:pPr lvl="1"/>
            <a:r>
              <a:rPr lang="en-US" sz="2000" dirty="0"/>
              <a:t>Authentication, cookies and related aspects</a:t>
            </a:r>
          </a:p>
          <a:p>
            <a:pPr lvl="1"/>
            <a:r>
              <a:rPr lang="en-US" sz="2000" dirty="0"/>
              <a:t>Caching </a:t>
            </a:r>
            <a:r>
              <a:rPr lang="en-US" sz="2000" dirty="0" smtClean="0"/>
              <a:t>and </a:t>
            </a:r>
            <a:r>
              <a:rPr lang="en-US" sz="2000" dirty="0" smtClean="0"/>
              <a:t>proxies</a:t>
            </a:r>
            <a:endParaRPr lang="en-US" altLang="sv-SE" sz="2400" dirty="0"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8669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4C643C1-C53B-493D-9473-04CD25A72882}" type="slidenum">
              <a:rPr lang="en-US" altLang="zh-CN" sz="140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SimSun" panose="02010600030101010101" pitchFamily="2" charset="-122"/>
              </a:rPr>
              <a:t>DNS: Domain Name System</a:t>
            </a:r>
            <a:endParaRPr lang="en-US" altLang="zh-CN" smtClean="0">
              <a:ea typeface="SimSun" panose="02010600030101010101" pitchFamily="2" charset="-122"/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8232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dirty="0" smtClean="0">
                <a:solidFill>
                  <a:srgbClr val="FF0000"/>
                </a:solidFill>
                <a:ea typeface="SimSun" panose="02010600030101010101" pitchFamily="2" charset="-122"/>
              </a:rPr>
              <a:t>People:</a:t>
            </a:r>
            <a:r>
              <a:rPr lang="en-US" altLang="zh-CN" sz="2400" dirty="0" smtClean="0">
                <a:ea typeface="SimSun" panose="02010600030101010101" pitchFamily="2" charset="-122"/>
              </a:rPr>
              <a:t> many identifiers:</a:t>
            </a:r>
          </a:p>
          <a:p>
            <a:pPr lvl="1"/>
            <a:r>
              <a:rPr lang="en-US" altLang="zh-CN" sz="2000" dirty="0" smtClean="0">
                <a:ea typeface="SimSun" panose="02010600030101010101" pitchFamily="2" charset="-122"/>
              </a:rPr>
              <a:t>SSN, name, Passport #</a:t>
            </a:r>
          </a:p>
          <a:p>
            <a:pPr>
              <a:buFont typeface="ZapfDingbats" pitchFamily="82" charset="2"/>
              <a:buNone/>
            </a:pPr>
            <a:r>
              <a:rPr lang="en-US" altLang="zh-CN" sz="2400" dirty="0" smtClean="0">
                <a:solidFill>
                  <a:srgbClr val="FF0000"/>
                </a:solidFill>
                <a:ea typeface="SimSun" panose="02010600030101010101" pitchFamily="2" charset="-122"/>
              </a:rPr>
              <a:t>Internet hosts, routers:</a:t>
            </a:r>
            <a:r>
              <a:rPr lang="en-US" altLang="zh-CN" sz="2400" dirty="0" smtClean="0">
                <a:ea typeface="SimSun" panose="02010600030101010101" pitchFamily="2" charset="-122"/>
              </a:rPr>
              <a:t> IP address (32 bit) - used for addressing datagrams (129.16.237.85)</a:t>
            </a:r>
          </a:p>
          <a:p>
            <a:pPr lvl="1"/>
            <a:r>
              <a:rPr lang="en-US" altLang="zh-CN" sz="2000" dirty="0">
                <a:ea typeface="SimSun" panose="02010600030101010101" pitchFamily="2" charset="-122"/>
              </a:rPr>
              <a:t>name (alphanumeric addresses) hard to process @ router</a:t>
            </a:r>
          </a:p>
          <a:p>
            <a:pPr lvl="1"/>
            <a:r>
              <a:rPr lang="en-US" altLang="zh-CN" sz="2000" dirty="0" smtClean="0">
                <a:ea typeface="SimSun" panose="02010600030101010101" pitchFamily="2" charset="-122"/>
              </a:rPr>
              <a:t>“</a:t>
            </a:r>
            <a:r>
              <a:rPr lang="en-US" altLang="zh-CN" sz="2000" dirty="0" smtClean="0">
                <a:ea typeface="SimSun" panose="02010600030101010101" pitchFamily="2" charset="-122"/>
              </a:rPr>
              <a:t>name”, e.g., (www.cs.chalmers.se)- used by humans</a:t>
            </a:r>
          </a:p>
          <a:p>
            <a:pPr>
              <a:buFont typeface="ZapfDingbats" pitchFamily="82" charset="2"/>
              <a:buNone/>
            </a:pPr>
            <a:endParaRPr lang="en-US" altLang="zh-CN" sz="2400" u="sng" dirty="0" smtClean="0">
              <a:solidFill>
                <a:srgbClr val="FF0000"/>
              </a:solidFill>
              <a:ea typeface="SimSun" panose="02010600030101010101" pitchFamily="2" charset="-122"/>
            </a:endParaRPr>
          </a:p>
          <a:p>
            <a:pPr>
              <a:buFont typeface="ZapfDingbats" pitchFamily="82" charset="2"/>
              <a:buNone/>
            </a:pPr>
            <a:endParaRPr lang="en-US" altLang="zh-CN" sz="2400" u="sng" dirty="0" smtClean="0">
              <a:solidFill>
                <a:srgbClr val="FF0000"/>
              </a:solidFill>
              <a:ea typeface="SimSun" panose="02010600030101010101" pitchFamily="2" charset="-122"/>
            </a:endParaRPr>
          </a:p>
          <a:p>
            <a:pPr>
              <a:buFont typeface="ZapfDingbats" pitchFamily="82" charset="2"/>
              <a:buNone/>
            </a:pPr>
            <a:r>
              <a:rPr lang="en-US" altLang="zh-CN" sz="2400" u="sng" dirty="0" smtClean="0">
                <a:solidFill>
                  <a:srgbClr val="FF0000"/>
                </a:solidFill>
                <a:ea typeface="SimSun" panose="02010600030101010101" pitchFamily="2" charset="-122"/>
              </a:rPr>
              <a:t>Q:</a:t>
            </a:r>
            <a:r>
              <a:rPr lang="en-US" altLang="zh-CN" sz="2400" dirty="0" smtClean="0">
                <a:ea typeface="SimSun" panose="02010600030101010101" pitchFamily="2" charset="-122"/>
              </a:rPr>
              <a:t> map between IP addresses and name ?</a:t>
            </a:r>
          </a:p>
        </p:txBody>
      </p:sp>
    </p:spTree>
    <p:extLst>
      <p:ext uri="{BB962C8B-B14F-4D97-AF65-F5344CB8AC3E}">
        <p14:creationId xmlns:p14="http://schemas.microsoft.com/office/powerpoint/2010/main" val="23920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6"/>
          <p:cNvSpPr txBox="1">
            <a:spLocks noGrp="1"/>
          </p:cNvSpPr>
          <p:nvPr/>
        </p:nvSpPr>
        <p:spPr bwMode="auto">
          <a:xfrm>
            <a:off x="8305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03B5115-D4E7-43C0-A0AA-804491BC3E8F}" type="slidenum">
              <a:rPr lang="en-US" altLang="sv-SE" sz="1400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sv-SE" sz="1400">
              <a:latin typeface="Times New Roman" panose="02020603050405020304" pitchFamily="18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0"/>
            <a:ext cx="8572500" cy="1143000"/>
          </a:xfrm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  <a:cs typeface="Arial" panose="020B0604020202020204" pitchFamily="34" charset="0"/>
              </a:rPr>
              <a:t>Hostname to IP address translation 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4037" y="1123950"/>
            <a:ext cx="8208963" cy="244487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sv-SE" sz="2400" dirty="0" smtClean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Example: </a:t>
            </a:r>
            <a:r>
              <a:rPr lang="en-US" altLang="sv-SE" sz="2400" dirty="0" smtClean="0">
                <a:solidFill>
                  <a:schemeClr val="accent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www.chalmers.se  129.16.71.10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File with mapping may be edited on the system</a:t>
            </a:r>
          </a:p>
          <a:p>
            <a:pPr lvl="1"/>
            <a:r>
              <a:rPr lang="en-US" altLang="sv-SE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Unix: /</a:t>
            </a:r>
            <a:r>
              <a:rPr lang="en-US" altLang="sv-SE" sz="20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etc</a:t>
            </a:r>
            <a:r>
              <a:rPr lang="en-US" altLang="sv-SE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/hosts</a:t>
            </a:r>
          </a:p>
          <a:p>
            <a:pPr lvl="1"/>
            <a:r>
              <a:rPr lang="en-US" altLang="sv-SE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Windows: c:\windows\system32\drivers\etc\hosts</a:t>
            </a:r>
          </a:p>
          <a:p>
            <a:pPr lvl="1"/>
            <a:r>
              <a:rPr lang="en-US" altLang="sv-SE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Example of an entry manually entered in the file:</a:t>
            </a:r>
          </a:p>
          <a:p>
            <a:pPr lvl="1"/>
            <a:r>
              <a:rPr lang="en-US" altLang="sv-SE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“129.16.20.245 fibula.ce.chalmers.se fibula”</a:t>
            </a:r>
          </a:p>
          <a:p>
            <a:pPr marL="0" indent="0">
              <a:buNone/>
            </a:pPr>
            <a:endParaRPr lang="en-US" altLang="sv-SE" sz="24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468" y="3846132"/>
            <a:ext cx="42419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sv-SE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Does not </a:t>
            </a:r>
            <a:r>
              <a:rPr lang="en-US" altLang="sv-SE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scale for all possible hosts, </a:t>
            </a:r>
            <a:r>
              <a:rPr lang="en-US" altLang="sv-SE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hard </a:t>
            </a:r>
            <a:r>
              <a:rPr lang="en-US" altLang="sv-SE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to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sv-SE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 All hosts need one copy of the file</a:t>
            </a:r>
          </a:p>
          <a:p>
            <a:r>
              <a:rPr lang="en-US" altLang="sv-SE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 Impossible on the Internet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1000" y="5139104"/>
            <a:ext cx="4572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altLang="sv-SE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Alternative: DNS, a large distributed database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sv-SE" sz="24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DNS</a:t>
            </a:r>
            <a:r>
              <a:rPr lang="en-US" altLang="sv-SE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– </a:t>
            </a:r>
            <a:r>
              <a:rPr lang="en-US" altLang="sv-SE" sz="24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</a:t>
            </a:r>
            <a:r>
              <a:rPr lang="en-US" altLang="sv-SE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omain </a:t>
            </a:r>
            <a:r>
              <a:rPr lang="en-US" altLang="sv-SE" sz="24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  <a:r>
              <a:rPr lang="en-US" altLang="sv-SE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ame </a:t>
            </a:r>
            <a:r>
              <a:rPr lang="en-US" altLang="sv-SE" sz="24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en-US" altLang="sv-SE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ystem</a:t>
            </a:r>
          </a:p>
        </p:txBody>
      </p:sp>
    </p:spTree>
    <p:extLst>
      <p:ext uri="{BB962C8B-B14F-4D97-AF65-F5344CB8AC3E}">
        <p14:creationId xmlns:p14="http://schemas.microsoft.com/office/powerpoint/2010/main" val="198767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36867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978D4E7D-EF56-4092-B323-3AF13395C156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38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741363"/>
          </a:xfrm>
        </p:spPr>
        <p:txBody>
          <a:bodyPr/>
          <a:lstStyle/>
          <a:p>
            <a:r>
              <a:rPr lang="en-US" altLang="sv-SE" sz="4000" dirty="0" smtClean="0">
                <a:ea typeface="ＭＳ Ｐゴシック" panose="020B0600070205080204" pitchFamily="34" charset="-128"/>
              </a:rPr>
              <a:t>DNS: services, structure 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71588"/>
            <a:ext cx="4191000" cy="2676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why not centralize DNS?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single point of failure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traffic volume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maintenance</a:t>
            </a:r>
          </a:p>
          <a:p>
            <a:pPr>
              <a:buFont typeface="Wingdings" pitchFamily="2" charset="2"/>
              <a:buNone/>
            </a:pPr>
            <a:endParaRPr lang="en-US" altLang="sv-SE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68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5458" y="1104900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DNS services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hostname to IP address translation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host aliasing</a:t>
            </a:r>
          </a:p>
          <a:p>
            <a:pPr lvl="1"/>
            <a:r>
              <a:rPr lang="en-US" altLang="sv-SE" sz="2000" dirty="0" smtClean="0">
                <a:ea typeface="ＭＳ Ｐゴシック" panose="020B0600070205080204" pitchFamily="34" charset="-128"/>
              </a:rPr>
              <a:t>canonical, alias names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mail server aliasing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load distribution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replicated Web servers: many IP addresses correspond to one name</a:t>
            </a:r>
          </a:p>
          <a:p>
            <a:endParaRPr lang="en-US" altLang="sv-SE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5208588" y="3429000"/>
            <a:ext cx="32015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i="1" dirty="0">
                <a:latin typeface="Arial" panose="020B0604020202020204" pitchFamily="34" charset="0"/>
              </a:rPr>
              <a:t>A: </a:t>
            </a:r>
            <a:r>
              <a:rPr lang="en-US" altLang="sv-SE" i="1" dirty="0" smtClean="0">
                <a:solidFill>
                  <a:srgbClr val="CC0000"/>
                </a:solidFill>
                <a:latin typeface="Arial" panose="020B0604020202020204" pitchFamily="34" charset="0"/>
              </a:rPr>
              <a:t>would not</a:t>
            </a:r>
            <a:r>
              <a:rPr lang="en-US" altLang="ja-JP" i="1" dirty="0" smtClean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ja-JP" i="1" dirty="0">
                <a:solidFill>
                  <a:srgbClr val="CC0000"/>
                </a:solidFill>
                <a:latin typeface="Arial" panose="020B0604020202020204" pitchFamily="34" charset="0"/>
              </a:rPr>
              <a:t>scale!</a:t>
            </a:r>
            <a:endParaRPr lang="en-US" altLang="sv-SE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6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9406ABE1-C8C0-45D1-B03C-085435452BB3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39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grpSp>
        <p:nvGrpSpPr>
          <p:cNvPr id="37892" name="Group 23"/>
          <p:cNvGrpSpPr>
            <a:grpSpLocks/>
          </p:cNvGrpSpPr>
          <p:nvPr/>
        </p:nvGrpSpPr>
        <p:grpSpPr bwMode="auto">
          <a:xfrm>
            <a:off x="438150" y="2496418"/>
            <a:ext cx="8205788" cy="2444750"/>
            <a:chOff x="230" y="576"/>
            <a:chExt cx="5504" cy="1757"/>
          </a:xfrm>
        </p:grpSpPr>
        <p:sp>
          <p:nvSpPr>
            <p:cNvPr id="37899" name="Text Box 2"/>
            <p:cNvSpPr txBox="1">
              <a:spLocks noChangeArrowheads="1"/>
            </p:cNvSpPr>
            <p:nvPr/>
          </p:nvSpPr>
          <p:spPr bwMode="auto">
            <a:xfrm>
              <a:off x="2256" y="576"/>
              <a:ext cx="138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Root DNS Servers</a:t>
              </a:r>
            </a:p>
          </p:txBody>
        </p:sp>
        <p:sp>
          <p:nvSpPr>
            <p:cNvPr id="37900" name="Text Box 4"/>
            <p:cNvSpPr txBox="1">
              <a:spLocks noChangeArrowheads="1"/>
            </p:cNvSpPr>
            <p:nvPr/>
          </p:nvSpPr>
          <p:spPr bwMode="auto">
            <a:xfrm>
              <a:off x="528" y="1344"/>
              <a:ext cx="132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com</a:t>
              </a:r>
              <a:r>
                <a:rPr lang="en-US" altLang="sv-SE" sz="1800" dirty="0">
                  <a:latin typeface="Arial" panose="020B0604020202020204" pitchFamily="34" charset="0"/>
                </a:rPr>
                <a:t> DNS servers</a:t>
              </a:r>
            </a:p>
          </p:txBody>
        </p:sp>
        <p:sp>
          <p:nvSpPr>
            <p:cNvPr id="37901" name="Text Box 5"/>
            <p:cNvSpPr txBox="1">
              <a:spLocks noChangeArrowheads="1"/>
            </p:cNvSpPr>
            <p:nvPr/>
          </p:nvSpPr>
          <p:spPr bwMode="auto">
            <a:xfrm>
              <a:off x="2304" y="1296"/>
              <a:ext cx="125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chemeClr val="accent2"/>
                  </a:solidFill>
                  <a:latin typeface="Arial" panose="020B0604020202020204" pitchFamily="34" charset="0"/>
                </a:rPr>
                <a:t>org</a:t>
              </a:r>
              <a:r>
                <a:rPr lang="en-US" altLang="sv-SE" sz="1800">
                  <a:latin typeface="Arial" panose="020B0604020202020204" pitchFamily="34" charset="0"/>
                </a:rPr>
                <a:t> DNS servers</a:t>
              </a:r>
            </a:p>
          </p:txBody>
        </p:sp>
        <p:sp>
          <p:nvSpPr>
            <p:cNvPr id="37902" name="Text Box 6"/>
            <p:cNvSpPr txBox="1">
              <a:spLocks noChangeArrowheads="1"/>
            </p:cNvSpPr>
            <p:nvPr/>
          </p:nvSpPr>
          <p:spPr bwMode="auto">
            <a:xfrm>
              <a:off x="4032" y="1296"/>
              <a:ext cx="129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chemeClr val="accent2"/>
                  </a:solidFill>
                  <a:latin typeface="Arial" panose="020B0604020202020204" pitchFamily="34" charset="0"/>
                </a:rPr>
                <a:t>edu</a:t>
              </a:r>
              <a:r>
                <a:rPr lang="en-US" altLang="sv-SE" sz="1800">
                  <a:latin typeface="Arial" panose="020B0604020202020204" pitchFamily="34" charset="0"/>
                </a:rPr>
                <a:t> DNS servers</a:t>
              </a:r>
            </a:p>
          </p:txBody>
        </p:sp>
        <p:sp>
          <p:nvSpPr>
            <p:cNvPr id="37903" name="Line 7"/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904" name="Line 8"/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905" name="Line 9"/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906" name="Text Box 10"/>
            <p:cNvSpPr txBox="1">
              <a:spLocks noChangeArrowheads="1"/>
            </p:cNvSpPr>
            <p:nvPr/>
          </p:nvSpPr>
          <p:spPr bwMode="auto">
            <a:xfrm>
              <a:off x="3878" y="1752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poly.edu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DNS servers</a:t>
              </a:r>
            </a:p>
          </p:txBody>
        </p:sp>
        <p:sp>
          <p:nvSpPr>
            <p:cNvPr id="37907" name="Text Box 11"/>
            <p:cNvSpPr txBox="1">
              <a:spLocks noChangeArrowheads="1"/>
            </p:cNvSpPr>
            <p:nvPr/>
          </p:nvSpPr>
          <p:spPr bwMode="auto">
            <a:xfrm>
              <a:off x="4742" y="1752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umass.edu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DNS servers</a:t>
              </a:r>
            </a:p>
          </p:txBody>
        </p:sp>
        <p:sp>
          <p:nvSpPr>
            <p:cNvPr id="37908" name="Line 12"/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909" name="Line 13"/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910" name="Text Box 14"/>
            <p:cNvSpPr txBox="1">
              <a:spLocks noChangeArrowheads="1"/>
            </p:cNvSpPr>
            <p:nvPr/>
          </p:nvSpPr>
          <p:spPr bwMode="auto">
            <a:xfrm>
              <a:off x="230" y="1848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yahoo.com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DNS servers</a:t>
              </a:r>
            </a:p>
          </p:txBody>
        </p:sp>
        <p:sp>
          <p:nvSpPr>
            <p:cNvPr id="37911" name="Text Box 15"/>
            <p:cNvSpPr txBox="1">
              <a:spLocks noChangeArrowheads="1"/>
            </p:cNvSpPr>
            <p:nvPr/>
          </p:nvSpPr>
          <p:spPr bwMode="auto">
            <a:xfrm>
              <a:off x="1248" y="1872"/>
              <a:ext cx="100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amazon.com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DNS servers</a:t>
              </a:r>
            </a:p>
          </p:txBody>
        </p:sp>
        <p:sp>
          <p:nvSpPr>
            <p:cNvPr id="37912" name="Line 16"/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913" name="Line 17"/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914" name="Text Box 18"/>
            <p:cNvSpPr txBox="1">
              <a:spLocks noChangeArrowheads="1"/>
            </p:cNvSpPr>
            <p:nvPr/>
          </p:nvSpPr>
          <p:spPr bwMode="auto">
            <a:xfrm>
              <a:off x="2534" y="1799"/>
              <a:ext cx="993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pbs.org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DNS servers</a:t>
              </a:r>
            </a:p>
          </p:txBody>
        </p:sp>
        <p:sp>
          <p:nvSpPr>
            <p:cNvPr id="37915" name="Line 19"/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7893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023225" cy="936625"/>
          </a:xfrm>
        </p:spPr>
        <p:txBody>
          <a:bodyPr/>
          <a:lstStyle/>
          <a:p>
            <a:r>
              <a:rPr lang="en-US" altLang="sv-SE" sz="3600" smtClean="0">
                <a:ea typeface="ＭＳ Ｐゴシック" panose="020B0600070205080204" pitchFamily="34" charset="-128"/>
              </a:rPr>
              <a:t>DNS: a distributed, hierarchical database</a:t>
            </a:r>
          </a:p>
        </p:txBody>
      </p:sp>
      <p:sp>
        <p:nvSpPr>
          <p:cNvPr id="37896" name="Text Box 29"/>
          <p:cNvSpPr txBox="1">
            <a:spLocks noChangeArrowheads="1"/>
          </p:cNvSpPr>
          <p:nvPr/>
        </p:nvSpPr>
        <p:spPr bwMode="auto">
          <a:xfrm>
            <a:off x="3957638" y="168751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00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7897" name="Text Box 30"/>
          <p:cNvSpPr txBox="1">
            <a:spLocks noChangeArrowheads="1"/>
          </p:cNvSpPr>
          <p:nvPr/>
        </p:nvSpPr>
        <p:spPr bwMode="auto">
          <a:xfrm>
            <a:off x="4521200" y="1685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00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28" name="Rounded Rectangular Callout 27"/>
          <p:cNvSpPr/>
          <p:nvPr/>
        </p:nvSpPr>
        <p:spPr bwMode="auto">
          <a:xfrm>
            <a:off x="7421880" y="2463725"/>
            <a:ext cx="1789071" cy="760413"/>
          </a:xfrm>
          <a:prstGeom prst="wedgeRoundRectCallout">
            <a:avLst>
              <a:gd name="adj1" fmla="val -63619"/>
              <a:gd name="adj2" fmla="val 79808"/>
              <a:gd name="adj3" fmla="val 16667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sz="1600" b="1" dirty="0">
                <a:latin typeface="Arial" charset="0"/>
              </a:rPr>
              <a:t>a</a:t>
            </a:r>
            <a:r>
              <a:rPr lang="en-US" sz="1600" b="1" dirty="0" smtClean="0">
                <a:latin typeface="Arial" charset="0"/>
              </a:rPr>
              <a:t>ka Top- Level </a:t>
            </a:r>
            <a:r>
              <a:rPr lang="en-US" sz="1600" b="1" dirty="0">
                <a:latin typeface="Arial" charset="0"/>
              </a:rPr>
              <a:t>Domains</a:t>
            </a:r>
            <a:endParaRPr lang="sv-SE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latin typeface="Tahoma" panose="020B0604030504040204" pitchFamily="34" charset="0"/>
              </a:rPr>
              <a:t>2-</a:t>
            </a:r>
            <a:fld id="{86030BEE-CCF0-4CED-959E-1B3C64B8A9FE}" type="slidenum">
              <a:rPr lang="en-US" altLang="sv-SE" sz="1200">
                <a:latin typeface="Tahoma" panose="020B0604030504040204" pitchFamily="34" charset="0"/>
              </a:rPr>
              <a:pPr/>
              <a:t>4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grpSp>
        <p:nvGrpSpPr>
          <p:cNvPr id="76803" name="Group 582"/>
          <p:cNvGrpSpPr>
            <a:grpSpLocks/>
          </p:cNvGrpSpPr>
          <p:nvPr/>
        </p:nvGrpSpPr>
        <p:grpSpPr bwMode="auto">
          <a:xfrm>
            <a:off x="542925" y="1492250"/>
            <a:ext cx="3540125" cy="4545013"/>
            <a:chOff x="3277" y="974"/>
            <a:chExt cx="2230" cy="2863"/>
          </a:xfrm>
        </p:grpSpPr>
        <p:sp>
          <p:nvSpPr>
            <p:cNvPr id="76810" name="Freeform 583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76811" name="Group 584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77185" name="Rectangle 58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186" name="AutoShape 58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76812" name="Freeform 587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13" name="Line 588"/>
            <p:cNvSpPr>
              <a:spLocks noChangeShapeType="1"/>
            </p:cNvSpPr>
            <p:nvPr/>
          </p:nvSpPr>
          <p:spPr bwMode="auto">
            <a:xfrm rot="16200000" flipV="1">
              <a:off x="4915" y="3313"/>
              <a:ext cx="285" cy="1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6814" name="Line 589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6815" name="Line 590"/>
            <p:cNvSpPr>
              <a:spLocks noChangeShapeType="1"/>
            </p:cNvSpPr>
            <p:nvPr/>
          </p:nvSpPr>
          <p:spPr bwMode="auto">
            <a:xfrm rot="16200000" flipH="1">
              <a:off x="5116" y="3190"/>
              <a:ext cx="96" cy="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6816" name="Line 592"/>
            <p:cNvSpPr>
              <a:spLocks noChangeShapeType="1"/>
            </p:cNvSpPr>
            <p:nvPr/>
          </p:nvSpPr>
          <p:spPr bwMode="auto">
            <a:xfrm>
              <a:off x="3843" y="3009"/>
              <a:ext cx="94" cy="10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17" name="Line 593"/>
            <p:cNvSpPr>
              <a:spLocks noChangeShapeType="1"/>
            </p:cNvSpPr>
            <p:nvPr/>
          </p:nvSpPr>
          <p:spPr bwMode="auto">
            <a:xfrm flipV="1">
              <a:off x="3680" y="3150"/>
              <a:ext cx="261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18" name="Line 596"/>
            <p:cNvSpPr>
              <a:spLocks noChangeShapeType="1"/>
            </p:cNvSpPr>
            <p:nvPr/>
          </p:nvSpPr>
          <p:spPr bwMode="auto">
            <a:xfrm flipH="1">
              <a:off x="3948" y="3209"/>
              <a:ext cx="98" cy="1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19" name="Line 597"/>
            <p:cNvSpPr>
              <a:spLocks noChangeShapeType="1"/>
            </p:cNvSpPr>
            <p:nvPr/>
          </p:nvSpPr>
          <p:spPr bwMode="auto">
            <a:xfrm flipH="1" flipV="1">
              <a:off x="4132" y="3213"/>
              <a:ext cx="65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20" name="Line 598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21" name="Line 600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22" name="Line 601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76823" name="Group 602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77183" name="Picture 603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184" name="Picture 604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6824" name="Freeform 605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25" name="Freeform 606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26" name="Line 607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27" name="Line 608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28" name="Line 609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29" name="Line 610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0" name="Line 611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1" name="Line 612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2" name="Line 613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3" name="Line 614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4" name="Line 615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5" name="Line 616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6" name="Line 617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7" name="Line 618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8" name="Line 619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9" name="Line 620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40" name="Line 621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41" name="Line 622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42" name="Line 623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76843" name="Group 624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77166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67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68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69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0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1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2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3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4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5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6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7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8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9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80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81" name="Oval 640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pic>
            <p:nvPicPr>
              <p:cNvPr id="77182" name="Picture 641" descr="cell_tower_radiation_gra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6844" name="Group 642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77157" name="Line 643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58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59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60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61" name="Group 647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77164" name="Freeform 6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65" name="Freeform 6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162" name="Line 650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63" name="Line 651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45" name="Group 652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7714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5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5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52" name="Group 65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55" name="Freeform 6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56" name="Freeform 6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153" name="Line 65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54" name="Line 66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46" name="Group 661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771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44" name="Group 66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47" name="Freeform 66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48" name="Freeform 66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145" name="Line 66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46" name="Line 66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47" name="Group 670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771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36" name="Group 67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39" name="Freeform 67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40" name="Freeform 67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137" name="Line 67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38" name="Line 67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48" name="Group 679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7712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2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2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28" name="Group 68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31" name="Freeform 68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32" name="Freeform 68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129" name="Line 68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30" name="Line 68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49" name="Group 688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7711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1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1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20" name="Group 69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23" name="Freeform 69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24" name="Freeform 69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121" name="Line 69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22" name="Line 69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76850" name="Line 697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76851" name="Group 698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7710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1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1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12" name="Group 70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15" name="Freeform 7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16" name="Freeform 7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113" name="Line 70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14" name="Line 70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52" name="Group 70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710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0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0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04" name="Group 7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07" name="Freeform 7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08" name="Freeform 7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105" name="Line 7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06" name="Line 7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53" name="Group 716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7709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9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9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096" name="Group 72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099" name="Freeform 72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00" name="Freeform 72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097" name="Line 72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98" name="Line 72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54" name="Group 725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7708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8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8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088" name="Group 7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091" name="Freeform 7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92" name="Freeform 7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089" name="Line 7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90" name="Line 7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55" name="Group 734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7707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7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7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080" name="Group 73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083" name="Freeform 73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84" name="Freeform 74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081" name="Line 74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82" name="Line 74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56" name="Group 743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7706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7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7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072" name="Group 74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075" name="Freeform 7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76" name="Freeform 7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073" name="Line 75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74" name="Line 75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57" name="Group 752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77055" name="Group 753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7057" name="Freeform 754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58" name="Freeform 755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59" name="Freeform 756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0" name="Freeform 757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1" name="Freeform 758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2" name="Freeform 759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3" name="Freeform 760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4" name="Freeform 761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5" name="Freeform 762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6" name="Freeform 763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7" name="Freeform 764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8" name="Freeform 765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pic>
            <p:nvPicPr>
              <p:cNvPr id="77056" name="Picture 766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6858" name="Group 767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77041" name="Group 768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7043" name="Freeform 769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44" name="Freeform 770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45" name="Freeform 771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46" name="Freeform 772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47" name="Freeform 773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48" name="Freeform 774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49" name="Freeform 775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50" name="Freeform 776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51" name="Freeform 777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52" name="Freeform 778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53" name="Freeform 779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54" name="Freeform 780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pic>
            <p:nvPicPr>
              <p:cNvPr id="77042" name="Picture 781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6859" name="Line 782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76860" name="Group 783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77039" name="Picture 78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040" name="Freeform 78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76861" name="Group 786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77037" name="Picture 78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038" name="Freeform 78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76862" name="Group 789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77035" name="Picture 79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036" name="Freeform 79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76863" name="Group 792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77033" name="Picture 79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034" name="Freeform 79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pic>
          <p:nvPicPr>
            <p:cNvPr id="76864" name="Picture 795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6865" name="Group 796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77031" name="Picture 797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032" name="Picture 798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6866" name="Group 799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76999" name="Freeform 80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00" name="Rectangle 801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001" name="Freeform 80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02" name="Freeform 80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03" name="Rectangle 804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7004" name="Group 80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7029" name="AutoShape 806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7030" name="AutoShape 807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7005" name="Rectangle 808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7006" name="Group 80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7027" name="AutoShape 810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7028" name="AutoShape 811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7007" name="Rectangle 812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008" name="Rectangle 813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7009" name="Group 81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7025" name="AutoShape 815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7026" name="AutoShape 816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7010" name="Freeform 81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7011" name="Group 81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7023" name="AutoShape 819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7024" name="AutoShape 820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7012" name="Rectangle 821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013" name="Freeform 82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14" name="Freeform 82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15" name="Oval 824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016" name="Freeform 82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17" name="AutoShape 826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018" name="AutoShape 827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019" name="Oval 828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020" name="Oval 829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021" name="Oval 830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022" name="Rectangle 831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grpSp>
          <p:nvGrpSpPr>
            <p:cNvPr id="76867" name="Group 832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76967" name="Freeform 833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68" name="Rectangle 834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6969" name="Freeform 835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70" name="Freeform 836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71" name="Rectangle 837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6972" name="Group 838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6997" name="AutoShape 839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6998" name="AutoShape 840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6973" name="Rectangle 841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6974" name="Group 842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6995" name="AutoShape 843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6996" name="AutoShape 844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6975" name="Rectangle 845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6976" name="Rectangle 846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6977" name="Group 847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6993" name="AutoShape 848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6994" name="AutoShape 849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6978" name="Freeform 850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6979" name="Group 851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6991" name="AutoShape 852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6992" name="AutoShape 853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6980" name="Rectangle 854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6981" name="Freeform 855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82" name="Freeform 856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83" name="Oval 857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6984" name="Freeform 858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85" name="AutoShape 859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6986" name="AutoShape 860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6987" name="Oval 861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6988" name="Oval 862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989" name="Oval 863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6990" name="Rectangle 864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grpSp>
          <p:nvGrpSpPr>
            <p:cNvPr id="76868" name="Group 865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76944" name="Picture 866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945" name="Picture 867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46" name="Freeform 86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76947" name="Picture 869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48" name="Freeform 87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49" name="Freeform 87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50" name="Freeform 87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51" name="Freeform 87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52" name="Freeform 87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53" name="Freeform 87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6954" name="Group 87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6961" name="Freeform 87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62" name="Freeform 87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63" name="Freeform 87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64" name="Freeform 88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65" name="Freeform 88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66" name="Freeform 88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6955" name="Freeform 88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56" name="Freeform 88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57" name="Freeform 88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58" name="Freeform 88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59" name="Freeform 88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60" name="Freeform 88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69" name="Group 889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76921" name="Picture 890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922" name="Picture 891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23" name="Freeform 892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76924" name="Picture 893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25" name="Freeform 894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26" name="Freeform 895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27" name="Freeform 896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28" name="Freeform 897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29" name="Freeform 898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30" name="Freeform 899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6931" name="Group 900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6938" name="Freeform 901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39" name="Freeform 902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40" name="Freeform 903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41" name="Freeform 904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42" name="Freeform 905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43" name="Freeform 906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6932" name="Freeform 907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33" name="Freeform 908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34" name="Freeform 909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35" name="Freeform 910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36" name="Freeform 911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37" name="Freeform 912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70" name="Group 913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76898" name="Picture 914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99" name="Picture 915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00" name="Freeform 91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76901" name="Picture 917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02" name="Freeform 91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03" name="Freeform 91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04" name="Freeform 92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05" name="Freeform 92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06" name="Freeform 92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07" name="Freeform 92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6908" name="Group 92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6915" name="Freeform 92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16" name="Freeform 92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17" name="Freeform 92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18" name="Freeform 92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19" name="Freeform 92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20" name="Freeform 93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6909" name="Freeform 93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10" name="Freeform 93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11" name="Freeform 93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12" name="Freeform 93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13" name="Freeform 93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14" name="Freeform 93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71" name="Group 937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76896" name="Picture 9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97" name="Freeform 93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76872" name="Group 940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76873" name="Picture 941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74" name="Picture 942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75" name="Freeform 943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76876" name="Picture 944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77" name="Freeform 945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78" name="Freeform 946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79" name="Freeform 947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80" name="Freeform 948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81" name="Freeform 949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82" name="Freeform 950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6883" name="Group 951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6890" name="Freeform 952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891" name="Freeform 953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892" name="Freeform 954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893" name="Freeform 955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894" name="Freeform 956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895" name="Freeform 957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6884" name="Freeform 958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85" name="Freeform 959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86" name="Freeform 960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87" name="Freeform 961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88" name="Freeform 962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89" name="Freeform 963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366713" y="184150"/>
            <a:ext cx="7772400" cy="852488"/>
          </a:xfrm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</a:rPr>
              <a:t>Client-server architecture</a:t>
            </a:r>
          </a:p>
        </p:txBody>
      </p:sp>
      <p:sp>
        <p:nvSpPr>
          <p:cNvPr id="76805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4702175" y="996925"/>
            <a:ext cx="4143375" cy="534196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sv-SE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server: 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always-on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permanent host address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</a:rPr>
              <a:t>c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lusters of servers for scaling</a:t>
            </a:r>
          </a:p>
          <a:p>
            <a:pPr>
              <a:spcBef>
                <a:spcPct val="75000"/>
              </a:spcBef>
              <a:buFont typeface="Wingdings" panose="05000000000000000000" pitchFamily="2" charset="2"/>
              <a:buNone/>
            </a:pPr>
            <a:r>
              <a:rPr lang="en-US" altLang="sv-SE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clients: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communicate with server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may be intermittently connected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may have dynamic host addresses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do not communicate directly with each other</a:t>
            </a:r>
          </a:p>
        </p:txBody>
      </p:sp>
      <p:sp>
        <p:nvSpPr>
          <p:cNvPr id="76807" name="Line 913"/>
          <p:cNvSpPr>
            <a:spLocks noChangeShapeType="1"/>
          </p:cNvSpPr>
          <p:nvPr/>
        </p:nvSpPr>
        <p:spPr bwMode="auto">
          <a:xfrm>
            <a:off x="1249363" y="3235325"/>
            <a:ext cx="2006600" cy="19780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6808" name="Line 800"/>
          <p:cNvSpPr>
            <a:spLocks noChangeShapeType="1"/>
          </p:cNvSpPr>
          <p:nvPr/>
        </p:nvSpPr>
        <p:spPr bwMode="auto">
          <a:xfrm>
            <a:off x="2211388" y="1844675"/>
            <a:ext cx="1481137" cy="310991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6809" name="Text Box 803"/>
          <p:cNvSpPr txBox="1">
            <a:spLocks noChangeArrowheads="1"/>
          </p:cNvSpPr>
          <p:nvPr/>
        </p:nvSpPr>
        <p:spPr bwMode="auto">
          <a:xfrm>
            <a:off x="254000" y="4067175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>
                <a:solidFill>
                  <a:srgbClr val="CC0000"/>
                </a:solidFill>
              </a:rPr>
              <a:t>client/server</a:t>
            </a:r>
          </a:p>
        </p:txBody>
      </p:sp>
    </p:spTree>
    <p:extLst>
      <p:ext uri="{BB962C8B-B14F-4D97-AF65-F5344CB8AC3E}">
        <p14:creationId xmlns:p14="http://schemas.microsoft.com/office/powerpoint/2010/main" val="42471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53E219-F86C-4CA4-BBA0-1DA071EA005C}" type="slidenum">
              <a:rPr lang="en-US" altLang="sv-SE" sz="1200" smtClean="0">
                <a:latin typeface="Tahoma" panose="020B0604030504040204" pitchFamily="34" charset="0"/>
              </a:rPr>
              <a:pPr/>
              <a:t>40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44016" y="74612"/>
            <a:ext cx="7772400" cy="882650"/>
          </a:xfrm>
        </p:spPr>
        <p:txBody>
          <a:bodyPr/>
          <a:lstStyle/>
          <a:p>
            <a:r>
              <a:rPr lang="en-US" altLang="sv-SE" sz="4000" dirty="0" smtClean="0">
                <a:ea typeface="ＭＳ Ｐゴシック" panose="020B0600070205080204" pitchFamily="34" charset="-128"/>
              </a:rPr>
              <a:t>DNS: root name servers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176133" name="Rectangle 20"/>
          <p:cNvSpPr>
            <a:spLocks noChangeArrowheads="1"/>
          </p:cNvSpPr>
          <p:nvPr/>
        </p:nvSpPr>
        <p:spPr bwMode="auto">
          <a:xfrm>
            <a:off x="6096000" y="4992688"/>
            <a:ext cx="295751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sv-SE" sz="1600" i="1" dirty="0" smtClean="0"/>
              <a:t>13 </a:t>
            </a:r>
            <a:r>
              <a:rPr lang="en-US" altLang="sv-SE" sz="1600" i="1" dirty="0"/>
              <a:t>logical root name </a:t>
            </a:r>
            <a:r>
              <a:rPr lang="ja-JP" altLang="en-US" sz="1600" i="1" dirty="0"/>
              <a:t>“</a:t>
            </a:r>
            <a:r>
              <a:rPr lang="en-US" altLang="ja-JP" sz="1600" i="1" dirty="0"/>
              <a:t>servers</a:t>
            </a:r>
            <a:r>
              <a:rPr lang="ja-JP" altLang="en-US" sz="1600" i="1" dirty="0"/>
              <a:t>”</a:t>
            </a:r>
            <a:r>
              <a:rPr lang="en-US" altLang="ja-JP" sz="1600" i="1" dirty="0"/>
              <a:t> </a:t>
            </a:r>
            <a:r>
              <a:rPr lang="en-US" altLang="ja-JP" sz="1600" i="1" dirty="0" smtClean="0"/>
              <a:t>worldwide - each </a:t>
            </a:r>
            <a:r>
              <a:rPr lang="en-US" altLang="ja-JP" sz="1600" i="1" dirty="0"/>
              <a:t>“server” replicated many </a:t>
            </a:r>
            <a:r>
              <a:rPr lang="en-US" altLang="ja-JP" sz="1600" i="1" dirty="0" smtClean="0"/>
              <a:t>times </a:t>
            </a:r>
            <a:r>
              <a:rPr lang="en-US" altLang="ja-JP" sz="1600" i="1" dirty="0" smtClean="0">
                <a:hlinkClick r:id="rId3"/>
              </a:rPr>
              <a:t>http</a:t>
            </a:r>
            <a:r>
              <a:rPr lang="en-US" altLang="ja-JP" sz="1600" i="1" dirty="0">
                <a:hlinkClick r:id="rId3"/>
              </a:rPr>
              <a:t>://www.root-servers.org</a:t>
            </a:r>
            <a:r>
              <a:rPr lang="en-US" altLang="ja-JP" sz="1600" i="1" dirty="0" smtClean="0">
                <a:hlinkClick r:id="rId3"/>
              </a:rPr>
              <a:t>/</a:t>
            </a:r>
            <a:r>
              <a:rPr lang="en-US" altLang="ja-JP" sz="1600" i="1" dirty="0" smtClean="0"/>
              <a:t>  </a:t>
            </a:r>
            <a:endParaRPr lang="en-US" altLang="ja-JP" sz="1600" i="1" dirty="0"/>
          </a:p>
          <a:p>
            <a:pPr>
              <a:lnSpc>
                <a:spcPct val="85000"/>
              </a:lnSpc>
              <a:buClr>
                <a:srgbClr val="000090"/>
              </a:buClr>
              <a:buSzPct val="100000"/>
              <a:buFont typeface="Arial" panose="020B0604020202020204" pitchFamily="34" charset="0"/>
              <a:buChar char="•"/>
            </a:pPr>
            <a:endParaRPr lang="en-US" altLang="ja-JP" sz="1600" i="1" dirty="0"/>
          </a:p>
        </p:txBody>
      </p:sp>
      <p:sp>
        <p:nvSpPr>
          <p:cNvPr id="151558" name="AutoShape 22"/>
          <p:cNvSpPr>
            <a:spLocks noChangeAspect="1" noChangeArrowheads="1"/>
          </p:cNvSpPr>
          <p:nvPr/>
        </p:nvSpPr>
        <p:spPr bwMode="auto">
          <a:xfrm>
            <a:off x="1046683" y="1668487"/>
            <a:ext cx="57848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2400">
              <a:latin typeface="Comic Sans MS" panose="030F0702030302020204" pitchFamily="66" charset="0"/>
            </a:endParaRPr>
          </a:p>
        </p:txBody>
      </p:sp>
      <p:pic>
        <p:nvPicPr>
          <p:cNvPr id="151559" name="Picture 23" descr="worl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83" y="2465412"/>
            <a:ext cx="431958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0" name="Text Box 25"/>
          <p:cNvSpPr txBox="1">
            <a:spLocks noChangeArrowheads="1"/>
          </p:cNvSpPr>
          <p:nvPr/>
        </p:nvSpPr>
        <p:spPr bwMode="auto">
          <a:xfrm>
            <a:off x="773633" y="3248050"/>
            <a:ext cx="20907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000">
                <a:solidFill>
                  <a:srgbClr val="000000"/>
                </a:solidFill>
              </a:rPr>
              <a:t>a. Verisign, Los Angeles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000">
                <a:solidFill>
                  <a:srgbClr val="000000"/>
                </a:solidFill>
              </a:rPr>
              <a:t>    (5 other sites)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000">
                <a:solidFill>
                  <a:srgbClr val="000000"/>
                </a:solidFill>
              </a:rPr>
              <a:t>b. USC-ISI Marina del Rey,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000">
                <a:solidFill>
                  <a:srgbClr val="000000"/>
                </a:solidFill>
              </a:rPr>
              <a:t>l. ICANN Los Angeles,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000">
                <a:solidFill>
                  <a:srgbClr val="000000"/>
                </a:solidFill>
              </a:rPr>
              <a:t>   (41 other sites)</a:t>
            </a:r>
            <a:endParaRPr lang="en-US" altLang="sv-SE" sz="2400">
              <a:latin typeface="Times New Roman" panose="02020603050405020304" pitchFamily="18" charset="0"/>
            </a:endParaRPr>
          </a:p>
        </p:txBody>
      </p:sp>
      <p:sp>
        <p:nvSpPr>
          <p:cNvPr id="151561" name="Freeform 26"/>
          <p:cNvSpPr>
            <a:spLocks/>
          </p:cNvSpPr>
          <p:nvPr/>
        </p:nvSpPr>
        <p:spPr bwMode="auto">
          <a:xfrm>
            <a:off x="2323033" y="3200425"/>
            <a:ext cx="531812" cy="341312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1562" name="Text Box 27"/>
          <p:cNvSpPr txBox="1">
            <a:spLocks noChangeArrowheads="1"/>
          </p:cNvSpPr>
          <p:nvPr/>
        </p:nvSpPr>
        <p:spPr bwMode="auto">
          <a:xfrm>
            <a:off x="770458" y="2420962"/>
            <a:ext cx="194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000">
                <a:solidFill>
                  <a:srgbClr val="000000"/>
                </a:solidFill>
              </a:rPr>
              <a:t>e. NASA Mt View,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000">
                <a:solidFill>
                  <a:srgbClr val="000000"/>
                </a:solidFill>
              </a:rPr>
              <a:t>f. Internet Software C.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000">
                <a:solidFill>
                  <a:srgbClr val="000000"/>
                </a:solidFill>
              </a:rPr>
              <a:t>Palo Alto, CA (and 48 other   sites)</a:t>
            </a:r>
            <a:endParaRPr lang="en-US" altLang="sv-SE" sz="2400">
              <a:latin typeface="Times New Roman" panose="02020603050405020304" pitchFamily="18" charset="0"/>
            </a:endParaRPr>
          </a:p>
        </p:txBody>
      </p:sp>
      <p:sp>
        <p:nvSpPr>
          <p:cNvPr id="151563" name="Freeform 28"/>
          <p:cNvSpPr>
            <a:spLocks/>
          </p:cNvSpPr>
          <p:nvPr/>
        </p:nvSpPr>
        <p:spPr bwMode="auto">
          <a:xfrm flipV="1">
            <a:off x="1989658" y="2955950"/>
            <a:ext cx="817562" cy="184150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1564" name="Text Box 29"/>
          <p:cNvSpPr txBox="1">
            <a:spLocks noChangeArrowheads="1"/>
          </p:cNvSpPr>
          <p:nvPr/>
        </p:nvSpPr>
        <p:spPr bwMode="auto">
          <a:xfrm>
            <a:off x="4863033" y="2060600"/>
            <a:ext cx="227806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000">
                <a:solidFill>
                  <a:srgbClr val="000000"/>
                </a:solidFill>
              </a:rPr>
              <a:t>i. Netnod, Stockholm (37 other sites)</a:t>
            </a:r>
          </a:p>
        </p:txBody>
      </p:sp>
      <p:sp>
        <p:nvSpPr>
          <p:cNvPr id="151565" name="Freeform 30"/>
          <p:cNvSpPr>
            <a:spLocks/>
          </p:cNvSpPr>
          <p:nvPr/>
        </p:nvSpPr>
        <p:spPr bwMode="auto">
          <a:xfrm>
            <a:off x="4497908" y="2155850"/>
            <a:ext cx="446087" cy="654050"/>
          </a:xfrm>
          <a:custGeom>
            <a:avLst/>
            <a:gdLst>
              <a:gd name="T0" fmla="*/ 2147483647 w 666"/>
              <a:gd name="T1" fmla="*/ 0 h 1005"/>
              <a:gd name="T2" fmla="*/ 0 w 666"/>
              <a:gd name="T3" fmla="*/ 2147483647 h 1005"/>
              <a:gd name="T4" fmla="*/ 0 60000 65536"/>
              <a:gd name="T5" fmla="*/ 0 60000 65536"/>
              <a:gd name="T6" fmla="*/ 0 w 666"/>
              <a:gd name="T7" fmla="*/ 0 h 1005"/>
              <a:gd name="T8" fmla="*/ 666 w 666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1566" name="Text Box 31"/>
          <p:cNvSpPr txBox="1">
            <a:spLocks noChangeArrowheads="1"/>
          </p:cNvSpPr>
          <p:nvPr/>
        </p:nvSpPr>
        <p:spPr bwMode="auto">
          <a:xfrm>
            <a:off x="4899545" y="1771675"/>
            <a:ext cx="25193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000">
                <a:solidFill>
                  <a:srgbClr val="000000"/>
                </a:solidFill>
              </a:rPr>
              <a:t>k. RIPE London (17 other sites)</a:t>
            </a:r>
            <a:endParaRPr lang="en-US" altLang="sv-SE" sz="2400">
              <a:latin typeface="Times New Roman" panose="02020603050405020304" pitchFamily="18" charset="0"/>
            </a:endParaRPr>
          </a:p>
        </p:txBody>
      </p:sp>
      <p:sp>
        <p:nvSpPr>
          <p:cNvPr id="151567" name="Freeform 32"/>
          <p:cNvSpPr>
            <a:spLocks/>
          </p:cNvSpPr>
          <p:nvPr/>
        </p:nvSpPr>
        <p:spPr bwMode="auto">
          <a:xfrm>
            <a:off x="4316933" y="1949475"/>
            <a:ext cx="615950" cy="946150"/>
          </a:xfrm>
          <a:custGeom>
            <a:avLst/>
            <a:gdLst>
              <a:gd name="T0" fmla="*/ 2147483647 w 922"/>
              <a:gd name="T1" fmla="*/ 0 h 1448"/>
              <a:gd name="T2" fmla="*/ 0 w 922"/>
              <a:gd name="T3" fmla="*/ 2147483647 h 1448"/>
              <a:gd name="T4" fmla="*/ 0 60000 65536"/>
              <a:gd name="T5" fmla="*/ 0 60000 65536"/>
              <a:gd name="T6" fmla="*/ 0 w 922"/>
              <a:gd name="T7" fmla="*/ 0 h 1448"/>
              <a:gd name="T8" fmla="*/ 922 w 922"/>
              <a:gd name="T9" fmla="*/ 1448 h 1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1568" name="Text Box 33"/>
          <p:cNvSpPr txBox="1">
            <a:spLocks noChangeArrowheads="1"/>
          </p:cNvSpPr>
          <p:nvPr/>
        </p:nvSpPr>
        <p:spPr bwMode="auto">
          <a:xfrm>
            <a:off x="6477520" y="2390800"/>
            <a:ext cx="17668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000">
                <a:solidFill>
                  <a:srgbClr val="000000"/>
                </a:solidFill>
              </a:rPr>
              <a:t>m. WIDE Tokyo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000">
                <a:solidFill>
                  <a:srgbClr val="000000"/>
                </a:solidFill>
              </a:rPr>
              <a:t>(5 other sites)</a:t>
            </a:r>
            <a:endParaRPr lang="en-US" altLang="sv-SE" sz="2400">
              <a:latin typeface="Times New Roman" panose="02020603050405020304" pitchFamily="18" charset="0"/>
            </a:endParaRPr>
          </a:p>
        </p:txBody>
      </p:sp>
      <p:sp>
        <p:nvSpPr>
          <p:cNvPr id="151569" name="Freeform 34"/>
          <p:cNvSpPr>
            <a:spLocks/>
          </p:cNvSpPr>
          <p:nvPr/>
        </p:nvSpPr>
        <p:spPr bwMode="auto">
          <a:xfrm>
            <a:off x="6140970" y="2686075"/>
            <a:ext cx="400050" cy="431800"/>
          </a:xfrm>
          <a:custGeom>
            <a:avLst/>
            <a:gdLst>
              <a:gd name="T0" fmla="*/ 2147483647 w 252"/>
              <a:gd name="T1" fmla="*/ 0 h 462"/>
              <a:gd name="T2" fmla="*/ 0 w 252"/>
              <a:gd name="T3" fmla="*/ 2147483647 h 462"/>
              <a:gd name="T4" fmla="*/ 0 60000 65536"/>
              <a:gd name="T5" fmla="*/ 0 60000 65536"/>
              <a:gd name="T6" fmla="*/ 0 w 252"/>
              <a:gd name="T7" fmla="*/ 0 h 462"/>
              <a:gd name="T8" fmla="*/ 252 w 252"/>
              <a:gd name="T9" fmla="*/ 462 h 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1570" name="Text Box 35"/>
          <p:cNvSpPr txBox="1">
            <a:spLocks noChangeArrowheads="1"/>
          </p:cNvSpPr>
          <p:nvPr/>
        </p:nvSpPr>
        <p:spPr bwMode="auto">
          <a:xfrm>
            <a:off x="2162695" y="1628800"/>
            <a:ext cx="25987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000" dirty="0">
                <a:solidFill>
                  <a:srgbClr val="000000"/>
                </a:solidFill>
              </a:rPr>
              <a:t>c. Cogent, Herndon, VA (5 other sites)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000" dirty="0">
                <a:solidFill>
                  <a:srgbClr val="000000"/>
                </a:solidFill>
              </a:rPr>
              <a:t>d. U Maryland College Park,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000" dirty="0">
                <a:solidFill>
                  <a:srgbClr val="000000"/>
                </a:solidFill>
              </a:rPr>
              <a:t>h. ARL Aberdeen,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000" dirty="0">
                <a:solidFill>
                  <a:srgbClr val="000000"/>
                </a:solidFill>
              </a:rPr>
              <a:t>j. Verisign, Dulles VA (69 other sites )</a:t>
            </a:r>
            <a:endParaRPr lang="en-US" altLang="sv-SE" sz="2400" dirty="0">
              <a:latin typeface="Times New Roman" panose="02020603050405020304" pitchFamily="18" charset="0"/>
            </a:endParaRPr>
          </a:p>
        </p:txBody>
      </p:sp>
      <p:cxnSp>
        <p:nvCxnSpPr>
          <p:cNvPr id="151572" name="Straight Arrow Connector 2"/>
          <p:cNvCxnSpPr>
            <a:cxnSpLocks noChangeShapeType="1"/>
          </p:cNvCxnSpPr>
          <p:nvPr/>
        </p:nvCxnSpPr>
        <p:spPr bwMode="auto">
          <a:xfrm flipH="1">
            <a:off x="3443808" y="2365400"/>
            <a:ext cx="7937" cy="690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573" name="Text Box 35"/>
          <p:cNvSpPr txBox="1">
            <a:spLocks noChangeArrowheads="1"/>
          </p:cNvSpPr>
          <p:nvPr/>
        </p:nvSpPr>
        <p:spPr bwMode="auto">
          <a:xfrm>
            <a:off x="2116658" y="3976712"/>
            <a:ext cx="1470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000">
                <a:solidFill>
                  <a:srgbClr val="000000"/>
                </a:solidFill>
              </a:rPr>
              <a:t>g. US DoD Columbus, OH (5 other sites)</a:t>
            </a:r>
            <a:endParaRPr lang="en-US" altLang="sv-SE" sz="2400">
              <a:latin typeface="Times New Roman" panose="02020603050405020304" pitchFamily="18" charset="0"/>
            </a:endParaRPr>
          </a:p>
        </p:txBody>
      </p:sp>
      <p:cxnSp>
        <p:nvCxnSpPr>
          <p:cNvPr id="151574" name="Straight Arrow Connector 24"/>
          <p:cNvCxnSpPr>
            <a:cxnSpLocks noChangeShapeType="1"/>
            <a:stCxn id="151573" idx="0"/>
          </p:cNvCxnSpPr>
          <p:nvPr/>
        </p:nvCxnSpPr>
        <p:spPr bwMode="auto">
          <a:xfrm flipV="1">
            <a:off x="2851670" y="3032150"/>
            <a:ext cx="481013" cy="944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806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D64CE6A5-2269-4C70-83E5-398A986C8A77}" type="slidenum">
              <a:rPr lang="en-US" altLang="sv-SE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41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6331"/>
            <a:ext cx="7772400" cy="914400"/>
          </a:xfrm>
        </p:spPr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TLD,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authoritative, local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servers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878" y="1028155"/>
            <a:ext cx="8159750" cy="543932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sv-SE" i="1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top-level domain (TLD) servers: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responsible for com, org, net, </a:t>
            </a:r>
            <a:r>
              <a:rPr lang="en-US" altLang="sv-SE" dirty="0" err="1" smtClean="0">
                <a:ea typeface="ＭＳ Ｐゴシック" panose="020B0600070205080204" pitchFamily="34" charset="-128"/>
              </a:rPr>
              <a:t>edu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, aero, jobs,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all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top-level country domains, e.g.: </a:t>
            </a:r>
            <a:r>
              <a:rPr lang="en-US" altLang="sv-SE" dirty="0" err="1" smtClean="0">
                <a:ea typeface="ＭＳ Ｐゴシック" panose="020B0600070205080204" pitchFamily="34" charset="-128"/>
              </a:rPr>
              <a:t>uk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, </a:t>
            </a:r>
            <a:r>
              <a:rPr lang="en-US" altLang="sv-SE" dirty="0" err="1" smtClean="0">
                <a:ea typeface="ＭＳ Ｐゴシック" panose="020B0600070205080204" pitchFamily="34" charset="-128"/>
              </a:rPr>
              <a:t>fr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, ca, </a:t>
            </a:r>
            <a:r>
              <a:rPr lang="en-US" altLang="sv-SE" dirty="0" err="1" smtClean="0">
                <a:ea typeface="ＭＳ Ｐゴシック" panose="020B0600070205080204" pitchFamily="34" charset="-128"/>
              </a:rPr>
              <a:t>jp</a:t>
            </a:r>
            <a:endParaRPr lang="en-US" altLang="sv-SE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Network Solutions maintains servers for .com TLD</a:t>
            </a:r>
          </a:p>
          <a:p>
            <a:pPr lvl="1"/>
            <a:r>
              <a:rPr lang="en-US" altLang="sv-SE" dirty="0" err="1" smtClean="0">
                <a:ea typeface="ＭＳ Ｐゴシック" panose="020B0600070205080204" pitchFamily="34" charset="-128"/>
              </a:rPr>
              <a:t>Educause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for .</a:t>
            </a:r>
            <a:r>
              <a:rPr lang="en-US" altLang="sv-SE" dirty="0" err="1" smtClean="0">
                <a:ea typeface="ＭＳ Ｐゴシック" panose="020B0600070205080204" pitchFamily="34" charset="-128"/>
              </a:rPr>
              <a:t>edu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TLD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sv-SE" i="1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authoritative DNS servers: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organization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s own DNS server(s), providing authoritative hostname to IP mappings for organization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s named hosts 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can be maintained by organization or service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provider</a:t>
            </a:r>
          </a:p>
          <a:p>
            <a:pPr marL="0" indent="0">
              <a:buNone/>
            </a:pPr>
            <a:r>
              <a:rPr lang="en-US" altLang="sv-SE" sz="2400" i="1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Local name </a:t>
            </a:r>
            <a:r>
              <a:rPr lang="en-US" altLang="sv-SE" sz="2400" i="1" dirty="0" smtClean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server </a:t>
            </a:r>
            <a:endParaRPr lang="en-US" altLang="sv-SE" sz="2400" i="1" dirty="0">
              <a:solidFill>
                <a:schemeClr val="accent1">
                  <a:lumMod val="50000"/>
                </a:schemeClr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altLang="sv-SE" dirty="0">
                <a:ea typeface="ＭＳ Ｐゴシック" panose="020B0600070205080204" pitchFamily="34" charset="-128"/>
                <a:cs typeface="Arial" panose="020B0604020202020204" pitchFamily="34" charset="0"/>
              </a:rPr>
              <a:t>acts as proxy for </a:t>
            </a:r>
            <a:r>
              <a:rPr lang="en-US" altLang="sv-SE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clients, caches </a:t>
            </a:r>
            <a:r>
              <a:rPr lang="en-US" altLang="sv-SE" dirty="0">
                <a:ea typeface="ＭＳ Ｐゴシック" panose="020B0600070205080204" pitchFamily="34" charset="-128"/>
                <a:cs typeface="Arial" panose="020B0604020202020204" pitchFamily="34" charset="0"/>
              </a:rPr>
              <a:t>entries for </a:t>
            </a:r>
            <a:r>
              <a:rPr lang="en-US" altLang="sv-SE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TTL</a:t>
            </a:r>
            <a:endParaRPr lang="en-US" altLang="sv-SE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altLang="sv-SE" dirty="0">
                <a:ea typeface="ＭＳ Ｐゴシック" panose="020B0600070205080204" pitchFamily="34" charset="-128"/>
                <a:cs typeface="Arial" panose="020B0604020202020204" pitchFamily="34" charset="0"/>
              </a:rPr>
              <a:t>Sends queries to DNS hierarchy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each </a:t>
            </a:r>
            <a:r>
              <a:rPr lang="en-US" altLang="sv-SE" dirty="0">
                <a:ea typeface="ＭＳ Ｐゴシック" panose="020B0600070205080204" pitchFamily="34" charset="-128"/>
                <a:cs typeface="Arial" panose="020B0604020202020204" pitchFamily="34" charset="0"/>
              </a:rPr>
              <a:t>ISP has </a:t>
            </a:r>
            <a:r>
              <a:rPr lang="en-US" altLang="sv-SE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one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0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6569C0-DB81-4858-A0E4-627E67C6CBEE}" type="slidenum">
              <a:rPr lang="en-US" altLang="sv-SE" sz="1200" smtClean="0">
                <a:latin typeface="Tahoma" panose="020B0604030504040204" pitchFamily="34" charset="0"/>
              </a:rPr>
              <a:pPr/>
              <a:t>42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sp>
        <p:nvSpPr>
          <p:cNvPr id="157700" name="Text Box 5"/>
          <p:cNvSpPr txBox="1">
            <a:spLocks noChangeArrowheads="1"/>
          </p:cNvSpPr>
          <p:nvPr/>
        </p:nvSpPr>
        <p:spPr bwMode="auto">
          <a:xfrm>
            <a:off x="4206875" y="4881563"/>
            <a:ext cx="17462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/>
              <a:t>requesting host</a:t>
            </a:r>
            <a:endParaRPr lang="en-US" altLang="sv-SE" sz="24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>
                <a:solidFill>
                  <a:srgbClr val="000099"/>
                </a:solidFill>
              </a:rPr>
              <a:t>cis.poly.edu</a:t>
            </a:r>
          </a:p>
        </p:txBody>
      </p:sp>
      <p:sp>
        <p:nvSpPr>
          <p:cNvPr id="157701" name="Text Box 6"/>
          <p:cNvSpPr txBox="1">
            <a:spLocks noChangeArrowheads="1"/>
          </p:cNvSpPr>
          <p:nvPr/>
        </p:nvSpPr>
        <p:spPr bwMode="auto">
          <a:xfrm>
            <a:off x="6683375" y="5775325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/>
              <a:t>gaia.cs.umass.edu</a:t>
            </a:r>
          </a:p>
        </p:txBody>
      </p:sp>
      <p:sp>
        <p:nvSpPr>
          <p:cNvPr id="157702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/>
              <a:t>root DNS server</a:t>
            </a:r>
            <a:endParaRPr lang="en-US" altLang="sv-SE" sz="1600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476875" y="2933700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57709" name="Group 24"/>
          <p:cNvGrpSpPr>
            <a:grpSpLocks/>
          </p:cNvGrpSpPr>
          <p:nvPr/>
        </p:nvGrpSpPr>
        <p:grpSpPr bwMode="auto"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157863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 sz="2400"/>
            </a:p>
          </p:txBody>
        </p:sp>
        <p:sp>
          <p:nvSpPr>
            <p:cNvPr id="157864" name="Text Box 26"/>
            <p:cNvSpPr txBox="1">
              <a:spLocks noChangeArrowheads="1"/>
            </p:cNvSpPr>
            <p:nvPr/>
          </p:nvSpPr>
          <p:spPr bwMode="auto"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/>
                <a:t>local DNS server</a:t>
              </a:r>
              <a:endParaRPr lang="en-US" altLang="sv-SE" sz="240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i="1">
                  <a:solidFill>
                    <a:srgbClr val="000099"/>
                  </a:solidFill>
                </a:rPr>
                <a:t>dns.poly.edu</a:t>
              </a:r>
            </a:p>
          </p:txBody>
        </p:sp>
      </p:grp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1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2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3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4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5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6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7716" name="Text Box 60"/>
          <p:cNvSpPr txBox="1">
            <a:spLocks noChangeArrowheads="1"/>
          </p:cNvSpPr>
          <p:nvPr/>
        </p:nvSpPr>
        <p:spPr bwMode="auto"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/>
              <a:t>authoritative DNS server</a:t>
            </a:r>
            <a:endParaRPr lang="en-US" altLang="sv-SE" sz="24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/>
              <a:t>dns.cs.umass.edu</a:t>
            </a:r>
            <a:endParaRPr lang="en-US" altLang="sv-SE" sz="1600"/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7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8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5580063" y="2840038"/>
            <a:ext cx="1493837" cy="13017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7721" name="Text Box 65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/>
              <a:t>TLD DNS server</a:t>
            </a:r>
            <a:endParaRPr lang="en-US" altLang="sv-SE" sz="1600"/>
          </a:p>
        </p:txBody>
      </p:sp>
      <p:sp>
        <p:nvSpPr>
          <p:cNvPr id="157722" name="Rectangle 66"/>
          <p:cNvSpPr>
            <a:spLocks noGrp="1" noChangeArrowheads="1"/>
          </p:cNvSpPr>
          <p:nvPr>
            <p:ph type="title"/>
          </p:nvPr>
        </p:nvSpPr>
        <p:spPr>
          <a:xfrm>
            <a:off x="364489" y="-204901"/>
            <a:ext cx="5318125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sv-SE" sz="3200" dirty="0" smtClean="0">
                <a:ea typeface="ＭＳ Ｐゴシック" panose="020B0600070205080204" pitchFamily="34" charset="-128"/>
              </a:rPr>
              <a:t>DNS name </a:t>
            </a:r>
            <a:br>
              <a:rPr lang="en-US" altLang="sv-SE" sz="3200" dirty="0" smtClean="0">
                <a:ea typeface="ＭＳ Ｐゴシック" panose="020B0600070205080204" pitchFamily="34" charset="-128"/>
              </a:rPr>
            </a:br>
            <a:r>
              <a:rPr lang="en-US" altLang="sv-SE" sz="3200" dirty="0" smtClean="0">
                <a:ea typeface="ＭＳ Ｐゴシック" panose="020B0600070205080204" pitchFamily="34" charset="-128"/>
              </a:rPr>
              <a:t>resolution example</a:t>
            </a:r>
          </a:p>
        </p:txBody>
      </p:sp>
      <p:sp>
        <p:nvSpPr>
          <p:cNvPr id="157723" name="Rectangle 67"/>
          <p:cNvSpPr>
            <a:spLocks noGrp="1" noChangeArrowheads="1"/>
          </p:cNvSpPr>
          <p:nvPr>
            <p:ph type="body" sz="half" idx="1"/>
          </p:nvPr>
        </p:nvSpPr>
        <p:spPr>
          <a:xfrm>
            <a:off x="381332" y="1287156"/>
            <a:ext cx="3565525" cy="1284568"/>
          </a:xfrm>
        </p:spPr>
        <p:txBody>
          <a:bodyPr/>
          <a:lstStyle/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host at cis.poly.edu wants IP address for gaia.cs.umass.edu</a:t>
            </a:r>
          </a:p>
        </p:txBody>
      </p:sp>
      <p:sp>
        <p:nvSpPr>
          <p:cNvPr id="157724" name="Rectangle 69"/>
          <p:cNvSpPr>
            <a:spLocks noChangeArrowheads="1"/>
          </p:cNvSpPr>
          <p:nvPr/>
        </p:nvSpPr>
        <p:spPr bwMode="auto">
          <a:xfrm>
            <a:off x="582613" y="3094038"/>
            <a:ext cx="3478212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 i="1" dirty="0">
                <a:solidFill>
                  <a:srgbClr val="CC0000"/>
                </a:solidFill>
                <a:latin typeface="+mn-lt"/>
              </a:rPr>
              <a:t>iterated query:</a:t>
            </a:r>
          </a:p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sv-SE" sz="2400" dirty="0">
                <a:latin typeface="+mn-lt"/>
              </a:rPr>
              <a:t>contacted server replies with name of server to contact</a:t>
            </a:r>
          </a:p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ja-JP" altLang="en-US" sz="2400" dirty="0">
                <a:latin typeface="+mn-lt"/>
              </a:rPr>
              <a:t>“</a:t>
            </a:r>
            <a:r>
              <a:rPr lang="en-US" altLang="ja-JP" sz="2400" dirty="0">
                <a:latin typeface="+mn-lt"/>
              </a:rPr>
              <a:t>I don</a:t>
            </a:r>
            <a:r>
              <a:rPr lang="ja-JP" altLang="en-US" sz="2400" dirty="0">
                <a:latin typeface="+mn-lt"/>
              </a:rPr>
              <a:t>’</a:t>
            </a:r>
            <a:r>
              <a:rPr lang="en-US" altLang="ja-JP" sz="2400" dirty="0">
                <a:latin typeface="+mn-lt"/>
              </a:rPr>
              <a:t>t know this name, but ask this server</a:t>
            </a:r>
            <a:r>
              <a:rPr lang="ja-JP" altLang="en-US" sz="2400" dirty="0">
                <a:latin typeface="+mn-lt"/>
              </a:rPr>
              <a:t>”</a:t>
            </a:r>
            <a:endParaRPr lang="en-US" altLang="sv-SE" sz="2400" dirty="0">
              <a:latin typeface="+mn-lt"/>
            </a:endParaRPr>
          </a:p>
        </p:txBody>
      </p:sp>
      <p:grpSp>
        <p:nvGrpSpPr>
          <p:cNvPr id="157725" name="Group 86"/>
          <p:cNvGrpSpPr>
            <a:grpSpLocks/>
          </p:cNvGrpSpPr>
          <p:nvPr/>
        </p:nvGrpSpPr>
        <p:grpSpPr bwMode="auto"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id="157861" name="Picture 8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862" name="Freeform 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157726" name="Group 89"/>
          <p:cNvGrpSpPr>
            <a:grpSpLocks/>
          </p:cNvGrpSpPr>
          <p:nvPr/>
        </p:nvGrpSpPr>
        <p:grpSpPr bwMode="auto"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id="157859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860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157727" name="Group 125"/>
          <p:cNvGrpSpPr>
            <a:grpSpLocks/>
          </p:cNvGrpSpPr>
          <p:nvPr/>
        </p:nvGrpSpPr>
        <p:grpSpPr bwMode="auto"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157827" name="Freeform 12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828" name="Rectangle 12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829" name="Freeform 12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830" name="Freeform 12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831" name="Rectangle 13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7832" name="Group 13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857" name="AutoShape 13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7858" name="AutoShape 133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7833" name="Rectangle 13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7834" name="Group 13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855" name="AutoShape 13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7856" name="AutoShape 13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7835" name="Rectangle 13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836" name="Rectangle 13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7837" name="Group 14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853" name="AutoShape 14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7854" name="AutoShape 1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7838" name="Freeform 14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57839" name="Group 14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851" name="AutoShape 14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7852" name="AutoShape 146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7840" name="Rectangle 14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841" name="Freeform 14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842" name="Freeform 14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843" name="Oval 15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844" name="Freeform 15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845" name="AutoShape 15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846" name="AutoShape 15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847" name="Oval 15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848" name="Oval 15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7849" name="Oval 15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850" name="Rectangle 15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grpSp>
        <p:nvGrpSpPr>
          <p:cNvPr id="157728" name="Group 158"/>
          <p:cNvGrpSpPr>
            <a:grpSpLocks/>
          </p:cNvGrpSpPr>
          <p:nvPr/>
        </p:nvGrpSpPr>
        <p:grpSpPr bwMode="auto"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157795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796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797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798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799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7800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825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7826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7801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7802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823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7824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7803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804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7805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821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7822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7806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57807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819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7820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7808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809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810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811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812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813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814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815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816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7817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818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grpSp>
        <p:nvGrpSpPr>
          <p:cNvPr id="157729" name="Group 224"/>
          <p:cNvGrpSpPr>
            <a:grpSpLocks/>
          </p:cNvGrpSpPr>
          <p:nvPr/>
        </p:nvGrpSpPr>
        <p:grpSpPr bwMode="auto"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157763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764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765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766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767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7768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793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7794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7769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7770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791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7792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7771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772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7773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789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7790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7774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57775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787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7788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7776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777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778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779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780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781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782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783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784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7785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786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grpSp>
        <p:nvGrpSpPr>
          <p:cNvPr id="157730" name="Group 257"/>
          <p:cNvGrpSpPr>
            <a:grpSpLocks/>
          </p:cNvGrpSpPr>
          <p:nvPr/>
        </p:nvGrpSpPr>
        <p:grpSpPr bwMode="auto"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157731" name="Freeform 2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732" name="Rectangle 259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733" name="Freeform 2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734" name="Freeform 2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735" name="Rectangle 262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7736" name="Group 2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761" name="AutoShape 26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7762" name="AutoShape 265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7737" name="Rectangle 266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7738" name="Group 2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759" name="AutoShape 268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7760" name="AutoShape 26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7739" name="Rectangle 270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740" name="Rectangle 271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7741" name="Group 2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757" name="AutoShape 27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7758" name="AutoShape 27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7742" name="Freeform 2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57743" name="Group 2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755" name="AutoShape 277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7756" name="AutoShape 278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7744" name="Rectangle 279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745" name="Freeform 2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746" name="Freeform 2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747" name="Oval 282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748" name="Freeform 2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7749" name="AutoShape 28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750" name="AutoShape 285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751" name="Oval 286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752" name="Oval 287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7753" name="Oval 288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7754" name="Rectangle 289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</p:spTree>
    <p:extLst>
      <p:ext uri="{BB962C8B-B14F-4D97-AF65-F5344CB8AC3E}">
        <p14:creationId xmlns:p14="http://schemas.microsoft.com/office/powerpoint/2010/main" val="38806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B8B229-47BC-454A-962E-7C208776B8C7}" type="slidenum">
              <a:rPr lang="en-US" altLang="sv-SE" sz="1200" smtClean="0">
                <a:latin typeface="Tahoma" panose="020B0604030504040204" pitchFamily="34" charset="0"/>
              </a:rPr>
              <a:pPr/>
              <a:t>43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sp>
        <p:nvSpPr>
          <p:cNvPr id="159747" name="Text Box 24"/>
          <p:cNvSpPr txBox="1">
            <a:spLocks noChangeArrowheads="1"/>
          </p:cNvSpPr>
          <p:nvPr/>
        </p:nvSpPr>
        <p:spPr bwMode="auto">
          <a:xfrm>
            <a:off x="7462838" y="32575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4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9748" name="Text Box 25"/>
          <p:cNvSpPr txBox="1">
            <a:spLocks noChangeArrowheads="1"/>
          </p:cNvSpPr>
          <p:nvPr/>
        </p:nvSpPr>
        <p:spPr bwMode="auto">
          <a:xfrm>
            <a:off x="7005638" y="33337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5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9749" name="Text Box 26"/>
          <p:cNvSpPr txBox="1">
            <a:spLocks noChangeArrowheads="1"/>
          </p:cNvSpPr>
          <p:nvPr/>
        </p:nvSpPr>
        <p:spPr bwMode="auto">
          <a:xfrm>
            <a:off x="6724650" y="1817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6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9750" name="Line 60"/>
          <p:cNvSpPr>
            <a:spLocks noChangeShapeType="1"/>
          </p:cNvSpPr>
          <p:nvPr/>
        </p:nvSpPr>
        <p:spPr bwMode="auto">
          <a:xfrm>
            <a:off x="7440613" y="2941638"/>
            <a:ext cx="0" cy="6746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59751" name="Line 61"/>
          <p:cNvSpPr>
            <a:spLocks noChangeShapeType="1"/>
          </p:cNvSpPr>
          <p:nvPr/>
        </p:nvSpPr>
        <p:spPr bwMode="auto">
          <a:xfrm flipH="1" flipV="1">
            <a:off x="7319963" y="2952750"/>
            <a:ext cx="0" cy="7191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59752" name="Line 62"/>
          <p:cNvSpPr>
            <a:spLocks noChangeShapeType="1"/>
          </p:cNvSpPr>
          <p:nvPr/>
        </p:nvSpPr>
        <p:spPr bwMode="auto">
          <a:xfrm flipH="1" flipV="1">
            <a:off x="6799263" y="1541463"/>
            <a:ext cx="458787" cy="56673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59753" name="Text Box 63"/>
          <p:cNvSpPr txBox="1">
            <a:spLocks noChangeArrowheads="1"/>
          </p:cNvSpPr>
          <p:nvPr/>
        </p:nvSpPr>
        <p:spPr bwMode="auto">
          <a:xfrm>
            <a:off x="7143750" y="1390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3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9754" name="Rectangle 67"/>
          <p:cNvSpPr>
            <a:spLocks noChangeArrowheads="1"/>
          </p:cNvSpPr>
          <p:nvPr/>
        </p:nvSpPr>
        <p:spPr bwMode="auto">
          <a:xfrm>
            <a:off x="508783" y="1209675"/>
            <a:ext cx="31623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2800" i="1" dirty="0">
                <a:solidFill>
                  <a:srgbClr val="CC0000"/>
                </a:solidFill>
                <a:latin typeface="Gill Sans MT" panose="020B0502020104020203" pitchFamily="34" charset="0"/>
              </a:rPr>
              <a:t>recursive query</a:t>
            </a:r>
            <a:r>
              <a:rPr lang="en-US" altLang="sv-SE" sz="2800" i="1" dirty="0">
                <a:solidFill>
                  <a:srgbClr val="CC0000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sv-SE" sz="2400" dirty="0">
                <a:latin typeface="Gill Sans MT" panose="020B0502020104020203" pitchFamily="34" charset="0"/>
              </a:rPr>
              <a:t>puts burden of name resolution on contacted name server</a:t>
            </a:r>
          </a:p>
          <a:p>
            <a:pPr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sv-SE" sz="2400" dirty="0">
                <a:latin typeface="Gill Sans MT" panose="020B0502020104020203" pitchFamily="34" charset="0"/>
              </a:rPr>
              <a:t>heavy load at upper levels of hierarchy?</a:t>
            </a:r>
          </a:p>
        </p:txBody>
      </p:sp>
      <p:sp>
        <p:nvSpPr>
          <p:cNvPr id="159755" name="Text Box 5"/>
          <p:cNvSpPr txBox="1">
            <a:spLocks noChangeArrowheads="1"/>
          </p:cNvSpPr>
          <p:nvPr/>
        </p:nvSpPr>
        <p:spPr bwMode="auto">
          <a:xfrm>
            <a:off x="4206875" y="4881563"/>
            <a:ext cx="17462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/>
              <a:t>requesting host</a:t>
            </a:r>
            <a:endParaRPr lang="en-US" altLang="sv-SE" sz="24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>
                <a:solidFill>
                  <a:srgbClr val="000099"/>
                </a:solidFill>
              </a:rPr>
              <a:t>cis.poly.edu</a:t>
            </a:r>
          </a:p>
        </p:txBody>
      </p:sp>
      <p:sp>
        <p:nvSpPr>
          <p:cNvPr id="159756" name="Text Box 6"/>
          <p:cNvSpPr txBox="1">
            <a:spLocks noChangeArrowheads="1"/>
          </p:cNvSpPr>
          <p:nvPr/>
        </p:nvSpPr>
        <p:spPr bwMode="auto">
          <a:xfrm>
            <a:off x="6683375" y="5775325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/>
              <a:t>gaia.cs.umass.edu</a:t>
            </a:r>
          </a:p>
        </p:txBody>
      </p:sp>
      <p:sp>
        <p:nvSpPr>
          <p:cNvPr id="159757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/>
              <a:t>root DNS server</a:t>
            </a:r>
            <a:endParaRPr lang="en-US" altLang="sv-SE" sz="1600"/>
          </a:p>
        </p:txBody>
      </p:sp>
      <p:sp>
        <p:nvSpPr>
          <p:cNvPr id="159758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59759" name="Line 19"/>
          <p:cNvSpPr>
            <a:spLocks noChangeShapeType="1"/>
          </p:cNvSpPr>
          <p:nvPr/>
        </p:nvSpPr>
        <p:spPr bwMode="auto">
          <a:xfrm flipV="1">
            <a:off x="5391150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59760" name="Line 22"/>
          <p:cNvSpPr>
            <a:spLocks noChangeShapeType="1"/>
          </p:cNvSpPr>
          <p:nvPr/>
        </p:nvSpPr>
        <p:spPr bwMode="auto">
          <a:xfrm flipH="1">
            <a:off x="5619750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59761" name="Line 23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59762" name="Group 24"/>
          <p:cNvGrpSpPr>
            <a:grpSpLocks/>
          </p:cNvGrpSpPr>
          <p:nvPr/>
        </p:nvGrpSpPr>
        <p:grpSpPr bwMode="auto"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159910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 sz="2400"/>
            </a:p>
          </p:txBody>
        </p:sp>
        <p:sp>
          <p:nvSpPr>
            <p:cNvPr id="159911" name="Text Box 26"/>
            <p:cNvSpPr txBox="1">
              <a:spLocks noChangeArrowheads="1"/>
            </p:cNvSpPr>
            <p:nvPr/>
          </p:nvSpPr>
          <p:spPr bwMode="auto"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/>
                <a:t>local DNS server</a:t>
              </a:r>
              <a:endParaRPr lang="en-US" altLang="sv-SE" sz="240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i="1">
                  <a:solidFill>
                    <a:srgbClr val="000099"/>
                  </a:solidFill>
                </a:rPr>
                <a:t>dns.poly.edu</a:t>
              </a:r>
            </a:p>
          </p:txBody>
        </p:sp>
      </p:grpSp>
      <p:sp>
        <p:nvSpPr>
          <p:cNvPr id="159763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1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9764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2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9765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7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9766" name="Text Box 60"/>
          <p:cNvSpPr txBox="1">
            <a:spLocks noChangeArrowheads="1"/>
          </p:cNvSpPr>
          <p:nvPr/>
        </p:nvSpPr>
        <p:spPr bwMode="auto"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/>
              <a:t>authoritative DNS server</a:t>
            </a:r>
            <a:endParaRPr lang="en-US" altLang="sv-SE" sz="24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/>
              <a:t>dns.cs.umass.edu</a:t>
            </a:r>
            <a:endParaRPr lang="en-US" altLang="sv-SE" sz="1600"/>
          </a:p>
        </p:txBody>
      </p:sp>
      <p:sp>
        <p:nvSpPr>
          <p:cNvPr id="159767" name="Text Box 62"/>
          <p:cNvSpPr txBox="1">
            <a:spLocks noChangeArrowheads="1"/>
          </p:cNvSpPr>
          <p:nvPr/>
        </p:nvSpPr>
        <p:spPr bwMode="auto">
          <a:xfrm>
            <a:off x="5549900" y="3781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8</a:t>
            </a:r>
            <a:endParaRPr lang="en-US" altLang="sv-SE" sz="2400">
              <a:solidFill>
                <a:srgbClr val="CC0000"/>
              </a:solidFill>
            </a:endParaRPr>
          </a:p>
        </p:txBody>
      </p:sp>
      <p:sp>
        <p:nvSpPr>
          <p:cNvPr id="159768" name="Line 62"/>
          <p:cNvSpPr>
            <a:spLocks noChangeShapeType="1"/>
          </p:cNvSpPr>
          <p:nvPr/>
        </p:nvSpPr>
        <p:spPr bwMode="auto">
          <a:xfrm flipH="1" flipV="1">
            <a:off x="6853238" y="1333500"/>
            <a:ext cx="600075" cy="7413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59770" name="Rectangle 66"/>
          <p:cNvSpPr>
            <a:spLocks noChangeArrowheads="1"/>
          </p:cNvSpPr>
          <p:nvPr/>
        </p:nvSpPr>
        <p:spPr bwMode="auto">
          <a:xfrm>
            <a:off x="276969" y="-165596"/>
            <a:ext cx="49101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3200" dirty="0">
                <a:solidFill>
                  <a:srgbClr val="000099"/>
                </a:solidFill>
                <a:latin typeface="Gill Sans MT" panose="020B0502020104020203" pitchFamily="34" charset="0"/>
              </a:rPr>
              <a:t>DNS name </a:t>
            </a:r>
            <a:br>
              <a:rPr lang="en-US" altLang="sv-SE" sz="3200" dirty="0">
                <a:solidFill>
                  <a:srgbClr val="000099"/>
                </a:solidFill>
                <a:latin typeface="Gill Sans MT" panose="020B0502020104020203" pitchFamily="34" charset="0"/>
              </a:rPr>
            </a:br>
            <a:r>
              <a:rPr lang="en-US" altLang="sv-SE" sz="3200" dirty="0">
                <a:solidFill>
                  <a:srgbClr val="000099"/>
                </a:solidFill>
                <a:latin typeface="Gill Sans MT" panose="020B0502020104020203" pitchFamily="34" charset="0"/>
              </a:rPr>
              <a:t>resolution example</a:t>
            </a:r>
          </a:p>
        </p:txBody>
      </p:sp>
      <p:sp>
        <p:nvSpPr>
          <p:cNvPr id="159771" name="Text Box 65"/>
          <p:cNvSpPr txBox="1">
            <a:spLocks noChangeArrowheads="1"/>
          </p:cNvSpPr>
          <p:nvPr/>
        </p:nvSpPr>
        <p:spPr bwMode="auto">
          <a:xfrm>
            <a:off x="7600950" y="2287588"/>
            <a:ext cx="13255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/>
              <a:t>TLD DNS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/>
              <a:t>server</a:t>
            </a:r>
            <a:endParaRPr lang="en-US" altLang="sv-SE" sz="1600"/>
          </a:p>
        </p:txBody>
      </p:sp>
      <p:grpSp>
        <p:nvGrpSpPr>
          <p:cNvPr id="159772" name="Group 140"/>
          <p:cNvGrpSpPr>
            <a:grpSpLocks/>
          </p:cNvGrpSpPr>
          <p:nvPr/>
        </p:nvGrpSpPr>
        <p:grpSpPr bwMode="auto"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id="159908" name="Picture 14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909" name="Freeform 1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159773" name="Group 143"/>
          <p:cNvGrpSpPr>
            <a:grpSpLocks/>
          </p:cNvGrpSpPr>
          <p:nvPr/>
        </p:nvGrpSpPr>
        <p:grpSpPr bwMode="auto"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id="159906" name="Picture 1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907" name="Freeform 1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159774" name="Group 146"/>
          <p:cNvGrpSpPr>
            <a:grpSpLocks/>
          </p:cNvGrpSpPr>
          <p:nvPr/>
        </p:nvGrpSpPr>
        <p:grpSpPr bwMode="auto"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159874" name="Freeform 1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75" name="Rectangle 148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76" name="Freeform 1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77" name="Freeform 1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78" name="Rectangle 151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9879" name="Group 1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904" name="AutoShape 153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9905" name="AutoShape 154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9880" name="Rectangle 155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9881" name="Group 1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902" name="AutoShape 15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9903" name="AutoShape 15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9882" name="Rectangle 159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83" name="Rectangle 160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9884" name="Group 1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900" name="AutoShape 16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9901" name="AutoShape 16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9885" name="Freeform 1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59886" name="Group 1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98" name="AutoShape 166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9899" name="AutoShape 167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9887" name="Rectangle 168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88" name="Freeform 1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89" name="Freeform 1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90" name="Oval 171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91" name="Freeform 1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92" name="AutoShape 173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93" name="AutoShape 174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94" name="Oval 175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95" name="Oval 176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9896" name="Oval 177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97" name="Rectangle 178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grpSp>
        <p:nvGrpSpPr>
          <p:cNvPr id="159775" name="Group 212"/>
          <p:cNvGrpSpPr>
            <a:grpSpLocks/>
          </p:cNvGrpSpPr>
          <p:nvPr/>
        </p:nvGrpSpPr>
        <p:grpSpPr bwMode="auto"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159842" name="Freeform 21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43" name="Rectangle 214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44" name="Freeform 21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45" name="Freeform 21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46" name="Rectangle 217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9847" name="Group 21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72" name="AutoShape 219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9873" name="AutoShape 22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9848" name="Rectangle 221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9849" name="Group 22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70" name="AutoShape 223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9871" name="AutoShape 224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9850" name="Rectangle 225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51" name="Rectangle 226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9852" name="Group 22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68" name="AutoShape 228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9869" name="AutoShape 22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9853" name="Freeform 23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59854" name="Group 23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66" name="AutoShape 232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9867" name="AutoShape 233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9855" name="Rectangle 234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56" name="Freeform 23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57" name="Freeform 23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58" name="Oval 237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59" name="Freeform 23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60" name="AutoShape 239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61" name="AutoShape 240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62" name="Oval 241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63" name="Oval 242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9864" name="Oval 243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65" name="Rectangle 244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grpSp>
        <p:nvGrpSpPr>
          <p:cNvPr id="159776" name="Group 245"/>
          <p:cNvGrpSpPr>
            <a:grpSpLocks/>
          </p:cNvGrpSpPr>
          <p:nvPr/>
        </p:nvGrpSpPr>
        <p:grpSpPr bwMode="auto"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159810" name="Freeform 24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11" name="Rectangle 24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12" name="Freeform 24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13" name="Freeform 24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14" name="Rectangle 25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9815" name="Group 25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40" name="AutoShape 25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9841" name="AutoShape 253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9816" name="Rectangle 25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9817" name="Group 25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38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9839" name="AutoShape 25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9818" name="Rectangle 25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19" name="Rectangle 25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9820" name="Group 26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36" name="AutoShape 26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9837" name="AutoShape 26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9821" name="Freeform 26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59822" name="Group 26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34" name="AutoShape 26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9835" name="AutoShape 266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9823" name="Rectangle 26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24" name="Freeform 26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25" name="Freeform 26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26" name="Oval 27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27" name="Freeform 27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828" name="AutoShape 27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29" name="AutoShape 27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30" name="Oval 27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31" name="Oval 27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9832" name="Oval 27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33" name="Rectangle 27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grpSp>
        <p:nvGrpSpPr>
          <p:cNvPr id="159777" name="Group 311"/>
          <p:cNvGrpSpPr>
            <a:grpSpLocks/>
          </p:cNvGrpSpPr>
          <p:nvPr/>
        </p:nvGrpSpPr>
        <p:grpSpPr bwMode="auto"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159778" name="Freeform 31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779" name="Rectangle 313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780" name="Freeform 31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781" name="Freeform 31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782" name="Rectangle 316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9783" name="Group 31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08" name="AutoShape 31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9809" name="AutoShape 319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9784" name="Rectangle 320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9785" name="Group 32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06" name="AutoShape 322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9807" name="AutoShape 323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9786" name="Rectangle 324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787" name="Rectangle 325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59788" name="Group 32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04" name="AutoShape 32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9805" name="AutoShape 32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9789" name="Freeform 32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59790" name="Group 33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02" name="AutoShape 331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59803" name="AutoShape 332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59791" name="Rectangle 333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792" name="Freeform 33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793" name="Freeform 33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794" name="Oval 336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795" name="Freeform 33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59796" name="AutoShape 338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797" name="AutoShape 339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798" name="Oval 340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799" name="Oval 341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9800" name="Oval 342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59801" name="Rectangle 343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</p:spTree>
    <p:extLst>
      <p:ext uri="{BB962C8B-B14F-4D97-AF65-F5344CB8AC3E}">
        <p14:creationId xmlns:p14="http://schemas.microsoft.com/office/powerpoint/2010/main" val="33949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4EDB29EA-6CBD-4E42-809A-3364EADE33CE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44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6050"/>
            <a:ext cx="7772400" cy="969963"/>
          </a:xfrm>
        </p:spPr>
        <p:txBody>
          <a:bodyPr/>
          <a:lstStyle/>
          <a:p>
            <a:r>
              <a:rPr lang="en-US" altLang="sv-SE" sz="4000" smtClean="0">
                <a:ea typeface="ＭＳ Ｐゴシック" panose="020B0600070205080204" pitchFamily="34" charset="-128"/>
              </a:rPr>
              <a:t>DNS: caching, updating records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3322" y="1195387"/>
            <a:ext cx="7926388" cy="4897909"/>
          </a:xfrm>
        </p:spPr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once (any) name server learns mapping, it </a:t>
            </a:r>
            <a:r>
              <a:rPr lang="en-US" altLang="sv-SE" i="1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caches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mapping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cache entries timeout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after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some time (TTL)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TLD servers typically cached in local name servers</a:t>
            </a:r>
          </a:p>
          <a:p>
            <a:pPr lvl="2"/>
            <a:r>
              <a:rPr lang="en-US" altLang="sv-SE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thus root name servers not often visited</a:t>
            </a:r>
            <a:endParaRPr lang="en-US" altLang="sv-SE" dirty="0" smtClean="0">
              <a:ea typeface="ＭＳ Ｐゴシック" panose="020B0600070205080204" pitchFamily="34" charset="-128"/>
            </a:endParaRP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cached entries may be </a:t>
            </a: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out-of-date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(best effort name-to-address translation!)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if name host changes IP address, may not be known Internet-wide until all TTLs expire</a:t>
            </a: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update/notify mechanisms proposed IETF standard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RFC 2136</a:t>
            </a:r>
          </a:p>
        </p:txBody>
      </p:sp>
    </p:spTree>
    <p:extLst>
      <p:ext uri="{BB962C8B-B14F-4D97-AF65-F5344CB8AC3E}">
        <p14:creationId xmlns:p14="http://schemas.microsoft.com/office/powerpoint/2010/main" val="9805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4505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537F526D-AF56-4D7E-8950-F356EE089A6D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45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66677"/>
            <a:ext cx="7772400" cy="892175"/>
          </a:xfrm>
        </p:spPr>
        <p:txBody>
          <a:bodyPr/>
          <a:lstStyle/>
          <a:p>
            <a:r>
              <a:rPr lang="en-US" altLang="sv-SE" sz="4000" dirty="0" smtClean="0">
                <a:ea typeface="ＭＳ Ｐゴシック" panose="020B0600070205080204" pitchFamily="34" charset="-128"/>
              </a:rPr>
              <a:t>DNS records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2463" y="1154113"/>
            <a:ext cx="7820025" cy="514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DNS: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 distributed </a:t>
            </a:r>
            <a:r>
              <a:rPr lang="en-US" altLang="sv-SE" sz="2400" dirty="0" err="1" smtClean="0">
                <a:ea typeface="ＭＳ Ｐゴシック" panose="020B0600070205080204" pitchFamily="34" charset="-128"/>
              </a:rPr>
              <a:t>db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 storing resource records </a:t>
            </a:r>
            <a:r>
              <a:rPr lang="en-US" altLang="sv-SE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(RR)</a:t>
            </a:r>
          </a:p>
        </p:txBody>
      </p:sp>
      <p:sp>
        <p:nvSpPr>
          <p:cNvPr id="450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897312"/>
            <a:ext cx="3534544" cy="226799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type=NS</a:t>
            </a:r>
          </a:p>
          <a:p>
            <a:pPr lvl="1"/>
            <a:r>
              <a:rPr lang="en-US" altLang="sv-SE" sz="2000" b="1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name</a:t>
            </a:r>
            <a:r>
              <a:rPr lang="en-US" altLang="sv-SE" sz="2000" dirty="0" smtClean="0">
                <a:ea typeface="ＭＳ Ｐゴシック" panose="020B0600070205080204" pitchFamily="34" charset="-128"/>
              </a:rPr>
              <a:t> is domain (e.g., foo.com)</a:t>
            </a:r>
          </a:p>
          <a:p>
            <a:pPr lvl="1"/>
            <a:r>
              <a:rPr lang="en-US" altLang="sv-SE" sz="2000" b="1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value</a:t>
            </a:r>
            <a:r>
              <a:rPr lang="en-US" altLang="sv-SE" sz="2000" dirty="0" smtClean="0">
                <a:ea typeface="ＭＳ Ｐゴシック" panose="020B0600070205080204" pitchFamily="34" charset="-128"/>
              </a:rPr>
              <a:t> is hostname of authoritative name server for this domain</a:t>
            </a:r>
          </a:p>
          <a:p>
            <a:endParaRPr lang="en-US" altLang="sv-SE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1795463" y="1908175"/>
            <a:ext cx="536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>
                <a:latin typeface="Arial" panose="020B0604020202020204" pitchFamily="34" charset="0"/>
              </a:rPr>
              <a:t>RR format:</a:t>
            </a:r>
            <a:r>
              <a:rPr lang="en-US" altLang="sv-SE" sz="2400">
                <a:latin typeface="Comic Sans MS" panose="030F0702030302020204" pitchFamily="66" charset="0"/>
              </a:rPr>
              <a:t> </a:t>
            </a:r>
            <a:r>
              <a:rPr lang="en-US" altLang="sv-SE" sz="1800" b="1">
                <a:latin typeface="Courier New" panose="02070309020205020404" pitchFamily="49" charset="0"/>
              </a:rPr>
              <a:t>(name, value, type, ttl)</a:t>
            </a:r>
            <a:endParaRPr lang="en-US" altLang="sv-SE" sz="2400">
              <a:latin typeface="Times New Roman" panose="02020603050405020304" pitchFamily="18" charset="0"/>
            </a:endParaRPr>
          </a:p>
        </p:txBody>
      </p:sp>
      <p:sp>
        <p:nvSpPr>
          <p:cNvPr id="45064" name="Rectangle 7"/>
          <p:cNvSpPr>
            <a:spLocks noChangeArrowheads="1"/>
          </p:cNvSpPr>
          <p:nvPr/>
        </p:nvSpPr>
        <p:spPr bwMode="auto">
          <a:xfrm>
            <a:off x="1876425" y="1895475"/>
            <a:ext cx="5267325" cy="5715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sv-SE" altLang="sv-SE" sz="2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5" name="Rectangle 8"/>
          <p:cNvSpPr>
            <a:spLocks noChangeArrowheads="1"/>
          </p:cNvSpPr>
          <p:nvPr/>
        </p:nvSpPr>
        <p:spPr bwMode="auto">
          <a:xfrm>
            <a:off x="523875" y="2657475"/>
            <a:ext cx="3544069" cy="11382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SzPct val="75000"/>
              <a:buFont typeface="Wingdings" panose="05000000000000000000" pitchFamily="2" charset="2"/>
              <a:buNone/>
            </a:pPr>
            <a:r>
              <a:rPr lang="en-US" altLang="sv-SE" u="sng" dirty="0">
                <a:solidFill>
                  <a:srgbClr val="CC0000"/>
                </a:solidFill>
              </a:rPr>
              <a:t>type=A</a:t>
            </a:r>
          </a:p>
          <a:p>
            <a:pPr lvl="1">
              <a:lnSpc>
                <a:spcPct val="100000"/>
              </a:lnSpc>
              <a:buSzTx/>
            </a:pPr>
            <a:r>
              <a:rPr lang="en-US" altLang="sv-SE" sz="2000" b="1" dirty="0">
                <a:latin typeface="Courier New" panose="02070309020205020404" pitchFamily="49" charset="0"/>
              </a:rPr>
              <a:t>name</a:t>
            </a:r>
            <a:r>
              <a:rPr lang="en-US" altLang="sv-SE" sz="2000" dirty="0">
                <a:latin typeface="Comic Sans MS" panose="030F0702030302020204" pitchFamily="66" charset="0"/>
              </a:rPr>
              <a:t> </a:t>
            </a:r>
            <a:r>
              <a:rPr lang="en-US" altLang="sv-SE" sz="2000" dirty="0"/>
              <a:t>is hostname</a:t>
            </a:r>
          </a:p>
          <a:p>
            <a:pPr lvl="1">
              <a:lnSpc>
                <a:spcPct val="100000"/>
              </a:lnSpc>
              <a:buSzTx/>
            </a:pPr>
            <a:r>
              <a:rPr lang="en-US" altLang="sv-SE" sz="2000" b="1" dirty="0">
                <a:latin typeface="Courier New" panose="02070309020205020404" pitchFamily="49" charset="0"/>
              </a:rPr>
              <a:t>value</a:t>
            </a:r>
            <a:r>
              <a:rPr lang="en-US" altLang="sv-SE" sz="2000" dirty="0">
                <a:latin typeface="Comic Sans MS" panose="030F0702030302020204" pitchFamily="66" charset="0"/>
              </a:rPr>
              <a:t> </a:t>
            </a:r>
            <a:r>
              <a:rPr lang="en-US" altLang="sv-SE" sz="2000" dirty="0"/>
              <a:t>is IP address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altLang="sv-SE" sz="2400" dirty="0"/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4229100" y="2697163"/>
            <a:ext cx="4514850" cy="2171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u="sng" dirty="0">
                <a:solidFill>
                  <a:srgbClr val="CC0000"/>
                </a:solidFill>
              </a:rPr>
              <a:t>type=CNAME</a:t>
            </a:r>
          </a:p>
          <a:p>
            <a:pPr lvl="1">
              <a:lnSpc>
                <a:spcPct val="100000"/>
              </a:lnSpc>
              <a:buSzTx/>
            </a:pPr>
            <a:r>
              <a:rPr lang="en-US" altLang="sv-SE" sz="2000" b="1" dirty="0">
                <a:latin typeface="Courier New" panose="02070309020205020404" pitchFamily="49" charset="0"/>
              </a:rPr>
              <a:t>name</a:t>
            </a:r>
            <a:r>
              <a:rPr lang="en-US" altLang="sv-SE" sz="2000" dirty="0">
                <a:latin typeface="Comic Sans MS" panose="030F0702030302020204" pitchFamily="66" charset="0"/>
              </a:rPr>
              <a:t> is </a:t>
            </a:r>
            <a:r>
              <a:rPr lang="en-US" altLang="sv-SE" sz="2000" dirty="0"/>
              <a:t>alias name for some </a:t>
            </a:r>
            <a:r>
              <a:rPr lang="ja-JP" altLang="en-US" sz="2000" dirty="0"/>
              <a:t>“</a:t>
            </a:r>
            <a:r>
              <a:rPr lang="en-US" altLang="ja-JP" sz="2000" dirty="0"/>
              <a:t>canonical</a:t>
            </a:r>
            <a:r>
              <a:rPr lang="ja-JP" altLang="en-US" sz="2000" dirty="0"/>
              <a:t>”</a:t>
            </a:r>
            <a:r>
              <a:rPr lang="en-US" altLang="ja-JP" sz="2000" dirty="0"/>
              <a:t> (the real) name</a:t>
            </a:r>
          </a:p>
          <a:p>
            <a:pPr lvl="1">
              <a:lnSpc>
                <a:spcPct val="100000"/>
              </a:lnSpc>
              <a:buSzTx/>
            </a:pPr>
            <a:r>
              <a:rPr lang="en-US" altLang="sv-SE" sz="1800" b="1" dirty="0" err="1" smtClean="0">
                <a:latin typeface="Courier New" panose="02070309020205020404" pitchFamily="49" charset="0"/>
              </a:rPr>
              <a:t>Eg</a:t>
            </a:r>
            <a:r>
              <a:rPr lang="en-US" altLang="sv-SE" sz="1800" b="1" dirty="0" smtClean="0">
                <a:latin typeface="Courier New" panose="02070309020205020404" pitchFamily="49" charset="0"/>
              </a:rPr>
              <a:t> www.ibm.com</a:t>
            </a:r>
            <a:r>
              <a:rPr lang="en-US" altLang="sv-SE" sz="1800" dirty="0" smtClean="0">
                <a:latin typeface="Courier New" panose="02070309020205020404" pitchFamily="49" charset="0"/>
              </a:rPr>
              <a:t> </a:t>
            </a:r>
            <a:r>
              <a:rPr lang="en-US" altLang="sv-SE" sz="2000" dirty="0"/>
              <a:t>is really</a:t>
            </a:r>
            <a:endParaRPr lang="en-US" altLang="sv-SE" sz="1800" dirty="0"/>
          </a:p>
          <a:p>
            <a:pPr lvl="1">
              <a:lnSpc>
                <a:spcPct val="100000"/>
              </a:lnSpc>
              <a:buSzTx/>
              <a:buFont typeface="Wingdings" panose="05000000000000000000" pitchFamily="2" charset="2"/>
              <a:buNone/>
            </a:pPr>
            <a:r>
              <a:rPr lang="en-US" altLang="sv-SE" sz="1800" dirty="0">
                <a:latin typeface="Courier New" panose="02070309020205020404" pitchFamily="49" charset="0"/>
              </a:rPr>
              <a:t>  </a:t>
            </a:r>
            <a:r>
              <a:rPr lang="en-US" altLang="sv-SE" sz="1800" b="1" dirty="0">
                <a:latin typeface="Courier New" panose="02070309020205020404" pitchFamily="49" charset="0"/>
              </a:rPr>
              <a:t>servereast.backup2.ibm.com</a:t>
            </a:r>
          </a:p>
          <a:p>
            <a:pPr lvl="1">
              <a:lnSpc>
                <a:spcPct val="100000"/>
              </a:lnSpc>
              <a:buSzTx/>
            </a:pPr>
            <a:r>
              <a:rPr lang="en-US" altLang="sv-SE" sz="2000" b="1" dirty="0">
                <a:latin typeface="Courier New" panose="02070309020205020404" pitchFamily="49" charset="0"/>
              </a:rPr>
              <a:t>value</a:t>
            </a:r>
            <a:r>
              <a:rPr lang="en-US" altLang="sv-SE" sz="2000" dirty="0">
                <a:latin typeface="Comic Sans MS" panose="030F0702030302020204" pitchFamily="66" charset="0"/>
              </a:rPr>
              <a:t> </a:t>
            </a:r>
            <a:r>
              <a:rPr lang="en-US" altLang="sv-SE" sz="2000" dirty="0"/>
              <a:t>is canonical name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altLang="sv-SE" sz="2400" dirty="0"/>
          </a:p>
        </p:txBody>
      </p:sp>
      <p:sp>
        <p:nvSpPr>
          <p:cNvPr id="45067" name="Rectangle 10"/>
          <p:cNvSpPr>
            <a:spLocks noChangeArrowheads="1"/>
          </p:cNvSpPr>
          <p:nvPr/>
        </p:nvSpPr>
        <p:spPr bwMode="auto">
          <a:xfrm>
            <a:off x="4252913" y="5022850"/>
            <a:ext cx="4408487" cy="1309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u="sng" dirty="0">
                <a:solidFill>
                  <a:srgbClr val="CC0000"/>
                </a:solidFill>
              </a:rPr>
              <a:t>type=MX</a:t>
            </a:r>
          </a:p>
          <a:p>
            <a:pPr lvl="1">
              <a:lnSpc>
                <a:spcPct val="100000"/>
              </a:lnSpc>
              <a:buSzTx/>
            </a:pPr>
            <a:r>
              <a:rPr lang="en-US" altLang="sv-SE" sz="2000" b="1" dirty="0">
                <a:latin typeface="Courier New" panose="02070309020205020404" pitchFamily="49" charset="0"/>
              </a:rPr>
              <a:t>value</a:t>
            </a:r>
            <a:r>
              <a:rPr lang="en-US" altLang="sv-SE" sz="2000" dirty="0">
                <a:latin typeface="Comic Sans MS" panose="030F0702030302020204" pitchFamily="66" charset="0"/>
              </a:rPr>
              <a:t> </a:t>
            </a:r>
            <a:r>
              <a:rPr lang="en-US" altLang="sv-SE" sz="2000" dirty="0"/>
              <a:t>is name of </a:t>
            </a:r>
            <a:r>
              <a:rPr lang="en-US" altLang="sv-SE" sz="2000" dirty="0" err="1"/>
              <a:t>mailserver</a:t>
            </a:r>
            <a:r>
              <a:rPr lang="en-US" altLang="sv-SE" sz="2000" dirty="0"/>
              <a:t> associated with</a:t>
            </a:r>
            <a:r>
              <a:rPr lang="en-US" altLang="sv-SE" sz="2000" dirty="0">
                <a:latin typeface="Comic Sans MS" panose="030F0702030302020204" pitchFamily="66" charset="0"/>
              </a:rPr>
              <a:t> </a:t>
            </a:r>
            <a:r>
              <a:rPr lang="en-US" altLang="sv-SE" sz="2000" b="1" dirty="0">
                <a:latin typeface="Courier New" panose="02070309020205020404" pitchFamily="49" charset="0"/>
              </a:rPr>
              <a:t>name</a:t>
            </a:r>
            <a:endParaRPr lang="en-US" altLang="sv-SE" sz="2000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alt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1EBF6DC3-DC41-4F9C-B97D-AABD4D58A5B3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46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17488"/>
            <a:ext cx="7772400" cy="601663"/>
          </a:xfrm>
        </p:spPr>
        <p:txBody>
          <a:bodyPr/>
          <a:lstStyle/>
          <a:p>
            <a:r>
              <a:rPr lang="en-US" altLang="sv-SE" sz="4000" dirty="0" smtClean="0">
                <a:ea typeface="ＭＳ Ｐゴシック" panose="020B0600070205080204" pitchFamily="34" charset="-128"/>
              </a:rPr>
              <a:t>DNS protocol, messages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261" y="1028700"/>
            <a:ext cx="7820025" cy="841375"/>
          </a:xfrm>
        </p:spPr>
        <p:txBody>
          <a:bodyPr/>
          <a:lstStyle/>
          <a:p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query</a:t>
            </a:r>
            <a:r>
              <a:rPr lang="en-US" altLang="sv-SE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and </a:t>
            </a: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reply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messages (use UDP), both with same </a:t>
            </a: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message format</a:t>
            </a:r>
            <a:endParaRPr lang="en-US" altLang="sv-SE" dirty="0" smtClean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6087" name="Rectangle 4"/>
          <p:cNvSpPr>
            <a:spLocks noChangeArrowheads="1"/>
          </p:cNvSpPr>
          <p:nvPr/>
        </p:nvSpPr>
        <p:spPr bwMode="auto">
          <a:xfrm>
            <a:off x="123032" y="1917701"/>
            <a:ext cx="2676723" cy="115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100000"/>
              </a:lnSpc>
              <a:buSzPct val="75000"/>
              <a:buNone/>
            </a:pPr>
            <a:r>
              <a:rPr lang="en-US" altLang="sv-SE" sz="2000" dirty="0" smtClean="0">
                <a:solidFill>
                  <a:srgbClr val="000099"/>
                </a:solidFill>
              </a:rPr>
              <a:t>identification</a:t>
            </a:r>
            <a:r>
              <a:rPr lang="en-US" altLang="sv-SE" sz="2000" dirty="0">
                <a:solidFill>
                  <a:srgbClr val="000099"/>
                </a:solidFill>
              </a:rPr>
              <a:t>:</a:t>
            </a:r>
            <a:r>
              <a:rPr lang="en-US" altLang="sv-SE" sz="2000" dirty="0"/>
              <a:t> 16 bit # for query, reply to query uses same </a:t>
            </a:r>
            <a:r>
              <a:rPr lang="en-US" altLang="sv-SE" sz="2000" dirty="0" smtClean="0"/>
              <a:t>#</a:t>
            </a:r>
            <a:endParaRPr lang="en-US" altLang="sv-SE" sz="2000" dirty="0"/>
          </a:p>
        </p:txBody>
      </p:sp>
      <p:grpSp>
        <p:nvGrpSpPr>
          <p:cNvPr id="46088" name="Group 36"/>
          <p:cNvGrpSpPr>
            <a:grpSpLocks/>
          </p:cNvGrpSpPr>
          <p:nvPr/>
        </p:nvGrpSpPr>
        <p:grpSpPr bwMode="auto">
          <a:xfrm>
            <a:off x="3249315" y="2217661"/>
            <a:ext cx="3725863" cy="4184650"/>
            <a:chOff x="2672" y="1396"/>
            <a:chExt cx="2347" cy="2636"/>
          </a:xfrm>
        </p:grpSpPr>
        <p:sp>
          <p:nvSpPr>
            <p:cNvPr id="46099" name="Rectangle 33"/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6100" name="Rectangle 12"/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6101" name="Line 13"/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02" name="Line 14"/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03" name="Line 15"/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04" name="Line 16"/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05" name="Line 17"/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06" name="Line 18"/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07" name="Line 19"/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08" name="Text Box 20"/>
            <p:cNvSpPr txBox="1">
              <a:spLocks noChangeArrowheads="1"/>
            </p:cNvSpPr>
            <p:nvPr/>
          </p:nvSpPr>
          <p:spPr bwMode="auto"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identification</a:t>
              </a:r>
            </a:p>
          </p:txBody>
        </p:sp>
        <p:sp>
          <p:nvSpPr>
            <p:cNvPr id="46109" name="Text Box 21"/>
            <p:cNvSpPr txBox="1">
              <a:spLocks noChangeArrowheads="1"/>
            </p:cNvSpPr>
            <p:nvPr/>
          </p:nvSpPr>
          <p:spPr bwMode="auto"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flags</a:t>
              </a:r>
            </a:p>
          </p:txBody>
        </p:sp>
        <p:sp>
          <p:nvSpPr>
            <p:cNvPr id="46110" name="Text Box 22"/>
            <p:cNvSpPr txBox="1">
              <a:spLocks noChangeArrowheads="1"/>
            </p:cNvSpPr>
            <p:nvPr/>
          </p:nvSpPr>
          <p:spPr bwMode="auto"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# questions</a:t>
              </a:r>
            </a:p>
          </p:txBody>
        </p:sp>
        <p:sp>
          <p:nvSpPr>
            <p:cNvPr id="46111" name="Text Box 23"/>
            <p:cNvSpPr txBox="1">
              <a:spLocks noChangeArrowheads="1"/>
            </p:cNvSpPr>
            <p:nvPr/>
          </p:nvSpPr>
          <p:spPr bwMode="auto"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questions (variable # of questions)</a:t>
              </a:r>
            </a:p>
          </p:txBody>
        </p:sp>
        <p:sp>
          <p:nvSpPr>
            <p:cNvPr id="46112" name="Text Box 26"/>
            <p:cNvSpPr txBox="1">
              <a:spLocks noChangeArrowheads="1"/>
            </p:cNvSpPr>
            <p:nvPr/>
          </p:nvSpPr>
          <p:spPr bwMode="auto"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# additional RRs</a:t>
              </a:r>
            </a:p>
          </p:txBody>
        </p:sp>
        <p:sp>
          <p:nvSpPr>
            <p:cNvPr id="46113" name="Text Box 27"/>
            <p:cNvSpPr txBox="1">
              <a:spLocks noChangeArrowheads="1"/>
            </p:cNvSpPr>
            <p:nvPr/>
          </p:nvSpPr>
          <p:spPr bwMode="auto"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# authority RRs</a:t>
              </a:r>
            </a:p>
          </p:txBody>
        </p:sp>
        <p:sp>
          <p:nvSpPr>
            <p:cNvPr id="46114" name="Text Box 28"/>
            <p:cNvSpPr txBox="1">
              <a:spLocks noChangeArrowheads="1"/>
            </p:cNvSpPr>
            <p:nvPr/>
          </p:nvSpPr>
          <p:spPr bwMode="auto"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# answer RRs</a:t>
              </a:r>
            </a:p>
          </p:txBody>
        </p:sp>
        <p:sp>
          <p:nvSpPr>
            <p:cNvPr id="46115" name="Text Box 30"/>
            <p:cNvSpPr txBox="1">
              <a:spLocks noChangeArrowheads="1"/>
            </p:cNvSpPr>
            <p:nvPr/>
          </p:nvSpPr>
          <p:spPr bwMode="auto"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answers (variable # of RRs)</a:t>
              </a:r>
            </a:p>
          </p:txBody>
        </p:sp>
        <p:sp>
          <p:nvSpPr>
            <p:cNvPr id="46116" name="Text Box 31"/>
            <p:cNvSpPr txBox="1">
              <a:spLocks noChangeArrowheads="1"/>
            </p:cNvSpPr>
            <p:nvPr/>
          </p:nvSpPr>
          <p:spPr bwMode="auto"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authority (variable # of RRs)</a:t>
              </a:r>
            </a:p>
          </p:txBody>
        </p:sp>
        <p:sp>
          <p:nvSpPr>
            <p:cNvPr id="46117" name="Text Box 32"/>
            <p:cNvSpPr txBox="1">
              <a:spLocks noChangeArrowheads="1"/>
            </p:cNvSpPr>
            <p:nvPr/>
          </p:nvSpPr>
          <p:spPr bwMode="auto"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additional info (variable # of RRs)</a:t>
              </a:r>
            </a:p>
          </p:txBody>
        </p:sp>
      </p:grpSp>
      <p:sp>
        <p:nvSpPr>
          <p:cNvPr id="46089" name="Line 34"/>
          <p:cNvSpPr>
            <a:spLocks noChangeShapeType="1"/>
          </p:cNvSpPr>
          <p:nvPr/>
        </p:nvSpPr>
        <p:spPr bwMode="auto">
          <a:xfrm flipV="1">
            <a:off x="2280419" y="2410505"/>
            <a:ext cx="1165225" cy="327025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6090" name="Line 35"/>
          <p:cNvSpPr>
            <a:spLocks noChangeShapeType="1"/>
          </p:cNvSpPr>
          <p:nvPr/>
        </p:nvSpPr>
        <p:spPr bwMode="auto">
          <a:xfrm flipH="1" flipV="1">
            <a:off x="6705600" y="2547938"/>
            <a:ext cx="491828" cy="9525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46091" name="Group 60"/>
          <p:cNvGrpSpPr>
            <a:grpSpLocks/>
          </p:cNvGrpSpPr>
          <p:nvPr/>
        </p:nvGrpSpPr>
        <p:grpSpPr bwMode="auto">
          <a:xfrm>
            <a:off x="3300908" y="1951077"/>
            <a:ext cx="1747837" cy="274638"/>
            <a:chOff x="2691" y="1194"/>
            <a:chExt cx="1101" cy="173"/>
          </a:xfrm>
        </p:grpSpPr>
        <p:sp>
          <p:nvSpPr>
            <p:cNvPr id="46096" name="Text Box 57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200" dirty="0">
                  <a:latin typeface="Arial" panose="020B0604020202020204" pitchFamily="34" charset="0"/>
                </a:rPr>
                <a:t>2 bytes</a:t>
              </a:r>
            </a:p>
          </p:txBody>
        </p:sp>
        <p:sp>
          <p:nvSpPr>
            <p:cNvPr id="46097" name="Line 58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98" name="Line 59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6092" name="Group 61"/>
          <p:cNvGrpSpPr>
            <a:grpSpLocks/>
          </p:cNvGrpSpPr>
          <p:nvPr/>
        </p:nvGrpSpPr>
        <p:grpSpPr bwMode="auto">
          <a:xfrm>
            <a:off x="5108698" y="1963779"/>
            <a:ext cx="1747837" cy="274638"/>
            <a:chOff x="2691" y="1194"/>
            <a:chExt cx="1101" cy="173"/>
          </a:xfrm>
        </p:grpSpPr>
        <p:sp>
          <p:nvSpPr>
            <p:cNvPr id="46093" name="Text Box 62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200">
                  <a:latin typeface="Arial" panose="020B0604020202020204" pitchFamily="34" charset="0"/>
                </a:rPr>
                <a:t>2 bytes</a:t>
              </a:r>
            </a:p>
          </p:txBody>
        </p:sp>
        <p:sp>
          <p:nvSpPr>
            <p:cNvPr id="46094" name="Line 63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95" name="Line 64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Rectangle 1"/>
          <p:cNvSpPr/>
          <p:nvPr/>
        </p:nvSpPr>
        <p:spPr>
          <a:xfrm>
            <a:off x="7006928" y="2267407"/>
            <a:ext cx="2318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n-US" altLang="sv-SE" sz="2400" dirty="0">
                <a:solidFill>
                  <a:srgbClr val="000099"/>
                </a:solidFill>
              </a:rPr>
              <a:t>flags:</a:t>
            </a:r>
          </a:p>
          <a:p>
            <a:pPr>
              <a:lnSpc>
                <a:spcPct val="10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sv-SE" dirty="0"/>
              <a:t>query or reply</a:t>
            </a:r>
          </a:p>
          <a:p>
            <a:pPr>
              <a:lnSpc>
                <a:spcPct val="10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sv-SE" dirty="0"/>
              <a:t>recursion desired </a:t>
            </a:r>
          </a:p>
          <a:p>
            <a:pPr>
              <a:lnSpc>
                <a:spcPct val="10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sv-SE" dirty="0"/>
              <a:t>recursion available</a:t>
            </a:r>
          </a:p>
          <a:p>
            <a:pPr>
              <a:lnSpc>
                <a:spcPct val="10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sv-SE" dirty="0"/>
              <a:t>reply is authoritative</a:t>
            </a:r>
            <a:endParaRPr lang="en-US" altLang="sv-SE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61963" y="3703638"/>
            <a:ext cx="19018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dirty="0"/>
              <a:t>name, type fields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dirty="0"/>
              <a:t> for a query</a:t>
            </a:r>
            <a:endParaRPr lang="en-US" altLang="sv-SE" sz="2400" dirty="0"/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98438" y="4425950"/>
            <a:ext cx="2168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RRs in response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to query</a:t>
            </a:r>
            <a:endParaRPr lang="en-US" altLang="sv-SE" sz="240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57150" y="5078413"/>
            <a:ext cx="23129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records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authoritative servers</a:t>
            </a:r>
            <a:endParaRPr lang="en-US" altLang="sv-SE" sz="2400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-36512" y="5797550"/>
            <a:ext cx="239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additional </a:t>
            </a:r>
            <a:r>
              <a:rPr lang="ja-JP" altLang="en-US" sz="2000"/>
              <a:t>“</a:t>
            </a:r>
            <a:r>
              <a:rPr lang="en-US" altLang="ja-JP" sz="2000"/>
              <a:t>helpful</a:t>
            </a:r>
            <a:r>
              <a:rPr lang="ja-JP" altLang="en-US" sz="2000"/>
              <a:t>”</a:t>
            </a:r>
            <a:endParaRPr lang="en-US" altLang="ja-JP" sz="2000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info that may be used</a:t>
            </a:r>
            <a:endParaRPr lang="en-US" altLang="sv-SE" sz="240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flipH="1">
            <a:off x="2378075" y="6062663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2386013" y="5403850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H="1">
            <a:off x="2393950" y="4745038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 flipH="1">
            <a:off x="2379663" y="4019550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60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4951C221-367F-4973-94C6-1BE7EFC55F8F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47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515888" y="50801"/>
            <a:ext cx="7772400" cy="903287"/>
          </a:xfrm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</a:rPr>
              <a:t>Inserting records into </a:t>
            </a:r>
            <a:r>
              <a:rPr lang="en-US" altLang="sv-SE" sz="4000" smtClean="0">
                <a:ea typeface="ＭＳ Ｐゴシック" panose="020B0600070205080204" pitchFamily="34" charset="-128"/>
              </a:rPr>
              <a:t>DNS</a:t>
            </a:r>
          </a:p>
        </p:txBody>
      </p:sp>
      <p:sp>
        <p:nvSpPr>
          <p:cNvPr id="481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5888" y="1082674"/>
            <a:ext cx="8456613" cy="5082629"/>
          </a:xfrm>
        </p:spPr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example: new startup 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Network Utopia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”</a:t>
            </a:r>
            <a:endParaRPr lang="en-US" altLang="ja-JP" dirty="0" smtClean="0">
              <a:ea typeface="ＭＳ Ｐゴシック" panose="020B0600070205080204" pitchFamily="34" charset="-128"/>
            </a:endParaRP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register name networkuptopia.com at </a:t>
            </a: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DNS registrar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(e.g., Network Solutions)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provide names, IP addresses of </a:t>
            </a:r>
            <a:r>
              <a:rPr lang="en-US" altLang="sv-SE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authoritative name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server (primary and secondary)</a:t>
            </a:r>
          </a:p>
          <a:p>
            <a:pPr lvl="1"/>
            <a:r>
              <a:rPr lang="en-US" altLang="sv-SE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registrar inserts two RRs into .com TLD server:</a:t>
            </a:r>
            <a:r>
              <a:rPr lang="en-US" altLang="sv-SE" sz="28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sv-SE" sz="28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sv-SE" sz="20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(networkutopia.com, dns1.networkutopia.com, NS)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sv-SE" sz="20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(dns1.networkutopia.com, 212.212.212.1, A)</a:t>
            </a:r>
            <a:endParaRPr lang="en-US" altLang="sv-SE" dirty="0" smtClean="0">
              <a:solidFill>
                <a:srgbClr val="FF0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Adding a </a:t>
            </a:r>
            <a:r>
              <a:rPr lang="en-US" altLang="sv-SE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new host/service to domain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sv-SE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Add to authoritative name server</a:t>
            </a:r>
          </a:p>
          <a:p>
            <a:pPr lvl="2"/>
            <a:r>
              <a:rPr lang="en-US" altLang="sv-SE" dirty="0" smtClean="0">
                <a:ea typeface="ＭＳ Ｐゴシック" panose="020B0600070205080204" pitchFamily="34" charset="-128"/>
              </a:rPr>
              <a:t>type A record for www.networkuptopia.com	</a:t>
            </a:r>
          </a:p>
          <a:p>
            <a:pPr lvl="2"/>
            <a:r>
              <a:rPr lang="en-US" altLang="sv-SE" dirty="0" smtClean="0">
                <a:ea typeface="ＭＳ Ｐゴシック" panose="020B0600070205080204" pitchFamily="34" charset="-128"/>
              </a:rPr>
              <a:t>type MX record for networkutopia.com (mail)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22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DNS and security risks</a:t>
            </a:r>
          </a:p>
        </p:txBody>
      </p:sp>
      <p:sp>
        <p:nvSpPr>
          <p:cNvPr id="49155" name="Content Placeholder 5"/>
          <p:cNvSpPr>
            <a:spLocks noGrp="1"/>
          </p:cNvSpPr>
          <p:nvPr>
            <p:ph sz="half" idx="1"/>
          </p:nvPr>
        </p:nvSpPr>
        <p:spPr>
          <a:xfrm>
            <a:off x="426976" y="1124744"/>
            <a:ext cx="4038600" cy="518457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dirty="0" smtClean="0">
                <a:solidFill>
                  <a:srgbClr val="22228B"/>
                </a:solidFill>
                <a:ea typeface="ＭＳ Ｐゴシック" panose="020B0600070205080204" pitchFamily="34" charset="-128"/>
              </a:rPr>
              <a:t>DDoS attacks</a:t>
            </a: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Bombard root servers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Mitigation (it actually works </a:t>
            </a:r>
            <a:r>
              <a:rPr lang="en-US" altLang="sv-SE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)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: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local DNS servers cache IPs of TLD servers, allowing root server bypass</a:t>
            </a: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Bombard TLD servers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Potentially more dangerous</a:t>
            </a:r>
          </a:p>
          <a:p>
            <a:pPr>
              <a:buFont typeface="Comic Sans MS" panose="030F0702030302020204" pitchFamily="66" charset="0"/>
              <a:buAutoNum type="arabicPeriod"/>
            </a:pP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244280" cy="5184576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Redirect attacks</a:t>
            </a:r>
          </a:p>
          <a:p>
            <a:pPr>
              <a:defRPr/>
            </a:pPr>
            <a:r>
              <a:rPr lang="en-US" dirty="0" smtClean="0"/>
              <a:t>Man-in-middle</a:t>
            </a:r>
          </a:p>
          <a:p>
            <a:pPr lvl="1">
              <a:defRPr/>
            </a:pPr>
            <a:r>
              <a:rPr lang="en-US" dirty="0" smtClean="0"/>
              <a:t>Intercept queries</a:t>
            </a:r>
          </a:p>
          <a:p>
            <a:pPr>
              <a:defRPr/>
            </a:pPr>
            <a:r>
              <a:rPr lang="en-US" dirty="0" smtClean="0"/>
              <a:t>DNS poisoning</a:t>
            </a:r>
          </a:p>
          <a:p>
            <a:pPr lvl="1">
              <a:defRPr/>
            </a:pPr>
            <a:r>
              <a:rPr lang="en-US" dirty="0" smtClean="0"/>
              <a:t>Send bogus replies to DNS server, which caches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Exploit DNS for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DDoS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/>
              <a:t>Send queries with spoofed source address: target IP</a:t>
            </a:r>
          </a:p>
        </p:txBody>
      </p:sp>
      <p:sp>
        <p:nvSpPr>
          <p:cNvPr id="491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4B327057-E65C-46B8-8AB1-F0A54FA6C6C8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48</a:t>
            </a:fld>
            <a:endParaRPr lang="en-US" altLang="sv-SE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solidFill>
                  <a:srgbClr val="000000"/>
                </a:solidFill>
                <a:latin typeface="Tahoma" panose="020B0604030504040204" pitchFamily="34" charset="0"/>
              </a:rPr>
              <a:t>2-</a:t>
            </a:r>
            <a:fld id="{7521A502-519F-4148-982B-63787B3B78AF}" type="slidenum">
              <a:rPr lang="en-US" altLang="sv-SE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49</a:t>
            </a:fld>
            <a:endParaRPr lang="en-US" altLang="sv-SE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195263"/>
            <a:ext cx="4005262" cy="819150"/>
          </a:xfrm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2" y="1268760"/>
            <a:ext cx="7449963" cy="4455120"/>
          </a:xfrm>
          <a:noFill/>
        </p:spPr>
        <p:txBody>
          <a:bodyPr/>
          <a:lstStyle/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application architectures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client-server</a:t>
            </a:r>
          </a:p>
          <a:p>
            <a:pPr lvl="1"/>
            <a:r>
              <a:rPr lang="en-US" altLang="sv-SE" i="1" dirty="0" smtClean="0">
                <a:ea typeface="ＭＳ Ｐゴシック" panose="020B0600070205080204" pitchFamily="34" charset="-128"/>
              </a:rPr>
              <a:t>(p2p: will study later in the course, after the layers-centered study)</a:t>
            </a:r>
          </a:p>
          <a:p>
            <a:pPr>
              <a:lnSpc>
                <a:spcPct val="100000"/>
              </a:lnSpc>
              <a:buSzPct val="75000"/>
            </a:pPr>
            <a:r>
              <a:rPr lang="en-US" altLang="sv-SE" sz="24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specific protocols:</a:t>
            </a:r>
          </a:p>
          <a:p>
            <a:pPr lvl="1">
              <a:lnSpc>
                <a:spcPct val="100000"/>
              </a:lnSpc>
            </a:pPr>
            <a:r>
              <a:rPr lang="en-US" altLang="sv-SE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Http (connection to programming assignment</a:t>
            </a:r>
            <a:r>
              <a:rPr lang="en-US" altLang="sv-SE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)</a:t>
            </a:r>
          </a:p>
          <a:p>
            <a:pPr lvl="2"/>
            <a:r>
              <a:rPr lang="en-US" altLang="sv-SE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Caching </a:t>
            </a:r>
            <a:r>
              <a:rPr lang="en-US" altLang="sv-SE" dirty="0" err="1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etc</a:t>
            </a:r>
            <a:endParaRPr lang="en-US" altLang="sv-SE" dirty="0" smtClean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sv-SE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SMTP </a:t>
            </a:r>
            <a:r>
              <a:rPr lang="en-US" altLang="sv-SE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(POP, IMAP)</a:t>
            </a:r>
          </a:p>
          <a:p>
            <a:pPr lvl="1">
              <a:lnSpc>
                <a:spcPct val="100000"/>
              </a:lnSpc>
            </a:pPr>
            <a:r>
              <a:rPr lang="en-US" altLang="sv-SE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DNS</a:t>
            </a:r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4967288" y="1809750"/>
            <a:ext cx="39624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SzPct val="75000"/>
            </a:pPr>
            <a:endParaRPr lang="en-US" altLang="sv-SE">
              <a:solidFill>
                <a:srgbClr val="000000"/>
              </a:solidFill>
            </a:endParaRPr>
          </a:p>
        </p:txBody>
      </p:sp>
      <p:pic>
        <p:nvPicPr>
          <p:cNvPr id="8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1323" y="5417853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67137" y="4298960"/>
            <a:ext cx="2576863" cy="175432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Coming soon, after a first pass of the 4 top layers</a:t>
            </a:r>
          </a:p>
          <a:p>
            <a:r>
              <a:rPr lang="en-US" dirty="0" smtClean="0"/>
              <a:t>- P2P </a:t>
            </a:r>
            <a:r>
              <a:rPr lang="en-US" dirty="0"/>
              <a:t>applications</a:t>
            </a:r>
          </a:p>
          <a:p>
            <a:r>
              <a:rPr lang="en-US" dirty="0" smtClean="0"/>
              <a:t>- video </a:t>
            </a:r>
            <a:r>
              <a:rPr lang="en-US" dirty="0"/>
              <a:t>streaming and content distribution networks</a:t>
            </a:r>
          </a:p>
        </p:txBody>
      </p:sp>
    </p:spTree>
    <p:extLst>
      <p:ext uri="{BB962C8B-B14F-4D97-AF65-F5344CB8AC3E}">
        <p14:creationId xmlns:p14="http://schemas.microsoft.com/office/powerpoint/2010/main" val="212498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7885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latin typeface="Tahoma" panose="020B0604030504040204" pitchFamily="34" charset="0"/>
              </a:rPr>
              <a:t>2-</a:t>
            </a:r>
            <a:fld id="{D261481D-0589-4EF6-AB20-F53B35859F18}" type="slidenum">
              <a:rPr lang="en-US" altLang="sv-SE" sz="1200">
                <a:latin typeface="Tahoma" panose="020B0604030504040204" pitchFamily="34" charset="0"/>
              </a:rPr>
              <a:pPr/>
              <a:t>5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grpSp>
        <p:nvGrpSpPr>
          <p:cNvPr id="78851" name="Group 566"/>
          <p:cNvGrpSpPr>
            <a:grpSpLocks/>
          </p:cNvGrpSpPr>
          <p:nvPr/>
        </p:nvGrpSpPr>
        <p:grpSpPr bwMode="auto">
          <a:xfrm>
            <a:off x="5202238" y="1546225"/>
            <a:ext cx="3540125" cy="4545013"/>
            <a:chOff x="3277" y="974"/>
            <a:chExt cx="2230" cy="2863"/>
          </a:xfrm>
        </p:grpSpPr>
        <p:sp>
          <p:nvSpPr>
            <p:cNvPr id="78859" name="Freeform 567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78860" name="Group 568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79234" name="Rectangle 56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235" name="AutoShape 57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78861" name="Freeform 571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62" name="Line 572"/>
            <p:cNvSpPr>
              <a:spLocks noChangeShapeType="1"/>
            </p:cNvSpPr>
            <p:nvPr/>
          </p:nvSpPr>
          <p:spPr bwMode="auto">
            <a:xfrm rot="-5400000">
              <a:off x="4924" y="3316"/>
              <a:ext cx="284" cy="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63" name="Line 573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64" name="Line 574"/>
            <p:cNvSpPr>
              <a:spLocks noChangeShapeType="1"/>
            </p:cNvSpPr>
            <p:nvPr/>
          </p:nvSpPr>
          <p:spPr bwMode="auto">
            <a:xfrm rot="16200000" flipH="1">
              <a:off x="5113" y="3192"/>
              <a:ext cx="90" cy="5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65" name="Line 576"/>
            <p:cNvSpPr>
              <a:spLocks noChangeShapeType="1"/>
            </p:cNvSpPr>
            <p:nvPr/>
          </p:nvSpPr>
          <p:spPr bwMode="auto">
            <a:xfrm>
              <a:off x="3843" y="3009"/>
              <a:ext cx="99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66" name="Line 577"/>
            <p:cNvSpPr>
              <a:spLocks noChangeShapeType="1"/>
            </p:cNvSpPr>
            <p:nvPr/>
          </p:nvSpPr>
          <p:spPr bwMode="auto">
            <a:xfrm flipV="1">
              <a:off x="3680" y="3159"/>
              <a:ext cx="256" cy="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67" name="Line 580"/>
            <p:cNvSpPr>
              <a:spLocks noChangeShapeType="1"/>
            </p:cNvSpPr>
            <p:nvPr/>
          </p:nvSpPr>
          <p:spPr bwMode="auto">
            <a:xfrm flipH="1">
              <a:off x="3948" y="3204"/>
              <a:ext cx="90" cy="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68" name="Line 581"/>
            <p:cNvSpPr>
              <a:spLocks noChangeShapeType="1"/>
            </p:cNvSpPr>
            <p:nvPr/>
          </p:nvSpPr>
          <p:spPr bwMode="auto">
            <a:xfrm flipH="1" flipV="1">
              <a:off x="4146" y="3213"/>
              <a:ext cx="51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69" name="Line 582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70" name="Line 584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71" name="Line 585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78872" name="Group 586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79232" name="Picture 587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233" name="Picture 588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8873" name="Freeform 589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74" name="Freeform 590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75" name="Line 591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76" name="Line 592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77" name="Line 593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78" name="Line 594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79" name="Line 595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0" name="Line 596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1" name="Line 597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2" name="Line 598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3" name="Line 599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4" name="Line 600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5" name="Line 601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6" name="Line 602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7" name="Line 603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8" name="Line 604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9" name="Line 605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90" name="Line 606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91" name="Line 607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78892" name="Group 608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79215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16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17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18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19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0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1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2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3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4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5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6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7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8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9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30" name="Oval 624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pic>
            <p:nvPicPr>
              <p:cNvPr id="79231" name="Picture 625" descr="cell_tower_radiation_gra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893" name="Group 626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79206" name="Line 627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207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208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209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210" name="Group 631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79213" name="Freeform 63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214" name="Freeform 63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211" name="Line 634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212" name="Line 635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894" name="Group 636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7919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9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20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201" name="Group 64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204" name="Freeform 6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205" name="Freeform 6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202" name="Line 64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203" name="Line 64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895" name="Group 645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7919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9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9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93" name="Group 64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96" name="Freeform 6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97" name="Freeform 6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94" name="Line 65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95" name="Line 65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896" name="Group 654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7918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8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8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85" name="Group 65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88" name="Freeform 6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89" name="Freeform 6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86" name="Line 66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87" name="Line 66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897" name="Group 663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7917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7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7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77" name="Group 66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80" name="Freeform 6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81" name="Freeform 6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78" name="Line 67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79" name="Line 67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898" name="Group 672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7916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6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6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69" name="Group 67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72" name="Freeform 67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73" name="Freeform 67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70" name="Line 67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71" name="Line 68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78899" name="Line 681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78900" name="Group 682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7915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5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6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61" name="Group 6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64" name="Freeform 6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65" name="Freeform 6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62" name="Line 6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63" name="Line 6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01" name="Group 691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915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5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5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53" name="Group 6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56" name="Freeform 6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57" name="Freeform 6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54" name="Line 6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55" name="Line 6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02" name="Group 700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7914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4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4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45" name="Group 7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48" name="Freeform 7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49" name="Freeform 7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46" name="Line 7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47" name="Line 7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03" name="Group 709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7913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3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3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37" name="Group 71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40" name="Freeform 71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41" name="Freeform 71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38" name="Line 71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39" name="Line 71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04" name="Group 718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7912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2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2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29" name="Group 72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32" name="Freeform 72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33" name="Freeform 72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30" name="Line 72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31" name="Line 72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05" name="Group 727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7911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1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2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21" name="Group 73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24" name="Freeform 73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25" name="Freeform 73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22" name="Line 73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23" name="Line 73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06" name="Group 736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79104" name="Group 737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9106" name="Freeform 738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07" name="Freeform 739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08" name="Freeform 740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09" name="Freeform 741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10" name="Freeform 742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11" name="Freeform 743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12" name="Freeform 744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13" name="Freeform 745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14" name="Freeform 746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15" name="Freeform 747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16" name="Freeform 748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17" name="Freeform 749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pic>
            <p:nvPicPr>
              <p:cNvPr id="79105" name="Picture 750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907" name="Group 751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79090" name="Group 752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9092" name="Freeform 753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93" name="Freeform 754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94" name="Freeform 755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95" name="Freeform 756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96" name="Freeform 757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97" name="Freeform 758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98" name="Freeform 759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99" name="Freeform 760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00" name="Freeform 761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01" name="Freeform 762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02" name="Freeform 763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03" name="Freeform 764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pic>
            <p:nvPicPr>
              <p:cNvPr id="79091" name="Picture 765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8908" name="Line 766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78909" name="Group 767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79088" name="Picture 7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89" name="Freeform 7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78910" name="Group 770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79086" name="Picture 7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87" name="Freeform 7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78911" name="Group 773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79084" name="Picture 7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85" name="Freeform 7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78912" name="Group 776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79082" name="Picture 7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83" name="Freeform 7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pic>
          <p:nvPicPr>
            <p:cNvPr id="78913" name="Picture 779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914" name="Group 780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79080" name="Picture 781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081" name="Picture 782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915" name="Group 783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79048" name="Freeform 7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49" name="Rectangle 7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50" name="Freeform 7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51" name="Freeform 7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52" name="Rectangle 7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9053" name="Group 7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9078" name="AutoShape 7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9079" name="AutoShape 7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9054" name="Rectangle 7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9055" name="Group 7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9076" name="AutoShape 7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9077" name="AutoShape 7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9056" name="Rectangle 7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57" name="Rectangle 7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9058" name="Group 7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9074" name="AutoShape 7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9075" name="AutoShape 8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9059" name="Freeform 8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9060" name="Group 8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9072" name="AutoShape 8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9073" name="AutoShape 8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9061" name="Rectangle 8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62" name="Freeform 8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63" name="Freeform 8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64" name="Oval 8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65" name="Freeform 8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66" name="AutoShape 8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67" name="AutoShape 8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68" name="Oval 8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69" name="Oval 8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070" name="Oval 8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71" name="Rectangle 8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grpSp>
          <p:nvGrpSpPr>
            <p:cNvPr id="78916" name="Group 816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79016" name="Freeform 81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17" name="Rectangle 818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18" name="Freeform 81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19" name="Freeform 82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20" name="Rectangle 821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9021" name="Group 82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9046" name="AutoShape 823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9047" name="AutoShape 824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9022" name="Rectangle 825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9023" name="Group 82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9044" name="AutoShape 827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9045" name="AutoShape 828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9024" name="Rectangle 829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25" name="Rectangle 830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9026" name="Group 83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9042" name="AutoShape 832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9043" name="AutoShape 833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9027" name="Freeform 83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9028" name="Group 83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9040" name="AutoShape 836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9041" name="AutoShape 837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9029" name="Rectangle 838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30" name="Freeform 83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31" name="Freeform 84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32" name="Oval 841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33" name="Freeform 84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34" name="AutoShape 843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35" name="AutoShape 844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36" name="Oval 845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37" name="Oval 846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038" name="Oval 847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39" name="Rectangle 848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grpSp>
          <p:nvGrpSpPr>
            <p:cNvPr id="78917" name="Group 849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78993" name="Picture 850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994" name="Picture 851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95" name="Freeform 852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78996" name="Picture 853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97" name="Freeform 854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98" name="Freeform 855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99" name="Freeform 856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0" name="Freeform 857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1" name="Freeform 858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2" name="Freeform 859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9003" name="Group 860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9010" name="Freeform 861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11" name="Freeform 862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12" name="Freeform 863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13" name="Freeform 864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14" name="Freeform 865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15" name="Freeform 866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004" name="Freeform 867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5" name="Freeform 868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6" name="Freeform 869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7" name="Freeform 870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8" name="Freeform 871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9" name="Freeform 872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18" name="Group 873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78970" name="Picture 874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971" name="Picture 875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72" name="Freeform 87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78973" name="Picture 877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74" name="Freeform 87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75" name="Freeform 87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76" name="Freeform 88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77" name="Freeform 88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78" name="Freeform 88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79" name="Freeform 88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8980" name="Group 88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8987" name="Freeform 88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88" name="Freeform 88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89" name="Freeform 88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90" name="Freeform 88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91" name="Freeform 88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92" name="Freeform 89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8981" name="Freeform 89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82" name="Freeform 89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83" name="Freeform 89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84" name="Freeform 89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85" name="Freeform 89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86" name="Freeform 89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19" name="Group 897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78947" name="Picture 898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948" name="Picture 899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49" name="Freeform 90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78950" name="Picture 901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51" name="Freeform 90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52" name="Freeform 90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53" name="Freeform 90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54" name="Freeform 90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55" name="Freeform 90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56" name="Freeform 90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8957" name="Group 90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8964" name="Freeform 90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65" name="Freeform 91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66" name="Freeform 91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67" name="Freeform 91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68" name="Freeform 91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69" name="Freeform 91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8958" name="Freeform 91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59" name="Freeform 91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60" name="Freeform 91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61" name="Freeform 91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62" name="Freeform 91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63" name="Freeform 92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20" name="Group 921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78945" name="Picture 92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46" name="Freeform 92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78921" name="Group 924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78922" name="Picture 92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923" name="Picture 92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24" name="Freeform 92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78925" name="Picture 92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26" name="Freeform 92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27" name="Freeform 93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28" name="Freeform 93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29" name="Freeform 93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30" name="Freeform 93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31" name="Freeform 93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8932" name="Group 93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8939" name="Freeform 93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40" name="Freeform 93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41" name="Freeform 93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42" name="Freeform 93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43" name="Freeform 94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44" name="Freeform 94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8933" name="Freeform 94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34" name="Freeform 94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35" name="Freeform 94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36" name="Freeform 94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37" name="Freeform 94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38" name="Freeform 94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39744" y="122406"/>
            <a:ext cx="7772400" cy="819150"/>
          </a:xfrm>
        </p:spPr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Peer2Peer architecture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9257" y="2071229"/>
            <a:ext cx="4049713" cy="324736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sv-SE" sz="2400" i="1" dirty="0" smtClean="0">
                <a:ea typeface="ＭＳ Ｐゴシック" panose="020B0600070205080204" pitchFamily="34" charset="-128"/>
              </a:rPr>
              <a:t>no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 always-on server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peers request service from other peers, provide service in return 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peers are intermittently connected and may change addresses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complex management</a:t>
            </a:r>
          </a:p>
          <a:p>
            <a:endParaRPr lang="en-US" altLang="sv-SE" dirty="0" smtClean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78855" name="Line 1034"/>
          <p:cNvSpPr>
            <a:spLocks noChangeShapeType="1"/>
          </p:cNvSpPr>
          <p:nvPr/>
        </p:nvSpPr>
        <p:spPr bwMode="auto">
          <a:xfrm flipH="1">
            <a:off x="6221413" y="1852613"/>
            <a:ext cx="503237" cy="13890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8856" name="Line 1035"/>
          <p:cNvSpPr>
            <a:spLocks noChangeShapeType="1"/>
          </p:cNvSpPr>
          <p:nvPr/>
        </p:nvSpPr>
        <p:spPr bwMode="auto">
          <a:xfrm>
            <a:off x="5565775" y="2438400"/>
            <a:ext cx="238125" cy="25685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8857" name="Line 1036"/>
          <p:cNvSpPr>
            <a:spLocks noChangeShapeType="1"/>
          </p:cNvSpPr>
          <p:nvPr/>
        </p:nvSpPr>
        <p:spPr bwMode="auto">
          <a:xfrm>
            <a:off x="6275388" y="3581400"/>
            <a:ext cx="1198562" cy="19970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8858" name="Text Box 1037"/>
          <p:cNvSpPr txBox="1">
            <a:spLocks noChangeArrowheads="1"/>
          </p:cNvSpPr>
          <p:nvPr/>
        </p:nvSpPr>
        <p:spPr bwMode="auto">
          <a:xfrm>
            <a:off x="7239000" y="1373188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>
                <a:solidFill>
                  <a:srgbClr val="CC0000"/>
                </a:solidFill>
              </a:rPr>
              <a:t>peer-peer</a:t>
            </a:r>
          </a:p>
        </p:txBody>
      </p:sp>
    </p:spTree>
    <p:extLst>
      <p:ext uri="{BB962C8B-B14F-4D97-AF65-F5344CB8AC3E}">
        <p14:creationId xmlns:p14="http://schemas.microsoft.com/office/powerpoint/2010/main" val="35826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Resources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Reading list </a:t>
            </a:r>
            <a:r>
              <a:rPr lang="sv-SE" dirty="0" err="1" smtClean="0"/>
              <a:t>main</a:t>
            </a:r>
            <a:r>
              <a:rPr lang="sv-SE" dirty="0" smtClean="0"/>
              <a:t> </a:t>
            </a:r>
            <a:r>
              <a:rPr lang="sv-SE" dirty="0" err="1" smtClean="0"/>
              <a:t>textbook</a:t>
            </a:r>
            <a:r>
              <a:rPr lang="sv-SE" dirty="0" smtClean="0"/>
              <a:t>:</a:t>
            </a:r>
          </a:p>
          <a:p>
            <a:r>
              <a:rPr lang="sv-SE" dirty="0" err="1" smtClean="0"/>
              <a:t>Study</a:t>
            </a:r>
            <a:r>
              <a:rPr lang="sv-SE" dirty="0" smtClean="0"/>
              <a:t>:  </a:t>
            </a:r>
            <a:r>
              <a:rPr lang="sv-SE" dirty="0"/>
              <a:t>5/e,6/e: 2.2, 2.4-2.5, 5/e: 2.7-2.9, 6/e: 2.7-2.8, 7/e: </a:t>
            </a:r>
            <a:r>
              <a:rPr lang="sv-SE" dirty="0" smtClean="0"/>
              <a:t>2.2-2.4</a:t>
            </a:r>
          </a:p>
          <a:p>
            <a:endParaRPr lang="sv-SE" dirty="0"/>
          </a:p>
          <a:p>
            <a:r>
              <a:rPr lang="sv-SE" dirty="0"/>
              <a:t>Quick </a:t>
            </a:r>
            <a:r>
              <a:rPr lang="sv-SE" dirty="0" err="1"/>
              <a:t>reading</a:t>
            </a:r>
            <a:r>
              <a:rPr lang="sv-SE" dirty="0" smtClean="0"/>
              <a:t>: 5/e,6/e</a:t>
            </a:r>
            <a:r>
              <a:rPr lang="sv-SE" dirty="0"/>
              <a:t>: 2.1, 2.3, 2.6, 7/e: 2.1, </a:t>
            </a:r>
            <a:r>
              <a:rPr lang="sv-SE" dirty="0" smtClean="0"/>
              <a:t>2.5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Review </a:t>
            </a:r>
            <a:r>
              <a:rPr lang="en-US" dirty="0"/>
              <a:t>questions from the book, useful for summary </a:t>
            </a:r>
            <a:r>
              <a:rPr lang="en-US" dirty="0" smtClean="0"/>
              <a:t>study</a:t>
            </a:r>
          </a:p>
          <a:p>
            <a:r>
              <a:rPr lang="en-US" dirty="0"/>
              <a:t>C</a:t>
            </a:r>
            <a:r>
              <a:rPr lang="fr-FR" dirty="0" err="1" smtClean="0"/>
              <a:t>hapter</a:t>
            </a:r>
            <a:r>
              <a:rPr lang="fr-FR" dirty="0" smtClean="0"/>
              <a:t> </a:t>
            </a:r>
            <a:r>
              <a:rPr lang="fr-FR" dirty="0"/>
              <a:t>2: 4, 5, 6, 7, 8, 9, 10, 11, 12, 13, 16, </a:t>
            </a:r>
            <a:r>
              <a:rPr lang="fr-FR" dirty="0" smtClean="0"/>
              <a:t>19, 20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939CDCF-05EE-4B5C-9B3F-03D5ED9B3452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351" y="189941"/>
            <a:ext cx="8867328" cy="608112"/>
          </a:xfrm>
        </p:spPr>
        <p:txBody>
          <a:bodyPr/>
          <a:lstStyle/>
          <a:p>
            <a:r>
              <a:rPr lang="en-US" altLang="zh-CN" sz="3000" dirty="0" smtClean="0">
                <a:ea typeface="宋体" charset="-122"/>
              </a:rPr>
              <a:t>Example r</a:t>
            </a:r>
            <a:r>
              <a:rPr lang="en-US" altLang="zh-CN" sz="3000" b="1" dirty="0" smtClean="0">
                <a:ea typeface="宋体" charset="-122"/>
              </a:rPr>
              <a:t>eview</a:t>
            </a:r>
            <a:r>
              <a:rPr lang="en-US" altLang="zh-CN" sz="3000" dirty="0">
                <a:ea typeface="宋体" charset="-122"/>
              </a:rPr>
              <a:t> </a:t>
            </a:r>
            <a:r>
              <a:rPr lang="en-US" altLang="zh-CN" sz="3000" dirty="0" smtClean="0">
                <a:ea typeface="宋体" charset="-122"/>
              </a:rPr>
              <a:t>question</a:t>
            </a:r>
            <a:r>
              <a:rPr lang="en-US" altLang="zh-CN" sz="3000" b="1" dirty="0" smtClean="0">
                <a:ea typeface="宋体" charset="-122"/>
              </a:rPr>
              <a:t> </a:t>
            </a:r>
            <a:br>
              <a:rPr lang="en-US" altLang="zh-CN" sz="3000" b="1" dirty="0" smtClean="0">
                <a:ea typeface="宋体" charset="-122"/>
              </a:rPr>
            </a:br>
            <a:r>
              <a:rPr lang="en-US" altLang="zh-CN" sz="3000" b="1" dirty="0" smtClean="0">
                <a:ea typeface="宋体" charset="-122"/>
              </a:rPr>
              <a:t>Properties of transport service of interest to the app.</a:t>
            </a:r>
            <a:r>
              <a:rPr lang="en-US" altLang="zh-CN" sz="3000" dirty="0" smtClean="0">
                <a:ea typeface="宋体" charset="-122"/>
              </a:rPr>
              <a:t> 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90650"/>
            <a:ext cx="3797300" cy="30162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Data loss</a:t>
            </a:r>
            <a:endParaRPr lang="en-US" altLang="zh-CN" sz="2400" dirty="0" smtClean="0"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some apps (e.g., audio) can tolerate some loss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other apps (e.g., file transfer, telnet) require 100% reliable data transfer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In-order vs arbitrary-order delivery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4368800" y="1298574"/>
            <a:ext cx="4441825" cy="4218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</a:rPr>
              <a:t>Bandwidth, Timing, Security</a:t>
            </a:r>
            <a:endParaRPr lang="en-US" altLang="zh-CN" sz="2400" dirty="0">
              <a:latin typeface="Calibri" panose="020F0502020204030204" pitchFamily="34" charset="0"/>
              <a:ea typeface="宋体" charset="-122"/>
            </a:endParaRPr>
          </a:p>
          <a:p>
            <a:r>
              <a:rPr lang="en-US" altLang="zh-CN" sz="2000" dirty="0">
                <a:latin typeface="Calibri" panose="020F0502020204030204" pitchFamily="34" charset="0"/>
                <a:ea typeface="宋体" charset="-122"/>
              </a:rPr>
              <a:t>some apps (e.g., </a:t>
            </a:r>
            <a:r>
              <a:rPr lang="en-US" altLang="zh-CN" sz="2000" dirty="0" smtClean="0">
                <a:latin typeface="Calibri" panose="020F0502020204030204" pitchFamily="34" charset="0"/>
                <a:ea typeface="宋体" charset="-122"/>
              </a:rPr>
              <a:t>multimedia, interactive games) </a:t>
            </a:r>
            <a:r>
              <a:rPr lang="en-US" altLang="zh-CN" sz="2000" dirty="0">
                <a:latin typeface="Calibri" panose="020F0502020204030204" pitchFamily="34" charset="0"/>
                <a:ea typeface="宋体" charset="-122"/>
              </a:rPr>
              <a:t>require minimum amount of </a:t>
            </a:r>
            <a:r>
              <a:rPr lang="en-US" altLang="zh-CN" sz="2000" dirty="0" smtClean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</a:rPr>
              <a:t>bandwidth</a:t>
            </a:r>
            <a:r>
              <a:rPr lang="en-US" altLang="zh-CN" sz="2000" dirty="0" smtClean="0">
                <a:latin typeface="Calibri" panose="020F0502020204030204" pitchFamily="34" charset="0"/>
                <a:ea typeface="宋体" charset="-122"/>
              </a:rPr>
              <a:t>, and/or low </a:t>
            </a:r>
            <a:r>
              <a:rPr lang="en-US" altLang="zh-CN" sz="2000" dirty="0" smtClean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</a:rPr>
              <a:t>delay</a:t>
            </a:r>
            <a:r>
              <a:rPr lang="en-US" altLang="zh-CN" sz="2000" dirty="0" smtClean="0">
                <a:latin typeface="Calibri" panose="020F0502020204030204" pitchFamily="34" charset="0"/>
                <a:ea typeface="宋体" charset="-122"/>
              </a:rPr>
              <a:t> and/or </a:t>
            </a:r>
            <a:r>
              <a:rPr lang="en-US" altLang="zh-CN" sz="2000" dirty="0">
                <a:latin typeface="Calibri" panose="020F0502020204030204" pitchFamily="34" charset="0"/>
                <a:ea typeface="宋体" charset="-122"/>
              </a:rPr>
              <a:t>low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</a:rPr>
              <a:t>jitter</a:t>
            </a:r>
            <a:r>
              <a:rPr lang="en-US" altLang="zh-CN" sz="2000" dirty="0">
                <a:latin typeface="Calibri" panose="020F0502020204030204" pitchFamily="34" charset="0"/>
                <a:ea typeface="宋体" charset="-122"/>
              </a:rPr>
              <a:t> </a:t>
            </a:r>
          </a:p>
          <a:p>
            <a:r>
              <a:rPr lang="en-US" altLang="zh-CN" sz="2000" dirty="0">
                <a:latin typeface="Calibri" panose="020F0502020204030204" pitchFamily="34" charset="0"/>
                <a:ea typeface="宋体" charset="-122"/>
              </a:rPr>
              <a:t>other apps (elastic apps, e.g. file transfer) </a:t>
            </a:r>
            <a:r>
              <a:rPr lang="en-US" altLang="zh-CN" sz="2000" dirty="0" smtClean="0">
                <a:latin typeface="Calibri" panose="020F0502020204030204" pitchFamily="34" charset="0"/>
                <a:ea typeface="宋体" charset="-122"/>
              </a:rPr>
              <a:t>are ok with any </a:t>
            </a:r>
            <a:r>
              <a:rPr lang="en-US" altLang="zh-CN" sz="2000" dirty="0">
                <a:latin typeface="Calibri" panose="020F0502020204030204" pitchFamily="34" charset="0"/>
                <a:ea typeface="宋体" charset="-122"/>
              </a:rPr>
              <a:t>bandwidth, timing they </a:t>
            </a:r>
            <a:r>
              <a:rPr lang="en-US" altLang="zh-CN" sz="2000" dirty="0" smtClean="0">
                <a:latin typeface="Calibri" panose="020F0502020204030204" pitchFamily="34" charset="0"/>
                <a:ea typeface="宋体" charset="-122"/>
              </a:rPr>
              <a:t>get</a:t>
            </a:r>
          </a:p>
          <a:p>
            <a:endParaRPr lang="en-US" altLang="zh-CN" sz="2000" dirty="0">
              <a:latin typeface="Calibri" panose="020F0502020204030204" pitchFamily="34" charset="0"/>
              <a:ea typeface="宋体" charset="-122"/>
            </a:endParaRPr>
          </a:p>
          <a:p>
            <a:pPr marL="0" indent="0">
              <a:buNone/>
            </a:pPr>
            <a:r>
              <a:rPr lang="sv-SE" altLang="zh-CN" sz="2000" dirty="0" err="1">
                <a:latin typeface="Calibri" panose="020F0502020204030204" pitchFamily="34" charset="0"/>
                <a:ea typeface="宋体" charset="-122"/>
              </a:rPr>
              <a:t>S</a:t>
            </a:r>
            <a:r>
              <a:rPr lang="sv-SE" altLang="zh-CN" sz="2000" dirty="0" err="1" smtClean="0">
                <a:latin typeface="Calibri" panose="020F0502020204030204" pitchFamily="34" charset="0"/>
                <a:ea typeface="宋体" charset="-122"/>
              </a:rPr>
              <a:t>ome</a:t>
            </a:r>
            <a:r>
              <a:rPr lang="sv-SE" altLang="zh-CN" sz="2000" dirty="0" smtClean="0">
                <a:latin typeface="Calibri" panose="020F0502020204030204" pitchFamily="34" charset="0"/>
                <a:ea typeface="宋体" charset="-122"/>
              </a:rPr>
              <a:t> </a:t>
            </a:r>
            <a:r>
              <a:rPr lang="sv-SE" altLang="zh-CN" sz="2000" dirty="0" err="1">
                <a:latin typeface="Calibri" panose="020F0502020204030204" pitchFamily="34" charset="0"/>
                <a:ea typeface="宋体" charset="-122"/>
              </a:rPr>
              <a:t>apps</a:t>
            </a:r>
            <a:r>
              <a:rPr lang="sv-SE" altLang="zh-CN" sz="2000" dirty="0">
                <a:latin typeface="Calibri" panose="020F0502020204030204" pitchFamily="34" charset="0"/>
                <a:ea typeface="宋体" charset="-122"/>
              </a:rPr>
              <a:t> </a:t>
            </a:r>
            <a:r>
              <a:rPr lang="sv-SE" altLang="zh-CN" sz="2000" dirty="0" err="1">
                <a:latin typeface="Calibri" panose="020F0502020204030204" pitchFamily="34" charset="0"/>
                <a:ea typeface="宋体" charset="-122"/>
              </a:rPr>
              <a:t>also</a:t>
            </a:r>
            <a:r>
              <a:rPr lang="sv-SE" altLang="zh-CN" sz="2000" dirty="0">
                <a:latin typeface="Calibri" panose="020F0502020204030204" pitchFamily="34" charset="0"/>
                <a:ea typeface="宋体" charset="-122"/>
              </a:rPr>
              <a:t> </a:t>
            </a:r>
            <a:r>
              <a:rPr lang="sv-SE" altLang="zh-CN" sz="2000" dirty="0" err="1">
                <a:latin typeface="Calibri" panose="020F0502020204030204" pitchFamily="34" charset="0"/>
                <a:ea typeface="宋体" charset="-122"/>
              </a:rPr>
              <a:t>require</a:t>
            </a:r>
            <a:r>
              <a:rPr lang="sv-SE" altLang="zh-CN" sz="2000" dirty="0">
                <a:latin typeface="Calibri" panose="020F0502020204030204" pitchFamily="34" charset="0"/>
                <a:ea typeface="宋体" charset="-122"/>
              </a:rPr>
              <a:t> </a:t>
            </a:r>
            <a:r>
              <a:rPr lang="sv-SE" altLang="zh-CN" sz="2000" dirty="0" err="1" smtClean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</a:rPr>
              <a:t>confidentiality</a:t>
            </a:r>
            <a:r>
              <a:rPr lang="sv-SE" altLang="zh-CN" sz="2000" dirty="0">
                <a:latin typeface="Calibri" panose="020F0502020204030204" pitchFamily="34" charset="0"/>
                <a:ea typeface="宋体" charset="-122"/>
              </a:rPr>
              <a:t>,</a:t>
            </a:r>
            <a:r>
              <a:rPr lang="sv-SE" altLang="zh-CN" sz="2000" dirty="0" smtClean="0">
                <a:latin typeface="Calibri" panose="020F0502020204030204" pitchFamily="34" charset="0"/>
                <a:ea typeface="宋体" charset="-122"/>
              </a:rPr>
              <a:t> </a:t>
            </a:r>
            <a:r>
              <a:rPr lang="sv-SE" altLang="zh-CN" sz="2000" dirty="0" err="1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</a:rPr>
              <a:t>integrity</a:t>
            </a:r>
            <a:r>
              <a:rPr lang="sv-SE" altLang="zh-CN" sz="2000" dirty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</a:rPr>
              <a:t> </a:t>
            </a:r>
            <a:r>
              <a:rPr lang="sv-SE" altLang="zh-CN" sz="2000" dirty="0">
                <a:latin typeface="Calibri" panose="020F0502020204030204" pitchFamily="34" charset="0"/>
                <a:ea typeface="宋体" charset="-122"/>
              </a:rPr>
              <a:t>(</a:t>
            </a:r>
            <a:r>
              <a:rPr lang="sv-SE" altLang="zh-CN" sz="2000" dirty="0" err="1">
                <a:latin typeface="Calibri" panose="020F0502020204030204" pitchFamily="34" charset="0"/>
                <a:ea typeface="宋体" charset="-122"/>
              </a:rPr>
              <a:t>more</a:t>
            </a:r>
            <a:r>
              <a:rPr lang="sv-SE" altLang="zh-CN" sz="2000" dirty="0">
                <a:latin typeface="Calibri" panose="020F0502020204030204" pitchFamily="34" charset="0"/>
                <a:ea typeface="宋体" charset="-122"/>
              </a:rPr>
              <a:t> in </a:t>
            </a:r>
            <a:r>
              <a:rPr lang="sv-SE" altLang="zh-CN" sz="2000" dirty="0" err="1">
                <a:latin typeface="Calibri" panose="020F0502020204030204" pitchFamily="34" charset="0"/>
                <a:ea typeface="宋体" charset="-122"/>
              </a:rPr>
              <a:t>network</a:t>
            </a:r>
            <a:r>
              <a:rPr lang="sv-SE" altLang="zh-CN" sz="2000" dirty="0">
                <a:latin typeface="Calibri" panose="020F0502020204030204" pitchFamily="34" charset="0"/>
                <a:ea typeface="宋体" charset="-122"/>
              </a:rPr>
              <a:t> </a:t>
            </a:r>
            <a:r>
              <a:rPr lang="sv-SE" altLang="zh-CN" sz="2000" dirty="0" err="1">
                <a:latin typeface="Calibri" panose="020F0502020204030204" pitchFamily="34" charset="0"/>
                <a:ea typeface="宋体" charset="-122"/>
              </a:rPr>
              <a:t>security</a:t>
            </a:r>
            <a:r>
              <a:rPr lang="sv-SE" altLang="zh-CN" sz="2000" dirty="0">
                <a:latin typeface="Calibri" panose="020F0502020204030204" pitchFamily="34" charset="0"/>
                <a:ea typeface="宋体" charset="-122"/>
              </a:rPr>
              <a:t>)</a:t>
            </a:r>
            <a:endParaRPr lang="en-US" altLang="zh-CN" sz="2000" dirty="0">
              <a:latin typeface="Calibri" panose="020F050202020403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88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r>
              <a:rPr lang="sv-SE" dirty="0" smtClean="0"/>
              <a:t>/</a:t>
            </a:r>
            <a:r>
              <a:rPr lang="sv-SE" dirty="0" err="1" smtClean="0"/>
              <a:t>notes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938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2: Application Layer</a:t>
            </a:r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EE9F74F0-B0F7-4EA8-B64D-6B3878DF3ED1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7962900" cy="608112"/>
          </a:xfrm>
        </p:spPr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HTTP: Conditional GET: client-side caching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90675"/>
            <a:ext cx="3886200" cy="4305300"/>
          </a:xfrm>
        </p:spPr>
        <p:txBody>
          <a:bodyPr/>
          <a:lstStyle/>
          <a:p>
            <a:r>
              <a:rPr lang="en-US" altLang="zh-CN" sz="2000" smtClean="0">
                <a:solidFill>
                  <a:srgbClr val="FF0000"/>
                </a:solidFill>
                <a:ea typeface="宋体" charset="-122"/>
              </a:rPr>
              <a:t>Goal:</a:t>
            </a:r>
            <a:r>
              <a:rPr lang="en-US" altLang="zh-CN" sz="2000" smtClean="0">
                <a:ea typeface="宋体" charset="-122"/>
              </a:rPr>
              <a:t> don’t send object if client has up-to-date stored (cached) version</a:t>
            </a:r>
          </a:p>
          <a:p>
            <a:r>
              <a:rPr lang="en-US" altLang="zh-CN" sz="2000" smtClean="0">
                <a:ea typeface="宋体" charset="-122"/>
              </a:rPr>
              <a:t>client: specify date of cached copy in http request</a:t>
            </a:r>
          </a:p>
          <a:p>
            <a:pPr lvl="1">
              <a:buFont typeface="ZapfDingbats" pitchFamily="82" charset="2"/>
              <a:buNone/>
            </a:pPr>
            <a:r>
              <a:rPr lang="en-US" altLang="zh-CN" sz="1800" b="1" smtClean="0">
                <a:latin typeface="Courier New" pitchFamily="49" charset="0"/>
                <a:ea typeface="宋体" charset="-122"/>
              </a:rPr>
              <a:t>If-modified-since: &lt;date&gt;</a:t>
            </a:r>
          </a:p>
          <a:p>
            <a:r>
              <a:rPr lang="en-US" altLang="zh-CN" sz="2000" smtClean="0">
                <a:ea typeface="宋体" charset="-122"/>
              </a:rPr>
              <a:t>server: response contains no object if cached copy up-to-date: </a:t>
            </a:r>
          </a:p>
          <a:p>
            <a:pPr lvl="1">
              <a:buFont typeface="ZapfDingbats" pitchFamily="82" charset="2"/>
              <a:buNone/>
            </a:pPr>
            <a:r>
              <a:rPr lang="en-US" altLang="zh-CN" sz="1800" b="1" smtClean="0">
                <a:latin typeface="Courier New" pitchFamily="49" charset="0"/>
                <a:ea typeface="宋体" charset="-122"/>
              </a:rPr>
              <a:t>HTTP/1.0 304 Not Modified</a:t>
            </a:r>
            <a:endParaRPr lang="en-US" altLang="zh-CN" sz="2000" smtClean="0">
              <a:ea typeface="宋体" charset="-122"/>
            </a:endParaRPr>
          </a:p>
        </p:txBody>
      </p:sp>
      <p:sp>
        <p:nvSpPr>
          <p:cNvPr id="39942" name="Line 4"/>
          <p:cNvSpPr>
            <a:spLocks noChangeShapeType="1"/>
          </p:cNvSpPr>
          <p:nvPr/>
        </p:nvSpPr>
        <p:spPr bwMode="auto">
          <a:xfrm>
            <a:off x="4276725" y="21145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3876675" y="1436688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u="sng">
                <a:ea typeface="宋体" charset="-122"/>
              </a:rPr>
              <a:t>client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7321550" y="1408113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u="sng">
                <a:ea typeface="宋体" charset="-122"/>
              </a:rPr>
              <a:t>server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9945" name="Rectangle 7"/>
          <p:cNvSpPr>
            <a:spLocks noChangeArrowheads="1"/>
          </p:cNvSpPr>
          <p:nvPr/>
        </p:nvSpPr>
        <p:spPr bwMode="auto">
          <a:xfrm>
            <a:off x="4514850" y="2114550"/>
            <a:ext cx="268605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v-SE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9946" name="Text Box 8"/>
          <p:cNvSpPr txBox="1">
            <a:spLocks noChangeArrowheads="1"/>
          </p:cNvSpPr>
          <p:nvPr/>
        </p:nvSpPr>
        <p:spPr bwMode="auto">
          <a:xfrm>
            <a:off x="4521200" y="2098675"/>
            <a:ext cx="26812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charset="-122"/>
              </a:rPr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latin typeface="Courier New" pitchFamily="49" charset="0"/>
                <a:ea typeface="宋体" charset="-122"/>
              </a:rPr>
              <a:t>If-modified-since: &lt;date&gt;</a:t>
            </a:r>
            <a:endParaRPr lang="en-US" altLang="zh-CN" sz="2000" b="1">
              <a:latin typeface="Courier New" pitchFamily="49" charset="0"/>
              <a:ea typeface="宋体" charset="-122"/>
            </a:endParaRPr>
          </a:p>
        </p:txBody>
      </p:sp>
      <p:sp>
        <p:nvSpPr>
          <p:cNvPr id="39947" name="Line 9"/>
          <p:cNvSpPr>
            <a:spLocks noChangeShapeType="1"/>
          </p:cNvSpPr>
          <p:nvPr/>
        </p:nvSpPr>
        <p:spPr bwMode="auto">
          <a:xfrm flipH="1">
            <a:off x="4295775" y="31051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39948" name="Group 30"/>
          <p:cNvGrpSpPr>
            <a:grpSpLocks/>
          </p:cNvGrpSpPr>
          <p:nvPr/>
        </p:nvGrpSpPr>
        <p:grpSpPr bwMode="auto">
          <a:xfrm>
            <a:off x="4502150" y="2974975"/>
            <a:ext cx="2643188" cy="855663"/>
            <a:chOff x="2698" y="2036"/>
            <a:chExt cx="1665" cy="539"/>
          </a:xfrm>
        </p:grpSpPr>
        <p:sp>
          <p:nvSpPr>
            <p:cNvPr id="39958" name="Rectangle 10"/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39959" name="Text Box 11"/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>
                  <a:ea typeface="宋体" charset="-122"/>
                </a:rPr>
                <a:t>http response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1">
                  <a:latin typeface="Courier New" pitchFamily="49" charset="0"/>
                  <a:ea typeface="宋体" charset="-122"/>
                </a:rPr>
                <a:t>HTTP/1.0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1">
                  <a:latin typeface="Courier New" pitchFamily="49" charset="0"/>
                  <a:ea typeface="宋体" charset="-122"/>
                </a:rPr>
                <a:t>304 Not Modified</a:t>
              </a:r>
              <a:endParaRPr lang="en-US" altLang="zh-CN" sz="2000" b="1">
                <a:latin typeface="Courier New" pitchFamily="49" charset="0"/>
                <a:ea typeface="宋体" charset="-122"/>
              </a:endParaRPr>
            </a:p>
          </p:txBody>
        </p:sp>
      </p:grpSp>
      <p:sp>
        <p:nvSpPr>
          <p:cNvPr id="39949" name="Text Box 28"/>
          <p:cNvSpPr txBox="1">
            <a:spLocks noChangeArrowheads="1"/>
          </p:cNvSpPr>
          <p:nvPr/>
        </p:nvSpPr>
        <p:spPr bwMode="auto">
          <a:xfrm>
            <a:off x="7585075" y="2360613"/>
            <a:ext cx="12239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accent2"/>
                </a:solidFill>
                <a:ea typeface="宋体" charset="-122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accent2"/>
                </a:solidFill>
                <a:ea typeface="宋体" charset="-122"/>
              </a:rPr>
              <a:t>not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accent2"/>
                </a:solidFill>
                <a:ea typeface="宋体" charset="-122"/>
              </a:rPr>
              <a:t>modified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9950" name="Line 31"/>
          <p:cNvSpPr>
            <a:spLocks noChangeShapeType="1"/>
          </p:cNvSpPr>
          <p:nvPr/>
        </p:nvSpPr>
        <p:spPr bwMode="auto">
          <a:xfrm>
            <a:off x="4400550" y="4171950"/>
            <a:ext cx="39052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9951" name="Line 32"/>
          <p:cNvSpPr>
            <a:spLocks noChangeShapeType="1"/>
          </p:cNvSpPr>
          <p:nvPr/>
        </p:nvSpPr>
        <p:spPr bwMode="auto">
          <a:xfrm>
            <a:off x="4343400" y="44672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9952" name="Rectangle 33"/>
          <p:cNvSpPr>
            <a:spLocks noChangeArrowheads="1"/>
          </p:cNvSpPr>
          <p:nvPr/>
        </p:nvSpPr>
        <p:spPr bwMode="auto">
          <a:xfrm>
            <a:off x="4581525" y="4467225"/>
            <a:ext cx="268605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v-SE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9953" name="Text Box 34"/>
          <p:cNvSpPr txBox="1">
            <a:spLocks noChangeArrowheads="1"/>
          </p:cNvSpPr>
          <p:nvPr/>
        </p:nvSpPr>
        <p:spPr bwMode="auto">
          <a:xfrm>
            <a:off x="4587875" y="4451350"/>
            <a:ext cx="26812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charset="-122"/>
              </a:rPr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latin typeface="Courier New" pitchFamily="49" charset="0"/>
                <a:ea typeface="宋体" charset="-122"/>
              </a:rPr>
              <a:t>If-modified-since: &lt;date&gt;</a:t>
            </a:r>
            <a:endParaRPr lang="en-US" altLang="zh-CN" sz="2000" b="1">
              <a:latin typeface="Courier New" pitchFamily="49" charset="0"/>
              <a:ea typeface="宋体" charset="-122"/>
            </a:endParaRPr>
          </a:p>
        </p:txBody>
      </p:sp>
      <p:sp>
        <p:nvSpPr>
          <p:cNvPr id="39954" name="Line 35"/>
          <p:cNvSpPr>
            <a:spLocks noChangeShapeType="1"/>
          </p:cNvSpPr>
          <p:nvPr/>
        </p:nvSpPr>
        <p:spPr bwMode="auto">
          <a:xfrm flipH="1">
            <a:off x="4362450" y="54578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9955" name="Rectangle 37"/>
          <p:cNvSpPr>
            <a:spLocks noChangeArrowheads="1"/>
          </p:cNvSpPr>
          <p:nvPr/>
        </p:nvSpPr>
        <p:spPr bwMode="auto">
          <a:xfrm>
            <a:off x="4667250" y="5383213"/>
            <a:ext cx="2505075" cy="1042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v-SE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9956" name="Text Box 38"/>
          <p:cNvSpPr txBox="1">
            <a:spLocks noChangeArrowheads="1"/>
          </p:cNvSpPr>
          <p:nvPr/>
        </p:nvSpPr>
        <p:spPr bwMode="auto">
          <a:xfrm>
            <a:off x="4568825" y="5327650"/>
            <a:ext cx="264318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charset="-122"/>
              </a:rPr>
              <a:t>http response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latin typeface="Courier New" pitchFamily="49" charset="0"/>
                <a:ea typeface="宋体" charset="-122"/>
              </a:rPr>
              <a:t>HTTP/1.1 200 OK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latin typeface="Courier New" pitchFamily="49" charset="0"/>
                <a:ea typeface="宋体" charset="-122"/>
              </a:rPr>
              <a:t>…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Courier New" pitchFamily="49" charset="0"/>
                <a:ea typeface="宋体" charset="-122"/>
              </a:rPr>
              <a:t>&lt;data&gt;</a:t>
            </a:r>
          </a:p>
        </p:txBody>
      </p:sp>
      <p:sp>
        <p:nvSpPr>
          <p:cNvPr id="39957" name="Text Box 39"/>
          <p:cNvSpPr txBox="1">
            <a:spLocks noChangeArrowheads="1"/>
          </p:cNvSpPr>
          <p:nvPr/>
        </p:nvSpPr>
        <p:spPr bwMode="auto">
          <a:xfrm>
            <a:off x="7651750" y="4808538"/>
            <a:ext cx="1223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accent2"/>
                </a:solidFill>
                <a:ea typeface="宋体" charset="-122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accent2"/>
                </a:solidFill>
                <a:ea typeface="宋体" charset="-122"/>
              </a:rPr>
              <a:t>modified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0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440363" y="6276975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latin typeface="Tahoma" pitchFamily="34" charset="0"/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430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5013" y="6276975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7E4A5D8-85E3-4686-95F7-EDED0EE01D1D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43013" name="Line 2"/>
          <p:cNvSpPr>
            <a:spLocks noChangeShapeType="1"/>
          </p:cNvSpPr>
          <p:nvPr/>
        </p:nvSpPr>
        <p:spPr bwMode="auto">
          <a:xfrm>
            <a:off x="5267325" y="2409825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title"/>
          </p:nvPr>
        </p:nvSpPr>
        <p:spPr>
          <a:xfrm>
            <a:off x="403225" y="269875"/>
            <a:ext cx="7772400" cy="663575"/>
          </a:xfrm>
        </p:spPr>
        <p:txBody>
          <a:bodyPr/>
          <a:lstStyle/>
          <a:p>
            <a:r>
              <a:rPr lang="en-US" altLang="zh-CN" smtClean="0">
                <a:ea typeface="ＭＳ Ｐゴシック" pitchFamily="34" charset="-128"/>
              </a:rPr>
              <a:t>Caching example: </a:t>
            </a:r>
          </a:p>
        </p:txBody>
      </p:sp>
      <p:sp>
        <p:nvSpPr>
          <p:cNvPr id="43015" name="Text Box 50"/>
          <p:cNvSpPr txBox="1">
            <a:spLocks noChangeArrowheads="1"/>
          </p:cNvSpPr>
          <p:nvPr/>
        </p:nvSpPr>
        <p:spPr bwMode="auto">
          <a:xfrm>
            <a:off x="7696200" y="1824038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servers</a:t>
            </a:r>
          </a:p>
        </p:txBody>
      </p:sp>
      <p:sp>
        <p:nvSpPr>
          <p:cNvPr id="43016" name="Line 51"/>
          <p:cNvSpPr>
            <a:spLocks noChangeShapeType="1"/>
          </p:cNvSpPr>
          <p:nvPr/>
        </p:nvSpPr>
        <p:spPr bwMode="auto">
          <a:xfrm>
            <a:off x="6076950" y="2028825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17" name="Line 52"/>
          <p:cNvSpPr>
            <a:spLocks noChangeShapeType="1"/>
          </p:cNvSpPr>
          <p:nvPr/>
        </p:nvSpPr>
        <p:spPr bwMode="auto">
          <a:xfrm flipH="1">
            <a:off x="6705600" y="2066925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18" name="Line 53"/>
          <p:cNvSpPr>
            <a:spLocks noChangeShapeType="1"/>
          </p:cNvSpPr>
          <p:nvPr/>
        </p:nvSpPr>
        <p:spPr bwMode="auto">
          <a:xfrm flipH="1">
            <a:off x="7162800" y="2228850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19" name="Line 54"/>
          <p:cNvSpPr>
            <a:spLocks noChangeShapeType="1"/>
          </p:cNvSpPr>
          <p:nvPr/>
        </p:nvSpPr>
        <p:spPr bwMode="auto">
          <a:xfrm flipH="1" flipV="1">
            <a:off x="7324725" y="299085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0" name="Freeform 55"/>
          <p:cNvSpPr>
            <a:spLocks/>
          </p:cNvSpPr>
          <p:nvPr/>
        </p:nvSpPr>
        <p:spPr bwMode="auto">
          <a:xfrm>
            <a:off x="5351463" y="2022475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1" name="Text Box 70"/>
          <p:cNvSpPr txBox="1">
            <a:spLocks noChangeArrowheads="1"/>
          </p:cNvSpPr>
          <p:nvPr/>
        </p:nvSpPr>
        <p:spPr bwMode="auto">
          <a:xfrm>
            <a:off x="6057900" y="2354263"/>
            <a:ext cx="931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 Internet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022" name="Freeform 71"/>
          <p:cNvSpPr>
            <a:spLocks/>
          </p:cNvSpPr>
          <p:nvPr/>
        </p:nvSpPr>
        <p:spPr bwMode="auto">
          <a:xfrm>
            <a:off x="4932363" y="4392613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3" name="Line 77"/>
          <p:cNvSpPr>
            <a:spLocks noChangeShapeType="1"/>
          </p:cNvSpPr>
          <p:nvPr/>
        </p:nvSpPr>
        <p:spPr bwMode="auto">
          <a:xfrm flipH="1">
            <a:off x="5381625" y="4702175"/>
            <a:ext cx="8556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4" name="Line 78"/>
          <p:cNvSpPr>
            <a:spLocks noChangeShapeType="1"/>
          </p:cNvSpPr>
          <p:nvPr/>
        </p:nvSpPr>
        <p:spPr bwMode="auto">
          <a:xfrm flipH="1">
            <a:off x="5891213" y="4749800"/>
            <a:ext cx="563562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5" name="Line 79"/>
          <p:cNvSpPr>
            <a:spLocks noChangeShapeType="1"/>
          </p:cNvSpPr>
          <p:nvPr/>
        </p:nvSpPr>
        <p:spPr bwMode="auto">
          <a:xfrm flipH="1">
            <a:off x="6429375" y="4756150"/>
            <a:ext cx="149225" cy="3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6" name="Line 80"/>
          <p:cNvSpPr>
            <a:spLocks noChangeShapeType="1"/>
          </p:cNvSpPr>
          <p:nvPr/>
        </p:nvSpPr>
        <p:spPr bwMode="auto">
          <a:xfrm>
            <a:off x="6796088" y="4735513"/>
            <a:ext cx="123825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7" name="Line 95"/>
          <p:cNvSpPr>
            <a:spLocks noChangeShapeType="1"/>
          </p:cNvSpPr>
          <p:nvPr/>
        </p:nvSpPr>
        <p:spPr bwMode="auto">
          <a:xfrm>
            <a:off x="6591300" y="3467100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8" name="Text Box 97"/>
          <p:cNvSpPr txBox="1">
            <a:spLocks noChangeArrowheads="1"/>
          </p:cNvSpPr>
          <p:nvPr/>
        </p:nvSpPr>
        <p:spPr bwMode="auto">
          <a:xfrm>
            <a:off x="4959350" y="4279900"/>
            <a:ext cx="1198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network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029" name="Text Box 98"/>
          <p:cNvSpPr txBox="1">
            <a:spLocks noChangeArrowheads="1"/>
          </p:cNvSpPr>
          <p:nvPr/>
        </p:nvSpPr>
        <p:spPr bwMode="auto">
          <a:xfrm>
            <a:off x="6870700" y="4660900"/>
            <a:ext cx="1484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100Mbps LAN</a:t>
            </a:r>
            <a:endParaRPr lang="en-US" altLang="zh-CN" sz="2400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030" name="Text Box 99"/>
          <p:cNvSpPr txBox="1">
            <a:spLocks noChangeArrowheads="1"/>
          </p:cNvSpPr>
          <p:nvPr/>
        </p:nvSpPr>
        <p:spPr bwMode="auto">
          <a:xfrm>
            <a:off x="6592888" y="3656013"/>
            <a:ext cx="119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1.54 Mbps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access link</a:t>
            </a:r>
            <a:endParaRPr lang="en-US" altLang="zh-CN" sz="2400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3031" name="Group 111"/>
          <p:cNvGrpSpPr>
            <a:grpSpLocks/>
          </p:cNvGrpSpPr>
          <p:nvPr/>
        </p:nvGrpSpPr>
        <p:grpSpPr bwMode="auto">
          <a:xfrm>
            <a:off x="6175375" y="3165475"/>
            <a:ext cx="881063" cy="307975"/>
            <a:chOff x="2356" y="1300"/>
            <a:chExt cx="555" cy="194"/>
          </a:xfrm>
        </p:grpSpPr>
        <p:sp>
          <p:nvSpPr>
            <p:cNvPr id="4325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25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25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grpSp>
          <p:nvGrpSpPr>
            <p:cNvPr id="43254" name="Group 11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3257" name="Freeform 11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58" name="Freeform 11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3255" name="Line 118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256" name="Line 119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3032" name="Group 120"/>
          <p:cNvGrpSpPr>
            <a:grpSpLocks/>
          </p:cNvGrpSpPr>
          <p:nvPr/>
        </p:nvGrpSpPr>
        <p:grpSpPr bwMode="auto">
          <a:xfrm>
            <a:off x="6154738" y="4460875"/>
            <a:ext cx="881062" cy="307975"/>
            <a:chOff x="2356" y="1300"/>
            <a:chExt cx="555" cy="194"/>
          </a:xfrm>
        </p:grpSpPr>
        <p:sp>
          <p:nvSpPr>
            <p:cNvPr id="4324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24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24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grpSp>
          <p:nvGrpSpPr>
            <p:cNvPr id="43246" name="Group 12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3249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50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3247" name="Line 12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248" name="Line 12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3033" name="Rectangle 4"/>
          <p:cNvSpPr>
            <a:spLocks noChangeArrowheads="1"/>
          </p:cNvSpPr>
          <p:nvPr/>
        </p:nvSpPr>
        <p:spPr bwMode="auto">
          <a:xfrm>
            <a:off x="398463" y="1335088"/>
            <a:ext cx="463468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  <a:ea typeface="宋体" charset="-122"/>
              </a:rPr>
              <a:t>assumptions: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2200" dirty="0">
                <a:latin typeface="Gill Sans MT" pitchFamily="34" charset="0"/>
                <a:ea typeface="宋体" charset="-122"/>
              </a:rPr>
              <a:t> object size: </a:t>
            </a:r>
            <a:r>
              <a:rPr lang="en-US" altLang="zh-CN" sz="2200" dirty="0" smtClean="0">
                <a:latin typeface="Gill Sans MT" pitchFamily="34" charset="0"/>
                <a:ea typeface="宋体" charset="-122"/>
              </a:rPr>
              <a:t>100K </a:t>
            </a:r>
            <a:r>
              <a:rPr lang="en-US" altLang="zh-CN" sz="2200" dirty="0">
                <a:latin typeface="Gill Sans MT" pitchFamily="34" charset="0"/>
                <a:ea typeface="宋体" charset="-122"/>
              </a:rPr>
              <a:t>bits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2200" dirty="0">
                <a:latin typeface="Gill Sans MT" pitchFamily="34" charset="0"/>
                <a:ea typeface="宋体" charset="-122"/>
              </a:rPr>
              <a:t> request rate from browsers to origin servers:15/sec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1800" dirty="0" smtClean="0">
                <a:latin typeface="Gill Sans MT" pitchFamily="34" charset="0"/>
                <a:ea typeface="宋体" charset="-122"/>
              </a:rPr>
              <a:t>i.e. </a:t>
            </a:r>
            <a:r>
              <a:rPr lang="en-US" altLang="zh-CN" sz="1800" dirty="0" err="1" smtClean="0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1800" dirty="0" smtClean="0">
                <a:latin typeface="Gill Sans MT" pitchFamily="34" charset="0"/>
                <a:ea typeface="宋体" charset="-122"/>
              </a:rPr>
              <a:t> </a:t>
            </a:r>
            <a:r>
              <a:rPr lang="en-US" altLang="zh-CN" sz="1800" dirty="0">
                <a:latin typeface="Gill Sans MT" pitchFamily="34" charset="0"/>
                <a:ea typeface="宋体" charset="-122"/>
              </a:rPr>
              <a:t>data rate to browsers: 1.50 Mbps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RTT from institutional router to any origin server: 2 sec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access link rate: 1.54 Mbps</a:t>
            </a:r>
          </a:p>
          <a:p>
            <a:pPr>
              <a:lnSpc>
                <a:spcPct val="85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  <a:ea typeface="宋体" charset="-122"/>
              </a:rPr>
              <a:t>consequences: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LAN utilization: 1.5%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access link utilization = </a:t>
            </a:r>
            <a:r>
              <a:rPr lang="en-US" altLang="zh-CN" sz="2200" dirty="0">
                <a:solidFill>
                  <a:srgbClr val="CC0000"/>
                </a:solidFill>
                <a:latin typeface="Gill Sans MT" pitchFamily="34" charset="0"/>
                <a:ea typeface="宋体" charset="-122"/>
              </a:rPr>
              <a:t>99%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total delay   = Internet delay + access delay + LAN delay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     =  2 sec + minutes + </a:t>
            </a:r>
            <a:r>
              <a:rPr lang="en-US" altLang="zh-CN" sz="2200" dirty="0" err="1">
                <a:latin typeface="Gill Sans MT" pitchFamily="34" charset="0"/>
                <a:ea typeface="宋体" charset="-122"/>
              </a:rPr>
              <a:t>quite_small</a:t>
            </a:r>
            <a:endParaRPr lang="en-US" altLang="zh-CN" sz="2200" dirty="0">
              <a:latin typeface="Gill Sans MT" pitchFamily="34" charset="0"/>
              <a:ea typeface="宋体" charset="-122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latin typeface="Gill Sans MT" pitchFamily="34" charset="0"/>
              <a:ea typeface="宋体" charset="-122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latin typeface="Gill Sans MT" pitchFamily="34" charset="0"/>
              <a:ea typeface="宋体" charset="-122"/>
            </a:endParaRPr>
          </a:p>
        </p:txBody>
      </p:sp>
      <p:sp>
        <p:nvSpPr>
          <p:cNvPr id="8329" name="Oval 137"/>
          <p:cNvSpPr>
            <a:spLocks noChangeArrowheads="1"/>
          </p:cNvSpPr>
          <p:nvPr/>
        </p:nvSpPr>
        <p:spPr bwMode="auto">
          <a:xfrm>
            <a:off x="3306763" y="4509120"/>
            <a:ext cx="838200" cy="392113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8330" name="Text Box 138"/>
          <p:cNvSpPr txBox="1">
            <a:spLocks noChangeArrowheads="1"/>
          </p:cNvSpPr>
          <p:nvPr/>
        </p:nvSpPr>
        <p:spPr bwMode="auto">
          <a:xfrm>
            <a:off x="3379788" y="4221088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problem!</a:t>
            </a:r>
          </a:p>
        </p:txBody>
      </p:sp>
      <p:grpSp>
        <p:nvGrpSpPr>
          <p:cNvPr id="43036" name="Group 139"/>
          <p:cNvGrpSpPr>
            <a:grpSpLocks/>
          </p:cNvGrpSpPr>
          <p:nvPr/>
        </p:nvGrpSpPr>
        <p:grpSpPr bwMode="auto">
          <a:xfrm>
            <a:off x="4919663" y="1957388"/>
            <a:ext cx="377825" cy="576262"/>
            <a:chOff x="4140" y="429"/>
            <a:chExt cx="1425" cy="2396"/>
          </a:xfrm>
        </p:grpSpPr>
        <p:sp>
          <p:nvSpPr>
            <p:cNvPr id="43211" name="Freeform 14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212" name="Rectangle 141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13" name="Freeform 14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214" name="Freeform 14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215" name="Rectangle 144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216" name="Group 14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241" name="AutoShape 14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242" name="AutoShape 147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217" name="Rectangle 148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218" name="Group 14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239" name="AutoShape 15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240" name="AutoShape 15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219" name="Rectangle 152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20" name="Rectangle 153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221" name="Group 15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237" name="AutoShape 15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238" name="AutoShape 156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222" name="Freeform 15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223" name="Group 15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235" name="AutoShape 15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236" name="AutoShape 160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224" name="Rectangle 161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25" name="Freeform 16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226" name="Freeform 16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227" name="Oval 164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28" name="Freeform 16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229" name="AutoShape 166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30" name="AutoShape 167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31" name="Oval 168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32" name="Oval 169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233" name="Oval 170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34" name="Rectangle 171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3037" name="Group 172"/>
          <p:cNvGrpSpPr>
            <a:grpSpLocks/>
          </p:cNvGrpSpPr>
          <p:nvPr/>
        </p:nvGrpSpPr>
        <p:grpSpPr bwMode="auto">
          <a:xfrm>
            <a:off x="5068888" y="5070475"/>
            <a:ext cx="525462" cy="557213"/>
            <a:chOff x="-44" y="1473"/>
            <a:chExt cx="981" cy="1105"/>
          </a:xfrm>
        </p:grpSpPr>
        <p:pic>
          <p:nvPicPr>
            <p:cNvPr id="43209" name="Picture 17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210" name="Freeform 1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3038" name="Group 175"/>
          <p:cNvGrpSpPr>
            <a:grpSpLocks/>
          </p:cNvGrpSpPr>
          <p:nvPr/>
        </p:nvGrpSpPr>
        <p:grpSpPr bwMode="auto">
          <a:xfrm>
            <a:off x="5834063" y="1479550"/>
            <a:ext cx="377825" cy="576263"/>
            <a:chOff x="4140" y="429"/>
            <a:chExt cx="1425" cy="2396"/>
          </a:xfrm>
        </p:grpSpPr>
        <p:sp>
          <p:nvSpPr>
            <p:cNvPr id="43177" name="Freeform 17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78" name="Rectangle 177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79" name="Freeform 17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80" name="Freeform 17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81" name="Rectangle 180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82" name="Group 18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207" name="AutoShape 18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208" name="AutoShape 183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83" name="Rectangle 184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84" name="Group 18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205" name="AutoShape 186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206" name="AutoShape 187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85" name="Rectangle 188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86" name="Rectangle 189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87" name="Group 19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203" name="AutoShape 191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204" name="AutoShape 192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88" name="Freeform 19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189" name="Group 19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201" name="AutoShape 19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202" name="AutoShape 196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90" name="Rectangle 197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91" name="Freeform 19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92" name="Freeform 19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93" name="Oval 200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94" name="Freeform 20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95" name="AutoShape 202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96" name="AutoShape 203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97" name="Oval 204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98" name="Oval 205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199" name="Oval 206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00" name="Rectangle 207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3039" name="Group 208"/>
          <p:cNvGrpSpPr>
            <a:grpSpLocks/>
          </p:cNvGrpSpPr>
          <p:nvPr/>
        </p:nvGrpSpPr>
        <p:grpSpPr bwMode="auto">
          <a:xfrm>
            <a:off x="6586538" y="1511300"/>
            <a:ext cx="377825" cy="576263"/>
            <a:chOff x="4140" y="429"/>
            <a:chExt cx="1425" cy="2396"/>
          </a:xfrm>
        </p:grpSpPr>
        <p:sp>
          <p:nvSpPr>
            <p:cNvPr id="43145" name="Freeform 20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46" name="Rectangle 210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47" name="Freeform 21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48" name="Freeform 21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49" name="Rectangle 213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50" name="Group 21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175" name="AutoShape 215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76" name="AutoShape 216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51" name="Rectangle 217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52" name="Group 21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173" name="AutoShape 219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74" name="AutoShape 220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53" name="Rectangle 221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54" name="Rectangle 222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55" name="Group 22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171" name="AutoShape 224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72" name="AutoShape 225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56" name="Freeform 22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157" name="Group 22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169" name="AutoShape 22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70" name="AutoShape 229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58" name="Rectangle 230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59" name="Freeform 23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60" name="Freeform 23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61" name="Oval 233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62" name="Freeform 23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63" name="AutoShape 235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64" name="AutoShape 236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65" name="Oval 237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66" name="Oval 238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167" name="Oval 239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68" name="Rectangle 240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3040" name="Group 241"/>
          <p:cNvGrpSpPr>
            <a:grpSpLocks/>
          </p:cNvGrpSpPr>
          <p:nvPr/>
        </p:nvGrpSpPr>
        <p:grpSpPr bwMode="auto">
          <a:xfrm>
            <a:off x="7196138" y="1663700"/>
            <a:ext cx="377825" cy="576263"/>
            <a:chOff x="4140" y="429"/>
            <a:chExt cx="1425" cy="2396"/>
          </a:xfrm>
        </p:grpSpPr>
        <p:sp>
          <p:nvSpPr>
            <p:cNvPr id="43113" name="Freeform 24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14" name="Rectangle 243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15" name="Freeform 24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16" name="Freeform 24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17" name="Rectangle 246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18" name="Group 24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143" name="AutoShape 248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44" name="AutoShape 249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19" name="Rectangle 250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20" name="Group 25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141" name="AutoShape 25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42" name="AutoShape 253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21" name="Rectangle 254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22" name="Rectangle 255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23" name="Group 25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139" name="AutoShape 257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40" name="AutoShape 258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24" name="Freeform 25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125" name="Group 26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137" name="AutoShape 261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38" name="AutoShape 262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26" name="Rectangle 263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27" name="Freeform 26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28" name="Freeform 26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29" name="Oval 266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30" name="Freeform 26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31" name="AutoShape 268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32" name="AutoShape 269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33" name="Oval 270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34" name="Oval 271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135" name="Oval 272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36" name="Rectangle 273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3041" name="Group 274"/>
          <p:cNvGrpSpPr>
            <a:grpSpLocks/>
          </p:cNvGrpSpPr>
          <p:nvPr/>
        </p:nvGrpSpPr>
        <p:grpSpPr bwMode="auto">
          <a:xfrm>
            <a:off x="7524750" y="2609850"/>
            <a:ext cx="377825" cy="576263"/>
            <a:chOff x="4140" y="429"/>
            <a:chExt cx="1425" cy="2396"/>
          </a:xfrm>
        </p:grpSpPr>
        <p:sp>
          <p:nvSpPr>
            <p:cNvPr id="43081" name="Freeform 2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82" name="Rectangle 276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83" name="Freeform 2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84" name="Freeform 2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85" name="Rectangle 279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086" name="Group 2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111" name="AutoShape 281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12" name="AutoShape 28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087" name="Rectangle 283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088" name="Group 2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109" name="AutoShape 28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10" name="AutoShape 286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089" name="Rectangle 287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90" name="Rectangle 288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091" name="Group 2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107" name="AutoShape 29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08" name="AutoShape 291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092" name="Freeform 2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093" name="Group 2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105" name="AutoShape 29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06" name="AutoShape 295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094" name="Rectangle 296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95" name="Freeform 2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96" name="Freeform 2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97" name="Oval 299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98" name="Freeform 3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99" name="AutoShape 301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00" name="AutoShape 302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01" name="Oval 303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02" name="Oval 304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103" name="Oval 305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04" name="Rectangle 306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3042" name="Group 307"/>
          <p:cNvGrpSpPr>
            <a:grpSpLocks/>
          </p:cNvGrpSpPr>
          <p:nvPr/>
        </p:nvGrpSpPr>
        <p:grpSpPr bwMode="auto">
          <a:xfrm>
            <a:off x="6784975" y="5027613"/>
            <a:ext cx="377825" cy="576262"/>
            <a:chOff x="4140" y="429"/>
            <a:chExt cx="1425" cy="2396"/>
          </a:xfrm>
        </p:grpSpPr>
        <p:sp>
          <p:nvSpPr>
            <p:cNvPr id="43049" name="Freeform 3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50" name="Rectangle 30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51" name="Freeform 3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52" name="Freeform 3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53" name="Rectangle 31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054" name="Group 3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079" name="AutoShape 31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080" name="AutoShape 31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055" name="Rectangle 31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056" name="Group 3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077" name="AutoShape 31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078" name="AutoShape 31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057" name="Rectangle 32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58" name="Rectangle 32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059" name="Group 3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075" name="AutoShape 3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076" name="AutoShape 32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060" name="Freeform 3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061" name="Group 3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073" name="AutoShape 32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074" name="AutoShape 32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062" name="Rectangle 32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63" name="Freeform 3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64" name="Freeform 3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65" name="Oval 33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66" name="Freeform 3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67" name="AutoShape 33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68" name="AutoShape 33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69" name="Oval 33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70" name="Oval 33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071" name="Oval 33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72" name="Rectangle 33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3043" name="Group 340"/>
          <p:cNvGrpSpPr>
            <a:grpSpLocks/>
          </p:cNvGrpSpPr>
          <p:nvPr/>
        </p:nvGrpSpPr>
        <p:grpSpPr bwMode="auto">
          <a:xfrm>
            <a:off x="5580063" y="5092700"/>
            <a:ext cx="525462" cy="557213"/>
            <a:chOff x="-44" y="1473"/>
            <a:chExt cx="981" cy="1105"/>
          </a:xfrm>
        </p:grpSpPr>
        <p:pic>
          <p:nvPicPr>
            <p:cNvPr id="43047" name="Picture 34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8" name="Freeform 3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3044" name="Group 343"/>
          <p:cNvGrpSpPr>
            <a:grpSpLocks/>
          </p:cNvGrpSpPr>
          <p:nvPr/>
        </p:nvGrpSpPr>
        <p:grpSpPr bwMode="auto">
          <a:xfrm>
            <a:off x="6103938" y="5081588"/>
            <a:ext cx="525462" cy="557212"/>
            <a:chOff x="-44" y="1473"/>
            <a:chExt cx="981" cy="1105"/>
          </a:xfrm>
        </p:grpSpPr>
        <p:pic>
          <p:nvPicPr>
            <p:cNvPr id="43045" name="Picture 3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6" name="Freeform 3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7048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9" grpId="0" animBg="1"/>
      <p:bldP spid="833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latin typeface="Tahoma" pitchFamily="34" charset="0"/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44035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E8D31EA-A8F0-4A81-8947-368AB29588FA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98463" y="1335088"/>
            <a:ext cx="4311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  <a:ea typeface="宋体" charset="-122"/>
              </a:rPr>
              <a:t>assumptions: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2200" dirty="0">
                <a:latin typeface="Gill Sans MT" pitchFamily="34" charset="0"/>
                <a:ea typeface="宋体" charset="-122"/>
              </a:rPr>
              <a:t> object size: 100K bits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2200" dirty="0">
                <a:latin typeface="Gill Sans MT" pitchFamily="34" charset="0"/>
                <a:ea typeface="宋体" charset="-122"/>
              </a:rPr>
              <a:t> request rate from browsers to origin servers:15/sec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1800" dirty="0" smtClean="0">
                <a:latin typeface="Gill Sans MT" pitchFamily="34" charset="0"/>
                <a:ea typeface="宋体" charset="-122"/>
              </a:rPr>
              <a:t>i.e. </a:t>
            </a:r>
            <a:r>
              <a:rPr lang="en-US" altLang="zh-CN" sz="1800" dirty="0" err="1" smtClean="0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1800" dirty="0" smtClean="0">
                <a:latin typeface="Gill Sans MT" pitchFamily="34" charset="0"/>
                <a:ea typeface="宋体" charset="-122"/>
              </a:rPr>
              <a:t> </a:t>
            </a:r>
            <a:r>
              <a:rPr lang="en-US" altLang="zh-CN" sz="1800" dirty="0">
                <a:latin typeface="Gill Sans MT" pitchFamily="34" charset="0"/>
                <a:ea typeface="宋体" charset="-122"/>
              </a:rPr>
              <a:t>data rate to browsers: </a:t>
            </a:r>
            <a:r>
              <a:rPr lang="en-US" altLang="zh-CN" sz="1800" dirty="0" smtClean="0">
                <a:latin typeface="Gill Sans MT" pitchFamily="34" charset="0"/>
                <a:ea typeface="宋体" charset="-122"/>
              </a:rPr>
              <a:t>1.50 </a:t>
            </a:r>
            <a:r>
              <a:rPr lang="en-US" altLang="zh-CN" sz="1800" dirty="0">
                <a:latin typeface="Gill Sans MT" pitchFamily="34" charset="0"/>
                <a:ea typeface="宋体" charset="-122"/>
              </a:rPr>
              <a:t>Mbps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RTT from institutional router to any origin server: 2 sec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access link rate: 1.54 Mbps</a:t>
            </a:r>
          </a:p>
          <a:p>
            <a:pPr>
              <a:lnSpc>
                <a:spcPct val="85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  <a:ea typeface="宋体" charset="-122"/>
              </a:rPr>
              <a:t>consequences: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LAN utilization: 1.5%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access link utilization = </a:t>
            </a:r>
            <a:r>
              <a:rPr lang="en-US" altLang="zh-CN" sz="2200" dirty="0">
                <a:solidFill>
                  <a:srgbClr val="CC0000"/>
                </a:solidFill>
                <a:latin typeface="Gill Sans MT" pitchFamily="34" charset="0"/>
                <a:ea typeface="宋体" charset="-122"/>
              </a:rPr>
              <a:t>99%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total delay   = Internet delay + access delay + LAN delay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     =  2 sec + minutes + </a:t>
            </a:r>
            <a:r>
              <a:rPr lang="en-US" altLang="zh-CN" sz="2200" dirty="0" err="1">
                <a:latin typeface="Gill Sans MT" pitchFamily="34" charset="0"/>
                <a:ea typeface="宋体" charset="-122"/>
              </a:rPr>
              <a:t>usecs</a:t>
            </a:r>
            <a:endParaRPr lang="en-US" altLang="zh-CN" sz="2200" dirty="0">
              <a:latin typeface="Gill Sans MT" pitchFamily="34" charset="0"/>
              <a:ea typeface="宋体" charset="-122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latin typeface="Gill Sans MT" pitchFamily="34" charset="0"/>
              <a:ea typeface="宋体" charset="-122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latin typeface="Gill Sans MT" pitchFamily="34" charset="0"/>
              <a:ea typeface="宋体" charset="-122"/>
            </a:endParaRP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3225" y="269875"/>
            <a:ext cx="7772400" cy="663575"/>
          </a:xfrm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Caching example: </a:t>
            </a:r>
            <a:r>
              <a:rPr lang="en-US" altLang="zh-CN" sz="3600" dirty="0" smtClean="0">
                <a:ea typeface="ＭＳ Ｐゴシック" pitchFamily="34" charset="-128"/>
              </a:rPr>
              <a:t>faster access link</a:t>
            </a:r>
            <a:r>
              <a:rPr lang="en-US" altLang="zh-CN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44039" name="Text Box 50"/>
          <p:cNvSpPr txBox="1">
            <a:spLocks noChangeArrowheads="1"/>
          </p:cNvSpPr>
          <p:nvPr/>
        </p:nvSpPr>
        <p:spPr bwMode="auto">
          <a:xfrm>
            <a:off x="7696200" y="1824038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servers</a:t>
            </a:r>
          </a:p>
        </p:txBody>
      </p:sp>
      <p:sp>
        <p:nvSpPr>
          <p:cNvPr id="44040" name="Text Box 99"/>
          <p:cNvSpPr txBox="1">
            <a:spLocks noChangeArrowheads="1"/>
          </p:cNvSpPr>
          <p:nvPr/>
        </p:nvSpPr>
        <p:spPr bwMode="auto">
          <a:xfrm>
            <a:off x="6592888" y="3656013"/>
            <a:ext cx="119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1.54 Mbps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access link</a:t>
            </a:r>
            <a:endParaRPr lang="en-US" altLang="zh-CN" sz="2400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7507" name="Line 51"/>
          <p:cNvSpPr>
            <a:spLocks noChangeShapeType="1"/>
          </p:cNvSpPr>
          <p:nvPr/>
        </p:nvSpPr>
        <p:spPr bwMode="auto">
          <a:xfrm>
            <a:off x="2581275" y="3670300"/>
            <a:ext cx="990600" cy="1508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7508" name="Text Box 52"/>
          <p:cNvSpPr txBox="1">
            <a:spLocks noChangeArrowheads="1"/>
          </p:cNvSpPr>
          <p:nvPr/>
        </p:nvSpPr>
        <p:spPr bwMode="auto">
          <a:xfrm>
            <a:off x="3509963" y="3883025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Gill Sans MT" pitchFamily="34" charset="0"/>
                <a:ea typeface="ＭＳ Ｐゴシック" pitchFamily="34" charset="-128"/>
              </a:rPr>
              <a:t>154 Mbps</a:t>
            </a:r>
          </a:p>
        </p:txBody>
      </p:sp>
      <p:sp>
        <p:nvSpPr>
          <p:cNvPr id="147509" name="Line 53"/>
          <p:cNvSpPr>
            <a:spLocks noChangeShapeType="1"/>
          </p:cNvSpPr>
          <p:nvPr/>
        </p:nvSpPr>
        <p:spPr bwMode="auto">
          <a:xfrm>
            <a:off x="6705600" y="3789363"/>
            <a:ext cx="1154113" cy="1746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7510" name="Text Box 54"/>
          <p:cNvSpPr txBox="1">
            <a:spLocks noChangeArrowheads="1"/>
          </p:cNvSpPr>
          <p:nvPr/>
        </p:nvSpPr>
        <p:spPr bwMode="auto">
          <a:xfrm>
            <a:off x="7788275" y="3779838"/>
            <a:ext cx="107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154 Mbps</a:t>
            </a:r>
          </a:p>
        </p:txBody>
      </p:sp>
      <p:sp>
        <p:nvSpPr>
          <p:cNvPr id="147511" name="Line 55"/>
          <p:cNvSpPr>
            <a:spLocks noChangeShapeType="1"/>
          </p:cNvSpPr>
          <p:nvPr/>
        </p:nvSpPr>
        <p:spPr bwMode="auto">
          <a:xfrm>
            <a:off x="1762125" y="5541963"/>
            <a:ext cx="969963" cy="2397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7512" name="Text Box 56"/>
          <p:cNvSpPr txBox="1">
            <a:spLocks noChangeArrowheads="1"/>
          </p:cNvSpPr>
          <p:nvPr/>
        </p:nvSpPr>
        <p:spPr bwMode="auto">
          <a:xfrm>
            <a:off x="2616200" y="5645150"/>
            <a:ext cx="809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Gill Sans MT" pitchFamily="34" charset="0"/>
                <a:ea typeface="ＭＳ Ｐゴシック" pitchFamily="34" charset="-128"/>
              </a:rPr>
              <a:t>msecs</a:t>
            </a:r>
          </a:p>
        </p:txBody>
      </p:sp>
      <p:sp>
        <p:nvSpPr>
          <p:cNvPr id="147513" name="Text Box 57"/>
          <p:cNvSpPr txBox="1">
            <a:spLocks noChangeArrowheads="1"/>
          </p:cNvSpPr>
          <p:nvPr/>
        </p:nvSpPr>
        <p:spPr bwMode="auto">
          <a:xfrm>
            <a:off x="598488" y="6051550"/>
            <a:ext cx="650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Cost:</a:t>
            </a:r>
            <a:r>
              <a:rPr lang="en-US" altLang="zh-CN" sz="2400">
                <a:latin typeface="Arial" charset="0"/>
                <a:ea typeface="ＭＳ Ｐゴシック" pitchFamily="34" charset="-128"/>
              </a:rPr>
              <a:t> increased access link speed (not cheap!)</a:t>
            </a:r>
          </a:p>
        </p:txBody>
      </p:sp>
      <p:sp>
        <p:nvSpPr>
          <p:cNvPr id="147515" name="Line 59"/>
          <p:cNvSpPr>
            <a:spLocks noChangeShapeType="1"/>
          </p:cNvSpPr>
          <p:nvPr/>
        </p:nvSpPr>
        <p:spPr bwMode="auto">
          <a:xfrm>
            <a:off x="3440113" y="4683125"/>
            <a:ext cx="706437" cy="1174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7516" name="Text Box 60"/>
          <p:cNvSpPr txBox="1">
            <a:spLocks noChangeArrowheads="1"/>
          </p:cNvSpPr>
          <p:nvPr/>
        </p:nvSpPr>
        <p:spPr bwMode="auto">
          <a:xfrm>
            <a:off x="4240213" y="4664075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Gill Sans MT" pitchFamily="34" charset="0"/>
                <a:ea typeface="ＭＳ Ｐゴシック" pitchFamily="34" charset="-128"/>
              </a:rPr>
              <a:t>9.9%</a:t>
            </a:r>
          </a:p>
        </p:txBody>
      </p:sp>
      <p:sp>
        <p:nvSpPr>
          <p:cNvPr id="44050" name="Line 2"/>
          <p:cNvSpPr>
            <a:spLocks noChangeShapeType="1"/>
          </p:cNvSpPr>
          <p:nvPr/>
        </p:nvSpPr>
        <p:spPr bwMode="auto">
          <a:xfrm>
            <a:off x="5267325" y="2409825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51" name="Line 51"/>
          <p:cNvSpPr>
            <a:spLocks noChangeShapeType="1"/>
          </p:cNvSpPr>
          <p:nvPr/>
        </p:nvSpPr>
        <p:spPr bwMode="auto">
          <a:xfrm>
            <a:off x="6076950" y="2028825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52" name="Line 52"/>
          <p:cNvSpPr>
            <a:spLocks noChangeShapeType="1"/>
          </p:cNvSpPr>
          <p:nvPr/>
        </p:nvSpPr>
        <p:spPr bwMode="auto">
          <a:xfrm flipH="1">
            <a:off x="6705600" y="2066925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53" name="Line 53"/>
          <p:cNvSpPr>
            <a:spLocks noChangeShapeType="1"/>
          </p:cNvSpPr>
          <p:nvPr/>
        </p:nvSpPr>
        <p:spPr bwMode="auto">
          <a:xfrm flipH="1">
            <a:off x="7162800" y="2228850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54" name="Line 54"/>
          <p:cNvSpPr>
            <a:spLocks noChangeShapeType="1"/>
          </p:cNvSpPr>
          <p:nvPr/>
        </p:nvSpPr>
        <p:spPr bwMode="auto">
          <a:xfrm flipH="1" flipV="1">
            <a:off x="7324725" y="299085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55" name="Freeform 55"/>
          <p:cNvSpPr>
            <a:spLocks/>
          </p:cNvSpPr>
          <p:nvPr/>
        </p:nvSpPr>
        <p:spPr bwMode="auto">
          <a:xfrm>
            <a:off x="5351463" y="2022475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56" name="Text Box 70"/>
          <p:cNvSpPr txBox="1">
            <a:spLocks noChangeArrowheads="1"/>
          </p:cNvSpPr>
          <p:nvPr/>
        </p:nvSpPr>
        <p:spPr bwMode="auto">
          <a:xfrm>
            <a:off x="6057900" y="2354263"/>
            <a:ext cx="931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 Internet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4057" name="Group 68"/>
          <p:cNvGrpSpPr>
            <a:grpSpLocks/>
          </p:cNvGrpSpPr>
          <p:nvPr/>
        </p:nvGrpSpPr>
        <p:grpSpPr bwMode="auto">
          <a:xfrm>
            <a:off x="6175375" y="3165475"/>
            <a:ext cx="881063" cy="307975"/>
            <a:chOff x="2356" y="1300"/>
            <a:chExt cx="555" cy="194"/>
          </a:xfrm>
        </p:grpSpPr>
        <p:sp>
          <p:nvSpPr>
            <p:cNvPr id="4428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28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28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grpSp>
          <p:nvGrpSpPr>
            <p:cNvPr id="44285" name="Group 7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4288" name="Freeform 7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289" name="Freeform 7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4286" name="Line 75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87" name="Line 7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4058" name="Group 77"/>
          <p:cNvGrpSpPr>
            <a:grpSpLocks/>
          </p:cNvGrpSpPr>
          <p:nvPr/>
        </p:nvGrpSpPr>
        <p:grpSpPr bwMode="auto">
          <a:xfrm>
            <a:off x="4919663" y="1957388"/>
            <a:ext cx="377825" cy="576262"/>
            <a:chOff x="4140" y="429"/>
            <a:chExt cx="1425" cy="2396"/>
          </a:xfrm>
        </p:grpSpPr>
        <p:sp>
          <p:nvSpPr>
            <p:cNvPr id="44250" name="Freeform 7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51" name="Rectangle 7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52" name="Freeform 8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53" name="Freeform 8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54" name="Rectangle 8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255" name="Group 8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280" name="AutoShape 8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81" name="AutoShape 8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256" name="Rectangle 8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257" name="Group 8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278" name="AutoShape 8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79" name="AutoShape 8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258" name="Rectangle 9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59" name="Rectangle 9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260" name="Group 9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276" name="AutoShape 9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77" name="AutoShape 9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261" name="Freeform 9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4262" name="Group 9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274" name="AutoShape 9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75" name="AutoShape 9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263" name="Rectangle 9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64" name="Freeform 10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65" name="Freeform 10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66" name="Oval 10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67" name="Freeform 10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68" name="AutoShape 10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69" name="AutoShape 10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70" name="Oval 10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71" name="Oval 10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272" name="Oval 10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73" name="Rectangle 10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4059" name="Group 110"/>
          <p:cNvGrpSpPr>
            <a:grpSpLocks/>
          </p:cNvGrpSpPr>
          <p:nvPr/>
        </p:nvGrpSpPr>
        <p:grpSpPr bwMode="auto">
          <a:xfrm>
            <a:off x="5834063" y="1479550"/>
            <a:ext cx="377825" cy="576263"/>
            <a:chOff x="4140" y="429"/>
            <a:chExt cx="1425" cy="2396"/>
          </a:xfrm>
        </p:grpSpPr>
        <p:sp>
          <p:nvSpPr>
            <p:cNvPr id="44218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19" name="Rectangle 112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20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21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22" name="Rectangle 115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223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248" name="AutoShape 11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49" name="AutoShape 118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224" name="Rectangle 119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225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246" name="AutoShape 121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47" name="AutoShape 122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226" name="Rectangle 123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27" name="Rectangle 124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228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244" name="AutoShape 126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45" name="AutoShape 127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229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4230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242" name="AutoShape 13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43" name="AutoShape 131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231" name="Rectangle 132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32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33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34" name="Oval 135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35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36" name="AutoShape 137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37" name="AutoShape 138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38" name="Oval 139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39" name="Oval 140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240" name="Oval 141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41" name="Rectangle 142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4060" name="Group 143"/>
          <p:cNvGrpSpPr>
            <a:grpSpLocks/>
          </p:cNvGrpSpPr>
          <p:nvPr/>
        </p:nvGrpSpPr>
        <p:grpSpPr bwMode="auto">
          <a:xfrm>
            <a:off x="6586538" y="1511300"/>
            <a:ext cx="377825" cy="576263"/>
            <a:chOff x="4140" y="429"/>
            <a:chExt cx="1425" cy="2396"/>
          </a:xfrm>
        </p:grpSpPr>
        <p:sp>
          <p:nvSpPr>
            <p:cNvPr id="44186" name="Freeform 1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87" name="Rectangle 145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88" name="Freeform 1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89" name="Freeform 1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90" name="Rectangle 148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91" name="Group 1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216" name="AutoShape 150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17" name="AutoShape 151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92" name="Rectangle 152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93" name="Group 1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214" name="AutoShape 154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15" name="AutoShape 155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94" name="Rectangle 156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95" name="Rectangle 157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96" name="Group 1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212" name="AutoShape 159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13" name="AutoShape 160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97" name="Freeform 1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4198" name="Group 1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210" name="AutoShape 1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11" name="AutoShape 16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99" name="Rectangle 165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00" name="Freeform 1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01" name="Freeform 1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02" name="Oval 168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03" name="Freeform 1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04" name="AutoShape 170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05" name="AutoShape 171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06" name="Oval 172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07" name="Oval 173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208" name="Oval 174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09" name="Rectangle 175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4061" name="Group 176"/>
          <p:cNvGrpSpPr>
            <a:grpSpLocks/>
          </p:cNvGrpSpPr>
          <p:nvPr/>
        </p:nvGrpSpPr>
        <p:grpSpPr bwMode="auto">
          <a:xfrm>
            <a:off x="7196138" y="1663700"/>
            <a:ext cx="377825" cy="576263"/>
            <a:chOff x="4140" y="429"/>
            <a:chExt cx="1425" cy="2396"/>
          </a:xfrm>
        </p:grpSpPr>
        <p:sp>
          <p:nvSpPr>
            <p:cNvPr id="44154" name="Freeform 17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55" name="Rectangle 178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56" name="Freeform 17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57" name="Freeform 18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58" name="Rectangle 181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59" name="Group 18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184" name="AutoShape 183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85" name="AutoShape 184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60" name="Rectangle 185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61" name="Group 18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182" name="AutoShape 187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83" name="AutoShape 188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62" name="Rectangle 189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63" name="Rectangle 190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64" name="Group 19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180" name="AutoShape 19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81" name="AutoShape 19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65" name="Freeform 19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4166" name="Group 19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178" name="AutoShape 19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79" name="AutoShape 197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67" name="Rectangle 198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68" name="Freeform 19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69" name="Freeform 20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70" name="Oval 201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71" name="Freeform 20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72" name="AutoShape 203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73" name="AutoShape 204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74" name="Oval 205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75" name="Oval 206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176" name="Oval 207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77" name="Rectangle 208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4062" name="Group 209"/>
          <p:cNvGrpSpPr>
            <a:grpSpLocks/>
          </p:cNvGrpSpPr>
          <p:nvPr/>
        </p:nvGrpSpPr>
        <p:grpSpPr bwMode="auto">
          <a:xfrm>
            <a:off x="7524750" y="2609850"/>
            <a:ext cx="377825" cy="576263"/>
            <a:chOff x="4140" y="429"/>
            <a:chExt cx="1425" cy="2396"/>
          </a:xfrm>
        </p:grpSpPr>
        <p:sp>
          <p:nvSpPr>
            <p:cNvPr id="44122" name="Freeform 21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23" name="Rectangle 211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24" name="Freeform 21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25" name="Freeform 21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26" name="Rectangle 214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27" name="Group 21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152" name="AutoShape 21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53" name="AutoShape 217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28" name="Rectangle 218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29" name="Group 21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150" name="AutoShape 22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51" name="AutoShape 22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30" name="Rectangle 222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31" name="Rectangle 223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32" name="Group 22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148" name="AutoShape 22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49" name="AutoShape 226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33" name="Freeform 22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4134" name="Group 22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146" name="AutoShape 22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47" name="AutoShape 230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35" name="Rectangle 231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36" name="Freeform 23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37" name="Freeform 23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38" name="Oval 234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39" name="Freeform 23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40" name="AutoShape 236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41" name="AutoShape 237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42" name="Oval 238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43" name="Oval 239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144" name="Oval 240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45" name="Rectangle 241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44063" name="Freeform 71"/>
          <p:cNvSpPr>
            <a:spLocks/>
          </p:cNvSpPr>
          <p:nvPr/>
        </p:nvSpPr>
        <p:spPr bwMode="auto">
          <a:xfrm>
            <a:off x="4932363" y="4392613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64" name="Line 77"/>
          <p:cNvSpPr>
            <a:spLocks noChangeShapeType="1"/>
          </p:cNvSpPr>
          <p:nvPr/>
        </p:nvSpPr>
        <p:spPr bwMode="auto">
          <a:xfrm flipH="1">
            <a:off x="5381625" y="4702175"/>
            <a:ext cx="8556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65" name="Line 78"/>
          <p:cNvSpPr>
            <a:spLocks noChangeShapeType="1"/>
          </p:cNvSpPr>
          <p:nvPr/>
        </p:nvSpPr>
        <p:spPr bwMode="auto">
          <a:xfrm flipH="1">
            <a:off x="5891213" y="4749800"/>
            <a:ext cx="563562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66" name="Line 79"/>
          <p:cNvSpPr>
            <a:spLocks noChangeShapeType="1"/>
          </p:cNvSpPr>
          <p:nvPr/>
        </p:nvSpPr>
        <p:spPr bwMode="auto">
          <a:xfrm flipH="1">
            <a:off x="6429375" y="4756150"/>
            <a:ext cx="149225" cy="3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67" name="Line 80"/>
          <p:cNvSpPr>
            <a:spLocks noChangeShapeType="1"/>
          </p:cNvSpPr>
          <p:nvPr/>
        </p:nvSpPr>
        <p:spPr bwMode="auto">
          <a:xfrm>
            <a:off x="6796088" y="4735513"/>
            <a:ext cx="123825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68" name="Text Box 97"/>
          <p:cNvSpPr txBox="1">
            <a:spLocks noChangeArrowheads="1"/>
          </p:cNvSpPr>
          <p:nvPr/>
        </p:nvSpPr>
        <p:spPr bwMode="auto">
          <a:xfrm>
            <a:off x="4959350" y="4279900"/>
            <a:ext cx="1198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network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4069" name="Text Box 98"/>
          <p:cNvSpPr txBox="1">
            <a:spLocks noChangeArrowheads="1"/>
          </p:cNvSpPr>
          <p:nvPr/>
        </p:nvSpPr>
        <p:spPr bwMode="auto">
          <a:xfrm>
            <a:off x="6870700" y="4660900"/>
            <a:ext cx="1484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100Mbps LAN</a:t>
            </a:r>
            <a:endParaRPr lang="en-US" altLang="zh-CN" sz="2400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4070" name="Group 120"/>
          <p:cNvGrpSpPr>
            <a:grpSpLocks/>
          </p:cNvGrpSpPr>
          <p:nvPr/>
        </p:nvGrpSpPr>
        <p:grpSpPr bwMode="auto">
          <a:xfrm>
            <a:off x="6154738" y="4460875"/>
            <a:ext cx="881062" cy="307975"/>
            <a:chOff x="2356" y="1300"/>
            <a:chExt cx="555" cy="194"/>
          </a:xfrm>
        </p:grpSpPr>
        <p:sp>
          <p:nvSpPr>
            <p:cNvPr id="4411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11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11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grpSp>
          <p:nvGrpSpPr>
            <p:cNvPr id="44117" name="Group 12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4120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121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4118" name="Line 12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19" name="Line 12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4071" name="Group 172"/>
          <p:cNvGrpSpPr>
            <a:grpSpLocks/>
          </p:cNvGrpSpPr>
          <p:nvPr/>
        </p:nvGrpSpPr>
        <p:grpSpPr bwMode="auto">
          <a:xfrm>
            <a:off x="5068888" y="5070475"/>
            <a:ext cx="525462" cy="557213"/>
            <a:chOff x="-44" y="1473"/>
            <a:chExt cx="981" cy="1105"/>
          </a:xfrm>
        </p:grpSpPr>
        <p:pic>
          <p:nvPicPr>
            <p:cNvPr id="44112" name="Picture 17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13" name="Freeform 1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4072" name="Group 307"/>
          <p:cNvGrpSpPr>
            <a:grpSpLocks/>
          </p:cNvGrpSpPr>
          <p:nvPr/>
        </p:nvGrpSpPr>
        <p:grpSpPr bwMode="auto">
          <a:xfrm>
            <a:off x="6784975" y="5027613"/>
            <a:ext cx="377825" cy="576262"/>
            <a:chOff x="4140" y="429"/>
            <a:chExt cx="1425" cy="2396"/>
          </a:xfrm>
        </p:grpSpPr>
        <p:sp>
          <p:nvSpPr>
            <p:cNvPr id="44080" name="Freeform 3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081" name="Rectangle 30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082" name="Freeform 3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083" name="Freeform 3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084" name="Rectangle 31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085" name="Group 3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110" name="AutoShape 31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11" name="AutoShape 31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086" name="Rectangle 31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087" name="Group 3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108" name="AutoShape 31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09" name="AutoShape 31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088" name="Rectangle 32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089" name="Rectangle 32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090" name="Group 3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106" name="AutoShape 3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07" name="AutoShape 32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091" name="Freeform 3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4092" name="Group 3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104" name="AutoShape 32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05" name="AutoShape 32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093" name="Rectangle 32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094" name="Freeform 3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095" name="Freeform 3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096" name="Oval 33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097" name="Freeform 3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098" name="AutoShape 33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099" name="AutoShape 33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00" name="Oval 33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01" name="Oval 33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102" name="Oval 33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03" name="Rectangle 33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4073" name="Group 340"/>
          <p:cNvGrpSpPr>
            <a:grpSpLocks/>
          </p:cNvGrpSpPr>
          <p:nvPr/>
        </p:nvGrpSpPr>
        <p:grpSpPr bwMode="auto">
          <a:xfrm>
            <a:off x="5580063" y="5092700"/>
            <a:ext cx="525462" cy="557213"/>
            <a:chOff x="-44" y="1473"/>
            <a:chExt cx="981" cy="1105"/>
          </a:xfrm>
        </p:grpSpPr>
        <p:pic>
          <p:nvPicPr>
            <p:cNvPr id="44078" name="Picture 34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79" name="Freeform 3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4074" name="Group 343"/>
          <p:cNvGrpSpPr>
            <a:grpSpLocks/>
          </p:cNvGrpSpPr>
          <p:nvPr/>
        </p:nvGrpSpPr>
        <p:grpSpPr bwMode="auto">
          <a:xfrm>
            <a:off x="6103938" y="5081588"/>
            <a:ext cx="525462" cy="557212"/>
            <a:chOff x="-44" y="1473"/>
            <a:chExt cx="981" cy="1105"/>
          </a:xfrm>
        </p:grpSpPr>
        <p:pic>
          <p:nvPicPr>
            <p:cNvPr id="44076" name="Picture 3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77" name="Freeform 3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44075" name="Line 95"/>
          <p:cNvSpPr>
            <a:spLocks noChangeShapeType="1"/>
          </p:cNvSpPr>
          <p:nvPr/>
        </p:nvSpPr>
        <p:spPr bwMode="auto">
          <a:xfrm>
            <a:off x="6591300" y="3467100"/>
            <a:ext cx="19050" cy="989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10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4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4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4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4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4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07" grpId="0" animBg="1"/>
      <p:bldP spid="147509" grpId="0" animBg="1"/>
      <p:bldP spid="147510" grpId="0"/>
      <p:bldP spid="147511" grpId="0" animBg="1"/>
      <p:bldP spid="147512" grpId="0"/>
      <p:bldP spid="147513" grpId="0"/>
      <p:bldP spid="147515" grpId="0" animBg="1"/>
      <p:bldP spid="1475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71"/>
          <p:cNvSpPr>
            <a:spLocks/>
          </p:cNvSpPr>
          <p:nvPr/>
        </p:nvSpPr>
        <p:spPr bwMode="auto">
          <a:xfrm>
            <a:off x="4932363" y="4392613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59" name="Line 77"/>
          <p:cNvSpPr>
            <a:spLocks noChangeShapeType="1"/>
          </p:cNvSpPr>
          <p:nvPr/>
        </p:nvSpPr>
        <p:spPr bwMode="auto">
          <a:xfrm flipH="1">
            <a:off x="5381625" y="4702175"/>
            <a:ext cx="8556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60" name="Line 78"/>
          <p:cNvSpPr>
            <a:spLocks noChangeShapeType="1"/>
          </p:cNvSpPr>
          <p:nvPr/>
        </p:nvSpPr>
        <p:spPr bwMode="auto">
          <a:xfrm flipH="1">
            <a:off x="5891213" y="4749800"/>
            <a:ext cx="563562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61" name="Line 79"/>
          <p:cNvSpPr>
            <a:spLocks noChangeShapeType="1"/>
          </p:cNvSpPr>
          <p:nvPr/>
        </p:nvSpPr>
        <p:spPr bwMode="auto">
          <a:xfrm flipH="1">
            <a:off x="6429375" y="4756150"/>
            <a:ext cx="149225" cy="3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62" name="Line 80"/>
          <p:cNvSpPr>
            <a:spLocks noChangeShapeType="1"/>
          </p:cNvSpPr>
          <p:nvPr/>
        </p:nvSpPr>
        <p:spPr bwMode="auto">
          <a:xfrm>
            <a:off x="6796088" y="4735513"/>
            <a:ext cx="123825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63" name="Text Box 97"/>
          <p:cNvSpPr txBox="1">
            <a:spLocks noChangeArrowheads="1"/>
          </p:cNvSpPr>
          <p:nvPr/>
        </p:nvSpPr>
        <p:spPr bwMode="auto">
          <a:xfrm>
            <a:off x="4959350" y="4279900"/>
            <a:ext cx="1198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network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5064" name="Text Box 98"/>
          <p:cNvSpPr txBox="1">
            <a:spLocks noChangeArrowheads="1"/>
          </p:cNvSpPr>
          <p:nvPr/>
        </p:nvSpPr>
        <p:spPr bwMode="auto">
          <a:xfrm>
            <a:off x="6870700" y="4660900"/>
            <a:ext cx="1484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100Mbps LAN</a:t>
            </a:r>
            <a:endParaRPr lang="en-US" altLang="zh-CN" sz="2400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5065" name="Group 120"/>
          <p:cNvGrpSpPr>
            <a:grpSpLocks/>
          </p:cNvGrpSpPr>
          <p:nvPr/>
        </p:nvGrpSpPr>
        <p:grpSpPr bwMode="auto">
          <a:xfrm>
            <a:off x="6154738" y="4460875"/>
            <a:ext cx="881062" cy="307975"/>
            <a:chOff x="2356" y="1300"/>
            <a:chExt cx="555" cy="194"/>
          </a:xfrm>
        </p:grpSpPr>
        <p:sp>
          <p:nvSpPr>
            <p:cNvPr id="4530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30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30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grpSp>
          <p:nvGrpSpPr>
            <p:cNvPr id="45307" name="Group 12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5310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311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5308" name="Line 12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309" name="Line 12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5066" name="Group 172"/>
          <p:cNvGrpSpPr>
            <a:grpSpLocks/>
          </p:cNvGrpSpPr>
          <p:nvPr/>
        </p:nvGrpSpPr>
        <p:grpSpPr bwMode="auto">
          <a:xfrm>
            <a:off x="5068888" y="5070475"/>
            <a:ext cx="525462" cy="557213"/>
            <a:chOff x="-44" y="1473"/>
            <a:chExt cx="981" cy="1105"/>
          </a:xfrm>
        </p:grpSpPr>
        <p:pic>
          <p:nvPicPr>
            <p:cNvPr id="45302" name="Picture 17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03" name="Freeform 1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5067" name="Group 340"/>
          <p:cNvGrpSpPr>
            <a:grpSpLocks/>
          </p:cNvGrpSpPr>
          <p:nvPr/>
        </p:nvGrpSpPr>
        <p:grpSpPr bwMode="auto">
          <a:xfrm>
            <a:off x="5580063" y="5092700"/>
            <a:ext cx="525462" cy="557213"/>
            <a:chOff x="-44" y="1473"/>
            <a:chExt cx="981" cy="1105"/>
          </a:xfrm>
        </p:grpSpPr>
        <p:pic>
          <p:nvPicPr>
            <p:cNvPr id="45300" name="Picture 34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01" name="Freeform 3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5068" name="Group 343"/>
          <p:cNvGrpSpPr>
            <a:grpSpLocks/>
          </p:cNvGrpSpPr>
          <p:nvPr/>
        </p:nvGrpSpPr>
        <p:grpSpPr bwMode="auto">
          <a:xfrm>
            <a:off x="6103938" y="5081588"/>
            <a:ext cx="525462" cy="557212"/>
            <a:chOff x="-44" y="1473"/>
            <a:chExt cx="981" cy="1105"/>
          </a:xfrm>
        </p:grpSpPr>
        <p:pic>
          <p:nvPicPr>
            <p:cNvPr id="45298" name="Picture 3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99" name="Freeform 3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45069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latin typeface="Tahoma" pitchFamily="34" charset="0"/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4507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B6E71AF-922C-41F7-8834-E68503011D30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4507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3225" y="269875"/>
            <a:ext cx="7772400" cy="663575"/>
          </a:xfrm>
        </p:spPr>
        <p:txBody>
          <a:bodyPr/>
          <a:lstStyle/>
          <a:p>
            <a:r>
              <a:rPr lang="en-US" altLang="zh-CN" smtClean="0">
                <a:ea typeface="ＭＳ Ｐゴシック" pitchFamily="34" charset="-128"/>
              </a:rPr>
              <a:t>Caching example: </a:t>
            </a:r>
            <a:r>
              <a:rPr lang="en-US" altLang="zh-CN" sz="3600" smtClean="0">
                <a:ea typeface="ＭＳ Ｐゴシック" pitchFamily="34" charset="-128"/>
              </a:rPr>
              <a:t>install local cache</a:t>
            </a:r>
            <a:r>
              <a:rPr lang="en-US" altLang="zh-CN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45073" name="Text Box 50"/>
          <p:cNvSpPr txBox="1">
            <a:spLocks noChangeArrowheads="1"/>
          </p:cNvSpPr>
          <p:nvPr/>
        </p:nvSpPr>
        <p:spPr bwMode="auto">
          <a:xfrm>
            <a:off x="7696200" y="1824038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servers</a:t>
            </a:r>
          </a:p>
        </p:txBody>
      </p:sp>
      <p:sp>
        <p:nvSpPr>
          <p:cNvPr id="45074" name="Line 95"/>
          <p:cNvSpPr>
            <a:spLocks noChangeShapeType="1"/>
          </p:cNvSpPr>
          <p:nvPr/>
        </p:nvSpPr>
        <p:spPr bwMode="auto">
          <a:xfrm>
            <a:off x="6591300" y="3467100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75" name="Text Box 99"/>
          <p:cNvSpPr txBox="1">
            <a:spLocks noChangeArrowheads="1"/>
          </p:cNvSpPr>
          <p:nvPr/>
        </p:nvSpPr>
        <p:spPr bwMode="auto">
          <a:xfrm>
            <a:off x="6592888" y="3656013"/>
            <a:ext cx="119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1.54 Mbps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access link</a:t>
            </a:r>
            <a:endParaRPr lang="en-US" altLang="zh-CN" sz="2400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7" name="Group 308"/>
          <p:cNvGrpSpPr>
            <a:grpSpLocks/>
          </p:cNvGrpSpPr>
          <p:nvPr/>
        </p:nvGrpSpPr>
        <p:grpSpPr bwMode="auto">
          <a:xfrm>
            <a:off x="6719888" y="4941888"/>
            <a:ext cx="1860550" cy="809625"/>
            <a:chOff x="4217" y="3611"/>
            <a:chExt cx="1172" cy="510"/>
          </a:xfrm>
        </p:grpSpPr>
        <p:sp>
          <p:nvSpPr>
            <p:cNvPr id="45296" name="Rectangle 307"/>
            <p:cNvSpPr>
              <a:spLocks noChangeArrowheads="1"/>
            </p:cNvSpPr>
            <p:nvPr/>
          </p:nvSpPr>
          <p:spPr bwMode="auto">
            <a:xfrm>
              <a:off x="4217" y="3611"/>
              <a:ext cx="329" cy="4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97" name="Text Box 97"/>
            <p:cNvSpPr txBox="1">
              <a:spLocks noChangeArrowheads="1"/>
            </p:cNvSpPr>
            <p:nvPr/>
          </p:nvSpPr>
          <p:spPr bwMode="auto">
            <a:xfrm>
              <a:off x="4561" y="3717"/>
              <a:ext cx="8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local web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cache</a:t>
              </a:r>
            </a:p>
          </p:txBody>
        </p:sp>
      </p:grpSp>
      <p:sp>
        <p:nvSpPr>
          <p:cNvPr id="45077" name="Rectangle 4"/>
          <p:cNvSpPr>
            <a:spLocks noChangeArrowheads="1"/>
          </p:cNvSpPr>
          <p:nvPr/>
        </p:nvSpPr>
        <p:spPr bwMode="auto">
          <a:xfrm>
            <a:off x="398463" y="1335088"/>
            <a:ext cx="437038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  <a:ea typeface="宋体" charset="-122"/>
              </a:rPr>
              <a:t>assumptions: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2200" dirty="0">
                <a:latin typeface="Gill Sans MT" pitchFamily="34" charset="0"/>
                <a:ea typeface="宋体" charset="-122"/>
              </a:rPr>
              <a:t> object size: 100K bits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2200" dirty="0">
                <a:latin typeface="Gill Sans MT" pitchFamily="34" charset="0"/>
                <a:ea typeface="宋体" charset="-122"/>
              </a:rPr>
              <a:t> request rate from browsers to origin servers:15/sec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1800" dirty="0" smtClean="0">
                <a:latin typeface="Gill Sans MT" pitchFamily="34" charset="0"/>
                <a:ea typeface="宋体" charset="-122"/>
              </a:rPr>
              <a:t>i.e. </a:t>
            </a:r>
            <a:r>
              <a:rPr lang="en-US" altLang="zh-CN" sz="1800" dirty="0" err="1" smtClean="0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1800" dirty="0" smtClean="0">
                <a:latin typeface="Gill Sans MT" pitchFamily="34" charset="0"/>
                <a:ea typeface="宋体" charset="-122"/>
              </a:rPr>
              <a:t> </a:t>
            </a:r>
            <a:r>
              <a:rPr lang="en-US" altLang="zh-CN" sz="1800" dirty="0">
                <a:latin typeface="Gill Sans MT" pitchFamily="34" charset="0"/>
                <a:ea typeface="宋体" charset="-122"/>
              </a:rPr>
              <a:t>data rate to browsers: 1.50 Mbps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RTT from institutional router to any origin server: 2 sec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access link rate: 1.54 Mbps</a:t>
            </a:r>
          </a:p>
          <a:p>
            <a:pPr>
              <a:lnSpc>
                <a:spcPct val="85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  <a:ea typeface="宋体" charset="-122"/>
              </a:rPr>
              <a:t>consequences: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LAN utilization: 1.5%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access link utilization</a:t>
            </a:r>
            <a:endParaRPr lang="en-US" altLang="zh-CN" sz="2200" dirty="0">
              <a:solidFill>
                <a:srgbClr val="FF0000"/>
              </a:solidFill>
              <a:latin typeface="Gill Sans MT" pitchFamily="34" charset="0"/>
              <a:ea typeface="宋体" charset="-122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total delay  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latin typeface="Gill Sans MT" pitchFamily="34" charset="0"/>
              <a:ea typeface="宋体" charset="-122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latin typeface="Gill Sans MT" pitchFamily="34" charset="0"/>
              <a:ea typeface="宋体" charset="-122"/>
            </a:endParaRPr>
          </a:p>
        </p:txBody>
      </p:sp>
      <p:sp>
        <p:nvSpPr>
          <p:cNvPr id="148559" name="Text Box 79"/>
          <p:cNvSpPr txBox="1">
            <a:spLocks noChangeArrowheads="1"/>
          </p:cNvSpPr>
          <p:nvPr/>
        </p:nvSpPr>
        <p:spPr bwMode="auto">
          <a:xfrm>
            <a:off x="3294063" y="4589463"/>
            <a:ext cx="276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?</a:t>
            </a:r>
          </a:p>
        </p:txBody>
      </p:sp>
      <p:sp>
        <p:nvSpPr>
          <p:cNvPr id="148557" name="Text Box 77"/>
          <p:cNvSpPr txBox="1">
            <a:spLocks noChangeArrowheads="1"/>
          </p:cNvSpPr>
          <p:nvPr/>
        </p:nvSpPr>
        <p:spPr bwMode="auto">
          <a:xfrm>
            <a:off x="2187575" y="49212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?</a:t>
            </a:r>
          </a:p>
        </p:txBody>
      </p:sp>
      <p:sp>
        <p:nvSpPr>
          <p:cNvPr id="148556" name="Text Box 76"/>
          <p:cNvSpPr txBox="1">
            <a:spLocks noChangeArrowheads="1"/>
          </p:cNvSpPr>
          <p:nvPr/>
        </p:nvSpPr>
        <p:spPr bwMode="auto">
          <a:xfrm>
            <a:off x="982663" y="5378450"/>
            <a:ext cx="2667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How to compute link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utilization, delay?</a:t>
            </a:r>
          </a:p>
        </p:txBody>
      </p:sp>
      <p:sp>
        <p:nvSpPr>
          <p:cNvPr id="148563" name="Text Box 83"/>
          <p:cNvSpPr txBox="1">
            <a:spLocks noChangeArrowheads="1"/>
          </p:cNvSpPr>
          <p:nvPr/>
        </p:nvSpPr>
        <p:spPr bwMode="auto">
          <a:xfrm>
            <a:off x="598488" y="6051550"/>
            <a:ext cx="364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Cost:</a:t>
            </a:r>
            <a:r>
              <a:rPr lang="en-US" altLang="zh-CN" sz="2400">
                <a:latin typeface="Arial" charset="0"/>
                <a:ea typeface="ＭＳ Ｐゴシック" pitchFamily="34" charset="-128"/>
              </a:rPr>
              <a:t> web cache (cheap!)</a:t>
            </a:r>
          </a:p>
        </p:txBody>
      </p:sp>
      <p:sp>
        <p:nvSpPr>
          <p:cNvPr id="45082" name="Line 2"/>
          <p:cNvSpPr>
            <a:spLocks noChangeShapeType="1"/>
          </p:cNvSpPr>
          <p:nvPr/>
        </p:nvSpPr>
        <p:spPr bwMode="auto">
          <a:xfrm>
            <a:off x="5267325" y="2409825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83" name="Line 51"/>
          <p:cNvSpPr>
            <a:spLocks noChangeShapeType="1"/>
          </p:cNvSpPr>
          <p:nvPr/>
        </p:nvSpPr>
        <p:spPr bwMode="auto">
          <a:xfrm>
            <a:off x="6076950" y="2028825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84" name="Line 52"/>
          <p:cNvSpPr>
            <a:spLocks noChangeShapeType="1"/>
          </p:cNvSpPr>
          <p:nvPr/>
        </p:nvSpPr>
        <p:spPr bwMode="auto">
          <a:xfrm flipH="1">
            <a:off x="6705600" y="2066925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85" name="Line 53"/>
          <p:cNvSpPr>
            <a:spLocks noChangeShapeType="1"/>
          </p:cNvSpPr>
          <p:nvPr/>
        </p:nvSpPr>
        <p:spPr bwMode="auto">
          <a:xfrm flipH="1">
            <a:off x="7162800" y="2228850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86" name="Line 54"/>
          <p:cNvSpPr>
            <a:spLocks noChangeShapeType="1"/>
          </p:cNvSpPr>
          <p:nvPr/>
        </p:nvSpPr>
        <p:spPr bwMode="auto">
          <a:xfrm flipH="1" flipV="1">
            <a:off x="7324725" y="299085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87" name="Freeform 55"/>
          <p:cNvSpPr>
            <a:spLocks/>
          </p:cNvSpPr>
          <p:nvPr/>
        </p:nvSpPr>
        <p:spPr bwMode="auto">
          <a:xfrm>
            <a:off x="5351463" y="2022475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88" name="Text Box 70"/>
          <p:cNvSpPr txBox="1">
            <a:spLocks noChangeArrowheads="1"/>
          </p:cNvSpPr>
          <p:nvPr/>
        </p:nvSpPr>
        <p:spPr bwMode="auto">
          <a:xfrm>
            <a:off x="6057900" y="2354263"/>
            <a:ext cx="931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 Internet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5089" name="Group 91"/>
          <p:cNvGrpSpPr>
            <a:grpSpLocks/>
          </p:cNvGrpSpPr>
          <p:nvPr/>
        </p:nvGrpSpPr>
        <p:grpSpPr bwMode="auto">
          <a:xfrm>
            <a:off x="6175375" y="3165475"/>
            <a:ext cx="881063" cy="307975"/>
            <a:chOff x="2356" y="1300"/>
            <a:chExt cx="555" cy="194"/>
          </a:xfrm>
        </p:grpSpPr>
        <p:sp>
          <p:nvSpPr>
            <p:cNvPr id="4528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28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29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grpSp>
          <p:nvGrpSpPr>
            <p:cNvPr id="45291" name="Group 9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5294" name="Freeform 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295" name="Freeform 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5292" name="Line 98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93" name="Line 99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5090" name="Group 100"/>
          <p:cNvGrpSpPr>
            <a:grpSpLocks/>
          </p:cNvGrpSpPr>
          <p:nvPr/>
        </p:nvGrpSpPr>
        <p:grpSpPr bwMode="auto">
          <a:xfrm>
            <a:off x="4919663" y="1957388"/>
            <a:ext cx="377825" cy="576262"/>
            <a:chOff x="4140" y="429"/>
            <a:chExt cx="1425" cy="2396"/>
          </a:xfrm>
        </p:grpSpPr>
        <p:sp>
          <p:nvSpPr>
            <p:cNvPr id="45256" name="Freeform 10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57" name="Rectangle 102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58" name="Freeform 10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59" name="Freeform 10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60" name="Rectangle 105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261" name="Group 10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286" name="AutoShape 10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87" name="AutoShape 108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62" name="Rectangle 109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263" name="Group 11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284" name="AutoShape 111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85" name="AutoShape 112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64" name="Rectangle 113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65" name="Rectangle 114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266" name="Group 11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282" name="AutoShape 116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83" name="AutoShape 117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67" name="Freeform 11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268" name="Group 11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280" name="AutoShape 12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81" name="AutoShape 121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69" name="Rectangle 122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70" name="Freeform 12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71" name="Freeform 12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72" name="Oval 125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73" name="Freeform 12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74" name="AutoShape 127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75" name="AutoShape 128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76" name="Oval 129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77" name="Oval 130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278" name="Oval 131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79" name="Rectangle 132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5091" name="Group 133"/>
          <p:cNvGrpSpPr>
            <a:grpSpLocks/>
          </p:cNvGrpSpPr>
          <p:nvPr/>
        </p:nvGrpSpPr>
        <p:grpSpPr bwMode="auto">
          <a:xfrm>
            <a:off x="5834063" y="1479550"/>
            <a:ext cx="377825" cy="576263"/>
            <a:chOff x="4140" y="429"/>
            <a:chExt cx="1425" cy="2396"/>
          </a:xfrm>
        </p:grpSpPr>
        <p:sp>
          <p:nvSpPr>
            <p:cNvPr id="45224" name="Freeform 13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25" name="Rectangle 135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26" name="Freeform 13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27" name="Freeform 13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28" name="Rectangle 138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229" name="Group 13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254" name="AutoShape 140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55" name="AutoShape 141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30" name="Rectangle 142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231" name="Group 14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252" name="AutoShape 144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53" name="AutoShape 145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32" name="Rectangle 146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33" name="Rectangle 147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234" name="Group 14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250" name="AutoShape 149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51" name="AutoShape 150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35" name="Freeform 15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236" name="Group 15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248" name="AutoShape 15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49" name="AutoShape 15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37" name="Rectangle 155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38" name="Freeform 15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39" name="Freeform 15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40" name="Oval 158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41" name="Freeform 15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42" name="AutoShape 160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43" name="AutoShape 161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44" name="Oval 162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45" name="Oval 163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246" name="Oval 164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47" name="Rectangle 165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5092" name="Group 166"/>
          <p:cNvGrpSpPr>
            <a:grpSpLocks/>
          </p:cNvGrpSpPr>
          <p:nvPr/>
        </p:nvGrpSpPr>
        <p:grpSpPr bwMode="auto">
          <a:xfrm>
            <a:off x="6586538" y="1511300"/>
            <a:ext cx="377825" cy="576263"/>
            <a:chOff x="4140" y="429"/>
            <a:chExt cx="1425" cy="2396"/>
          </a:xfrm>
        </p:grpSpPr>
        <p:sp>
          <p:nvSpPr>
            <p:cNvPr id="45192" name="Freeform 16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93" name="Rectangle 168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94" name="Freeform 16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95" name="Freeform 17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96" name="Rectangle 171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97" name="Group 17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222" name="AutoShape 173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23" name="AutoShape 174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98" name="Rectangle 175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99" name="Group 17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220" name="AutoShape 177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21" name="AutoShape 178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00" name="Rectangle 179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01" name="Rectangle 180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202" name="Group 18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218" name="AutoShape 18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19" name="AutoShape 18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03" name="Freeform 18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204" name="Group 18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216" name="AutoShape 18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17" name="AutoShape 187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05" name="Rectangle 188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06" name="Freeform 18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07" name="Freeform 19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08" name="Oval 191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09" name="Freeform 19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10" name="AutoShape 193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11" name="AutoShape 194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12" name="Oval 195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13" name="Oval 196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214" name="Oval 197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15" name="Rectangle 198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5093" name="Group 199"/>
          <p:cNvGrpSpPr>
            <a:grpSpLocks/>
          </p:cNvGrpSpPr>
          <p:nvPr/>
        </p:nvGrpSpPr>
        <p:grpSpPr bwMode="auto">
          <a:xfrm>
            <a:off x="7196138" y="1663700"/>
            <a:ext cx="377825" cy="576263"/>
            <a:chOff x="4140" y="429"/>
            <a:chExt cx="1425" cy="2396"/>
          </a:xfrm>
        </p:grpSpPr>
        <p:sp>
          <p:nvSpPr>
            <p:cNvPr id="45160" name="Freeform 20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61" name="Rectangle 201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62" name="Freeform 20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63" name="Freeform 20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64" name="Rectangle 204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65" name="Group 20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90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91" name="AutoShape 207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66" name="Rectangle 208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67" name="Group 20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88" name="AutoShape 21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89" name="AutoShape 21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68" name="Rectangle 212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69" name="Rectangle 213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70" name="Group 21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86" name="AutoShape 21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87" name="AutoShape 216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71" name="Freeform 21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172" name="Group 21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84" name="AutoShape 21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85" name="AutoShape 220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73" name="Rectangle 221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74" name="Freeform 22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75" name="Freeform 22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76" name="Oval 224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77" name="Freeform 22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78" name="AutoShape 226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79" name="AutoShape 227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80" name="Oval 228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81" name="Oval 229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182" name="Oval 230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83" name="Rectangle 231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5094" name="Group 232"/>
          <p:cNvGrpSpPr>
            <a:grpSpLocks/>
          </p:cNvGrpSpPr>
          <p:nvPr/>
        </p:nvGrpSpPr>
        <p:grpSpPr bwMode="auto">
          <a:xfrm>
            <a:off x="7524750" y="2609850"/>
            <a:ext cx="377825" cy="576263"/>
            <a:chOff x="4140" y="429"/>
            <a:chExt cx="1425" cy="2396"/>
          </a:xfrm>
        </p:grpSpPr>
        <p:sp>
          <p:nvSpPr>
            <p:cNvPr id="45128" name="Freeform 23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29" name="Rectangle 234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30" name="Freeform 23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31" name="Freeform 23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32" name="Rectangle 237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33" name="Group 23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58" name="AutoShape 239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59" name="AutoShape 240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34" name="Rectangle 241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35" name="Group 24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56" name="AutoShape 24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57" name="AutoShape 244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36" name="Rectangle 245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37" name="Rectangle 246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38" name="Group 24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54" name="AutoShape 24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55" name="AutoShape 249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39" name="Freeform 25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140" name="Group 25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52" name="AutoShape 25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53" name="AutoShape 253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41" name="Rectangle 254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42" name="Freeform 25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43" name="Freeform 25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44" name="Oval 257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45" name="Freeform 25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46" name="AutoShape 259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47" name="AutoShape 260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48" name="Oval 261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49" name="Oval 262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150" name="Oval 263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51" name="Rectangle 264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5095" name="Group 307"/>
          <p:cNvGrpSpPr>
            <a:grpSpLocks/>
          </p:cNvGrpSpPr>
          <p:nvPr/>
        </p:nvGrpSpPr>
        <p:grpSpPr bwMode="auto">
          <a:xfrm>
            <a:off x="6784975" y="5027613"/>
            <a:ext cx="377825" cy="576262"/>
            <a:chOff x="4140" y="429"/>
            <a:chExt cx="1425" cy="2396"/>
          </a:xfrm>
        </p:grpSpPr>
        <p:sp>
          <p:nvSpPr>
            <p:cNvPr id="45096" name="Freeform 3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097" name="Rectangle 30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098" name="Freeform 3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099" name="Freeform 3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00" name="Rectangle 31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01" name="Group 3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26" name="AutoShape 31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27" name="AutoShape 31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02" name="Rectangle 31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03" name="Group 3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24" name="AutoShape 31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25" name="AutoShape 31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04" name="Rectangle 32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05" name="Rectangle 32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06" name="Group 3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22" name="AutoShape 3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23" name="AutoShape 32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07" name="Freeform 3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108" name="Group 3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20" name="AutoShape 32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21" name="AutoShape 32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09" name="Rectangle 32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10" name="Freeform 3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11" name="Freeform 3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12" name="Oval 33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13" name="Freeform 3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14" name="AutoShape 33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15" name="AutoShape 33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16" name="Oval 33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17" name="Oval 33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118" name="Oval 33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19" name="Rectangle 33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8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8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8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6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latin typeface="Tahoma" pitchFamily="34" charset="0"/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4608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6D9BD81-A894-4DFB-881E-373B12735828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3225" y="269875"/>
            <a:ext cx="7772400" cy="663575"/>
          </a:xfrm>
        </p:spPr>
        <p:txBody>
          <a:bodyPr/>
          <a:lstStyle/>
          <a:p>
            <a:r>
              <a:rPr lang="en-US" altLang="zh-CN" smtClean="0">
                <a:ea typeface="ＭＳ Ｐゴシック" pitchFamily="34" charset="-128"/>
              </a:rPr>
              <a:t>Caching example: </a:t>
            </a:r>
            <a:r>
              <a:rPr lang="en-US" altLang="zh-CN" sz="3600" smtClean="0">
                <a:ea typeface="ＭＳ Ｐゴシック" pitchFamily="34" charset="-128"/>
              </a:rPr>
              <a:t>install local cache</a:t>
            </a:r>
            <a:r>
              <a:rPr lang="en-US" altLang="zh-CN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9588" y="1290638"/>
            <a:ext cx="4459287" cy="1882775"/>
          </a:xfrm>
        </p:spPr>
        <p:txBody>
          <a:bodyPr/>
          <a:lstStyle/>
          <a:p>
            <a:pPr marL="228600" indent="-228600">
              <a:buFont typeface="Wingdings" pitchFamily="2" charset="2"/>
              <a:buNone/>
              <a:tabLst>
                <a:tab pos="576263" algn="l"/>
              </a:tabLst>
            </a:pPr>
            <a:r>
              <a:rPr lang="en-US" altLang="zh-CN" sz="2200" i="1" smtClean="0">
                <a:solidFill>
                  <a:srgbClr val="CC0000"/>
                </a:solidFill>
                <a:ea typeface="ＭＳ Ｐゴシック" pitchFamily="34" charset="-128"/>
              </a:rPr>
              <a:t>Calculating access link utilization, delay with cache:</a:t>
            </a:r>
          </a:p>
          <a:p>
            <a:pPr marL="228600" indent="-228600">
              <a:lnSpc>
                <a:spcPct val="80000"/>
              </a:lnSpc>
              <a:tabLst>
                <a:tab pos="576263" algn="l"/>
              </a:tabLst>
            </a:pPr>
            <a:r>
              <a:rPr lang="en-US" altLang="zh-CN" sz="1800" smtClean="0">
                <a:ea typeface="ＭＳ Ｐゴシック" pitchFamily="34" charset="-128"/>
              </a:rPr>
              <a:t>suppose cache hit rate is 0.4</a:t>
            </a:r>
          </a:p>
          <a:p>
            <a:pPr marL="576263" lvl="1" indent="-233363">
              <a:tabLst>
                <a:tab pos="576263" algn="l"/>
              </a:tabLst>
            </a:pPr>
            <a:r>
              <a:rPr lang="en-US" altLang="zh-CN" sz="1800" smtClean="0">
                <a:ea typeface="ＭＳ Ｐゴシック" pitchFamily="34" charset="-128"/>
              </a:rPr>
              <a:t>40% requests satisfied at cache, 60% requests satisfied at origin </a:t>
            </a:r>
          </a:p>
          <a:p>
            <a:pPr marL="228600" indent="-228600">
              <a:lnSpc>
                <a:spcPct val="80000"/>
              </a:lnSpc>
              <a:buFont typeface="Wingdings" pitchFamily="2" charset="2"/>
              <a:buNone/>
              <a:tabLst>
                <a:tab pos="576263" algn="l"/>
              </a:tabLst>
            </a:pPr>
            <a:r>
              <a:rPr lang="en-US" altLang="zh-CN" sz="1800" smtClean="0">
                <a:ea typeface="ＭＳ Ｐゴシック" pitchFamily="34" charset="-128"/>
              </a:rPr>
              <a:t>  </a:t>
            </a:r>
          </a:p>
        </p:txBody>
      </p:sp>
      <p:sp>
        <p:nvSpPr>
          <p:cNvPr id="46087" name="Text Box 50"/>
          <p:cNvSpPr txBox="1">
            <a:spLocks noChangeArrowheads="1"/>
          </p:cNvSpPr>
          <p:nvPr/>
        </p:nvSpPr>
        <p:spPr bwMode="auto">
          <a:xfrm>
            <a:off x="7696200" y="1824038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servers</a:t>
            </a:r>
          </a:p>
        </p:txBody>
      </p:sp>
      <p:sp>
        <p:nvSpPr>
          <p:cNvPr id="46088" name="Line 95"/>
          <p:cNvSpPr>
            <a:spLocks noChangeShapeType="1"/>
          </p:cNvSpPr>
          <p:nvPr/>
        </p:nvSpPr>
        <p:spPr bwMode="auto">
          <a:xfrm>
            <a:off x="6591300" y="3467100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089" name="Text Box 99"/>
          <p:cNvSpPr txBox="1">
            <a:spLocks noChangeArrowheads="1"/>
          </p:cNvSpPr>
          <p:nvPr/>
        </p:nvSpPr>
        <p:spPr bwMode="auto">
          <a:xfrm>
            <a:off x="6592888" y="3656013"/>
            <a:ext cx="119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1.54 Mbps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access link</a:t>
            </a:r>
            <a:endParaRPr lang="en-US" altLang="zh-CN" sz="2400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9566" name="Rectangle 4"/>
          <p:cNvSpPr>
            <a:spLocks noChangeArrowheads="1"/>
          </p:cNvSpPr>
          <p:nvPr/>
        </p:nvSpPr>
        <p:spPr bwMode="auto">
          <a:xfrm>
            <a:off x="460375" y="2928938"/>
            <a:ext cx="44592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tabLst>
                <a:tab pos="576263" algn="l"/>
              </a:tabLst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576263" indent="-233363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tabLst>
                <a:tab pos="576263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tabLst>
                <a:tab pos="576263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access link utilization: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60% of requests use access link 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data rate to browsers over access link = 0.6*1.50 Mbps = .9 Mbps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utilization = 0.9/1.54 = .58</a:t>
            </a:r>
          </a:p>
        </p:txBody>
      </p:sp>
      <p:sp>
        <p:nvSpPr>
          <p:cNvPr id="149567" name="Rectangle 4"/>
          <p:cNvSpPr>
            <a:spLocks noChangeArrowheads="1"/>
          </p:cNvSpPr>
          <p:nvPr/>
        </p:nvSpPr>
        <p:spPr bwMode="auto">
          <a:xfrm>
            <a:off x="349250" y="4356100"/>
            <a:ext cx="44592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tabLst>
                <a:tab pos="576263" algn="l"/>
              </a:tabLst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576263" indent="-233363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tabLst>
                <a:tab pos="576263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tabLst>
                <a:tab pos="576263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total delay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= 0.6 * (delay from origin servers) +0.4 * (delay when satisfied at cache)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= 0.6 (2.01) + 0.4 (~msecs)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= ~ 1.2 secs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less than with 154 Mbps link (and cheaper too!)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  </a:t>
            </a:r>
          </a:p>
        </p:txBody>
      </p:sp>
      <p:sp>
        <p:nvSpPr>
          <p:cNvPr id="46092" name="Line 2"/>
          <p:cNvSpPr>
            <a:spLocks noChangeShapeType="1"/>
          </p:cNvSpPr>
          <p:nvPr/>
        </p:nvSpPr>
        <p:spPr bwMode="auto">
          <a:xfrm>
            <a:off x="5267325" y="2409825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093" name="Line 51"/>
          <p:cNvSpPr>
            <a:spLocks noChangeShapeType="1"/>
          </p:cNvSpPr>
          <p:nvPr/>
        </p:nvSpPr>
        <p:spPr bwMode="auto">
          <a:xfrm>
            <a:off x="6076950" y="2028825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094" name="Line 52"/>
          <p:cNvSpPr>
            <a:spLocks noChangeShapeType="1"/>
          </p:cNvSpPr>
          <p:nvPr/>
        </p:nvSpPr>
        <p:spPr bwMode="auto">
          <a:xfrm flipH="1">
            <a:off x="6705600" y="2066925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095" name="Line 53"/>
          <p:cNvSpPr>
            <a:spLocks noChangeShapeType="1"/>
          </p:cNvSpPr>
          <p:nvPr/>
        </p:nvSpPr>
        <p:spPr bwMode="auto">
          <a:xfrm flipH="1">
            <a:off x="7162800" y="2228850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096" name="Line 54"/>
          <p:cNvSpPr>
            <a:spLocks noChangeShapeType="1"/>
          </p:cNvSpPr>
          <p:nvPr/>
        </p:nvSpPr>
        <p:spPr bwMode="auto">
          <a:xfrm flipH="1" flipV="1">
            <a:off x="7324725" y="299085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097" name="Freeform 55"/>
          <p:cNvSpPr>
            <a:spLocks/>
          </p:cNvSpPr>
          <p:nvPr/>
        </p:nvSpPr>
        <p:spPr bwMode="auto">
          <a:xfrm>
            <a:off x="5351463" y="2022475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098" name="Text Box 70"/>
          <p:cNvSpPr txBox="1">
            <a:spLocks noChangeArrowheads="1"/>
          </p:cNvSpPr>
          <p:nvPr/>
        </p:nvSpPr>
        <p:spPr bwMode="auto">
          <a:xfrm>
            <a:off x="6057900" y="2354263"/>
            <a:ext cx="931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 Internet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6099" name="Group 71"/>
          <p:cNvGrpSpPr>
            <a:grpSpLocks/>
          </p:cNvGrpSpPr>
          <p:nvPr/>
        </p:nvGrpSpPr>
        <p:grpSpPr bwMode="auto">
          <a:xfrm>
            <a:off x="6175375" y="3165475"/>
            <a:ext cx="881063" cy="307975"/>
            <a:chOff x="2356" y="1300"/>
            <a:chExt cx="555" cy="194"/>
          </a:xfrm>
        </p:grpSpPr>
        <p:sp>
          <p:nvSpPr>
            <p:cNvPr id="4632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32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32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grpSp>
          <p:nvGrpSpPr>
            <p:cNvPr id="46329" name="Group 7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6332" name="Freeform 7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333" name="Freeform 7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330" name="Line 78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331" name="Line 79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6100" name="Group 80"/>
          <p:cNvGrpSpPr>
            <a:grpSpLocks/>
          </p:cNvGrpSpPr>
          <p:nvPr/>
        </p:nvGrpSpPr>
        <p:grpSpPr bwMode="auto">
          <a:xfrm>
            <a:off x="4919663" y="1957388"/>
            <a:ext cx="377825" cy="576262"/>
            <a:chOff x="4140" y="429"/>
            <a:chExt cx="1425" cy="2396"/>
          </a:xfrm>
        </p:grpSpPr>
        <p:sp>
          <p:nvSpPr>
            <p:cNvPr id="46294" name="Freeform 8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95" name="Rectangle 82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96" name="Freeform 8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97" name="Freeform 8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98" name="Rectangle 85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99" name="Group 8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24" name="AutoShape 8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325" name="AutoShape 88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300" name="Rectangle 89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301" name="Group 9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22" name="AutoShape 91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323" name="AutoShape 92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302" name="Rectangle 93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303" name="Rectangle 94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304" name="Group 9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20" name="AutoShape 96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321" name="AutoShape 97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305" name="Freeform 9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6306" name="Group 9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18" name="AutoShape 10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319" name="AutoShape 101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307" name="Rectangle 102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308" name="Freeform 10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309" name="Freeform 10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310" name="Oval 105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311" name="Freeform 10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312" name="AutoShape 107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313" name="AutoShape 108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314" name="Oval 109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315" name="Oval 110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316" name="Oval 111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317" name="Rectangle 112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6101" name="Group 113"/>
          <p:cNvGrpSpPr>
            <a:grpSpLocks/>
          </p:cNvGrpSpPr>
          <p:nvPr/>
        </p:nvGrpSpPr>
        <p:grpSpPr bwMode="auto">
          <a:xfrm>
            <a:off x="5834063" y="1479550"/>
            <a:ext cx="377825" cy="576263"/>
            <a:chOff x="4140" y="429"/>
            <a:chExt cx="1425" cy="2396"/>
          </a:xfrm>
        </p:grpSpPr>
        <p:sp>
          <p:nvSpPr>
            <p:cNvPr id="46262" name="Freeform 11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63" name="Rectangle 115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64" name="Freeform 11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65" name="Freeform 11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66" name="Rectangle 118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67" name="Group 11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292" name="AutoShape 120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93" name="AutoShape 121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68" name="Rectangle 122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69" name="Group 12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90" name="AutoShape 124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91" name="AutoShape 125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70" name="Rectangle 126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71" name="Rectangle 127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72" name="Group 12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288" name="AutoShape 129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89" name="AutoShape 130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73" name="Freeform 13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6274" name="Group 13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286" name="AutoShape 13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87" name="AutoShape 13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75" name="Rectangle 135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76" name="Freeform 13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77" name="Freeform 13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78" name="Oval 138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79" name="Freeform 13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80" name="AutoShape 140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81" name="AutoShape 141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82" name="Oval 142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83" name="Oval 143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284" name="Oval 144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85" name="Rectangle 145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6102" name="Group 146"/>
          <p:cNvGrpSpPr>
            <a:grpSpLocks/>
          </p:cNvGrpSpPr>
          <p:nvPr/>
        </p:nvGrpSpPr>
        <p:grpSpPr bwMode="auto">
          <a:xfrm>
            <a:off x="6586538" y="1511300"/>
            <a:ext cx="377825" cy="576263"/>
            <a:chOff x="4140" y="429"/>
            <a:chExt cx="1425" cy="2396"/>
          </a:xfrm>
        </p:grpSpPr>
        <p:sp>
          <p:nvSpPr>
            <p:cNvPr id="46230" name="Freeform 1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31" name="Rectangle 148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32" name="Freeform 1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33" name="Freeform 1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34" name="Rectangle 151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35" name="Group 1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260" name="AutoShape 153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61" name="AutoShape 154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36" name="Rectangle 155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37" name="Group 1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58" name="AutoShape 157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59" name="AutoShape 158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38" name="Rectangle 159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39" name="Rectangle 160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40" name="Group 1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256" name="AutoShape 16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57" name="AutoShape 16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41" name="Freeform 1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6242" name="Group 1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254" name="AutoShape 16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55" name="AutoShape 167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43" name="Rectangle 168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44" name="Freeform 1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45" name="Freeform 1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46" name="Oval 171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47" name="Freeform 1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48" name="AutoShape 173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49" name="AutoShape 174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50" name="Oval 175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51" name="Oval 176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252" name="Oval 177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53" name="Rectangle 178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6103" name="Group 179"/>
          <p:cNvGrpSpPr>
            <a:grpSpLocks/>
          </p:cNvGrpSpPr>
          <p:nvPr/>
        </p:nvGrpSpPr>
        <p:grpSpPr bwMode="auto">
          <a:xfrm>
            <a:off x="7196138" y="1663700"/>
            <a:ext cx="377825" cy="576263"/>
            <a:chOff x="4140" y="429"/>
            <a:chExt cx="1425" cy="2396"/>
          </a:xfrm>
        </p:grpSpPr>
        <p:sp>
          <p:nvSpPr>
            <p:cNvPr id="46198" name="Freeform 18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99" name="Rectangle 181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00" name="Freeform 18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01" name="Freeform 18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02" name="Rectangle 184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03" name="Group 18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228" name="AutoShape 18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29" name="AutoShape 187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04" name="Rectangle 188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05" name="Group 18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26" name="AutoShape 19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27" name="AutoShape 19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06" name="Rectangle 192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07" name="Rectangle 193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08" name="Group 19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224" name="AutoShape 19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25" name="AutoShape 196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09" name="Freeform 19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6210" name="Group 19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222" name="AutoShape 19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23" name="AutoShape 200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11" name="Rectangle 201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12" name="Freeform 20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13" name="Freeform 20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14" name="Oval 204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15" name="Freeform 20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16" name="AutoShape 206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17" name="AutoShape 207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18" name="Oval 208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19" name="Oval 209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220" name="Oval 210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21" name="Rectangle 211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6104" name="Group 212"/>
          <p:cNvGrpSpPr>
            <a:grpSpLocks/>
          </p:cNvGrpSpPr>
          <p:nvPr/>
        </p:nvGrpSpPr>
        <p:grpSpPr bwMode="auto">
          <a:xfrm>
            <a:off x="7524750" y="2609850"/>
            <a:ext cx="377825" cy="576263"/>
            <a:chOff x="4140" y="429"/>
            <a:chExt cx="1425" cy="2396"/>
          </a:xfrm>
        </p:grpSpPr>
        <p:sp>
          <p:nvSpPr>
            <p:cNvPr id="46166" name="Freeform 21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67" name="Rectangle 214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68" name="Freeform 21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69" name="Freeform 21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70" name="Rectangle 217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171" name="Group 21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196" name="AutoShape 219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197" name="AutoShape 220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172" name="Rectangle 221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173" name="Group 22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194" name="AutoShape 2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195" name="AutoShape 224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174" name="Rectangle 225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75" name="Rectangle 226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176" name="Group 22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192" name="AutoShape 22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193" name="AutoShape 229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177" name="Freeform 23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6178" name="Group 23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190" name="AutoShape 23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191" name="AutoShape 233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179" name="Rectangle 234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80" name="Freeform 23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81" name="Freeform 23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82" name="Oval 237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83" name="Freeform 23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84" name="AutoShape 239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85" name="AutoShape 240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86" name="Oval 241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87" name="Oval 242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188" name="Oval 243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89" name="Rectangle 244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46105" name="Freeform 71"/>
          <p:cNvSpPr>
            <a:spLocks/>
          </p:cNvSpPr>
          <p:nvPr/>
        </p:nvSpPr>
        <p:spPr bwMode="auto">
          <a:xfrm>
            <a:off x="4932363" y="4392613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106" name="Line 77"/>
          <p:cNvSpPr>
            <a:spLocks noChangeShapeType="1"/>
          </p:cNvSpPr>
          <p:nvPr/>
        </p:nvSpPr>
        <p:spPr bwMode="auto">
          <a:xfrm flipH="1">
            <a:off x="5381625" y="4702175"/>
            <a:ext cx="8556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107" name="Line 78"/>
          <p:cNvSpPr>
            <a:spLocks noChangeShapeType="1"/>
          </p:cNvSpPr>
          <p:nvPr/>
        </p:nvSpPr>
        <p:spPr bwMode="auto">
          <a:xfrm flipH="1">
            <a:off x="5891213" y="4749800"/>
            <a:ext cx="563562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108" name="Line 79"/>
          <p:cNvSpPr>
            <a:spLocks noChangeShapeType="1"/>
          </p:cNvSpPr>
          <p:nvPr/>
        </p:nvSpPr>
        <p:spPr bwMode="auto">
          <a:xfrm flipH="1">
            <a:off x="6429375" y="4756150"/>
            <a:ext cx="149225" cy="3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109" name="Line 80"/>
          <p:cNvSpPr>
            <a:spLocks noChangeShapeType="1"/>
          </p:cNvSpPr>
          <p:nvPr/>
        </p:nvSpPr>
        <p:spPr bwMode="auto">
          <a:xfrm>
            <a:off x="6796088" y="4735513"/>
            <a:ext cx="123825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110" name="Text Box 97"/>
          <p:cNvSpPr txBox="1">
            <a:spLocks noChangeArrowheads="1"/>
          </p:cNvSpPr>
          <p:nvPr/>
        </p:nvSpPr>
        <p:spPr bwMode="auto">
          <a:xfrm>
            <a:off x="4959350" y="4279900"/>
            <a:ext cx="1198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network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111" name="Text Box 98"/>
          <p:cNvSpPr txBox="1">
            <a:spLocks noChangeArrowheads="1"/>
          </p:cNvSpPr>
          <p:nvPr/>
        </p:nvSpPr>
        <p:spPr bwMode="auto">
          <a:xfrm>
            <a:off x="6870700" y="4660900"/>
            <a:ext cx="1484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100Mbps LAN</a:t>
            </a:r>
            <a:endParaRPr lang="en-US" altLang="zh-CN" sz="2400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6112" name="Group 120"/>
          <p:cNvGrpSpPr>
            <a:grpSpLocks/>
          </p:cNvGrpSpPr>
          <p:nvPr/>
        </p:nvGrpSpPr>
        <p:grpSpPr bwMode="auto">
          <a:xfrm>
            <a:off x="6154738" y="4460875"/>
            <a:ext cx="881062" cy="307975"/>
            <a:chOff x="2356" y="1300"/>
            <a:chExt cx="555" cy="194"/>
          </a:xfrm>
        </p:grpSpPr>
        <p:sp>
          <p:nvSpPr>
            <p:cNvPr id="4615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15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16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grpSp>
          <p:nvGrpSpPr>
            <p:cNvPr id="46161" name="Group 12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6164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165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162" name="Line 12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63" name="Line 12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6113" name="Group 172"/>
          <p:cNvGrpSpPr>
            <a:grpSpLocks/>
          </p:cNvGrpSpPr>
          <p:nvPr/>
        </p:nvGrpSpPr>
        <p:grpSpPr bwMode="auto">
          <a:xfrm>
            <a:off x="5068888" y="5070475"/>
            <a:ext cx="525462" cy="557213"/>
            <a:chOff x="-44" y="1473"/>
            <a:chExt cx="981" cy="1105"/>
          </a:xfrm>
        </p:grpSpPr>
        <p:pic>
          <p:nvPicPr>
            <p:cNvPr id="46156" name="Picture 17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57" name="Freeform 1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6114" name="Group 340"/>
          <p:cNvGrpSpPr>
            <a:grpSpLocks/>
          </p:cNvGrpSpPr>
          <p:nvPr/>
        </p:nvGrpSpPr>
        <p:grpSpPr bwMode="auto">
          <a:xfrm>
            <a:off x="5580063" y="5092700"/>
            <a:ext cx="525462" cy="557213"/>
            <a:chOff x="-44" y="1473"/>
            <a:chExt cx="981" cy="1105"/>
          </a:xfrm>
        </p:grpSpPr>
        <p:pic>
          <p:nvPicPr>
            <p:cNvPr id="46154" name="Picture 34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55" name="Freeform 3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6115" name="Group 343"/>
          <p:cNvGrpSpPr>
            <a:grpSpLocks/>
          </p:cNvGrpSpPr>
          <p:nvPr/>
        </p:nvGrpSpPr>
        <p:grpSpPr bwMode="auto">
          <a:xfrm>
            <a:off x="6103938" y="5081588"/>
            <a:ext cx="525462" cy="557212"/>
            <a:chOff x="-44" y="1473"/>
            <a:chExt cx="981" cy="1105"/>
          </a:xfrm>
        </p:grpSpPr>
        <p:pic>
          <p:nvPicPr>
            <p:cNvPr id="46152" name="Picture 3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53" name="Freeform 3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60509" name="Group 308"/>
          <p:cNvGrpSpPr>
            <a:grpSpLocks/>
          </p:cNvGrpSpPr>
          <p:nvPr/>
        </p:nvGrpSpPr>
        <p:grpSpPr bwMode="auto">
          <a:xfrm>
            <a:off x="6719888" y="4941888"/>
            <a:ext cx="1860550" cy="809625"/>
            <a:chOff x="4217" y="3611"/>
            <a:chExt cx="1172" cy="510"/>
          </a:xfrm>
        </p:grpSpPr>
        <p:sp>
          <p:nvSpPr>
            <p:cNvPr id="46150" name="Rectangle 307"/>
            <p:cNvSpPr>
              <a:spLocks noChangeArrowheads="1"/>
            </p:cNvSpPr>
            <p:nvPr/>
          </p:nvSpPr>
          <p:spPr bwMode="auto">
            <a:xfrm>
              <a:off x="4217" y="3611"/>
              <a:ext cx="329" cy="4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51" name="Text Box 97"/>
            <p:cNvSpPr txBox="1">
              <a:spLocks noChangeArrowheads="1"/>
            </p:cNvSpPr>
            <p:nvPr/>
          </p:nvSpPr>
          <p:spPr bwMode="auto">
            <a:xfrm>
              <a:off x="4561" y="3717"/>
              <a:ext cx="8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local web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cache</a:t>
              </a:r>
            </a:p>
          </p:txBody>
        </p:sp>
      </p:grpSp>
      <p:grpSp>
        <p:nvGrpSpPr>
          <p:cNvPr id="46117" name="Group 307"/>
          <p:cNvGrpSpPr>
            <a:grpSpLocks/>
          </p:cNvGrpSpPr>
          <p:nvPr/>
        </p:nvGrpSpPr>
        <p:grpSpPr bwMode="auto">
          <a:xfrm>
            <a:off x="6784975" y="5027613"/>
            <a:ext cx="377825" cy="576262"/>
            <a:chOff x="4140" y="429"/>
            <a:chExt cx="1425" cy="2396"/>
          </a:xfrm>
        </p:grpSpPr>
        <p:sp>
          <p:nvSpPr>
            <p:cNvPr id="46118" name="Freeform 3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19" name="Rectangle 30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20" name="Freeform 3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21" name="Freeform 3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22" name="Rectangle 31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123" name="Group 3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148" name="AutoShape 31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149" name="AutoShape 31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124" name="Rectangle 31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125" name="Group 3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146" name="AutoShape 31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147" name="AutoShape 31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126" name="Rectangle 32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27" name="Rectangle 32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128" name="Group 3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144" name="AutoShape 3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145" name="AutoShape 32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129" name="Freeform 3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6130" name="Group 3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142" name="AutoShape 32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143" name="AutoShape 32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131" name="Rectangle 32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32" name="Freeform 3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33" name="Freeform 3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34" name="Oval 33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35" name="Freeform 3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36" name="AutoShape 33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37" name="AutoShape 33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38" name="Oval 33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39" name="Oval 33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140" name="Oval 33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41" name="Rectangle 33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4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66" grpId="0"/>
      <p:bldP spid="14956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1945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8933F21B-9598-407E-AA90-553987BCEF2B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58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63513"/>
            <a:ext cx="7772400" cy="925512"/>
          </a:xfrm>
        </p:spPr>
        <p:txBody>
          <a:bodyPr/>
          <a:lstStyle/>
          <a:p>
            <a:r>
              <a:rPr lang="en-US" altLang="sv-SE" sz="3600" smtClean="0">
                <a:ea typeface="ＭＳ Ｐゴシック" panose="020B0600070205080204" pitchFamily="34" charset="-128"/>
              </a:rPr>
              <a:t>FTP: separate control, data connections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1504950"/>
            <a:ext cx="4318000" cy="4964113"/>
          </a:xfrm>
        </p:spPr>
        <p:txBody>
          <a:bodyPr/>
          <a:lstStyle/>
          <a:p>
            <a:r>
              <a:rPr lang="en-US" altLang="sv-SE" sz="2400" smtClean="0">
                <a:ea typeface="ＭＳ Ｐゴシック" panose="020B0600070205080204" pitchFamily="34" charset="-128"/>
              </a:rPr>
              <a:t>FTP client contacts FTP server at port 21, using TCP </a:t>
            </a: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client authorized over control connection</a:t>
            </a: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client browses remote directory, sends commands over control connection</a:t>
            </a: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when server receives file transfer command, </a:t>
            </a:r>
            <a:r>
              <a:rPr lang="en-US" altLang="sv-SE" sz="2400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server</a:t>
            </a:r>
            <a:r>
              <a:rPr lang="en-US" altLang="sv-SE" sz="2400" smtClean="0">
                <a:ea typeface="ＭＳ Ｐゴシック" panose="020B0600070205080204" pitchFamily="34" charset="-128"/>
              </a:rPr>
              <a:t> opens </a:t>
            </a:r>
            <a:r>
              <a:rPr lang="en-US" altLang="sv-SE" sz="2400" i="1" smtClean="0">
                <a:ea typeface="ＭＳ Ｐゴシック" panose="020B0600070205080204" pitchFamily="34" charset="-128"/>
              </a:rPr>
              <a:t>2</a:t>
            </a:r>
            <a:r>
              <a:rPr lang="en-US" altLang="sv-SE" sz="2400" i="1" baseline="30000" smtClean="0">
                <a:ea typeface="ＭＳ Ｐゴシック" panose="020B0600070205080204" pitchFamily="34" charset="-128"/>
              </a:rPr>
              <a:t>nd</a:t>
            </a:r>
            <a:r>
              <a:rPr lang="en-US" altLang="sv-SE" sz="2400" i="1" smtClean="0">
                <a:ea typeface="ＭＳ Ｐゴシック" panose="020B0600070205080204" pitchFamily="34" charset="-128"/>
              </a:rPr>
              <a:t> </a:t>
            </a:r>
            <a:r>
              <a:rPr lang="en-US" altLang="sv-SE" sz="2400" smtClean="0">
                <a:ea typeface="ＭＳ Ｐゴシック" panose="020B0600070205080204" pitchFamily="34" charset="-128"/>
              </a:rPr>
              <a:t>TCP data connection (for file) </a:t>
            </a:r>
            <a:r>
              <a:rPr lang="en-US" altLang="sv-SE" sz="2400" i="1" smtClean="0">
                <a:ea typeface="ＭＳ Ｐゴシック" panose="020B0600070205080204" pitchFamily="34" charset="-128"/>
              </a:rPr>
              <a:t>to </a:t>
            </a:r>
            <a:r>
              <a:rPr lang="en-US" altLang="sv-SE" sz="2400" smtClean="0">
                <a:ea typeface="ＭＳ Ｐゴシック" panose="020B0600070205080204" pitchFamily="34" charset="-128"/>
              </a:rPr>
              <a:t>client</a:t>
            </a: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after transferring one file, server closes data connection</a:t>
            </a:r>
          </a:p>
        </p:txBody>
      </p:sp>
      <p:sp>
        <p:nvSpPr>
          <p:cNvPr id="19462" name="Text Box 15"/>
          <p:cNvSpPr txBox="1">
            <a:spLocks noChangeArrowheads="1"/>
          </p:cNvSpPr>
          <p:nvPr/>
        </p:nvSpPr>
        <p:spPr bwMode="auto">
          <a:xfrm>
            <a:off x="4838700" y="2533650"/>
            <a:ext cx="7175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panose="020B0604020202020204" pitchFamily="34" charset="0"/>
              </a:rPr>
              <a:t>FTP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19463" name="Text Box 16"/>
          <p:cNvSpPr txBox="1">
            <a:spLocks noChangeArrowheads="1"/>
          </p:cNvSpPr>
          <p:nvPr/>
        </p:nvSpPr>
        <p:spPr bwMode="auto">
          <a:xfrm>
            <a:off x="7856538" y="2543175"/>
            <a:ext cx="8191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panose="020B0604020202020204" pitchFamily="34" charset="0"/>
              </a:rPr>
              <a:t>FTP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panose="020B0604020202020204" pitchFamily="34" charset="0"/>
              </a:rPr>
              <a:t>server</a:t>
            </a:r>
          </a:p>
        </p:txBody>
      </p:sp>
      <p:sp>
        <p:nvSpPr>
          <p:cNvPr id="19464" name="Line 17"/>
          <p:cNvSpPr>
            <a:spLocks noChangeShapeType="1"/>
          </p:cNvSpPr>
          <p:nvPr/>
        </p:nvSpPr>
        <p:spPr bwMode="auto">
          <a:xfrm>
            <a:off x="5508625" y="2011363"/>
            <a:ext cx="2562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465" name="Line 18"/>
          <p:cNvSpPr>
            <a:spLocks noChangeShapeType="1"/>
          </p:cNvSpPr>
          <p:nvPr/>
        </p:nvSpPr>
        <p:spPr bwMode="auto">
          <a:xfrm flipV="1">
            <a:off x="5527675" y="2325688"/>
            <a:ext cx="2562225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466" name="Text Box 19"/>
          <p:cNvSpPr txBox="1">
            <a:spLocks noChangeArrowheads="1"/>
          </p:cNvSpPr>
          <p:nvPr/>
        </p:nvSpPr>
        <p:spPr bwMode="auto">
          <a:xfrm>
            <a:off x="5580063" y="1473200"/>
            <a:ext cx="24098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 dirty="0">
                <a:solidFill>
                  <a:srgbClr val="CC0000"/>
                </a:solidFill>
                <a:latin typeface="Arial" panose="020B0604020202020204" pitchFamily="34" charset="0"/>
              </a:rPr>
              <a:t>TCP control connection,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 dirty="0">
                <a:solidFill>
                  <a:srgbClr val="CC0000"/>
                </a:solidFill>
                <a:latin typeface="Arial" panose="020B0604020202020204" pitchFamily="34" charset="0"/>
              </a:rPr>
              <a:t>server port 21</a:t>
            </a:r>
            <a:endParaRPr lang="en-US" altLang="sv-SE" sz="2400" i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9467" name="Text Box 20"/>
          <p:cNvSpPr txBox="1">
            <a:spLocks noChangeArrowheads="1"/>
          </p:cNvSpPr>
          <p:nvPr/>
        </p:nvSpPr>
        <p:spPr bwMode="auto">
          <a:xfrm>
            <a:off x="5554663" y="2400300"/>
            <a:ext cx="24098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 dirty="0">
                <a:solidFill>
                  <a:srgbClr val="CC0000"/>
                </a:solidFill>
                <a:latin typeface="Arial" panose="020B0604020202020204" pitchFamily="34" charset="0"/>
              </a:rPr>
              <a:t>TCP data connection,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 dirty="0">
                <a:solidFill>
                  <a:srgbClr val="CC0000"/>
                </a:solidFill>
                <a:latin typeface="Arial" panose="020B0604020202020204" pitchFamily="34" charset="0"/>
              </a:rPr>
              <a:t>server port 20</a:t>
            </a:r>
            <a:endParaRPr lang="en-US" altLang="sv-SE" sz="2400" i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14037" name="Rectangle 21"/>
          <p:cNvSpPr>
            <a:spLocks noChangeArrowheads="1"/>
          </p:cNvSpPr>
          <p:nvPr/>
        </p:nvSpPr>
        <p:spPr bwMode="auto">
          <a:xfrm>
            <a:off x="4703763" y="3425825"/>
            <a:ext cx="406717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SzPct val="75000"/>
            </a:pPr>
            <a:r>
              <a:rPr lang="en-US" altLang="sv-SE" sz="2400" dirty="0"/>
              <a:t>server opens another TCP data connection to transfer another file</a:t>
            </a:r>
          </a:p>
          <a:p>
            <a:pPr>
              <a:buSzPct val="75000"/>
            </a:pPr>
            <a:r>
              <a:rPr lang="en-US" altLang="sv-SE" sz="2400" dirty="0"/>
              <a:t>control connection: </a:t>
            </a:r>
            <a:r>
              <a:rPr lang="ja-JP" altLang="en-US" sz="2400" i="1" dirty="0">
                <a:solidFill>
                  <a:srgbClr val="CC0000"/>
                </a:solidFill>
              </a:rPr>
              <a:t>“</a:t>
            </a:r>
            <a:r>
              <a:rPr lang="en-US" altLang="ja-JP" sz="2400" i="1" dirty="0">
                <a:solidFill>
                  <a:srgbClr val="CC0000"/>
                </a:solidFill>
              </a:rPr>
              <a:t>out of band</a:t>
            </a:r>
            <a:r>
              <a:rPr lang="ja-JP" altLang="en-US" sz="2400" i="1" dirty="0">
                <a:solidFill>
                  <a:srgbClr val="CC0000"/>
                </a:solidFill>
              </a:rPr>
              <a:t>”</a:t>
            </a:r>
            <a:endParaRPr lang="en-US" altLang="ja-JP" sz="2400" i="1" dirty="0">
              <a:solidFill>
                <a:srgbClr val="CC0000"/>
              </a:solidFill>
            </a:endParaRPr>
          </a:p>
          <a:p>
            <a:pPr>
              <a:buSzPct val="75000"/>
            </a:pPr>
            <a:r>
              <a:rPr lang="en-US" altLang="sv-SE" sz="2400" dirty="0"/>
              <a:t>FTP server maintains </a:t>
            </a:r>
            <a:r>
              <a:rPr lang="ja-JP" altLang="en-US" sz="2400" dirty="0"/>
              <a:t>“</a:t>
            </a:r>
            <a:r>
              <a:rPr lang="en-US" altLang="ja-JP" sz="2400" dirty="0"/>
              <a:t>state</a:t>
            </a:r>
            <a:r>
              <a:rPr lang="ja-JP" altLang="en-US" sz="2400" dirty="0"/>
              <a:t>”</a:t>
            </a:r>
            <a:r>
              <a:rPr lang="en-US" altLang="ja-JP" sz="2400" dirty="0"/>
              <a:t>: current directory, earlier authentication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SzPct val="75000"/>
            </a:pPr>
            <a:endParaRPr lang="en-US" altLang="sv-SE" sz="2400" dirty="0">
              <a:solidFill>
                <a:srgbClr val="FF0000"/>
              </a:solidFill>
            </a:endParaRPr>
          </a:p>
        </p:txBody>
      </p:sp>
      <p:pic>
        <p:nvPicPr>
          <p:cNvPr id="19469" name="Picture 2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8683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9471" name="Group 32"/>
          <p:cNvGrpSpPr>
            <a:grpSpLocks/>
          </p:cNvGrpSpPr>
          <p:nvPr/>
        </p:nvGrpSpPr>
        <p:grpSpPr bwMode="auto">
          <a:xfrm>
            <a:off x="8129588" y="1674813"/>
            <a:ext cx="444500" cy="728662"/>
            <a:chOff x="4140" y="429"/>
            <a:chExt cx="1425" cy="2396"/>
          </a:xfrm>
        </p:grpSpPr>
        <p:sp>
          <p:nvSpPr>
            <p:cNvPr id="19475" name="Freeform 3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76" name="Rectangle 34"/>
            <p:cNvSpPr>
              <a:spLocks noChangeArrowheads="1"/>
            </p:cNvSpPr>
            <p:nvPr/>
          </p:nvSpPr>
          <p:spPr bwMode="auto">
            <a:xfrm>
              <a:off x="4206" y="429"/>
              <a:ext cx="1048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9477" name="Freeform 3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78" name="Freeform 3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79" name="Rectangle 37"/>
            <p:cNvSpPr>
              <a:spLocks noChangeArrowheads="1"/>
            </p:cNvSpPr>
            <p:nvPr/>
          </p:nvSpPr>
          <p:spPr bwMode="auto">
            <a:xfrm>
              <a:off x="4211" y="695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19480" name="Group 3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505" name="AutoShape 39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9506" name="AutoShape 40"/>
              <p:cNvSpPr>
                <a:spLocks noChangeArrowheads="1"/>
              </p:cNvSpPr>
              <p:nvPr/>
            </p:nvSpPr>
            <p:spPr bwMode="auto">
              <a:xfrm>
                <a:off x="635" y="2584"/>
                <a:ext cx="686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81" name="Rectangle 41"/>
            <p:cNvSpPr>
              <a:spLocks noChangeArrowheads="1"/>
            </p:cNvSpPr>
            <p:nvPr/>
          </p:nvSpPr>
          <p:spPr bwMode="auto">
            <a:xfrm>
              <a:off x="4227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19482" name="Group 4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503" name="AutoShape 43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9504" name="AutoShape 44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8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83" name="Rectangle 45"/>
            <p:cNvSpPr>
              <a:spLocks noChangeArrowheads="1"/>
            </p:cNvSpPr>
            <p:nvPr/>
          </p:nvSpPr>
          <p:spPr bwMode="auto">
            <a:xfrm>
              <a:off x="4216" y="1358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9484" name="Rectangle 46"/>
            <p:cNvSpPr>
              <a:spLocks noChangeArrowheads="1"/>
            </p:cNvSpPr>
            <p:nvPr/>
          </p:nvSpPr>
          <p:spPr bwMode="auto">
            <a:xfrm>
              <a:off x="4227" y="1656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19485" name="Group 4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501" name="AutoShape 48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3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9502" name="AutoShape 49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86" name="Freeform 5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9487" name="Group 5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499" name="AutoShape 5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9500" name="AutoShape 53"/>
              <p:cNvSpPr>
                <a:spLocks noChangeArrowheads="1"/>
              </p:cNvSpPr>
              <p:nvPr/>
            </p:nvSpPr>
            <p:spPr bwMode="auto">
              <a:xfrm>
                <a:off x="635" y="2584"/>
                <a:ext cx="68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88" name="Rectangle 54"/>
            <p:cNvSpPr>
              <a:spLocks noChangeArrowheads="1"/>
            </p:cNvSpPr>
            <p:nvPr/>
          </p:nvSpPr>
          <p:spPr bwMode="auto">
            <a:xfrm>
              <a:off x="5249" y="429"/>
              <a:ext cx="66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9489" name="Freeform 5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90" name="Freeform 5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91" name="Oval 57"/>
            <p:cNvSpPr>
              <a:spLocks noChangeArrowheads="1"/>
            </p:cNvSpPr>
            <p:nvPr/>
          </p:nvSpPr>
          <p:spPr bwMode="auto">
            <a:xfrm>
              <a:off x="5519" y="2611"/>
              <a:ext cx="46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9492" name="Freeform 5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93" name="AutoShape 59"/>
            <p:cNvSpPr>
              <a:spLocks noChangeArrowheads="1"/>
            </p:cNvSpPr>
            <p:nvPr/>
          </p:nvSpPr>
          <p:spPr bwMode="auto">
            <a:xfrm>
              <a:off x="4140" y="2679"/>
              <a:ext cx="1201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9494" name="AutoShape 60"/>
            <p:cNvSpPr>
              <a:spLocks noChangeArrowheads="1"/>
            </p:cNvSpPr>
            <p:nvPr/>
          </p:nvSpPr>
          <p:spPr bwMode="auto">
            <a:xfrm>
              <a:off x="4206" y="2710"/>
              <a:ext cx="1069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9495" name="Oval 61"/>
            <p:cNvSpPr>
              <a:spLocks noChangeArrowheads="1"/>
            </p:cNvSpPr>
            <p:nvPr/>
          </p:nvSpPr>
          <p:spPr bwMode="auto">
            <a:xfrm>
              <a:off x="4308" y="2381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9496" name="Oval 62"/>
            <p:cNvSpPr>
              <a:spLocks noChangeArrowheads="1"/>
            </p:cNvSpPr>
            <p:nvPr/>
          </p:nvSpPr>
          <p:spPr bwMode="auto">
            <a:xfrm>
              <a:off x="4486" y="2387"/>
              <a:ext cx="158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7" name="Oval 63"/>
            <p:cNvSpPr>
              <a:spLocks noChangeArrowheads="1"/>
            </p:cNvSpPr>
            <p:nvPr/>
          </p:nvSpPr>
          <p:spPr bwMode="auto">
            <a:xfrm>
              <a:off x="4664" y="2381"/>
              <a:ext cx="158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9498" name="Rectangle 64"/>
            <p:cNvSpPr>
              <a:spLocks noChangeArrowheads="1"/>
            </p:cNvSpPr>
            <p:nvPr/>
          </p:nvSpPr>
          <p:spPr bwMode="auto">
            <a:xfrm>
              <a:off x="5061" y="1833"/>
              <a:ext cx="87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19472" name="Group 65"/>
          <p:cNvGrpSpPr>
            <a:grpSpLocks/>
          </p:cNvGrpSpPr>
          <p:nvPr/>
        </p:nvGrpSpPr>
        <p:grpSpPr bwMode="auto">
          <a:xfrm>
            <a:off x="4656138" y="1665288"/>
            <a:ext cx="873125" cy="893762"/>
            <a:chOff x="-44" y="1473"/>
            <a:chExt cx="981" cy="1105"/>
          </a:xfrm>
        </p:grpSpPr>
        <p:pic>
          <p:nvPicPr>
            <p:cNvPr id="19473" name="Picture 66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Freeform 6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3919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2048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1EC1FD4F-3527-48CA-B0F4-3645F34E393A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59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pic>
        <p:nvPicPr>
          <p:cNvPr id="20484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89217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71463"/>
            <a:ext cx="7772400" cy="817562"/>
          </a:xfrm>
        </p:spPr>
        <p:txBody>
          <a:bodyPr/>
          <a:lstStyle/>
          <a:p>
            <a:r>
              <a:rPr lang="en-US" altLang="sv-SE" sz="4000" smtClean="0">
                <a:ea typeface="ＭＳ Ｐゴシック" panose="020B0600070205080204" pitchFamily="34" charset="-128"/>
              </a:rPr>
              <a:t>FTP commands, responses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3500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sample commands:</a:t>
            </a:r>
            <a:endParaRPr lang="en-US" altLang="sv-SE" sz="2400" i="1" smtClean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sent as ASCII text over control channel</a:t>
            </a:r>
            <a:endParaRPr lang="en-US" altLang="sv-SE" smtClean="0">
              <a:ea typeface="ＭＳ Ｐゴシック" panose="020B0600070205080204" pitchFamily="34" charset="-128"/>
            </a:endParaRP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USER </a:t>
            </a:r>
            <a:r>
              <a:rPr lang="en-US" altLang="sv-SE" sz="2400" b="1" i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username</a:t>
            </a:r>
            <a:endParaRPr lang="en-US" altLang="sv-SE" i="1" smtClean="0">
              <a:ea typeface="ＭＳ Ｐゴシック" panose="020B0600070205080204" pitchFamily="34" charset="-128"/>
            </a:endParaRP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PASS </a:t>
            </a:r>
            <a:r>
              <a:rPr lang="en-US" altLang="sv-SE" sz="2400" b="1" i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password</a:t>
            </a:r>
            <a:endParaRPr lang="en-US" altLang="sv-SE" i="1" smtClean="0">
              <a:ea typeface="ＭＳ Ｐゴシック" panose="020B0600070205080204" pitchFamily="34" charset="-128"/>
            </a:endParaRP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</a:t>
            </a:r>
            <a:r>
              <a:rPr lang="en-US" altLang="sv-SE" smtClean="0">
                <a:ea typeface="ＭＳ Ｐゴシック" panose="020B0600070205080204" pitchFamily="34" charset="-128"/>
              </a:rPr>
              <a:t> </a:t>
            </a:r>
            <a:r>
              <a:rPr lang="en-US" altLang="sv-SE" sz="2400" smtClean="0">
                <a:ea typeface="ＭＳ Ｐゴシック" panose="020B0600070205080204" pitchFamily="34" charset="-128"/>
              </a:rPr>
              <a:t>return list of file in current directory</a:t>
            </a:r>
            <a:endParaRPr lang="en-US" altLang="sv-SE" smtClean="0">
              <a:ea typeface="ＭＳ Ｐゴシック" panose="020B0600070205080204" pitchFamily="34" charset="-128"/>
            </a:endParaRP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RETR filename</a:t>
            </a:r>
            <a:r>
              <a:rPr lang="en-US" altLang="sv-SE" smtClean="0">
                <a:ea typeface="ＭＳ Ｐゴシック" panose="020B0600070205080204" pitchFamily="34" charset="-128"/>
              </a:rPr>
              <a:t> </a:t>
            </a:r>
            <a:r>
              <a:rPr lang="en-US" altLang="sv-SE" sz="2400" smtClean="0">
                <a:ea typeface="ＭＳ Ｐゴシック" panose="020B0600070205080204" pitchFamily="34" charset="-128"/>
              </a:rPr>
              <a:t>retrieves (gets) file</a:t>
            </a:r>
            <a:endParaRPr lang="en-US" altLang="sv-SE" smtClean="0">
              <a:ea typeface="ＭＳ Ｐゴシック" panose="020B0600070205080204" pitchFamily="34" charset="-128"/>
            </a:endParaRP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STOR filename</a:t>
            </a:r>
            <a:r>
              <a:rPr lang="en-US" altLang="sv-SE" smtClean="0">
                <a:ea typeface="ＭＳ Ｐゴシック" panose="020B0600070205080204" pitchFamily="34" charset="-128"/>
              </a:rPr>
              <a:t> </a:t>
            </a:r>
            <a:r>
              <a:rPr lang="en-US" altLang="sv-SE" sz="2400" smtClean="0">
                <a:ea typeface="ＭＳ Ｐゴシック" panose="020B0600070205080204" pitchFamily="34" charset="-128"/>
              </a:rPr>
              <a:t>stores (puts) file onto remote host</a:t>
            </a:r>
          </a:p>
        </p:txBody>
      </p:sp>
      <p:sp>
        <p:nvSpPr>
          <p:cNvPr id="204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1400" y="1333500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sample return codes</a:t>
            </a: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status code and phrase (as in HTTP)</a:t>
            </a:r>
            <a:endParaRPr lang="en-US" altLang="sv-SE" smtClean="0">
              <a:ea typeface="ＭＳ Ｐゴシック" panose="020B0600070205080204" pitchFamily="34" charset="-128"/>
            </a:endParaRP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331 Username OK, password required</a:t>
            </a: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125 data connection already open; transfer starting</a:t>
            </a: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425 Can</a:t>
            </a:r>
            <a:r>
              <a:rPr lang="ja-JP" altLang="en-US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’</a:t>
            </a:r>
            <a:r>
              <a:rPr lang="en-US" altLang="ja-JP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t open data connection</a:t>
            </a: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452 Error writing file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12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7" y="94310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2452" y="871377"/>
            <a:ext cx="598554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General description and functionality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Authentication, cookies and related aspects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Caching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proxies</a:t>
            </a:r>
            <a:endParaRPr lang="en-US" altLang="sv-SE" sz="2400" dirty="0">
              <a:solidFill>
                <a:schemeClr val="bg1">
                  <a:lumMod val="65000"/>
                </a:schemeClr>
              </a:solidFill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20113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31747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09E1D998-3FB7-4442-A5EE-6520E02DC27D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60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44624"/>
            <a:ext cx="7772400" cy="968375"/>
          </a:xfrm>
        </p:spPr>
        <p:txBody>
          <a:bodyPr/>
          <a:lstStyle/>
          <a:p>
            <a:r>
              <a:rPr lang="en-US" altLang="sv-SE" sz="4000" dirty="0" smtClean="0">
                <a:ea typeface="ＭＳ Ｐゴシック" panose="020B0600070205080204" pitchFamily="34" charset="-128"/>
              </a:rPr>
              <a:t>POP3 protocol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38275"/>
            <a:ext cx="39719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authorization phase</a:t>
            </a:r>
          </a:p>
          <a:p>
            <a:r>
              <a:rPr lang="en-US" altLang="sv-SE" sz="2000" smtClean="0">
                <a:ea typeface="ＭＳ Ｐゴシック" panose="020B0600070205080204" pitchFamily="34" charset="-128"/>
              </a:rPr>
              <a:t>client commands: </a:t>
            </a:r>
          </a:p>
          <a:p>
            <a:pPr lvl="1"/>
            <a:r>
              <a:rPr lang="en-US" altLang="sv-SE" sz="20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user:</a:t>
            </a:r>
            <a:r>
              <a:rPr lang="en-US" altLang="sv-SE" sz="2000" smtClean="0">
                <a:ea typeface="ＭＳ Ｐゴシック" panose="020B0600070205080204" pitchFamily="34" charset="-128"/>
              </a:rPr>
              <a:t> declare username</a:t>
            </a:r>
          </a:p>
          <a:p>
            <a:pPr lvl="1"/>
            <a:r>
              <a:rPr lang="en-US" altLang="sv-SE" sz="20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pass:</a:t>
            </a:r>
            <a:r>
              <a:rPr lang="en-US" altLang="sv-SE" sz="2000" smtClean="0">
                <a:ea typeface="ＭＳ Ｐゴシック" panose="020B0600070205080204" pitchFamily="34" charset="-128"/>
              </a:rPr>
              <a:t> password</a:t>
            </a:r>
          </a:p>
          <a:p>
            <a:r>
              <a:rPr lang="en-US" altLang="sv-SE" sz="2000" smtClean="0">
                <a:ea typeface="ＭＳ Ｐゴシック" panose="020B0600070205080204" pitchFamily="34" charset="-128"/>
              </a:rPr>
              <a:t>server responses</a:t>
            </a:r>
          </a:p>
          <a:p>
            <a:pPr lvl="1"/>
            <a:r>
              <a:rPr lang="en-US" altLang="sv-SE" sz="20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+OK</a:t>
            </a:r>
          </a:p>
          <a:p>
            <a:pPr lvl="1"/>
            <a:r>
              <a:rPr lang="en-US" altLang="sv-SE" sz="20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-ERR</a:t>
            </a:r>
            <a:endParaRPr lang="en-US" altLang="sv-SE" sz="1800" smtClean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sv-SE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transaction phase,</a:t>
            </a:r>
            <a:r>
              <a:rPr lang="en-US" altLang="sv-SE" sz="240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sv-SE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client:</a:t>
            </a:r>
            <a:endParaRPr lang="en-US" altLang="sv-SE" sz="2400" smtClean="0">
              <a:ea typeface="ＭＳ Ｐゴシック" panose="020B0600070205080204" pitchFamily="34" charset="-128"/>
            </a:endParaRPr>
          </a:p>
          <a:p>
            <a:r>
              <a:rPr lang="en-US" altLang="sv-SE" sz="20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list:</a:t>
            </a:r>
            <a:r>
              <a:rPr lang="en-US" altLang="sv-SE" sz="2000" smtClean="0">
                <a:ea typeface="ＭＳ Ｐゴシック" panose="020B0600070205080204" pitchFamily="34" charset="-128"/>
              </a:rPr>
              <a:t> list message numbers</a:t>
            </a:r>
          </a:p>
          <a:p>
            <a:r>
              <a:rPr lang="en-US" altLang="sv-SE" sz="20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retr:</a:t>
            </a:r>
            <a:r>
              <a:rPr lang="en-US" altLang="sv-SE" sz="2000" smtClean="0">
                <a:ea typeface="ＭＳ Ｐゴシック" panose="020B0600070205080204" pitchFamily="34" charset="-128"/>
              </a:rPr>
              <a:t> retrieve message by number</a:t>
            </a:r>
          </a:p>
          <a:p>
            <a:r>
              <a:rPr lang="en-US" altLang="sv-SE" sz="20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dele:</a:t>
            </a:r>
            <a:r>
              <a:rPr lang="en-US" altLang="sv-SE" sz="2000" smtClean="0">
                <a:ea typeface="ＭＳ Ｐゴシック" panose="020B0600070205080204" pitchFamily="34" charset="-128"/>
              </a:rPr>
              <a:t> delete</a:t>
            </a:r>
          </a:p>
          <a:p>
            <a:r>
              <a:rPr lang="en-US" altLang="sv-SE" sz="20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quit</a:t>
            </a:r>
            <a:endParaRPr lang="en-US" altLang="sv-SE" sz="2000" smtClean="0">
              <a:ea typeface="ＭＳ Ｐゴシック" panose="020B0600070205080204" pitchFamily="34" charset="-128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340225" y="2309813"/>
            <a:ext cx="4268788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>
                <a:latin typeface="Times New Roman" panose="02020603050405020304" pitchFamily="18" charset="0"/>
              </a:rPr>
              <a:t>         </a:t>
            </a:r>
            <a:r>
              <a:rPr lang="en-US" altLang="sv-SE" sz="1800" b="1">
                <a:latin typeface="Courier New" panose="02070309020205020404" pitchFamily="49" charset="0"/>
              </a:rPr>
              <a:t>C: list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S: 1 498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S: 2 912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S: 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C: retr 1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S: &lt;message 1 contents&gt;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S: 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C: dele 1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C: retr 2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S: &lt;message 1 contents&gt;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S: 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C: dele 2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C: quit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S: +OK </a:t>
            </a:r>
            <a:r>
              <a:rPr lang="en-US" altLang="sv-SE" sz="1400" b="1">
                <a:latin typeface="Courier New" panose="02070309020205020404" pitchFamily="49" charset="0"/>
              </a:rPr>
              <a:t>POP3 server signing off</a:t>
            </a:r>
            <a:endParaRPr lang="en-US" altLang="sv-SE" sz="1800" b="1">
              <a:latin typeface="Courier New" panose="02070309020205020404" pitchFamily="49" charset="0"/>
            </a:endParaRP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4989513" y="590550"/>
            <a:ext cx="39814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sv-SE" sz="1800" b="1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S: +OK POP3 server ready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C: user bob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S: +OK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C: pass hungry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S: +OK</a:t>
            </a:r>
            <a:r>
              <a:rPr lang="en-US" altLang="sv-SE" sz="1400" b="1">
                <a:latin typeface="Courier New" panose="02070309020205020404" pitchFamily="49" charset="0"/>
              </a:rPr>
              <a:t> user successfully logged on</a:t>
            </a:r>
            <a:endParaRPr lang="en-US" altLang="sv-SE" sz="2400">
              <a:latin typeface="Times New Roman" panose="02020603050405020304" pitchFamily="18" charset="0"/>
            </a:endParaRPr>
          </a:p>
        </p:txBody>
      </p:sp>
      <p:sp>
        <p:nvSpPr>
          <p:cNvPr id="31753" name="Freeform 11"/>
          <p:cNvSpPr>
            <a:spLocks/>
          </p:cNvSpPr>
          <p:nvPr/>
        </p:nvSpPr>
        <p:spPr bwMode="auto">
          <a:xfrm>
            <a:off x="4972050" y="847725"/>
            <a:ext cx="371475" cy="1457325"/>
          </a:xfrm>
          <a:custGeom>
            <a:avLst/>
            <a:gdLst>
              <a:gd name="T0" fmla="*/ 2147483647 w 234"/>
              <a:gd name="T1" fmla="*/ 0 h 918"/>
              <a:gd name="T2" fmla="*/ 0 w 234"/>
              <a:gd name="T3" fmla="*/ 0 h 918"/>
              <a:gd name="T4" fmla="*/ 0 w 234"/>
              <a:gd name="T5" fmla="*/ 2147483647 h 918"/>
              <a:gd name="T6" fmla="*/ 2147483647 w 234"/>
              <a:gd name="T7" fmla="*/ 2147483647 h 918"/>
              <a:gd name="T8" fmla="*/ 0 60000 65536"/>
              <a:gd name="T9" fmla="*/ 0 60000 65536"/>
              <a:gd name="T10" fmla="*/ 0 60000 65536"/>
              <a:gd name="T11" fmla="*/ 0 60000 65536"/>
              <a:gd name="T12" fmla="*/ 0 w 234"/>
              <a:gd name="T13" fmla="*/ 0 h 918"/>
              <a:gd name="T14" fmla="*/ 234 w 234"/>
              <a:gd name="T15" fmla="*/ 918 h 9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1754" name="Line 13"/>
          <p:cNvSpPr>
            <a:spLocks noChangeShapeType="1"/>
          </p:cNvSpPr>
          <p:nvPr/>
        </p:nvSpPr>
        <p:spPr bwMode="auto">
          <a:xfrm flipV="1">
            <a:off x="3486150" y="1449388"/>
            <a:ext cx="1400175" cy="2381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1755" name="Freeform 14"/>
          <p:cNvSpPr>
            <a:spLocks/>
          </p:cNvSpPr>
          <p:nvPr/>
        </p:nvSpPr>
        <p:spPr bwMode="auto">
          <a:xfrm>
            <a:off x="4973638" y="2428875"/>
            <a:ext cx="371475" cy="3895725"/>
          </a:xfrm>
          <a:custGeom>
            <a:avLst/>
            <a:gdLst>
              <a:gd name="T0" fmla="*/ 2147483647 w 234"/>
              <a:gd name="T1" fmla="*/ 0 h 918"/>
              <a:gd name="T2" fmla="*/ 0 w 234"/>
              <a:gd name="T3" fmla="*/ 0 h 918"/>
              <a:gd name="T4" fmla="*/ 0 w 234"/>
              <a:gd name="T5" fmla="*/ 2147483647 h 918"/>
              <a:gd name="T6" fmla="*/ 2147483647 w 234"/>
              <a:gd name="T7" fmla="*/ 2147483647 h 918"/>
              <a:gd name="T8" fmla="*/ 0 60000 65536"/>
              <a:gd name="T9" fmla="*/ 0 60000 65536"/>
              <a:gd name="T10" fmla="*/ 0 60000 65536"/>
              <a:gd name="T11" fmla="*/ 0 60000 65536"/>
              <a:gd name="T12" fmla="*/ 0 w 234"/>
              <a:gd name="T13" fmla="*/ 0 h 918"/>
              <a:gd name="T14" fmla="*/ 234 w 234"/>
              <a:gd name="T15" fmla="*/ 918 h 9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V="1">
            <a:off x="3152775" y="3941763"/>
            <a:ext cx="1733550" cy="3238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3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327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7AAA4870-E002-46DD-988D-709062B4572A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61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pic>
        <p:nvPicPr>
          <p:cNvPr id="32772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572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3688"/>
            <a:ext cx="7772400" cy="795337"/>
          </a:xfrm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</a:rPr>
              <a:t>POP3 (more) and IMAP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1343024"/>
            <a:ext cx="3810000" cy="4894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more about POP3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previous example uses POP3 </a:t>
            </a:r>
            <a:r>
              <a:rPr lang="ja-JP" altLang="en-US" sz="24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download and delete</a:t>
            </a:r>
            <a:r>
              <a:rPr lang="ja-JP" altLang="en-US" sz="2400" dirty="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 mode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Bob cannot re-read e-mail if he changes client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POP3 </a:t>
            </a:r>
            <a:r>
              <a:rPr lang="ja-JP" altLang="en-US" sz="24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download-and-keep</a:t>
            </a:r>
            <a:r>
              <a:rPr lang="ja-JP" altLang="en-US" sz="2400" dirty="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: copies of messages on different clients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POP3 is stateless across sessions</a:t>
            </a:r>
          </a:p>
        </p:txBody>
      </p:sp>
      <p:sp>
        <p:nvSpPr>
          <p:cNvPr id="327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83100" y="1381125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IMAP</a:t>
            </a: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keeps all messages in one place: at server</a:t>
            </a: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allows user to organize messages in folders</a:t>
            </a: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keeps user state across sessions:</a:t>
            </a:r>
          </a:p>
          <a:p>
            <a:pPr lvl="1"/>
            <a:r>
              <a:rPr lang="en-US" altLang="sv-SE" smtClean="0">
                <a:ea typeface="ＭＳ Ｐゴシック" panose="020B0600070205080204" pitchFamily="34" charset="-128"/>
              </a:rPr>
              <a:t>names of folders and mappings between message IDs and folder name</a:t>
            </a:r>
          </a:p>
        </p:txBody>
      </p:sp>
    </p:spTree>
    <p:extLst>
      <p:ext uri="{BB962C8B-B14F-4D97-AF65-F5344CB8AC3E}">
        <p14:creationId xmlns:p14="http://schemas.microsoft.com/office/powerpoint/2010/main" val="7399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400059E-6DE6-4DA8-9F08-0484DF159F7D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2306"/>
            <a:ext cx="7772400" cy="608112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Addressing, sockets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4064000" cy="2502024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socket</a:t>
            </a:r>
            <a:r>
              <a:rPr lang="en-US" altLang="zh-CN" sz="2400" dirty="0" smtClean="0">
                <a:ea typeface="宋体" charset="-122"/>
              </a:rPr>
              <a:t>: Internet application programming interface</a:t>
            </a:r>
          </a:p>
          <a:p>
            <a:pPr lvl="1"/>
            <a:r>
              <a:rPr lang="en-US" altLang="zh-CN" sz="2000" dirty="0" smtClean="0">
                <a:ea typeface="宋体" charset="-122"/>
              </a:rPr>
              <a:t>2 processes communicate by sending data into socket, reading data out of socket (</a:t>
            </a:r>
            <a:r>
              <a:rPr lang="en-US" altLang="zh-CN" sz="2000" dirty="0" smtClean="0">
                <a:solidFill>
                  <a:schemeClr val="accent2"/>
                </a:solidFill>
                <a:ea typeface="宋体" charset="-122"/>
              </a:rPr>
              <a:t>like sending out, receiving in via doors</a:t>
            </a:r>
            <a:r>
              <a:rPr lang="en-US" altLang="zh-CN" sz="2000" dirty="0" smtClean="0">
                <a:ea typeface="宋体" charset="-122"/>
              </a:rPr>
              <a:t>)</a:t>
            </a:r>
          </a:p>
          <a:p>
            <a:pPr lvl="1"/>
            <a:endParaRPr lang="en-US" altLang="zh-CN" sz="2000" dirty="0" smtClean="0">
              <a:ea typeface="宋体" charset="-122"/>
            </a:endParaRP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4048" y="1053627"/>
            <a:ext cx="3810000" cy="3593962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400" u="sng" dirty="0" smtClean="0">
                <a:solidFill>
                  <a:srgbClr val="FF0000"/>
                </a:solidFill>
                <a:ea typeface="宋体" charset="-122"/>
              </a:rPr>
              <a:t>Q:</a:t>
            </a:r>
            <a:r>
              <a:rPr lang="en-US" altLang="zh-CN" sz="2400" dirty="0" smtClean="0">
                <a:ea typeface="宋体" charset="-122"/>
              </a:rPr>
              <a:t> how does a process “identify” the other process with which it wants to communicate?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IP address</a:t>
            </a:r>
            <a:r>
              <a:rPr lang="en-US" altLang="zh-CN" sz="2000" dirty="0" smtClean="0">
                <a:ea typeface="宋体" charset="-122"/>
              </a:rPr>
              <a:t> (unique) of host running other process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“</a:t>
            </a: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port number</a:t>
            </a:r>
            <a:r>
              <a:rPr lang="en-US" altLang="zh-CN" sz="2000" dirty="0" smtClean="0">
                <a:ea typeface="宋体" charset="-122"/>
              </a:rPr>
              <a:t>” - allows receiving host to determine to which local process the message should be delivered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03" y="4553501"/>
            <a:ext cx="6127182" cy="17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7" y="94310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2452" y="871377"/>
            <a:ext cx="598554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General description and functionality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Authentication, cookies and related aspects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Caching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proxies</a:t>
            </a:r>
            <a:endParaRPr lang="en-US" altLang="sv-SE" sz="2400" dirty="0">
              <a:solidFill>
                <a:schemeClr val="bg1">
                  <a:lumMod val="65000"/>
                </a:schemeClr>
              </a:solidFill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42900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26F386-0BE0-48C3-B866-121C11B7F569}" type="slidenum">
              <a:rPr lang="en-US" altLang="sv-SE" sz="1200" smtClean="0">
                <a:latin typeface="Tahoma" panose="020B0604030504040204" pitchFamily="34" charset="0"/>
              </a:rPr>
              <a:pPr/>
              <a:t>9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27013"/>
            <a:ext cx="8201025" cy="815975"/>
          </a:xfrm>
        </p:spPr>
        <p:txBody>
          <a:bodyPr/>
          <a:lstStyle/>
          <a:p>
            <a:r>
              <a:rPr lang="en-US" altLang="sv-SE" sz="3200" smtClean="0">
                <a:ea typeface="ＭＳ Ｐゴシック" panose="020B0600070205080204" pitchFamily="34" charset="-128"/>
              </a:rPr>
              <a:t>Transport service requirements: common apps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147849" y="1749425"/>
            <a:ext cx="25651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b="1" dirty="0"/>
              <a:t>application</a:t>
            </a:r>
            <a:endParaRPr lang="en-US" altLang="sv-SE" dirty="0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sv-SE" dirty="0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Web documents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real-time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sv-SE" dirty="0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 smtClean="0"/>
              <a:t>interactive </a:t>
            </a:r>
            <a:r>
              <a:rPr lang="en-US" altLang="sv-SE" dirty="0"/>
              <a:t>games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text messaging</a:t>
            </a:r>
            <a:endParaRPr lang="en-US" altLang="sv-SE" sz="2400" dirty="0">
              <a:latin typeface="Times New Roman" panose="02020603050405020304" pitchFamily="18" charset="0"/>
            </a:endParaRPr>
          </a:p>
        </p:txBody>
      </p:sp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2816225" y="1752600"/>
            <a:ext cx="158088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b="1" dirty="0"/>
              <a:t>data loss</a:t>
            </a:r>
            <a:endParaRPr lang="en-US" altLang="sv-SE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sv-SE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sv-SE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 smtClean="0"/>
              <a:t>loss-tolerant</a:t>
            </a:r>
            <a:endParaRPr lang="en-US" altLang="sv-SE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no loss</a:t>
            </a:r>
            <a:endParaRPr lang="en-US" altLang="sv-SE" sz="2400" dirty="0">
              <a:latin typeface="Times New Roman" panose="02020603050405020304" pitchFamily="18" charset="0"/>
            </a:endParaRPr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4535488" y="1751013"/>
            <a:ext cx="25749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b="1" dirty="0"/>
              <a:t>throughput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sv-SE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audio: 5kbps-1Mbps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video:10kbps-5Mbps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 smtClean="0"/>
              <a:t>few </a:t>
            </a:r>
            <a:r>
              <a:rPr lang="en-US" altLang="sv-SE" dirty="0"/>
              <a:t>kbps up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elastic</a:t>
            </a:r>
          </a:p>
        </p:txBody>
      </p:sp>
      <p:sp>
        <p:nvSpPr>
          <p:cNvPr id="58376" name="Text Box 6"/>
          <p:cNvSpPr txBox="1">
            <a:spLocks noChangeArrowheads="1"/>
          </p:cNvSpPr>
          <p:nvPr/>
        </p:nvSpPr>
        <p:spPr bwMode="auto">
          <a:xfrm>
            <a:off x="6935788" y="1752600"/>
            <a:ext cx="20621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b="1" dirty="0"/>
              <a:t>time sensitive</a:t>
            </a:r>
            <a:endParaRPr lang="en-US" altLang="sv-SE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sv-SE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 smtClean="0"/>
              <a:t>y, </a:t>
            </a:r>
            <a:r>
              <a:rPr lang="en-US" altLang="sv-SE" dirty="0"/>
              <a:t>100</a:t>
            </a:r>
            <a:r>
              <a:rPr lang="ja-JP" altLang="en-US" dirty="0"/>
              <a:t>’</a:t>
            </a:r>
            <a:r>
              <a:rPr lang="en-US" altLang="ja-JP" dirty="0"/>
              <a:t>s </a:t>
            </a:r>
            <a:r>
              <a:rPr lang="en-US" altLang="ja-JP" dirty="0" err="1" smtClean="0"/>
              <a:t>msec</a:t>
            </a:r>
            <a:endParaRPr lang="en-US" altLang="ja-JP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 smtClean="0"/>
              <a:t>y, </a:t>
            </a:r>
            <a:r>
              <a:rPr lang="en-US" altLang="sv-SE" dirty="0"/>
              <a:t>100</a:t>
            </a:r>
            <a:r>
              <a:rPr lang="ja-JP" altLang="en-US" dirty="0"/>
              <a:t>’</a:t>
            </a:r>
            <a:r>
              <a:rPr lang="en-US" altLang="ja-JP" dirty="0"/>
              <a:t>s </a:t>
            </a:r>
            <a:r>
              <a:rPr lang="en-US" altLang="ja-JP" dirty="0" err="1"/>
              <a:t>msec</a:t>
            </a:r>
            <a:endParaRPr lang="en-US" altLang="ja-JP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dirty="0"/>
              <a:t>yes and no</a:t>
            </a:r>
          </a:p>
        </p:txBody>
      </p:sp>
      <p:sp>
        <p:nvSpPr>
          <p:cNvPr id="58377" name="Line 7"/>
          <p:cNvSpPr>
            <a:spLocks noChangeShapeType="1"/>
          </p:cNvSpPr>
          <p:nvPr/>
        </p:nvSpPr>
        <p:spPr bwMode="auto">
          <a:xfrm flipV="1">
            <a:off x="884238" y="2133600"/>
            <a:ext cx="7562850" cy="95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78" name="Line 8"/>
          <p:cNvSpPr>
            <a:spLocks noChangeShapeType="1"/>
          </p:cNvSpPr>
          <p:nvPr/>
        </p:nvSpPr>
        <p:spPr bwMode="auto">
          <a:xfrm flipV="1">
            <a:off x="847725" y="273367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79" name="Line 9"/>
          <p:cNvSpPr>
            <a:spLocks noChangeShapeType="1"/>
          </p:cNvSpPr>
          <p:nvPr/>
        </p:nvSpPr>
        <p:spPr bwMode="auto">
          <a:xfrm flipV="1">
            <a:off x="857250" y="302895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80" name="Line 10"/>
          <p:cNvSpPr>
            <a:spLocks noChangeShapeType="1"/>
          </p:cNvSpPr>
          <p:nvPr/>
        </p:nvSpPr>
        <p:spPr bwMode="auto">
          <a:xfrm flipV="1">
            <a:off x="866775" y="332422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81" name="Line 11"/>
          <p:cNvSpPr>
            <a:spLocks noChangeShapeType="1"/>
          </p:cNvSpPr>
          <p:nvPr/>
        </p:nvSpPr>
        <p:spPr bwMode="auto">
          <a:xfrm flipV="1">
            <a:off x="885825" y="393382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82" name="Line 12"/>
          <p:cNvSpPr>
            <a:spLocks noChangeShapeType="1"/>
          </p:cNvSpPr>
          <p:nvPr/>
        </p:nvSpPr>
        <p:spPr bwMode="auto">
          <a:xfrm flipV="1">
            <a:off x="838200" y="424815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83" name="Line 13"/>
          <p:cNvSpPr>
            <a:spLocks noChangeShapeType="1"/>
          </p:cNvSpPr>
          <p:nvPr/>
        </p:nvSpPr>
        <p:spPr bwMode="auto">
          <a:xfrm flipV="1">
            <a:off x="838200" y="457200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05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3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11811</TotalTime>
  <Words>4566</Words>
  <Application>Microsoft Office PowerPoint</Application>
  <PresentationFormat>On-screen Show (4:3)</PresentationFormat>
  <Paragraphs>1088</Paragraphs>
  <Slides>61</Slides>
  <Notes>35</Notes>
  <HiddenSlides>1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6" baseType="lpstr">
      <vt:lpstr>ＭＳ Ｐゴシック</vt:lpstr>
      <vt:lpstr>SimSun</vt:lpstr>
      <vt:lpstr>SimSun</vt:lpstr>
      <vt:lpstr>Arial</vt:lpstr>
      <vt:lpstr>Calibri</vt:lpstr>
      <vt:lpstr>Comic Sans MS</vt:lpstr>
      <vt:lpstr>Courier New</vt:lpstr>
      <vt:lpstr>Gill Sans MT</vt:lpstr>
      <vt:lpstr>Helvetica</vt:lpstr>
      <vt:lpstr>Tahoma</vt:lpstr>
      <vt:lpstr>Times New Roman</vt:lpstr>
      <vt:lpstr>Wingdings</vt:lpstr>
      <vt:lpstr>ZapfDingbats</vt:lpstr>
      <vt:lpstr>Office Theme</vt:lpstr>
      <vt:lpstr>Clip</vt:lpstr>
      <vt:lpstr>Course on Computer Communication and Networks   Lecture 3  Chapter 2: Application-layer</vt:lpstr>
      <vt:lpstr>Chapter 2: Application Layer</vt:lpstr>
      <vt:lpstr>Applications and application-layer protocols</vt:lpstr>
      <vt:lpstr>Client-server architecture</vt:lpstr>
      <vt:lpstr>Peer2Peer architecture</vt:lpstr>
      <vt:lpstr>Roadmap</vt:lpstr>
      <vt:lpstr>Addressing, sockets</vt:lpstr>
      <vt:lpstr>Roadmap</vt:lpstr>
      <vt:lpstr>Transport service requirements: common apps</vt:lpstr>
      <vt:lpstr>Services to upper layer  by Internet transport protocols</vt:lpstr>
      <vt:lpstr>Internet apps:  application, transport protocols</vt:lpstr>
      <vt:lpstr>Roadmap</vt:lpstr>
      <vt:lpstr>Web and HTTP</vt:lpstr>
      <vt:lpstr>HTTP: hypertext transfer protocol overview</vt:lpstr>
      <vt:lpstr>http example</vt:lpstr>
      <vt:lpstr>Non-persistent and persistent http</vt:lpstr>
      <vt:lpstr>HTTP request message</vt:lpstr>
      <vt:lpstr>HTTP request message: general format</vt:lpstr>
      <vt:lpstr>HTTP response message</vt:lpstr>
      <vt:lpstr>Trying out HTTP (client side) for yourself</vt:lpstr>
      <vt:lpstr>Topic of the programming assignment</vt:lpstr>
      <vt:lpstr>Roadmap</vt:lpstr>
      <vt:lpstr>HTTP is “stateless”</vt:lpstr>
      <vt:lpstr>Cookies: keeping “state” </vt:lpstr>
      <vt:lpstr>Cookies (continued)</vt:lpstr>
      <vt:lpstr>Roadmap</vt:lpstr>
      <vt:lpstr>Web Caches (proxy server)</vt:lpstr>
      <vt:lpstr>Why Web Caching?</vt:lpstr>
      <vt:lpstr>Roadmap</vt:lpstr>
      <vt:lpstr>Electronic Mail</vt:lpstr>
      <vt:lpstr>Scenario: Alice sends message to Bob</vt:lpstr>
      <vt:lpstr>Sample SMTP interaction</vt:lpstr>
      <vt:lpstr>SMTP &amp; Mail message format</vt:lpstr>
      <vt:lpstr>Mail access protocols</vt:lpstr>
      <vt:lpstr>Roadmap</vt:lpstr>
      <vt:lpstr>DNS: Domain Name System</vt:lpstr>
      <vt:lpstr>Hostname to IP address translation </vt:lpstr>
      <vt:lpstr>DNS: services, structure </vt:lpstr>
      <vt:lpstr>DNS: a distributed, hierarchical database</vt:lpstr>
      <vt:lpstr>DNS: root name servers</vt:lpstr>
      <vt:lpstr>TLD, authoritative, local servers</vt:lpstr>
      <vt:lpstr>DNS name  resolution example</vt:lpstr>
      <vt:lpstr>PowerPoint Presentation</vt:lpstr>
      <vt:lpstr>DNS: caching, updating records</vt:lpstr>
      <vt:lpstr>DNS records</vt:lpstr>
      <vt:lpstr>DNS protocol, messages</vt:lpstr>
      <vt:lpstr>Inserting records into DNS</vt:lpstr>
      <vt:lpstr>DNS and security risks</vt:lpstr>
      <vt:lpstr>Summary</vt:lpstr>
      <vt:lpstr>Resources</vt:lpstr>
      <vt:lpstr>Example review question  Properties of transport service of interest to the app. </vt:lpstr>
      <vt:lpstr>Extra slides/notes</vt:lpstr>
      <vt:lpstr>HTTP: Conditional GET: client-side caching</vt:lpstr>
      <vt:lpstr>Caching example: </vt:lpstr>
      <vt:lpstr>Caching example: faster access link </vt:lpstr>
      <vt:lpstr>Caching example: install local cache </vt:lpstr>
      <vt:lpstr>Caching example: install local cache </vt:lpstr>
      <vt:lpstr>FTP: separate control, data connections</vt:lpstr>
      <vt:lpstr>FTP commands, responses</vt:lpstr>
      <vt:lpstr>POP3 protocol</vt:lpstr>
      <vt:lpstr>POP3 (more) and IMAP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490</cp:revision>
  <dcterms:created xsi:type="dcterms:W3CDTF">2012-10-29T16:37:44Z</dcterms:created>
  <dcterms:modified xsi:type="dcterms:W3CDTF">2017-01-18T22:32:30Z</dcterms:modified>
</cp:coreProperties>
</file>