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558" r:id="rId2"/>
    <p:sldId id="605" r:id="rId3"/>
    <p:sldId id="612" r:id="rId4"/>
    <p:sldId id="589" r:id="rId5"/>
    <p:sldId id="497" r:id="rId6"/>
    <p:sldId id="498" r:id="rId7"/>
    <p:sldId id="502" r:id="rId8"/>
    <p:sldId id="504" r:id="rId9"/>
    <p:sldId id="630" r:id="rId10"/>
    <p:sldId id="573" r:id="rId11"/>
    <p:sldId id="631" r:id="rId12"/>
    <p:sldId id="500" r:id="rId13"/>
    <p:sldId id="503" r:id="rId14"/>
    <p:sldId id="505" r:id="rId15"/>
    <p:sldId id="513" r:id="rId16"/>
    <p:sldId id="632" r:id="rId17"/>
    <p:sldId id="514" r:id="rId18"/>
    <p:sldId id="515" r:id="rId19"/>
    <p:sldId id="506" r:id="rId20"/>
    <p:sldId id="507" r:id="rId21"/>
    <p:sldId id="633" r:id="rId22"/>
    <p:sldId id="614" r:id="rId23"/>
    <p:sldId id="615" r:id="rId24"/>
    <p:sldId id="617" r:id="rId25"/>
    <p:sldId id="618" r:id="rId26"/>
    <p:sldId id="619" r:id="rId27"/>
    <p:sldId id="620" r:id="rId28"/>
    <p:sldId id="621" r:id="rId29"/>
    <p:sldId id="622" r:id="rId30"/>
    <p:sldId id="623" r:id="rId31"/>
    <p:sldId id="634" r:id="rId32"/>
    <p:sldId id="637" r:id="rId33"/>
    <p:sldId id="638" r:id="rId34"/>
    <p:sldId id="639" r:id="rId35"/>
    <p:sldId id="640" r:id="rId36"/>
    <p:sldId id="641" r:id="rId37"/>
    <p:sldId id="642" r:id="rId38"/>
    <p:sldId id="643" r:id="rId39"/>
    <p:sldId id="644" r:id="rId40"/>
    <p:sldId id="545" r:id="rId41"/>
    <p:sldId id="635" r:id="rId42"/>
    <p:sldId id="547" r:id="rId43"/>
    <p:sldId id="548" r:id="rId44"/>
    <p:sldId id="551" r:id="rId45"/>
    <p:sldId id="552" r:id="rId46"/>
    <p:sldId id="553" r:id="rId47"/>
    <p:sldId id="554" r:id="rId48"/>
    <p:sldId id="646" r:id="rId49"/>
    <p:sldId id="647" r:id="rId50"/>
  </p:sldIdLst>
  <p:sldSz cx="9144000" cy="6858000" type="screen4x3"/>
  <p:notesSz cx="6718300" cy="9855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4" autoAdjust="0"/>
    <p:restoredTop sz="94660"/>
  </p:normalViewPr>
  <p:slideViewPr>
    <p:cSldViewPr>
      <p:cViewPr varScale="1">
        <p:scale>
          <a:sx n="87" d="100"/>
          <a:sy n="87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732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A5B6-3816-42CB-8B70-793207E2CD65}" type="datetimeFigureOut">
              <a:rPr lang="sv-SE" smtClean="0"/>
              <a:t>2017-01-17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8E1C-0E32-4889-AF1C-578362049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72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B65D-E2A4-428D-8837-7136A50B29CB}" type="datetimeFigureOut">
              <a:rPr lang="sv-SE" smtClean="0"/>
              <a:t>2017-01-17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071BE8-C66E-497C-BDE8-DA49595A1644}" type="slidenum">
              <a:rPr lang="en-US" altLang="sv-SE" sz="1300">
                <a:latin typeface="Times New Roman" panose="02020603050405020304" pitchFamily="18" charset="0"/>
              </a:rPr>
              <a:pPr/>
              <a:t>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53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74B4E-1696-47CC-BE6A-42BE27A0F983}" type="slidenum">
              <a:rPr lang="en-US" altLang="sv-SE" sz="1300">
                <a:latin typeface="Times New Roman" panose="02020603050405020304" pitchFamily="18" charset="0"/>
              </a:rPr>
              <a:pPr/>
              <a:t>33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60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23FAF8-8F42-4183-83E7-58068BFC0963}" type="slidenum">
              <a:rPr lang="en-US" altLang="sv-SE" sz="1300">
                <a:latin typeface="Times New Roman" panose="02020603050405020304" pitchFamily="18" charset="0"/>
              </a:rPr>
              <a:pPr/>
              <a:t>34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05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A61E8D-4652-4A78-9A5E-3BB24D194D75}" type="slidenum">
              <a:rPr lang="en-US" altLang="sv-SE" sz="1300">
                <a:latin typeface="Times New Roman" panose="02020603050405020304" pitchFamily="18" charset="0"/>
              </a:rPr>
              <a:pPr/>
              <a:t>35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336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FB8866-FC6F-459A-A72E-C8276D224D00}" type="slidenum">
              <a:rPr lang="en-US" altLang="sv-SE" sz="1300">
                <a:latin typeface="Times New Roman" panose="02020603050405020304" pitchFamily="18" charset="0"/>
              </a:rPr>
              <a:pPr/>
              <a:t>36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089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6DC247-9441-49F4-A66C-7B2643108F0D}" type="slidenum">
              <a:rPr lang="en-US" altLang="sv-SE" sz="1300">
                <a:latin typeface="Times New Roman" panose="02020603050405020304" pitchFamily="18" charset="0"/>
              </a:rPr>
              <a:pPr/>
              <a:t>37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119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D22ADC-57F3-4EA7-9F39-C5AE3EF0CCC9}" type="slidenum">
              <a:rPr lang="en-US" altLang="sv-SE" sz="1300">
                <a:latin typeface="Times New Roman" panose="02020603050405020304" pitchFamily="18" charset="0"/>
              </a:rPr>
              <a:pPr/>
              <a:t>38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1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4B1520-F442-4766-AEBB-7C071A5337E0}" type="slidenum">
              <a:rPr lang="en-US" altLang="sv-SE" sz="1300">
                <a:latin typeface="Times New Roman" panose="02020603050405020304" pitchFamily="18" charset="0"/>
              </a:rPr>
              <a:pPr/>
              <a:t>39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44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45ED351-C900-4170-AD87-9DDA35E040C3}" type="slidenum">
              <a:rPr lang="en-US" smtClean="0"/>
              <a:pPr defTabSz="909168"/>
              <a:t>40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6329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CA86E18-6971-472B-8E93-05DB6B849D05}" type="slidenum">
              <a:rPr lang="en-US" smtClean="0"/>
              <a:pPr defTabSz="909168"/>
              <a:t>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32888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C85CAB7-797C-400E-BBD1-0BF85CB54CA6}" type="slidenum">
              <a:rPr lang="en-US" smtClean="0"/>
              <a:pPr defTabSz="909168"/>
              <a:t>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0708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C39EA3DC-C218-4555-A2E1-E0708218908B}" type="slidenum">
              <a:rPr lang="en-US" smtClean="0"/>
              <a:pPr defTabSz="909168"/>
              <a:t>15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12573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EC89D6-2B92-444A-B761-2750FB9EEFA2}" type="slidenum">
              <a:rPr lang="en-US" altLang="sv-SE" sz="1300">
                <a:latin typeface="Times New Roman" panose="02020603050405020304" pitchFamily="18" charset="0"/>
              </a:rPr>
              <a:pPr/>
              <a:t>22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87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50E434-3349-4AFA-BE1B-A3063C941124}" type="slidenum">
              <a:rPr lang="en-US" altLang="sv-SE" sz="1300">
                <a:latin typeface="Times New Roman" panose="02020603050405020304" pitchFamily="18" charset="0"/>
              </a:rPr>
              <a:pPr/>
              <a:t>25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64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BD130727-F4FC-4FE9-AD75-076B4443F88B}" type="slidenum">
              <a:rPr lang="en-US" smtClean="0"/>
              <a:pPr defTabSz="909168"/>
              <a:t>27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50281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6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247B07-CD8D-4811-9071-3578ACE6168D}" type="slidenum">
              <a:rPr lang="en-US" altLang="sv-SE" sz="1300">
                <a:latin typeface="Times New Roman" panose="02020603050405020304" pitchFamily="18" charset="0"/>
              </a:rPr>
              <a:pPr/>
              <a:t>32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5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EAA-6789-49A3-BA3C-E7F940BB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computer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partB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edge&amp;core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21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1.png"/><Relationship Id="rId3" Type="http://schemas.openxmlformats.org/officeDocument/2006/relationships/image" Target="../media/image49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0.wmf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3.png"/><Relationship Id="rId5" Type="http://schemas.openxmlformats.org/officeDocument/2006/relationships/image" Target="../media/image69.wmf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7.bin"/><Relationship Id="rId7" Type="http://schemas.openxmlformats.org/officeDocument/2006/relationships/image" Target="../media/image31.wmf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24" Type="http://schemas.openxmlformats.org/officeDocument/2006/relationships/hyperlink" Target="http://www.youtube.com/watch?v=Dq1zpiDN9k4&amp;feature=related" TargetMode="External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34.png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3.wmf"/><Relationship Id="rId9" Type="http://schemas.openxmlformats.org/officeDocument/2006/relationships/image" Target="../media/image32.wmf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2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1: </a:t>
            </a:r>
            <a:r>
              <a:rPr lang="en-US" dirty="0" smtClean="0"/>
              <a:t>Introduction: </a:t>
            </a:r>
            <a:br>
              <a:rPr lang="en-US" dirty="0" smtClean="0"/>
            </a:br>
            <a:r>
              <a:rPr lang="en-US" dirty="0" smtClean="0"/>
              <a:t>Part B: Network structure, performance, security prelude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sv-SE" dirty="0" smtClean="0"/>
              <a:t>CTH EDA344/GU DIT 420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74D46-0E50-4E6E-8401-A4CC0171041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4F81BD">
                    <a:lumMod val="50000"/>
                  </a:srgbClr>
                </a:solidFill>
              </a:rPr>
              <a:t>(Can we combine the benefits of CS &amp; PS?)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Routing and network-core main design issue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4622" y="880458"/>
            <a:ext cx="8669865" cy="36004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u="sng" dirty="0" smtClean="0">
                <a:solidFill>
                  <a:srgbClr val="FF0000"/>
                </a:solidFill>
              </a:rPr>
              <a:t>What is routing’s role?</a:t>
            </a:r>
            <a:r>
              <a:rPr lang="en-US" sz="2400" dirty="0" smtClean="0"/>
              <a:t>  find routes from source to destination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path selection </a:t>
            </a:r>
            <a:r>
              <a:rPr lang="en-US" sz="2000" dirty="0" smtClean="0"/>
              <a:t>algorithms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Important </a:t>
            </a:r>
            <a:r>
              <a:rPr lang="en-US" sz="2000" dirty="0" smtClean="0">
                <a:solidFill>
                  <a:srgbClr val="FF0000"/>
                </a:solidFill>
              </a:rPr>
              <a:t>design issue/type of service offered at network layer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datagram network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lvl="2"/>
            <a:r>
              <a:rPr lang="en-US" i="1" dirty="0" smtClean="0"/>
              <a:t>destination address</a:t>
            </a:r>
            <a:r>
              <a:rPr lang="en-US" dirty="0" smtClean="0"/>
              <a:t> determines next hop</a:t>
            </a:r>
          </a:p>
          <a:p>
            <a:pPr lvl="2"/>
            <a:r>
              <a:rPr lang="en-US" dirty="0" smtClean="0"/>
              <a:t>routes may change during session</a:t>
            </a:r>
          </a:p>
          <a:p>
            <a:pPr lvl="1"/>
            <a:r>
              <a:rPr lang="en-US" sz="2000" b="1" u="sng" dirty="0" smtClean="0">
                <a:solidFill>
                  <a:srgbClr val="FF0000"/>
                </a:solidFill>
              </a:rPr>
              <a:t>virtual circuit network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/>
              <a:t> resource </a:t>
            </a:r>
            <a:r>
              <a:rPr lang="en-US" sz="2000" b="1" dirty="0" err="1" smtClean="0"/>
              <a:t>reservation+sharing</a:t>
            </a:r>
            <a:r>
              <a:rPr lang="en-US" sz="2000" b="1" dirty="0" smtClean="0"/>
              <a:t>!!</a:t>
            </a:r>
          </a:p>
          <a:p>
            <a:pPr lvl="2"/>
            <a:r>
              <a:rPr lang="en-US" dirty="0" smtClean="0"/>
              <a:t>path determined at </a:t>
            </a:r>
            <a:r>
              <a:rPr lang="en-US" i="1" dirty="0" smtClean="0"/>
              <a:t>call setup</a:t>
            </a:r>
            <a:r>
              <a:rPr lang="en-US" dirty="0" smtClean="0"/>
              <a:t>, remains fixed thru session</a:t>
            </a:r>
          </a:p>
          <a:p>
            <a:pPr lvl="2"/>
            <a:r>
              <a:rPr lang="en-US" i="1" dirty="0" smtClean="0"/>
              <a:t>“bridging” packet-switching </a:t>
            </a:r>
            <a:r>
              <a:rPr lang="en-US" i="1" dirty="0"/>
              <a:t>with circuit </a:t>
            </a:r>
            <a:r>
              <a:rPr lang="en-US" i="1" dirty="0" smtClean="0"/>
              <a:t>switching</a:t>
            </a:r>
          </a:p>
          <a:p>
            <a:pPr lvl="2"/>
            <a:r>
              <a:rPr lang="en-US" dirty="0" smtClean="0"/>
              <a:t>routers can prioritize, must </a:t>
            </a:r>
            <a:r>
              <a:rPr lang="en-US" dirty="0" smtClean="0">
                <a:solidFill>
                  <a:srgbClr val="C00000"/>
                </a:solidFill>
              </a:rPr>
              <a:t>maintain per-session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62" y="4596612"/>
            <a:ext cx="6048672" cy="203383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6300192" y="1526261"/>
            <a:ext cx="3528392" cy="1921603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Simple to </a:t>
            </a:r>
            <a:r>
              <a:rPr lang="sv-SE" sz="1600" dirty="0" err="1" smtClean="0"/>
              <a:t>implement</a:t>
            </a:r>
            <a:r>
              <a:rPr lang="sv-SE" sz="1600" dirty="0" smtClean="0"/>
              <a:t> &amp; </a:t>
            </a:r>
            <a:r>
              <a:rPr lang="sv-SE" sz="1600" dirty="0" err="1" smtClean="0"/>
              <a:t>maintain</a:t>
            </a:r>
            <a:endParaRPr lang="sv-SE" sz="1600" dirty="0" smtClean="0"/>
          </a:p>
          <a:p>
            <a:pPr algn="ctr"/>
            <a:r>
              <a:rPr lang="sv-SE" sz="1600" dirty="0" smtClean="0"/>
              <a:t>(</a:t>
            </a:r>
            <a:r>
              <a:rPr lang="sv-SE" sz="1600" dirty="0" smtClean="0"/>
              <a:t>Internet </a:t>
            </a:r>
            <a:r>
              <a:rPr lang="sv-SE" sz="1600" dirty="0" err="1" smtClean="0"/>
              <a:t>main</a:t>
            </a:r>
            <a:r>
              <a:rPr lang="sv-SE" sz="1600" dirty="0" smtClean="0"/>
              <a:t> </a:t>
            </a:r>
            <a:r>
              <a:rPr lang="sv-SE" sz="1600" dirty="0" smtClean="0"/>
              <a:t>approach) </a:t>
            </a:r>
            <a:endParaRPr lang="sv-SE" sz="1600" dirty="0"/>
          </a:p>
        </p:txBody>
      </p:sp>
      <p:sp>
        <p:nvSpPr>
          <p:cNvPr id="7" name="Explosion 2 6"/>
          <p:cNvSpPr/>
          <p:nvPr/>
        </p:nvSpPr>
        <p:spPr>
          <a:xfrm>
            <a:off x="6732240" y="3280860"/>
            <a:ext cx="3371123" cy="1500469"/>
          </a:xfrm>
          <a:prstGeom prst="irregularSeal2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/>
              <a:t>Expensive</a:t>
            </a:r>
            <a:r>
              <a:rPr lang="sv-SE" sz="1600" dirty="0" smtClean="0"/>
              <a:t>, </a:t>
            </a:r>
            <a:r>
              <a:rPr lang="sv-SE" sz="1600" dirty="0" err="1" smtClean="0"/>
              <a:t>but</a:t>
            </a:r>
            <a:r>
              <a:rPr lang="sv-SE" sz="1600" dirty="0" smtClean="0"/>
              <a:t> </a:t>
            </a:r>
            <a:r>
              <a:rPr lang="sv-SE" sz="1600" dirty="0" err="1" smtClean="0"/>
              <a:t>better</a:t>
            </a:r>
            <a:r>
              <a:rPr lang="sv-SE" sz="1600" dirty="0" smtClean="0"/>
              <a:t> to </a:t>
            </a:r>
            <a:r>
              <a:rPr lang="sv-SE" sz="1600" dirty="0" err="1" smtClean="0"/>
              <a:t>build</a:t>
            </a:r>
            <a:r>
              <a:rPr lang="sv-SE" sz="1600" dirty="0" smtClean="0"/>
              <a:t> </a:t>
            </a:r>
            <a:r>
              <a:rPr lang="sv-SE" sz="1600" dirty="0" err="1" smtClean="0"/>
              <a:t>guarantees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80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" y="242088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Performance: delays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(&amp; loss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434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FC1A4-3ACB-44D3-8BB3-F2377B5EDF8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640"/>
            <a:ext cx="7772400" cy="570012"/>
          </a:xfrm>
        </p:spPr>
        <p:txBody>
          <a:bodyPr/>
          <a:lstStyle/>
          <a:p>
            <a:r>
              <a:rPr lang="en-US" sz="3600" dirty="0" smtClean="0"/>
              <a:t>Delay in packet-switched networks</a:t>
            </a:r>
            <a:endParaRPr 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908720"/>
            <a:ext cx="3810000" cy="291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1. nodal processing</a:t>
            </a:r>
            <a:r>
              <a:rPr lang="en-US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check bit errors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determine output link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2. queuing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time waiting at output link for transmission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depends on congestion level of router</a:t>
            </a:r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631825" y="4197350"/>
            <a:ext cx="6021388" cy="2174875"/>
            <a:chOff x="494" y="2702"/>
            <a:chExt cx="3793" cy="1370"/>
          </a:xfrm>
        </p:grpSpPr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0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923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3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925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925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925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925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5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148930" y="980729"/>
            <a:ext cx="4662150" cy="1656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 Transmission delay:</a:t>
            </a:r>
            <a:endParaRPr lang="en-US" sz="2400" dirty="0" smtClean="0"/>
          </a:p>
          <a:p>
            <a:r>
              <a:rPr lang="en-US" sz="2000" dirty="0" smtClean="0"/>
              <a:t>R=link bandwidth (bps)</a:t>
            </a:r>
          </a:p>
          <a:p>
            <a:r>
              <a:rPr lang="en-US" sz="2000" dirty="0" smtClean="0"/>
              <a:t>L=packet length (bits)</a:t>
            </a:r>
          </a:p>
          <a:p>
            <a:r>
              <a:rPr lang="en-US" sz="2000" dirty="0" smtClean="0"/>
              <a:t>time to send bits into link = L/R</a:t>
            </a: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3933828" y="2753409"/>
            <a:ext cx="4877252" cy="1863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000" dirty="0" smtClean="0"/>
              <a:t>d = length of physical link</a:t>
            </a:r>
          </a:p>
          <a:p>
            <a:r>
              <a:rPr lang="en-US" sz="2000" dirty="0" smtClean="0"/>
              <a:t>s = propagation speed in medium (~2x10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m/sec)</a:t>
            </a:r>
          </a:p>
          <a:p>
            <a:r>
              <a:rPr lang="en-US" sz="2000" dirty="0" smtClean="0"/>
              <a:t>propagation delay = d/s</a:t>
            </a:r>
          </a:p>
        </p:txBody>
      </p:sp>
    </p:spTree>
    <p:extLst>
      <p:ext uri="{BB962C8B-B14F-4D97-AF65-F5344CB8AC3E}">
        <p14:creationId xmlns:p14="http://schemas.microsoft.com/office/powerpoint/2010/main" val="24630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74F0-9F02-4EF5-9E57-951A6BD7E33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7" y="228600"/>
            <a:ext cx="7562837" cy="536104"/>
          </a:xfrm>
        </p:spPr>
        <p:txBody>
          <a:bodyPr/>
          <a:lstStyle/>
          <a:p>
            <a:r>
              <a:rPr lang="en-US" sz="3200" dirty="0" smtClean="0"/>
              <a:t>Visualize delays: </a:t>
            </a:r>
            <a:r>
              <a:rPr lang="en-US" sz="3200" dirty="0" smtClean="0"/>
              <a:t>packet </a:t>
            </a:r>
            <a:r>
              <a:rPr lang="en-US" sz="3200" dirty="0" smtClean="0"/>
              <a:t>switching</a:t>
            </a:r>
            <a:endParaRPr lang="en-US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232" y="1579868"/>
            <a:ext cx="3401656" cy="9130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store and forward </a:t>
            </a:r>
            <a:r>
              <a:rPr lang="en-US" sz="2400" dirty="0" smtClean="0"/>
              <a:t>behavior visualization </a:t>
            </a:r>
            <a:endParaRPr lang="en-GB" sz="20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814320" y="6126163"/>
            <a:ext cx="1232520" cy="240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44" name="Picture 4" descr="http://www.erg.abdn.ac.uk/users/gorry/course/images/packet-set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25" y="2143078"/>
            <a:ext cx="3781419" cy="41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3312" y="6165542"/>
            <a:ext cx="210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fig</a:t>
            </a:r>
            <a:r>
              <a:rPr lang="en-US" sz="1400" i="1" dirty="0"/>
              <a:t>. </a:t>
            </a:r>
            <a:r>
              <a:rPr lang="en-US" sz="1400" i="1" dirty="0" err="1"/>
              <a:t>Gorry</a:t>
            </a:r>
            <a:r>
              <a:rPr lang="en-US" sz="1400" i="1" dirty="0"/>
              <a:t> </a:t>
            </a:r>
            <a:r>
              <a:rPr lang="en-US" sz="1400" i="1" dirty="0" err="1"/>
              <a:t>Fairhurst</a:t>
            </a:r>
            <a:r>
              <a:rPr lang="en-US" sz="1400" i="1" dirty="0"/>
              <a:t> </a:t>
            </a:r>
            <a:endParaRPr lang="en-GB" sz="1400" i="1" dirty="0"/>
          </a:p>
        </p:txBody>
      </p:sp>
      <p:pic>
        <p:nvPicPr>
          <p:cNvPr id="61446" name="Picture 6" descr="http://www.erg.abdn.ac.uk/users/gorry/course/images/switch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25" y="1121550"/>
            <a:ext cx="3349371" cy="9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613" y="2938728"/>
            <a:ext cx="3100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time to send bits into link = L/R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40949" y="3068960"/>
            <a:ext cx="615027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89129" y="5612316"/>
            <a:ext cx="23955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v-SE" dirty="0" err="1"/>
              <a:t>propagation</a:t>
            </a:r>
            <a:r>
              <a:rPr lang="sv-SE" dirty="0"/>
              <a:t> </a:t>
            </a:r>
            <a:r>
              <a:rPr lang="sv-SE" dirty="0" err="1"/>
              <a:t>delay</a:t>
            </a:r>
            <a:r>
              <a:rPr lang="sv-SE" dirty="0"/>
              <a:t> = d/s</a:t>
            </a:r>
          </a:p>
        </p:txBody>
      </p:sp>
    </p:spTree>
    <p:extLst>
      <p:ext uri="{BB962C8B-B14F-4D97-AF65-F5344CB8AC3E}">
        <p14:creationId xmlns:p14="http://schemas.microsoft.com/office/powerpoint/2010/main" val="676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498004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Queueing</a:t>
            </a:r>
            <a:r>
              <a:rPr lang="en-US" sz="3600" dirty="0" smtClean="0"/>
              <a:t> delay (revisited) …</a:t>
            </a:r>
            <a:endParaRPr lang="en-US" dirty="0" smtClean="0"/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046B2-78F3-4A1E-9F15-484069EBF77D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2229" name="Picture 2" descr="queueDe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331913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a=average packet arrival rate</a:t>
            </a:r>
            <a:endParaRPr lang="en-GB" sz="2400" smtClean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traffic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intensity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La/R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316498" y="4652009"/>
            <a:ext cx="670377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La/R ~ 0: average </a:t>
            </a:r>
            <a:r>
              <a:rPr lang="en-US" dirty="0" err="1"/>
              <a:t>queueing</a:t>
            </a:r>
            <a:r>
              <a:rPr lang="en-US" dirty="0"/>
              <a:t>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/>
              <a:t>La/R &gt; 1: more “work” arriving than can be serviced, average delay infinite! </a:t>
            </a:r>
            <a:r>
              <a:rPr lang="en-US" dirty="0">
                <a:solidFill>
                  <a:srgbClr val="FF0000"/>
                </a:solidFill>
              </a:rPr>
              <a:t>Queues may grow unlimited, </a:t>
            </a:r>
            <a:r>
              <a:rPr lang="en-US" dirty="0"/>
              <a:t>packets can be </a:t>
            </a:r>
            <a:r>
              <a:rPr lang="en-US" dirty="0">
                <a:solidFill>
                  <a:srgbClr val="FF0000"/>
                </a:solidFill>
              </a:rPr>
              <a:t>lost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554913" y="4141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i="1"/>
              <a:t>La/R </a:t>
            </a:r>
            <a:r>
              <a:rPr lang="en-US" altLang="sv-SE" sz="1800"/>
              <a:t>~ 0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885113" y="6110288"/>
            <a:ext cx="119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i="1"/>
              <a:t>La/R -&gt; 1</a:t>
            </a:r>
          </a:p>
        </p:txBody>
      </p:sp>
    </p:spTree>
    <p:extLst>
      <p:ext uri="{BB962C8B-B14F-4D97-AF65-F5344CB8AC3E}">
        <p14:creationId xmlns:p14="http://schemas.microsoft.com/office/powerpoint/2010/main" val="2738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9711938-21A6-4574-AEA6-686FA695845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5777" y="115195"/>
            <a:ext cx="8219256" cy="576064"/>
          </a:xfrm>
        </p:spPr>
        <p:txBody>
          <a:bodyPr/>
          <a:lstStyle/>
          <a:p>
            <a:r>
              <a:rPr lang="en-US" dirty="0" smtClean="0"/>
              <a:t>Delays and packet loss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6"/>
            <a:ext cx="8394700" cy="1090686"/>
          </a:xfrm>
        </p:spPr>
        <p:txBody>
          <a:bodyPr/>
          <a:lstStyle/>
          <a:p>
            <a:r>
              <a:rPr lang="en-US" dirty="0" smtClean="0"/>
              <a:t>Link queue (aka buffer) has finite capacity</a:t>
            </a:r>
          </a:p>
          <a:p>
            <a:r>
              <a:rPr lang="en-US" dirty="0" smtClean="0"/>
              <a:t>packet arriving to full queue dropped (aka </a:t>
            </a:r>
            <a:r>
              <a:rPr lang="en-US" dirty="0" smtClean="0">
                <a:solidFill>
                  <a:srgbClr val="C00000"/>
                </a:solidFill>
              </a:rPr>
              <a:t>lost</a:t>
            </a:r>
            <a:r>
              <a:rPr lang="en-US" dirty="0" smtClean="0"/>
              <a:t>)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467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32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33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32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3370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9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7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12323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12324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2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284242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(&amp; loss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)…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…. throughput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5245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BCF4A68-FF13-4325-9441-5CA8A2F482D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468" y="116632"/>
            <a:ext cx="8219256" cy="576064"/>
          </a:xfrm>
        </p:spPr>
        <p:txBody>
          <a:bodyPr/>
          <a:lstStyle/>
          <a:p>
            <a:r>
              <a:rPr lang="en-US" dirty="0" smtClean="0"/>
              <a:t>Throughput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205320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throughput:</a:t>
            </a:r>
            <a:r>
              <a:rPr lang="en-US" smtClean="0"/>
              <a:t> rate (bits/time unit) at which bits transferred between sender/receiver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instantaneous</a:t>
            </a:r>
            <a:r>
              <a:rPr lang="en-US" i="1" smtClean="0"/>
              <a:t>:</a:t>
            </a:r>
            <a:r>
              <a:rPr lang="en-US" smtClean="0"/>
              <a:t> rate at given point in time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grpSp>
        <p:nvGrpSpPr>
          <p:cNvPr id="1332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335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335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6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61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6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062413"/>
                        <a:ext cx="78581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1334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22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1332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2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332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1334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4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4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27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8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9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0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13335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3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3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32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1A2C-90F9-4DDA-B0BC-AA593BE986DA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441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442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42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2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3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42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454275"/>
                        <a:ext cx="7223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1441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40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4350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4400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40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14353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4361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1438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9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439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2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3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9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1437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436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65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4367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1436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1435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0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D4797-87EA-4469-8588-A7490D3A711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536104"/>
          </a:xfrm>
        </p:spPr>
        <p:txBody>
          <a:bodyPr/>
          <a:lstStyle/>
          <a:p>
            <a:r>
              <a:rPr lang="en-US" sz="3200" dirty="0" smtClean="0"/>
              <a:t>… “Real” Internet delays and routes (1)…</a:t>
            </a:r>
            <a:r>
              <a:rPr lang="en-US" sz="3600" dirty="0" smtClean="0"/>
              <a:t> 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/>
              <a:t>What do “real” Internet delay &amp; loss look like? 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Traceroute program:</a:t>
            </a:r>
            <a:r>
              <a:rPr lang="en-US" sz="2400" smtClean="0"/>
              <a:t> provides delay measurement from source to router along end-end Internet path towards destination.  For all </a:t>
            </a:r>
            <a:r>
              <a:rPr lang="en-US" sz="2400" i="1" smtClean="0"/>
              <a:t>i:</a:t>
            </a:r>
          </a:p>
          <a:p>
            <a:pPr lvl="1"/>
            <a:r>
              <a:rPr lang="en-US" sz="2000" smtClean="0"/>
              <a:t>sends three packets that will reach router </a:t>
            </a:r>
            <a:r>
              <a:rPr lang="en-US" sz="2000" i="1" smtClean="0"/>
              <a:t>i</a:t>
            </a:r>
            <a:r>
              <a:rPr lang="en-US" sz="2000" smtClean="0"/>
              <a:t> on path towards destination</a:t>
            </a:r>
          </a:p>
          <a:p>
            <a:pPr lvl="1"/>
            <a:r>
              <a:rPr lang="en-US" sz="2000" smtClean="0"/>
              <a:t>router </a:t>
            </a:r>
            <a:r>
              <a:rPr lang="en-US" sz="2000" i="1" smtClean="0"/>
              <a:t>i</a:t>
            </a:r>
            <a:r>
              <a:rPr lang="en-US" sz="2000" smtClean="0"/>
              <a:t> will return packets to sender</a:t>
            </a:r>
          </a:p>
          <a:p>
            <a:pPr lvl="1"/>
            <a:r>
              <a:rPr lang="en-US" sz="2000" smtClean="0"/>
              <a:t>sender times interval between transmission and reply.</a:t>
            </a:r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0784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50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51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5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11333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4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5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37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38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39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1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2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9" name="Group 38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11320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1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2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3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24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25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26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7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8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9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2" name="Group 54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1130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1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1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1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1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83" name="Group 68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11294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5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6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7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298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299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04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6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00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0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1267" name="Object 82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1800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5" name="Line 84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6" name="Line 85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775" name="Freeform 87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7" name="Freeform 89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9" name="Freeform 91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80" name="Text Box 92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  <p:extLst>
      <p:ext uri="{BB962C8B-B14F-4D97-AF65-F5344CB8AC3E}">
        <p14:creationId xmlns:p14="http://schemas.microsoft.com/office/powerpoint/2010/main" val="34038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5" grpId="0" animBg="1"/>
      <p:bldP spid="114776" grpId="0"/>
      <p:bldP spid="114777" grpId="0" animBg="1"/>
      <p:bldP spid="114778" grpId="0"/>
      <p:bldP spid="114779" grpId="0" animBg="1"/>
      <p:bldP spid="114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4"/>
            <a:ext cx="7772400" cy="567474"/>
          </a:xfrm>
        </p:spPr>
        <p:txBody>
          <a:bodyPr/>
          <a:lstStyle/>
          <a:p>
            <a:pPr eaLnBrk="1" hangingPunct="1"/>
            <a:r>
              <a:rPr lang="en-US" altLang="sv-SE" sz="4000" dirty="0" smtClean="0">
                <a:ea typeface="ＭＳ Ｐゴシック" panose="020B0600070205080204" pitchFamily="34" charset="-128"/>
              </a:rPr>
              <a:t>A closer look at network structure: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3161964" y="1484784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sv-SE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sv-SE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B07C24-AC1B-4292-A7EC-829576F80CC1}" type="slidenum">
              <a:rPr lang="en-US" altLang="sv-SE" sz="1200" smtClean="0">
                <a:latin typeface="Tahoma" panose="020B0604030504040204" pitchFamily="34" charset="0"/>
              </a:rPr>
              <a:pPr/>
              <a:t>2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363" name="Rectangle 3"/>
          <p:cNvSpPr txBox="1">
            <a:spLocks noChangeArrowheads="1"/>
          </p:cNvSpPr>
          <p:nvPr/>
        </p:nvSpPr>
        <p:spPr bwMode="auto">
          <a:xfrm>
            <a:off x="461016" y="1154021"/>
            <a:ext cx="2692372" cy="1469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75000"/>
              <a:buFont typeface="Arial" charset="0"/>
              <a:buNone/>
            </a:pPr>
            <a:r>
              <a:rPr lang="en-US" altLang="sv-SE" sz="18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edge: </a:t>
            </a:r>
            <a:r>
              <a:rPr lang="en-US" altLang="sv-SE" sz="1800" dirty="0" smtClean="0">
                <a:ea typeface="ＭＳ Ｐゴシック" panose="020B0600070205080204" pitchFamily="34" charset="-128"/>
              </a:rPr>
              <a:t>hosts: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run application programs e.g. Web, email, …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… based on network services available </a:t>
            </a:r>
            <a:endParaRPr lang="en-US" altLang="sv-SE" sz="1600" dirty="0">
              <a:ea typeface="ＭＳ Ｐゴシック" panose="020B0600070205080204" pitchFamily="34" charset="-128"/>
            </a:endParaRPr>
          </a:p>
        </p:txBody>
      </p:sp>
      <p:sp>
        <p:nvSpPr>
          <p:cNvPr id="364" name="Rectangle 872"/>
          <p:cNvSpPr>
            <a:spLocks noChangeArrowheads="1"/>
          </p:cNvSpPr>
          <p:nvPr/>
        </p:nvSpPr>
        <p:spPr bwMode="auto">
          <a:xfrm>
            <a:off x="71479" y="3493245"/>
            <a:ext cx="3355975" cy="125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i="1" dirty="0">
                <a:solidFill>
                  <a:srgbClr val="CC0000"/>
                </a:solidFill>
                <a:latin typeface="+mn-lt"/>
              </a:rPr>
              <a:t>access </a:t>
            </a:r>
            <a:r>
              <a:rPr lang="en-US" altLang="sv-SE" sz="2000" i="1" dirty="0" smtClean="0">
                <a:solidFill>
                  <a:srgbClr val="CC0000"/>
                </a:solidFill>
                <a:latin typeface="+mn-lt"/>
              </a:rPr>
              <a:t>networks: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connect end-hosts to the Internet (edge routers)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through physical </a:t>
            </a:r>
            <a:r>
              <a:rPr lang="en-US" altLang="sv-SE" sz="1600" i="1" dirty="0">
                <a:solidFill>
                  <a:srgbClr val="CC0000"/>
                </a:solidFill>
                <a:latin typeface="+mn-lt"/>
              </a:rPr>
              <a:t>media:</a:t>
            </a:r>
            <a:r>
              <a:rPr lang="en-US" altLang="sv-SE" sz="1600" dirty="0">
                <a:latin typeface="+mn-lt"/>
              </a:rPr>
              <a:t> wired, wireless </a:t>
            </a:r>
            <a:r>
              <a:rPr lang="en-US" altLang="sv-SE" sz="1600" dirty="0" smtClean="0">
                <a:latin typeface="+mn-lt"/>
              </a:rPr>
              <a:t>links</a:t>
            </a:r>
            <a:r>
              <a:rPr lang="en-US" altLang="sv-SE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sv-SE" sz="1400" dirty="0">
              <a:latin typeface="+mn-lt"/>
            </a:endParaRPr>
          </a:p>
        </p:txBody>
      </p:sp>
      <p:sp>
        <p:nvSpPr>
          <p:cNvPr id="365" name="Rectangle 873"/>
          <p:cNvSpPr>
            <a:spLocks noChangeArrowheads="1"/>
          </p:cNvSpPr>
          <p:nvPr/>
        </p:nvSpPr>
        <p:spPr bwMode="auto">
          <a:xfrm>
            <a:off x="6197685" y="3752310"/>
            <a:ext cx="2849156" cy="8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</a:pPr>
            <a:r>
              <a:rPr lang="en-US" altLang="sv-SE" sz="1800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interconnected routers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sv-SE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9D63D-359C-428F-9B23-A8983E796A9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8112"/>
          </a:xfrm>
        </p:spPr>
        <p:txBody>
          <a:bodyPr/>
          <a:lstStyle/>
          <a:p>
            <a:r>
              <a:rPr lang="en-US" sz="3200" dirty="0" smtClean="0"/>
              <a:t>…“Real” Internet delays and routes (2)…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830513" y="5564188"/>
            <a:ext cx="602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reponse (probe lost, router not replying)</a:t>
            </a:r>
          </a:p>
        </p:txBody>
      </p:sp>
      <p:sp>
        <p:nvSpPr>
          <p:cNvPr id="53262" name="Freeform 12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4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37170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delays, (&amp; loss)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Network/Internet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structure complemented: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7397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Access networks and physical media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mobile access networks</a:t>
            </a:r>
            <a:endParaRPr lang="en-US" altLang="sv-SE" sz="240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keep in mind: 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488B48-C42A-4544-BEF9-E234408BA1EF}" type="slidenum">
              <a:rPr lang="en-US" altLang="sv-SE" sz="1200" smtClean="0">
                <a:latin typeface="Tahoma" panose="020B0604030504040204" pitchFamily="34" charset="0"/>
              </a:rPr>
              <a:pPr/>
              <a:t>22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1"/>
            <a:ext cx="7772400" cy="506412"/>
          </a:xfrm>
        </p:spPr>
        <p:txBody>
          <a:bodyPr/>
          <a:lstStyle/>
          <a:p>
            <a:pPr eaLnBrk="1" hangingPunct="1"/>
            <a:r>
              <a:rPr lang="en-US" altLang="sv-SE" sz="3600" dirty="0" smtClean="0">
                <a:ea typeface="ＭＳ Ｐゴシック" panose="020B0600070205080204" pitchFamily="34" charset="-128"/>
              </a:rPr>
              <a:t>Access net: digital subscriber line (DSL)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sv-SE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sv-SE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altLang="sv-SE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 i="1">
                  <a:solidFill>
                    <a:srgbClr val="CC0000"/>
                  </a:solidFill>
                </a:rPr>
                <a:t>dedicated </a:t>
              </a:r>
              <a:r>
                <a:rPr lang="en-US" altLang="sv-SE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3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altLang="sv-SE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sv-SE" dirty="0">
                <a:latin typeface="Gill Sans MT" panose="020B0502020104020203" pitchFamily="34" charset="0"/>
              </a:rPr>
              <a:t>use </a:t>
            </a:r>
            <a:r>
              <a:rPr lang="en-US" altLang="sv-SE" i="1" dirty="0">
                <a:solidFill>
                  <a:srgbClr val="CC0000"/>
                </a:solidFill>
                <a:latin typeface="Gill Sans MT" panose="020B0502020104020203" pitchFamily="34" charset="0"/>
              </a:rPr>
              <a:t>existing</a:t>
            </a:r>
            <a:r>
              <a:rPr lang="en-US" altLang="sv-SE" dirty="0">
                <a:latin typeface="Gill Sans MT" panose="020B0502020104020203" pitchFamily="34" charset="0"/>
              </a:rPr>
              <a:t> telephone line to central office DSLAM</a:t>
            </a:r>
          </a:p>
          <a:p>
            <a:pPr marL="1257300" lvl="2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sz="2000" dirty="0" smtClean="0">
                <a:latin typeface="Gill Sans MT" panose="020B0502020104020203" pitchFamily="34" charset="0"/>
              </a:rPr>
              <a:t>Multiplexing data/voice over DSL phone line to Internet/telephone net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sv-SE" dirty="0" smtClean="0">
                <a:latin typeface="Gill Sans MT" panose="020B0502020104020203" pitchFamily="34" charset="0"/>
              </a:rPr>
              <a:t>Transmission rates:</a:t>
            </a:r>
          </a:p>
          <a:p>
            <a:pPr marL="1200150" lvl="2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sv-SE" dirty="0" smtClean="0">
                <a:latin typeface="Gill Sans MT" panose="020B0502020104020203" pitchFamily="34" charset="0"/>
              </a:rPr>
              <a:t>&lt; 2.5 Mbps upstream (typically &lt; 1 Mbps)</a:t>
            </a:r>
          </a:p>
          <a:p>
            <a:pPr marL="1200150" lvl="2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§"/>
            </a:pPr>
            <a:r>
              <a:rPr lang="en-US" altLang="sv-SE" dirty="0" smtClean="0">
                <a:latin typeface="Gill Sans MT" panose="020B0502020104020203" pitchFamily="34" charset="0"/>
              </a:rPr>
              <a:t>&lt; </a:t>
            </a:r>
            <a:r>
              <a:rPr lang="en-US" altLang="sv-SE" dirty="0">
                <a:latin typeface="Gill Sans MT" panose="020B0502020104020203" pitchFamily="34" charset="0"/>
              </a:rPr>
              <a:t>24 Mbps downstream </a:t>
            </a:r>
            <a:r>
              <a:rPr lang="en-US" altLang="sv-SE" dirty="0" smtClean="0">
                <a:latin typeface="Gill Sans MT" panose="020B0502020104020203" pitchFamily="34" charset="0"/>
              </a:rPr>
              <a:t>(</a:t>
            </a:r>
            <a:r>
              <a:rPr lang="en-US" altLang="sv-SE" dirty="0">
                <a:latin typeface="Gill Sans MT" panose="020B0502020104020203" pitchFamily="34" charset="0"/>
              </a:rPr>
              <a:t>typically &lt; 10 Mbps)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sv-SE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altLang="sv-SE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sv-SE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Clip" r:id="rId3" imgW="681706" imgH="480401" progId="MS_ClipArt_Gallery.2">
                  <p:embed/>
                </p:oleObj>
              </mc:Choice>
              <mc:Fallback>
                <p:oleObj name="Clip" r:id="rId3" imgW="681706" imgH="4804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D6731D-7A02-462D-AE0B-A6564D748984}" type="slidenum">
              <a:rPr lang="en-US" altLang="sv-SE" sz="1200" smtClean="0">
                <a:latin typeface="Tahoma" panose="020B0604030504040204" pitchFamily="34" charset="0"/>
              </a:rPr>
              <a:pPr/>
              <a:t>23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499" y="2228598"/>
            <a:ext cx="1890894" cy="1612902"/>
            <a:chOff x="1489" y="1273"/>
            <a:chExt cx="1762" cy="1016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1489" y="1934"/>
              <a:ext cx="150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200" i="1" dirty="0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200" i="1" dirty="0"/>
                <a:t>frequencies over </a:t>
              </a:r>
              <a:r>
                <a:rPr lang="en-US" sz="1200" i="1" dirty="0">
                  <a:solidFill>
                    <a:srgbClr val="CC0000"/>
                  </a:solidFill>
                </a:rPr>
                <a:t>shared </a:t>
              </a:r>
              <a:r>
                <a:rPr lang="en-US" sz="1200" i="1" dirty="0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200" i="1" dirty="0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2343" y="1273"/>
              <a:ext cx="908" cy="6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7439297" cy="1719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Gill Sans MT" pitchFamily="34" charset="0"/>
              </a:rPr>
              <a:t>HFC: hybrid fiber coax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asymmetric: up to 30Mbps </a:t>
            </a:r>
            <a:r>
              <a:rPr lang="en-US" sz="2000" dirty="0" smtClean="0">
                <a:latin typeface="Gill Sans MT" pitchFamily="34" charset="0"/>
              </a:rPr>
              <a:t>downstream, </a:t>
            </a:r>
            <a:r>
              <a:rPr lang="en-US" sz="2000" dirty="0">
                <a:latin typeface="Gill Sans MT" pitchFamily="34" charset="0"/>
              </a:rPr>
              <a:t>2 Mbps </a:t>
            </a:r>
            <a:r>
              <a:rPr lang="en-US" sz="2000" dirty="0" smtClean="0">
                <a:latin typeface="Gill Sans MT" pitchFamily="34" charset="0"/>
              </a:rPr>
              <a:t>upstream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 sz="2000" dirty="0" smtClean="0">
                <a:latin typeface="Gill Sans MT" pitchFamily="34" charset="0"/>
              </a:rPr>
              <a:t>of cables, attaches homes to ISP router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homes </a:t>
            </a:r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000" dirty="0">
                <a:latin typeface="Gill Sans MT" pitchFamily="34" charset="0"/>
              </a:rPr>
              <a:t>to cable headend 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itchFamily="34" charset="0"/>
              </a:rPr>
              <a:t>unlike DSL, which has dedicated access to central </a:t>
            </a:r>
            <a:r>
              <a:rPr lang="en-US" sz="2000" dirty="0" smtClean="0">
                <a:latin typeface="Gill Sans MT" pitchFamily="34" charset="0"/>
              </a:rPr>
              <a:t>office</a:t>
            </a: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4"/>
            <a:ext cx="5622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ahoma" pitchFamily="34" charset="0"/>
              </a:rPr>
              <a:t>1-</a:t>
            </a:r>
            <a:fld id="{A73F3A5C-C928-4B93-BAF0-525A7F31BAC2}" type="slidenum">
              <a:rPr lang="en-US" sz="1200">
                <a:latin typeface="Tahoma" pitchFamily="34" charset="0"/>
              </a:rPr>
              <a:pPr/>
              <a:t>24</a:t>
            </a:fld>
            <a:endParaRPr lang="en-US" sz="120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650" y="2089177"/>
            <a:ext cx="2416570" cy="15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4"/>
            <a:ext cx="5622925" cy="4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3600">
                <a:solidFill>
                  <a:srgbClr val="000099"/>
                </a:solidFill>
                <a:latin typeface="Gill Sans MT" panose="020B0502020104020203" pitchFamily="34" charset="0"/>
              </a:rPr>
              <a:t>Access net: home network</a:t>
            </a:r>
          </a:p>
        </p:txBody>
      </p:sp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 dirty="0" smtClean="0"/>
                <a:t>Modem or fiber box</a:t>
              </a:r>
              <a:endParaRPr lang="en-US" altLang="sv-SE" sz="1800" dirty="0"/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 dirty="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sv-SE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sv-SE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altLang="sv-SE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sv-SE" sz="2000"/>
              <a:t>wireless</a:t>
            </a:r>
          </a:p>
          <a:p>
            <a:pPr algn="r"/>
            <a:r>
              <a:rPr lang="en-US" altLang="sv-SE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sv-SE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sv-SE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AE14BE-1EEA-4D0D-9208-91842592DABD}" type="slidenum">
              <a:rPr lang="en-US" altLang="sv-SE" sz="1200" smtClean="0">
                <a:latin typeface="Tahoma" panose="020B0604030504040204" pitchFamily="34" charset="0"/>
              </a:rPr>
              <a:pPr/>
              <a:t>25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9"/>
            <a:ext cx="8321675" cy="586752"/>
          </a:xfrm>
        </p:spPr>
        <p:txBody>
          <a:bodyPr/>
          <a:lstStyle/>
          <a:p>
            <a:pPr eaLnBrk="1" hangingPunct="1"/>
            <a:r>
              <a:rPr lang="en-US" altLang="sv-SE" sz="4000" dirty="0" smtClean="0">
                <a:ea typeface="ＭＳ Ｐゴシック" panose="020B0600070205080204" pitchFamily="34" charset="-128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929871"/>
          </a:xfrm>
        </p:spPr>
        <p:txBody>
          <a:bodyPr/>
          <a:lstStyle/>
          <a:p>
            <a:pPr eaLnBrk="1" hangingPunct="1"/>
            <a:r>
              <a:rPr lang="en-US" altLang="sv-SE" sz="2400" dirty="0" smtClean="0">
                <a:ea typeface="ＭＳ Ｐゴシック" panose="020B0600070205080204" pitchFamily="34" charset="-128"/>
              </a:rPr>
              <a:t>typically used in companies, universities, </a:t>
            </a:r>
            <a:r>
              <a:rPr lang="en-US" altLang="sv-SE" sz="2400" dirty="0" err="1" smtClean="0">
                <a:ea typeface="ＭＳ Ｐゴシック" panose="020B0600070205080204" pitchFamily="34" charset="-128"/>
              </a:rPr>
              <a:t>etc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>
              <a:buSzPct val="65000"/>
              <a:buFont typeface="Wingdings" panose="05000000000000000000" pitchFamily="2" charset="2"/>
              <a:buChar char="v"/>
            </a:pPr>
            <a:r>
              <a:rPr lang="en-US" altLang="sv-SE" dirty="0" smtClean="0">
                <a:ea typeface="Arial" panose="020B0604020202020204" pitchFamily="34" charset="0"/>
              </a:rPr>
              <a:t>10 Mbps, 100Mbps, 1Gbps, 10Gbps transmission rates</a:t>
            </a: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altLang="sv-SE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altLang="sv-SE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sv-SE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altLang="sv-SE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altLang="sv-SE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1-</a:t>
            </a:r>
            <a:fld id="{49164193-F1AB-4509-B810-C699979A30D5}" type="slidenum">
              <a:rPr lang="en-US" altLang="sv-SE" sz="1200">
                <a:latin typeface="Tahoma" panose="020B0604030504040204" pitchFamily="34" charset="0"/>
              </a:rPr>
              <a:pPr/>
              <a:t>26</a:t>
            </a:fld>
            <a:endParaRPr lang="en-US" altLang="sv-SE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B6A19-5287-43D4-929B-4A063EE2BCF9}" type="slidenum">
              <a:rPr lang="en-US" smtClean="0"/>
              <a:pPr/>
              <a:t>27</a:t>
            </a:fld>
            <a:r>
              <a:rPr lang="en-US" dirty="0" smtClean="0"/>
              <a:t>-</a:t>
            </a:r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sz="3200" dirty="0" smtClean="0"/>
              <a:t>Wireless access networks</a:t>
            </a:r>
            <a:endParaRPr lang="en-US" dirty="0" smtClean="0"/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148" y="1267570"/>
            <a:ext cx="4927600" cy="3673598"/>
          </a:xfrm>
        </p:spPr>
        <p:txBody>
          <a:bodyPr/>
          <a:lstStyle/>
          <a:p>
            <a:r>
              <a:rPr lang="en-US" sz="2000" dirty="0" smtClean="0"/>
              <a:t>shared </a:t>
            </a:r>
            <a:r>
              <a:rPr lang="en-US" sz="2000" i="1" dirty="0" smtClean="0"/>
              <a:t>wireless</a:t>
            </a:r>
            <a:r>
              <a:rPr lang="en-US" sz="2000" dirty="0" smtClean="0"/>
              <a:t> access network connects end system to router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 smtClean="0"/>
              <a:t>adhoc</a:t>
            </a:r>
            <a:r>
              <a:rPr lang="en-US" sz="2000" dirty="0" smtClean="0"/>
              <a:t>” or via base station aka “access point”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wireless LANs (10’s m)</a:t>
            </a:r>
            <a:endParaRPr lang="en-US" sz="2000" dirty="0" smtClean="0"/>
          </a:p>
          <a:p>
            <a:pPr lvl="1"/>
            <a:r>
              <a:rPr lang="en-US" sz="2000" dirty="0" smtClean="0"/>
              <a:t>802.11b/g (</a:t>
            </a:r>
            <a:r>
              <a:rPr lang="en-US" sz="2000" dirty="0" err="1" smtClean="0"/>
              <a:t>WiFi</a:t>
            </a:r>
            <a:r>
              <a:rPr lang="en-US" sz="2000" dirty="0" smtClean="0"/>
              <a:t>): 11 or 54  Mbps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wider-area wireless access (10’s km)</a:t>
            </a:r>
            <a:endParaRPr lang="en-US" sz="2000" dirty="0" smtClean="0"/>
          </a:p>
          <a:p>
            <a:pPr lvl="1"/>
            <a:r>
              <a:rPr lang="en-US" sz="2000" dirty="0" smtClean="0"/>
              <a:t>provided by </a:t>
            </a:r>
            <a:r>
              <a:rPr lang="en-US" sz="2000" dirty="0" err="1" smtClean="0"/>
              <a:t>telco</a:t>
            </a:r>
            <a:r>
              <a:rPr lang="en-US" sz="2000" dirty="0" smtClean="0"/>
              <a:t> operator</a:t>
            </a:r>
          </a:p>
          <a:p>
            <a:pPr lvl="1"/>
            <a:r>
              <a:rPr lang="en-US" sz="2000" dirty="0" smtClean="0"/>
              <a:t>~1-10 Mbps over cellular system</a:t>
            </a:r>
          </a:p>
          <a:p>
            <a:pPr lvl="1"/>
            <a:r>
              <a:rPr lang="en-US" altLang="sv-SE" sz="2000" dirty="0"/>
              <a:t>3G, </a:t>
            </a:r>
            <a:r>
              <a:rPr lang="en-US" altLang="sv-SE" sz="2000" dirty="0" smtClean="0"/>
              <a:t>4G, 5Gevolving (for </a:t>
            </a:r>
            <a:r>
              <a:rPr lang="en-US" altLang="sv-SE" sz="2000" dirty="0" err="1" smtClean="0"/>
              <a:t>IoT</a:t>
            </a:r>
            <a:r>
              <a:rPr lang="en-US" altLang="sv-SE" sz="2000" dirty="0" smtClean="0"/>
              <a:t>)</a:t>
            </a:r>
            <a:endParaRPr lang="en-US" altLang="sv-SE" sz="2000" dirty="0"/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2048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0" name="Clip" r:id="rId4" imgW="819000" imgH="847800" progId="MS_ClipArt_Gallery.2">
                    <p:embed/>
                  </p:oleObj>
                </mc:Choice>
                <mc:Fallback>
                  <p:oleObj name="Clip" r:id="rId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1" name="Clip" r:id="rId6" imgW="1266840" imgH="1200240" progId="MS_ClipArt_Gallery.2">
                    <p:embed/>
                  </p:oleObj>
                </mc:Choice>
                <mc:Fallback>
                  <p:oleObj name="Clip" r:id="rId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5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2048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2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3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2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2054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4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2048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4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5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2048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6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097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5081588" y="2874963"/>
            <a:ext cx="117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base</a:t>
            </a:r>
          </a:p>
          <a:p>
            <a:pPr algn="r"/>
            <a:r>
              <a:rPr lang="en-US">
                <a:latin typeface="Comic Sans MS" pitchFamily="66" charset="0"/>
              </a:rPr>
              <a:t>station</a:t>
            </a:r>
            <a:endParaRPr lang="en-US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7435850" y="4867275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latin typeface="Comic Sans MS" pitchFamily="66" charset="0"/>
              </a:rPr>
              <a:t>hosts</a:t>
            </a:r>
            <a:endParaRPr lang="en-US"/>
          </a:p>
        </p:txBody>
      </p:sp>
      <p:sp>
        <p:nvSpPr>
          <p:cNvPr id="20508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410200" y="2162175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router</a:t>
            </a:r>
            <a:endParaRPr lang="en-US"/>
          </a:p>
        </p:txBody>
      </p:sp>
      <p:grpSp>
        <p:nvGrpSpPr>
          <p:cNvPr id="20510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2051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52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054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054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053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053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53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3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524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4EA6-91E1-4AFE-B2DA-96184C5EC2C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227" y="1092844"/>
            <a:ext cx="4515312" cy="3488284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physical link:</a:t>
            </a:r>
            <a:r>
              <a:rPr lang="en-US" sz="2400" dirty="0" smtClean="0"/>
              <a:t> </a:t>
            </a:r>
            <a:r>
              <a:rPr lang="en-US" sz="2400" i="1" dirty="0" smtClean="0"/>
              <a:t>transmitted</a:t>
            </a:r>
            <a:r>
              <a:rPr lang="en-US" sz="2400" dirty="0" smtClean="0"/>
              <a:t> data bit </a:t>
            </a:r>
            <a:r>
              <a:rPr lang="en-US" sz="2400" i="1" dirty="0" smtClean="0"/>
              <a:t>propagates</a:t>
            </a:r>
            <a:r>
              <a:rPr lang="en-US" sz="2400" dirty="0" smtClean="0"/>
              <a:t> across </a:t>
            </a:r>
            <a:r>
              <a:rPr lang="en-US" sz="2400" i="1" dirty="0" smtClean="0"/>
              <a:t>link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guided media:</a:t>
            </a:r>
            <a:r>
              <a:rPr lang="en-US" sz="2000" dirty="0" smtClean="0"/>
              <a:t> </a:t>
            </a:r>
          </a:p>
          <a:p>
            <a:pPr lvl="2"/>
            <a:r>
              <a:rPr lang="en-US" dirty="0" smtClean="0"/>
              <a:t>signals propagate in solid media: copper, fiber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unguided media:</a:t>
            </a:r>
            <a:r>
              <a:rPr lang="en-US" sz="2000" dirty="0" smtClean="0"/>
              <a:t> </a:t>
            </a:r>
          </a:p>
          <a:p>
            <a:pPr lvl="2"/>
            <a:r>
              <a:rPr lang="en-US" dirty="0" smtClean="0"/>
              <a:t>signals propagate freely e.g., radio</a:t>
            </a:r>
          </a:p>
        </p:txBody>
      </p:sp>
      <p:grpSp>
        <p:nvGrpSpPr>
          <p:cNvPr id="5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6" name="Freeform 5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srgbClr val="000000"/>
                </a:solidFill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solidFill>
                  <a:srgbClr val="000000"/>
                </a:solidFill>
              </a:endParaRPr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i="1"/>
              <a:t>R: </a:t>
            </a:r>
            <a:r>
              <a:rPr lang="en-US" altLang="sv-SE" sz="1800"/>
              <a:t>link transmission rate</a:t>
            </a:r>
          </a:p>
        </p:txBody>
      </p:sp>
      <p:grpSp>
        <p:nvGrpSpPr>
          <p:cNvPr id="17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18" name="Freeform 17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/>
              <a:t>host</a:t>
            </a:r>
          </a:p>
        </p:txBody>
      </p:sp>
      <p:grpSp>
        <p:nvGrpSpPr>
          <p:cNvPr id="22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5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1</a:t>
            </a:r>
          </a:p>
        </p:txBody>
      </p:sp>
      <p:sp>
        <p:nvSpPr>
          <p:cNvPr id="29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600"/>
              <a:t>2</a:t>
            </a:r>
          </a:p>
        </p:txBody>
      </p:sp>
      <p:cxnSp>
        <p:nvCxnSpPr>
          <p:cNvPr id="30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800" dirty="0" smtClean="0"/>
              <a:t>packets</a:t>
            </a:r>
            <a:r>
              <a:rPr lang="en-US" altLang="sv-SE" sz="1800" dirty="0"/>
              <a:t>, </a:t>
            </a:r>
            <a:r>
              <a:rPr lang="en-US" altLang="sv-SE" sz="1800" dirty="0" smtClean="0"/>
              <a:t>e.g.</a:t>
            </a:r>
            <a:endParaRPr lang="en-US" altLang="sv-SE" sz="1800" dirty="0"/>
          </a:p>
          <a:p>
            <a:r>
              <a:rPr lang="en-US" altLang="sv-SE" sz="1800" i="1" dirty="0"/>
              <a:t>L</a:t>
            </a:r>
            <a:r>
              <a:rPr lang="en-US" altLang="sv-SE" sz="1800" dirty="0"/>
              <a:t> bits each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5653297" y="4200308"/>
            <a:ext cx="269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dirty="0" smtClean="0"/>
              <a:t>aka </a:t>
            </a:r>
            <a:r>
              <a:rPr lang="en-US" dirty="0"/>
              <a:t>link </a:t>
            </a:r>
            <a:r>
              <a:rPr lang="en-US" i="1" dirty="0">
                <a:solidFill>
                  <a:srgbClr val="C00000"/>
                </a:solidFill>
              </a:rPr>
              <a:t>capacity, 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i="1" dirty="0" smtClean="0">
                <a:solidFill>
                  <a:srgbClr val="C00000"/>
                </a:solidFill>
              </a:rPr>
              <a:t>aka </a:t>
            </a:r>
            <a:r>
              <a:rPr lang="en-US" i="1" dirty="0">
                <a:solidFill>
                  <a:srgbClr val="C00000"/>
                </a:solidFill>
              </a:rPr>
              <a:t>link bandwidth</a:t>
            </a:r>
          </a:p>
        </p:txBody>
      </p:sp>
    </p:spTree>
    <p:extLst>
      <p:ext uri="{BB962C8B-B14F-4D97-AF65-F5344CB8AC3E}">
        <p14:creationId xmlns:p14="http://schemas.microsoft.com/office/powerpoint/2010/main" val="3398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F2D0F-35DF-4884-AC9A-E6524D79C88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sz="3200" dirty="0" smtClean="0"/>
              <a:t>Guided physical Media: coax, fiber, twisted pair</a:t>
            </a:r>
            <a:endParaRPr lang="en-US" dirty="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9"/>
            <a:ext cx="4248472" cy="247269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Coaxial cable:</a:t>
            </a:r>
            <a:endParaRPr lang="en-US" sz="2400" dirty="0" smtClean="0"/>
          </a:p>
          <a:p>
            <a:r>
              <a:rPr lang="en-US" sz="2400" dirty="0" smtClean="0"/>
              <a:t>wire (signal carrier) within a wire (shield)</a:t>
            </a:r>
          </a:p>
          <a:p>
            <a:r>
              <a:rPr lang="en-US" sz="2400" dirty="0" smtClean="0"/>
              <a:t>broadband: multiple channels multiplexed on cable (HFC, cable TV)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6566" name="Picture 5" descr="c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176" y="3390131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4800600" y="958602"/>
            <a:ext cx="4343400" cy="240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200" dirty="0">
                <a:solidFill>
                  <a:srgbClr val="FF0000"/>
                </a:solidFill>
              </a:rPr>
              <a:t>Fiber optic cable:</a:t>
            </a:r>
            <a:endParaRPr lang="en-US" sz="22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low attenuation</a:t>
            </a:r>
            <a:r>
              <a:rPr lang="en-US" sz="2200" dirty="0" smtClean="0">
                <a:solidFill>
                  <a:srgbClr val="C00000"/>
                </a:solidFill>
              </a:rPr>
              <a:t>: </a:t>
            </a:r>
            <a:r>
              <a:rPr lang="en-US" sz="2200" dirty="0" smtClean="0"/>
              <a:t>fewer </a:t>
            </a:r>
            <a:r>
              <a:rPr lang="en-US" sz="2200" dirty="0"/>
              <a:t>repeaters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 low </a:t>
            </a:r>
            <a:r>
              <a:rPr lang="en-US" sz="2200" dirty="0">
                <a:solidFill>
                  <a:srgbClr val="C00000"/>
                </a:solidFill>
              </a:rPr>
              <a:t>error </a:t>
            </a:r>
            <a:r>
              <a:rPr lang="en-US" sz="2200" dirty="0" smtClean="0">
                <a:solidFill>
                  <a:srgbClr val="C00000"/>
                </a:solidFill>
              </a:rPr>
              <a:t>rate: </a:t>
            </a:r>
            <a:r>
              <a:rPr lang="en-US" sz="2200" dirty="0" smtClean="0"/>
              <a:t>light pulses immune to electromagnetic noise</a:t>
            </a:r>
            <a:endParaRPr lang="en-US" sz="22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 smtClean="0"/>
              <a:t>high-speed </a:t>
            </a:r>
            <a:r>
              <a:rPr lang="en-US" sz="2200" dirty="0"/>
              <a:t>operation</a:t>
            </a:r>
            <a:r>
              <a:rPr lang="en-US" sz="2200" dirty="0" smtClean="0"/>
              <a:t>: e.g</a:t>
            </a:r>
            <a:r>
              <a:rPr lang="en-US" sz="2200" dirty="0"/>
              <a:t>., </a:t>
            </a:r>
            <a:r>
              <a:rPr lang="en-US" sz="2200" dirty="0" smtClean="0"/>
              <a:t>10-100 </a:t>
            </a:r>
            <a:r>
              <a:rPr lang="en-US" sz="2200" dirty="0" err="1" smtClean="0"/>
              <a:t>Gps</a:t>
            </a:r>
            <a:endParaRPr lang="en-US" sz="2200" dirty="0"/>
          </a:p>
        </p:txBody>
      </p:sp>
      <p:pic>
        <p:nvPicPr>
          <p:cNvPr id="66568" name="Picture 7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3098816"/>
            <a:ext cx="2371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3352" y="4471704"/>
            <a:ext cx="8064896" cy="1909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Twisted Pair (TP)</a:t>
            </a:r>
            <a:endParaRPr lang="en-US" sz="2400" dirty="0" smtClean="0"/>
          </a:p>
          <a:p>
            <a:r>
              <a:rPr lang="en-US" sz="2400" dirty="0" smtClean="0"/>
              <a:t>two insulated copper wires</a:t>
            </a:r>
          </a:p>
          <a:p>
            <a:pPr lvl="1"/>
            <a:r>
              <a:rPr lang="en-US" sz="2000" dirty="0" smtClean="0"/>
              <a:t>Category 3: traditional phone wires, 10 Mbps Ethernet</a:t>
            </a:r>
          </a:p>
          <a:p>
            <a:pPr lvl="1"/>
            <a:r>
              <a:rPr lang="en-US" sz="2000" dirty="0" smtClean="0"/>
              <a:t>Category 5/6: more twists, higher insulation: 100-1000 Mbps/10 </a:t>
            </a:r>
            <a:r>
              <a:rPr lang="en-US" sz="2000" dirty="0" err="1" smtClean="0"/>
              <a:t>Gbps</a:t>
            </a:r>
            <a:endParaRPr lang="en-US" sz="2000" dirty="0" smtClean="0"/>
          </a:p>
        </p:txBody>
      </p:sp>
      <p:pic>
        <p:nvPicPr>
          <p:cNvPr id="9" name="Picture 5" descr="grentw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666" y="5257800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94" y="5055262"/>
            <a:ext cx="1382385" cy="10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5EAA-6789-49A3-BA3C-E7F940BB0B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reeform 99"/>
          <p:cNvSpPr>
            <a:spLocks/>
          </p:cNvSpPr>
          <p:nvPr/>
        </p:nvSpPr>
        <p:spPr bwMode="auto">
          <a:xfrm>
            <a:off x="7759947" y="428049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7910760" y="237073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" name="Group 180"/>
          <p:cNvGrpSpPr>
            <a:grpSpLocks/>
          </p:cNvGrpSpPr>
          <p:nvPr/>
        </p:nvGrpSpPr>
        <p:grpSpPr bwMode="auto">
          <a:xfrm>
            <a:off x="8110785" y="2878733"/>
            <a:ext cx="1052512" cy="355600"/>
            <a:chOff x="4410" y="1365"/>
            <a:chExt cx="663" cy="224"/>
          </a:xfrm>
        </p:grpSpPr>
        <p:sp>
          <p:nvSpPr>
            <p:cNvPr id="6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7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8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0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1" name="Group 170"/>
          <p:cNvGrpSpPr>
            <a:grpSpLocks/>
          </p:cNvGrpSpPr>
          <p:nvPr/>
        </p:nvGrpSpPr>
        <p:grpSpPr bwMode="auto">
          <a:xfrm>
            <a:off x="8174285" y="5137745"/>
            <a:ext cx="881062" cy="422275"/>
            <a:chOff x="2356" y="1300"/>
            <a:chExt cx="555" cy="194"/>
          </a:xfrm>
        </p:grpSpPr>
        <p:sp>
          <p:nvSpPr>
            <p:cNvPr id="1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8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" name="Freeform 2"/>
          <p:cNvSpPr>
            <a:spLocks/>
          </p:cNvSpPr>
          <p:nvPr/>
        </p:nvSpPr>
        <p:spPr bwMode="auto">
          <a:xfrm>
            <a:off x="4599235" y="157222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4650035" y="77529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426072" y="78482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378447" y="85625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378447" y="117375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335585" y="82292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physical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386385" y="149443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391147" y="177542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391147" y="205164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Freeform 56"/>
          <p:cNvSpPr>
            <a:spLocks/>
          </p:cNvSpPr>
          <p:nvPr/>
        </p:nvSpPr>
        <p:spPr bwMode="auto">
          <a:xfrm>
            <a:off x="3761035" y="466467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2537072" y="467102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31" name="Rectangle 58"/>
          <p:cNvSpPr>
            <a:spLocks noChangeArrowheads="1"/>
          </p:cNvSpPr>
          <p:nvPr/>
        </p:nvSpPr>
        <p:spPr bwMode="auto">
          <a:xfrm>
            <a:off x="2489447" y="474245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2489447" y="505995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2446585" y="470912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sv-SE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sv-SE" sz="1800"/>
              <a:t>physical</a:t>
            </a:r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2497385" y="538063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>
            <a:off x="2502147" y="566162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2502147" y="593784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7" name="Group 88"/>
          <p:cNvGrpSpPr>
            <a:grpSpLocks/>
          </p:cNvGrpSpPr>
          <p:nvPr/>
        </p:nvGrpSpPr>
        <p:grpSpPr bwMode="auto">
          <a:xfrm>
            <a:off x="6435972" y="4288433"/>
            <a:ext cx="1387475" cy="1035050"/>
            <a:chOff x="3601" y="168"/>
            <a:chExt cx="874" cy="652"/>
          </a:xfrm>
        </p:grpSpPr>
        <p:sp>
          <p:nvSpPr>
            <p:cNvPr id="3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3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4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physical</a:t>
              </a:r>
            </a:p>
          </p:txBody>
        </p:sp>
        <p:sp>
          <p:nvSpPr>
            <p:cNvPr id="4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3" name="Group 94"/>
          <p:cNvGrpSpPr>
            <a:grpSpLocks/>
          </p:cNvGrpSpPr>
          <p:nvPr/>
        </p:nvGrpSpPr>
        <p:grpSpPr bwMode="auto">
          <a:xfrm>
            <a:off x="6602660" y="2396133"/>
            <a:ext cx="1387475" cy="733425"/>
            <a:chOff x="4696" y="597"/>
            <a:chExt cx="874" cy="462"/>
          </a:xfrm>
        </p:grpSpPr>
        <p:sp>
          <p:nvSpPr>
            <p:cNvPr id="4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4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sv-SE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sv-SE" sz="1800"/>
                <a:t>physical</a:t>
              </a:r>
            </a:p>
          </p:txBody>
        </p:sp>
      </p:grpSp>
      <p:sp>
        <p:nvSpPr>
          <p:cNvPr id="48" name="Freeform 114"/>
          <p:cNvSpPr>
            <a:spLocks/>
          </p:cNvSpPr>
          <p:nvPr/>
        </p:nvSpPr>
        <p:spPr bwMode="auto">
          <a:xfrm>
            <a:off x="2610097" y="65782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" name="Text Box 166"/>
          <p:cNvSpPr txBox="1">
            <a:spLocks noChangeArrowheads="1"/>
          </p:cNvSpPr>
          <p:nvPr/>
        </p:nvSpPr>
        <p:spPr bwMode="auto">
          <a:xfrm>
            <a:off x="8211590" y="5649487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800" b="1" dirty="0"/>
              <a:t>router</a:t>
            </a:r>
          </a:p>
        </p:txBody>
      </p:sp>
      <p:sp>
        <p:nvSpPr>
          <p:cNvPr id="73" name="Text Box 167"/>
          <p:cNvSpPr txBox="1">
            <a:spLocks noChangeArrowheads="1"/>
          </p:cNvSpPr>
          <p:nvPr/>
        </p:nvSpPr>
        <p:spPr bwMode="auto">
          <a:xfrm>
            <a:off x="8163966" y="3281413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1800" b="1" dirty="0"/>
              <a:t>switch</a:t>
            </a:r>
          </a:p>
        </p:txBody>
      </p:sp>
      <p:grpSp>
        <p:nvGrpSpPr>
          <p:cNvPr id="77" name="Group 187"/>
          <p:cNvGrpSpPr>
            <a:grpSpLocks/>
          </p:cNvGrpSpPr>
          <p:nvPr/>
        </p:nvGrpSpPr>
        <p:grpSpPr bwMode="auto">
          <a:xfrm flipH="1">
            <a:off x="3959472" y="5094883"/>
            <a:ext cx="803275" cy="771525"/>
            <a:chOff x="-44" y="1473"/>
            <a:chExt cx="981" cy="1105"/>
          </a:xfrm>
        </p:grpSpPr>
        <p:pic>
          <p:nvPicPr>
            <p:cNvPr id="7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80" name="Group 190"/>
          <p:cNvGrpSpPr>
            <a:grpSpLocks/>
          </p:cNvGrpSpPr>
          <p:nvPr/>
        </p:nvGrpSpPr>
        <p:grpSpPr bwMode="auto">
          <a:xfrm flipH="1">
            <a:off x="4921497" y="1211858"/>
            <a:ext cx="803275" cy="771525"/>
            <a:chOff x="-44" y="1473"/>
            <a:chExt cx="981" cy="1105"/>
          </a:xfrm>
        </p:grpSpPr>
        <p:pic>
          <p:nvPicPr>
            <p:cNvPr id="81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217763" y="954085"/>
            <a:ext cx="2692372" cy="1469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SzPct val="75000"/>
              <a:buFont typeface="Arial" charset="0"/>
              <a:buNone/>
            </a:pPr>
            <a:r>
              <a:rPr lang="en-US" altLang="sv-SE" sz="18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network edge: </a:t>
            </a:r>
            <a:r>
              <a:rPr lang="en-US" altLang="sv-SE" sz="1800" dirty="0" smtClean="0">
                <a:ea typeface="ＭＳ Ｐゴシック" panose="020B0600070205080204" pitchFamily="34" charset="-128"/>
              </a:rPr>
              <a:t>hosts: 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run application programs e.g. Web, email, …</a:t>
            </a:r>
          </a:p>
          <a:p>
            <a:pPr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… based on network services available </a:t>
            </a:r>
            <a:endParaRPr lang="en-US" altLang="sv-SE" sz="1600" dirty="0">
              <a:ea typeface="ＭＳ Ｐゴシック" panose="020B0600070205080204" pitchFamily="34" charset="-128"/>
            </a:endParaRPr>
          </a:p>
        </p:txBody>
      </p:sp>
      <p:sp>
        <p:nvSpPr>
          <p:cNvPr id="86" name="Rectangle 872"/>
          <p:cNvSpPr>
            <a:spLocks noChangeArrowheads="1"/>
          </p:cNvSpPr>
          <p:nvPr/>
        </p:nvSpPr>
        <p:spPr bwMode="auto">
          <a:xfrm>
            <a:off x="5605481" y="1010082"/>
            <a:ext cx="3355975" cy="125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sv-SE" sz="2000" i="1" dirty="0">
                <a:solidFill>
                  <a:srgbClr val="CC0000"/>
                </a:solidFill>
                <a:latin typeface="+mn-lt"/>
              </a:rPr>
              <a:t>access </a:t>
            </a:r>
            <a:r>
              <a:rPr lang="en-US" altLang="sv-SE" sz="2000" i="1" dirty="0" smtClean="0">
                <a:solidFill>
                  <a:srgbClr val="CC0000"/>
                </a:solidFill>
                <a:latin typeface="+mn-lt"/>
              </a:rPr>
              <a:t>networks: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connect end-hosts to the Internet (edge routers)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sv-SE" sz="1600" i="1" dirty="0" smtClean="0">
                <a:solidFill>
                  <a:srgbClr val="CC0000"/>
                </a:solidFill>
                <a:latin typeface="+mn-lt"/>
              </a:rPr>
              <a:t>through physical </a:t>
            </a:r>
            <a:r>
              <a:rPr lang="en-US" altLang="sv-SE" sz="1600" i="1" dirty="0">
                <a:solidFill>
                  <a:srgbClr val="CC0000"/>
                </a:solidFill>
                <a:latin typeface="+mn-lt"/>
              </a:rPr>
              <a:t>media:</a:t>
            </a:r>
            <a:r>
              <a:rPr lang="en-US" altLang="sv-SE" sz="1600" dirty="0">
                <a:latin typeface="+mn-lt"/>
              </a:rPr>
              <a:t> wired, wireless </a:t>
            </a:r>
            <a:r>
              <a:rPr lang="en-US" altLang="sv-SE" sz="1600" dirty="0" smtClean="0">
                <a:latin typeface="+mn-lt"/>
              </a:rPr>
              <a:t>links</a:t>
            </a:r>
            <a:r>
              <a:rPr lang="en-US" altLang="sv-SE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altLang="sv-SE" sz="1400" dirty="0">
              <a:latin typeface="+mn-lt"/>
            </a:endParaRPr>
          </a:p>
        </p:txBody>
      </p:sp>
      <p:sp>
        <p:nvSpPr>
          <p:cNvPr id="87" name="Rectangle 873"/>
          <p:cNvSpPr>
            <a:spLocks noChangeArrowheads="1"/>
          </p:cNvSpPr>
          <p:nvPr/>
        </p:nvSpPr>
        <p:spPr bwMode="auto">
          <a:xfrm>
            <a:off x="6050747" y="5684055"/>
            <a:ext cx="3008341" cy="8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</a:pPr>
            <a:r>
              <a:rPr lang="en-US" altLang="sv-SE" sz="1800" i="1" dirty="0">
                <a:solidFill>
                  <a:srgbClr val="CC0000"/>
                </a:solidFill>
                <a:latin typeface="Gill Sans MT" panose="020B0502020104020203" pitchFamily="34" charset="0"/>
              </a:rPr>
              <a:t>network core: 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interconnected routers</a:t>
            </a:r>
          </a:p>
          <a:p>
            <a:pPr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Gill Sans MT" panose="020B0502020104020203" pitchFamily="34" charset="0"/>
              </a:rPr>
              <a:t>network of networks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sv-SE" dirty="0">
              <a:latin typeface="Gill Sans MT" panose="020B05020201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9511" y="3052698"/>
            <a:ext cx="5354759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ypes </a:t>
            </a:r>
            <a:r>
              <a:rPr lang="en-US" sz="1400" b="1" dirty="0">
                <a:solidFill>
                  <a:srgbClr val="FF0000"/>
                </a:solidFill>
              </a:rPr>
              <a:t>of </a:t>
            </a:r>
            <a:r>
              <a:rPr lang="en-US" sz="1400" b="1" dirty="0" smtClean="0">
                <a:solidFill>
                  <a:srgbClr val="FF0000"/>
                </a:solidFill>
              </a:rPr>
              <a:t>communication service</a:t>
            </a:r>
            <a:r>
              <a:rPr lang="en-US" sz="1400" b="1" dirty="0" smtClean="0"/>
              <a:t> </a:t>
            </a:r>
            <a:r>
              <a:rPr lang="en-US" sz="1400" dirty="0" smtClean="0"/>
              <a:t>available by </a:t>
            </a:r>
            <a:r>
              <a:rPr lang="en-US" sz="1400" dirty="0"/>
              <a:t>the </a:t>
            </a:r>
            <a:r>
              <a:rPr lang="en-US" sz="1400" dirty="0" smtClean="0"/>
              <a:t>transport layer @ Internet: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connection-oriented</a:t>
            </a:r>
            <a:r>
              <a:rPr lang="en-US" sz="1400" dirty="0"/>
              <a:t>: </a:t>
            </a:r>
            <a:r>
              <a:rPr lang="en-US" sz="1400" dirty="0" smtClean="0"/>
              <a:t>reliable, in-order data delivery (TCP)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connectionless</a:t>
            </a:r>
            <a:r>
              <a:rPr lang="en-US" sz="1400" dirty="0"/>
              <a:t>: </a:t>
            </a:r>
            <a:r>
              <a:rPr lang="en-US" sz="1400" dirty="0" smtClean="0"/>
              <a:t>“best effort</a:t>
            </a:r>
            <a:r>
              <a:rPr lang="en-US" sz="1400" dirty="0"/>
              <a:t>”, arbitrary </a:t>
            </a:r>
            <a:r>
              <a:rPr lang="en-US" sz="1400" dirty="0" smtClean="0"/>
              <a:t>order data-delivery (UDP)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r>
              <a:rPr lang="en-US" sz="1400" b="1" dirty="0" smtClean="0"/>
              <a:t>Q: How &amp; based on what “core” functionality? </a:t>
            </a:r>
          </a:p>
          <a:p>
            <a:pPr lvl="1">
              <a:defRPr/>
            </a:pPr>
            <a:r>
              <a:rPr lang="en-US" sz="1400" b="1" dirty="0" smtClean="0"/>
              <a:t>(…main Q for the </a:t>
            </a:r>
            <a:r>
              <a:rPr lang="en-US" sz="1400" b="1" dirty="0" smtClean="0"/>
              <a:t>Internet</a:t>
            </a:r>
            <a:r>
              <a:rPr lang="en-US" sz="1400" b="1" dirty="0" smtClean="0"/>
              <a:t>….) </a:t>
            </a:r>
            <a:endParaRPr lang="en-US" sz="1400" b="1" dirty="0" smtClean="0"/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 bwMode="auto">
          <a:xfrm>
            <a:off x="600322" y="64646"/>
            <a:ext cx="7772400" cy="56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sv-SE" sz="4000" smtClean="0">
                <a:ea typeface="ＭＳ Ｐゴシック" panose="020B0600070205080204" pitchFamily="34" charset="-128"/>
              </a:rPr>
              <a:t>A closer look at network structure: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965527"/>
            <a:ext cx="551705" cy="55170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834" y="5034558"/>
            <a:ext cx="346075" cy="346075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1209467" y="5305664"/>
            <a:ext cx="5544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/>
              <a:t>UDP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550579" y="5301208"/>
            <a:ext cx="5011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/>
              <a:t>TCP</a:t>
            </a:r>
          </a:p>
        </p:txBody>
      </p:sp>
      <p:grpSp>
        <p:nvGrpSpPr>
          <p:cNvPr id="102" name="Group 170"/>
          <p:cNvGrpSpPr>
            <a:grpSpLocks/>
          </p:cNvGrpSpPr>
          <p:nvPr/>
        </p:nvGrpSpPr>
        <p:grpSpPr bwMode="auto">
          <a:xfrm>
            <a:off x="2092394" y="5455358"/>
            <a:ext cx="366057" cy="186997"/>
            <a:chOff x="2356" y="1300"/>
            <a:chExt cx="555" cy="194"/>
          </a:xfrm>
        </p:grpSpPr>
        <p:sp>
          <p:nvSpPr>
            <p:cNvPr id="10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sv-SE" altLang="sv-SE">
                <a:latin typeface="Times New Roman" panose="02020603050405020304" pitchFamily="18" charset="0"/>
              </a:endParaRPr>
            </a:p>
          </p:txBody>
        </p:sp>
        <p:sp>
          <p:nvSpPr>
            <p:cNvPr id="10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>
                <a:latin typeface="Times New Roman" panose="02020603050405020304" pitchFamily="18" charset="0"/>
              </a:endParaRPr>
            </a:p>
          </p:txBody>
        </p:sp>
        <p:grpSp>
          <p:nvGrpSpPr>
            <p:cNvPr id="106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9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07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8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303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100" grpId="0"/>
      <p:bldP spid="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83488" cy="2628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Signal can fade with distance, can get obstructed, can take many different paths between sender and receiver due to reflection, scattering, diffraction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420100" cy="6801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Unguided Physical media: Radio</a:t>
            </a:r>
            <a:br>
              <a:rPr lang="en-US" sz="2800" dirty="0" smtClean="0"/>
            </a:br>
            <a:r>
              <a:rPr lang="en-US" sz="2800" dirty="0" smtClean="0"/>
              <a:t>Properties: Attenuation, Multipath propagation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1682750" y="2457450"/>
            <a:ext cx="895350" cy="168275"/>
            <a:chOff x="1358" y="1340"/>
            <a:chExt cx="564" cy="106"/>
          </a:xfrm>
        </p:grpSpPr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>
                <a:gd name="T0" fmla="*/ 0 w 701"/>
                <a:gd name="T1" fmla="*/ 0 h 368"/>
                <a:gd name="T2" fmla="*/ 0 w 701"/>
                <a:gd name="T3" fmla="*/ 0 h 368"/>
                <a:gd name="T4" fmla="*/ 0 w 701"/>
                <a:gd name="T5" fmla="*/ 0 h 368"/>
                <a:gd name="T6" fmla="*/ 0 w 701"/>
                <a:gd name="T7" fmla="*/ 0 h 368"/>
                <a:gd name="T8" fmla="*/ 0 w 701"/>
                <a:gd name="T9" fmla="*/ 0 h 368"/>
                <a:gd name="T10" fmla="*/ 0 w 701"/>
                <a:gd name="T11" fmla="*/ 0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1"/>
                <a:gd name="T19" fmla="*/ 0 h 368"/>
                <a:gd name="T20" fmla="*/ 701 w 701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>
                <a:gd name="T0" fmla="*/ 0 w 488"/>
                <a:gd name="T1" fmla="*/ 0 h 559"/>
                <a:gd name="T2" fmla="*/ 0 w 488"/>
                <a:gd name="T3" fmla="*/ 0 h 559"/>
                <a:gd name="T4" fmla="*/ 0 w 488"/>
                <a:gd name="T5" fmla="*/ 0 h 559"/>
                <a:gd name="T6" fmla="*/ 0 w 488"/>
                <a:gd name="T7" fmla="*/ 0 h 559"/>
                <a:gd name="T8" fmla="*/ 0 w 488"/>
                <a:gd name="T9" fmla="*/ 0 h 559"/>
                <a:gd name="T10" fmla="*/ 0 w 488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559"/>
                <a:gd name="T20" fmla="*/ 488 w 488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>
                <a:gd name="T0" fmla="*/ 0 w 492"/>
                <a:gd name="T1" fmla="*/ 0 h 559"/>
                <a:gd name="T2" fmla="*/ 0 w 492"/>
                <a:gd name="T3" fmla="*/ 0 h 559"/>
                <a:gd name="T4" fmla="*/ 0 w 492"/>
                <a:gd name="T5" fmla="*/ 0 h 559"/>
                <a:gd name="T6" fmla="*/ 0 w 492"/>
                <a:gd name="T7" fmla="*/ 0 h 559"/>
                <a:gd name="T8" fmla="*/ 0 w 492"/>
                <a:gd name="T9" fmla="*/ 0 h 559"/>
                <a:gd name="T10" fmla="*/ 0 w 492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559"/>
                <a:gd name="T20" fmla="*/ 492 w 492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>
                <a:gd name="T0" fmla="*/ 0 w 690"/>
                <a:gd name="T1" fmla="*/ 0 h 367"/>
                <a:gd name="T2" fmla="*/ 0 w 690"/>
                <a:gd name="T3" fmla="*/ 0 h 367"/>
                <a:gd name="T4" fmla="*/ 0 w 690"/>
                <a:gd name="T5" fmla="*/ 0 h 367"/>
                <a:gd name="T6" fmla="*/ 0 w 690"/>
                <a:gd name="T7" fmla="*/ 0 h 367"/>
                <a:gd name="T8" fmla="*/ 0 w 690"/>
                <a:gd name="T9" fmla="*/ 0 h 367"/>
                <a:gd name="T10" fmla="*/ 0 w 690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367"/>
                <a:gd name="T20" fmla="*/ 690 w 690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2046288" y="2643188"/>
            <a:ext cx="177800" cy="796925"/>
            <a:chOff x="1587" y="1457"/>
            <a:chExt cx="112" cy="502"/>
          </a:xfrm>
        </p:grpSpPr>
        <p:sp>
          <p:nvSpPr>
            <p:cNvPr id="1052" name="Line 1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3" name="Group 11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1054" name="Line 12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Line 13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Line 14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Line 15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8" name="Line 16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Line 17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0" name="Line 18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1" name="Line 19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2" name="Line 20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3" name="Line 21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4" name="Line 22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5" name="Line 23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6" name="Line 24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7" name="Oval 25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3" name="Line 26"/>
          <p:cNvSpPr>
            <a:spLocks noChangeShapeType="1"/>
          </p:cNvSpPr>
          <p:nvPr/>
        </p:nvSpPr>
        <p:spPr bwMode="auto">
          <a:xfrm>
            <a:off x="5868988" y="3052763"/>
            <a:ext cx="7937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76850" y="2159000"/>
          <a:ext cx="59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4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159000"/>
                        <a:ext cx="59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5125" y="33020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5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33020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Freeform 29"/>
          <p:cNvSpPr>
            <a:spLocks/>
          </p:cNvSpPr>
          <p:nvPr/>
        </p:nvSpPr>
        <p:spPr bwMode="auto">
          <a:xfrm>
            <a:off x="2193925" y="2644775"/>
            <a:ext cx="3673475" cy="657225"/>
          </a:xfrm>
          <a:custGeom>
            <a:avLst/>
            <a:gdLst>
              <a:gd name="T0" fmla="*/ 0 w 2976"/>
              <a:gd name="T1" fmla="*/ 0 h 414"/>
              <a:gd name="T2" fmla="*/ 2147483647 w 2976"/>
              <a:gd name="T3" fmla="*/ 2147483647 h 414"/>
              <a:gd name="T4" fmla="*/ 2147483647 w 2976"/>
              <a:gd name="T5" fmla="*/ 2147483647 h 414"/>
              <a:gd name="T6" fmla="*/ 0 60000 65536"/>
              <a:gd name="T7" fmla="*/ 0 60000 65536"/>
              <a:gd name="T8" fmla="*/ 0 60000 65536"/>
              <a:gd name="T9" fmla="*/ 0 w 2976"/>
              <a:gd name="T10" fmla="*/ 0 h 414"/>
              <a:gd name="T11" fmla="*/ 2976 w 2976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Freeform 30"/>
          <p:cNvSpPr>
            <a:spLocks/>
          </p:cNvSpPr>
          <p:nvPr/>
        </p:nvSpPr>
        <p:spPr bwMode="auto">
          <a:xfrm>
            <a:off x="2193925" y="2644775"/>
            <a:ext cx="3673475" cy="428625"/>
          </a:xfrm>
          <a:custGeom>
            <a:avLst/>
            <a:gdLst>
              <a:gd name="T0" fmla="*/ 0 w 2976"/>
              <a:gd name="T1" fmla="*/ 0 h 270"/>
              <a:gd name="T2" fmla="*/ 2147483647 w 2976"/>
              <a:gd name="T3" fmla="*/ 2147483647 h 270"/>
              <a:gd name="T4" fmla="*/ 2147483647 w 2976"/>
              <a:gd name="T5" fmla="*/ 2147483647 h 270"/>
              <a:gd name="T6" fmla="*/ 0 60000 65536"/>
              <a:gd name="T7" fmla="*/ 0 60000 65536"/>
              <a:gd name="T8" fmla="*/ 0 60000 65536"/>
              <a:gd name="T9" fmla="*/ 0 w 2976"/>
              <a:gd name="T10" fmla="*/ 0 h 270"/>
              <a:gd name="T11" fmla="*/ 2976 w 29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Freeform 31"/>
          <p:cNvSpPr>
            <a:spLocks/>
          </p:cNvSpPr>
          <p:nvPr/>
        </p:nvSpPr>
        <p:spPr bwMode="auto">
          <a:xfrm>
            <a:off x="2193925" y="2654300"/>
            <a:ext cx="3673475" cy="419100"/>
          </a:xfrm>
          <a:custGeom>
            <a:avLst/>
            <a:gdLst>
              <a:gd name="T0" fmla="*/ 0 w 2982"/>
              <a:gd name="T1" fmla="*/ 0 h 264"/>
              <a:gd name="T2" fmla="*/ 2147483647 w 2982"/>
              <a:gd name="T3" fmla="*/ 2147483647 h 264"/>
              <a:gd name="T4" fmla="*/ 0 60000 65536"/>
              <a:gd name="T5" fmla="*/ 0 60000 65536"/>
              <a:gd name="T6" fmla="*/ 0 w 2982"/>
              <a:gd name="T7" fmla="*/ 0 h 264"/>
              <a:gd name="T8" fmla="*/ 2982 w 298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24525" y="3230563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6" name="Clip" r:id="rId8" imgW="2238840" imgH="1209240" progId="">
                  <p:embed/>
                </p:oleObj>
              </mc:Choice>
              <mc:Fallback>
                <p:oleObj name="Clip" r:id="rId8" imgW="2238840" imgH="120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30563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33"/>
          <p:cNvSpPr txBox="1">
            <a:spLocks noChangeArrowheads="1"/>
          </p:cNvSpPr>
          <p:nvPr/>
        </p:nvSpPr>
        <p:spPr bwMode="auto">
          <a:xfrm>
            <a:off x="685800" y="37592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sender</a:t>
            </a:r>
          </a:p>
        </p:txBody>
      </p:sp>
      <p:sp>
        <p:nvSpPr>
          <p:cNvPr id="1038" name="Text Box 34"/>
          <p:cNvSpPr txBox="1">
            <a:spLocks noChangeArrowheads="1"/>
          </p:cNvSpPr>
          <p:nvPr/>
        </p:nvSpPr>
        <p:spPr bwMode="auto">
          <a:xfrm>
            <a:off x="7010400" y="3987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receiver</a:t>
            </a:r>
          </a:p>
        </p:txBody>
      </p:sp>
      <p:grpSp>
        <p:nvGrpSpPr>
          <p:cNvPr id="1039" name="Group 37"/>
          <p:cNvGrpSpPr>
            <a:grpSpLocks/>
          </p:cNvGrpSpPr>
          <p:nvPr/>
        </p:nvGrpSpPr>
        <p:grpSpPr bwMode="auto">
          <a:xfrm>
            <a:off x="854075" y="2997200"/>
            <a:ext cx="1127125" cy="674688"/>
            <a:chOff x="480" y="1680"/>
            <a:chExt cx="432" cy="288"/>
          </a:xfrm>
        </p:grpSpPr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>
              <a:off x="48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Freeform 40"/>
            <p:cNvSpPr>
              <a:spLocks/>
            </p:cNvSpPr>
            <p:nvPr/>
          </p:nvSpPr>
          <p:spPr bwMode="auto">
            <a:xfrm>
              <a:off x="528" y="1680"/>
              <a:ext cx="48" cy="288"/>
            </a:xfrm>
            <a:custGeom>
              <a:avLst/>
              <a:gdLst>
                <a:gd name="T0" fmla="*/ 48 w 48"/>
                <a:gd name="T1" fmla="*/ 288 h 288"/>
                <a:gd name="T2" fmla="*/ 48 w 48"/>
                <a:gd name="T3" fmla="*/ 96 h 288"/>
                <a:gd name="T4" fmla="*/ 48 w 48"/>
                <a:gd name="T5" fmla="*/ 0 h 288"/>
                <a:gd name="T6" fmla="*/ 0 w 48"/>
                <a:gd name="T7" fmla="*/ 0 h 288"/>
                <a:gd name="T8" fmla="*/ 0 w 48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8"/>
                <a:gd name="T17" fmla="*/ 48 w 4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8">
                  <a:moveTo>
                    <a:pt x="48" y="288"/>
                  </a:move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0" name="Freeform 41"/>
          <p:cNvSpPr>
            <a:spLocks/>
          </p:cNvSpPr>
          <p:nvPr/>
        </p:nvSpPr>
        <p:spPr bwMode="auto">
          <a:xfrm>
            <a:off x="1328738" y="3222625"/>
            <a:ext cx="125412" cy="449263"/>
          </a:xfrm>
          <a:custGeom>
            <a:avLst/>
            <a:gdLst>
              <a:gd name="T0" fmla="*/ 0 w 48"/>
              <a:gd name="T1" fmla="*/ 2147483647 h 192"/>
              <a:gd name="T2" fmla="*/ 0 w 48"/>
              <a:gd name="T3" fmla="*/ 0 h 192"/>
              <a:gd name="T4" fmla="*/ 2147483647 w 48"/>
              <a:gd name="T5" fmla="*/ 0 h 192"/>
              <a:gd name="T6" fmla="*/ 2147483647 w 4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92"/>
              <a:gd name="T14" fmla="*/ 48 w 4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92">
                <a:moveTo>
                  <a:pt x="0" y="192"/>
                </a:moveTo>
                <a:lnTo>
                  <a:pt x="0" y="0"/>
                </a:lnTo>
                <a:lnTo>
                  <a:pt x="48" y="0"/>
                </a:lnTo>
                <a:lnTo>
                  <a:pt x="48" y="19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41" name="Group 43"/>
          <p:cNvGrpSpPr>
            <a:grpSpLocks/>
          </p:cNvGrpSpPr>
          <p:nvPr/>
        </p:nvGrpSpPr>
        <p:grpSpPr bwMode="auto">
          <a:xfrm>
            <a:off x="7254875" y="3302000"/>
            <a:ext cx="1279525" cy="685800"/>
            <a:chOff x="4896" y="1680"/>
            <a:chExt cx="624" cy="240"/>
          </a:xfrm>
        </p:grpSpPr>
        <p:sp>
          <p:nvSpPr>
            <p:cNvPr id="1046" name="Line 44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Line 45"/>
            <p:cNvSpPr>
              <a:spLocks noChangeShapeType="1"/>
            </p:cNvSpPr>
            <p:nvPr/>
          </p:nvSpPr>
          <p:spPr bwMode="auto">
            <a:xfrm>
              <a:off x="489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46"/>
            <p:cNvSpPr>
              <a:spLocks/>
            </p:cNvSpPr>
            <p:nvPr/>
          </p:nvSpPr>
          <p:spPr bwMode="auto">
            <a:xfrm>
              <a:off x="4992" y="1776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48 w 288"/>
                <a:gd name="T3" fmla="*/ 0 h 144"/>
                <a:gd name="T4" fmla="*/ 96 w 288"/>
                <a:gd name="T5" fmla="*/ 144 h 144"/>
                <a:gd name="T6" fmla="*/ 144 w 288"/>
                <a:gd name="T7" fmla="*/ 48 h 144"/>
                <a:gd name="T8" fmla="*/ 192 w 288"/>
                <a:gd name="T9" fmla="*/ 144 h 144"/>
                <a:gd name="T10" fmla="*/ 246 w 288"/>
                <a:gd name="T11" fmla="*/ 90 h 144"/>
                <a:gd name="T12" fmla="*/ 288 w 288"/>
                <a:gd name="T13" fmla="*/ 144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44"/>
                <a:gd name="T23" fmla="*/ 288 w 28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44">
                  <a:moveTo>
                    <a:pt x="0" y="144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48"/>
                  </a:lnTo>
                  <a:lnTo>
                    <a:pt x="192" y="144"/>
                  </a:lnTo>
                  <a:lnTo>
                    <a:pt x="246" y="90"/>
                  </a:lnTo>
                  <a:lnTo>
                    <a:pt x="288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2" name="Freeform 47"/>
          <p:cNvSpPr>
            <a:spLocks/>
          </p:cNvSpPr>
          <p:nvPr/>
        </p:nvSpPr>
        <p:spPr bwMode="auto">
          <a:xfrm>
            <a:off x="7824788" y="3713163"/>
            <a:ext cx="590550" cy="274637"/>
          </a:xfrm>
          <a:custGeom>
            <a:avLst/>
            <a:gdLst>
              <a:gd name="T0" fmla="*/ 0 w 288"/>
              <a:gd name="T1" fmla="*/ 2147483647 h 96"/>
              <a:gd name="T2" fmla="*/ 2147483647 w 288"/>
              <a:gd name="T3" fmla="*/ 0 h 96"/>
              <a:gd name="T4" fmla="*/ 2147483647 w 288"/>
              <a:gd name="T5" fmla="*/ 2147483647 h 96"/>
              <a:gd name="T6" fmla="*/ 2147483647 w 288"/>
              <a:gd name="T7" fmla="*/ 2147483647 h 96"/>
              <a:gd name="T8" fmla="*/ 2147483647 w 288"/>
              <a:gd name="T9" fmla="*/ 2147483647 h 96"/>
              <a:gd name="T10" fmla="*/ 2147483647 w 288"/>
              <a:gd name="T11" fmla="*/ 2147483647 h 96"/>
              <a:gd name="T12" fmla="*/ 2147483647 w 288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96"/>
              <a:gd name="T23" fmla="*/ 288 w 288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  <a:lnTo>
                  <a:pt x="144" y="48"/>
                </a:lnTo>
                <a:lnTo>
                  <a:pt x="192" y="96"/>
                </a:lnTo>
                <a:lnTo>
                  <a:pt x="240" y="48"/>
                </a:lnTo>
                <a:lnTo>
                  <a:pt x="288" y="9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43" name="Picture 3" descr="urban-mic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" y="4229100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" descr="horizontal-polarizat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050" y="4335463"/>
            <a:ext cx="3028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" descr="wavepropaga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5525" y="4395788"/>
            <a:ext cx="214153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79512" y="924546"/>
            <a:ext cx="8784976" cy="431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sv-SE" sz="2000" b="1" dirty="0">
                <a:solidFill>
                  <a:srgbClr val="CC0000"/>
                </a:solidFill>
                <a:latin typeface="+mn-lt"/>
              </a:rPr>
              <a:t>radio </a:t>
            </a:r>
            <a:r>
              <a:rPr lang="en-US" altLang="sv-SE" sz="2000" b="1" dirty="0" smtClean="0">
                <a:solidFill>
                  <a:srgbClr val="CC0000"/>
                </a:solidFill>
                <a:latin typeface="+mn-lt"/>
              </a:rPr>
              <a:t>links (Mbps): </a:t>
            </a:r>
            <a:r>
              <a:rPr lang="en-US" altLang="sv-SE" sz="2000" dirty="0" smtClean="0">
                <a:latin typeface="+mn-lt"/>
              </a:rPr>
              <a:t>terrestrial microwave, LAN/</a:t>
            </a:r>
            <a:r>
              <a:rPr lang="en-US" altLang="sv-SE" sz="2000" dirty="0" err="1" smtClean="0">
                <a:latin typeface="+mn-lt"/>
              </a:rPr>
              <a:t>WiFi</a:t>
            </a:r>
            <a:r>
              <a:rPr lang="en-US" altLang="sv-SE" sz="2000" dirty="0" smtClean="0">
                <a:latin typeface="+mn-lt"/>
              </a:rPr>
              <a:t>, wide-area/cellular, satellite </a:t>
            </a:r>
            <a:endParaRPr lang="en-US" alt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3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31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" y="414908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(&amp; loss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2271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sv-SE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Question: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given 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millions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endParaRPr lang="en-US" altLang="sv-SE" sz="2400" smtClean="0">
              <a:ea typeface="ＭＳ Ｐゴシック" panose="020B0600070205080204" pitchFamily="34" charset="-128"/>
            </a:endParaRP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7475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48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1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48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1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48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0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48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0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48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0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48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0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47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0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47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9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47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9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47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9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6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47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9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7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47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9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7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47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8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7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47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8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7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47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8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477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478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8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sp>
          <p:nvSpPr>
            <p:cNvPr id="7477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8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475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747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1-</a:t>
            </a:r>
            <a:fld id="{A41F88FF-8670-467F-A428-ED78EC225B68}" type="slidenum">
              <a:rPr lang="en-US" altLang="sv-SE" sz="1200">
                <a:latin typeface="Tahoma" panose="020B0604030504040204" pitchFamily="34" charset="0"/>
              </a:rPr>
              <a:pPr/>
              <a:t>32</a:t>
            </a:fld>
            <a:endParaRPr lang="en-US" altLang="sv-SE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r>
              <a:rPr lang="en-US" altLang="sv-SE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Option: 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anose="05000000000000000000" pitchFamily="2" charset="2"/>
              <a:buNone/>
            </a:pPr>
            <a:endParaRPr lang="en-US" altLang="sv-SE" sz="2400" smtClean="0">
              <a:ea typeface="ＭＳ Ｐゴシック" panose="020B0600070205080204" pitchFamily="34" charset="-128"/>
            </a:endParaRPr>
          </a:p>
        </p:txBody>
      </p:sp>
      <p:grpSp>
        <p:nvGrpSpPr>
          <p:cNvPr id="76804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7691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913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05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7691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911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76806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7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8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76890" name="Straight Connector 7"/>
            <p:cNvCxnSpPr>
              <a:cxnSpLocks noChangeShapeType="1"/>
              <a:stCxn id="76852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1" name="Straight Connector 188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2" name="Straight Connector 190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3" name="Straight Connector 192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4" name="Straight Connector 195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5" name="Straight Connector 197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6" name="Straight Connector 199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7" name="Straight Connector 201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8" name="Straight Connector 20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9" name="Straight Connector 204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0" name="Straight Connector 207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1" name="Straight Connector 209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2" name="Straight Connector 211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3" name="Straight Connector 21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4" name="Straight Connector 215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905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400"/>
                <a:t>…</a:t>
              </a:r>
            </a:p>
          </p:txBody>
        </p:sp>
        <p:sp>
          <p:nvSpPr>
            <p:cNvPr id="76906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400"/>
                <a:t>…</a:t>
              </a:r>
            </a:p>
          </p:txBody>
        </p:sp>
        <p:sp>
          <p:nvSpPr>
            <p:cNvPr id="76907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/>
                <a:t>…</a:t>
              </a:r>
            </a:p>
          </p:txBody>
        </p:sp>
        <p:sp>
          <p:nvSpPr>
            <p:cNvPr id="76908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/>
                <a:t>…</a:t>
              </a:r>
            </a:p>
          </p:txBody>
        </p:sp>
        <p:sp>
          <p:nvSpPr>
            <p:cNvPr id="76909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76875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6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7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8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9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0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1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2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3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4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5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6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7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8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9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76860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1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2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3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4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5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6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7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8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9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0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1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2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3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4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/>
              <a:t>connecting each access ISP to each other directly </a:t>
            </a:r>
            <a:r>
              <a:rPr lang="en-US" altLang="sv-SE" i="1">
                <a:solidFill>
                  <a:srgbClr val="CC0000"/>
                </a:solidFill>
              </a:rPr>
              <a:t>doesn</a:t>
            </a:r>
            <a:r>
              <a:rPr lang="en-US" altLang="en-US" i="1">
                <a:solidFill>
                  <a:srgbClr val="CC0000"/>
                </a:solidFill>
              </a:rPr>
              <a:t>’</a:t>
            </a:r>
            <a:r>
              <a:rPr lang="en-US" altLang="sv-SE" i="1">
                <a:solidFill>
                  <a:srgbClr val="CC0000"/>
                </a:solidFill>
              </a:rPr>
              <a:t>t scale: </a:t>
            </a:r>
            <a:r>
              <a:rPr lang="en-US" altLang="sv-SE"/>
              <a:t>O(</a:t>
            </a:r>
            <a:r>
              <a:rPr lang="en-US" altLang="sv-SE" i="1"/>
              <a:t>N</a:t>
            </a:r>
            <a:r>
              <a:rPr lang="en-US" altLang="sv-SE" baseline="30000"/>
              <a:t>2</a:t>
            </a:r>
            <a:r>
              <a:rPr lang="en-US" altLang="sv-SE"/>
              <a:t>) connections.</a:t>
            </a:r>
          </a:p>
        </p:txBody>
      </p:sp>
      <p:sp>
        <p:nvSpPr>
          <p:cNvPr id="768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D50122-D51E-4A9E-ADF2-6AA4D5461D92}" type="slidenum">
              <a:rPr lang="en-US" altLang="sv-SE" sz="1200" smtClean="0">
                <a:latin typeface="Tahoma" panose="020B0604030504040204" pitchFamily="34" charset="0"/>
              </a:rPr>
              <a:pPr/>
              <a:t>33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grpSp>
        <p:nvGrpSpPr>
          <p:cNvPr id="76815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7685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5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16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7685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5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17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7685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55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18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7685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5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19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7685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51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20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7684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9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7682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7684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23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7684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5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24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7684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3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25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7684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1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76826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7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7683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9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2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7683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7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2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7683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5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7683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7683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3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76831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71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7885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7896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90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90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90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90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90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90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90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89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6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89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89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89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89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89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89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89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grpSp>
          <p:nvGrpSpPr>
            <p:cNvPr id="7897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89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altLang="sv-SE" sz="1000"/>
                  <a:t>net</a:t>
                </a:r>
              </a:p>
            </p:txBody>
          </p:sp>
        </p:grpSp>
        <p:sp>
          <p:nvSpPr>
            <p:cNvPr id="7897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i="1" dirty="0" smtClean="0">
                <a:latin typeface="Gill Sans MT" charset="0"/>
              </a:rPr>
              <a:t>connect each access ISP to one global transit ISP? 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00000"/>
                </a:solidFill>
                <a:latin typeface="+mn-lt"/>
              </a:rPr>
              <a:t>Customer</a:t>
            </a:r>
            <a:r>
              <a:rPr lang="en-US" i="1" dirty="0" smtClean="0">
                <a:latin typeface="+mn-lt"/>
              </a:rPr>
              <a:t> and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provider </a:t>
            </a:r>
            <a:r>
              <a:rPr lang="en-US" i="1" dirty="0" smtClean="0">
                <a:latin typeface="+mn-lt"/>
              </a:rPr>
              <a:t>ISPs have economic agreement.</a:t>
            </a:r>
            <a:endParaRPr lang="en-US" dirty="0" smtClean="0">
              <a:latin typeface="+mn-lt"/>
            </a:endParaRPr>
          </a:p>
        </p:txBody>
      </p:sp>
      <p:sp>
        <p:nvSpPr>
          <p:cNvPr id="788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823637-2C28-439C-BD0B-8C7F98080A5B}" type="slidenum">
              <a:rPr lang="en-US" altLang="sv-SE" sz="1200" smtClean="0">
                <a:latin typeface="Tahoma" panose="020B0604030504040204" pitchFamily="34" charset="0"/>
              </a:rPr>
              <a:pPr/>
              <a:t>34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7885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78856" name="Straight Connector 10"/>
          <p:cNvCxnSpPr>
            <a:cxnSpLocks noChangeShapeType="1"/>
            <a:stCxn id="163" idx="7"/>
          </p:cNvCxnSpPr>
          <p:nvPr/>
        </p:nvCxnSpPr>
        <p:spPr bwMode="auto">
          <a:xfrm>
            <a:off x="4022725" y="3521075"/>
            <a:ext cx="1223963" cy="96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7" name="Straight Connector 297"/>
          <p:cNvCxnSpPr>
            <a:cxnSpLocks noChangeShapeType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8" name="Straight Connector 298"/>
          <p:cNvCxnSpPr>
            <a:cxnSpLocks noChangeShapeType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Straight Connector 300"/>
          <p:cNvCxnSpPr>
            <a:cxnSpLocks noChangeShapeType="1"/>
            <a:stCxn id="237" idx="6"/>
          </p:cNvCxnSpPr>
          <p:nvPr/>
        </p:nvCxnSpPr>
        <p:spPr bwMode="auto">
          <a:xfrm flipV="1">
            <a:off x="3722688" y="4367213"/>
            <a:ext cx="238125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1" name="Straight Connector 301"/>
          <p:cNvCxnSpPr>
            <a:cxnSpLocks noChangeShapeType="1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3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Straight Connector 304"/>
          <p:cNvCxnSpPr>
            <a:cxnSpLocks noChangeShapeType="1"/>
            <a:endCxn id="161" idx="7"/>
          </p:cNvCxnSpPr>
          <p:nvPr/>
        </p:nvCxnSpPr>
        <p:spPr bwMode="auto">
          <a:xfrm flipH="1" flipV="1">
            <a:off x="4024313" y="3600450"/>
            <a:ext cx="261937" cy="119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5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global</a:t>
            </a:r>
            <a:br>
              <a:rPr lang="en-US" altLang="sv-SE" i="1"/>
            </a:br>
            <a:r>
              <a:rPr lang="en-US" altLang="sv-SE" i="1"/>
              <a:t>ISP</a:t>
            </a:r>
          </a:p>
        </p:txBody>
      </p:sp>
      <p:grpSp>
        <p:nvGrpSpPr>
          <p:cNvPr id="78866" name="Group 347"/>
          <p:cNvGrpSpPr>
            <a:grpSpLocks/>
          </p:cNvGrpSpPr>
          <p:nvPr/>
        </p:nvGrpSpPr>
        <p:grpSpPr bwMode="auto">
          <a:xfrm>
            <a:off x="4662488" y="3994150"/>
            <a:ext cx="611187" cy="298450"/>
            <a:chOff x="1871277" y="1576300"/>
            <a:chExt cx="1128371" cy="437860"/>
          </a:xfrm>
        </p:grpSpPr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202" name="Straight Connector 201"/>
            <p:cNvCxnSpPr>
              <a:cxnSpLocks noChangeShapeType="1"/>
              <a:endCxn id="1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Connector 2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867" name="Group 347"/>
          <p:cNvGrpSpPr>
            <a:grpSpLocks/>
          </p:cNvGrpSpPr>
          <p:nvPr/>
        </p:nvGrpSpPr>
        <p:grpSpPr bwMode="auto">
          <a:xfrm>
            <a:off x="4108450" y="3694113"/>
            <a:ext cx="609600" cy="296862"/>
            <a:chOff x="1871277" y="1576300"/>
            <a:chExt cx="1128371" cy="437860"/>
          </a:xfrm>
        </p:grpSpPr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Oval 2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159247" y="1672301"/>
              <a:ext cx="549494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212" name="Straight Connector 211"/>
            <p:cNvCxnSpPr>
              <a:cxnSpLocks noChangeShapeType="1"/>
              <a:endCxn id="2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Straight Connector 2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868" name="Group 347"/>
          <p:cNvGrpSpPr>
            <a:grpSpLocks/>
          </p:cNvGrpSpPr>
          <p:nvPr/>
        </p:nvGrpSpPr>
        <p:grpSpPr bwMode="auto">
          <a:xfrm>
            <a:off x="3848100" y="4106863"/>
            <a:ext cx="611188" cy="298450"/>
            <a:chOff x="1871277" y="1576300"/>
            <a:chExt cx="1128371" cy="437860"/>
          </a:xfrm>
        </p:grpSpPr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58498" y="1674120"/>
              <a:ext cx="550996" cy="16070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222" name="Straight Connector 221"/>
            <p:cNvCxnSpPr>
              <a:cxnSpLocks noChangeShapeType="1"/>
              <a:endCxn id="21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Straight Connector 22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69" name="Straight Connector 307"/>
          <p:cNvCxnSpPr>
            <a:cxnSpLocks noChangeShapeType="1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0" name="Straight Connector 308"/>
          <p:cNvCxnSpPr>
            <a:cxnSpLocks noChangeShapeType="1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1" name="Straight Connector 309"/>
          <p:cNvCxnSpPr>
            <a:cxnSpLocks noChangeShapeType="1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2" name="Group 347"/>
          <p:cNvGrpSpPr>
            <a:grpSpLocks/>
          </p:cNvGrpSpPr>
          <p:nvPr/>
        </p:nvGrpSpPr>
        <p:grpSpPr bwMode="auto">
          <a:xfrm>
            <a:off x="3113088" y="4391025"/>
            <a:ext cx="611187" cy="298450"/>
            <a:chOff x="1871277" y="1576300"/>
            <a:chExt cx="1128371" cy="437860"/>
          </a:xfrm>
        </p:grpSpPr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7" name="Oval 23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242" name="Straight Connector 241"/>
            <p:cNvCxnSpPr>
              <a:cxnSpLocks noChangeShapeType="1"/>
              <a:endCxn id="23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73" name="Straight Connector 310"/>
          <p:cNvCxnSpPr>
            <a:cxnSpLocks noChangeShapeType="1"/>
            <a:stCxn id="78984" idx="0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4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5" name="Straight Connector 312"/>
          <p:cNvCxnSpPr>
            <a:cxnSpLocks noChangeShapeType="1"/>
            <a:stCxn id="78987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6" name="Group 347"/>
          <p:cNvGrpSpPr>
            <a:grpSpLocks/>
          </p:cNvGrpSpPr>
          <p:nvPr/>
        </p:nvGrpSpPr>
        <p:grpSpPr bwMode="auto">
          <a:xfrm>
            <a:off x="4432300" y="4586288"/>
            <a:ext cx="611188" cy="296862"/>
            <a:chOff x="1871277" y="1576300"/>
            <a:chExt cx="1128371" cy="437860"/>
          </a:xfrm>
        </p:grpSpPr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232" name="Straight Connector 231"/>
            <p:cNvCxnSpPr>
              <a:cxnSpLocks noChangeShapeType="1"/>
              <a:endCxn id="22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3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77" name="Straight Connector 313"/>
          <p:cNvCxnSpPr>
            <a:cxnSpLocks noChangeShapeType="1"/>
            <a:endCxn id="183" idx="7"/>
          </p:cNvCxnSpPr>
          <p:nvPr/>
        </p:nvCxnSpPr>
        <p:spPr bwMode="auto">
          <a:xfrm flipH="1" flipV="1">
            <a:off x="6042025" y="4586288"/>
            <a:ext cx="1512888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8" name="Straight Connector 314"/>
          <p:cNvCxnSpPr>
            <a:cxnSpLocks noChangeShapeType="1"/>
          </p:cNvCxnSpPr>
          <p:nvPr/>
        </p:nvCxnSpPr>
        <p:spPr bwMode="auto">
          <a:xfrm flipH="1" flipV="1">
            <a:off x="6099175" y="4464050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9" name="Straight Connector 315"/>
          <p:cNvCxnSpPr>
            <a:cxnSpLocks noChangeShapeType="1"/>
            <a:endCxn id="185" idx="5"/>
          </p:cNvCxnSpPr>
          <p:nvPr/>
        </p:nvCxnSpPr>
        <p:spPr bwMode="auto">
          <a:xfrm flipH="1">
            <a:off x="6040438" y="4159250"/>
            <a:ext cx="207645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0" name="Group 347"/>
          <p:cNvGrpSpPr>
            <a:grpSpLocks/>
          </p:cNvGrpSpPr>
          <p:nvPr/>
        </p:nvGrpSpPr>
        <p:grpSpPr bwMode="auto">
          <a:xfrm>
            <a:off x="5521325" y="4321175"/>
            <a:ext cx="611188" cy="296863"/>
            <a:chOff x="1871277" y="1576300"/>
            <a:chExt cx="1128371" cy="437860"/>
          </a:xfrm>
        </p:grpSpPr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871277" y="1740205"/>
              <a:ext cx="1128371" cy="1147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5" name="Oval 18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2158498" y="1672302"/>
              <a:ext cx="550996" cy="16156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190" name="Straight Connector 189"/>
            <p:cNvCxnSpPr>
              <a:cxnSpLocks noChangeShapeType="1"/>
              <a:endCxn id="1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9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81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2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3" name="Straight Connector 318"/>
          <p:cNvCxnSpPr>
            <a:cxnSpLocks noChangeShapeType="1"/>
            <a:stCxn id="78995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4" name="Group 347"/>
          <p:cNvGrpSpPr>
            <a:grpSpLocks/>
          </p:cNvGrpSpPr>
          <p:nvPr/>
        </p:nvGrpSpPr>
        <p:grpSpPr bwMode="auto">
          <a:xfrm>
            <a:off x="5254625" y="3497263"/>
            <a:ext cx="611188" cy="296862"/>
            <a:chOff x="1871277" y="1576300"/>
            <a:chExt cx="1128371" cy="437860"/>
          </a:xfrm>
        </p:grpSpPr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180" name="Straight Connector 179"/>
            <p:cNvCxnSpPr>
              <a:cxnSpLocks noChangeShapeType="1"/>
              <a:endCxn id="1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8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85" name="Straight Connector 22"/>
          <p:cNvCxnSpPr>
            <a:cxnSpLocks noChangeShapeType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6" name="Straight Connector 305"/>
          <p:cNvCxnSpPr>
            <a:cxnSpLocks noChangeShapeType="1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7" name="Straight Connector 306"/>
          <p:cNvCxnSpPr>
            <a:cxnSpLocks noChangeShapeType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8" name="Group 347"/>
          <p:cNvGrpSpPr>
            <a:grpSpLocks/>
          </p:cNvGrpSpPr>
          <p:nvPr/>
        </p:nvGrpSpPr>
        <p:grpSpPr bwMode="auto">
          <a:xfrm>
            <a:off x="3502025" y="3335338"/>
            <a:ext cx="611188" cy="296862"/>
            <a:chOff x="1871277" y="1576300"/>
            <a:chExt cx="1128371" cy="437860"/>
          </a:xfrm>
        </p:grpSpPr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168" name="Straight Connector 167"/>
            <p:cNvCxnSpPr>
              <a:cxnSpLocks noChangeShapeType="1"/>
              <a:endCxn id="1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313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0898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899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0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1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2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5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6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7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C</a:t>
            </a:r>
          </a:p>
        </p:txBody>
      </p:sp>
      <p:grpSp>
        <p:nvGrpSpPr>
          <p:cNvPr id="80908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09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10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11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12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0913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4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5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6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7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8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9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2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B</a:t>
            </a:r>
          </a:p>
        </p:txBody>
      </p:sp>
      <p:grpSp>
        <p:nvGrpSpPr>
          <p:cNvPr id="80923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24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25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26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27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0928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9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0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1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2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3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4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5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6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37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A</a:t>
            </a:r>
          </a:p>
        </p:txBody>
      </p:sp>
      <p:grpSp>
        <p:nvGrpSpPr>
          <p:cNvPr id="80938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39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0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1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2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43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0946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11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18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47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11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16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48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11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1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49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111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1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0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110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1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110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08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1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06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3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1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04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4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1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5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109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100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6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10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098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7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109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096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109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094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5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109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092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096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108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1090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8096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2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3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4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5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6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7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latin typeface="Gill Sans MT" panose="020B0502020104020203" pitchFamily="34" charset="0"/>
              </a:rPr>
              <a:t>But if one global ISP is viable business, there will be competitors ….</a:t>
            </a:r>
          </a:p>
        </p:txBody>
      </p:sp>
      <p:cxnSp>
        <p:nvCxnSpPr>
          <p:cNvPr id="8096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69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0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6" name="Straight Connector 509"/>
          <p:cNvCxnSpPr>
            <a:cxnSpLocks noChangeShapeType="1"/>
            <a:stCxn id="81093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8" name="Straight Connector 511"/>
          <p:cNvCxnSpPr>
            <a:cxnSpLocks noChangeShapeType="1"/>
            <a:stCxn id="81090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0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1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7D96BA-1895-41B4-8188-2B9A98169A67}" type="slidenum">
              <a:rPr lang="en-US" altLang="sv-SE" sz="1200" smtClean="0">
                <a:latin typeface="Tahoma" panose="020B0604030504040204" pitchFamily="34" charset="0"/>
              </a:rPr>
              <a:pPr/>
              <a:t>35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grpSp>
        <p:nvGrpSpPr>
          <p:cNvPr id="80984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85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86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87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88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89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0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1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2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3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94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95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96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09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98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2946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7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8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9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0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1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2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3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4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5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C</a:t>
            </a:r>
          </a:p>
        </p:txBody>
      </p:sp>
      <p:grpSp>
        <p:nvGrpSpPr>
          <p:cNvPr id="82956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57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58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59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960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2961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2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3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4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5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6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7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8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9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70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B</a:t>
            </a:r>
          </a:p>
        </p:txBody>
      </p:sp>
      <p:grpSp>
        <p:nvGrpSpPr>
          <p:cNvPr id="82971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72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73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74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975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2976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7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8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9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0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1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2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3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4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85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A</a:t>
            </a:r>
          </a:p>
        </p:txBody>
      </p:sp>
      <p:grpSp>
        <p:nvGrpSpPr>
          <p:cNvPr id="82986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87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88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89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90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91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9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2994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318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8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2995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318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8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2996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318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85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2997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318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8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2998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318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81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2999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317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79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0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317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7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1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317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75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2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317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73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3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317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71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4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31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69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5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316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67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6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316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65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7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316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63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3008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316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161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83009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0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1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2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3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4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3015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6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7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8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9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0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1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3" name="Straight Connector 509"/>
          <p:cNvCxnSpPr>
            <a:cxnSpLocks noChangeShapeType="1"/>
            <a:stCxn id="83164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4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5" name="Straight Connector 511"/>
          <p:cNvCxnSpPr>
            <a:cxnSpLocks noChangeShapeType="1"/>
            <a:stCxn id="83161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6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7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8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0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E86639-6346-43B6-B83D-EA49E1D529CF}" type="slidenum">
              <a:rPr lang="en-US" altLang="sv-SE" sz="1200" smtClean="0">
                <a:latin typeface="Tahoma" panose="020B0604030504040204" pitchFamily="34" charset="0"/>
              </a:rPr>
              <a:pPr/>
              <a:t>36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grpSp>
        <p:nvGrpSpPr>
          <p:cNvPr id="83031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2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3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3034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35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6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7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8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39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40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041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3042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43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30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3069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8304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latin typeface="Gill Sans MT" panose="020B0502020104020203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514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3063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3066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83067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3064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5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1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3060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1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2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83058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83059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" name="Group 39950"/>
          <p:cNvGrpSpPr>
            <a:grpSpLocks/>
          </p:cNvGrpSpPr>
          <p:nvPr/>
        </p:nvGrpSpPr>
        <p:grpSpPr bwMode="auto">
          <a:xfrm>
            <a:off x="5272125" y="1736497"/>
            <a:ext cx="2512226" cy="1135292"/>
            <a:chOff x="5272122" y="1736474"/>
            <a:chExt cx="2511438" cy="1134558"/>
          </a:xfrm>
        </p:grpSpPr>
        <p:sp>
          <p:nvSpPr>
            <p:cNvPr id="83056" name="TextBox 39946"/>
            <p:cNvSpPr txBox="1">
              <a:spLocks noChangeArrowheads="1"/>
            </p:cNvSpPr>
            <p:nvPr/>
          </p:nvSpPr>
          <p:spPr bwMode="auto">
            <a:xfrm>
              <a:off x="5272122" y="1736474"/>
              <a:ext cx="2511438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sv-SE" sz="1600" i="1" dirty="0">
                  <a:solidFill>
                    <a:srgbClr val="CC0000"/>
                  </a:solidFill>
                </a:rPr>
                <a:t>Internet exchange point </a:t>
              </a:r>
              <a:endParaRPr lang="en-US" altLang="sv-SE" sz="1600" i="1" dirty="0" smtClean="0">
                <a:solidFill>
                  <a:srgbClr val="CC0000"/>
                </a:solidFill>
              </a:endParaRPr>
            </a:p>
            <a:p>
              <a:r>
                <a:rPr lang="en-US" altLang="sv-SE" sz="1600" i="1" dirty="0" smtClean="0">
                  <a:solidFill>
                    <a:srgbClr val="CC0000"/>
                  </a:solidFill>
                </a:rPr>
                <a:t>(approx. 400 in the world)</a:t>
              </a:r>
              <a:endParaRPr lang="en-US" altLang="sv-SE" sz="1600" i="1" dirty="0">
                <a:solidFill>
                  <a:srgbClr val="CC0000"/>
                </a:solidFill>
              </a:endParaRPr>
            </a:p>
          </p:txBody>
        </p:sp>
        <p:cxnSp>
          <p:nvCxnSpPr>
            <p:cNvPr id="83057" name="Straight Connector 39948"/>
            <p:cNvCxnSpPr>
              <a:cxnSpLocks noChangeShapeType="1"/>
              <a:endCxn id="83067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1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3050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3051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3054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83055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3052" name="Straight Connector 519"/>
            <p:cNvCxnSpPr>
              <a:cxnSpLocks noChangeShapeType="1"/>
              <a:stCxn id="83054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53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81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4994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5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6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7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8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9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0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1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2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3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C</a:t>
            </a:r>
          </a:p>
        </p:txBody>
      </p:sp>
      <p:grpSp>
        <p:nvGrpSpPr>
          <p:cNvPr id="85004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05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06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07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008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5009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1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6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7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8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B</a:t>
            </a:r>
          </a:p>
        </p:txBody>
      </p:sp>
      <p:grpSp>
        <p:nvGrpSpPr>
          <p:cNvPr id="85019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20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21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22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023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5024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5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6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7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8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9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0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1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2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3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A</a:t>
            </a:r>
          </a:p>
        </p:txBody>
      </p:sp>
      <p:grpSp>
        <p:nvGrpSpPr>
          <p:cNvPr id="85034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5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6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7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8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39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0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5042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523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3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3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523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3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4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523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3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5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522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3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6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522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2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7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522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2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8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522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2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49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52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2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50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521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2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51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52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1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52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52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1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53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52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21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85054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5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6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7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8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9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5060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6" name="Straight Connector 510"/>
          <p:cNvCxnSpPr>
            <a:cxnSpLocks noChangeShapeType="1"/>
          </p:cNvCxnSpPr>
          <p:nvPr/>
        </p:nvCxnSpPr>
        <p:spPr bwMode="auto">
          <a:xfrm flipH="1" flipV="1">
            <a:off x="41068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8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89BF72-27A0-46AD-9C7B-4C346FA7DD76}" type="slidenum">
              <a:rPr lang="en-US" altLang="sv-SE" sz="1200" smtClean="0">
                <a:latin typeface="Tahoma" panose="020B0604030504040204" pitchFamily="34" charset="0"/>
              </a:rPr>
              <a:pPr/>
              <a:t>37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grpSp>
        <p:nvGrpSpPr>
          <p:cNvPr id="85071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2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3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74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75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6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7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8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79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0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1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82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83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51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12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84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511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511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8512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511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5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511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6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510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510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511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8511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5109" name="Straight Connector 519"/>
            <p:cNvCxnSpPr>
              <a:cxnSpLocks noChangeShapeType="1"/>
              <a:stCxn id="8511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87" name="Straight Connector 500"/>
          <p:cNvCxnSpPr>
            <a:cxnSpLocks noChangeShapeType="1"/>
            <a:endCxn id="85090" idx="2"/>
          </p:cNvCxnSpPr>
          <p:nvPr/>
        </p:nvCxnSpPr>
        <p:spPr bwMode="auto">
          <a:xfrm>
            <a:off x="1447800" y="292100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8" name="Straight Connector 501"/>
          <p:cNvCxnSpPr>
            <a:cxnSpLocks noChangeShapeType="1"/>
            <a:endCxn id="85090" idx="3"/>
          </p:cNvCxnSpPr>
          <p:nvPr/>
        </p:nvCxnSpPr>
        <p:spPr bwMode="auto">
          <a:xfrm>
            <a:off x="1227138" y="320198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9" name="Straight Connector 514"/>
          <p:cNvCxnSpPr>
            <a:cxnSpLocks noChangeShapeType="1"/>
            <a:endCxn id="85090" idx="5"/>
          </p:cNvCxnSpPr>
          <p:nvPr/>
        </p:nvCxnSpPr>
        <p:spPr bwMode="auto">
          <a:xfrm flipV="1">
            <a:off x="1147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0" name="Oval 517"/>
          <p:cNvSpPr>
            <a:spLocks noChangeArrowheads="1"/>
          </p:cNvSpPr>
          <p:nvPr/>
        </p:nvSpPr>
        <p:spPr bwMode="auto">
          <a:xfrm rot="5400000">
            <a:off x="859631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5091" name="Straight Connector 39941"/>
          <p:cNvCxnSpPr>
            <a:cxnSpLocks noChangeShapeType="1"/>
            <a:stCxn id="85090" idx="0"/>
            <a:endCxn id="350" idx="2"/>
          </p:cNvCxnSpPr>
          <p:nvPr/>
        </p:nvCxnSpPr>
        <p:spPr bwMode="auto">
          <a:xfrm flipV="1">
            <a:off x="1676400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2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1677988" y="4041775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93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5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10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94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5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10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5095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5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5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cxnSp>
        <p:nvCxnSpPr>
          <p:cNvPr id="85096" name="Straight Connector 509"/>
          <p:cNvCxnSpPr>
            <a:cxnSpLocks noChangeShapeType="1"/>
            <a:endCxn id="85098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7" name="Straight Connector 511"/>
          <p:cNvCxnSpPr>
            <a:cxnSpLocks noChangeShapeType="1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8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85099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 i="1"/>
              <a:t>regional net</a:t>
            </a:r>
          </a:p>
        </p:txBody>
      </p:sp>
      <p:sp>
        <p:nvSpPr>
          <p:cNvPr id="8510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latin typeface="Gill Sans MT" panose="020B0502020104020203" pitchFamily="34" charset="0"/>
              </a:rPr>
              <a:t>… and regional networks may arise to connect access nets to ISPs </a:t>
            </a:r>
          </a:p>
        </p:txBody>
      </p:sp>
    </p:spTree>
    <p:extLst>
      <p:ext uri="{BB962C8B-B14F-4D97-AF65-F5344CB8AC3E}">
        <p14:creationId xmlns:p14="http://schemas.microsoft.com/office/powerpoint/2010/main" val="15681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7042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3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4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5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6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0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1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C</a:t>
            </a:r>
          </a:p>
        </p:txBody>
      </p:sp>
      <p:grpSp>
        <p:nvGrpSpPr>
          <p:cNvPr id="87052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03" name="Straight Connector 502"/>
            <p:cNvCxnSpPr>
              <a:cxnSpLocks noChangeShapeType="1"/>
              <a:endCxn id="4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Connector 50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3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85" name="Straight Connector 484"/>
            <p:cNvCxnSpPr>
              <a:cxnSpLocks noChangeShapeType="1"/>
              <a:endCxn id="4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6" name="Straight Connector 48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4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76" name="Straight Connector 475"/>
            <p:cNvCxnSpPr>
              <a:cxnSpLocks noChangeShapeType="1"/>
              <a:endCxn id="47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7" name="Straight Connector 47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55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67" name="Straight Connector 466"/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56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7057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9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0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1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2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4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6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B</a:t>
            </a:r>
          </a:p>
        </p:txBody>
      </p:sp>
      <p:grpSp>
        <p:nvGrpSpPr>
          <p:cNvPr id="87067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604" name="Straight Connector 603"/>
            <p:cNvCxnSpPr>
              <a:cxnSpLocks noChangeShapeType="1"/>
              <a:endCxn id="5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" name="Straight Connector 60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8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77" name="Straight Connector 576"/>
            <p:cNvCxnSpPr>
              <a:cxnSpLocks noChangeShapeType="1"/>
              <a:endCxn id="5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8" name="Straight Connector 57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69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68" name="Straight Connector 567"/>
            <p:cNvCxnSpPr>
              <a:cxnSpLocks noChangeShapeType="1"/>
              <a:endCxn id="56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9" name="Straight Connector 56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70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58" name="Freeform 55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9" name="Straight Connector 558"/>
            <p:cNvCxnSpPr>
              <a:cxnSpLocks noChangeShapeType="1"/>
              <a:endCxn id="5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Straight Connector 55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71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7072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1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/>
              <a:t>ISP A</a:t>
            </a:r>
          </a:p>
        </p:txBody>
      </p:sp>
      <p:grpSp>
        <p:nvGrpSpPr>
          <p:cNvPr id="87082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02" name="Straight Connector 401"/>
            <p:cNvCxnSpPr>
              <a:cxnSpLocks noChangeShapeType="1"/>
              <a:endCxn id="3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3" name="Straight Connector 40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3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93" name="Straight Connector 392"/>
            <p:cNvCxnSpPr>
              <a:cxnSpLocks noChangeShapeType="1"/>
              <a:endCxn id="3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4" name="Straight Connector 39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4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2" name="Freeform 38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84" name="Straight Connector 383"/>
            <p:cNvCxnSpPr>
              <a:cxnSpLocks noChangeShapeType="1"/>
              <a:endCxn id="3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5" name="Straight Connector 38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5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75" name="Straight Connector 374"/>
            <p:cNvCxnSpPr>
              <a:cxnSpLocks noChangeShapeType="1"/>
              <a:endCxn id="37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6" name="Straight Connector 37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6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66" name="Straight Connector 365"/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087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357" name="Straight Connector 356"/>
            <p:cNvCxnSpPr>
              <a:cxnSpLocks noChangeShapeType="1"/>
              <a:endCxn id="35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" name="Straight Connector 357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0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grpSp>
        <p:nvGrpSpPr>
          <p:cNvPr id="87090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728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8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1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728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8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2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728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8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3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727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8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4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727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7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5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727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7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6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727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7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7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72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7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8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726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7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099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726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6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100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726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6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101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726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26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sp>
        <p:nvSpPr>
          <p:cNvPr id="87102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3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4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5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6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7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710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09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0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1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3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4" name="Straight Connector 510"/>
          <p:cNvCxnSpPr>
            <a:cxnSpLocks noChangeShapeType="1"/>
          </p:cNvCxnSpPr>
          <p:nvPr/>
        </p:nvCxnSpPr>
        <p:spPr bwMode="auto">
          <a:xfrm flipH="1" flipV="1">
            <a:off x="41068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6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A40DC0-E086-4212-A826-8D9B2CB84468}" type="slidenum">
              <a:rPr lang="en-US" altLang="sv-SE" sz="1200" smtClean="0">
                <a:latin typeface="Tahoma" panose="020B0604030504040204" pitchFamily="34" charset="0"/>
              </a:rPr>
              <a:pPr/>
              <a:t>38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grpSp>
        <p:nvGrpSpPr>
          <p:cNvPr id="87119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95" name="Straight Connector 594"/>
            <p:cNvCxnSpPr>
              <a:cxnSpLocks noChangeShapeType="1"/>
              <a:endCxn id="59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6" name="Straight Connector 595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0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86" name="Straight Connector 585"/>
            <p:cNvCxnSpPr>
              <a:cxnSpLocks noChangeShapeType="1"/>
              <a:endCxn id="58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7" name="Straight Connector 586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1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41" name="Straight Connector 540"/>
            <p:cNvCxnSpPr>
              <a:cxnSpLocks noChangeShapeType="1"/>
              <a:endCxn id="53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" name="Straight Connector 54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22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23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12" name="Straight Connector 511"/>
            <p:cNvCxnSpPr>
              <a:cxnSpLocks noChangeShapeType="1"/>
              <a:endCxn id="5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" name="Straight Connector 512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4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94" name="Straight Connector 493"/>
            <p:cNvCxnSpPr>
              <a:cxnSpLocks noChangeShapeType="1"/>
              <a:endCxn id="4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5" name="Straight Connector 494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5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58" name="Straight Connector 457"/>
            <p:cNvCxnSpPr>
              <a:cxnSpLocks noChangeShapeType="1"/>
              <a:endCxn id="45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Straight Connector 458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6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49" name="Straight Connector 448"/>
            <p:cNvCxnSpPr>
              <a:cxnSpLocks noChangeShapeType="1"/>
              <a:endCxn id="4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49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7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20" name="Straight Connector 419"/>
            <p:cNvCxnSpPr>
              <a:cxnSpLocks noChangeShapeType="1"/>
              <a:endCxn id="41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1" name="Straight Connector 42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8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411" name="Straight Connector 410"/>
            <p:cNvCxnSpPr>
              <a:cxnSpLocks noChangeShapeType="1"/>
              <a:endCxn id="40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Straight Connector 411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29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cxnSp>
          <p:nvCxnSpPr>
            <p:cNvPr id="550" name="Straight Connector 549"/>
            <p:cNvCxnSpPr>
              <a:cxnSpLocks noChangeShapeType="1"/>
              <a:endCxn id="54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1" name="Straight Connector 550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30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31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71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7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132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716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716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8717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716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3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716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4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715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715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716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8716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sv-SE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7159" name="Straight Connector 519"/>
            <p:cNvCxnSpPr>
              <a:cxnSpLocks noChangeShapeType="1"/>
              <a:stCxn id="8716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35" name="Straight Connector 500"/>
          <p:cNvCxnSpPr>
            <a:cxnSpLocks noChangeShapeType="1"/>
            <a:endCxn id="87138" idx="2"/>
          </p:cNvCxnSpPr>
          <p:nvPr/>
        </p:nvCxnSpPr>
        <p:spPr bwMode="auto">
          <a:xfrm>
            <a:off x="1447800" y="292100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6" name="Straight Connector 501"/>
          <p:cNvCxnSpPr>
            <a:cxnSpLocks noChangeShapeType="1"/>
            <a:endCxn id="87138" idx="3"/>
          </p:cNvCxnSpPr>
          <p:nvPr/>
        </p:nvCxnSpPr>
        <p:spPr bwMode="auto">
          <a:xfrm>
            <a:off x="1227138" y="320198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7" name="Straight Connector 514"/>
          <p:cNvCxnSpPr>
            <a:cxnSpLocks noChangeShapeType="1"/>
            <a:endCxn id="87138" idx="5"/>
          </p:cNvCxnSpPr>
          <p:nvPr/>
        </p:nvCxnSpPr>
        <p:spPr bwMode="auto">
          <a:xfrm flipV="1">
            <a:off x="1147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38" name="Oval 517"/>
          <p:cNvSpPr>
            <a:spLocks noChangeArrowheads="1"/>
          </p:cNvSpPr>
          <p:nvPr/>
        </p:nvSpPr>
        <p:spPr bwMode="auto">
          <a:xfrm rot="5400000">
            <a:off x="859631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cxnSp>
        <p:nvCxnSpPr>
          <p:cNvPr id="87139" name="Straight Connector 39941"/>
          <p:cNvCxnSpPr>
            <a:cxnSpLocks noChangeShapeType="1"/>
            <a:stCxn id="87138" idx="0"/>
            <a:endCxn id="350" idx="2"/>
          </p:cNvCxnSpPr>
          <p:nvPr/>
        </p:nvCxnSpPr>
        <p:spPr bwMode="auto">
          <a:xfrm flipV="1">
            <a:off x="1676400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0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1677988" y="4041775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4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715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5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142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715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5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grpSp>
        <p:nvGrpSpPr>
          <p:cNvPr id="87143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715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715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altLang="sv-SE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sv-SE" sz="1000"/>
                <a:t>net</a:t>
              </a:r>
            </a:p>
          </p:txBody>
        </p:sp>
      </p:grpSp>
      <p:cxnSp>
        <p:nvCxnSpPr>
          <p:cNvPr id="87144" name="Straight Connector 509"/>
          <p:cNvCxnSpPr>
            <a:cxnSpLocks noChangeShapeType="1"/>
            <a:endCxn id="87146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5" name="Straight Connector 511"/>
          <p:cNvCxnSpPr>
            <a:cxnSpLocks noChangeShapeType="1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46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87147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000" i="1"/>
              <a:t>regional net</a:t>
            </a:r>
          </a:p>
        </p:txBody>
      </p:sp>
      <p:sp>
        <p:nvSpPr>
          <p:cNvPr id="87148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/>
          </a:p>
        </p:txBody>
      </p:sp>
      <p:sp>
        <p:nvSpPr>
          <p:cNvPr id="87149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i="1">
                <a:solidFill>
                  <a:schemeClr val="bg1"/>
                </a:solidFill>
              </a:rPr>
              <a:t>Content provider network</a:t>
            </a:r>
          </a:p>
        </p:txBody>
      </p:sp>
      <p:sp>
        <p:nvSpPr>
          <p:cNvPr id="87150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sv-SE">
                <a:latin typeface="Gill Sans MT" panose="020B0502020104020203" pitchFamily="34" charset="0"/>
              </a:rPr>
              <a:t>… and content provider networks  (e.g., Google, Microsoft,   Akamai) may run their own network, to bring services, content close to end users</a:t>
            </a:r>
          </a:p>
        </p:txBody>
      </p:sp>
    </p:spTree>
    <p:extLst>
      <p:ext uri="{BB962C8B-B14F-4D97-AF65-F5344CB8AC3E}">
        <p14:creationId xmlns:p14="http://schemas.microsoft.com/office/powerpoint/2010/main" val="22943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sv-SE" sz="3600" smtClean="0">
                <a:ea typeface="ＭＳ Ｐゴシック" panose="020B0600070205080204" pitchFamily="34" charset="-128"/>
              </a:rPr>
              <a:t>Internet structure: network of networks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5164138"/>
            <a:ext cx="8440738" cy="1354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3975" indent="0" eaLnBrk="1" hangingPunct="1">
              <a:buNone/>
            </a:pPr>
            <a:r>
              <a:rPr lang="en-US" altLang="sv-SE" sz="1600" dirty="0" smtClean="0">
                <a:ea typeface="ＭＳ Ｐゴシック" panose="020B0600070205080204" pitchFamily="34" charset="-128"/>
              </a:rPr>
              <a:t>at center: small # of well-connected large networks</a:t>
            </a:r>
          </a:p>
          <a:p>
            <a:pPr marL="282575" indent="-225425" eaLnBrk="1" hangingPunct="1"/>
            <a:r>
              <a:rPr lang="ja-JP" altLang="en-US" sz="16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tier-1</a:t>
            </a:r>
            <a:r>
              <a:rPr lang="ja-JP" altLang="en-US" sz="16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commercial ISPs</a:t>
            </a:r>
            <a:r>
              <a:rPr lang="en-US" altLang="ja-JP" sz="1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(e.g., Level 3, Sprint, AT&amp;T, 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NTT, </a:t>
            </a:r>
            <a:r>
              <a:rPr lang="en-US" altLang="ja-JP" sz="1600" dirty="0" err="1" smtClean="0">
                <a:ea typeface="ＭＳ Ｐゴシック" panose="020B0600070205080204" pitchFamily="34" charset="-128"/>
              </a:rPr>
              <a:t>Telia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), 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national &amp; international coverage</a:t>
            </a:r>
          </a:p>
          <a:p>
            <a:pPr marL="282575" indent="-225425" eaLnBrk="1" hangingPunct="1"/>
            <a:r>
              <a:rPr lang="en-US" altLang="sv-SE" sz="1600" dirty="0" smtClean="0">
                <a:solidFill>
                  <a:srgbClr val="CC0000"/>
                </a:solidFill>
                <a:ea typeface="Arial" panose="020B0604020202020204" pitchFamily="34" charset="0"/>
              </a:rPr>
              <a:t>content provider network </a:t>
            </a:r>
            <a:r>
              <a:rPr lang="en-US" altLang="sv-SE" sz="1600" dirty="0" smtClean="0">
                <a:ea typeface="Arial" panose="020B0604020202020204" pitchFamily="34" charset="0"/>
              </a:rPr>
              <a:t>(e.g., Google): private network that connects it data centers to Internet, often bypassing tier-1, regional </a:t>
            </a:r>
            <a:r>
              <a:rPr lang="en-US" altLang="sv-SE" sz="1600" dirty="0" smtClean="0">
                <a:ea typeface="Arial" panose="020B0604020202020204" pitchFamily="34" charset="0"/>
              </a:rPr>
              <a:t>ISPs</a:t>
            </a:r>
            <a:endParaRPr lang="en-US" altLang="sv-SE" sz="1600" dirty="0" smtClean="0">
              <a:ea typeface="Arial" panose="020B0604020202020204" pitchFamily="34" charset="0"/>
            </a:endParaRP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E9D941-DEAE-41D1-B471-3981655FF1B9}" type="slidenum">
              <a:rPr lang="en-US" altLang="sv-SE" sz="1200" smtClean="0">
                <a:latin typeface="Tahoma" panose="020B0604030504040204" pitchFamily="34" charset="0"/>
              </a:rPr>
              <a:pPr/>
              <a:t>39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189163" y="2486025"/>
            <a:ext cx="649287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IXP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5029200" y="24098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IXP</a:t>
            </a:r>
          </a:p>
        </p:txBody>
      </p:sp>
      <p:cxnSp>
        <p:nvCxnSpPr>
          <p:cNvPr id="84" name="Straight Connector 83"/>
          <p:cNvCxnSpPr>
            <a:endCxn id="89131" idx="0"/>
          </p:cNvCxnSpPr>
          <p:nvPr/>
        </p:nvCxnSpPr>
        <p:spPr bwMode="auto">
          <a:xfrm rot="5400000">
            <a:off x="449263" y="3055937"/>
            <a:ext cx="2362200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128" idx="4"/>
          </p:cNvCxnSpPr>
          <p:nvPr/>
        </p:nvCxnSpPr>
        <p:spPr bwMode="auto">
          <a:xfrm rot="5400000">
            <a:off x="3203575" y="4089400"/>
            <a:ext cx="504825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9128" idx="3"/>
          </p:cNvCxnSpPr>
          <p:nvPr/>
        </p:nvCxnSpPr>
        <p:spPr bwMode="auto">
          <a:xfrm rot="5400000">
            <a:off x="2349501" y="3935412"/>
            <a:ext cx="620712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rot="16200000" flipH="1">
            <a:off x="857250" y="3117850"/>
            <a:ext cx="2438400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2"/>
          </p:cNvCxnSpPr>
          <p:nvPr/>
        </p:nvCxnSpPr>
        <p:spPr bwMode="auto">
          <a:xfrm rot="5400000">
            <a:off x="1389857" y="3418681"/>
            <a:ext cx="1600200" cy="649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 bwMode="auto">
          <a:xfrm>
            <a:off x="7705725" y="24860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IXP</a:t>
            </a:r>
          </a:p>
        </p:txBody>
      </p:sp>
      <p:cxnSp>
        <p:nvCxnSpPr>
          <p:cNvPr id="90" name="Straight Connector 89"/>
          <p:cNvCxnSpPr>
            <a:endCxn id="89134" idx="0"/>
          </p:cNvCxnSpPr>
          <p:nvPr/>
        </p:nvCxnSpPr>
        <p:spPr bwMode="auto">
          <a:xfrm>
            <a:off x="3973513" y="3857625"/>
            <a:ext cx="42227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129" idx="2"/>
            <a:endCxn id="89128" idx="6"/>
          </p:cNvCxnSpPr>
          <p:nvPr/>
        </p:nvCxnSpPr>
        <p:spPr bwMode="auto">
          <a:xfrm rot="10800000">
            <a:off x="4497388" y="3490913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5187950" y="3946525"/>
            <a:ext cx="620713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5932487" y="4089401"/>
            <a:ext cx="544513" cy="8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129" idx="5"/>
          </p:cNvCxnSpPr>
          <p:nvPr/>
        </p:nvCxnSpPr>
        <p:spPr bwMode="auto">
          <a:xfrm>
            <a:off x="6721475" y="3770313"/>
            <a:ext cx="41275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127" idx="4"/>
            <a:endCxn id="89136" idx="7"/>
          </p:cNvCxnSpPr>
          <p:nvPr/>
        </p:nvCxnSpPr>
        <p:spPr bwMode="auto">
          <a:xfrm>
            <a:off x="6975475" y="2105025"/>
            <a:ext cx="639763" cy="237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10800000">
            <a:off x="3081338" y="164782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rot="10800000">
            <a:off x="5434013" y="1647825"/>
            <a:ext cx="53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 bwMode="auto">
          <a:xfrm>
            <a:off x="2189163" y="1038225"/>
            <a:ext cx="4460875" cy="457200"/>
          </a:xfrm>
          <a:prstGeom prst="arc">
            <a:avLst>
              <a:gd name="adj1" fmla="val 106818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 bwMode="auto">
          <a:xfrm rot="16200000" flipH="1">
            <a:off x="7357269" y="2056606"/>
            <a:ext cx="533400" cy="325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9" idx="0"/>
          </p:cNvCxnSpPr>
          <p:nvPr/>
        </p:nvCxnSpPr>
        <p:spPr bwMode="auto">
          <a:xfrm rot="16200000" flipH="1">
            <a:off x="2163763" y="2135187"/>
            <a:ext cx="457200" cy="244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16200000" flipH="1">
            <a:off x="2731294" y="2897981"/>
            <a:ext cx="457200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10800000" flipV="1">
            <a:off x="2838450" y="1876425"/>
            <a:ext cx="3163888" cy="77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16200000" flipH="1">
            <a:off x="4897437" y="2078038"/>
            <a:ext cx="504825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83769" y="2518569"/>
            <a:ext cx="1143000" cy="16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6200000" flipH="1">
            <a:off x="5362576" y="2938462"/>
            <a:ext cx="304800" cy="16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 rot="10800000" flipV="1">
            <a:off x="4217988" y="2790825"/>
            <a:ext cx="811212" cy="54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9125" idx="5"/>
          </p:cNvCxnSpPr>
          <p:nvPr/>
        </p:nvCxnSpPr>
        <p:spPr bwMode="auto">
          <a:xfrm rot="16200000" flipH="1">
            <a:off x="3234531" y="1535907"/>
            <a:ext cx="1470025" cy="228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9" idx="2"/>
          </p:cNvCxnSpPr>
          <p:nvPr/>
        </p:nvCxnSpPr>
        <p:spPr bwMode="auto">
          <a:xfrm rot="16200000" flipH="1">
            <a:off x="7421562" y="3551238"/>
            <a:ext cx="145891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6410325" y="3101975"/>
            <a:ext cx="1535113" cy="1217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9" idx="1"/>
          </p:cNvCxnSpPr>
          <p:nvPr/>
        </p:nvCxnSpPr>
        <p:spPr bwMode="auto">
          <a:xfrm rot="10800000" flipV="1">
            <a:off x="6407150" y="2714625"/>
            <a:ext cx="1298575" cy="468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80" idx="3"/>
          </p:cNvCxnSpPr>
          <p:nvPr/>
        </p:nvCxnSpPr>
        <p:spPr bwMode="auto">
          <a:xfrm rot="10800000" flipV="1">
            <a:off x="5676900" y="2028825"/>
            <a:ext cx="8302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5297488" y="1884363"/>
            <a:ext cx="2433637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5" name="Oval 34"/>
          <p:cNvSpPr>
            <a:spLocks noChangeArrowheads="1"/>
          </p:cNvSpPr>
          <p:nvPr/>
        </p:nvSpPr>
        <p:spPr bwMode="auto">
          <a:xfrm>
            <a:off x="1135063" y="1266825"/>
            <a:ext cx="198437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schemeClr val="bg1"/>
                </a:solidFill>
              </a:rPr>
              <a:t>Tier 1 ISP</a:t>
            </a:r>
            <a:endParaRPr lang="en-US" altLang="sv-SE"/>
          </a:p>
        </p:txBody>
      </p:sp>
      <p:sp>
        <p:nvSpPr>
          <p:cNvPr id="89126" name="Oval 34"/>
          <p:cNvSpPr>
            <a:spLocks noChangeArrowheads="1"/>
          </p:cNvSpPr>
          <p:nvPr/>
        </p:nvSpPr>
        <p:spPr bwMode="auto">
          <a:xfrm>
            <a:off x="3487738" y="1266825"/>
            <a:ext cx="1982787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schemeClr val="bg1"/>
                </a:solidFill>
              </a:rPr>
              <a:t>Tier 1 ISP</a:t>
            </a:r>
            <a:endParaRPr lang="en-US" altLang="sv-SE"/>
          </a:p>
        </p:txBody>
      </p:sp>
      <p:sp>
        <p:nvSpPr>
          <p:cNvPr id="89127" name="Oval 34"/>
          <p:cNvSpPr>
            <a:spLocks noChangeArrowheads="1"/>
          </p:cNvSpPr>
          <p:nvPr/>
        </p:nvSpPr>
        <p:spPr bwMode="auto">
          <a:xfrm>
            <a:off x="5921375" y="1266825"/>
            <a:ext cx="2108200" cy="838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schemeClr val="bg1"/>
                </a:solidFill>
              </a:rPr>
              <a:t>Google</a:t>
            </a:r>
            <a:endParaRPr lang="en-US" altLang="sv-SE"/>
          </a:p>
        </p:txBody>
      </p:sp>
      <p:sp>
        <p:nvSpPr>
          <p:cNvPr id="89128" name="Oval 33"/>
          <p:cNvSpPr>
            <a:spLocks noChangeArrowheads="1"/>
          </p:cNvSpPr>
          <p:nvPr/>
        </p:nvSpPr>
        <p:spPr bwMode="auto">
          <a:xfrm>
            <a:off x="25146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29" name="Oval 33"/>
          <p:cNvSpPr>
            <a:spLocks noChangeArrowheads="1"/>
          </p:cNvSpPr>
          <p:nvPr/>
        </p:nvSpPr>
        <p:spPr bwMode="auto">
          <a:xfrm>
            <a:off x="50292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30" name="Oval 76"/>
          <p:cNvSpPr>
            <a:spLocks noChangeArrowheads="1"/>
          </p:cNvSpPr>
          <p:nvPr/>
        </p:nvSpPr>
        <p:spPr bwMode="auto">
          <a:xfrm>
            <a:off x="2027238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1" name="Oval 76"/>
          <p:cNvSpPr>
            <a:spLocks noChangeArrowheads="1"/>
          </p:cNvSpPr>
          <p:nvPr/>
        </p:nvSpPr>
        <p:spPr bwMode="auto">
          <a:xfrm>
            <a:off x="105410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2" name="Oval 76"/>
          <p:cNvSpPr>
            <a:spLocks noChangeArrowheads="1"/>
          </p:cNvSpPr>
          <p:nvPr/>
        </p:nvSpPr>
        <p:spPr bwMode="auto">
          <a:xfrm>
            <a:off x="5921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3" name="Oval 76"/>
          <p:cNvSpPr>
            <a:spLocks noChangeArrowheads="1"/>
          </p:cNvSpPr>
          <p:nvPr/>
        </p:nvSpPr>
        <p:spPr bwMode="auto">
          <a:xfrm>
            <a:off x="4946650" y="4391025"/>
            <a:ext cx="846138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4" name="Oval 76"/>
          <p:cNvSpPr>
            <a:spLocks noChangeArrowheads="1"/>
          </p:cNvSpPr>
          <p:nvPr/>
        </p:nvSpPr>
        <p:spPr bwMode="auto">
          <a:xfrm>
            <a:off x="3973513" y="4391025"/>
            <a:ext cx="846137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5" name="Oval 76"/>
          <p:cNvSpPr>
            <a:spLocks noChangeArrowheads="1"/>
          </p:cNvSpPr>
          <p:nvPr/>
        </p:nvSpPr>
        <p:spPr bwMode="auto">
          <a:xfrm>
            <a:off x="3000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6" name="Oval 76"/>
          <p:cNvSpPr>
            <a:spLocks noChangeArrowheads="1"/>
          </p:cNvSpPr>
          <p:nvPr/>
        </p:nvSpPr>
        <p:spPr bwMode="auto">
          <a:xfrm>
            <a:off x="6894513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  <p:sp>
        <p:nvSpPr>
          <p:cNvPr id="89137" name="Oval 76"/>
          <p:cNvSpPr>
            <a:spLocks noChangeArrowheads="1"/>
          </p:cNvSpPr>
          <p:nvPr/>
        </p:nvSpPr>
        <p:spPr bwMode="auto">
          <a:xfrm>
            <a:off x="786765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sv-SE" sz="1600"/>
              <a:t>access</a:t>
            </a:r>
          </a:p>
          <a:p>
            <a:pPr algn="ctr"/>
            <a:r>
              <a:rPr lang="en-US" altLang="sv-SE" sz="1600"/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12694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15407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ays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 (&amp; loss)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5730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98640-9292-44BF-9D45-3575E67A54C9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536104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packet passes through many networks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4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2667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669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669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669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668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8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668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68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8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45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6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26674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5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4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26672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3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26670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26668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9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26666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7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26664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5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26662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3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26660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1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26658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59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26626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1431448480 w 4192"/>
              <a:gd name="T3" fmla="*/ 665321163 h 2280"/>
              <a:gd name="T4" fmla="*/ 2147483647 w 4192"/>
              <a:gd name="T5" fmla="*/ 1491932258 h 2280"/>
              <a:gd name="T6" fmla="*/ 2147483647 w 4192"/>
              <a:gd name="T7" fmla="*/ 211693113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41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458112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R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outing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throughput, loss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5977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E7F09-4241-4C15-8D4C-0BE875C06B9F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Prelude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dirty="0" smtClean="0"/>
              <a:t>how adversaries can attack computer networks</a:t>
            </a:r>
          </a:p>
          <a:p>
            <a:pPr lvl="1"/>
            <a:r>
              <a:rPr lang="en-US" dirty="0" smtClean="0"/>
              <a:t>how we can defend networks against attacks</a:t>
            </a:r>
          </a:p>
          <a:p>
            <a:pPr lvl="1"/>
            <a:r>
              <a:rPr lang="en-US" dirty="0" smtClean="0"/>
              <a:t>how to design architectures that are immune to attacks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dirty="0" smtClean="0"/>
              <a:t>original vision:</a:t>
            </a:r>
            <a:r>
              <a:rPr lang="en-US" dirty="0" smtClean="0"/>
              <a:t> “a group of mutually trusting users attached to a transparent network”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Internet protocol designers playing “catch-up”</a:t>
            </a:r>
          </a:p>
          <a:p>
            <a:pPr lvl="1"/>
            <a:r>
              <a:rPr lang="en-US" dirty="0" smtClean="0"/>
              <a:t>Security considerations in all layers!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68FE1-7617-4583-80EF-D13482D5B98C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75066"/>
            <a:ext cx="8219256" cy="761646"/>
          </a:xfrm>
        </p:spPr>
        <p:txBody>
          <a:bodyPr/>
          <a:lstStyle/>
          <a:p>
            <a:r>
              <a:rPr lang="en-US" sz="2800" dirty="0" smtClean="0"/>
              <a:t>Bad guys can put malware into hosts via Internet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chemeClr val="accent2"/>
                </a:solidFill>
              </a:rPr>
              <a:t>virus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accent2"/>
                </a:solidFill>
              </a:rPr>
              <a:t>worm</a:t>
            </a:r>
            <a:r>
              <a:rPr lang="en-US" sz="2400" smtClean="0"/>
              <a:t>, or </a:t>
            </a:r>
            <a:r>
              <a:rPr lang="en-US" sz="2400" smtClean="0">
                <a:solidFill>
                  <a:schemeClr val="accent2"/>
                </a:solidFill>
              </a:rPr>
              <a:t>trojan horse</a:t>
            </a:r>
            <a:r>
              <a:rPr lang="en-US" sz="2400" smtClean="0"/>
              <a:t>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Infected host can be enrolled in a </a:t>
            </a:r>
            <a:r>
              <a:rPr lang="en-US" sz="2400" smtClean="0">
                <a:solidFill>
                  <a:schemeClr val="accent2"/>
                </a:solidFill>
              </a:rPr>
              <a:t>botnet</a:t>
            </a:r>
            <a:r>
              <a:rPr lang="en-US" sz="2400" smtClean="0"/>
              <a:t>, used for spam and DDoS attacks.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Malware is often </a:t>
            </a:r>
            <a:r>
              <a:rPr lang="en-US" sz="2400" smtClean="0">
                <a:solidFill>
                  <a:schemeClr val="accent2"/>
                </a:solidFill>
              </a:rPr>
              <a:t>self-replicating</a:t>
            </a:r>
            <a:r>
              <a:rPr lang="en-US" sz="2400" smtClean="0"/>
              <a:t>: from an infected host, seeks entry into other hosts</a:t>
            </a:r>
          </a:p>
        </p:txBody>
      </p:sp>
    </p:spTree>
    <p:extLst>
      <p:ext uri="{BB962C8B-B14F-4D97-AF65-F5344CB8AC3E}">
        <p14:creationId xmlns:p14="http://schemas.microsoft.com/office/powerpoint/2010/main" val="29176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6B1F7-2D51-4743-ADB7-C16A62BC9041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71323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dirty="0" smtClean="0"/>
              <a:t>Shared/broadcast medium (shared Ethernet, wireless)</a:t>
            </a:r>
          </a:p>
          <a:p>
            <a:pPr lvl="1"/>
            <a:r>
              <a:rPr lang="en-US" dirty="0" smtClean="0"/>
              <a:t>promiscuous network interface reads/records all packets passing by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47910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705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972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9729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9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42265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9713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73088" y="5360988"/>
            <a:ext cx="8175376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Wireshark software used for end-of-chapter labs is a (free) </a:t>
            </a:r>
            <a:r>
              <a:rPr lang="en-US" dirty="0" smtClean="0">
                <a:latin typeface="Calibri" panose="020F0502020204030204" pitchFamily="34" charset="0"/>
              </a:rPr>
              <a:t>packet-sniffer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NOTE: be aware that it is inappropriate to use outside the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scope of the lab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2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E17A58-5997-4031-95DE-B2F220381B29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</a:t>
            </a:r>
            <a:r>
              <a:rPr lang="en-US" sz="3200" dirty="0" smtClean="0"/>
              <a:t>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6"/>
            <a:ext cx="8077200" cy="698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IP spoofing: </a:t>
            </a:r>
            <a:r>
              <a:rPr lang="en-US" sz="2400" dirty="0" smtClean="0"/>
              <a:t>send packet with false source address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411913" y="36957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2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369570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8" name="Group 46"/>
          <p:cNvGrpSpPr>
            <a:grpSpLocks/>
          </p:cNvGrpSpPr>
          <p:nvPr/>
        </p:nvGrpSpPr>
        <p:grpSpPr bwMode="auto">
          <a:xfrm>
            <a:off x="2022475" y="226536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0729" name="Group 55"/>
          <p:cNvGrpSpPr>
            <a:grpSpLocks/>
          </p:cNvGrpSpPr>
          <p:nvPr/>
        </p:nvGrpSpPr>
        <p:grpSpPr bwMode="auto">
          <a:xfrm>
            <a:off x="2976563" y="3756025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750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0751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54538" y="23272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3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3272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29908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8606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2796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743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2574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8384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0738" name="Group 78"/>
          <p:cNvGrpSpPr>
            <a:grpSpLocks/>
          </p:cNvGrpSpPr>
          <p:nvPr/>
        </p:nvGrpSpPr>
        <p:grpSpPr bwMode="auto">
          <a:xfrm>
            <a:off x="2598738" y="332105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23526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2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6AD75E-1133-448D-8124-98128619426C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sz="3600" dirty="0" smtClean="0"/>
              <a:t>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record-and-playback</a:t>
            </a:r>
            <a:r>
              <a:rPr lang="en-US" sz="2400" dirty="0" smtClean="0"/>
              <a:t>: sniff sensitive info (e.g., password), and use later</a:t>
            </a:r>
          </a:p>
          <a:p>
            <a:pPr lvl="1"/>
            <a:r>
              <a:rPr lang="en-US" dirty="0" smtClean="0"/>
              <a:t>password holder </a:t>
            </a:r>
            <a:r>
              <a:rPr lang="en-US" i="1" dirty="0" smtClean="0"/>
              <a:t>is </a:t>
            </a:r>
            <a:r>
              <a:rPr lang="en-US" dirty="0" smtClean="0"/>
              <a:t>that user from system point of view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6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414963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776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177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7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4046538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31761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8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372" y="949108"/>
            <a:ext cx="4089400" cy="543222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protocol layers, service </a:t>
            </a:r>
            <a:r>
              <a:rPr lang="en-US" sz="1800" dirty="0" smtClean="0"/>
              <a:t>models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network edge (types of service)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network core (ways of transfer, routing)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performance, delays, </a:t>
            </a:r>
            <a:r>
              <a:rPr lang="en-US" sz="1800" dirty="0" smtClean="0"/>
              <a:t>loss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access net, physical media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backbones, NAPs, ISPs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(history: read more  </a:t>
            </a:r>
            <a:r>
              <a:rPr lang="en-US" sz="1800" dirty="0" smtClean="0"/>
              <a:t>in corresponding </a:t>
            </a:r>
            <a:r>
              <a:rPr lang="en-US" sz="1800" dirty="0"/>
              <a:t>section, interesting &amp; fun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6157" y="1268760"/>
            <a:ext cx="3724275" cy="252028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In order to have: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context, overview, “feel” of networking</a:t>
            </a:r>
          </a:p>
          <a:p>
            <a:r>
              <a:rPr lang="en-US" sz="2400" dirty="0" smtClean="0"/>
              <a:t>A point of reference for context in the focused discussions to 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91" y="4725144"/>
            <a:ext cx="192650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821"/>
            <a:ext cx="7772400" cy="523891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(</a:t>
            </a:r>
            <a:r>
              <a:rPr lang="sv-SE" dirty="0" err="1"/>
              <a:t>incl.next</a:t>
            </a:r>
            <a:r>
              <a:rPr lang="sv-SE" dirty="0"/>
              <a:t> </a:t>
            </a:r>
            <a:r>
              <a:rPr lang="sv-SE" dirty="0" err="1"/>
              <a:t>lecture</a:t>
            </a:r>
            <a:r>
              <a:rPr lang="sv-SE" dirty="0"/>
              <a:t>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902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6/e, 7/e: </a:t>
                      </a:r>
                      <a:r>
                        <a:rPr lang="sv-SE" sz="1800" dirty="0"/>
                        <a:t>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the </a:t>
                      </a:r>
                      <a:r>
                        <a:rPr lang="sv-SE" sz="1800" dirty="0"/>
                        <a:t>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3787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97832" y="1756611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1. </a:t>
            </a:r>
            <a:r>
              <a:rPr lang="sv-SE" dirty="0" err="1" smtClean="0"/>
              <a:t>Kurose</a:t>
            </a:r>
            <a:r>
              <a:rPr lang="sv-SE" dirty="0" smtClean="0"/>
              <a:t> Ross </a:t>
            </a:r>
            <a:r>
              <a:rPr lang="sv-SE" dirty="0" err="1" smtClean="0"/>
              <a:t>book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850232" y="4024429"/>
            <a:ext cx="53405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Reading (optional)</a:t>
            </a:r>
          </a:p>
          <a:p>
            <a:r>
              <a:rPr lang="en-US" dirty="0" smtClean="0"/>
              <a:t>Computer </a:t>
            </a:r>
            <a:r>
              <a:rPr lang="en-US" dirty="0"/>
              <a:t>and Network Organization: An Introduction,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Maarten van Steen and </a:t>
            </a:r>
            <a:r>
              <a:rPr lang="en-US" dirty="0" err="1"/>
              <a:t>Henk</a:t>
            </a:r>
            <a:r>
              <a:rPr lang="en-US" dirty="0"/>
              <a:t> Sips, Prentice Hall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very good introductory book for non-CSE </a:t>
            </a:r>
            <a:r>
              <a:rPr lang="en-US" dirty="0" smtClean="0"/>
              <a:t>students)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3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1180727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Review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 from </a:t>
            </a:r>
            <a:r>
              <a:rPr lang="sv-SE" sz="2000" dirty="0" err="1" smtClean="0"/>
              <a:t>Kurose</a:t>
            </a:r>
            <a:r>
              <a:rPr lang="sv-SE" sz="2000" dirty="0" smtClean="0"/>
              <a:t>-Ross </a:t>
            </a:r>
            <a:r>
              <a:rPr lang="sv-SE" sz="2000" dirty="0" err="1" smtClean="0"/>
              <a:t>book</a:t>
            </a:r>
            <a:r>
              <a:rPr lang="sv-SE" sz="2000" dirty="0" smtClean="0"/>
              <a:t>, </a:t>
            </a:r>
            <a:r>
              <a:rPr lang="sv-SE" sz="2000" dirty="0" err="1" smtClean="0"/>
              <a:t>chapter</a:t>
            </a:r>
            <a:r>
              <a:rPr lang="sv-SE" sz="2000" dirty="0" smtClean="0"/>
              <a:t> 1 (for </a:t>
            </a:r>
            <a:r>
              <a:rPr lang="sv-SE" sz="2000" dirty="0" err="1" smtClean="0"/>
              <a:t>basic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)</a:t>
            </a:r>
          </a:p>
          <a:p>
            <a:r>
              <a:rPr lang="sv-SE" sz="2000" dirty="0" smtClean="0"/>
              <a:t>6/e, 7/e: R11, R12, R13, R16, 17, R18, R19, R20, R21, R22, R23, R24, R25, R28.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4005064"/>
            <a:ext cx="7910264" cy="16561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Extra 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,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: </a:t>
            </a:r>
            <a:r>
              <a:rPr lang="sv-SE" sz="2000" dirty="0" err="1" smtClean="0"/>
              <a:t>delay</a:t>
            </a:r>
            <a:r>
              <a:rPr lang="sv-SE" sz="2000" dirty="0" smtClean="0"/>
              <a:t>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in packet switched </a:t>
            </a:r>
            <a:r>
              <a:rPr lang="sv-SE" sz="2000" dirty="0" err="1" smtClean="0"/>
              <a:t>networks</a:t>
            </a:r>
            <a:r>
              <a:rPr lang="sv-SE" sz="2000" dirty="0" smtClean="0"/>
              <a:t>: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>
                <a:hlinkClick r:id="rId2"/>
              </a:rPr>
              <a:t>http://www.comm.utoronto.ca/~</a:t>
            </a:r>
            <a:r>
              <a:rPr lang="sv-SE" sz="2000" dirty="0" smtClean="0">
                <a:hlinkClick r:id="rId2"/>
              </a:rPr>
              <a:t>jorg/teaching/ece466/material/466-SimpleAnalysis.pdf</a:t>
            </a:r>
            <a:endParaRPr lang="sv-SE" sz="20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1C815F6-BE23-443C-9941-CBD433ECD2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949" y="1882219"/>
            <a:ext cx="4938018" cy="23543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mesh of interconnected routers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fundamental question:</a:t>
            </a:r>
            <a:r>
              <a:rPr lang="en-US" sz="2400" dirty="0" smtClean="0"/>
              <a:t> how is data transferred through net? </a:t>
            </a:r>
          </a:p>
          <a:p>
            <a:pPr marL="342900" lvl="1" indent="-342900"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packet-switching:</a:t>
            </a:r>
            <a:r>
              <a:rPr lang="en-US" dirty="0"/>
              <a:t> data sent thru net in discrete “chunks</a:t>
            </a:r>
            <a:r>
              <a:rPr lang="en-US" dirty="0" smtClean="0"/>
              <a:t>”</a:t>
            </a:r>
            <a:endParaRPr lang="en-US" sz="2000" dirty="0"/>
          </a:p>
        </p:txBody>
      </p:sp>
      <p:sp>
        <p:nvSpPr>
          <p:cNvPr id="6152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3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4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55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776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77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6156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746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7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8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9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0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1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2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3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4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5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6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7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8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9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60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6761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72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4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5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2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8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9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0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1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3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4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5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6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7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6157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8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159" name="Picture 102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1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2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3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64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65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743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4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5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66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740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1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2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67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8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9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0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1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2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737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8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9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73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734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5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6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74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5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6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7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8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9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731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2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3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80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728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29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0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81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2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3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4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85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6711" name="Picture 24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3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4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5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6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7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8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9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0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1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2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3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4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5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6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7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186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7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8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9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0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6703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4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5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6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7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8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9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10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91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2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3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4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5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6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97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8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670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99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669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0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1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2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03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04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669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05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669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6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7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8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9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10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11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668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12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668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13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4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5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6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7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8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9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0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1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2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3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4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5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6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7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8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9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0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1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2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3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4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5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6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7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8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9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0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6682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3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4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6679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0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1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43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4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5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6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7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8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6676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7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8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9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6673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4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5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0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1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2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3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54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5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6670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1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2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5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6667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8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9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7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8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9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0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1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2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6664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5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6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63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6661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2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3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64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5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6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7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8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6658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9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0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6655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6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7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1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2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3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4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75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76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6652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3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4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7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6649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0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1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8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279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6643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4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5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6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7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8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0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6624" name="Picture 337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25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6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7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8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9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0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1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2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3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4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5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6636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6637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8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9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0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1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2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281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6616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7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8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9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0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1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2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3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2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6585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6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7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8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9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0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1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2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3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4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5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6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7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8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9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0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1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2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3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4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5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6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7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8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9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0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1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2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3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4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5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3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6554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5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6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7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8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9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0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1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2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3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4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5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6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7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8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9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0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1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2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3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4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5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6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7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8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9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0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1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2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3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4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4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6515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6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7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8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9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0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1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2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3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4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5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6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7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8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9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0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1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2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3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4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5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6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7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8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9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0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1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2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3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4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5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6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7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8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9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0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1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2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3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5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6476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7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8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9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0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1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2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3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4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5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6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7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8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9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0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1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2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3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4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5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6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7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8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9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0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1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2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3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4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5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6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7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8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9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0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1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2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3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4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6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6437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8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9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0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1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2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3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4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5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6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7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8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9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0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1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2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3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4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5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6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7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8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9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0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1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2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3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4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5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6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7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8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9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0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1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2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3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4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5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7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6398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9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0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1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2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3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4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5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6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7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8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9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0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1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2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3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4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5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6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7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8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9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0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1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2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3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4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5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6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7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8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9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0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1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2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3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4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5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6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88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6359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0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1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2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3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4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5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6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7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8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9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0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1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2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3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4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5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6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7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8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9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0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1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2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3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4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5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6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7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8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9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0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1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2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3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4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5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6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7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0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6328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9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0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1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2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3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4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5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6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7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8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9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0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1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2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3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4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5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6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7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8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9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0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1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2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3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4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5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6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7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8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1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6297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8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9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0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1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2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3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4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5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6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7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8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9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0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1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2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3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4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5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6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7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8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9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0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1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2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3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4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5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6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7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92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3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2147483647 w 188"/>
              <a:gd name="T1" fmla="*/ 0 h 168"/>
              <a:gd name="T2" fmla="*/ 2147483647 w 188"/>
              <a:gd name="T3" fmla="*/ 1037184017 h 168"/>
              <a:gd name="T4" fmla="*/ 2147483647 w 188"/>
              <a:gd name="T5" fmla="*/ 2147483647 h 168"/>
              <a:gd name="T6" fmla="*/ 2147483647 w 188"/>
              <a:gd name="T7" fmla="*/ 2147483647 h 168"/>
              <a:gd name="T8" fmla="*/ 2147483647 w 188"/>
              <a:gd name="T9" fmla="*/ 2147483647 h 168"/>
              <a:gd name="T10" fmla="*/ 2147483647 w 188"/>
              <a:gd name="T11" fmla="*/ 2147483647 h 168"/>
              <a:gd name="T12" fmla="*/ 2147483647 w 188"/>
              <a:gd name="T13" fmla="*/ 2147483647 h 168"/>
              <a:gd name="T14" fmla="*/ 2147483647 w 188"/>
              <a:gd name="T15" fmla="*/ 2147483647 h 168"/>
              <a:gd name="T16" fmla="*/ 2147483647 w 188"/>
              <a:gd name="T17" fmla="*/ 2147483647 h 168"/>
              <a:gd name="T18" fmla="*/ 2147483647 w 188"/>
              <a:gd name="T19" fmla="*/ 2147483647 h 168"/>
              <a:gd name="T20" fmla="*/ 1375235810 w 188"/>
              <a:gd name="T21" fmla="*/ 2147483647 h 168"/>
              <a:gd name="T22" fmla="*/ 312503451 w 188"/>
              <a:gd name="T23" fmla="*/ 2147483647 h 168"/>
              <a:gd name="T24" fmla="*/ 0 w 188"/>
              <a:gd name="T25" fmla="*/ 2147483647 h 168"/>
              <a:gd name="T26" fmla="*/ 312503451 w 188"/>
              <a:gd name="T27" fmla="*/ 2147483647 h 168"/>
              <a:gd name="T28" fmla="*/ 1375235810 w 188"/>
              <a:gd name="T29" fmla="*/ 2147483647 h 168"/>
              <a:gd name="T30" fmla="*/ 2147483647 w 188"/>
              <a:gd name="T31" fmla="*/ 1037184017 h 168"/>
              <a:gd name="T32" fmla="*/ 2147483647 w 188"/>
              <a:gd name="T33" fmla="*/ 0 h 168"/>
              <a:gd name="T34" fmla="*/ 2147483647 w 188"/>
              <a:gd name="T35" fmla="*/ 2147483647 h 168"/>
              <a:gd name="T36" fmla="*/ 2147483647 w 188"/>
              <a:gd name="T37" fmla="*/ 2147483647 h 168"/>
              <a:gd name="T38" fmla="*/ 2147483647 w 188"/>
              <a:gd name="T39" fmla="*/ 2147483647 h 168"/>
              <a:gd name="T40" fmla="*/ 2147483647 w 188"/>
              <a:gd name="T41" fmla="*/ 2147483647 h 168"/>
              <a:gd name="T42" fmla="*/ 2147483647 w 188"/>
              <a:gd name="T43" fmla="*/ 2147483647 h 168"/>
              <a:gd name="T44" fmla="*/ 2147483647 w 188"/>
              <a:gd name="T45" fmla="*/ 2147483647 h 168"/>
              <a:gd name="T46" fmla="*/ 2147483647 w 188"/>
              <a:gd name="T47" fmla="*/ 2147483647 h 168"/>
              <a:gd name="T48" fmla="*/ 2147483647 w 188"/>
              <a:gd name="T49" fmla="*/ 2147483647 h 168"/>
              <a:gd name="T50" fmla="*/ 2147483647 w 188"/>
              <a:gd name="T51" fmla="*/ 2147483647 h 168"/>
              <a:gd name="T52" fmla="*/ 2147483647 w 188"/>
              <a:gd name="T53" fmla="*/ 2147483647 h 168"/>
              <a:gd name="T54" fmla="*/ 2147483647 w 188"/>
              <a:gd name="T55" fmla="*/ 2147483647 h 168"/>
              <a:gd name="T56" fmla="*/ 2147483647 w 188"/>
              <a:gd name="T57" fmla="*/ 2147483647 h 168"/>
              <a:gd name="T58" fmla="*/ 2147483647 w 188"/>
              <a:gd name="T59" fmla="*/ 2147483647 h 168"/>
              <a:gd name="T60" fmla="*/ 2147483647 w 188"/>
              <a:gd name="T61" fmla="*/ 2147483647 h 168"/>
              <a:gd name="T62" fmla="*/ 2147483647 w 188"/>
              <a:gd name="T63" fmla="*/ 2147483647 h 168"/>
              <a:gd name="T64" fmla="*/ 2147483647 w 188"/>
              <a:gd name="T65" fmla="*/ 2147483647 h 168"/>
              <a:gd name="T66" fmla="*/ 2147483647 w 188"/>
              <a:gd name="T67" fmla="*/ 2147483647 h 168"/>
              <a:gd name="T68" fmla="*/ 2147483647 w 188"/>
              <a:gd name="T69" fmla="*/ 2147483647 h 168"/>
              <a:gd name="T70" fmla="*/ 2147483647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4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2147483647 w 192"/>
              <a:gd name="T1" fmla="*/ 0 h 168"/>
              <a:gd name="T2" fmla="*/ 2147483647 w 192"/>
              <a:gd name="T3" fmla="*/ 103718401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1500280289 w 192"/>
              <a:gd name="T21" fmla="*/ 2147483647 h 168"/>
              <a:gd name="T22" fmla="*/ 312499375 w 192"/>
              <a:gd name="T23" fmla="*/ 2147483647 h 168"/>
              <a:gd name="T24" fmla="*/ 0 w 192"/>
              <a:gd name="T25" fmla="*/ 2147483647 h 168"/>
              <a:gd name="T26" fmla="*/ 375030583 w 192"/>
              <a:gd name="T27" fmla="*/ 2147483647 h 168"/>
              <a:gd name="T28" fmla="*/ 1500280289 w 192"/>
              <a:gd name="T29" fmla="*/ 2147483647 h 168"/>
              <a:gd name="T30" fmla="*/ 2147483647 w 192"/>
              <a:gd name="T31" fmla="*/ 1037184017 h 168"/>
              <a:gd name="T32" fmla="*/ 2147483647 w 192"/>
              <a:gd name="T33" fmla="*/ 0 h 168"/>
              <a:gd name="T34" fmla="*/ 2147483647 w 192"/>
              <a:gd name="T35" fmla="*/ 0 h 168"/>
              <a:gd name="T36" fmla="*/ 2147483647 w 192"/>
              <a:gd name="T37" fmla="*/ 2147483647 h 168"/>
              <a:gd name="T38" fmla="*/ 2147483647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2147483647 h 168"/>
              <a:gd name="T54" fmla="*/ 2147483647 w 192"/>
              <a:gd name="T55" fmla="*/ 2147483647 h 168"/>
              <a:gd name="T56" fmla="*/ 2147483647 w 192"/>
              <a:gd name="T57" fmla="*/ 2147483647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2147483647 w 192"/>
              <a:gd name="T63" fmla="*/ 2147483647 h 168"/>
              <a:gd name="T64" fmla="*/ 2147483647 w 192"/>
              <a:gd name="T65" fmla="*/ 2147483647 h 168"/>
              <a:gd name="T66" fmla="*/ 2147483647 w 192"/>
              <a:gd name="T67" fmla="*/ 2147483647 h 168"/>
              <a:gd name="T68" fmla="*/ 2147483647 w 192"/>
              <a:gd name="T69" fmla="*/ 2147483647 h 168"/>
              <a:gd name="T70" fmla="*/ 2147483647 w 192"/>
              <a:gd name="T71" fmla="*/ 2147483647 h 168"/>
              <a:gd name="T72" fmla="*/ 2147483647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5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2147483647 w 325"/>
              <a:gd name="T1" fmla="*/ 0 h 148"/>
              <a:gd name="T2" fmla="*/ 2147483647 w 325"/>
              <a:gd name="T3" fmla="*/ 0 h 148"/>
              <a:gd name="T4" fmla="*/ 2147483647 w 325"/>
              <a:gd name="T5" fmla="*/ 0 h 148"/>
              <a:gd name="T6" fmla="*/ 2147483647 w 325"/>
              <a:gd name="T7" fmla="*/ 0 h 148"/>
              <a:gd name="T8" fmla="*/ 2147483647 w 325"/>
              <a:gd name="T9" fmla="*/ 290338466 h 148"/>
              <a:gd name="T10" fmla="*/ 2147483647 w 325"/>
              <a:gd name="T11" fmla="*/ 290338466 h 148"/>
              <a:gd name="T12" fmla="*/ 2147483647 w 325"/>
              <a:gd name="T13" fmla="*/ 290338466 h 148"/>
              <a:gd name="T14" fmla="*/ 2147483647 w 325"/>
              <a:gd name="T15" fmla="*/ 290338466 h 148"/>
              <a:gd name="T16" fmla="*/ 2147483647 w 325"/>
              <a:gd name="T17" fmla="*/ 290338466 h 148"/>
              <a:gd name="T18" fmla="*/ 2147483647 w 325"/>
              <a:gd name="T19" fmla="*/ 290338466 h 148"/>
              <a:gd name="T20" fmla="*/ 2147483647 w 325"/>
              <a:gd name="T21" fmla="*/ 290338466 h 148"/>
              <a:gd name="T22" fmla="*/ 2147483647 w 325"/>
              <a:gd name="T23" fmla="*/ 290338466 h 148"/>
              <a:gd name="T24" fmla="*/ 2147483647 w 325"/>
              <a:gd name="T25" fmla="*/ 290338466 h 148"/>
              <a:gd name="T26" fmla="*/ 2147483647 w 325"/>
              <a:gd name="T27" fmla="*/ 290338466 h 148"/>
              <a:gd name="T28" fmla="*/ 2147483647 w 325"/>
              <a:gd name="T29" fmla="*/ 290338466 h 148"/>
              <a:gd name="T30" fmla="*/ 2147483647 w 325"/>
              <a:gd name="T31" fmla="*/ 290338466 h 148"/>
              <a:gd name="T32" fmla="*/ 2147483647 w 325"/>
              <a:gd name="T33" fmla="*/ 290338466 h 148"/>
              <a:gd name="T34" fmla="*/ 2147483647 w 325"/>
              <a:gd name="T35" fmla="*/ 1597275533 h 148"/>
              <a:gd name="T36" fmla="*/ 2147483647 w 325"/>
              <a:gd name="T37" fmla="*/ 2147483647 h 148"/>
              <a:gd name="T38" fmla="*/ 2147483647 w 325"/>
              <a:gd name="T39" fmla="*/ 2147483647 h 148"/>
              <a:gd name="T40" fmla="*/ 2147483647 w 325"/>
              <a:gd name="T41" fmla="*/ 2147483647 h 148"/>
              <a:gd name="T42" fmla="*/ 2147483647 w 325"/>
              <a:gd name="T43" fmla="*/ 2147483647 h 148"/>
              <a:gd name="T44" fmla="*/ 2147483647 w 325"/>
              <a:gd name="T45" fmla="*/ 2147483647 h 148"/>
              <a:gd name="T46" fmla="*/ 2147483647 w 325"/>
              <a:gd name="T47" fmla="*/ 2147483647 h 148"/>
              <a:gd name="T48" fmla="*/ 2147483647 w 325"/>
              <a:gd name="T49" fmla="*/ 2147483647 h 148"/>
              <a:gd name="T50" fmla="*/ 2147483647 w 325"/>
              <a:gd name="T51" fmla="*/ 2147483647 h 148"/>
              <a:gd name="T52" fmla="*/ 2147483647 w 325"/>
              <a:gd name="T53" fmla="*/ 2147483647 h 148"/>
              <a:gd name="T54" fmla="*/ 2147483647 w 325"/>
              <a:gd name="T55" fmla="*/ 2147483647 h 148"/>
              <a:gd name="T56" fmla="*/ 1238725722 w 325"/>
              <a:gd name="T57" fmla="*/ 2147483647 h 148"/>
              <a:gd name="T58" fmla="*/ 1176734459 w 325"/>
              <a:gd name="T59" fmla="*/ 2147483647 h 148"/>
              <a:gd name="T60" fmla="*/ 929083560 w 325"/>
              <a:gd name="T61" fmla="*/ 2147483647 h 148"/>
              <a:gd name="T62" fmla="*/ 557450334 w 325"/>
              <a:gd name="T63" fmla="*/ 2147483647 h 148"/>
              <a:gd name="T64" fmla="*/ 0 w 325"/>
              <a:gd name="T65" fmla="*/ 2147483647 h 148"/>
              <a:gd name="T66" fmla="*/ 2147483647 w 325"/>
              <a:gd name="T67" fmla="*/ 0 h 148"/>
              <a:gd name="T68" fmla="*/ 2147483647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6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2147483647 w 1303"/>
              <a:gd name="T1" fmla="*/ 2147483647 h 253"/>
              <a:gd name="T2" fmla="*/ 2147483647 w 1303"/>
              <a:gd name="T3" fmla="*/ 2147483647 h 253"/>
              <a:gd name="T4" fmla="*/ 2147483647 w 1303"/>
              <a:gd name="T5" fmla="*/ 2147483647 h 253"/>
              <a:gd name="T6" fmla="*/ 2147483647 w 1303"/>
              <a:gd name="T7" fmla="*/ 2147483647 h 253"/>
              <a:gd name="T8" fmla="*/ 2147483647 w 1303"/>
              <a:gd name="T9" fmla="*/ 2147483647 h 253"/>
              <a:gd name="T10" fmla="*/ 2147483647 w 1303"/>
              <a:gd name="T11" fmla="*/ 2147483647 h 253"/>
              <a:gd name="T12" fmla="*/ 2147483647 w 1303"/>
              <a:gd name="T13" fmla="*/ 2147483647 h 253"/>
              <a:gd name="T14" fmla="*/ 2147483647 w 1303"/>
              <a:gd name="T15" fmla="*/ 2147483647 h 253"/>
              <a:gd name="T16" fmla="*/ 2147483647 w 1303"/>
              <a:gd name="T17" fmla="*/ 2147483647 h 253"/>
              <a:gd name="T18" fmla="*/ 2147483647 w 1303"/>
              <a:gd name="T19" fmla="*/ 2147483647 h 253"/>
              <a:gd name="T20" fmla="*/ 2147483647 w 1303"/>
              <a:gd name="T21" fmla="*/ 2147483647 h 253"/>
              <a:gd name="T22" fmla="*/ 2147483647 w 1303"/>
              <a:gd name="T23" fmla="*/ 2147483647 h 253"/>
              <a:gd name="T24" fmla="*/ 2147483647 w 1303"/>
              <a:gd name="T25" fmla="*/ 2147483647 h 253"/>
              <a:gd name="T26" fmla="*/ 2147483647 w 1303"/>
              <a:gd name="T27" fmla="*/ 2147483647 h 253"/>
              <a:gd name="T28" fmla="*/ 2147483647 w 1303"/>
              <a:gd name="T29" fmla="*/ 2147483647 h 253"/>
              <a:gd name="T30" fmla="*/ 2147483647 w 1303"/>
              <a:gd name="T31" fmla="*/ 2147483647 h 253"/>
              <a:gd name="T32" fmla="*/ 2147483647 w 1303"/>
              <a:gd name="T33" fmla="*/ 2147483647 h 253"/>
              <a:gd name="T34" fmla="*/ 2147483647 w 1303"/>
              <a:gd name="T35" fmla="*/ 2147483647 h 253"/>
              <a:gd name="T36" fmla="*/ 2147483647 w 1303"/>
              <a:gd name="T37" fmla="*/ 2147483647 h 253"/>
              <a:gd name="T38" fmla="*/ 2147483647 w 1303"/>
              <a:gd name="T39" fmla="*/ 439214868 h 253"/>
              <a:gd name="T40" fmla="*/ 2147483647 w 1303"/>
              <a:gd name="T41" fmla="*/ 585620088 h 253"/>
              <a:gd name="T42" fmla="*/ 2147483647 w 1303"/>
              <a:gd name="T43" fmla="*/ 2147483647 h 253"/>
              <a:gd name="T44" fmla="*/ 2147483647 w 1303"/>
              <a:gd name="T45" fmla="*/ 2147483647 h 253"/>
              <a:gd name="T46" fmla="*/ 2147483647 w 1303"/>
              <a:gd name="T47" fmla="*/ 2147483647 h 253"/>
              <a:gd name="T48" fmla="*/ 2147483647 w 1303"/>
              <a:gd name="T49" fmla="*/ 2147483647 h 253"/>
              <a:gd name="T50" fmla="*/ 2147483647 w 1303"/>
              <a:gd name="T51" fmla="*/ 2147483647 h 253"/>
              <a:gd name="T52" fmla="*/ 2147483647 w 1303"/>
              <a:gd name="T53" fmla="*/ 2147483647 h 253"/>
              <a:gd name="T54" fmla="*/ 2147483647 w 1303"/>
              <a:gd name="T55" fmla="*/ 2147483647 h 253"/>
              <a:gd name="T56" fmla="*/ 2147483647 w 1303"/>
              <a:gd name="T57" fmla="*/ 2147483647 h 253"/>
              <a:gd name="T58" fmla="*/ 2147483647 w 1303"/>
              <a:gd name="T59" fmla="*/ 2147483647 h 253"/>
              <a:gd name="T60" fmla="*/ 2147483647 w 1303"/>
              <a:gd name="T61" fmla="*/ 2147483647 h 253"/>
              <a:gd name="T62" fmla="*/ 2147483647 w 1303"/>
              <a:gd name="T63" fmla="*/ 2147483647 h 253"/>
              <a:gd name="T64" fmla="*/ 1816982330 w 1303"/>
              <a:gd name="T65" fmla="*/ 2147483647 h 253"/>
              <a:gd name="T66" fmla="*/ 2147483647 w 1303"/>
              <a:gd name="T67" fmla="*/ 2147483647 h 253"/>
              <a:gd name="T68" fmla="*/ 2147483647 w 1303"/>
              <a:gd name="T69" fmla="*/ 2147483647 h 253"/>
              <a:gd name="T70" fmla="*/ 877256974 w 1303"/>
              <a:gd name="T71" fmla="*/ 2147483647 h 253"/>
              <a:gd name="T72" fmla="*/ 250667191 w 1303"/>
              <a:gd name="T73" fmla="*/ 2147483647 h 253"/>
              <a:gd name="T74" fmla="*/ 2147483647 w 1303"/>
              <a:gd name="T75" fmla="*/ 2147483647 h 253"/>
              <a:gd name="T76" fmla="*/ 2147483647 w 1303"/>
              <a:gd name="T77" fmla="*/ 2147483647 h 253"/>
              <a:gd name="T78" fmla="*/ 2147483647 w 1303"/>
              <a:gd name="T79" fmla="*/ 2147483647 h 253"/>
              <a:gd name="T80" fmla="*/ 2147483647 w 1303"/>
              <a:gd name="T81" fmla="*/ 2147483647 h 253"/>
              <a:gd name="T82" fmla="*/ 2147483647 w 1303"/>
              <a:gd name="T83" fmla="*/ 2147483647 h 253"/>
              <a:gd name="T84" fmla="*/ 2147483647 w 1303"/>
              <a:gd name="T85" fmla="*/ 2147483647 h 253"/>
              <a:gd name="T86" fmla="*/ 2147483647 w 1303"/>
              <a:gd name="T87" fmla="*/ 2147483647 h 253"/>
              <a:gd name="T88" fmla="*/ 2147483647 w 1303"/>
              <a:gd name="T89" fmla="*/ 2147483647 h 253"/>
              <a:gd name="T90" fmla="*/ 2147483647 w 1303"/>
              <a:gd name="T91" fmla="*/ 2147483647 h 253"/>
              <a:gd name="T92" fmla="*/ 2147483647 w 1303"/>
              <a:gd name="T93" fmla="*/ 2147483647 h 253"/>
              <a:gd name="T94" fmla="*/ 2147483647 w 1303"/>
              <a:gd name="T95" fmla="*/ 2147483647 h 253"/>
              <a:gd name="T96" fmla="*/ 2147483647 w 1303"/>
              <a:gd name="T97" fmla="*/ 2147483647 h 253"/>
              <a:gd name="T98" fmla="*/ 2147483647 w 1303"/>
              <a:gd name="T99" fmla="*/ 2147483647 h 253"/>
              <a:gd name="T100" fmla="*/ 2147483647 w 1303"/>
              <a:gd name="T101" fmla="*/ 2147483647 h 253"/>
              <a:gd name="T102" fmla="*/ 2147483647 w 1303"/>
              <a:gd name="T103" fmla="*/ 2147483647 h 253"/>
              <a:gd name="T104" fmla="*/ 2147483647 w 1303"/>
              <a:gd name="T105" fmla="*/ 2147483647 h 253"/>
              <a:gd name="T106" fmla="*/ 2147483647 w 1303"/>
              <a:gd name="T107" fmla="*/ 2147483647 h 253"/>
              <a:gd name="T108" fmla="*/ 2147483647 w 1303"/>
              <a:gd name="T109" fmla="*/ 2147483647 h 253"/>
              <a:gd name="T110" fmla="*/ 2147483647 w 1303"/>
              <a:gd name="T111" fmla="*/ 2147483647 h 253"/>
              <a:gd name="T112" fmla="*/ 2147483647 w 1303"/>
              <a:gd name="T113" fmla="*/ 2147483647 h 253"/>
              <a:gd name="T114" fmla="*/ 2147483647 w 1303"/>
              <a:gd name="T115" fmla="*/ 2147483647 h 253"/>
              <a:gd name="T116" fmla="*/ 2147483647 w 1303"/>
              <a:gd name="T117" fmla="*/ 2147483647 h 253"/>
              <a:gd name="T118" fmla="*/ 2147483647 w 1303"/>
              <a:gd name="T119" fmla="*/ 2147483647 h 253"/>
              <a:gd name="T120" fmla="*/ 2147483647 w 1303"/>
              <a:gd name="T121" fmla="*/ 2147483647 h 253"/>
              <a:gd name="T122" fmla="*/ 2147483647 w 1303"/>
              <a:gd name="T123" fmla="*/ 2147483647 h 253"/>
              <a:gd name="T124" fmla="*/ 2147483647 w 1303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37891" name="Picture 3" descr="C:\Users\ptrianta.NET\AppData\Local\Microsoft\Windows\Temporary Internet Files\Content.IE5\O74OTKRW\MC9002805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33503"/>
            <a:ext cx="1742158" cy="18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57" y="438589"/>
            <a:ext cx="1436180" cy="7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34CE5-A05A-43C1-9213-8B210FB392F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</a:p>
        </p:txBody>
      </p:sp>
      <p:graphicFrame>
        <p:nvGraphicFramePr>
          <p:cNvPr id="8194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27898"/>
              </p:ext>
            </p:extLst>
          </p:nvPr>
        </p:nvGraphicFramePr>
        <p:xfrm>
          <a:off x="842070" y="2066007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70" y="2066007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230"/>
          <p:cNvSpPr>
            <a:spLocks noChangeShapeType="1"/>
          </p:cNvSpPr>
          <p:nvPr/>
        </p:nvSpPr>
        <p:spPr bwMode="auto">
          <a:xfrm>
            <a:off x="3177283" y="1899320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4" name="Oval 228"/>
          <p:cNvSpPr>
            <a:spLocks noChangeArrowheads="1"/>
          </p:cNvSpPr>
          <p:nvPr/>
        </p:nvSpPr>
        <p:spPr bwMode="auto">
          <a:xfrm>
            <a:off x="1959670" y="192948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5" name="Rectangle 231"/>
          <p:cNvSpPr>
            <a:spLocks noChangeArrowheads="1"/>
          </p:cNvSpPr>
          <p:nvPr/>
        </p:nvSpPr>
        <p:spPr bwMode="auto">
          <a:xfrm>
            <a:off x="1959670" y="186122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06" name="Oval 232"/>
          <p:cNvSpPr>
            <a:spLocks noChangeArrowheads="1"/>
          </p:cNvSpPr>
          <p:nvPr/>
        </p:nvSpPr>
        <p:spPr bwMode="auto">
          <a:xfrm>
            <a:off x="1969195" y="1632620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7" name="Group 242"/>
          <p:cNvGrpSpPr>
            <a:grpSpLocks/>
          </p:cNvGrpSpPr>
          <p:nvPr/>
        </p:nvGrpSpPr>
        <p:grpSpPr bwMode="auto">
          <a:xfrm>
            <a:off x="2315270" y="1662782"/>
            <a:ext cx="498475" cy="119063"/>
            <a:chOff x="2208" y="2184"/>
            <a:chExt cx="176" cy="69"/>
          </a:xfrm>
        </p:grpSpPr>
        <p:grpSp>
          <p:nvGrpSpPr>
            <p:cNvPr id="8277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8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278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7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08" name="Oval 246"/>
          <p:cNvSpPr>
            <a:spLocks noChangeArrowheads="1"/>
          </p:cNvSpPr>
          <p:nvPr/>
        </p:nvSpPr>
        <p:spPr bwMode="auto">
          <a:xfrm>
            <a:off x="5055295" y="194853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9" name="Line 247"/>
          <p:cNvSpPr>
            <a:spLocks noChangeShapeType="1"/>
          </p:cNvSpPr>
          <p:nvPr/>
        </p:nvSpPr>
        <p:spPr bwMode="auto">
          <a:xfrm>
            <a:off x="5064820" y="192789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0" name="Rectangle 248"/>
          <p:cNvSpPr>
            <a:spLocks noChangeArrowheads="1"/>
          </p:cNvSpPr>
          <p:nvPr/>
        </p:nvSpPr>
        <p:spPr bwMode="auto">
          <a:xfrm>
            <a:off x="5064820" y="1889795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11" name="Oval 249"/>
          <p:cNvSpPr>
            <a:spLocks noChangeArrowheads="1"/>
          </p:cNvSpPr>
          <p:nvPr/>
        </p:nvSpPr>
        <p:spPr bwMode="auto">
          <a:xfrm>
            <a:off x="5074345" y="1661195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8195" name="Object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38664"/>
              </p:ext>
            </p:extLst>
          </p:nvPr>
        </p:nvGraphicFramePr>
        <p:xfrm>
          <a:off x="6642795" y="114208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795" y="114208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97036"/>
              </p:ext>
            </p:extLst>
          </p:nvPr>
        </p:nvGraphicFramePr>
        <p:xfrm>
          <a:off x="603945" y="116113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45" y="116113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276"/>
          <p:cNvSpPr>
            <a:spLocks noChangeShapeType="1"/>
          </p:cNvSpPr>
          <p:nvPr/>
        </p:nvSpPr>
        <p:spPr bwMode="auto">
          <a:xfrm>
            <a:off x="1229420" y="1567532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3" name="Line 277"/>
          <p:cNvSpPr>
            <a:spLocks noChangeShapeType="1"/>
          </p:cNvSpPr>
          <p:nvPr/>
        </p:nvSpPr>
        <p:spPr bwMode="auto">
          <a:xfrm flipV="1">
            <a:off x="1534220" y="2553370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4" name="Line 278"/>
          <p:cNvSpPr>
            <a:spLocks noChangeShapeType="1"/>
          </p:cNvSpPr>
          <p:nvPr/>
        </p:nvSpPr>
        <p:spPr bwMode="auto">
          <a:xfrm>
            <a:off x="3153470" y="1986632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5" name="Line 279"/>
          <p:cNvSpPr>
            <a:spLocks noChangeShapeType="1"/>
          </p:cNvSpPr>
          <p:nvPr/>
        </p:nvSpPr>
        <p:spPr bwMode="auto">
          <a:xfrm flipV="1">
            <a:off x="5258495" y="2320007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6" name="Line 280"/>
          <p:cNvSpPr>
            <a:spLocks noChangeShapeType="1"/>
          </p:cNvSpPr>
          <p:nvPr/>
        </p:nvSpPr>
        <p:spPr bwMode="auto">
          <a:xfrm flipV="1">
            <a:off x="6230045" y="1548482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7" name="Line 284"/>
          <p:cNvSpPr>
            <a:spLocks noChangeShapeType="1"/>
          </p:cNvSpPr>
          <p:nvPr/>
        </p:nvSpPr>
        <p:spPr bwMode="auto">
          <a:xfrm flipH="1">
            <a:off x="1734245" y="1558007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8" name="Line 285"/>
          <p:cNvSpPr>
            <a:spLocks noChangeShapeType="1"/>
          </p:cNvSpPr>
          <p:nvPr/>
        </p:nvSpPr>
        <p:spPr bwMode="auto">
          <a:xfrm>
            <a:off x="1743770" y="199139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9" name="Rectangle 287"/>
          <p:cNvSpPr>
            <a:spLocks noChangeArrowheads="1"/>
          </p:cNvSpPr>
          <p:nvPr/>
        </p:nvSpPr>
        <p:spPr bwMode="auto">
          <a:xfrm>
            <a:off x="3186808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0" name="Rectangle 288"/>
          <p:cNvSpPr>
            <a:spLocks noChangeArrowheads="1"/>
          </p:cNvSpPr>
          <p:nvPr/>
        </p:nvSpPr>
        <p:spPr bwMode="auto">
          <a:xfrm>
            <a:off x="3348733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1" name="Rectangle 289"/>
          <p:cNvSpPr>
            <a:spLocks noChangeArrowheads="1"/>
          </p:cNvSpPr>
          <p:nvPr/>
        </p:nvSpPr>
        <p:spPr bwMode="auto">
          <a:xfrm>
            <a:off x="3510658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2" name="Rectangle 290"/>
          <p:cNvSpPr>
            <a:spLocks noChangeArrowheads="1"/>
          </p:cNvSpPr>
          <p:nvPr/>
        </p:nvSpPr>
        <p:spPr bwMode="auto">
          <a:xfrm>
            <a:off x="3672583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3" name="Rectangle 291"/>
          <p:cNvSpPr>
            <a:spLocks noChangeArrowheads="1"/>
          </p:cNvSpPr>
          <p:nvPr/>
        </p:nvSpPr>
        <p:spPr bwMode="auto">
          <a:xfrm>
            <a:off x="3834508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4" name="Rectangle 292"/>
          <p:cNvSpPr>
            <a:spLocks noChangeArrowheads="1"/>
          </p:cNvSpPr>
          <p:nvPr/>
        </p:nvSpPr>
        <p:spPr bwMode="auto">
          <a:xfrm>
            <a:off x="4205983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5" name="Rectangle 293"/>
          <p:cNvSpPr>
            <a:spLocks noChangeArrowheads="1"/>
          </p:cNvSpPr>
          <p:nvPr/>
        </p:nvSpPr>
        <p:spPr bwMode="auto">
          <a:xfrm>
            <a:off x="4644133" y="177708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26" name="Group 311"/>
          <p:cNvGrpSpPr>
            <a:grpSpLocks/>
          </p:cNvGrpSpPr>
          <p:nvPr/>
        </p:nvGrpSpPr>
        <p:grpSpPr bwMode="auto">
          <a:xfrm>
            <a:off x="2496245" y="1858045"/>
            <a:ext cx="633413" cy="200025"/>
            <a:chOff x="1800" y="1425"/>
            <a:chExt cx="399" cy="126"/>
          </a:xfrm>
        </p:grpSpPr>
        <p:sp>
          <p:nvSpPr>
            <p:cNvPr id="827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227" name="Rectangle 298"/>
          <p:cNvSpPr>
            <a:spLocks noChangeArrowheads="1"/>
          </p:cNvSpPr>
          <p:nvPr/>
        </p:nvSpPr>
        <p:spPr bwMode="auto">
          <a:xfrm>
            <a:off x="1767583" y="175803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8" name="Rectangle 299"/>
          <p:cNvSpPr>
            <a:spLocks noChangeArrowheads="1"/>
          </p:cNvSpPr>
          <p:nvPr/>
        </p:nvSpPr>
        <p:spPr bwMode="auto">
          <a:xfrm>
            <a:off x="1548508" y="2329532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9" name="Line 300"/>
          <p:cNvSpPr>
            <a:spLocks noChangeShapeType="1"/>
          </p:cNvSpPr>
          <p:nvPr/>
        </p:nvSpPr>
        <p:spPr bwMode="auto">
          <a:xfrm>
            <a:off x="1943795" y="1862807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0" name="Line 301"/>
          <p:cNvSpPr>
            <a:spLocks noChangeShapeType="1"/>
          </p:cNvSpPr>
          <p:nvPr/>
        </p:nvSpPr>
        <p:spPr bwMode="auto">
          <a:xfrm flipV="1">
            <a:off x="1610420" y="2139032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1" name="Line 302"/>
          <p:cNvSpPr>
            <a:spLocks noChangeShapeType="1"/>
          </p:cNvSpPr>
          <p:nvPr/>
        </p:nvSpPr>
        <p:spPr bwMode="auto">
          <a:xfrm>
            <a:off x="3567808" y="1672307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2" name="Text Box 303"/>
          <p:cNvSpPr txBox="1">
            <a:spLocks noChangeArrowheads="1"/>
          </p:cNvSpPr>
          <p:nvPr/>
        </p:nvSpPr>
        <p:spPr bwMode="auto">
          <a:xfrm>
            <a:off x="251520" y="118494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3" name="Text Box 304"/>
          <p:cNvSpPr txBox="1">
            <a:spLocks noChangeArrowheads="1"/>
          </p:cNvSpPr>
          <p:nvPr/>
        </p:nvSpPr>
        <p:spPr bwMode="auto">
          <a:xfrm>
            <a:off x="527745" y="220412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4" name="Text Box 305"/>
          <p:cNvSpPr txBox="1">
            <a:spLocks noChangeArrowheads="1"/>
          </p:cNvSpPr>
          <p:nvPr/>
        </p:nvSpPr>
        <p:spPr bwMode="auto">
          <a:xfrm>
            <a:off x="6242745" y="106112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</a:t>
            </a:r>
            <a:endParaRPr lang="en-US" dirty="0"/>
          </a:p>
        </p:txBody>
      </p:sp>
      <p:sp>
        <p:nvSpPr>
          <p:cNvPr id="8235" name="Text Box 308"/>
          <p:cNvSpPr txBox="1">
            <a:spLocks noChangeArrowheads="1"/>
          </p:cNvSpPr>
          <p:nvPr/>
        </p:nvSpPr>
        <p:spPr bwMode="auto">
          <a:xfrm>
            <a:off x="1251645" y="90872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 Mbs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6" name="Text Box 309"/>
          <p:cNvSpPr txBox="1">
            <a:spLocks noChangeArrowheads="1"/>
          </p:cNvSpPr>
          <p:nvPr/>
        </p:nvSpPr>
        <p:spPr bwMode="auto">
          <a:xfrm>
            <a:off x="3394770" y="2023145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7" name="Text Box 310"/>
          <p:cNvSpPr txBox="1">
            <a:spLocks noChangeArrowheads="1"/>
          </p:cNvSpPr>
          <p:nvPr/>
        </p:nvSpPr>
        <p:spPr bwMode="auto">
          <a:xfrm>
            <a:off x="5661720" y="264227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45 </a:t>
            </a:r>
            <a:r>
              <a:rPr lang="en-US" sz="2000" dirty="0" err="1">
                <a:latin typeface="Comic Sans MS" pitchFamily="66" charset="0"/>
              </a:rPr>
              <a:t>Mbs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38" name="Rectangle 313"/>
          <p:cNvSpPr>
            <a:spLocks noChangeArrowheads="1"/>
          </p:cNvSpPr>
          <p:nvPr/>
        </p:nvSpPr>
        <p:spPr bwMode="auto">
          <a:xfrm>
            <a:off x="5106095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9" name="Rectangle 314"/>
          <p:cNvSpPr>
            <a:spLocks noChangeArrowheads="1"/>
          </p:cNvSpPr>
          <p:nvPr/>
        </p:nvSpPr>
        <p:spPr bwMode="auto">
          <a:xfrm>
            <a:off x="5268020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0" name="Rectangle 315"/>
          <p:cNvSpPr>
            <a:spLocks noChangeArrowheads="1"/>
          </p:cNvSpPr>
          <p:nvPr/>
        </p:nvSpPr>
        <p:spPr bwMode="auto">
          <a:xfrm>
            <a:off x="5429945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41" name="Group 319"/>
          <p:cNvGrpSpPr>
            <a:grpSpLocks/>
          </p:cNvGrpSpPr>
          <p:nvPr/>
        </p:nvGrpSpPr>
        <p:grpSpPr bwMode="auto">
          <a:xfrm rot="19637433">
            <a:off x="5353745" y="2019970"/>
            <a:ext cx="633413" cy="200025"/>
            <a:chOff x="4176" y="2211"/>
            <a:chExt cx="399" cy="126"/>
          </a:xfrm>
        </p:grpSpPr>
        <p:sp>
          <p:nvSpPr>
            <p:cNvPr id="826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242" name="Group 331"/>
          <p:cNvGrpSpPr>
            <a:grpSpLocks/>
          </p:cNvGrpSpPr>
          <p:nvPr/>
        </p:nvGrpSpPr>
        <p:grpSpPr bwMode="auto">
          <a:xfrm>
            <a:off x="3318570" y="2937545"/>
            <a:ext cx="3117850" cy="1471612"/>
            <a:chOff x="1646" y="2009"/>
            <a:chExt cx="1964" cy="927"/>
          </a:xfrm>
        </p:grpSpPr>
        <p:graphicFrame>
          <p:nvGraphicFramePr>
            <p:cNvPr id="819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46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825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825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8260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8261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826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8262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826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  <p:graphicFrame>
          <p:nvGraphicFramePr>
            <p:cNvPr id="819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5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8251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825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44" name="Text Box 330"/>
          <p:cNvSpPr txBox="1">
            <a:spLocks noChangeArrowheads="1"/>
          </p:cNvSpPr>
          <p:nvPr/>
        </p:nvSpPr>
        <p:spPr bwMode="auto">
          <a:xfrm>
            <a:off x="1596133" y="2580357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245" name="Line 332"/>
          <p:cNvSpPr>
            <a:spLocks noChangeShapeType="1"/>
          </p:cNvSpPr>
          <p:nvPr/>
        </p:nvSpPr>
        <p:spPr bwMode="auto">
          <a:xfrm flipV="1">
            <a:off x="2529583" y="2110457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1088233" y="4309146"/>
            <a:ext cx="6476799" cy="220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Application messages divided into </a:t>
            </a:r>
            <a:r>
              <a:rPr lang="en-US" sz="2000" i="1" dirty="0" smtClean="0">
                <a:solidFill>
                  <a:srgbClr val="FF0000"/>
                </a:solidFill>
              </a:rPr>
              <a:t>packets</a:t>
            </a:r>
            <a:endParaRPr lang="en-US" sz="2000" dirty="0" smtClean="0"/>
          </a:p>
          <a:p>
            <a:r>
              <a:rPr lang="en-US" sz="2000" dirty="0" smtClean="0"/>
              <a:t>packets </a:t>
            </a:r>
            <a:r>
              <a:rPr lang="en-US" sz="2000" i="1" dirty="0" smtClean="0"/>
              <a:t>share</a:t>
            </a:r>
            <a:r>
              <a:rPr lang="en-US" sz="2000" dirty="0" smtClean="0"/>
              <a:t> network resources </a:t>
            </a:r>
          </a:p>
          <a:p>
            <a:r>
              <a:rPr lang="en-US" sz="2000" dirty="0" smtClean="0"/>
              <a:t>resources used </a:t>
            </a:r>
            <a:r>
              <a:rPr lang="en-US" sz="2000" i="1" dirty="0" smtClean="0"/>
              <a:t>as needed</a:t>
            </a:r>
            <a:r>
              <a:rPr lang="en-US" sz="2000" dirty="0" smtClean="0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store and forward:</a:t>
            </a:r>
          </a:p>
          <a:p>
            <a:r>
              <a:rPr lang="en-US" sz="2000" dirty="0" smtClean="0"/>
              <a:t>packets move one hop at a time</a:t>
            </a:r>
          </a:p>
          <a:p>
            <a:pPr lvl="1"/>
            <a:r>
              <a:rPr lang="en-US" sz="2000" dirty="0" smtClean="0"/>
              <a:t>transmit over link; wait turn at next link</a:t>
            </a:r>
          </a:p>
          <a:p>
            <a:pPr marL="0" indent="0">
              <a:buFont typeface="Arial" charset="0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637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E595F0E-8906-4A6B-8445-20DB12CAB3F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r>
              <a:rPr lang="en-US" sz="3600" dirty="0" smtClean="0"/>
              <a:t> Core: </a:t>
            </a:r>
            <a:r>
              <a:rPr lang="en-US" sz="3600" u="sng" dirty="0" smtClean="0"/>
              <a:t>Circuit</a:t>
            </a:r>
            <a:r>
              <a:rPr lang="en-US" sz="3600" dirty="0" smtClean="0"/>
              <a:t> Switching</a:t>
            </a:r>
            <a:br>
              <a:rPr lang="en-US" sz="3600" dirty="0" smtClean="0"/>
            </a:b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analogue telephony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8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68067" y="1066800"/>
            <a:ext cx="4921861" cy="20663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End-end resources dedicated for “call”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dedicated resources (</a:t>
            </a:r>
            <a:r>
              <a:rPr lang="en-US" sz="2000" dirty="0" smtClean="0"/>
              <a:t>link </a:t>
            </a:r>
            <a:r>
              <a:rPr lang="en-US" sz="2000" dirty="0"/>
              <a:t>bandwidth,  switch </a:t>
            </a:r>
            <a:r>
              <a:rPr lang="en-US" sz="2000" dirty="0" smtClean="0"/>
              <a:t>capacity)</a:t>
            </a:r>
            <a:r>
              <a:rPr lang="en-US" sz="2000" dirty="0" smtClean="0">
                <a:solidFill>
                  <a:srgbClr val="FF0000"/>
                </a:solidFill>
              </a:rPr>
              <a:t>: no sharing</a:t>
            </a:r>
          </a:p>
          <a:p>
            <a:r>
              <a:rPr lang="en-US" sz="2000" dirty="0" smtClean="0"/>
              <a:t>circuit-like (guaranteed) performance</a:t>
            </a:r>
          </a:p>
          <a:p>
            <a:r>
              <a:rPr lang="en-US" sz="2000" dirty="0" smtClean="0"/>
              <a:t>call setup required</a:t>
            </a:r>
          </a:p>
          <a:p>
            <a:endParaRPr lang="en-US" sz="2400" dirty="0" smtClean="0"/>
          </a:p>
        </p:txBody>
      </p:sp>
      <p:grpSp>
        <p:nvGrpSpPr>
          <p:cNvPr id="7187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719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19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749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9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19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746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747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48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48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47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7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5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745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5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7196" name="Picture 16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7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3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3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8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744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4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49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5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50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5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9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743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3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36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4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37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3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0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741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1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2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23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2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24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2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1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740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0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1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1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1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1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739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9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97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0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98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9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3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737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8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84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8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85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8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4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736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7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71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7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72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7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5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735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5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58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6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59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6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6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734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4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45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5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46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4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0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12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3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3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13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732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2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0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18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731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1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2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21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730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0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07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08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2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728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9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94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95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727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8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81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82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2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4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34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45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46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5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47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348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6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725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23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3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725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4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5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88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9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pic>
        <p:nvPicPr>
          <p:cNvPr id="8002" name="Picture 8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729039"/>
            <a:ext cx="3857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661248"/>
            <a:ext cx="4614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video </a:t>
            </a:r>
            <a:r>
              <a:rPr lang="en-US" dirty="0"/>
              <a:t>for Circuit  vs packet switching</a:t>
            </a:r>
            <a:endParaRPr lang="en-US" dirty="0">
              <a:hlinkClick r:id="rId24"/>
            </a:endParaRPr>
          </a:p>
          <a:p>
            <a:pPr marL="400050" lvl="1" indent="0">
              <a:buNone/>
            </a:pPr>
            <a:r>
              <a:rPr lang="en-US" dirty="0">
                <a:hlinkClick r:id="rId24"/>
              </a:rPr>
              <a:t>http://www.youtube.com/watch?v=Dq1zpiDN9k4&amp;feature=related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32659-BCD6-4BDC-B839-D29E1DD4155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844"/>
            <a:ext cx="8001000" cy="680120"/>
          </a:xfrm>
        </p:spPr>
        <p:txBody>
          <a:bodyPr/>
          <a:lstStyle/>
          <a:p>
            <a:r>
              <a:rPr lang="en-US" dirty="0" smtClean="0"/>
              <a:t>Packet switching versus circuit switching</a:t>
            </a:r>
            <a:endParaRPr lang="en-US" sz="4400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1656" y="1583470"/>
            <a:ext cx="3810000" cy="4824536"/>
          </a:xfrm>
        </p:spPr>
        <p:txBody>
          <a:bodyPr/>
          <a:lstStyle/>
          <a:p>
            <a:r>
              <a:rPr lang="en-US" sz="2000" dirty="0" smtClean="0"/>
              <a:t>1 Mbit link</a:t>
            </a:r>
          </a:p>
          <a:p>
            <a:r>
              <a:rPr lang="en-US" sz="2000" dirty="0" smtClean="0"/>
              <a:t>each user/connection: </a:t>
            </a:r>
          </a:p>
          <a:p>
            <a:pPr lvl="1"/>
            <a:r>
              <a:rPr lang="en-US" sz="1800" dirty="0" smtClean="0"/>
              <a:t>100Kbps when “active”</a:t>
            </a:r>
          </a:p>
          <a:p>
            <a:pPr lvl="1"/>
            <a:r>
              <a:rPr lang="en-US" sz="1800" dirty="0" smtClean="0"/>
              <a:t>active 10% of time (</a:t>
            </a:r>
            <a:r>
              <a:rPr lang="en-US" sz="1800" dirty="0" err="1" smtClean="0"/>
              <a:t>bursty</a:t>
            </a:r>
            <a:r>
              <a:rPr lang="en-US" sz="1800" dirty="0" smtClean="0"/>
              <a:t>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)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circuit-switching</a:t>
            </a:r>
            <a:r>
              <a:rPr lang="en-US" sz="2000" dirty="0" smtClean="0"/>
              <a:t> how many users/connections can be multiplexed?:</a:t>
            </a:r>
          </a:p>
          <a:p>
            <a:pPr lvl="1"/>
            <a:r>
              <a:rPr lang="en-US" sz="1800" dirty="0" smtClean="0"/>
              <a:t>10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packet switching </a:t>
            </a:r>
          </a:p>
          <a:p>
            <a:pPr marL="457200" lvl="1" indent="0">
              <a:buNone/>
            </a:pPr>
            <a:r>
              <a:rPr lang="en-US" sz="1800" dirty="0" smtClean="0"/>
              <a:t>with n= 35 users:</a:t>
            </a:r>
          </a:p>
          <a:p>
            <a:pPr marL="457200" lvl="1" indent="0">
              <a:buNone/>
            </a:pPr>
            <a:r>
              <a:rPr lang="en-US" sz="1800" i="1" dirty="0" smtClean="0"/>
              <a:t>P( k &gt; 10 active) &lt; 0.0004 </a:t>
            </a:r>
          </a:p>
          <a:p>
            <a:pPr marL="457200" lvl="1" indent="0">
              <a:buNone/>
            </a:pPr>
            <a:r>
              <a:rPr lang="en-US" sz="1800" dirty="0" smtClean="0">
                <a:sym typeface="Symbol" pitchFamily="18" charset="2"/>
              </a:rPr>
              <a:t> almost all of the time, same queuing </a:t>
            </a:r>
            <a:r>
              <a:rPr lang="en-US" sz="1800" dirty="0" err="1" smtClean="0">
                <a:sym typeface="Symbol" pitchFamily="18" charset="2"/>
              </a:rPr>
              <a:t>behaviour</a:t>
            </a:r>
            <a:r>
              <a:rPr lang="en-US" sz="1800" dirty="0" smtClean="0">
                <a:sym typeface="Symbol" pitchFamily="18" charset="2"/>
              </a:rPr>
              <a:t> as in circuit switching)</a:t>
            </a:r>
            <a:endParaRPr lang="en-US" sz="2000" dirty="0" smtClean="0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4172" y="903992"/>
            <a:ext cx="76200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smtClean="0"/>
              <a:t>Packet switching allows more users to use the network!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29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29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4617984" y="3672959"/>
            <a:ext cx="955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users</a:t>
            </a:r>
            <a:endParaRPr lang="en-US" dirty="0"/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grpSp>
        <p:nvGrpSpPr>
          <p:cNvPr id="51215" name="Group 46"/>
          <p:cNvGrpSpPr>
            <a:grpSpLocks/>
          </p:cNvGrpSpPr>
          <p:nvPr/>
        </p:nvGrpSpPr>
        <p:grpSpPr bwMode="auto">
          <a:xfrm>
            <a:off x="5864225" y="3503613"/>
            <a:ext cx="1208088" cy="666750"/>
            <a:chOff x="4072" y="1331"/>
            <a:chExt cx="761" cy="420"/>
          </a:xfrm>
        </p:grpSpPr>
        <p:sp>
          <p:nvSpPr>
            <p:cNvPr id="51217" name="Oval 21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218" name="Rectangle 22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1219" name="Oval 23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1221" name="Group 25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1222" name="Group 29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12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4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5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51216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46082" name="Picture 2" descr=" f(k;n,p) = \Pr(X = k) = {n\choose k}p^k(1-p)^{n-k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5823545"/>
            <a:ext cx="34575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9456" y="5158932"/>
            <a:ext cx="457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Hint: The </a:t>
            </a:r>
            <a:r>
              <a:rPr lang="en-US" dirty="0"/>
              <a:t>probability of  </a:t>
            </a:r>
            <a:r>
              <a:rPr lang="en-US" i="1" dirty="0"/>
              <a:t>k</a:t>
            </a:r>
            <a:r>
              <a:rPr lang="en-US" dirty="0"/>
              <a:t>  </a:t>
            </a:r>
            <a:r>
              <a:rPr lang="en-US" dirty="0" smtClean="0"/>
              <a:t>out of </a:t>
            </a:r>
            <a:r>
              <a:rPr lang="en-US" dirty="0"/>
              <a:t> </a:t>
            </a:r>
            <a:r>
              <a:rPr lang="en-US" i="1" dirty="0"/>
              <a:t>n</a:t>
            </a:r>
            <a:r>
              <a:rPr lang="en-US" dirty="0"/>
              <a:t> </a:t>
            </a:r>
            <a:r>
              <a:rPr lang="en-US" dirty="0" smtClean="0"/>
              <a:t>users active  (p=0.1 in our example)</a:t>
            </a:r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3319722" y="1239960"/>
            <a:ext cx="343542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Q: what happens with &gt; 35 users?</a:t>
            </a:r>
          </a:p>
          <a:p>
            <a:r>
              <a:rPr lang="en-US" b="1" dirty="0" smtClean="0"/>
              <a:t>Still circuit-like behavior?  </a:t>
            </a:r>
            <a:endParaRPr lang="sv-S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588" y="1556452"/>
            <a:ext cx="2887987" cy="1776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490" y="2737861"/>
            <a:ext cx="1463862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100" dirty="0" err="1" smtClean="0"/>
              <a:t>Traffic</a:t>
            </a:r>
            <a:r>
              <a:rPr lang="sv-SE" sz="1100" dirty="0" smtClean="0"/>
              <a:t> </a:t>
            </a:r>
            <a:r>
              <a:rPr lang="sv-SE" sz="1100" dirty="0" err="1" smtClean="0"/>
              <a:t>intensity</a:t>
            </a:r>
            <a:r>
              <a:rPr lang="sv-SE" sz="1100" dirty="0" smtClean="0"/>
              <a:t>:</a:t>
            </a:r>
          </a:p>
          <a:p>
            <a:r>
              <a:rPr lang="sv-SE" sz="1100" dirty="0" smtClean="0"/>
              <a:t>(</a:t>
            </a:r>
            <a:r>
              <a:rPr lang="sv-SE" sz="1100" dirty="0" err="1" smtClean="0"/>
              <a:t>aggregated</a:t>
            </a:r>
            <a:r>
              <a:rPr lang="sv-SE" sz="1100" dirty="0" smtClean="0"/>
              <a:t> </a:t>
            </a:r>
          </a:p>
          <a:p>
            <a:r>
              <a:rPr lang="sv-SE" sz="1100" dirty="0" smtClean="0"/>
              <a:t>input rate/</a:t>
            </a:r>
            <a:r>
              <a:rPr lang="sv-SE" sz="1100" dirty="0" err="1" smtClean="0"/>
              <a:t>bandwidth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0825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nimBg="1"/>
      <p:bldP spid="2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524B-4689-4349-8A61-994FB85E9567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64300" cy="39180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198884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Zooming into 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ays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data transfer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Performance: delays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, (&amp; loss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 …</a:t>
            </a:r>
          </a:p>
          <a:p>
            <a:pPr lvl="1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…. throughput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Network/Internet structure complemented: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access net, physical media</a:t>
            </a:r>
          </a:p>
          <a:p>
            <a:pPr lvl="1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backbones, NAPs, ISPs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1722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13271</TotalTime>
  <Words>3116</Words>
  <Application>Microsoft Office PowerPoint</Application>
  <PresentationFormat>On-screen Show (4:3)</PresentationFormat>
  <Paragraphs>920</Paragraphs>
  <Slides>49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ＭＳ Ｐゴシック</vt:lpstr>
      <vt:lpstr>Arial</vt:lpstr>
      <vt:lpstr>Calibri</vt:lpstr>
      <vt:lpstr>Comic Sans MS</vt:lpstr>
      <vt:lpstr>Gill Sans MT</vt:lpstr>
      <vt:lpstr>Helvetica</vt:lpstr>
      <vt:lpstr>Symbol</vt:lpstr>
      <vt:lpstr>Tahoma</vt:lpstr>
      <vt:lpstr>Times New Roman</vt:lpstr>
      <vt:lpstr>Wingdings</vt:lpstr>
      <vt:lpstr>ZapfDingbats</vt:lpstr>
      <vt:lpstr>Office Theme</vt:lpstr>
      <vt:lpstr>Clip</vt:lpstr>
      <vt:lpstr>ClipArt</vt:lpstr>
      <vt:lpstr>Course on Computer Communication and Networks   Lecture 2  Chapter 1: Introduction:  Part B: Network structure, performance, security prelude</vt:lpstr>
      <vt:lpstr>A closer look at network structure:</vt:lpstr>
      <vt:lpstr>PowerPoint Presentation</vt:lpstr>
      <vt:lpstr>Roadmap</vt:lpstr>
      <vt:lpstr>The Network Core</vt:lpstr>
      <vt:lpstr>Network Core: Packet Switching</vt:lpstr>
      <vt:lpstr>Alternative Core: Circuit Switching (analogue telephony)</vt:lpstr>
      <vt:lpstr>Packet switching versus circuit switching</vt:lpstr>
      <vt:lpstr>Roadmap</vt:lpstr>
      <vt:lpstr>(Can we combine the benefits of CS &amp; PS?) Routing and network-core main design issue</vt:lpstr>
      <vt:lpstr>Roadmap</vt:lpstr>
      <vt:lpstr>Delay in packet-switched networks</vt:lpstr>
      <vt:lpstr>Visualize delays: packet switching</vt:lpstr>
      <vt:lpstr> Queueing delay (revisited) …</vt:lpstr>
      <vt:lpstr>Delays and packet loss</vt:lpstr>
      <vt:lpstr>Roadmap</vt:lpstr>
      <vt:lpstr>Throughput</vt:lpstr>
      <vt:lpstr>Throughput (more)</vt:lpstr>
      <vt:lpstr>… “Real” Internet delays and routes (1)… </vt:lpstr>
      <vt:lpstr>…“Real” Internet delays and routes (2)…</vt:lpstr>
      <vt:lpstr>Roadmap</vt:lpstr>
      <vt:lpstr>Access networks and physical media</vt:lpstr>
      <vt:lpstr>Access net: digital subscriber line (DSL)</vt:lpstr>
      <vt:lpstr>PowerPoint Presentation</vt:lpstr>
      <vt:lpstr>PowerPoint Presentation</vt:lpstr>
      <vt:lpstr>Enterprise access networks (Ethernet)</vt:lpstr>
      <vt:lpstr>Wireless access networks</vt:lpstr>
      <vt:lpstr>Physical Media</vt:lpstr>
      <vt:lpstr>Guided physical Media: coax, fiber, twisted pair</vt:lpstr>
      <vt:lpstr>Unguided Physical media: Radio Properties: Attenuation, Multipath propagation</vt:lpstr>
      <vt:lpstr>Roadmap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Roadmap</vt:lpstr>
      <vt:lpstr>Network Security Prelude</vt:lpstr>
      <vt:lpstr>Bad guys can put malware into hosts via Internet</vt:lpstr>
      <vt:lpstr>Bad guys can sniff packets</vt:lpstr>
      <vt:lpstr>Bad guys can use false source addresses</vt:lpstr>
      <vt:lpstr>Bad guys can record and playback</vt:lpstr>
      <vt:lpstr>Chapter 1: Summary</vt:lpstr>
      <vt:lpstr>Reading instructions (incl.next lecture) </vt:lpstr>
      <vt:lpstr>Review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476</cp:revision>
  <cp:lastPrinted>2016-01-15T10:46:15Z</cp:lastPrinted>
  <dcterms:created xsi:type="dcterms:W3CDTF">2012-10-29T16:37:44Z</dcterms:created>
  <dcterms:modified xsi:type="dcterms:W3CDTF">2017-01-17T22:32:57Z</dcterms:modified>
</cp:coreProperties>
</file>